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556" r:id="rId2"/>
    <p:sldId id="378" r:id="rId3"/>
    <p:sldId id="374" r:id="rId4"/>
    <p:sldId id="320" r:id="rId5"/>
    <p:sldId id="355" r:id="rId6"/>
    <p:sldId id="324" r:id="rId7"/>
    <p:sldId id="385" r:id="rId8"/>
    <p:sldId id="394" r:id="rId9"/>
    <p:sldId id="555" r:id="rId10"/>
    <p:sldId id="554" r:id="rId11"/>
    <p:sldId id="267" r:id="rId12"/>
    <p:sldId id="264" r:id="rId13"/>
    <p:sldId id="552" r:id="rId14"/>
    <p:sldId id="313" r:id="rId15"/>
    <p:sldId id="773" r:id="rId16"/>
    <p:sldId id="349" r:id="rId17"/>
    <p:sldId id="350" r:id="rId18"/>
    <p:sldId id="351" r:id="rId19"/>
    <p:sldId id="352" r:id="rId20"/>
    <p:sldId id="774" r:id="rId21"/>
    <p:sldId id="291" r:id="rId22"/>
    <p:sldId id="292" r:id="rId23"/>
    <p:sldId id="293" r:id="rId24"/>
    <p:sldId id="780" r:id="rId25"/>
    <p:sldId id="295" r:id="rId26"/>
    <p:sldId id="309" r:id="rId27"/>
    <p:sldId id="779" r:id="rId28"/>
    <p:sldId id="543" r:id="rId29"/>
    <p:sldId id="545" r:id="rId30"/>
    <p:sldId id="294" r:id="rId31"/>
    <p:sldId id="544" r:id="rId32"/>
    <p:sldId id="370" r:id="rId33"/>
    <p:sldId id="368" r:id="rId34"/>
    <p:sldId id="727" r:id="rId35"/>
    <p:sldId id="321" r:id="rId36"/>
    <p:sldId id="777" r:id="rId37"/>
    <p:sldId id="266" r:id="rId38"/>
    <p:sldId id="778" r:id="rId39"/>
    <p:sldId id="268" r:id="rId40"/>
    <p:sldId id="280" r:id="rId41"/>
    <p:sldId id="281" r:id="rId42"/>
    <p:sldId id="305" r:id="rId43"/>
    <p:sldId id="307" r:id="rId44"/>
    <p:sldId id="768" r:id="rId45"/>
    <p:sldId id="772" r:id="rId46"/>
    <p:sldId id="344" r:id="rId47"/>
    <p:sldId id="342" r:id="rId48"/>
    <p:sldId id="733" r:id="rId49"/>
    <p:sldId id="734" r:id="rId50"/>
    <p:sldId id="735" r:id="rId51"/>
    <p:sldId id="306" r:id="rId52"/>
    <p:sldId id="308" r:id="rId53"/>
    <p:sldId id="323" r:id="rId54"/>
    <p:sldId id="737" r:id="rId55"/>
    <p:sldId id="339" r:id="rId56"/>
    <p:sldId id="738" r:id="rId57"/>
    <p:sldId id="259" r:id="rId58"/>
    <p:sldId id="261" r:id="rId59"/>
    <p:sldId id="275" r:id="rId60"/>
    <p:sldId id="317" r:id="rId61"/>
    <p:sldId id="775" r:id="rId62"/>
    <p:sldId id="340" r:id="rId63"/>
    <p:sldId id="341" r:id="rId64"/>
    <p:sldId id="776" r:id="rId6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81C"/>
    <a:srgbClr val="E4C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2" autoAdjust="0"/>
    <p:restoredTop sz="94669" autoAdjust="0"/>
  </p:normalViewPr>
  <p:slideViewPr>
    <p:cSldViewPr>
      <p:cViewPr varScale="1">
        <p:scale>
          <a:sx n="87" d="100"/>
          <a:sy n="87" d="100"/>
        </p:scale>
        <p:origin x="17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#1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3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3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#31" qsCatId="simple" csTypeId="urn:microsoft.com/office/officeart/2005/8/colors/accent1_2#31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B0CC4D66-61DB-49E7-BAEA-89885E977FD6}" type="presOf" srcId="{45ECB1DE-4976-41EA-BF4A-BA9625218151}" destId="{61DA2F6A-A3A4-47F6-9631-E32DDDDECDEE}" srcOrd="0" destOrd="0" presId="urn:microsoft.com/office/officeart/2005/8/layout/venn1"/>
    <dgm:cxn modelId="{EA758E7E-8BFF-41B9-96FF-D1CF5E1610C3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AF310D5-EEF5-4DC3-83B1-B4803445688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#4" qsCatId="simple" csTypeId="urn:microsoft.com/office/officeart/2005/8/colors/accent1_2#4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5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355D2B8-C21E-40FE-8768-DDE282C0C744}" type="doc">
      <dgm:prSet loTypeId="urn:microsoft.com/office/officeart/2005/8/layout/radial1#1" loCatId="relationship" qsTypeId="urn:microsoft.com/office/officeart/2005/8/quickstyle/simple1#13" qsCatId="simple" csTypeId="urn:microsoft.com/office/officeart/2005/8/colors/accent1_2#13" csCatId="accent1" phldr="1"/>
      <dgm:spPr/>
      <dgm:t>
        <a:bodyPr/>
        <a:lstStyle/>
        <a:p>
          <a:endParaRPr lang="zh-CN" altLang="en-US"/>
        </a:p>
      </dgm:t>
    </dgm:pt>
    <dgm:pt modelId="{64D4BE46-E98C-499A-9CA6-F92B282C9592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600" b="1" dirty="0">
              <a:solidFill>
                <a:srgbClr val="FF0000"/>
              </a:solidFill>
            </a:rPr>
            <a:t>性质</a:t>
          </a:r>
        </a:p>
      </dgm:t>
    </dgm:pt>
    <dgm:pt modelId="{09F7EACB-1128-40E8-A0CC-E7A0C51C9555}" type="parTrans" cxnId="{7ECAE0D4-9F87-4491-A199-FCE8A3942CBC}">
      <dgm:prSet/>
      <dgm:spPr/>
      <dgm:t>
        <a:bodyPr/>
        <a:lstStyle/>
        <a:p>
          <a:endParaRPr lang="zh-CN" altLang="en-US"/>
        </a:p>
      </dgm:t>
    </dgm:pt>
    <dgm:pt modelId="{135FCAE1-A32B-4E01-AAC9-82601E6FAFDC}" type="sibTrans" cxnId="{7ECAE0D4-9F87-4491-A199-FCE8A3942CBC}">
      <dgm:prSet/>
      <dgm:spPr/>
      <dgm:t>
        <a:bodyPr/>
        <a:lstStyle/>
        <a:p>
          <a:endParaRPr lang="zh-CN" altLang="en-US"/>
        </a:p>
      </dgm:t>
    </dgm:pt>
    <dgm:pt modelId="{73426051-445C-4BE7-B24B-5FD466000FF9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1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3CD757F0-2CC9-462E-92AC-3412748A5362}" type="parTrans" cxnId="{2065665D-74D8-4444-BF0F-15201D691788}">
      <dgm:prSet/>
      <dgm:spPr/>
      <dgm:t>
        <a:bodyPr/>
        <a:lstStyle/>
        <a:p>
          <a:endParaRPr lang="zh-CN" altLang="en-US"/>
        </a:p>
      </dgm:t>
    </dgm:pt>
    <dgm:pt modelId="{2C0B2E82-12D8-4538-BF29-9C02E531B725}" type="sibTrans" cxnId="{2065665D-74D8-4444-BF0F-15201D691788}">
      <dgm:prSet/>
      <dgm:spPr/>
      <dgm:t>
        <a:bodyPr/>
        <a:lstStyle/>
        <a:p>
          <a:endParaRPr lang="zh-CN" altLang="en-US"/>
        </a:p>
      </dgm:t>
    </dgm:pt>
    <dgm:pt modelId="{7E281866-7C6F-46E2-8268-75BFBA7379CC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2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14A968A9-0B7F-41FF-BF12-5E81AA97B429}" type="parTrans" cxnId="{EFC01087-462E-4E06-B404-ECAE40CD7063}">
      <dgm:prSet/>
      <dgm:spPr/>
      <dgm:t>
        <a:bodyPr/>
        <a:lstStyle/>
        <a:p>
          <a:endParaRPr lang="zh-CN" altLang="en-US"/>
        </a:p>
      </dgm:t>
    </dgm:pt>
    <dgm:pt modelId="{7127EC46-3A34-4904-B8F6-74F1977B05AE}" type="sibTrans" cxnId="{EFC01087-462E-4E06-B404-ECAE40CD7063}">
      <dgm:prSet/>
      <dgm:spPr/>
      <dgm:t>
        <a:bodyPr/>
        <a:lstStyle/>
        <a:p>
          <a:endParaRPr lang="zh-CN" altLang="en-US"/>
        </a:p>
      </dgm:t>
    </dgm:pt>
    <dgm:pt modelId="{6CE3551A-4145-49FC-B8CC-1B44989026A9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3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E4660758-AA9F-4A8F-A764-61AC4BA74000}" type="parTrans" cxnId="{E5CAD1BC-5E32-4FA2-B84B-DAB235D3316B}">
      <dgm:prSet/>
      <dgm:spPr/>
      <dgm:t>
        <a:bodyPr/>
        <a:lstStyle/>
        <a:p>
          <a:endParaRPr lang="zh-CN" altLang="en-US"/>
        </a:p>
      </dgm:t>
    </dgm:pt>
    <dgm:pt modelId="{E1C24D6A-4A62-4984-8AA1-B4DDB13FDD23}" type="sibTrans" cxnId="{E5CAD1BC-5E32-4FA2-B84B-DAB235D3316B}">
      <dgm:prSet/>
      <dgm:spPr/>
      <dgm:t>
        <a:bodyPr/>
        <a:lstStyle/>
        <a:p>
          <a:endParaRPr lang="zh-CN" altLang="en-US"/>
        </a:p>
      </dgm:t>
    </dgm:pt>
    <dgm:pt modelId="{5AF90A85-CC05-4028-B79E-1FD57BA57016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4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D48B6D48-4949-4EEA-B9D3-70CE681E539A}" type="parTrans" cxnId="{8AF7F895-7CA1-4FA1-A825-78CC34DAEF22}">
      <dgm:prSet/>
      <dgm:spPr/>
      <dgm:t>
        <a:bodyPr/>
        <a:lstStyle/>
        <a:p>
          <a:endParaRPr lang="zh-CN" altLang="en-US"/>
        </a:p>
      </dgm:t>
    </dgm:pt>
    <dgm:pt modelId="{98DA25F5-63CF-4DE3-9EA0-56803A16A41F}" type="sibTrans" cxnId="{8AF7F895-7CA1-4FA1-A825-78CC34DAEF22}">
      <dgm:prSet/>
      <dgm:spPr/>
      <dgm:t>
        <a:bodyPr/>
        <a:lstStyle/>
        <a:p>
          <a:endParaRPr lang="zh-CN" altLang="en-US"/>
        </a:p>
      </dgm:t>
    </dgm:pt>
    <dgm:pt modelId="{D57A290B-6ED3-4624-9CFE-D9C7504F9F3A}" type="pres">
      <dgm:prSet presAssocID="{3355D2B8-C21E-40FE-8768-DDE282C0C74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896CA5D-B0AB-419A-A8E8-60979AE3E493}" type="pres">
      <dgm:prSet presAssocID="{64D4BE46-E98C-499A-9CA6-F92B282C9592}" presName="centerShape" presStyleLbl="node0" presStyleIdx="0" presStyleCnt="1" custLinFactNeighborX="562"/>
      <dgm:spPr/>
    </dgm:pt>
    <dgm:pt modelId="{BE99A2BC-623E-47B8-9EC1-2FFFAA8FAB5E}" type="pres">
      <dgm:prSet presAssocID="{3CD757F0-2CC9-462E-92AC-3412748A5362}" presName="Name9" presStyleLbl="parChTrans1D2" presStyleIdx="0" presStyleCnt="4"/>
      <dgm:spPr/>
    </dgm:pt>
    <dgm:pt modelId="{70F5E4A7-E54C-4446-A360-F0E1668F5A97}" type="pres">
      <dgm:prSet presAssocID="{3CD757F0-2CC9-462E-92AC-3412748A5362}" presName="connTx" presStyleLbl="parChTrans1D2" presStyleIdx="0" presStyleCnt="4"/>
      <dgm:spPr/>
    </dgm:pt>
    <dgm:pt modelId="{86983E86-B74D-4DAD-9361-B65E2189CC1B}" type="pres">
      <dgm:prSet presAssocID="{73426051-445C-4BE7-B24B-5FD466000FF9}" presName="node" presStyleLbl="node1" presStyleIdx="0" presStyleCnt="4" custScaleX="158576">
        <dgm:presLayoutVars>
          <dgm:bulletEnabled val="1"/>
        </dgm:presLayoutVars>
      </dgm:prSet>
      <dgm:spPr/>
    </dgm:pt>
    <dgm:pt modelId="{B5889148-079C-4192-B97D-8A7EF0CEA987}" type="pres">
      <dgm:prSet presAssocID="{14A968A9-0B7F-41FF-BF12-5E81AA97B429}" presName="Name9" presStyleLbl="parChTrans1D2" presStyleIdx="1" presStyleCnt="4"/>
      <dgm:spPr/>
    </dgm:pt>
    <dgm:pt modelId="{736F69E4-F7F3-4BBC-9DFB-4E5C7C4892E8}" type="pres">
      <dgm:prSet presAssocID="{14A968A9-0B7F-41FF-BF12-5E81AA97B429}" presName="connTx" presStyleLbl="parChTrans1D2" presStyleIdx="1" presStyleCnt="4"/>
      <dgm:spPr/>
    </dgm:pt>
    <dgm:pt modelId="{94C464DF-28D5-405A-8AFE-179F12C1EBD2}" type="pres">
      <dgm:prSet presAssocID="{7E281866-7C6F-46E2-8268-75BFBA7379CC}" presName="node" presStyleLbl="node1" presStyleIdx="1" presStyleCnt="4" custScaleX="157812" custRadScaleRad="135038">
        <dgm:presLayoutVars>
          <dgm:bulletEnabled val="1"/>
        </dgm:presLayoutVars>
      </dgm:prSet>
      <dgm:spPr/>
    </dgm:pt>
    <dgm:pt modelId="{DCF056AB-E9CD-4BEA-B796-D55EC1369A94}" type="pres">
      <dgm:prSet presAssocID="{E4660758-AA9F-4A8F-A764-61AC4BA74000}" presName="Name9" presStyleLbl="parChTrans1D2" presStyleIdx="2" presStyleCnt="4"/>
      <dgm:spPr/>
    </dgm:pt>
    <dgm:pt modelId="{04FB3B29-D0E7-4E50-BE3D-3C7BCE77B245}" type="pres">
      <dgm:prSet presAssocID="{E4660758-AA9F-4A8F-A764-61AC4BA74000}" presName="connTx" presStyleLbl="parChTrans1D2" presStyleIdx="2" presStyleCnt="4"/>
      <dgm:spPr/>
    </dgm:pt>
    <dgm:pt modelId="{8E039C0A-98C5-4247-B8DB-486B350906B1}" type="pres">
      <dgm:prSet presAssocID="{6CE3551A-4145-49FC-B8CC-1B44989026A9}" presName="node" presStyleLbl="node1" presStyleIdx="2" presStyleCnt="4" custScaleX="173241" custRadScaleRad="101374" custRadScaleInc="1395">
        <dgm:presLayoutVars>
          <dgm:bulletEnabled val="1"/>
        </dgm:presLayoutVars>
      </dgm:prSet>
      <dgm:spPr/>
    </dgm:pt>
    <dgm:pt modelId="{FABB7A96-1F6D-4F4D-AC56-A9211E08635B}" type="pres">
      <dgm:prSet presAssocID="{D48B6D48-4949-4EEA-B9D3-70CE681E539A}" presName="Name9" presStyleLbl="parChTrans1D2" presStyleIdx="3" presStyleCnt="4"/>
      <dgm:spPr/>
    </dgm:pt>
    <dgm:pt modelId="{0959F69E-2C7E-4AC9-96DA-8BC3A8A217D2}" type="pres">
      <dgm:prSet presAssocID="{D48B6D48-4949-4EEA-B9D3-70CE681E539A}" presName="connTx" presStyleLbl="parChTrans1D2" presStyleIdx="3" presStyleCnt="4"/>
      <dgm:spPr/>
    </dgm:pt>
    <dgm:pt modelId="{2C9768A1-C09C-4B77-96FD-1D4AC0224B69}" type="pres">
      <dgm:prSet presAssocID="{5AF90A85-CC05-4028-B79E-1FD57BA57016}" presName="node" presStyleLbl="node1" presStyleIdx="3" presStyleCnt="4" custScaleX="143570" custRadScaleRad="130091">
        <dgm:presLayoutVars>
          <dgm:bulletEnabled val="1"/>
        </dgm:presLayoutVars>
      </dgm:prSet>
      <dgm:spPr/>
    </dgm:pt>
  </dgm:ptLst>
  <dgm:cxnLst>
    <dgm:cxn modelId="{AE347300-B496-411B-B0EF-C74FD9A36BA4}" type="presOf" srcId="{73426051-445C-4BE7-B24B-5FD466000FF9}" destId="{86983E86-B74D-4DAD-9361-B65E2189CC1B}" srcOrd="0" destOrd="0" presId="urn:microsoft.com/office/officeart/2005/8/layout/radial1#1"/>
    <dgm:cxn modelId="{227E7119-F192-4556-97A2-3E5D4323DEE6}" type="presOf" srcId="{3CD757F0-2CC9-462E-92AC-3412748A5362}" destId="{BE99A2BC-623E-47B8-9EC1-2FFFAA8FAB5E}" srcOrd="0" destOrd="0" presId="urn:microsoft.com/office/officeart/2005/8/layout/radial1#1"/>
    <dgm:cxn modelId="{EBC2643F-B3CA-49FB-9377-16440E2B89D0}" type="presOf" srcId="{D48B6D48-4949-4EEA-B9D3-70CE681E539A}" destId="{FABB7A96-1F6D-4F4D-AC56-A9211E08635B}" srcOrd="0" destOrd="0" presId="urn:microsoft.com/office/officeart/2005/8/layout/radial1#1"/>
    <dgm:cxn modelId="{F9954848-EE4A-45F7-AE6B-CC9467BD5DD2}" type="presOf" srcId="{14A968A9-0B7F-41FF-BF12-5E81AA97B429}" destId="{B5889148-079C-4192-B97D-8A7EF0CEA987}" srcOrd="0" destOrd="0" presId="urn:microsoft.com/office/officeart/2005/8/layout/radial1#1"/>
    <dgm:cxn modelId="{D5FD5F4A-617C-4395-A111-506FA2991B13}" type="presOf" srcId="{E4660758-AA9F-4A8F-A764-61AC4BA74000}" destId="{04FB3B29-D0E7-4E50-BE3D-3C7BCE77B245}" srcOrd="1" destOrd="0" presId="urn:microsoft.com/office/officeart/2005/8/layout/radial1#1"/>
    <dgm:cxn modelId="{2065665D-74D8-4444-BF0F-15201D691788}" srcId="{64D4BE46-E98C-499A-9CA6-F92B282C9592}" destId="{73426051-445C-4BE7-B24B-5FD466000FF9}" srcOrd="0" destOrd="0" parTransId="{3CD757F0-2CC9-462E-92AC-3412748A5362}" sibTransId="{2C0B2E82-12D8-4538-BF29-9C02E531B725}"/>
    <dgm:cxn modelId="{8978D85D-6ABC-464C-A02E-3927CA02D9D9}" type="presOf" srcId="{D48B6D48-4949-4EEA-B9D3-70CE681E539A}" destId="{0959F69E-2C7E-4AC9-96DA-8BC3A8A217D2}" srcOrd="1" destOrd="0" presId="urn:microsoft.com/office/officeart/2005/8/layout/radial1#1"/>
    <dgm:cxn modelId="{CD6ED862-EAA5-4363-A1B7-36C10BD78F13}" type="presOf" srcId="{3CD757F0-2CC9-462E-92AC-3412748A5362}" destId="{70F5E4A7-E54C-4446-A360-F0E1668F5A97}" srcOrd="1" destOrd="0" presId="urn:microsoft.com/office/officeart/2005/8/layout/radial1#1"/>
    <dgm:cxn modelId="{0CC76F83-34C9-49FD-B361-61BE751D8AC5}" type="presOf" srcId="{6CE3551A-4145-49FC-B8CC-1B44989026A9}" destId="{8E039C0A-98C5-4247-B8DB-486B350906B1}" srcOrd="0" destOrd="0" presId="urn:microsoft.com/office/officeart/2005/8/layout/radial1#1"/>
    <dgm:cxn modelId="{EFC01087-462E-4E06-B404-ECAE40CD7063}" srcId="{64D4BE46-E98C-499A-9CA6-F92B282C9592}" destId="{7E281866-7C6F-46E2-8268-75BFBA7379CC}" srcOrd="1" destOrd="0" parTransId="{14A968A9-0B7F-41FF-BF12-5E81AA97B429}" sibTransId="{7127EC46-3A34-4904-B8F6-74F1977B05AE}"/>
    <dgm:cxn modelId="{8AF7F895-7CA1-4FA1-A825-78CC34DAEF22}" srcId="{64D4BE46-E98C-499A-9CA6-F92B282C9592}" destId="{5AF90A85-CC05-4028-B79E-1FD57BA57016}" srcOrd="3" destOrd="0" parTransId="{D48B6D48-4949-4EEA-B9D3-70CE681E539A}" sibTransId="{98DA25F5-63CF-4DE3-9EA0-56803A16A41F}"/>
    <dgm:cxn modelId="{B66161B2-1C3C-4BEE-8A32-65E6E5A43908}" type="presOf" srcId="{E4660758-AA9F-4A8F-A764-61AC4BA74000}" destId="{DCF056AB-E9CD-4BEA-B796-D55EC1369A94}" srcOrd="0" destOrd="0" presId="urn:microsoft.com/office/officeart/2005/8/layout/radial1#1"/>
    <dgm:cxn modelId="{E5CAD1BC-5E32-4FA2-B84B-DAB235D3316B}" srcId="{64D4BE46-E98C-499A-9CA6-F92B282C9592}" destId="{6CE3551A-4145-49FC-B8CC-1B44989026A9}" srcOrd="2" destOrd="0" parTransId="{E4660758-AA9F-4A8F-A764-61AC4BA74000}" sibTransId="{E1C24D6A-4A62-4984-8AA1-B4DDB13FDD23}"/>
    <dgm:cxn modelId="{7ECAE0D4-9F87-4491-A199-FCE8A3942CBC}" srcId="{3355D2B8-C21E-40FE-8768-DDE282C0C744}" destId="{64D4BE46-E98C-499A-9CA6-F92B282C9592}" srcOrd="0" destOrd="0" parTransId="{09F7EACB-1128-40E8-A0CC-E7A0C51C9555}" sibTransId="{135FCAE1-A32B-4E01-AAC9-82601E6FAFDC}"/>
    <dgm:cxn modelId="{4795D0E2-2AE1-4FA5-A521-60A83EB5A683}" type="presOf" srcId="{3355D2B8-C21E-40FE-8768-DDE282C0C744}" destId="{D57A290B-6ED3-4624-9CFE-D9C7504F9F3A}" srcOrd="0" destOrd="0" presId="urn:microsoft.com/office/officeart/2005/8/layout/radial1#1"/>
    <dgm:cxn modelId="{B6D98AEC-860E-473C-A9BE-446AA4394971}" type="presOf" srcId="{5AF90A85-CC05-4028-B79E-1FD57BA57016}" destId="{2C9768A1-C09C-4B77-96FD-1D4AC0224B69}" srcOrd="0" destOrd="0" presId="urn:microsoft.com/office/officeart/2005/8/layout/radial1#1"/>
    <dgm:cxn modelId="{BD62A3F0-4349-4A62-9D51-E76DBEB93508}" type="presOf" srcId="{64D4BE46-E98C-499A-9CA6-F92B282C9592}" destId="{2896CA5D-B0AB-419A-A8E8-60979AE3E493}" srcOrd="0" destOrd="0" presId="urn:microsoft.com/office/officeart/2005/8/layout/radial1#1"/>
    <dgm:cxn modelId="{09EE51F5-F5B5-4E47-A2B5-26C5019FE76D}" type="presOf" srcId="{7E281866-7C6F-46E2-8268-75BFBA7379CC}" destId="{94C464DF-28D5-405A-8AFE-179F12C1EBD2}" srcOrd="0" destOrd="0" presId="urn:microsoft.com/office/officeart/2005/8/layout/radial1#1"/>
    <dgm:cxn modelId="{7CACE5F6-01F2-43B8-BEBD-EA7C8A97F9F7}" type="presOf" srcId="{14A968A9-0B7F-41FF-BF12-5E81AA97B429}" destId="{736F69E4-F7F3-4BBC-9DFB-4E5C7C4892E8}" srcOrd="1" destOrd="0" presId="urn:microsoft.com/office/officeart/2005/8/layout/radial1#1"/>
    <dgm:cxn modelId="{491DFF35-A602-4B6C-AFA4-E97CA7F759B6}" type="presParOf" srcId="{D57A290B-6ED3-4624-9CFE-D9C7504F9F3A}" destId="{2896CA5D-B0AB-419A-A8E8-60979AE3E493}" srcOrd="0" destOrd="0" presId="urn:microsoft.com/office/officeart/2005/8/layout/radial1#1"/>
    <dgm:cxn modelId="{11749FB8-9159-4CDA-85CC-42AA16B31832}" type="presParOf" srcId="{D57A290B-6ED3-4624-9CFE-D9C7504F9F3A}" destId="{BE99A2BC-623E-47B8-9EC1-2FFFAA8FAB5E}" srcOrd="1" destOrd="0" presId="urn:microsoft.com/office/officeart/2005/8/layout/radial1#1"/>
    <dgm:cxn modelId="{4205C124-CFE3-4681-AEB8-5E93849D5292}" type="presParOf" srcId="{BE99A2BC-623E-47B8-9EC1-2FFFAA8FAB5E}" destId="{70F5E4A7-E54C-4446-A360-F0E1668F5A97}" srcOrd="0" destOrd="0" presId="urn:microsoft.com/office/officeart/2005/8/layout/radial1#1"/>
    <dgm:cxn modelId="{B7FFA9C3-75D3-4BF5-A2D0-6CB9678B5B44}" type="presParOf" srcId="{D57A290B-6ED3-4624-9CFE-D9C7504F9F3A}" destId="{86983E86-B74D-4DAD-9361-B65E2189CC1B}" srcOrd="2" destOrd="0" presId="urn:microsoft.com/office/officeart/2005/8/layout/radial1#1"/>
    <dgm:cxn modelId="{D0D46C90-52D3-4021-A1A8-ED9379AD0B91}" type="presParOf" srcId="{D57A290B-6ED3-4624-9CFE-D9C7504F9F3A}" destId="{B5889148-079C-4192-B97D-8A7EF0CEA987}" srcOrd="3" destOrd="0" presId="urn:microsoft.com/office/officeart/2005/8/layout/radial1#1"/>
    <dgm:cxn modelId="{81632037-EF73-4B12-A416-BE8D6AC2BD42}" type="presParOf" srcId="{B5889148-079C-4192-B97D-8A7EF0CEA987}" destId="{736F69E4-F7F3-4BBC-9DFB-4E5C7C4892E8}" srcOrd="0" destOrd="0" presId="urn:microsoft.com/office/officeart/2005/8/layout/radial1#1"/>
    <dgm:cxn modelId="{209F6916-F443-4929-89F0-8EBBAF907F92}" type="presParOf" srcId="{D57A290B-6ED3-4624-9CFE-D9C7504F9F3A}" destId="{94C464DF-28D5-405A-8AFE-179F12C1EBD2}" srcOrd="4" destOrd="0" presId="urn:microsoft.com/office/officeart/2005/8/layout/radial1#1"/>
    <dgm:cxn modelId="{59090CC5-F5BA-48F1-AA05-B1C145F16CB0}" type="presParOf" srcId="{D57A290B-6ED3-4624-9CFE-D9C7504F9F3A}" destId="{DCF056AB-E9CD-4BEA-B796-D55EC1369A94}" srcOrd="5" destOrd="0" presId="urn:microsoft.com/office/officeart/2005/8/layout/radial1#1"/>
    <dgm:cxn modelId="{E6AAE93D-BF2D-4E58-B902-F73DEFC2C60E}" type="presParOf" srcId="{DCF056AB-E9CD-4BEA-B796-D55EC1369A94}" destId="{04FB3B29-D0E7-4E50-BE3D-3C7BCE77B245}" srcOrd="0" destOrd="0" presId="urn:microsoft.com/office/officeart/2005/8/layout/radial1#1"/>
    <dgm:cxn modelId="{CD7EA5AF-9EFC-4661-80E5-7D113653B2B6}" type="presParOf" srcId="{D57A290B-6ED3-4624-9CFE-D9C7504F9F3A}" destId="{8E039C0A-98C5-4247-B8DB-486B350906B1}" srcOrd="6" destOrd="0" presId="urn:microsoft.com/office/officeart/2005/8/layout/radial1#1"/>
    <dgm:cxn modelId="{8DD8EAE8-9979-4EC1-B344-3043709FA8A1}" type="presParOf" srcId="{D57A290B-6ED3-4624-9CFE-D9C7504F9F3A}" destId="{FABB7A96-1F6D-4F4D-AC56-A9211E08635B}" srcOrd="7" destOrd="0" presId="urn:microsoft.com/office/officeart/2005/8/layout/radial1#1"/>
    <dgm:cxn modelId="{540E9319-C771-4715-A1CD-C68EA9CB4EEC}" type="presParOf" srcId="{FABB7A96-1F6D-4F4D-AC56-A9211E08635B}" destId="{0959F69E-2C7E-4AC9-96DA-8BC3A8A217D2}" srcOrd="0" destOrd="0" presId="urn:microsoft.com/office/officeart/2005/8/layout/radial1#1"/>
    <dgm:cxn modelId="{A7C65AB5-B402-46D5-B850-3AD9B53E41B0}" type="presParOf" srcId="{D57A290B-6ED3-4624-9CFE-D9C7504F9F3A}" destId="{2C9768A1-C09C-4B77-96FD-1D4AC0224B69}" srcOrd="8" destOrd="0" presId="urn:microsoft.com/office/officeart/2005/8/layout/radial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#32" qsCatId="simple" csTypeId="urn:microsoft.com/office/officeart/2005/8/colors/accent1_2#3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CFCB4742-8D43-489A-BBF7-CC1618D35DDE}" type="presOf" srcId="{CE6CFCA0-C49C-4951-BE4A-2894AF7F0369}" destId="{7B1E7C52-CF18-48B2-BB65-024F73E359D3}" srcOrd="0" destOrd="0" presId="urn:microsoft.com/office/officeart/2005/8/layout/venn1"/>
    <dgm:cxn modelId="{940C2563-554A-40FF-BFAA-B9E7252C1331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A68D63EC-F0C0-48C7-85F1-4B6BB935A877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#33" qsCatId="simple" csTypeId="urn:microsoft.com/office/officeart/2005/8/colors/accent1_2#33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D43FCD64-D388-4F1E-81B9-6AE5D558BA3F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D5C12DA-2293-40FC-9C98-B8EBC099190B}" type="presOf" srcId="{4E65984A-BA92-43D1-B9A2-B9086CB43038}" destId="{952DD290-D500-4BE9-9525-723274617DF1}" srcOrd="0" destOrd="0" presId="urn:microsoft.com/office/officeart/2005/8/layout/venn1"/>
    <dgm:cxn modelId="{5F2702CE-E9D9-422B-8A29-83C8384984E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#34" qsCatId="simple" csTypeId="urn:microsoft.com/office/officeart/2005/8/colors/accent1_2#34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43D1A862-1819-4382-88C8-92EC13DE91AF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7E47EBF9-071A-48E8-8DDF-9B2761B17C55}" type="presOf" srcId="{A4DBE9E6-97EB-4725-A2C1-3C97D390DE6E}" destId="{CD4B3101-F142-4E5E-B80A-8D9996F097C7}" srcOrd="0" destOrd="0" presId="urn:microsoft.com/office/officeart/2005/8/layout/venn1"/>
    <dgm:cxn modelId="{FFE8A4CA-71B5-49AE-881D-C3BACB9E8C8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#35" qsCatId="simple" csTypeId="urn:microsoft.com/office/officeart/2005/8/colors/accent1_2#35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F4B9BC46-93C9-4047-AAD5-A14D165FCF9F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6041BE0-6D4E-473B-A1ED-2F2B3022DA1D}" type="presOf" srcId="{737B5EC5-D0D2-4529-A675-2479ADB7512A}" destId="{4470F79F-6492-40EA-A900-0CDDBA36E791}" srcOrd="0" destOrd="0" presId="urn:microsoft.com/office/officeart/2005/8/layout/venn1"/>
    <dgm:cxn modelId="{37E773E1-BF54-4BA0-BDD2-2C83FEC93439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#36" qsCatId="simple" csTypeId="urn:microsoft.com/office/officeart/2005/8/colors/accent1_2#36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C9EA9A5D-C28C-4927-B438-5465022C1C39}" type="presOf" srcId="{938154DC-7DEC-4435-8AEE-F287F60DA644}" destId="{A319629E-037B-4B5B-8915-441F51FA60BC}" srcOrd="0" destOrd="0" presId="urn:microsoft.com/office/officeart/2005/8/layout/venn1"/>
    <dgm:cxn modelId="{781CDEC6-F3C1-4873-BDF7-C03E8B350879}" type="presOf" srcId="{AABD46EF-623D-4EC1-9905-9F9517C84035}" destId="{8A8110AF-7FCF-4E47-932E-B9CB33926204}" srcOrd="0" destOrd="0" presId="urn:microsoft.com/office/officeart/2005/8/layout/venn1"/>
    <dgm:cxn modelId="{8B6FDE82-CBB2-4741-B2CC-8A894F534C5C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4104"/>
          <a:ext cx="327787" cy="3574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03" y="226452"/>
        <a:ext cx="231781" cy="25276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 bwMode="white"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 bwMode="white"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 bwMode="white"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6CA5D-B0AB-419A-A8E8-60979AE3E493}">
      <dsp:nvSpPr>
        <dsp:cNvPr id="0" name=""/>
        <dsp:cNvSpPr/>
      </dsp:nvSpPr>
      <dsp:spPr>
        <a:xfrm>
          <a:off x="2801697" y="1472855"/>
          <a:ext cx="1118172" cy="111817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rgbClr val="FF0000"/>
              </a:solidFill>
            </a:rPr>
            <a:t>性质</a:t>
          </a:r>
        </a:p>
      </dsp:txBody>
      <dsp:txXfrm>
        <a:off x="2965449" y="1636607"/>
        <a:ext cx="790668" cy="790668"/>
      </dsp:txXfrm>
    </dsp:sp>
    <dsp:sp modelId="{BE99A2BC-623E-47B8-9EC1-2FFFAA8FAB5E}">
      <dsp:nvSpPr>
        <dsp:cNvPr id="0" name=""/>
        <dsp:cNvSpPr/>
      </dsp:nvSpPr>
      <dsp:spPr>
        <a:xfrm rot="16161361">
          <a:off x="3183818" y="1289249"/>
          <a:ext cx="337568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337568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344163" y="1295678"/>
        <a:ext cx="16878" cy="16878"/>
      </dsp:txXfrm>
    </dsp:sp>
    <dsp:sp modelId="{86983E86-B74D-4DAD-9361-B65E2189CC1B}">
      <dsp:nvSpPr>
        <dsp:cNvPr id="0" name=""/>
        <dsp:cNvSpPr/>
      </dsp:nvSpPr>
      <dsp:spPr>
        <a:xfrm>
          <a:off x="2457845" y="17185"/>
          <a:ext cx="1773152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1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2717517" y="180937"/>
        <a:ext cx="1253808" cy="790668"/>
      </dsp:txXfrm>
    </dsp:sp>
    <dsp:sp modelId="{B5889148-079C-4192-B97D-8A7EF0CEA987}">
      <dsp:nvSpPr>
        <dsp:cNvPr id="0" name=""/>
        <dsp:cNvSpPr/>
      </dsp:nvSpPr>
      <dsp:spPr>
        <a:xfrm>
          <a:off x="3919869" y="2017073"/>
          <a:ext cx="507954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507954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61148" y="2019242"/>
        <a:ext cx="25397" cy="25397"/>
      </dsp:txXfrm>
    </dsp:sp>
    <dsp:sp modelId="{94C464DF-28D5-405A-8AFE-179F12C1EBD2}">
      <dsp:nvSpPr>
        <dsp:cNvPr id="0" name=""/>
        <dsp:cNvSpPr/>
      </dsp:nvSpPr>
      <dsp:spPr>
        <a:xfrm>
          <a:off x="4427824" y="1472855"/>
          <a:ext cx="1764609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2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4686245" y="1636607"/>
        <a:ext cx="1247767" cy="790668"/>
      </dsp:txXfrm>
    </dsp:sp>
    <dsp:sp modelId="{DCF056AB-E9CD-4BEA-B796-D55EC1369A94}">
      <dsp:nvSpPr>
        <dsp:cNvPr id="0" name=""/>
        <dsp:cNvSpPr/>
      </dsp:nvSpPr>
      <dsp:spPr>
        <a:xfrm rot="5475913">
          <a:off x="3167044" y="2753455"/>
          <a:ext cx="354951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354951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335646" y="2759450"/>
        <a:ext cx="17747" cy="17747"/>
      </dsp:txXfrm>
    </dsp:sp>
    <dsp:sp modelId="{8E039C0A-98C5-4247-B8DB-486B350906B1}">
      <dsp:nvSpPr>
        <dsp:cNvPr id="0" name=""/>
        <dsp:cNvSpPr/>
      </dsp:nvSpPr>
      <dsp:spPr>
        <a:xfrm>
          <a:off x="2359688" y="2945710"/>
          <a:ext cx="1937132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3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2643374" y="3109462"/>
        <a:ext cx="1369760" cy="790668"/>
      </dsp:txXfrm>
    </dsp:sp>
    <dsp:sp modelId="{FABB7A96-1F6D-4F4D-AC56-A9211E08635B}">
      <dsp:nvSpPr>
        <dsp:cNvPr id="0" name=""/>
        <dsp:cNvSpPr/>
      </dsp:nvSpPr>
      <dsp:spPr>
        <a:xfrm rot="10800000">
          <a:off x="2253406" y="2017073"/>
          <a:ext cx="548291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548291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513844" y="2018234"/>
        <a:ext cx="27414" cy="27414"/>
      </dsp:txXfrm>
    </dsp:sp>
    <dsp:sp modelId="{2C9768A1-C09C-4B77-96FD-1D4AC0224B69}">
      <dsp:nvSpPr>
        <dsp:cNvPr id="0" name=""/>
        <dsp:cNvSpPr/>
      </dsp:nvSpPr>
      <dsp:spPr>
        <a:xfrm>
          <a:off x="648046" y="1472855"/>
          <a:ext cx="1605359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4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883145" y="1636607"/>
        <a:ext cx="1135161" cy="790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520"/>
          <a:ext cx="350149" cy="3907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78" y="371738"/>
        <a:ext cx="247593" cy="2762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04" y="0"/>
          <a:ext cx="593958" cy="4941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79" y="72367"/>
        <a:ext cx="419992" cy="3494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2031"/>
          <a:ext cx="503851" cy="5038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787" y="165818"/>
        <a:ext cx="356277" cy="3562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23" y="144390"/>
          <a:ext cx="463126" cy="4168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46" y="205442"/>
        <a:ext cx="327480" cy="2947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37" y="143426"/>
          <a:ext cx="363818" cy="5320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17" y="221350"/>
        <a:ext cx="257258" cy="3762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 bwMode="white"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 bwMode="white"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 bwMode="white"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1#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Sty" val="noArr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3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3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3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4.wmf"/><Relationship Id="rId1" Type="http://schemas.openxmlformats.org/officeDocument/2006/relationships/image" Target="../media/image45.wmf"/><Relationship Id="rId4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5" Type="http://schemas.openxmlformats.org/officeDocument/2006/relationships/image" Target="../media/image8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09.wmf"/><Relationship Id="rId1" Type="http://schemas.openxmlformats.org/officeDocument/2006/relationships/image" Target="../media/image112.wmf"/><Relationship Id="rId5" Type="http://schemas.openxmlformats.org/officeDocument/2006/relationships/image" Target="../media/image114.wmf"/><Relationship Id="rId4" Type="http://schemas.openxmlformats.org/officeDocument/2006/relationships/image" Target="../media/image11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09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09.wmf"/><Relationship Id="rId1" Type="http://schemas.openxmlformats.org/officeDocument/2006/relationships/image" Target="../media/image118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0.wmf"/><Relationship Id="rId4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4" Type="http://schemas.openxmlformats.org/officeDocument/2006/relationships/image" Target="../media/image145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4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4" Type="http://schemas.openxmlformats.org/officeDocument/2006/relationships/image" Target="../media/image14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wmf"/><Relationship Id="rId1" Type="http://schemas.openxmlformats.org/officeDocument/2006/relationships/image" Target="../media/image14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CA3407C-D516-4245-9C54-224DA662DA8D}" type="datetimeFigureOut">
              <a:rPr lang="zh-CN" altLang="en-US"/>
              <a:pPr>
                <a:defRPr/>
              </a:pPr>
              <a:t>2023/11/24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6CD00AE-5785-4BDC-A4AC-CCCCBDA481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04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CD00AE-5785-4BDC-A4AC-CCCCBDA481B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28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CD00AE-5785-4BDC-A4AC-CCCCBDA481B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8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FAE-B1E0-4375-B858-00567C48E9C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4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FAE-B1E0-4375-B858-00567C48E9C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10"/>
          <p:cNvSpPr/>
          <p:nvPr/>
        </p:nvSpPr>
        <p:spPr>
          <a:xfrm rot="16200000">
            <a:off x="7389019" y="5103019"/>
            <a:ext cx="1385887" cy="21240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圆角矩形 16"/>
          <p:cNvSpPr/>
          <p:nvPr/>
        </p:nvSpPr>
        <p:spPr>
          <a:xfrm>
            <a:off x="-36513" y="6021388"/>
            <a:ext cx="8766176" cy="819150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11"/>
          <p:cNvSpPr/>
          <p:nvPr/>
        </p:nvSpPr>
        <p:spPr>
          <a:xfrm>
            <a:off x="8316913" y="0"/>
            <a:ext cx="827087" cy="6430963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7672388" y="5516563"/>
            <a:ext cx="1508125" cy="1463675"/>
            <a:chOff x="7668345" y="5566926"/>
            <a:chExt cx="1508740" cy="1462473"/>
          </a:xfrm>
        </p:grpSpPr>
        <p:grpSp>
          <p:nvGrpSpPr>
            <p:cNvPr id="9" name="组合 18"/>
            <p:cNvGrpSpPr>
              <a:grpSpLocks/>
            </p:cNvGrpSpPr>
            <p:nvPr/>
          </p:nvGrpSpPr>
          <p:grpSpPr bwMode="auto"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1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3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14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1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1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1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/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BD4598-ACA7-4851-886E-F93D7B0A57AA}" type="datetimeFigureOut">
              <a:rPr lang="zh-CN" altLang="en-US" smtClean="0"/>
              <a:pPr>
                <a:defRPr/>
              </a:pPr>
              <a:t>2023/11/24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8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253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56989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4183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7244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750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BD4598-ACA7-4851-886E-F93D7B0A57AA}" type="datetimeFigureOut">
              <a:rPr lang="zh-CN" altLang="en-US"/>
              <a:pPr>
                <a:defRPr/>
              </a:pPr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84F908-A230-47A8-83CF-D8F4CE3556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3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7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64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6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.png"/><Relationship Id="rId11" Type="http://schemas.openxmlformats.org/officeDocument/2006/relationships/image" Target="../media/image72.wmf"/><Relationship Id="rId5" Type="http://schemas.openxmlformats.org/officeDocument/2006/relationships/image" Target="../media/image70.w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8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8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8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8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85.bin"/><Relationship Id="rId19" Type="http://schemas.openxmlformats.org/officeDocument/2006/relationships/image" Target="../media/image82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87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93.w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88.wmf"/><Relationship Id="rId22" Type="http://schemas.openxmlformats.org/officeDocument/2006/relationships/image" Target="../media/image9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oleObject" Target="../embeddings/oleObject101.bin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10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3.bin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2.bin"/><Relationship Id="rId10" Type="http://schemas.openxmlformats.org/officeDocument/2006/relationships/oleObject" Target="../embeddings/oleObject105.bin"/><Relationship Id="rId4" Type="http://schemas.openxmlformats.org/officeDocument/2006/relationships/image" Target="../media/image94.wmf"/><Relationship Id="rId9" Type="http://schemas.openxmlformats.org/officeDocument/2006/relationships/image" Target="../media/image9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10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01.wmf"/><Relationship Id="rId5" Type="http://schemas.openxmlformats.org/officeDocument/2006/relationships/image" Target="../media/image98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0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0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2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2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5.bin"/><Relationship Id="rId3" Type="http://schemas.openxmlformats.org/officeDocument/2006/relationships/audio" Target="../media/media2.wav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2" Type="http://schemas.microsoft.com/office/2007/relationships/media" Target="../media/media2.wav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8.png"/><Relationship Id="rId10" Type="http://schemas.openxmlformats.org/officeDocument/2006/relationships/image" Target="../media/image5.wmf"/><Relationship Id="rId4" Type="http://schemas.openxmlformats.org/officeDocument/2006/relationships/slideLayout" Target="../slideLayouts/slideLayout1.xml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11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28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11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1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23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oleObject" Target="../embeddings/oleObject141.bin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2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20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21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46.bin"/><Relationship Id="rId10" Type="http://schemas.openxmlformats.org/officeDocument/2006/relationships/oleObject" Target="../embeddings/oleObject149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4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3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oleObject" Target="../embeddings/oleObject157.bin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diagramColors" Target="../diagrams/colors13.xml"/><Relationship Id="rId11" Type="http://schemas.openxmlformats.org/officeDocument/2006/relationships/oleObject" Target="../embeddings/oleObject156.bin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136.wmf"/><Relationship Id="rId4" Type="http://schemas.openxmlformats.org/officeDocument/2006/relationships/diagramLayout" Target="../diagrams/layout13.xml"/><Relationship Id="rId9" Type="http://schemas.openxmlformats.org/officeDocument/2006/relationships/image" Target="../media/image135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8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59.bin"/><Relationship Id="rId5" Type="http://schemas.openxmlformats.org/officeDocument/2006/relationships/image" Target="../media/image137.wmf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39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44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1.wmf"/><Relationship Id="rId12" Type="http://schemas.openxmlformats.org/officeDocument/2006/relationships/oleObject" Target="../embeddings/oleObject1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43.wmf"/><Relationship Id="rId5" Type="http://schemas.openxmlformats.org/officeDocument/2006/relationships/image" Target="../media/image140.wmf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42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4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45.wmf"/><Relationship Id="rId5" Type="http://schemas.openxmlformats.org/officeDocument/2006/relationships/image" Target="../media/image142.wmf"/><Relationship Id="rId10" Type="http://schemas.openxmlformats.org/officeDocument/2006/relationships/oleObject" Target="../embeddings/oleObject169.bin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4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4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41.png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70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4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71.bin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77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3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52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84.bin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59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90.bin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6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6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6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audio" Target="../media/media3.wav"/><Relationship Id="rId7" Type="http://schemas.openxmlformats.org/officeDocument/2006/relationships/oleObject" Target="../embeddings/oleObject8.bin"/><Relationship Id="rId2" Type="http://schemas.microsoft.com/office/2007/relationships/media" Target="../media/media3.wav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95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202.bin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7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45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204.bin"/><Relationship Id="rId10" Type="http://schemas.openxmlformats.org/officeDocument/2006/relationships/image" Target="../media/image14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206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60.png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5.wmf"/><Relationship Id="rId3" Type="http://schemas.openxmlformats.org/officeDocument/2006/relationships/audio" Target="../media/media4.wav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2.bin"/><Relationship Id="rId2" Type="http://schemas.microsoft.com/office/2007/relationships/media" Target="../media/media4.wav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4.wmf"/><Relationship Id="rId5" Type="http://schemas.openxmlformats.org/officeDocument/2006/relationships/notesSlide" Target="../notesSlides/notesSlide2.xml"/><Relationship Id="rId10" Type="http://schemas.openxmlformats.org/officeDocument/2006/relationships/oleObject" Target="../embeddings/oleObject11.bin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3.wmf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线性代数 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A</a:t>
            </a:r>
            <a:endParaRPr lang="zh-CN" altLang="en-US" sz="3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201F7E5F-6C3C-E394-815B-2D7AA6282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194" y="1785006"/>
            <a:ext cx="632096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考试题型：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选择题（每题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分，共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填空题（每题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分，共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综合题（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道左右，共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b="1" dirty="0">
              <a:solidFill>
                <a:srgbClr val="0070C0"/>
              </a:solidFill>
              <a:latin typeface="宋体" charset="-122"/>
            </a:endParaRPr>
          </a:p>
        </p:txBody>
      </p:sp>
      <p:sp>
        <p:nvSpPr>
          <p:cNvPr id="2" name="矩形 16">
            <a:extLst>
              <a:ext uri="{FF2B5EF4-FFF2-40B4-BE49-F238E27FC236}">
                <a16:creationId xmlns:a16="http://schemas.microsoft.com/office/drawing/2014/main" id="{1E4ACB13-EC88-27ED-3292-614D749A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194" y="404664"/>
            <a:ext cx="659159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期末考试时间：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11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月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29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日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13:30-15:05</a:t>
            </a:r>
            <a:endParaRPr lang="zh-CN" altLang="en-US" sz="36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3252C2D4-3D12-E2E5-05EE-A7F3F8E3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293096"/>
            <a:ext cx="751724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考试时，请将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群中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教学记录表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第一列的</a:t>
            </a:r>
            <a:r>
              <a:rPr lang="zh-CN" altLang="en-US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考试序号写在试卷上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1721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764704"/>
            <a:ext cx="7920880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伴随矩阵法：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适合于低阶的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阶或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阶）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、具体的数字矩阵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三</a:t>
            </a:r>
            <a:endParaRPr lang="en-US" altLang="zh-CN" dirty="0"/>
          </a:p>
          <a:p>
            <a:r>
              <a:rPr lang="zh-CN" altLang="zh-CN" sz="2800" dirty="0"/>
              <a:t>求逆矩阵的方法</a:t>
            </a:r>
            <a:endParaRPr lang="en-US" altLang="zh-CN" sz="2800" dirty="0"/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B642FE52-FFB0-BD71-FF4D-DC5176B92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198167"/>
            <a:ext cx="7632848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定义法：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适合于抽象的矩阵。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D1B0B8B6-39F8-476A-345B-54AE3F856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294647"/>
            <a:ext cx="792088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初等变换法：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适合于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任意的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具体的数字矩阵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；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23" name="Object 10">
            <a:extLst>
              <a:ext uri="{FF2B5EF4-FFF2-40B4-BE49-F238E27FC236}">
                <a16:creationId xmlns:a16="http://schemas.microsoft.com/office/drawing/2014/main" id="{F5EB7248-356C-14E6-1930-B139CE0E1E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786275"/>
              </p:ext>
            </p:extLst>
          </p:nvPr>
        </p:nvGraphicFramePr>
        <p:xfrm>
          <a:off x="2983594" y="1637839"/>
          <a:ext cx="2456732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838080" imgH="431640" progId="Equation.DSMT4">
                  <p:embed/>
                </p:oleObj>
              </mc:Choice>
              <mc:Fallback>
                <p:oleObj name="Equation" r:id="rId3" imgW="838080" imgH="431640" progId="Equation.DSMT4">
                  <p:embed/>
                  <p:pic>
                    <p:nvPicPr>
                      <p:cNvPr id="15" name="Object 10">
                        <a:extLst>
                          <a:ext uri="{FF2B5EF4-FFF2-40B4-BE49-F238E27FC236}">
                            <a16:creationId xmlns:a16="http://schemas.microsoft.com/office/drawing/2014/main" id="{3F2FCC2A-0FAA-88AB-9BD9-736A3B3B47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594" y="1637839"/>
                        <a:ext cx="2456732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01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三</a:t>
            </a:r>
            <a:endParaRPr lang="en-US" altLang="zh-CN" dirty="0"/>
          </a:p>
          <a:p>
            <a:r>
              <a:rPr lang="zh-CN" altLang="zh-CN" sz="2800" dirty="0"/>
              <a:t>求逆矩阵的方法</a:t>
            </a:r>
            <a:endParaRPr lang="en-US" altLang="zh-CN" sz="28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272940"/>
            <a:ext cx="7632848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定义法：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适合于抽象的矩阵。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51520" y="764704"/>
            <a:ext cx="7848872" cy="830997"/>
            <a:chOff x="251520" y="1124744"/>
            <a:chExt cx="7848872" cy="830997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251520" y="1124744"/>
              <a:ext cx="7848872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00"/>
                  </a:solidFill>
                </a:rPr>
                <a:t>例：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设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阶方阵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A,B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满足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                     ，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证明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为可逆矩阵。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3751560" y="1124744"/>
            <a:ext cx="2260600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4" name="Equation" r:id="rId3" imgW="1054100" imgH="190500" progId="Equation.DSMT4">
                    <p:embed/>
                  </p:oleObj>
                </mc:Choice>
                <mc:Fallback>
                  <p:oleObj name="Equation" r:id="rId3" imgW="1054100" imgH="190500" progId="Equation.DSMT4">
                    <p:embed/>
                    <p:pic>
                      <p:nvPicPr>
                        <p:cNvPr id="8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1560" y="1124744"/>
                          <a:ext cx="2260600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6966346" y="1204367"/>
            <a:ext cx="1062038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5" name="Equation" r:id="rId5" imgW="494870" imgH="164957" progId="Equation.DSMT4">
                    <p:embed/>
                  </p:oleObj>
                </mc:Choice>
                <mc:Fallback>
                  <p:oleObj name="Equation" r:id="rId5" imgW="494870" imgH="164957" progId="Equation.DSMT4">
                    <p:embed/>
                    <p:pic>
                      <p:nvPicPr>
                        <p:cNvPr id="9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6346" y="1204367"/>
                          <a:ext cx="1062038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251520" y="1556792"/>
            <a:ext cx="7632848" cy="834142"/>
            <a:chOff x="251520" y="1657568"/>
            <a:chExt cx="7632848" cy="834142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251520" y="1657568"/>
              <a:ext cx="7632848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证明思路</a:t>
              </a:r>
              <a:r>
                <a:rPr kumimoji="1" lang="zh-CN" altLang="en-US" sz="2400" b="1" dirty="0">
                  <a:solidFill>
                    <a:srgbClr val="0000FF"/>
                  </a:solidFill>
                </a:rPr>
                <a:t>：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要证明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为可逆矩阵，只需找到一个矩阵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，满足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；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2699792" y="1708423"/>
            <a:ext cx="1062038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6" name="Equation" r:id="rId7" imgW="494870" imgH="164957" progId="Equation.DSMT4">
                    <p:embed/>
                  </p:oleObj>
                </mc:Choice>
                <mc:Fallback>
                  <p:oleObj name="Equation" r:id="rId7" imgW="494870" imgH="164957" progId="Equation.DSMT4">
                    <p:embed/>
                    <p:pic>
                      <p:nvPicPr>
                        <p:cNvPr id="12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792" y="1708423"/>
                          <a:ext cx="1062038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4005809"/>
                </p:ext>
              </p:extLst>
            </p:nvPr>
          </p:nvGraphicFramePr>
          <p:xfrm>
            <a:off x="1897233" y="2056735"/>
            <a:ext cx="2151063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7" name="Equation" r:id="rId9" imgW="1002865" imgH="203112" progId="Equation.DSMT4">
                    <p:embed/>
                  </p:oleObj>
                </mc:Choice>
                <mc:Fallback>
                  <p:oleObj name="Equation" r:id="rId9" imgW="1002865" imgH="203112" progId="Equation.DSMT4">
                    <p:embed/>
                    <p:pic>
                      <p:nvPicPr>
                        <p:cNvPr id="13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7233" y="2056735"/>
                          <a:ext cx="2151063" cy="434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359532" y="2444695"/>
            <a:ext cx="7632848" cy="1200329"/>
            <a:chOff x="359532" y="2852936"/>
            <a:chExt cx="7632848" cy="1200329"/>
          </a:xfrm>
        </p:grpSpPr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359532" y="2852936"/>
              <a:ext cx="7632848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b="1" dirty="0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已知等式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中，通过左乘或右乘一个矩阵，想办法去掉一些多余的矩阵，如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等；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2167384" y="2852936"/>
            <a:ext cx="2260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8" name="Equation" r:id="rId11" imgW="1054100" imgH="190500" progId="Equation.DSMT4">
                    <p:embed/>
                  </p:oleObj>
                </mc:Choice>
                <mc:Fallback>
                  <p:oleObj name="Equation" r:id="rId11" imgW="1054100" imgH="190500" progId="Equation.DSMT4">
                    <p:embed/>
                    <p:pic>
                      <p:nvPicPr>
                        <p:cNvPr id="16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7384" y="2852936"/>
                          <a:ext cx="22606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9717677"/>
                </p:ext>
              </p:extLst>
            </p:nvPr>
          </p:nvGraphicFramePr>
          <p:xfrm>
            <a:off x="6070699" y="3230650"/>
            <a:ext cx="10350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9" name="Equation" r:id="rId13" imgW="482391" imgH="228501" progId="Equation.DSMT4">
                    <p:embed/>
                  </p:oleObj>
                </mc:Choice>
                <mc:Fallback>
                  <p:oleObj name="Equation" r:id="rId13" imgW="482391" imgH="228501" progId="Equation.DSMT4">
                    <p:embed/>
                    <p:pic>
                      <p:nvPicPr>
                        <p:cNvPr id="17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0699" y="3230650"/>
                          <a:ext cx="1035050" cy="487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95536" y="3284984"/>
            <a:ext cx="76328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通过移项，把等式右端变为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；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95536" y="3789040"/>
            <a:ext cx="7848872" cy="830997"/>
            <a:chOff x="395536" y="4263479"/>
            <a:chExt cx="7848872" cy="830997"/>
          </a:xfrm>
        </p:grpSpPr>
        <p:sp>
          <p:nvSpPr>
            <p:cNvPr id="20" name="Text Box 2"/>
            <p:cNvSpPr txBox="1">
              <a:spLocks noChangeArrowheads="1"/>
            </p:cNvSpPr>
            <p:nvPr/>
          </p:nvSpPr>
          <p:spPr bwMode="auto">
            <a:xfrm>
              <a:off x="395536" y="4263479"/>
              <a:ext cx="7848872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zh-CN" sz="2400" b="1" dirty="0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想办法分解因式，使等号左端其中一个因子是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，等号右端是单位矩阵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。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9816163"/>
                </p:ext>
              </p:extLst>
            </p:nvPr>
          </p:nvGraphicFramePr>
          <p:xfrm>
            <a:off x="899592" y="4694468"/>
            <a:ext cx="1062038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0" name="Equation" r:id="rId15" imgW="494870" imgH="164957" progId="Equation.DSMT4">
                    <p:embed/>
                  </p:oleObj>
                </mc:Choice>
                <mc:Fallback>
                  <p:oleObj name="Equation" r:id="rId15" imgW="494870" imgH="164957" progId="Equation.DSMT4">
                    <p:embed/>
                    <p:pic>
                      <p:nvPicPr>
                        <p:cNvPr id="21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4694468"/>
                          <a:ext cx="1062038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572000" y="4689822"/>
          <a:ext cx="24780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17" imgW="1155199" imgH="177723" progId="Equation.DSMT4">
                  <p:embed/>
                </p:oleObj>
              </mc:Choice>
              <mc:Fallback>
                <p:oleObj name="Equation" r:id="rId17" imgW="1155199" imgH="177723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689822"/>
                        <a:ext cx="2478087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919163" y="4599335"/>
          <a:ext cx="29416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19" imgW="1371600" imgH="228600" progId="Equation.DSMT4">
                  <p:embed/>
                </p:oleObj>
              </mc:Choice>
              <mc:Fallback>
                <p:oleObj name="Equation" r:id="rId19" imgW="1371600" imgH="22860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4599335"/>
                        <a:ext cx="2941637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1115617" y="4673798"/>
            <a:ext cx="288032" cy="36004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339752" y="4673798"/>
            <a:ext cx="288032" cy="36004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779912" y="4385766"/>
            <a:ext cx="792088" cy="648072"/>
            <a:chOff x="3779912" y="4529782"/>
            <a:chExt cx="792088" cy="648072"/>
          </a:xfrm>
        </p:grpSpPr>
        <p:sp>
          <p:nvSpPr>
            <p:cNvPr id="28" name="右箭头 27"/>
            <p:cNvSpPr/>
            <p:nvPr/>
          </p:nvSpPr>
          <p:spPr>
            <a:xfrm>
              <a:off x="3881624" y="4935538"/>
              <a:ext cx="690376" cy="24231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79912" y="4529782"/>
              <a:ext cx="7521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/>
                <a:t>移项</a:t>
              </a:r>
            </a:p>
          </p:txBody>
        </p:sp>
      </p:grp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590550" y="5223222"/>
          <a:ext cx="32416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21" imgW="1511300" imgH="203200" progId="Equation.DSMT4">
                  <p:embed/>
                </p:oleObj>
              </mc:Choice>
              <mc:Fallback>
                <p:oleObj name="Equation" r:id="rId21" imgW="1511300" imgH="20320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5223222"/>
                        <a:ext cx="3241675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右箭头 30"/>
          <p:cNvSpPr/>
          <p:nvPr/>
        </p:nvSpPr>
        <p:spPr>
          <a:xfrm>
            <a:off x="251520" y="5321870"/>
            <a:ext cx="345188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3851920" y="5321870"/>
            <a:ext cx="345188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4292600" y="5010497"/>
          <a:ext cx="32956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23" imgW="1536033" imgH="406224" progId="Equation.DSMT4">
                  <p:embed/>
                </p:oleObj>
              </mc:Choice>
              <mc:Fallback>
                <p:oleObj name="Equation" r:id="rId23" imgW="1536033" imgH="406224" progId="Equation.DSMT4">
                  <p:embed/>
                  <p:pic>
                    <p:nvPicPr>
                      <p:cNvPr id="33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5010497"/>
                        <a:ext cx="329565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4788024" y="1916832"/>
            <a:ext cx="1800200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通用三步：</a:t>
            </a:r>
            <a:endParaRPr kumimoji="1" lang="en-US" altLang="zh-CN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12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 animBg="1"/>
      <p:bldP spid="26" grpId="0" animBg="1"/>
      <p:bldP spid="31" grpId="0" animBg="1"/>
      <p:bldP spid="32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三</a:t>
            </a:r>
            <a:endParaRPr lang="en-US" altLang="zh-CN" dirty="0"/>
          </a:p>
          <a:p>
            <a:r>
              <a:rPr lang="zh-CN" altLang="zh-CN" sz="2800" dirty="0"/>
              <a:t>求逆矩阵的方法</a:t>
            </a:r>
            <a:endParaRPr lang="en-US" altLang="zh-CN" sz="2800" dirty="0"/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D08EBC5F-7934-6C1F-ED25-D93F4D4CB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764704"/>
            <a:ext cx="792088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初等变换法：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适合于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任意的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具体的数字矩阵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；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6C5E720-3057-F4D0-A0A8-B20A8E7B4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757990"/>
              </p:ext>
            </p:extLst>
          </p:nvPr>
        </p:nvGraphicFramePr>
        <p:xfrm>
          <a:off x="4381035" y="439374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035" y="439374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E13B3690-E02D-B8B4-D647-D2F41F8147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667543"/>
              </p:ext>
            </p:extLst>
          </p:nvPr>
        </p:nvGraphicFramePr>
        <p:xfrm>
          <a:off x="4381035" y="439374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035" y="439374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50058D6F-2AD6-288B-5D29-B2CACB5A1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854808"/>
              </p:ext>
            </p:extLst>
          </p:nvPr>
        </p:nvGraphicFramePr>
        <p:xfrm>
          <a:off x="4381035" y="439374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035" y="439374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55CDE689-1E84-B847-3E28-9454C0E22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515915"/>
              </p:ext>
            </p:extLst>
          </p:nvPr>
        </p:nvGraphicFramePr>
        <p:xfrm>
          <a:off x="4504622" y="258551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622" y="258551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413007C-DDCA-5B3E-FE71-EA9C90493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775597"/>
              </p:ext>
            </p:extLst>
          </p:nvPr>
        </p:nvGraphicFramePr>
        <p:xfrm>
          <a:off x="4504622" y="258551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622" y="258551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856AD4E9-3BC4-2EEC-1D5E-F91B847605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789632"/>
              </p:ext>
            </p:extLst>
          </p:nvPr>
        </p:nvGraphicFramePr>
        <p:xfrm>
          <a:off x="4504622" y="258551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622" y="258551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>
            <a:extLst>
              <a:ext uri="{FF2B5EF4-FFF2-40B4-BE49-F238E27FC236}">
                <a16:creationId xmlns:a16="http://schemas.microsoft.com/office/drawing/2014/main" id="{2689C13F-A92B-DAF8-EC20-8BA3B22BE12D}"/>
              </a:ext>
            </a:extLst>
          </p:cNvPr>
          <p:cNvGrpSpPr/>
          <p:nvPr/>
        </p:nvGrpSpPr>
        <p:grpSpPr>
          <a:xfrm>
            <a:off x="333077" y="3611454"/>
            <a:ext cx="7886210" cy="1512168"/>
            <a:chOff x="251520" y="1916832"/>
            <a:chExt cx="7886210" cy="1512168"/>
          </a:xfrm>
        </p:grpSpPr>
        <p:sp>
          <p:nvSpPr>
            <p:cNvPr id="32" name="圆角矩形 23">
              <a:extLst>
                <a:ext uri="{FF2B5EF4-FFF2-40B4-BE49-F238E27FC236}">
                  <a16:creationId xmlns:a16="http://schemas.microsoft.com/office/drawing/2014/main" id="{EF3B4320-D932-A6F4-7937-9A88FCB33B46}"/>
                </a:ext>
              </a:extLst>
            </p:cNvPr>
            <p:cNvSpPr/>
            <p:nvPr/>
          </p:nvSpPr>
          <p:spPr>
            <a:xfrm>
              <a:off x="251520" y="1916832"/>
              <a:ext cx="7886210" cy="151216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A4D79E37-947A-A9ED-76E6-5216AFFA6D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4260276"/>
                </p:ext>
              </p:extLst>
            </p:nvPr>
          </p:nvGraphicFramePr>
          <p:xfrm>
            <a:off x="438150" y="2048024"/>
            <a:ext cx="6883400" cy="109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6" name="Equation" r:id="rId7" imgW="6883200" imgH="1091880" progId="Equation.DSMT4">
                    <p:embed/>
                  </p:oleObj>
                </mc:Choice>
                <mc:Fallback>
                  <p:oleObj name="Equation" r:id="rId7" imgW="6883200" imgH="1091880" progId="Equation.DSMT4">
                    <p:embed/>
                    <p:pic>
                      <p:nvPicPr>
                        <p:cNvPr id="7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50" y="2048024"/>
                          <a:ext cx="6883400" cy="1092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0244541-8B10-3E38-131E-117BCD5EDAD6}"/>
              </a:ext>
            </a:extLst>
          </p:cNvPr>
          <p:cNvGrpSpPr/>
          <p:nvPr/>
        </p:nvGrpSpPr>
        <p:grpSpPr>
          <a:xfrm>
            <a:off x="347917" y="2007232"/>
            <a:ext cx="7886210" cy="1512168"/>
            <a:chOff x="179512" y="1844824"/>
            <a:chExt cx="7886210" cy="1512168"/>
          </a:xfrm>
        </p:grpSpPr>
        <p:sp>
          <p:nvSpPr>
            <p:cNvPr id="35" name="圆角矩形 19">
              <a:extLst>
                <a:ext uri="{FF2B5EF4-FFF2-40B4-BE49-F238E27FC236}">
                  <a16:creationId xmlns:a16="http://schemas.microsoft.com/office/drawing/2014/main" id="{FBAC56CA-68B8-A442-D5F1-E674416FE144}"/>
                </a:ext>
              </a:extLst>
            </p:cNvPr>
            <p:cNvSpPr/>
            <p:nvPr/>
          </p:nvSpPr>
          <p:spPr>
            <a:xfrm>
              <a:off x="179512" y="1844824"/>
              <a:ext cx="7886210" cy="151216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C63EC028-0B41-B536-603D-4C3318797B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938978"/>
                </p:ext>
              </p:extLst>
            </p:nvPr>
          </p:nvGraphicFramePr>
          <p:xfrm>
            <a:off x="652760" y="2340992"/>
            <a:ext cx="53594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7" name="Equation" r:id="rId9" imgW="5359320" imgH="1015920" progId="Equation.DSMT4">
                    <p:embed/>
                  </p:oleObj>
                </mc:Choice>
                <mc:Fallback>
                  <p:oleObj name="Equation" r:id="rId9" imgW="5359320" imgH="1015920" progId="Equation.DSMT4">
                    <p:embed/>
                    <p:pic>
                      <p:nvPicPr>
                        <p:cNvPr id="21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760" y="2340992"/>
                          <a:ext cx="5359400" cy="1016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 Box 29">
            <a:extLst>
              <a:ext uri="{FF2B5EF4-FFF2-40B4-BE49-F238E27FC236}">
                <a16:creationId xmlns:a16="http://schemas.microsoft.com/office/drawing/2014/main" id="{78050C79-B212-56F6-E87A-FA4D4E788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189" y="1393727"/>
            <a:ext cx="70567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FF"/>
                </a:solidFill>
              </a:rPr>
              <a:t>推论</a:t>
            </a:r>
            <a:r>
              <a:rPr lang="en-US" altLang="zh-CN" sz="2400" dirty="0">
                <a:solidFill>
                  <a:srgbClr val="0000FF"/>
                </a:solidFill>
              </a:rPr>
              <a:t>1</a:t>
            </a:r>
            <a:r>
              <a:rPr lang="en-US" altLang="zh-CN" sz="2400" dirty="0">
                <a:solidFill>
                  <a:srgbClr val="FFCC66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方阵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A </a:t>
            </a:r>
            <a:r>
              <a:rPr lang="zh-CN" altLang="en-US" sz="2400" dirty="0">
                <a:solidFill>
                  <a:srgbClr val="000000"/>
                </a:solidFill>
              </a:rPr>
              <a:t>可逆的充要条件是              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38" name="Object 30">
            <a:extLst>
              <a:ext uri="{FF2B5EF4-FFF2-40B4-BE49-F238E27FC236}">
                <a16:creationId xmlns:a16="http://schemas.microsoft.com/office/drawing/2014/main" id="{F2471099-732D-BB83-E5D1-6E5A92C02D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179280"/>
              </p:ext>
            </p:extLst>
          </p:nvPr>
        </p:nvGraphicFramePr>
        <p:xfrm>
          <a:off x="4938220" y="1247677"/>
          <a:ext cx="67020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11" imgW="406048" imgH="266469" progId="Equation.DSMT4">
                  <p:embed/>
                </p:oleObj>
              </mc:Choice>
              <mc:Fallback>
                <p:oleObj name="Equation" r:id="rId11" imgW="406048" imgH="266469" progId="Equation.DSMT4">
                  <p:embed/>
                  <p:pic>
                    <p:nvPicPr>
                      <p:cNvPr id="17" name="Object 30">
                        <a:extLst>
                          <a:ext uri="{FF2B5EF4-FFF2-40B4-BE49-F238E27FC236}">
                            <a16:creationId xmlns:a16="http://schemas.microsoft.com/office/drawing/2014/main" id="{AF359D56-FE49-49FA-BF10-58387607F2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220" y="1247677"/>
                        <a:ext cx="670205" cy="53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330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269384" y="5279968"/>
            <a:ext cx="432048" cy="3955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695702" y="5279968"/>
            <a:ext cx="432048" cy="3955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509744" y="5279968"/>
            <a:ext cx="432048" cy="3955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661650" y="5229200"/>
          <a:ext cx="43180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3" imgW="4318000" imgH="787400" progId="Equation.DSMT4">
                  <p:embed/>
                </p:oleObj>
              </mc:Choice>
              <mc:Fallback>
                <p:oleObj name="Equation" r:id="rId3" imgW="4318000" imgH="7874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650" y="5229200"/>
                        <a:ext cx="43180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428596" y="207189"/>
            <a:ext cx="7996426" cy="1376787"/>
            <a:chOff x="428596" y="207189"/>
            <a:chExt cx="7996426" cy="1376787"/>
          </a:xfrm>
        </p:grpSpPr>
        <p:sp>
          <p:nvSpPr>
            <p:cNvPr id="8" name="矩形 7"/>
            <p:cNvSpPr/>
            <p:nvPr/>
          </p:nvSpPr>
          <p:spPr>
            <a:xfrm>
              <a:off x="428596" y="207189"/>
              <a:ext cx="7996426" cy="1376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endParaRPr lang="en-US" altLang="zh-CN" sz="2600" b="1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如果含有 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个未知数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                       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的 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个方程的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线性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方程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组</a:t>
              </a:r>
              <a:endParaRPr lang="en-US" altLang="zh-CN" sz="2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3563888" y="692696"/>
            <a:ext cx="194310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9" name="Equation" r:id="rId5" imgW="1943100" imgH="419100" progId="Equation.DSMT4">
                    <p:embed/>
                  </p:oleObj>
                </mc:Choice>
                <mc:Fallback>
                  <p:oleObj name="Equation" r:id="rId5" imgW="1943100" imgH="419100" progId="Equation.DSMT4">
                    <p:embed/>
                    <p:pic>
                      <p:nvPicPr>
                        <p:cNvPr id="9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692696"/>
                          <a:ext cx="1943100" cy="415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978768" y="1052736"/>
          <a:ext cx="56546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7" imgW="5664200" imgH="1955800" progId="Equation.DSMT4">
                  <p:embed/>
                </p:oleObj>
              </mc:Choice>
              <mc:Fallback>
                <p:oleObj name="Equation" r:id="rId7" imgW="5664200" imgH="19558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768" y="1052736"/>
                        <a:ext cx="5654675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872803" y="3429000"/>
          <a:ext cx="2941637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9" imgW="2946400" imgH="1473200" progId="Equation.DSMT4">
                  <p:embed/>
                </p:oleObj>
              </mc:Choice>
              <mc:Fallback>
                <p:oleObj name="Equation" r:id="rId9" imgW="2946400" imgH="14732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803" y="3429000"/>
                        <a:ext cx="2941637" cy="148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027"/>
          <p:cNvGrpSpPr/>
          <p:nvPr/>
        </p:nvGrpSpPr>
        <p:grpSpPr>
          <a:xfrm>
            <a:off x="4849813" y="2780928"/>
            <a:ext cx="3575209" cy="2243119"/>
            <a:chOff x="5652085" y="3789040"/>
            <a:chExt cx="3491915" cy="20991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4" name="云形标注 13"/>
            <p:cNvSpPr/>
            <p:nvPr/>
          </p:nvSpPr>
          <p:spPr>
            <a:xfrm>
              <a:off x="5724128" y="3789040"/>
              <a:ext cx="3419872" cy="2099103"/>
            </a:xfrm>
            <a:prstGeom prst="cloudCallout">
              <a:avLst>
                <a:gd name="adj1" fmla="val -62750"/>
                <a:gd name="adj2" fmla="val 5533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5652085" y="4148898"/>
            <a:ext cx="3311900" cy="1200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2" name="Equation" r:id="rId11" imgW="5727700" imgH="1562100" progId="Equation.DSMT4">
                    <p:embed/>
                  </p:oleObj>
                </mc:Choice>
                <mc:Fallback>
                  <p:oleObj name="Equation" r:id="rId11" imgW="5727700" imgH="1562100" progId="Equation.DSMT4">
                    <p:embed/>
                    <p:pic>
                      <p:nvPicPr>
                        <p:cNvPr id="16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085" y="4148898"/>
                          <a:ext cx="3311900" cy="120034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矩形 16"/>
          <p:cNvSpPr/>
          <p:nvPr/>
        </p:nvSpPr>
        <p:spPr>
          <a:xfrm>
            <a:off x="459292" y="116632"/>
            <a:ext cx="2026116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克莱姆法则</a:t>
            </a:r>
            <a:endParaRPr lang="zh-CN" altLang="zh-C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5536" y="2924944"/>
            <a:ext cx="7996426" cy="242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的系数行列式不等于零，即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那么方程组有</a:t>
            </a:r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唯一</a:t>
            </a:r>
            <a:r>
              <a:rPr lang="zh-CN" altLang="en-US" sz="26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解</a:t>
            </a:r>
            <a:endParaRPr lang="en-US" altLang="zh-CN" sz="2600" b="1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克莱姆法则</a:t>
            </a: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solidFill>
                <a:prstClr val="black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克莱姆法则</a:t>
            </a:r>
            <a:endParaRPr lang="zh-CN" altLang="zh-CN" sz="2800" dirty="0">
              <a:solidFill>
                <a:prstClr val="black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2854EDEA-4422-46E5-AC0A-256A5A4A7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2" y="3193467"/>
            <a:ext cx="341313" cy="129129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章  矩阵的初等变换与线性方程组</a:t>
            </a:r>
          </a:p>
        </p:txBody>
      </p: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683568" y="2929043"/>
            <a:ext cx="342914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</a:rPr>
              <a:t>2.</a:t>
            </a:r>
            <a:r>
              <a:rPr lang="zh-CN" altLang="en-US" sz="3600" b="1" dirty="0">
                <a:latin typeface="宋体" panose="02010600030101010101" pitchFamily="2" charset="-122"/>
              </a:rPr>
              <a:t>“左行右列”</a:t>
            </a:r>
          </a:p>
        </p:txBody>
      </p:sp>
      <p:sp>
        <p:nvSpPr>
          <p:cNvPr id="15" name="矩形 16"/>
          <p:cNvSpPr>
            <a:spLocks noChangeArrowheads="1"/>
          </p:cNvSpPr>
          <p:nvPr/>
        </p:nvSpPr>
        <p:spPr bwMode="auto">
          <a:xfrm>
            <a:off x="682843" y="3800720"/>
            <a:ext cx="43556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</a:rPr>
              <a:t>3.</a:t>
            </a:r>
            <a:r>
              <a:rPr lang="zh-CN" altLang="en-US" sz="3600" b="1" dirty="0">
                <a:latin typeface="宋体" panose="02010600030101010101" pitchFamily="2" charset="-122"/>
              </a:rPr>
              <a:t>矩阵秩的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八条性质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16" name="矩形 16"/>
          <p:cNvSpPr>
            <a:spLocks noChangeArrowheads="1"/>
          </p:cNvSpPr>
          <p:nvPr/>
        </p:nvSpPr>
        <p:spPr bwMode="auto">
          <a:xfrm>
            <a:off x="682843" y="4656365"/>
            <a:ext cx="783259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</a:rPr>
              <a:t>4.</a:t>
            </a:r>
            <a:r>
              <a:rPr lang="zh-CN" altLang="en-US" sz="3600" b="1" dirty="0">
                <a:latin typeface="宋体" panose="02010600030101010101" pitchFamily="2" charset="-122"/>
              </a:rPr>
              <a:t>线性方程组的解（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教材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73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页定理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3600" b="1" dirty="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684381" y="620688"/>
            <a:ext cx="7777163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宋体" panose="02010600030101010101" pitchFamily="2" charset="-122"/>
                <a:ea typeface="+mn-ea"/>
              </a:rPr>
              <a:t>1.</a:t>
            </a:r>
            <a:r>
              <a:rPr lang="zh-CN" altLang="zh-CN" sz="3600" b="1" dirty="0">
                <a:latin typeface="宋体" panose="02010600030101010101" pitchFamily="2" charset="-122"/>
                <a:ea typeface="+mn-ea"/>
              </a:rPr>
              <a:t>把任意一个矩阵通过一系列的初等行变换化为</a:t>
            </a:r>
            <a:r>
              <a:rPr lang="zh-CN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行阶梯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形</a:t>
            </a:r>
            <a:r>
              <a:rPr lang="zh-CN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矩阵</a:t>
            </a:r>
            <a:r>
              <a:rPr lang="zh-CN" altLang="zh-CN" sz="3600" b="1" dirty="0">
                <a:latin typeface="宋体" panose="02010600030101010101" pitchFamily="2" charset="-122"/>
                <a:ea typeface="+mn-ea"/>
              </a:rPr>
              <a:t>，然后再通过一系列的初等行变换化为</a:t>
            </a:r>
            <a:r>
              <a:rPr lang="zh-CN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行最简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形</a:t>
            </a:r>
            <a:r>
              <a:rPr lang="zh-CN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矩阵</a:t>
            </a:r>
            <a:r>
              <a:rPr lang="zh-CN" altLang="en-US" sz="3600" b="1" dirty="0">
                <a:latin typeface="宋体" panose="02010600030101010101" pitchFamily="2" charset="-122"/>
                <a:ea typeface="+mn-ea"/>
              </a:rPr>
              <a:t>。</a:t>
            </a:r>
            <a:endParaRPr lang="zh-CN" altLang="zh-CN" sz="3600" b="1" dirty="0">
              <a:latin typeface="宋体" panose="02010600030101010101" pitchFamily="2" charset="-122"/>
              <a:ea typeface="+mn-ea"/>
            </a:endParaRPr>
          </a:p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/>
          </a:p>
        </p:txBody>
      </p:sp>
      <p:sp>
        <p:nvSpPr>
          <p:cNvPr id="23556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思考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例题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Object 194"/>
          <p:cNvGraphicFramePr>
            <a:graphicFrameLocks noChangeAspect="1"/>
          </p:cNvGraphicFramePr>
          <p:nvPr/>
        </p:nvGraphicFramePr>
        <p:xfrm>
          <a:off x="2328863" y="3595688"/>
          <a:ext cx="3898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3898900" imgH="1562100" progId="Equation.DSMT4">
                  <p:embed/>
                </p:oleObj>
              </mc:Choice>
              <mc:Fallback>
                <p:oleObj name="Equation" r:id="rId3" imgW="3898900" imgH="1562100" progId="Equation.DSMT4">
                  <p:embed/>
                  <p:pic>
                    <p:nvPicPr>
                      <p:cNvPr id="8" name="Object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3595688"/>
                        <a:ext cx="3898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云形 13"/>
          <p:cNvSpPr/>
          <p:nvPr/>
        </p:nvSpPr>
        <p:spPr>
          <a:xfrm>
            <a:off x="35496" y="44624"/>
            <a:ext cx="2664295" cy="129614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prstTxWarp prst="textCanUp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5">
                    <a:lumMod val="50000"/>
                  </a:schemeClr>
                </a:solidFill>
              </a:rPr>
              <a:t>思考</a:t>
            </a:r>
            <a:endParaRPr lang="en-US" altLang="zh-CN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39750" y="765175"/>
            <a:ext cx="7777163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Calibri" pitchFamily="34" charset="0"/>
              </a:rPr>
              <a:t>                         </a:t>
            </a:r>
            <a:r>
              <a:rPr lang="zh-CN" altLang="zh-CN" sz="2800" b="1">
                <a:latin typeface="Calibri" pitchFamily="34" charset="0"/>
              </a:rPr>
              <a:t>如何把任意一个矩阵通过一系列</a:t>
            </a:r>
            <a:r>
              <a:rPr lang="en-US" altLang="zh-CN" sz="2800" b="1">
                <a:latin typeface="Calibri" pitchFamily="34" charset="0"/>
              </a:rPr>
              <a:t>       </a:t>
            </a:r>
            <a:r>
              <a:rPr lang="zh-CN" altLang="zh-CN" sz="2800" b="1">
                <a:latin typeface="Calibri" pitchFamily="34" charset="0"/>
              </a:rPr>
              <a:t>的初等行变换化为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行阶梯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形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矩阵</a:t>
            </a:r>
            <a:r>
              <a:rPr lang="zh-CN" altLang="zh-CN" sz="2800" b="1">
                <a:latin typeface="Calibri" pitchFamily="34" charset="0"/>
              </a:rPr>
              <a:t>，然后再通过一系列的初等行变换化为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行最简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形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矩阵</a:t>
            </a:r>
            <a:r>
              <a:rPr lang="zh-CN" altLang="zh-CN" sz="2800" b="1">
                <a:latin typeface="Calibri" pitchFamily="34" charset="0"/>
              </a:rPr>
              <a:t>？</a:t>
            </a:r>
          </a:p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-36513" y="2474913"/>
            <a:ext cx="8353426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Calibri" pitchFamily="34" charset="0"/>
              </a:rPr>
              <a:t>  </a:t>
            </a:r>
            <a:r>
              <a:rPr lang="zh-CN" altLang="zh-CN" sz="2800" b="1" dirty="0">
                <a:solidFill>
                  <a:srgbClr val="FF0000"/>
                </a:solidFill>
                <a:latin typeface="Calibri" pitchFamily="34" charset="0"/>
              </a:rPr>
              <a:t>例</a:t>
            </a:r>
            <a:r>
              <a:rPr lang="en-US" altLang="zh-CN" sz="2800" b="1" dirty="0">
                <a:latin typeface="Calibri" pitchFamily="34" charset="0"/>
              </a:rPr>
              <a:t>  </a:t>
            </a:r>
            <a:r>
              <a:rPr lang="zh-CN" altLang="zh-CN" sz="2800" b="1">
                <a:latin typeface="Calibri" pitchFamily="34" charset="0"/>
              </a:rPr>
              <a:t>用初等</a:t>
            </a:r>
            <a:r>
              <a:rPr lang="zh-CN" altLang="en-US" sz="2800" b="1">
                <a:latin typeface="Calibri" pitchFamily="34" charset="0"/>
              </a:rPr>
              <a:t>行</a:t>
            </a:r>
            <a:r>
              <a:rPr lang="zh-CN" altLang="zh-CN" sz="2800" b="1">
                <a:latin typeface="Calibri" pitchFamily="34" charset="0"/>
              </a:rPr>
              <a:t>变换</a:t>
            </a:r>
            <a:r>
              <a:rPr lang="zh-CN" altLang="zh-CN" sz="2800" b="1" dirty="0">
                <a:latin typeface="Calibri" pitchFamily="34" charset="0"/>
              </a:rPr>
              <a:t>把下列矩阵先化为</a:t>
            </a:r>
            <a:r>
              <a:rPr lang="zh-CN" altLang="en-US" sz="2800" b="1" dirty="0">
                <a:latin typeface="Calibri" pitchFamily="34" charset="0"/>
              </a:rPr>
              <a:t>行</a:t>
            </a:r>
            <a:r>
              <a:rPr lang="zh-CN" altLang="zh-CN" sz="2800" b="1" dirty="0">
                <a:latin typeface="Calibri" pitchFamily="34" charset="0"/>
              </a:rPr>
              <a:t>阶梯形，再化为行最简形</a:t>
            </a:r>
            <a:r>
              <a:rPr lang="en-US" altLang="zh-CN" sz="2800" b="1" dirty="0">
                <a:latin typeface="Calibri" pitchFamily="34" charset="0"/>
              </a:rPr>
              <a:t>. </a:t>
            </a:r>
            <a:endParaRPr lang="zh-CN" altLang="en-US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8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/>
          </a:p>
        </p:txBody>
      </p:sp>
      <p:sp>
        <p:nvSpPr>
          <p:cNvPr id="24581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思考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例题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Object 194"/>
          <p:cNvGraphicFramePr>
            <a:graphicFrameLocks noChangeAspect="1"/>
          </p:cNvGraphicFramePr>
          <p:nvPr/>
        </p:nvGraphicFramePr>
        <p:xfrm>
          <a:off x="2328863" y="3595688"/>
          <a:ext cx="3898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3898900" imgH="1562100" progId="Equation.DSMT4">
                  <p:embed/>
                </p:oleObj>
              </mc:Choice>
              <mc:Fallback>
                <p:oleObj name="Equation" r:id="rId3" imgW="3898900" imgH="1562100" progId="Equation.DSMT4">
                  <p:embed/>
                  <p:pic>
                    <p:nvPicPr>
                      <p:cNvPr id="8" name="Object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3595688"/>
                        <a:ext cx="3898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06388" y="285750"/>
            <a:ext cx="7840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Calibri" pitchFamily="34" charset="0"/>
              </a:rPr>
              <a:t> 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第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一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步，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在第一列中，选一个最简单的非零的数</a:t>
            </a:r>
          </a:p>
        </p:txBody>
      </p:sp>
      <p:graphicFrame>
        <p:nvGraphicFramePr>
          <p:cNvPr id="10" name="Object 52"/>
          <p:cNvGraphicFramePr>
            <a:graphicFrameLocks noChangeAspect="1"/>
          </p:cNvGraphicFramePr>
          <p:nvPr/>
        </p:nvGraphicFramePr>
        <p:xfrm>
          <a:off x="1928813" y="1500188"/>
          <a:ext cx="4483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5" imgW="4483100" imgH="1562100" progId="Equation.DSMT4">
                  <p:embed/>
                </p:oleObj>
              </mc:Choice>
              <mc:Fallback>
                <p:oleObj name="Equation" r:id="rId5" imgW="4483100" imgH="1562100" progId="Equation.DSMT4">
                  <p:embed/>
                  <p:pic>
                    <p:nvPicPr>
                      <p:cNvPr id="1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500188"/>
                        <a:ext cx="4483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5288" y="769938"/>
            <a:ext cx="7480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Calibri" pitchFamily="34" charset="0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通过交换两行，放在第一行、第一列的位置上</a:t>
            </a:r>
          </a:p>
        </p:txBody>
      </p:sp>
    </p:spTree>
    <p:extLst>
      <p:ext uri="{BB962C8B-B14F-4D97-AF65-F5344CB8AC3E}">
        <p14:creationId xmlns:p14="http://schemas.microsoft.com/office/powerpoint/2010/main" val="391801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/>
          </a:p>
        </p:txBody>
      </p:sp>
      <p:sp>
        <p:nvSpPr>
          <p:cNvPr id="25605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思考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例题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606" name="TextBox 8"/>
          <p:cNvSpPr txBox="1">
            <a:spLocks noChangeArrowheads="1"/>
          </p:cNvSpPr>
          <p:nvPr/>
        </p:nvSpPr>
        <p:spPr bwMode="auto">
          <a:xfrm>
            <a:off x="306388" y="285750"/>
            <a:ext cx="7840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Calibri" pitchFamily="34" charset="0"/>
              </a:rPr>
              <a:t> 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第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一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步，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在第一列中，选一个最简单的非零的数</a:t>
            </a:r>
          </a:p>
        </p:txBody>
      </p:sp>
      <p:graphicFrame>
        <p:nvGraphicFramePr>
          <p:cNvPr id="10" name="Object 52"/>
          <p:cNvGraphicFramePr>
            <a:graphicFrameLocks noChangeAspect="1"/>
          </p:cNvGraphicFramePr>
          <p:nvPr/>
        </p:nvGraphicFramePr>
        <p:xfrm>
          <a:off x="1928813" y="1500188"/>
          <a:ext cx="4483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3" imgW="4483100" imgH="1562100" progId="Equation.DSMT4">
                  <p:embed/>
                </p:oleObj>
              </mc:Choice>
              <mc:Fallback>
                <p:oleObj name="Equation" r:id="rId3" imgW="4483100" imgH="1562100" progId="Equation.DSMT4">
                  <p:embed/>
                  <p:pic>
                    <p:nvPicPr>
                      <p:cNvPr id="1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500188"/>
                        <a:ext cx="4483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Box 10"/>
          <p:cNvSpPr txBox="1">
            <a:spLocks noChangeArrowheads="1"/>
          </p:cNvSpPr>
          <p:nvPr/>
        </p:nvSpPr>
        <p:spPr bwMode="auto">
          <a:xfrm>
            <a:off x="395288" y="769938"/>
            <a:ext cx="7480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Calibri" pitchFamily="34" charset="0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通过交换两行，放在第一行、第一列的位置上</a:t>
            </a:r>
          </a:p>
        </p:txBody>
      </p:sp>
      <p:graphicFrame>
        <p:nvGraphicFramePr>
          <p:cNvPr id="12" name="Object 388"/>
          <p:cNvGraphicFramePr>
            <a:graphicFrameLocks noChangeAspect="1"/>
          </p:cNvGraphicFramePr>
          <p:nvPr/>
        </p:nvGraphicFramePr>
        <p:xfrm>
          <a:off x="2141538" y="4295775"/>
          <a:ext cx="4330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5" imgW="4330440" imgH="1562040" progId="Equation.DSMT4">
                  <p:embed/>
                </p:oleObj>
              </mc:Choice>
              <mc:Fallback>
                <p:oleObj name="Equation" r:id="rId5" imgW="4330440" imgH="1562040" progId="Equation.DSMT4">
                  <p:embed/>
                  <p:pic>
                    <p:nvPicPr>
                      <p:cNvPr id="12" name="Object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4295775"/>
                        <a:ext cx="4330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06388" y="3071813"/>
            <a:ext cx="7302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Calibri" pitchFamily="34" charset="0"/>
              </a:rPr>
              <a:t> 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第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二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步，用倍加变换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把第一列其它元素变成</a:t>
            </a:r>
            <a:r>
              <a:rPr lang="en-US" altLang="zh-CN" sz="2800" b="1">
                <a:solidFill>
                  <a:srgbClr val="FF0000"/>
                </a:solidFill>
                <a:latin typeface="Calibri" pitchFamily="34" charset="0"/>
              </a:rPr>
              <a:t>0</a:t>
            </a:r>
            <a:endParaRPr lang="zh-CN" altLang="en-US" sz="28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95288" y="3503613"/>
            <a:ext cx="77057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zh-CN" sz="2800" b="1">
                <a:latin typeface="Calibri" pitchFamily="34" charset="0"/>
              </a:rPr>
              <a:t>我们只需把第</a:t>
            </a:r>
            <a:r>
              <a:rPr lang="en-US" altLang="zh-CN" sz="2800" b="1">
                <a:latin typeface="Calibri" pitchFamily="34" charset="0"/>
              </a:rPr>
              <a:t>1</a:t>
            </a:r>
            <a:r>
              <a:rPr lang="zh-CN" altLang="zh-CN" sz="2800" b="1">
                <a:latin typeface="Calibri" pitchFamily="34" charset="0"/>
              </a:rPr>
              <a:t>行的</a:t>
            </a:r>
            <a:r>
              <a:rPr lang="en-US" altLang="zh-CN" sz="2800" b="1">
                <a:latin typeface="Calibri" pitchFamily="34" charset="0"/>
                <a:sym typeface="Symbol" pitchFamily="18" charset="2"/>
              </a:rPr>
              <a:t></a:t>
            </a:r>
            <a:r>
              <a:rPr lang="en-US" altLang="zh-CN" sz="2800" b="1">
                <a:latin typeface="Calibri" pitchFamily="34" charset="0"/>
              </a:rPr>
              <a:t>1</a:t>
            </a:r>
            <a:r>
              <a:rPr lang="zh-CN" altLang="zh-CN" sz="2800" b="1">
                <a:latin typeface="Calibri" pitchFamily="34" charset="0"/>
              </a:rPr>
              <a:t>倍加到第</a:t>
            </a:r>
            <a:r>
              <a:rPr lang="en-US" altLang="zh-CN" sz="2800" b="1">
                <a:latin typeface="Calibri" pitchFamily="34" charset="0"/>
              </a:rPr>
              <a:t>2</a:t>
            </a:r>
            <a:r>
              <a:rPr lang="zh-CN" altLang="zh-CN" sz="2800" b="1">
                <a:latin typeface="Calibri" pitchFamily="34" charset="0"/>
              </a:rPr>
              <a:t>行</a:t>
            </a:r>
            <a:r>
              <a:rPr lang="en-US" altLang="zh-CN" sz="2800" b="1">
                <a:latin typeface="Calibri" pitchFamily="34" charset="0"/>
              </a:rPr>
              <a:t>.</a:t>
            </a:r>
            <a:endParaRPr lang="zh-CN" altLang="zh-CN" sz="28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50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/>
          </a:p>
        </p:txBody>
      </p:sp>
      <p:sp>
        <p:nvSpPr>
          <p:cNvPr id="26630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思考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例题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Object 388"/>
          <p:cNvGraphicFramePr>
            <a:graphicFrameLocks noChangeAspect="1"/>
          </p:cNvGraphicFramePr>
          <p:nvPr/>
        </p:nvGraphicFramePr>
        <p:xfrm>
          <a:off x="2141538" y="4295775"/>
          <a:ext cx="4330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3" imgW="4330440" imgH="1562040" progId="Equation.DSMT4">
                  <p:embed/>
                </p:oleObj>
              </mc:Choice>
              <mc:Fallback>
                <p:oleObj name="Equation" r:id="rId3" imgW="4330440" imgH="1562040" progId="Equation.DSMT4">
                  <p:embed/>
                  <p:pic>
                    <p:nvPicPr>
                      <p:cNvPr id="4" name="Object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4295775"/>
                        <a:ext cx="4330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0825" y="142875"/>
            <a:ext cx="799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Calibri" pitchFamily="34" charset="0"/>
              </a:rPr>
              <a:t> </a:t>
            </a:r>
            <a:r>
              <a:rPr lang="en-US" altLang="zh-CN" sz="2800" b="1">
                <a:latin typeface="Calibri" pitchFamily="34" charset="0"/>
              </a:rPr>
              <a:t> 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第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三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步，不看第一行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，对第二列重复刚才的 步骤</a:t>
            </a:r>
            <a:endParaRPr lang="zh-CN" altLang="zh-CN" sz="28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816475" y="628650"/>
            <a:ext cx="32115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Calibri" pitchFamily="34" charset="0"/>
              </a:rPr>
              <a:t> </a:t>
            </a:r>
            <a:r>
              <a:rPr lang="en-US" altLang="zh-CN" sz="2800" b="1">
                <a:latin typeface="Calibri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Calibri" pitchFamily="34" charset="0"/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，以此类推</a:t>
            </a:r>
            <a:endParaRPr lang="zh-CN" altLang="zh-CN" sz="28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43188" y="4251325"/>
            <a:ext cx="3779837" cy="5048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214688" y="4822825"/>
            <a:ext cx="504825" cy="482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20" name="Object 303"/>
          <p:cNvGraphicFramePr>
            <a:graphicFrameLocks noChangeAspect="1"/>
          </p:cNvGraphicFramePr>
          <p:nvPr/>
        </p:nvGraphicFramePr>
        <p:xfrm>
          <a:off x="1428750" y="1357313"/>
          <a:ext cx="3632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5" imgW="3632200" imgH="1562100" progId="Equation.DSMT4">
                  <p:embed/>
                </p:oleObj>
              </mc:Choice>
              <mc:Fallback>
                <p:oleObj name="Equation" r:id="rId5" imgW="3632200" imgH="1562100" progId="Equation.DSMT4">
                  <p:embed/>
                  <p:pic>
                    <p:nvPicPr>
                      <p:cNvPr id="20" name="Object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357313"/>
                        <a:ext cx="36322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肘形连接符 20"/>
          <p:cNvCxnSpPr/>
          <p:nvPr/>
        </p:nvCxnSpPr>
        <p:spPr>
          <a:xfrm>
            <a:off x="2643188" y="2428875"/>
            <a:ext cx="1944687" cy="504825"/>
          </a:xfrm>
          <a:prstGeom prst="bentConnector3">
            <a:avLst>
              <a:gd name="adj1" fmla="val 59553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>
            <a:off x="1500188" y="1785938"/>
            <a:ext cx="1152525" cy="647700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304"/>
          <p:cNvGraphicFramePr>
            <a:graphicFrameLocks noChangeAspect="1"/>
          </p:cNvGraphicFramePr>
          <p:nvPr/>
        </p:nvGraphicFramePr>
        <p:xfrm>
          <a:off x="676275" y="1643063"/>
          <a:ext cx="711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7" imgW="710891" imgH="799753" progId="Equation.DSMT4">
                  <p:embed/>
                </p:oleObj>
              </mc:Choice>
              <mc:Fallback>
                <p:oleObj name="Equation" r:id="rId7" imgW="710891" imgH="799753" progId="Equation.DSMT4">
                  <p:embed/>
                  <p:pic>
                    <p:nvPicPr>
                      <p:cNvPr id="23" name="Object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1643063"/>
                        <a:ext cx="711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57188" y="3429000"/>
            <a:ext cx="379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第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四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步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，变成行最简形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826125" y="1784350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  <a:latin typeface="Calibri" pitchFamily="34" charset="0"/>
              </a:rPr>
              <a:t>行阶梯形</a:t>
            </a:r>
          </a:p>
        </p:txBody>
      </p:sp>
    </p:spTree>
    <p:extLst>
      <p:ext uri="{BB962C8B-B14F-4D97-AF65-F5344CB8AC3E}">
        <p14:creationId xmlns:p14="http://schemas.microsoft.com/office/powerpoint/2010/main" val="46766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 animBg="1"/>
      <p:bldP spid="19" grpId="0" animBg="1"/>
      <p:bldP spid="19" grpId="1" animBg="1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/>
          </a:p>
        </p:txBody>
      </p:sp>
      <p:sp>
        <p:nvSpPr>
          <p:cNvPr id="27655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思考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例题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6" name="TextBox 14"/>
          <p:cNvSpPr txBox="1">
            <a:spLocks noChangeArrowheads="1"/>
          </p:cNvSpPr>
          <p:nvPr/>
        </p:nvSpPr>
        <p:spPr bwMode="auto">
          <a:xfrm>
            <a:off x="250825" y="142875"/>
            <a:ext cx="799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Calibri" pitchFamily="34" charset="0"/>
              </a:rPr>
              <a:t> </a:t>
            </a:r>
            <a:r>
              <a:rPr lang="en-US" altLang="zh-CN" sz="2800" b="1">
                <a:latin typeface="Calibri" pitchFamily="34" charset="0"/>
              </a:rPr>
              <a:t> 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第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三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步，不看第一行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，对第二列重复刚才的 步骤</a:t>
            </a:r>
            <a:endParaRPr lang="zh-CN" altLang="zh-CN" sz="28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7657" name="TextBox 15"/>
          <p:cNvSpPr txBox="1">
            <a:spLocks noChangeArrowheads="1"/>
          </p:cNvSpPr>
          <p:nvPr/>
        </p:nvSpPr>
        <p:spPr bwMode="auto">
          <a:xfrm>
            <a:off x="4816475" y="628650"/>
            <a:ext cx="32115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Calibri" pitchFamily="34" charset="0"/>
              </a:rPr>
              <a:t> </a:t>
            </a:r>
            <a:r>
              <a:rPr lang="en-US" altLang="zh-CN" sz="2800" b="1">
                <a:latin typeface="Calibri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Calibri" pitchFamily="34" charset="0"/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，以此类推</a:t>
            </a:r>
            <a:endParaRPr lang="zh-CN" altLang="zh-CN" sz="2800" b="1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20" name="Object 303"/>
          <p:cNvGraphicFramePr>
            <a:graphicFrameLocks noChangeAspect="1"/>
          </p:cNvGraphicFramePr>
          <p:nvPr/>
        </p:nvGraphicFramePr>
        <p:xfrm>
          <a:off x="1428750" y="1357313"/>
          <a:ext cx="3632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3" imgW="3632040" imgH="1562040" progId="Equation.DSMT4">
                  <p:embed/>
                </p:oleObj>
              </mc:Choice>
              <mc:Fallback>
                <p:oleObj name="Equation" r:id="rId3" imgW="3632040" imgH="1562040" progId="Equation.DSMT4">
                  <p:embed/>
                  <p:pic>
                    <p:nvPicPr>
                      <p:cNvPr id="20" name="Object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357313"/>
                        <a:ext cx="36322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肘形连接符 20"/>
          <p:cNvCxnSpPr/>
          <p:nvPr/>
        </p:nvCxnSpPr>
        <p:spPr>
          <a:xfrm>
            <a:off x="2643188" y="2428875"/>
            <a:ext cx="1944687" cy="504825"/>
          </a:xfrm>
          <a:prstGeom prst="bentConnector3">
            <a:avLst>
              <a:gd name="adj1" fmla="val 59553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>
            <a:off x="1500188" y="1785938"/>
            <a:ext cx="1152525" cy="647700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304"/>
          <p:cNvGraphicFramePr>
            <a:graphicFrameLocks noChangeAspect="1"/>
          </p:cNvGraphicFramePr>
          <p:nvPr/>
        </p:nvGraphicFramePr>
        <p:xfrm>
          <a:off x="676275" y="1643063"/>
          <a:ext cx="711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5" imgW="710891" imgH="799753" progId="Equation.DSMT4">
                  <p:embed/>
                </p:oleObj>
              </mc:Choice>
              <mc:Fallback>
                <p:oleObj name="Equation" r:id="rId5" imgW="710891" imgH="799753" progId="Equation.DSMT4">
                  <p:embed/>
                  <p:pic>
                    <p:nvPicPr>
                      <p:cNvPr id="23" name="Object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1643063"/>
                        <a:ext cx="711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矩形 23"/>
          <p:cNvSpPr>
            <a:spLocks noChangeArrowheads="1"/>
          </p:cNvSpPr>
          <p:nvPr/>
        </p:nvSpPr>
        <p:spPr bwMode="auto">
          <a:xfrm>
            <a:off x="357188" y="3429000"/>
            <a:ext cx="379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第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四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步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，变成行最简形</a:t>
            </a:r>
          </a:p>
        </p:txBody>
      </p:sp>
      <p:graphicFrame>
        <p:nvGraphicFramePr>
          <p:cNvPr id="36363" name="Object 703"/>
          <p:cNvGraphicFramePr>
            <a:graphicFrameLocks noChangeAspect="1"/>
          </p:cNvGraphicFramePr>
          <p:nvPr/>
        </p:nvGraphicFramePr>
        <p:xfrm>
          <a:off x="5143500" y="1500188"/>
          <a:ext cx="6223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7" imgW="622080" imgH="1244520" progId="Equation.DSMT4">
                  <p:embed/>
                </p:oleObj>
              </mc:Choice>
              <mc:Fallback>
                <p:oleObj name="Equation" r:id="rId7" imgW="622080" imgH="1244520" progId="Equation.DSMT4">
                  <p:embed/>
                  <p:pic>
                    <p:nvPicPr>
                      <p:cNvPr id="36363" name="Object 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1500188"/>
                        <a:ext cx="6223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04"/>
          <p:cNvGraphicFramePr>
            <a:graphicFrameLocks noChangeAspect="1"/>
          </p:cNvGraphicFramePr>
          <p:nvPr/>
        </p:nvGraphicFramePr>
        <p:xfrm>
          <a:off x="1612900" y="4110038"/>
          <a:ext cx="4673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9" imgW="4673520" imgH="1676160" progId="Equation.DSMT4">
                  <p:embed/>
                </p:oleObj>
              </mc:Choice>
              <mc:Fallback>
                <p:oleObj name="Equation" r:id="rId9" imgW="4673520" imgH="1676160" progId="Equation.DSMT4">
                  <p:embed/>
                  <p:pic>
                    <p:nvPicPr>
                      <p:cNvPr id="2" name="Object 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4110038"/>
                        <a:ext cx="46736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38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章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 </a:t>
            </a:r>
            <a:r>
              <a:rPr lang="zh-CN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</a:t>
            </a:r>
            <a:r>
              <a:rPr lang="zh-CN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</a:t>
            </a:r>
            <a:r>
              <a:rPr lang="zh-CN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zh-CN" altLang="en-US" sz="3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矩形 16">
            <a:extLst>
              <a:ext uri="{FF2B5EF4-FFF2-40B4-BE49-F238E27FC236}">
                <a16:creationId xmlns:a16="http://schemas.microsoft.com/office/drawing/2014/main" id="{ED1F141C-B2AB-46AA-B9FB-B2C46310B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336" y="2132856"/>
            <a:ext cx="62087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宋体" charset="-122"/>
              </a:rPr>
              <a:t>2.</a:t>
            </a:r>
            <a:r>
              <a:rPr lang="zh-CN" altLang="en-US" sz="3600" b="1" dirty="0">
                <a:latin typeface="宋体" charset="-122"/>
              </a:rPr>
              <a:t>按行（列）展开定理及推论</a:t>
            </a:r>
          </a:p>
        </p:txBody>
      </p:sp>
      <p:sp>
        <p:nvSpPr>
          <p:cNvPr id="13" name="矩形 16">
            <a:extLst>
              <a:ext uri="{FF2B5EF4-FFF2-40B4-BE49-F238E27FC236}">
                <a16:creationId xmlns:a16="http://schemas.microsoft.com/office/drawing/2014/main" id="{E8F81BD4-932D-42C3-ABB4-13760A479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196752"/>
            <a:ext cx="43556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宋体" charset="-122"/>
              </a:rPr>
              <a:t>1.</a:t>
            </a:r>
            <a:r>
              <a:rPr lang="zh-CN" altLang="en-US" sz="3600" b="1" dirty="0">
                <a:latin typeface="宋体" charset="-122"/>
              </a:rPr>
              <a:t>行列式的</a:t>
            </a:r>
            <a:r>
              <a:rPr lang="zh-CN" altLang="en-US" sz="3600" b="1" dirty="0">
                <a:solidFill>
                  <a:srgbClr val="FF0000"/>
                </a:solidFill>
                <a:latin typeface="宋体" charset="-122"/>
              </a:rPr>
              <a:t>六条性质</a:t>
            </a:r>
            <a:endParaRPr lang="zh-CN" altLang="en-US" sz="3600" b="1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2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/>
          </a:p>
        </p:txBody>
      </p:sp>
      <p:sp>
        <p:nvSpPr>
          <p:cNvPr id="28678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思考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例题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9" name="矩形 23"/>
          <p:cNvSpPr>
            <a:spLocks noChangeArrowheads="1"/>
          </p:cNvSpPr>
          <p:nvPr/>
        </p:nvSpPr>
        <p:spPr bwMode="auto">
          <a:xfrm>
            <a:off x="357188" y="3429000"/>
            <a:ext cx="379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第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四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步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，变成行最简形</a:t>
            </a:r>
          </a:p>
        </p:txBody>
      </p:sp>
      <p:graphicFrame>
        <p:nvGraphicFramePr>
          <p:cNvPr id="2" name="Object 704"/>
          <p:cNvGraphicFramePr>
            <a:graphicFrameLocks noChangeAspect="1"/>
          </p:cNvGraphicFramePr>
          <p:nvPr/>
        </p:nvGraphicFramePr>
        <p:xfrm>
          <a:off x="1612900" y="4110038"/>
          <a:ext cx="4673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3" imgW="4673520" imgH="1676160" progId="Equation.DSMT4">
                  <p:embed/>
                </p:oleObj>
              </mc:Choice>
              <mc:Fallback>
                <p:oleObj name="Equation" r:id="rId3" imgW="4673520" imgH="1676160" progId="Equation.DSMT4">
                  <p:embed/>
                  <p:pic>
                    <p:nvPicPr>
                      <p:cNvPr id="2" name="Object 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4110038"/>
                        <a:ext cx="46736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05"/>
          <p:cNvGraphicFramePr>
            <a:graphicFrameLocks noChangeAspect="1"/>
          </p:cNvGraphicFramePr>
          <p:nvPr/>
        </p:nvGraphicFramePr>
        <p:xfrm>
          <a:off x="212725" y="857250"/>
          <a:ext cx="4102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5" imgW="4101840" imgH="1562040" progId="Equation.DSMT4">
                  <p:embed/>
                </p:oleObj>
              </mc:Choice>
              <mc:Fallback>
                <p:oleObj name="Equation" r:id="rId5" imgW="4101840" imgH="1562040" progId="Equation.DSMT4">
                  <p:embed/>
                  <p:pic>
                    <p:nvPicPr>
                      <p:cNvPr id="10" name="Object 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857250"/>
                        <a:ext cx="4102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06"/>
          <p:cNvGraphicFramePr>
            <a:graphicFrameLocks noChangeAspect="1"/>
          </p:cNvGraphicFramePr>
          <p:nvPr/>
        </p:nvGraphicFramePr>
        <p:xfrm>
          <a:off x="4391025" y="857250"/>
          <a:ext cx="3709988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7" imgW="3657600" imgH="1562040" progId="Equation.DSMT4">
                  <p:embed/>
                </p:oleObj>
              </mc:Choice>
              <mc:Fallback>
                <p:oleObj name="Equation" r:id="rId7" imgW="3657600" imgH="1562040" progId="Equation.DSMT4">
                  <p:embed/>
                  <p:pic>
                    <p:nvPicPr>
                      <p:cNvPr id="11" name="Object 7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857250"/>
                        <a:ext cx="3709988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476375" y="2638425"/>
            <a:ext cx="4248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latin typeface="Calibri" pitchFamily="34" charset="0"/>
              </a:rPr>
              <a:t>这就是原矩阵的</a:t>
            </a:r>
            <a:r>
              <a:rPr lang="zh-CN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Calibri" pitchFamily="34" charset="0"/>
              </a:rPr>
              <a:t>行最简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Calibri" pitchFamily="34" charset="0"/>
              </a:rPr>
              <a:t>形</a:t>
            </a:r>
            <a:r>
              <a:rPr lang="en-US" altLang="zh-CN" sz="2800" b="1" dirty="0">
                <a:solidFill>
                  <a:srgbClr val="FF0000"/>
                </a:solidFill>
                <a:latin typeface="Calibri" pitchFamily="34" charset="0"/>
              </a:rPr>
              <a:t>.</a:t>
            </a:r>
            <a:endParaRPr lang="zh-CN" altLang="zh-CN" sz="2800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9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11269" name="副标题 5"/>
          <p:cNvSpPr>
            <a:spLocks noGrp="1"/>
          </p:cNvSpPr>
          <p:nvPr>
            <p:ph type="subTitle" idx="1"/>
          </p:nvPr>
        </p:nvSpPr>
        <p:spPr>
          <a:xfrm>
            <a:off x="8459788" y="428625"/>
            <a:ext cx="504825" cy="4857750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199"/>
          <p:cNvGraphicFramePr>
            <a:graphicFrameLocks noChangeAspect="1"/>
          </p:cNvGraphicFramePr>
          <p:nvPr/>
        </p:nvGraphicFramePr>
        <p:xfrm>
          <a:off x="2143125" y="285750"/>
          <a:ext cx="4318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5" name="Equation" r:id="rId3" imgW="4318000" imgH="2209800" progId="Equation.DSMT4">
                  <p:embed/>
                </p:oleObj>
              </mc:Choice>
              <mc:Fallback>
                <p:oleObj name="Equation" r:id="rId3" imgW="4318000" imgH="2209800" progId="Equation.DSMT4">
                  <p:embed/>
                  <p:pic>
                    <p:nvPicPr>
                      <p:cNvPr id="2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85750"/>
                        <a:ext cx="43180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44725" y="252413"/>
            <a:ext cx="5445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设</a:t>
            </a:r>
          </a:p>
          <a:p>
            <a:pPr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675438" y="1047750"/>
            <a:ext cx="1754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求</a:t>
            </a: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7188" y="2692400"/>
            <a:ext cx="9048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解：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116633"/>
            <a:ext cx="1749852" cy="954914"/>
          </a:xfrm>
          <a:prstGeom prst="rect">
            <a:avLst/>
          </a:prstGeom>
          <a:noFill/>
        </p:spPr>
        <p:txBody>
          <a:bodyPr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/>
                <a:ea typeface="+mn-ea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/>
                <a:ea typeface="+mn-ea"/>
                <a:cs typeface="Times New Roman" pitchFamily="18" charset="0"/>
              </a:rPr>
              <a:t>1</a:t>
            </a:r>
            <a:endParaRPr lang="zh-CN" altLang="en-US" sz="2800" dirty="0">
              <a:solidFill>
                <a:prstClr val="black"/>
              </a:solidFill>
              <a:latin typeface="宋体"/>
              <a:ea typeface="+mn-ea"/>
            </a:endParaRPr>
          </a:p>
        </p:txBody>
      </p:sp>
      <p:graphicFrame>
        <p:nvGraphicFramePr>
          <p:cNvPr id="5" name="Object 207"/>
          <p:cNvGraphicFramePr>
            <a:graphicFrameLocks noChangeAspect="1"/>
          </p:cNvGraphicFramePr>
          <p:nvPr/>
        </p:nvGraphicFramePr>
        <p:xfrm>
          <a:off x="1152525" y="3429000"/>
          <a:ext cx="45847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Equation" r:id="rId5" imgW="4584600" imgH="2209680" progId="Equation.DSMT4">
                  <p:embed/>
                </p:oleObj>
              </mc:Choice>
              <mc:Fallback>
                <p:oleObj name="Equation" r:id="rId5" imgW="4584600" imgH="2209680" progId="Equation.DSMT4">
                  <p:embed/>
                  <p:pic>
                    <p:nvPicPr>
                      <p:cNvPr id="5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3429000"/>
                        <a:ext cx="45847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46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12293" name="副标题 5"/>
          <p:cNvSpPr>
            <a:spLocks noGrp="1"/>
          </p:cNvSpPr>
          <p:nvPr>
            <p:ph type="subTitle" idx="1"/>
          </p:nvPr>
        </p:nvSpPr>
        <p:spPr>
          <a:xfrm>
            <a:off x="8459788" y="428625"/>
            <a:ext cx="504825" cy="4857750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207"/>
          <p:cNvGraphicFramePr>
            <a:graphicFrameLocks noChangeAspect="1"/>
          </p:cNvGraphicFramePr>
          <p:nvPr/>
        </p:nvGraphicFramePr>
        <p:xfrm>
          <a:off x="1152525" y="3429000"/>
          <a:ext cx="45847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" name="Equation" r:id="rId3" imgW="4584600" imgH="2209680" progId="Equation.DSMT4">
                  <p:embed/>
                </p:oleObj>
              </mc:Choice>
              <mc:Fallback>
                <p:oleObj name="Equation" r:id="rId3" imgW="4584600" imgH="2209680" progId="Equation.DSMT4">
                  <p:embed/>
                  <p:pic>
                    <p:nvPicPr>
                      <p:cNvPr id="2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3429000"/>
                        <a:ext cx="45847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7"/>
          <p:cNvGraphicFramePr>
            <a:graphicFrameLocks noChangeAspect="1"/>
          </p:cNvGraphicFramePr>
          <p:nvPr/>
        </p:nvGraphicFramePr>
        <p:xfrm>
          <a:off x="1428750" y="642938"/>
          <a:ext cx="4673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Equation" r:id="rId5" imgW="4673520" imgH="2209680" progId="Equation.DSMT4">
                  <p:embed/>
                </p:oleObj>
              </mc:Choice>
              <mc:Fallback>
                <p:oleObj name="Equation" r:id="rId5" imgW="4673520" imgH="2209680" progId="Equation.DSMT4">
                  <p:embed/>
                  <p:pic>
                    <p:nvPicPr>
                      <p:cNvPr id="6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642938"/>
                        <a:ext cx="4673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2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13317" name="副标题 5"/>
          <p:cNvSpPr>
            <a:spLocks noGrp="1"/>
          </p:cNvSpPr>
          <p:nvPr>
            <p:ph type="subTitle" idx="1"/>
          </p:nvPr>
        </p:nvSpPr>
        <p:spPr>
          <a:xfrm>
            <a:off x="8459788" y="428625"/>
            <a:ext cx="504825" cy="4857750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207"/>
          <p:cNvGraphicFramePr>
            <a:graphicFrameLocks noChangeAspect="1"/>
          </p:cNvGraphicFramePr>
          <p:nvPr/>
        </p:nvGraphicFramePr>
        <p:xfrm>
          <a:off x="1428750" y="642938"/>
          <a:ext cx="4673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3" name="Equation" r:id="rId3" imgW="4673520" imgH="2209680" progId="Equation.DSMT4">
                  <p:embed/>
                </p:oleObj>
              </mc:Choice>
              <mc:Fallback>
                <p:oleObj name="Equation" r:id="rId3" imgW="4673520" imgH="2209680" progId="Equation.DSMT4">
                  <p:embed/>
                  <p:pic>
                    <p:nvPicPr>
                      <p:cNvPr id="2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642938"/>
                        <a:ext cx="4673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7"/>
          <p:cNvGraphicFramePr>
            <a:graphicFrameLocks noChangeAspect="1"/>
          </p:cNvGraphicFramePr>
          <p:nvPr/>
        </p:nvGraphicFramePr>
        <p:xfrm>
          <a:off x="1352550" y="3219450"/>
          <a:ext cx="4826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Equation" r:id="rId5" imgW="4825800" imgH="2209680" progId="Equation.DSMT4">
                  <p:embed/>
                </p:oleObj>
              </mc:Choice>
              <mc:Fallback>
                <p:oleObj name="Equation" r:id="rId5" imgW="4825800" imgH="2209680" progId="Equation.DSMT4">
                  <p:embed/>
                  <p:pic>
                    <p:nvPicPr>
                      <p:cNvPr id="3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3219450"/>
                        <a:ext cx="48260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3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14341" name="副标题 5"/>
          <p:cNvSpPr>
            <a:spLocks noGrp="1"/>
          </p:cNvSpPr>
          <p:nvPr>
            <p:ph type="subTitle" idx="1"/>
          </p:nvPr>
        </p:nvSpPr>
        <p:spPr>
          <a:xfrm>
            <a:off x="8459788" y="428625"/>
            <a:ext cx="504825" cy="4857750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207"/>
          <p:cNvGraphicFramePr>
            <a:graphicFrameLocks noChangeAspect="1"/>
          </p:cNvGraphicFramePr>
          <p:nvPr/>
        </p:nvGraphicFramePr>
        <p:xfrm>
          <a:off x="1352550" y="3219450"/>
          <a:ext cx="4826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7" name="Equation" r:id="rId3" imgW="4825800" imgH="2209680" progId="Equation.DSMT4">
                  <p:embed/>
                </p:oleObj>
              </mc:Choice>
              <mc:Fallback>
                <p:oleObj name="Equation" r:id="rId3" imgW="4825800" imgH="2209680" progId="Equation.DSMT4">
                  <p:embed/>
                  <p:pic>
                    <p:nvPicPr>
                      <p:cNvPr id="2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3219450"/>
                        <a:ext cx="48260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7"/>
          <p:cNvGraphicFramePr>
            <a:graphicFrameLocks noChangeAspect="1"/>
          </p:cNvGraphicFramePr>
          <p:nvPr/>
        </p:nvGraphicFramePr>
        <p:xfrm>
          <a:off x="1790700" y="571500"/>
          <a:ext cx="41021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Equation" r:id="rId5" imgW="4101840" imgH="2209680" progId="Equation.DSMT4">
                  <p:embed/>
                </p:oleObj>
              </mc:Choice>
              <mc:Fallback>
                <p:oleObj name="Equation" r:id="rId5" imgW="4101840" imgH="2209680" progId="Equation.DSMT4">
                  <p:embed/>
                  <p:pic>
                    <p:nvPicPr>
                      <p:cNvPr id="3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71500"/>
                        <a:ext cx="41021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61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15365" name="副标题 5"/>
          <p:cNvSpPr>
            <a:spLocks noGrp="1"/>
          </p:cNvSpPr>
          <p:nvPr>
            <p:ph type="subTitle" idx="1"/>
          </p:nvPr>
        </p:nvSpPr>
        <p:spPr>
          <a:xfrm>
            <a:off x="8459788" y="428625"/>
            <a:ext cx="504825" cy="4857750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207"/>
          <p:cNvGraphicFramePr>
            <a:graphicFrameLocks noChangeAspect="1"/>
          </p:cNvGraphicFramePr>
          <p:nvPr/>
        </p:nvGraphicFramePr>
        <p:xfrm>
          <a:off x="1790700" y="571500"/>
          <a:ext cx="41021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" name="Equation" r:id="rId3" imgW="4101840" imgH="2209680" progId="Equation.DSMT4">
                  <p:embed/>
                </p:oleObj>
              </mc:Choice>
              <mc:Fallback>
                <p:oleObj name="Equation" r:id="rId3" imgW="4101840" imgH="2209680" progId="Equation.DSMT4">
                  <p:embed/>
                  <p:pic>
                    <p:nvPicPr>
                      <p:cNvPr id="2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71500"/>
                        <a:ext cx="41021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07"/>
          <p:cNvGraphicFramePr>
            <a:graphicFrameLocks noChangeAspect="1"/>
          </p:cNvGraphicFramePr>
          <p:nvPr/>
        </p:nvGraphicFramePr>
        <p:xfrm>
          <a:off x="777875" y="3076575"/>
          <a:ext cx="39751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Equation" r:id="rId5" imgW="3974760" imgH="2209680" progId="Equation.DSMT4">
                  <p:embed/>
                </p:oleObj>
              </mc:Choice>
              <mc:Fallback>
                <p:oleObj name="Equation" r:id="rId5" imgW="3974760" imgH="2209680" progId="Equation.DSMT4">
                  <p:embed/>
                  <p:pic>
                    <p:nvPicPr>
                      <p:cNvPr id="4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3076575"/>
                        <a:ext cx="39751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>
          <a:xfrm>
            <a:off x="5000625" y="3857625"/>
            <a:ext cx="35718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72125" y="3762375"/>
            <a:ext cx="2143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384125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8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复  习</a:t>
            </a:r>
            <a:endParaRPr lang="zh-CN" altLang="en-US" dirty="0"/>
          </a:p>
        </p:txBody>
      </p:sp>
      <p:sp>
        <p:nvSpPr>
          <p:cNvPr id="32779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矩阵秩的性质</a:t>
            </a:r>
          </a:p>
        </p:txBody>
      </p:sp>
      <p:sp>
        <p:nvSpPr>
          <p:cNvPr id="32780" name="TextBox 2"/>
          <p:cNvSpPr txBox="1">
            <a:spLocks noChangeArrowheads="1"/>
          </p:cNvSpPr>
          <p:nvPr/>
        </p:nvSpPr>
        <p:spPr bwMode="auto">
          <a:xfrm>
            <a:off x="149831" y="123779"/>
            <a:ext cx="5056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Calibri" pitchFamily="34" charset="0"/>
              </a:rPr>
              <a:t>二、有关矩阵秩的性质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Calibri" pitchFamily="34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Calibri" pitchFamily="34" charset="0"/>
              </a:rPr>
              <a:t>8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Calibri" pitchFamily="34" charset="0"/>
              </a:rPr>
              <a:t>条）</a:t>
            </a:r>
            <a:endParaRPr lang="zh-CN" altLang="zh-CN" sz="2800" b="1" dirty="0">
              <a:solidFill>
                <a:srgbClr val="FF0000"/>
              </a:solidFill>
              <a:highlight>
                <a:srgbClr val="FFFF00"/>
              </a:highlight>
              <a:latin typeface="Calibri" pitchFamily="34" charset="0"/>
            </a:endParaRPr>
          </a:p>
        </p:txBody>
      </p:sp>
      <p:sp>
        <p:nvSpPr>
          <p:cNvPr id="32781" name="TextBox 3"/>
          <p:cNvSpPr txBox="1">
            <a:spLocks noChangeArrowheads="1"/>
          </p:cNvSpPr>
          <p:nvPr/>
        </p:nvSpPr>
        <p:spPr bwMode="auto">
          <a:xfrm>
            <a:off x="584200" y="692150"/>
            <a:ext cx="458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743"/>
          <p:cNvGraphicFramePr>
            <a:graphicFrameLocks noChangeAspect="1"/>
          </p:cNvGraphicFramePr>
          <p:nvPr/>
        </p:nvGraphicFramePr>
        <p:xfrm>
          <a:off x="1119188" y="1282700"/>
          <a:ext cx="222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3" imgW="2222500" imgH="469900" progId="Equation.DSMT4">
                  <p:embed/>
                </p:oleObj>
              </mc:Choice>
              <mc:Fallback>
                <p:oleObj name="Equation" r:id="rId3" imgW="2222500" imgH="469900" progId="Equation.DSMT4">
                  <p:embed/>
                  <p:pic>
                    <p:nvPicPr>
                      <p:cNvPr id="7" name="Object 7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282700"/>
                        <a:ext cx="222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44"/>
          <p:cNvGraphicFramePr>
            <a:graphicFrameLocks noChangeAspect="1"/>
          </p:cNvGraphicFramePr>
          <p:nvPr/>
        </p:nvGraphicFramePr>
        <p:xfrm>
          <a:off x="1185863" y="747713"/>
          <a:ext cx="378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5" imgW="3784600" imgH="495300" progId="Equation.DSMT4">
                  <p:embed/>
                </p:oleObj>
              </mc:Choice>
              <mc:Fallback>
                <p:oleObj name="Equation" r:id="rId5" imgW="3784600" imgH="495300" progId="Equation.DSMT4">
                  <p:embed/>
                  <p:pic>
                    <p:nvPicPr>
                      <p:cNvPr id="9" name="Object 7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747713"/>
                        <a:ext cx="3784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Box 9"/>
          <p:cNvSpPr txBox="1">
            <a:spLocks noChangeArrowheads="1"/>
          </p:cNvSpPr>
          <p:nvPr/>
        </p:nvSpPr>
        <p:spPr bwMode="auto">
          <a:xfrm>
            <a:off x="611188" y="1268413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3" name="TextBox 10"/>
          <p:cNvSpPr txBox="1">
            <a:spLocks noChangeArrowheads="1"/>
          </p:cNvSpPr>
          <p:nvPr/>
        </p:nvSpPr>
        <p:spPr bwMode="auto">
          <a:xfrm>
            <a:off x="611188" y="1754188"/>
            <a:ext cx="454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4" name="TextBox 14"/>
          <p:cNvSpPr txBox="1">
            <a:spLocks noChangeArrowheads="1"/>
          </p:cNvSpPr>
          <p:nvPr/>
        </p:nvSpPr>
        <p:spPr bwMode="auto">
          <a:xfrm>
            <a:off x="954088" y="1754188"/>
            <a:ext cx="49133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A~B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，则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）；</a:t>
            </a:r>
          </a:p>
        </p:txBody>
      </p:sp>
      <p:sp>
        <p:nvSpPr>
          <p:cNvPr id="32785" name="TextBox 18"/>
          <p:cNvSpPr txBox="1">
            <a:spLocks noChangeArrowheads="1"/>
          </p:cNvSpPr>
          <p:nvPr/>
        </p:nvSpPr>
        <p:spPr bwMode="auto">
          <a:xfrm>
            <a:off x="611188" y="2257425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6" name="TextBox 19"/>
          <p:cNvSpPr txBox="1">
            <a:spLocks noChangeArrowheads="1"/>
          </p:cNvSpPr>
          <p:nvPr/>
        </p:nvSpPr>
        <p:spPr bwMode="auto">
          <a:xfrm>
            <a:off x="971550" y="2257425"/>
            <a:ext cx="7318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可逆，则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 sz="28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6484938" y="115888"/>
            <a:ext cx="1655762" cy="1820862"/>
          </a:xfrm>
          <a:prstGeom prst="wedgeRoundRectCallout">
            <a:avLst>
              <a:gd name="adj1" fmla="val -126169"/>
              <a:gd name="adj2" fmla="val 52595"/>
              <a:gd name="adj3" fmla="val 16667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</a:rPr>
              <a:t>初等变换不改变矩阵的秩</a:t>
            </a:r>
          </a:p>
        </p:txBody>
      </p:sp>
      <p:graphicFrame>
        <p:nvGraphicFramePr>
          <p:cNvPr id="16" name="Object 745"/>
          <p:cNvGraphicFramePr>
            <a:graphicFrameLocks noChangeAspect="1"/>
          </p:cNvGraphicFramePr>
          <p:nvPr/>
        </p:nvGraphicFramePr>
        <p:xfrm>
          <a:off x="2239963" y="4181475"/>
          <a:ext cx="386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7" imgW="3860800" imgH="393700" progId="Equation.DSMT4">
                  <p:embed/>
                </p:oleObj>
              </mc:Choice>
              <mc:Fallback>
                <p:oleObj name="Equation" r:id="rId7" imgW="3860800" imgH="393700" progId="Equation.DSMT4">
                  <p:embed/>
                  <p:pic>
                    <p:nvPicPr>
                      <p:cNvPr id="16" name="Object 7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4181475"/>
                        <a:ext cx="386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46"/>
          <p:cNvGraphicFramePr>
            <a:graphicFrameLocks noChangeAspect="1"/>
          </p:cNvGraphicFramePr>
          <p:nvPr/>
        </p:nvGraphicFramePr>
        <p:xfrm>
          <a:off x="1347788" y="3084513"/>
          <a:ext cx="6451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9" imgW="6451600" imgH="495300" progId="Equation.DSMT4">
                  <p:embed/>
                </p:oleObj>
              </mc:Choice>
              <mc:Fallback>
                <p:oleObj name="Equation" r:id="rId9" imgW="6451600" imgH="495300" progId="Equation.DSMT4">
                  <p:embed/>
                  <p:pic>
                    <p:nvPicPr>
                      <p:cNvPr id="17" name="Object 7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3084513"/>
                        <a:ext cx="6451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11188" y="3041650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81013" y="3579813"/>
            <a:ext cx="58785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特别的，当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B=b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为非零列向量时，有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84213" y="4489450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47700" y="4994275"/>
            <a:ext cx="4540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Object 747"/>
          <p:cNvGraphicFramePr>
            <a:graphicFrameLocks noChangeAspect="1"/>
          </p:cNvGraphicFramePr>
          <p:nvPr/>
        </p:nvGraphicFramePr>
        <p:xfrm>
          <a:off x="1152525" y="5021263"/>
          <a:ext cx="414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11" imgW="4140200" imgH="495300" progId="Equation.DSMT4">
                  <p:embed/>
                </p:oleObj>
              </mc:Choice>
              <mc:Fallback>
                <p:oleObj name="Equation" r:id="rId11" imgW="4140200" imgH="495300" progId="Equation.DSMT4">
                  <p:embed/>
                  <p:pic>
                    <p:nvPicPr>
                      <p:cNvPr id="27" name="Object 7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5021263"/>
                        <a:ext cx="4140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84213" y="5570538"/>
            <a:ext cx="454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116013" y="5516563"/>
            <a:ext cx="3228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若                        ，则</a:t>
            </a:r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1533525" y="5589588"/>
            <a:ext cx="5316538" cy="431800"/>
            <a:chOff x="1245493" y="2258403"/>
            <a:chExt cx="5315843" cy="431800"/>
          </a:xfrm>
        </p:grpSpPr>
        <p:graphicFrame>
          <p:nvGraphicFramePr>
            <p:cNvPr id="32776" name="Object 748"/>
            <p:cNvGraphicFramePr>
              <a:graphicFrameLocks noChangeAspect="1"/>
            </p:cNvGraphicFramePr>
            <p:nvPr/>
          </p:nvGraphicFramePr>
          <p:xfrm>
            <a:off x="1245493" y="2258403"/>
            <a:ext cx="19304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3" name="Equation" r:id="rId13" imgW="1930400" imgH="431800" progId="Equation.DSMT4">
                    <p:embed/>
                  </p:oleObj>
                </mc:Choice>
                <mc:Fallback>
                  <p:oleObj name="Equation" r:id="rId13" imgW="1930400" imgH="431800" progId="Equation.DSMT4">
                    <p:embed/>
                    <p:pic>
                      <p:nvPicPr>
                        <p:cNvPr id="32776" name="Object 7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5493" y="2258403"/>
                          <a:ext cx="19304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7" name="Object 749"/>
            <p:cNvGraphicFramePr>
              <a:graphicFrameLocks noChangeAspect="1"/>
            </p:cNvGraphicFramePr>
            <p:nvPr/>
          </p:nvGraphicFramePr>
          <p:xfrm>
            <a:off x="3995936" y="2296056"/>
            <a:ext cx="25654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4" name="Equation" r:id="rId15" imgW="2565400" imgH="393700" progId="Equation.DSMT4">
                    <p:embed/>
                  </p:oleObj>
                </mc:Choice>
                <mc:Fallback>
                  <p:oleObj name="Equation" r:id="rId15" imgW="2565400" imgH="393700" progId="Equation.DSMT4">
                    <p:embed/>
                    <p:pic>
                      <p:nvPicPr>
                        <p:cNvPr id="32777" name="Object 7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36" y="2296056"/>
                          <a:ext cx="25654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95" name="TextBox 7"/>
          <p:cNvSpPr txBox="1">
            <a:spLocks noChangeArrowheads="1"/>
          </p:cNvSpPr>
          <p:nvPr/>
        </p:nvSpPr>
        <p:spPr bwMode="auto">
          <a:xfrm>
            <a:off x="4716463" y="2565400"/>
            <a:ext cx="20685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=R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PAQ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 dirty="0">
              <a:latin typeface="Calibri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95288" y="692150"/>
            <a:ext cx="0" cy="53482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95288" y="1268413"/>
            <a:ext cx="48974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95288" y="1754188"/>
            <a:ext cx="5113337" cy="1905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95288" y="2276475"/>
            <a:ext cx="53292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95288" y="3068638"/>
            <a:ext cx="7705725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95288" y="4581525"/>
            <a:ext cx="7777162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95288" y="5013325"/>
            <a:ext cx="48974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95288" y="5589588"/>
            <a:ext cx="6048375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95288" y="6021388"/>
            <a:ext cx="72723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标注 38"/>
          <p:cNvSpPr/>
          <p:nvPr/>
        </p:nvSpPr>
        <p:spPr>
          <a:xfrm>
            <a:off x="6484938" y="115888"/>
            <a:ext cx="1655762" cy="1820862"/>
          </a:xfrm>
          <a:prstGeom prst="wedgeRoundRectCallout">
            <a:avLst>
              <a:gd name="adj1" fmla="val -94531"/>
              <a:gd name="adj2" fmla="val 78001"/>
              <a:gd name="adj3" fmla="val 16667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</a:rPr>
              <a:t>初等变换不改变矩阵的秩</a:t>
            </a:r>
          </a:p>
        </p:txBody>
      </p:sp>
      <p:graphicFrame>
        <p:nvGraphicFramePr>
          <p:cNvPr id="2" name="Object 750"/>
          <p:cNvGraphicFramePr>
            <a:graphicFrameLocks noChangeAspect="1"/>
          </p:cNvGraphicFramePr>
          <p:nvPr/>
        </p:nvGraphicFramePr>
        <p:xfrm>
          <a:off x="1138238" y="4518025"/>
          <a:ext cx="372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17" imgW="3721100" imgH="495300" progId="Equation.DSMT4">
                  <p:embed/>
                </p:oleObj>
              </mc:Choice>
              <mc:Fallback>
                <p:oleObj name="Equation" r:id="rId17" imgW="3721100" imgH="495300" progId="Equation.DSMT4">
                  <p:embed/>
                  <p:pic>
                    <p:nvPicPr>
                      <p:cNvPr id="2" name="Object 7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4518025"/>
                        <a:ext cx="3721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86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0" grpId="0"/>
      <p:bldP spid="32781" grpId="0"/>
      <p:bldP spid="32782" grpId="0"/>
      <p:bldP spid="32783" grpId="0"/>
      <p:bldP spid="32784" grpId="0"/>
      <p:bldP spid="32785" grpId="0"/>
      <p:bldP spid="32786" grpId="0"/>
      <p:bldP spid="23" grpId="0" animBg="1"/>
      <p:bldP spid="18" grpId="0"/>
      <p:bldP spid="21" grpId="0"/>
      <p:bldP spid="24" grpId="0"/>
      <p:bldP spid="26" grpId="0"/>
      <p:bldP spid="28" grpId="0"/>
      <p:bldP spid="29" grpId="0"/>
      <p:bldP spid="32795" grpId="0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36512" y="901750"/>
            <a:ext cx="877355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   </a:t>
            </a:r>
            <a:r>
              <a:rPr lang="en-US" altLang="zh-CN" sz="2600" b="1" dirty="0">
                <a:solidFill>
                  <a:prstClr val="black"/>
                </a:solidFill>
              </a:rPr>
              <a:t> </a:t>
            </a:r>
          </a:p>
          <a:p>
            <a:r>
              <a:rPr lang="zh-CN" altLang="zh-CN" sz="2700" b="1" dirty="0">
                <a:solidFill>
                  <a:prstClr val="black"/>
                </a:solidFill>
              </a:rPr>
              <a:t>若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700" b="1" dirty="0">
                <a:solidFill>
                  <a:prstClr val="black"/>
                </a:solidFill>
              </a:rPr>
              <a:t>是对合矩阵，即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700" b="1" dirty="0">
                <a:solidFill>
                  <a:prstClr val="black"/>
                </a:solidFill>
              </a:rPr>
              <a:t>，则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zh-CN" sz="27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4624"/>
            <a:ext cx="2628292" cy="1242139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/>
                <a:cs typeface="Times New Roman" pitchFamily="18" charset="0"/>
              </a:rPr>
              <a:t>5</a:t>
            </a:r>
            <a:endParaRPr lang="zh-CN" altLang="en-US" sz="2800" dirty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91683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证明：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08" y="191683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              得  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514475" y="1955800"/>
          <a:ext cx="1092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3" imgW="1091726" imgH="380835" progId="Equation.DSMT4">
                  <p:embed/>
                </p:oleObj>
              </mc:Choice>
              <mc:Fallback>
                <p:oleObj name="Equation" r:id="rId3" imgW="1091726" imgH="380835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1955800"/>
                        <a:ext cx="1092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089275" y="1935163"/>
          <a:ext cx="2895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Equation" r:id="rId5" imgW="2895600" imgH="495300" progId="Equation.DSMT4">
                  <p:embed/>
                </p:oleObj>
              </mc:Choice>
              <mc:Fallback>
                <p:oleObj name="Equation" r:id="rId5" imgW="2895600" imgH="4953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1935163"/>
                        <a:ext cx="2895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89780" y="2348880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由性质</a:t>
            </a:r>
            <a:r>
              <a:rPr lang="en-US" altLang="zh-CN" sz="2800" b="1" dirty="0"/>
              <a:t>8     </a:t>
            </a:r>
            <a:r>
              <a:rPr lang="zh-CN" altLang="en-US" sz="2800" b="1" dirty="0"/>
              <a:t>                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611438" y="2439988"/>
          <a:ext cx="378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Equation" r:id="rId7" imgW="3784600" imgH="495300" progId="Equation.DSMT4">
                  <p:embed/>
                </p:oleObj>
              </mc:Choice>
              <mc:Fallback>
                <p:oleObj name="Equation" r:id="rId7" imgW="3784600" imgH="4953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2439988"/>
                        <a:ext cx="3784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71600" y="2852936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再由性质</a:t>
            </a:r>
            <a:r>
              <a:rPr lang="en-US" altLang="zh-CN" sz="2800" b="1" dirty="0"/>
              <a:t>6    </a:t>
            </a:r>
            <a:r>
              <a:rPr lang="zh-CN" altLang="en-US" sz="2800" b="1" dirty="0"/>
              <a:t>                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100388" y="2914650"/>
          <a:ext cx="372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Equation" r:id="rId9" imgW="3721100" imgH="495300" progId="Equation.DSMT4">
                  <p:embed/>
                </p:oleObj>
              </mc:Choice>
              <mc:Fallback>
                <p:oleObj name="Equation" r:id="rId9" imgW="3721100" imgH="4953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2914650"/>
                        <a:ext cx="3721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912813" y="3448050"/>
          <a:ext cx="6743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Equation" r:id="rId11" imgW="6743700" imgH="495300" progId="Equation.DSMT4">
                  <p:embed/>
                </p:oleObj>
              </mc:Choice>
              <mc:Fallback>
                <p:oleObj name="Equation" r:id="rId11" imgW="6743700" imgH="4953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448050"/>
                        <a:ext cx="6743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04560" y="3933056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得到</a:t>
            </a:r>
            <a:r>
              <a:rPr lang="en-US" altLang="zh-CN" sz="2800" b="1" dirty="0"/>
              <a:t>   </a:t>
            </a:r>
            <a:r>
              <a:rPr lang="zh-CN" altLang="en-US" sz="2800" b="1" dirty="0"/>
              <a:t>                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538413" y="4037013"/>
          <a:ext cx="370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Equation" r:id="rId13" imgW="3708400" imgH="393700" progId="Equation.DSMT4">
                  <p:embed/>
                </p:oleObj>
              </mc:Choice>
              <mc:Fallback>
                <p:oleObj name="Equation" r:id="rId13" imgW="3708400" imgH="3937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4037013"/>
                        <a:ext cx="3708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411722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2" grpId="0"/>
      <p:bldP spid="9" grpId="0"/>
      <p:bldP spid="12" grpId="0"/>
      <p:bldP spid="14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  线性方程组的解</a:t>
            </a:r>
          </a:p>
        </p:txBody>
      </p:sp>
      <p:sp>
        <p:nvSpPr>
          <p:cNvPr id="26" name="副标题 2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线性方程组解的判别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7"/>
              <p:cNvSpPr txBox="1">
                <a:spLocks noChangeArrowheads="1"/>
              </p:cNvSpPr>
              <p:nvPr/>
            </p:nvSpPr>
            <p:spPr>
              <a:xfrm>
                <a:off x="0" y="220229"/>
                <a:ext cx="6192688" cy="46166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考虑有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个未知数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个方程的线性方程组</a:t>
                </a:r>
              </a:p>
            </p:txBody>
          </p:sp>
        </mc:Choice>
        <mc:Fallback xmlns="">
          <p:sp>
            <p:nvSpPr>
              <p:cNvPr id="16" name="Rectangl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229"/>
                <a:ext cx="6192688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12" r="3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1940380" y="688524"/>
          <a:ext cx="418782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4" imgW="50292000" imgH="22555200" progId="Equation.DSMT4">
                  <p:embed/>
                </p:oleObj>
              </mc:Choice>
              <mc:Fallback>
                <p:oleObj name="Equation" r:id="rId4" imgW="50292000" imgH="22555200" progId="Equation.DSMT4">
                  <p:embed/>
                  <p:pic>
                    <p:nvPicPr>
                      <p:cNvPr id="1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380" y="688524"/>
                        <a:ext cx="4187825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6247641" y="323913"/>
            <a:ext cx="2016125" cy="1008062"/>
          </a:xfrm>
          <a:prstGeom prst="cloudCallout">
            <a:avLst>
              <a:gd name="adj1" fmla="val -51023"/>
              <a:gd name="adj2" fmla="val 77245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 </a:t>
            </a:r>
            <a:r>
              <a:rPr lang="en-US" altLang="zh-CN" b="1" i="1">
                <a:solidFill>
                  <a:srgbClr val="000000"/>
                </a:solidFill>
              </a:rPr>
              <a:t>m</a:t>
            </a:r>
            <a:r>
              <a:rPr lang="zh-CN" altLang="en-US" b="1">
                <a:solidFill>
                  <a:srgbClr val="000000"/>
                </a:solidFill>
              </a:rPr>
              <a:t>、</a:t>
            </a:r>
            <a:r>
              <a:rPr lang="en-US" altLang="zh-CN" b="1" i="1">
                <a:solidFill>
                  <a:srgbClr val="000000"/>
                </a:solidFill>
              </a:rPr>
              <a:t>n</a:t>
            </a:r>
            <a:r>
              <a:rPr lang="en-US" altLang="zh-CN" b="1">
                <a:solidFill>
                  <a:srgbClr val="000000"/>
                </a:solidFill>
              </a:rPr>
              <a:t> </a:t>
            </a:r>
            <a:r>
              <a:rPr lang="zh-CN" altLang="en-US" b="1">
                <a:solidFill>
                  <a:srgbClr val="000000"/>
                </a:solidFill>
              </a:rPr>
              <a:t>不一定相等！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2672954" y="2717907"/>
                <a:ext cx="5638239" cy="52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系数矩阵为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0000"/>
                    </a:solidFill>
                  </a:rPr>
                  <a:t>，</a:t>
                </a:r>
                <a:r>
                  <a:rPr lang="zh-CN" altLang="en-US" sz="2400" b="1" dirty="0"/>
                  <a:t>记</a:t>
                </a:r>
                <a:r>
                  <a:rPr lang="zh-CN" altLang="en-US" sz="2400" b="1" dirty="0">
                    <a:solidFill>
                      <a:srgbClr val="000000"/>
                    </a:solidFill>
                  </a:rPr>
                  <a:t>增广矩阵为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2954" y="2717907"/>
                <a:ext cx="5638239" cy="523981"/>
              </a:xfrm>
              <a:prstGeom prst="rect">
                <a:avLst/>
              </a:prstGeom>
              <a:blipFill rotWithShape="1">
                <a:blip r:embed="rId6"/>
                <a:stretch>
                  <a:fillRect l="-4" t="-20" r="6" b="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65734" y="2771741"/>
                <a:ext cx="252028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矩阵方程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34" y="2771741"/>
                <a:ext cx="252028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" t="-163" r="23" b="98"/>
                </a:stretch>
              </a:blip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300807" y="4024570"/>
            <a:ext cx="7056784" cy="965721"/>
            <a:chOff x="755576" y="951111"/>
            <a:chExt cx="7056784" cy="965721"/>
          </a:xfrm>
        </p:grpSpPr>
        <p:grpSp>
          <p:nvGrpSpPr>
            <p:cNvPr id="36" name="组合 35"/>
            <p:cNvGrpSpPr/>
            <p:nvPr/>
          </p:nvGrpSpPr>
          <p:grpSpPr>
            <a:xfrm>
              <a:off x="1907704" y="951111"/>
              <a:ext cx="5904656" cy="965721"/>
              <a:chOff x="1907704" y="951111"/>
              <a:chExt cx="5904656" cy="965721"/>
            </a:xfrm>
          </p:grpSpPr>
          <p:sp>
            <p:nvSpPr>
              <p:cNvPr id="40" name="TextBox 20"/>
              <p:cNvSpPr txBox="1"/>
              <p:nvPr/>
            </p:nvSpPr>
            <p:spPr>
              <a:xfrm>
                <a:off x="1907704" y="1196752"/>
                <a:ext cx="494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若</a:t>
                </a:r>
              </a:p>
            </p:txBody>
          </p:sp>
          <p:graphicFrame>
            <p:nvGraphicFramePr>
              <p:cNvPr id="41" name="对象 40"/>
              <p:cNvGraphicFramePr>
                <a:graphicFrameLocks noChangeAspect="1"/>
              </p:cNvGraphicFramePr>
              <p:nvPr/>
            </p:nvGraphicFramePr>
            <p:xfrm>
              <a:off x="2339752" y="977032"/>
              <a:ext cx="2781300" cy="939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23" name="Equation" r:id="rId8" imgW="2781300" imgH="939800" progId="Equation.DSMT4">
                      <p:embed/>
                    </p:oleObj>
                  </mc:Choice>
                  <mc:Fallback>
                    <p:oleObj name="Equation" r:id="rId8" imgW="2781300" imgH="939800" progId="Equation.DSMT4">
                      <p:embed/>
                      <p:pic>
                        <p:nvPicPr>
                          <p:cNvPr id="41" name="对象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9752" y="977032"/>
                            <a:ext cx="2781300" cy="939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" name="TextBox 22"/>
              <p:cNvSpPr txBox="1"/>
              <p:nvPr/>
            </p:nvSpPr>
            <p:spPr>
              <a:xfrm>
                <a:off x="5316164" y="951111"/>
                <a:ext cx="2186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FF00FF"/>
                    </a:solidFill>
                  </a:rPr>
                  <a:t>唯一解</a:t>
                </a:r>
              </a:p>
            </p:txBody>
          </p:sp>
          <p:sp>
            <p:nvSpPr>
              <p:cNvPr id="43" name="TextBox 23"/>
              <p:cNvSpPr txBox="1"/>
              <p:nvPr/>
            </p:nvSpPr>
            <p:spPr>
              <a:xfrm>
                <a:off x="5316164" y="1455167"/>
                <a:ext cx="2496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9900CC"/>
                    </a:solidFill>
                  </a:rPr>
                  <a:t>无穷多解</a:t>
                </a: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755576" y="1196752"/>
              <a:ext cx="1268296" cy="461665"/>
              <a:chOff x="755576" y="1196752"/>
              <a:chExt cx="1268296" cy="4616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827584" y="1196752"/>
                <a:ext cx="998796" cy="4572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TextBox 19"/>
              <p:cNvSpPr txBox="1"/>
              <p:nvPr/>
            </p:nvSpPr>
            <p:spPr>
              <a:xfrm>
                <a:off x="755576" y="1196752"/>
                <a:ext cx="1268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2</a:t>
                </a:r>
                <a:r>
                  <a:rPr lang="zh-CN" altLang="en-US" sz="2400" b="1" dirty="0"/>
                  <a:t>：</a:t>
                </a: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365734" y="3334107"/>
            <a:ext cx="6559809" cy="461665"/>
            <a:chOff x="820503" y="260648"/>
            <a:chExt cx="6559809" cy="461665"/>
          </a:xfrm>
        </p:grpSpPr>
        <p:sp>
          <p:nvSpPr>
            <p:cNvPr id="45" name="矩形 44"/>
            <p:cNvSpPr/>
            <p:nvPr/>
          </p:nvSpPr>
          <p:spPr>
            <a:xfrm>
              <a:off x="834084" y="260648"/>
              <a:ext cx="998796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27"/>
            <p:cNvSpPr txBox="1"/>
            <p:nvPr/>
          </p:nvSpPr>
          <p:spPr>
            <a:xfrm>
              <a:off x="820503" y="260648"/>
              <a:ext cx="6559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定理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：若                           ，则方程组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/>
                <a:t>=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无解</a:t>
              </a:r>
              <a:r>
                <a:rPr lang="zh-CN" altLang="en-US" sz="2400" b="1" dirty="0"/>
                <a:t>；</a:t>
              </a:r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2322971" y="260648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4" name="Equation" r:id="rId10" imgW="1803400" imgH="444500" progId="Equation.DSMT4">
                    <p:embed/>
                  </p:oleObj>
                </mc:Choice>
                <mc:Fallback>
                  <p:oleObj name="Equation" r:id="rId10" imgW="1803400" imgH="444500" progId="Equation.DSMT4">
                    <p:embed/>
                    <p:pic>
                      <p:nvPicPr>
                        <p:cNvPr id="47" name="对象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971" y="260648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264956" y="5159435"/>
            <a:ext cx="8377822" cy="84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</a:rPr>
              <a:t>推论：</a:t>
            </a:r>
            <a:r>
              <a:rPr lang="en-US" altLang="zh-CN" sz="2400" b="1" i="1" dirty="0">
                <a:solidFill>
                  <a:srgbClr val="000000"/>
                </a:solidFill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元齐次线性方程组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AX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= 0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有非零解的充分必要条件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               是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&lt;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  <p:bldP spid="22" grpId="0"/>
      <p:bldP spid="3" grpId="0"/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4" name="矩形 16"/>
          <p:cNvSpPr>
            <a:spLocks noChangeArrowheads="1"/>
          </p:cNvSpPr>
          <p:nvPr/>
        </p:nvSpPr>
        <p:spPr bwMode="auto">
          <a:xfrm>
            <a:off x="815327" y="1445316"/>
            <a:ext cx="65550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</a:rPr>
              <a:t>1.</a:t>
            </a:r>
            <a:r>
              <a:rPr lang="zh-CN" altLang="en-US" sz="3600" b="1" spc="225" dirty="0">
                <a:latin typeface="+mn-ea"/>
              </a:rPr>
              <a:t>向量组的线性相关性的判定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45" name="矩形 16"/>
          <p:cNvSpPr>
            <a:spLocks noChangeArrowheads="1"/>
          </p:cNvSpPr>
          <p:nvPr/>
        </p:nvSpPr>
        <p:spPr bwMode="auto">
          <a:xfrm>
            <a:off x="815327" y="2708988"/>
            <a:ext cx="6208751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</a:rPr>
              <a:t>2.</a:t>
            </a:r>
            <a:r>
              <a:rPr lang="zh-CN" altLang="en-US" sz="3600" b="1" dirty="0">
                <a:latin typeface="宋体" panose="02010600030101010101" pitchFamily="2" charset="-122"/>
              </a:rPr>
              <a:t>求向量组的秩和最大无关组</a:t>
            </a:r>
          </a:p>
        </p:txBody>
      </p:sp>
      <p:sp>
        <p:nvSpPr>
          <p:cNvPr id="3" name="矩形 16"/>
          <p:cNvSpPr>
            <a:spLocks noChangeArrowheads="1"/>
          </p:cNvSpPr>
          <p:nvPr/>
        </p:nvSpPr>
        <p:spPr bwMode="auto">
          <a:xfrm>
            <a:off x="815326" y="4077976"/>
            <a:ext cx="6208751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</a:rPr>
              <a:t>3.</a:t>
            </a:r>
            <a:r>
              <a:rPr lang="zh-CN" altLang="en-US" sz="3600" b="1" dirty="0">
                <a:latin typeface="宋体" panose="02010600030101010101" pitchFamily="2" charset="-122"/>
              </a:rPr>
              <a:t>求基础解系，求方程组的解</a:t>
            </a:r>
            <a:endParaRPr lang="en-US" altLang="zh-CN" sz="36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498600" y="260350"/>
            <a:ext cx="462338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行列式与它的转置行列式相等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506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11" name="矩形 10"/>
          <p:cNvSpPr/>
          <p:nvPr/>
        </p:nvSpPr>
        <p:spPr>
          <a:xfrm>
            <a:off x="395536" y="26064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77768" y="902435"/>
            <a:ext cx="72723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           互换行列式的两行（列），行列式变号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1804" y="90249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666273" y="303039"/>
            <a:ext cx="930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D=D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i="1" dirty="0">
              <a:latin typeface="Calibri" pitchFamily="34" charset="0"/>
            </a:endParaRPr>
          </a:p>
        </p:txBody>
      </p:sp>
      <p:pic>
        <p:nvPicPr>
          <p:cNvPr id="8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28894" y="6120066"/>
            <a:ext cx="609600" cy="609600"/>
          </a:xfrm>
          <a:prstGeom prst="rect">
            <a:avLst/>
          </a:prstGeom>
        </p:spPr>
      </p:pic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性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650BB4-773B-C1B5-3609-32B499A0E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68" y="1685821"/>
            <a:ext cx="7272338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行列式的某一行（列）中所有元素都乘以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同一数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，等于用数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乘以此行列式    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38BF38-44A4-D848-D041-7266D2B50836}"/>
              </a:ext>
            </a:extLst>
          </p:cNvPr>
          <p:cNvSpPr/>
          <p:nvPr/>
        </p:nvSpPr>
        <p:spPr>
          <a:xfrm>
            <a:off x="401804" y="1686432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148BF2-2731-2555-3541-91D8ED93D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308" y="2663971"/>
            <a:ext cx="6481763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行列式中如果有两行（列）元素成比例，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则此行列式等于零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EBF8B-89DC-A813-3147-EAEEE8E7E384}"/>
              </a:ext>
            </a:extLst>
          </p:cNvPr>
          <p:cNvSpPr/>
          <p:nvPr/>
        </p:nvSpPr>
        <p:spPr>
          <a:xfrm>
            <a:off x="387740" y="273761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28CD6E-47A6-C08A-EBD5-CD8615A25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63" y="3606295"/>
            <a:ext cx="752633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若行列式的某一列（行）的元素都是两数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之和，例如第 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列的元素都是两数之和：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CD8746-A899-0D42-DAE9-3B03C1E9220A}"/>
              </a:ext>
            </a:extLst>
          </p:cNvPr>
          <p:cNvSpPr/>
          <p:nvPr/>
        </p:nvSpPr>
        <p:spPr>
          <a:xfrm>
            <a:off x="364192" y="3659437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26251B-92A5-0AAC-90F8-32D804CC7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12" y="4688935"/>
            <a:ext cx="7597775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              把行列式的某一列（行）的各元素乘以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同一个数然后加到另一列（行）对应的元素上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去，行列式不变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CD2B49C-BD7E-6A4C-DB87-04F3F79D6F67}"/>
              </a:ext>
            </a:extLst>
          </p:cNvPr>
          <p:cNvSpPr/>
          <p:nvPr/>
        </p:nvSpPr>
        <p:spPr>
          <a:xfrm>
            <a:off x="413269" y="4656986"/>
            <a:ext cx="111919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6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9" dur="4377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9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4" grpId="0"/>
      <p:bldP spid="18" grpId="0"/>
      <p:bldP spid="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874" y="298902"/>
            <a:ext cx="7344095" cy="5407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spc="225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向量组的线性相关性的判定</a:t>
            </a:r>
            <a:r>
              <a:rPr lang="en-US" altLang="zh-CN" sz="2800" b="1" spc="225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2800" b="1" spc="225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重点</a:t>
            </a:r>
            <a:r>
              <a:rPr lang="en-US" altLang="zh-CN" sz="2800" b="1" spc="225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)</a:t>
            </a:r>
            <a:endParaRPr lang="en-US" altLang="zh-CN" sz="28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467544" y="1594044"/>
          <a:ext cx="2843016" cy="396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4" imgW="40233600" imgH="5486400" progId="Equation.DSMT4">
                  <p:embed/>
                </p:oleObj>
              </mc:Choice>
              <mc:Fallback>
                <p:oleObj name="Equation" r:id="rId4" imgW="40233600" imgH="5486400" progId="Equation.DSMT4">
                  <p:embed/>
                  <p:pic>
                    <p:nvPicPr>
                      <p:cNvPr id="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594044"/>
                        <a:ext cx="2843016" cy="3965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4373358" y="1225505"/>
          <a:ext cx="3812225" cy="1421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6" imgW="46634400" imgH="22555200" progId="Equation.DSMT4">
                  <p:embed/>
                </p:oleObj>
              </mc:Choice>
              <mc:Fallback>
                <p:oleObj name="Equation" r:id="rId6" imgW="46634400" imgH="22555200" progId="Equation.DSMT4">
                  <p:embed/>
                  <p:pic>
                    <p:nvPicPr>
                      <p:cNvPr id="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358" y="1225505"/>
                        <a:ext cx="3812225" cy="14215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3549146" y="1609810"/>
            <a:ext cx="512978" cy="380817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-10956" y="2957896"/>
            <a:ext cx="251968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00"/>
                </a:solidFill>
              </a:rPr>
              <a:t>向量组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FF"/>
                </a:solidFill>
              </a:rPr>
              <a:t>线性相关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797045" y="2955154"/>
            <a:ext cx="3016250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_GB2312" pitchFamily="49" charset="-122"/>
              </a:rPr>
              <a:t>元齐次线性方程组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FF"/>
                </a:solidFill>
              </a:rPr>
              <a:t>有非零解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6254362" y="3223754"/>
            <a:ext cx="1609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en-US" altLang="zh-CN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-39233" y="4327243"/>
            <a:ext cx="251968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00"/>
                </a:solidFill>
              </a:rPr>
              <a:t>向量组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FF"/>
                </a:solidFill>
              </a:rPr>
              <a:t>线性无关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2768768" y="4324501"/>
            <a:ext cx="3016250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_GB2312" pitchFamily="49" charset="-122"/>
              </a:rPr>
              <a:t>元齐次线性方程组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FF"/>
                </a:solidFill>
              </a:rPr>
              <a:t>只有零解</a:t>
            </a: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2321094" y="4518122"/>
            <a:ext cx="531581" cy="425583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6226085" y="4463158"/>
            <a:ext cx="1609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en-US" altLang="zh-CN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utoShape 12"/>
          <p:cNvSpPr>
            <a:spLocks noChangeArrowheads="1"/>
          </p:cNvSpPr>
          <p:nvPr/>
        </p:nvSpPr>
        <p:spPr bwMode="auto">
          <a:xfrm>
            <a:off x="5643414" y="4480286"/>
            <a:ext cx="531581" cy="425583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2366814" y="3227477"/>
            <a:ext cx="531581" cy="425583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AutoShape 12"/>
          <p:cNvSpPr>
            <a:spLocks noChangeArrowheads="1"/>
          </p:cNvSpPr>
          <p:nvPr/>
        </p:nvSpPr>
        <p:spPr bwMode="auto">
          <a:xfrm>
            <a:off x="5671691" y="3225981"/>
            <a:ext cx="531581" cy="425583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副标题 5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sz="2800" b="1" spc="225" dirty="0">
                <a:latin typeface="+mn-ea"/>
              </a:rPr>
              <a:t>向量组的线性相关性的判定</a:t>
            </a:r>
            <a:endParaRPr lang="zh-CN" altLang="en-US" sz="2800" dirty="0"/>
          </a:p>
        </p:txBody>
      </p:sp>
      <p:sp>
        <p:nvSpPr>
          <p:cNvPr id="27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 animBg="1"/>
      <p:bldP spid="23" grpId="0"/>
      <p:bldP spid="24" grpId="0"/>
      <p:bldP spid="26" grpId="0"/>
      <p:bldP spid="29" grpId="0"/>
      <p:bldP spid="30" grpId="0"/>
      <p:bldP spid="31" grpId="0" animBg="1"/>
      <p:bldP spid="32" grpId="0"/>
      <p:bldP spid="34" grpId="0" animBg="1"/>
      <p:bldP spid="35" grpId="0" animBg="1"/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</a:p>
        </p:txBody>
      </p:sp>
      <p:sp>
        <p:nvSpPr>
          <p:cNvPr id="28" name="矩形 27"/>
          <p:cNvSpPr/>
          <p:nvPr/>
        </p:nvSpPr>
        <p:spPr>
          <a:xfrm>
            <a:off x="242831" y="72253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1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9562" y="668879"/>
            <a:ext cx="7426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至少有一个向量能由其余向量线性表示。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763" y="176436"/>
            <a:ext cx="7714935" cy="492443"/>
            <a:chOff x="-36512" y="476672"/>
            <a:chExt cx="7714935" cy="492443"/>
          </a:xfrm>
        </p:grpSpPr>
        <p:grpSp>
          <p:nvGrpSpPr>
            <p:cNvPr id="44" name="组合 43"/>
            <p:cNvGrpSpPr/>
            <p:nvPr/>
          </p:nvGrpSpPr>
          <p:grpSpPr>
            <a:xfrm>
              <a:off x="-36512" y="476672"/>
              <a:ext cx="7714935" cy="492443"/>
              <a:chOff x="-36512" y="476672"/>
              <a:chExt cx="7714935" cy="492443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-36512" y="476672"/>
                <a:ext cx="77149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>
                    <a:latin typeface="+mn-ea"/>
                  </a:rPr>
                  <a:t>             </a:t>
                </a:r>
                <a:r>
                  <a:rPr lang="zh-CN" altLang="zh-CN" sz="2600" b="1" dirty="0">
                    <a:latin typeface="+mn-ea"/>
                  </a:rPr>
                  <a:t>向量组</a:t>
                </a:r>
                <a:r>
                  <a:rPr lang="en-US" altLang="zh-CN" sz="2600" b="1" dirty="0">
                    <a:latin typeface="+mn-ea"/>
                  </a:rPr>
                  <a:t>           </a:t>
                </a:r>
                <a:r>
                  <a:rPr lang="zh-CN" altLang="zh-CN" sz="2600" b="1" dirty="0">
                    <a:latin typeface="+mn-ea"/>
                  </a:rPr>
                  <a:t>线性相关</a:t>
                </a:r>
                <a:r>
                  <a:rPr lang="en-US" altLang="zh-CN" sz="2600" b="1" dirty="0">
                    <a:latin typeface="+mn-ea"/>
                  </a:rPr>
                  <a:t>   </a:t>
                </a:r>
                <a:r>
                  <a:rPr lang="zh-CN" altLang="zh-CN" sz="2600" b="1" dirty="0">
                    <a:latin typeface="+mn-ea"/>
                  </a:rPr>
                  <a:t>其中</a:t>
                </a:r>
                <a:endParaRPr lang="zh-CN" altLang="en-US" sz="2600" b="1" dirty="0">
                  <a:latin typeface="+mn-ea"/>
                </a:endParaRPr>
              </a:p>
            </p:txBody>
          </p:sp>
          <p:graphicFrame>
            <p:nvGraphicFramePr>
              <p:cNvPr id="47" name="对象 46"/>
              <p:cNvGraphicFramePr>
                <a:graphicFrameLocks noChangeAspect="1"/>
              </p:cNvGraphicFramePr>
              <p:nvPr/>
            </p:nvGraphicFramePr>
            <p:xfrm>
              <a:off x="3347864" y="483146"/>
              <a:ext cx="1676400" cy="4255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90" name="Equation" r:id="rId4" imgW="1676400" imgH="419100" progId="Equation.DSMT4">
                      <p:embed/>
                    </p:oleObj>
                  </mc:Choice>
                  <mc:Fallback>
                    <p:oleObj name="Equation" r:id="rId4" imgW="1676400" imgH="419100" progId="Equation.DSMT4">
                      <p:embed/>
                      <p:pic>
                        <p:nvPicPr>
                          <p:cNvPr id="47" name="对象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7864" y="483146"/>
                            <a:ext cx="1676400" cy="4255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6482556" y="608112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1" name="Equation" r:id="rId6" imgW="393700" imgH="228600" progId="Equation.DSMT4">
                    <p:embed/>
                  </p:oleObj>
                </mc:Choice>
                <mc:Fallback>
                  <p:oleObj name="Equation" r:id="rId6" imgW="393700" imgH="228600" progId="Equation.DSMT4">
                    <p:embed/>
                    <p:pic>
                      <p:nvPicPr>
                        <p:cNvPr id="45" name="对象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2556" y="608112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矩形 47"/>
          <p:cNvSpPr/>
          <p:nvPr/>
        </p:nvSpPr>
        <p:spPr>
          <a:xfrm>
            <a:off x="165158" y="1161322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2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49334" y="1180451"/>
            <a:ext cx="680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部分相关，则整体相关；整体无关，则部分无关。</a:t>
            </a:r>
          </a:p>
        </p:txBody>
      </p:sp>
      <p:sp>
        <p:nvSpPr>
          <p:cNvPr id="50" name="矩形 49"/>
          <p:cNvSpPr/>
          <p:nvPr/>
        </p:nvSpPr>
        <p:spPr>
          <a:xfrm>
            <a:off x="139099" y="1846712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3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89562" y="1887587"/>
            <a:ext cx="8244408" cy="508269"/>
            <a:chOff x="467544" y="388838"/>
            <a:chExt cx="7776864" cy="508269"/>
          </a:xfrm>
        </p:grpSpPr>
        <p:sp>
          <p:nvSpPr>
            <p:cNvPr id="52" name="TextBox 51"/>
            <p:cNvSpPr txBox="1"/>
            <p:nvPr/>
          </p:nvSpPr>
          <p:spPr>
            <a:xfrm>
              <a:off x="467544" y="404664"/>
              <a:ext cx="77768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                </a:t>
              </a:r>
              <a:r>
                <a:rPr lang="zh-CN" altLang="zh-CN" sz="2600" b="1" dirty="0"/>
                <a:t>若</a:t>
              </a:r>
              <a:r>
                <a:rPr lang="en-US" altLang="zh-CN" sz="2600" b="1" dirty="0"/>
                <a:t>              </a:t>
              </a:r>
              <a:r>
                <a:rPr lang="zh-CN" altLang="zh-CN" sz="2600" b="1" dirty="0"/>
                <a:t>线性无关，而</a:t>
              </a:r>
              <a:r>
                <a:rPr lang="en-US" altLang="zh-CN" sz="2600" b="1" dirty="0"/>
                <a:t>                       </a:t>
              </a:r>
              <a:r>
                <a:rPr lang="zh-CN" altLang="zh-CN" sz="2600" b="1" dirty="0"/>
                <a:t>线性</a:t>
              </a:r>
              <a:endParaRPr lang="en-US" altLang="zh-CN" sz="2600" b="1" dirty="0"/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672987"/>
                </p:ext>
              </p:extLst>
            </p:nvPr>
          </p:nvGraphicFramePr>
          <p:xfrm>
            <a:off x="2322213" y="388838"/>
            <a:ext cx="1224136" cy="427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2" name="Equation" r:id="rId8" imgW="1206500" imgH="419100" progId="Equation.DSMT4">
                    <p:embed/>
                  </p:oleObj>
                </mc:Choice>
                <mc:Fallback>
                  <p:oleObj name="Equation" r:id="rId8" imgW="1206500" imgH="419100" progId="Equation.DSMT4">
                    <p:embed/>
                    <p:pic>
                      <p:nvPicPr>
                        <p:cNvPr id="53" name="对象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213" y="388838"/>
                          <a:ext cx="1224136" cy="427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1679770"/>
                </p:ext>
              </p:extLst>
            </p:nvPr>
          </p:nvGraphicFramePr>
          <p:xfrm>
            <a:off x="5516399" y="444389"/>
            <a:ext cx="1656184" cy="4100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3" name="Equation" r:id="rId10" imgW="1587500" imgH="419100" progId="Equation.DSMT4">
                    <p:embed/>
                  </p:oleObj>
                </mc:Choice>
                <mc:Fallback>
                  <p:oleObj name="Equation" r:id="rId10" imgW="1587500" imgH="419100" progId="Equation.DSMT4">
                    <p:embed/>
                    <p:pic>
                      <p:nvPicPr>
                        <p:cNvPr id="54" name="对象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6399" y="444389"/>
                          <a:ext cx="1656184" cy="4100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/>
          <p:cNvGrpSpPr/>
          <p:nvPr/>
        </p:nvGrpSpPr>
        <p:grpSpPr>
          <a:xfrm>
            <a:off x="362796" y="2452558"/>
            <a:ext cx="7776864" cy="492443"/>
            <a:chOff x="395536" y="848325"/>
            <a:chExt cx="7776864" cy="492443"/>
          </a:xfrm>
        </p:grpSpPr>
        <p:graphicFrame>
          <p:nvGraphicFramePr>
            <p:cNvPr id="56" name="对象 55"/>
            <p:cNvGraphicFramePr>
              <a:graphicFrameLocks noChangeAspect="1"/>
            </p:cNvGraphicFramePr>
            <p:nvPr/>
          </p:nvGraphicFramePr>
          <p:xfrm>
            <a:off x="1835696" y="985168"/>
            <a:ext cx="27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4" name="Equation" r:id="rId12" imgW="279400" imgH="355600" progId="Equation.DSMT4">
                    <p:embed/>
                  </p:oleObj>
                </mc:Choice>
                <mc:Fallback>
                  <p:oleObj name="Equation" r:id="rId12" imgW="279400" imgH="355600" progId="Equation.DSMT4">
                    <p:embed/>
                    <p:pic>
                      <p:nvPicPr>
                        <p:cNvPr id="56" name="对象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985168"/>
                          <a:ext cx="2794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56"/>
            <p:cNvGraphicFramePr>
              <a:graphicFrameLocks noChangeAspect="1"/>
            </p:cNvGraphicFramePr>
            <p:nvPr/>
          </p:nvGraphicFramePr>
          <p:xfrm>
            <a:off x="2937339" y="876635"/>
            <a:ext cx="1330059" cy="417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5" name="Equation" r:id="rId14" imgW="1206500" imgH="419100" progId="Equation.DSMT4">
                    <p:embed/>
                  </p:oleObj>
                </mc:Choice>
                <mc:Fallback>
                  <p:oleObj name="Equation" r:id="rId14" imgW="1206500" imgH="419100" progId="Equation.DSMT4">
                    <p:embed/>
                    <p:pic>
                      <p:nvPicPr>
                        <p:cNvPr id="57" name="对象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339" y="876635"/>
                          <a:ext cx="1330059" cy="4177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TextBox 57"/>
            <p:cNvSpPr txBox="1"/>
            <p:nvPr/>
          </p:nvSpPr>
          <p:spPr>
            <a:xfrm>
              <a:off x="395536" y="848325"/>
              <a:ext cx="77768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相关，则</a:t>
              </a:r>
              <a:r>
                <a:rPr lang="en-US" altLang="zh-CN" sz="2600" b="1" dirty="0"/>
                <a:t>    </a:t>
              </a:r>
              <a:r>
                <a:rPr lang="zh-CN" altLang="zh-CN" sz="2600" b="1" dirty="0"/>
                <a:t>可由</a:t>
              </a:r>
              <a:r>
                <a:rPr lang="en-US" altLang="zh-CN" sz="2600" b="1" dirty="0"/>
                <a:t>                 </a:t>
              </a:r>
              <a:r>
                <a:rPr lang="zh-CN" altLang="zh-CN" sz="2600" b="1" dirty="0"/>
                <a:t>线性表示，且表达式唯一。</a:t>
              </a:r>
              <a:endParaRPr lang="en-US" altLang="zh-CN" sz="2600" b="1" dirty="0"/>
            </a:p>
          </p:txBody>
        </p:sp>
      </p:grpSp>
      <p:sp>
        <p:nvSpPr>
          <p:cNvPr id="63" name="矩形 62"/>
          <p:cNvSpPr/>
          <p:nvPr/>
        </p:nvSpPr>
        <p:spPr>
          <a:xfrm>
            <a:off x="139099" y="4013929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5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29662" y="4111506"/>
            <a:ext cx="8244408" cy="492443"/>
            <a:chOff x="68378" y="4284661"/>
            <a:chExt cx="8244408" cy="492443"/>
          </a:xfrm>
        </p:grpSpPr>
        <p:sp>
          <p:nvSpPr>
            <p:cNvPr id="65" name="TextBox 64"/>
            <p:cNvSpPr txBox="1"/>
            <p:nvPr/>
          </p:nvSpPr>
          <p:spPr>
            <a:xfrm>
              <a:off x="68378" y="4284661"/>
              <a:ext cx="82444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                  </a:t>
              </a:r>
              <a:r>
                <a:rPr lang="zh-CN" altLang="zh-CN" sz="2600" b="1" dirty="0"/>
                <a:t>若向量</a:t>
              </a:r>
              <a:r>
                <a:rPr lang="en-US" altLang="zh-CN" sz="2600" b="1" dirty="0"/>
                <a:t>    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</a:t>
              </a:r>
              <a:r>
                <a:rPr lang="zh-CN" altLang="zh-CN" sz="2600" b="1" dirty="0"/>
                <a:t>的个数</a:t>
              </a:r>
              <a:r>
                <a:rPr lang="en-US" altLang="zh-CN" sz="2600" b="1" dirty="0"/>
                <a:t>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 </a:t>
              </a:r>
              <a:r>
                <a:rPr lang="zh-CN" altLang="zh-CN" sz="2600" b="1" dirty="0"/>
                <a:t>大于向量</a:t>
              </a:r>
            </a:p>
          </p:txBody>
        </p:sp>
        <p:graphicFrame>
          <p:nvGraphicFramePr>
            <p:cNvPr id="66" name="对象 65"/>
            <p:cNvGraphicFramePr>
              <a:graphicFrameLocks noChangeAspect="1"/>
            </p:cNvGraphicFramePr>
            <p:nvPr/>
          </p:nvGraphicFramePr>
          <p:xfrm>
            <a:off x="2880320" y="4300683"/>
            <a:ext cx="2448272" cy="413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6" name="Equation" r:id="rId16" imgW="2628900" imgH="419100" progId="Equation.DSMT4">
                    <p:embed/>
                  </p:oleObj>
                </mc:Choice>
                <mc:Fallback>
                  <p:oleObj name="Equation" r:id="rId16" imgW="2628900" imgH="419100" progId="Equation.DSMT4">
                    <p:embed/>
                    <p:pic>
                      <p:nvPicPr>
                        <p:cNvPr id="66" name="对象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320" y="4300683"/>
                          <a:ext cx="2448272" cy="4137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" name="TextBox 66"/>
          <p:cNvSpPr txBox="1"/>
          <p:nvPr/>
        </p:nvSpPr>
        <p:spPr>
          <a:xfrm>
            <a:off x="334473" y="4605149"/>
            <a:ext cx="79198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的维数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/>
              <a:t>，一定线性相关。</a:t>
            </a:r>
          </a:p>
        </p:txBody>
      </p:sp>
      <p:sp>
        <p:nvSpPr>
          <p:cNvPr id="68" name="矩形 67"/>
          <p:cNvSpPr/>
          <p:nvPr/>
        </p:nvSpPr>
        <p:spPr>
          <a:xfrm>
            <a:off x="139099" y="2933809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4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00854" y="3027843"/>
            <a:ext cx="5293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>
                <a:solidFill>
                  <a:srgbClr val="0000CC"/>
                </a:solidFill>
              </a:rPr>
              <a:t>线性相关</a:t>
            </a:r>
            <a:r>
              <a:rPr lang="en-US" altLang="zh-CN" sz="2600" b="1" dirty="0">
                <a:solidFill>
                  <a:srgbClr val="0000CC"/>
                </a:solidFill>
              </a:rPr>
              <a:t> </a:t>
            </a:r>
            <a:r>
              <a:rPr lang="zh-CN" altLang="en-US" sz="2600" b="1" dirty="0">
                <a:sym typeface="Symbol" panose="05050102010706020507"/>
              </a:rPr>
              <a:t></a:t>
            </a:r>
            <a:endParaRPr lang="en-US" altLang="zh-CN" sz="2600" b="1" dirty="0">
              <a:solidFill>
                <a:srgbClr val="0000CC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206" y="3531899"/>
            <a:ext cx="59766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dirty="0"/>
              <a:t>&lt;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     </a:t>
            </a:r>
            <a:r>
              <a:rPr lang="zh-CN" altLang="en-US" sz="2600" b="1" dirty="0">
                <a:sym typeface="Symbol" panose="05050102010706020507"/>
              </a:rPr>
              <a:t></a:t>
            </a:r>
            <a:endParaRPr lang="zh-CN" altLang="en-US" sz="2600" b="1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5255129" y="3582030"/>
          <a:ext cx="231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18" imgW="55473600" imgH="11582400" progId="Equation.DSMT4">
                  <p:embed/>
                </p:oleObj>
              </mc:Choice>
              <mc:Fallback>
                <p:oleObj name="Equation" r:id="rId18" imgW="55473600" imgH="11582400" progId="Equation.DSMT4">
                  <p:embed/>
                  <p:pic>
                    <p:nvPicPr>
                      <p:cNvPr id="35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5129" y="3582030"/>
                        <a:ext cx="2311400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6"/>
          <p:cNvSpPr txBox="1"/>
          <p:nvPr/>
        </p:nvSpPr>
        <p:spPr>
          <a:xfrm>
            <a:off x="1590889" y="5168169"/>
            <a:ext cx="4458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 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/>
              <a:t>线性无关，</a:t>
            </a:r>
            <a:endParaRPr lang="zh-CN" altLang="en-US" sz="2600" b="1" dirty="0"/>
          </a:p>
        </p:txBody>
      </p:sp>
      <p:sp>
        <p:nvSpPr>
          <p:cNvPr id="39" name="TextBox 7"/>
          <p:cNvSpPr txBox="1"/>
          <p:nvPr/>
        </p:nvSpPr>
        <p:spPr>
          <a:xfrm>
            <a:off x="5878778" y="5168169"/>
            <a:ext cx="25298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600" b="1" dirty="0"/>
              <a:t>则扩充分量所得</a:t>
            </a:r>
            <a:endParaRPr lang="zh-CN" altLang="en-US" sz="2600" b="1" dirty="0"/>
          </a:p>
        </p:txBody>
      </p:sp>
      <p:sp>
        <p:nvSpPr>
          <p:cNvPr id="40" name="TextBox 8"/>
          <p:cNvSpPr txBox="1"/>
          <p:nvPr/>
        </p:nvSpPr>
        <p:spPr>
          <a:xfrm>
            <a:off x="335769" y="5683461"/>
            <a:ext cx="61926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/>
              <a:t>依然线性无关。</a:t>
            </a:r>
            <a:endParaRPr lang="zh-CN" altLang="en-US" sz="2600" b="1" dirty="0"/>
          </a:p>
        </p:txBody>
      </p:sp>
      <p:sp>
        <p:nvSpPr>
          <p:cNvPr id="41" name="矩形 40"/>
          <p:cNvSpPr/>
          <p:nvPr/>
        </p:nvSpPr>
        <p:spPr>
          <a:xfrm>
            <a:off x="119745" y="5012540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6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/>
      <p:bldP spid="48" grpId="0" animBg="1"/>
      <p:bldP spid="49" grpId="0" build="p"/>
      <p:bldP spid="50" grpId="0" animBg="1"/>
      <p:bldP spid="63" grpId="0" animBg="1"/>
      <p:bldP spid="67" grpId="0"/>
      <p:bldP spid="68" grpId="0" animBg="1"/>
      <p:bldP spid="33" grpId="0"/>
      <p:bldP spid="34" grpId="0"/>
      <p:bldP spid="38" grpId="0"/>
      <p:bldP spid="39" grpId="0"/>
      <p:bldP spid="40" grpId="0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3648" y="-27384"/>
            <a:ext cx="4320480" cy="59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最大无关组与秩的定义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5536" y="500791"/>
            <a:ext cx="7828635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dirty="0"/>
              <a:t>若在向量组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dirty="0"/>
              <a:t> </a:t>
            </a:r>
            <a:r>
              <a:rPr lang="zh-CN" altLang="zh-CN" sz="2600" b="1" dirty="0"/>
              <a:t>中能找到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/>
              <a:t> </a:t>
            </a:r>
            <a:r>
              <a:rPr lang="zh-CN" altLang="zh-CN" sz="2600" b="1" dirty="0"/>
              <a:t>个向量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sym typeface="Symbol" panose="05050102010706020507"/>
              </a:rPr>
              <a:t>1</a:t>
            </a:r>
            <a:r>
              <a:rPr lang="en-US" altLang="zh-CN" sz="2600" b="1" dirty="0">
                <a:sym typeface="Symbol" panose="05050102010706020507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sym typeface="Symbol" panose="05050102010706020507"/>
              </a:rPr>
              <a:t>2</a:t>
            </a:r>
            <a:r>
              <a:rPr lang="en-US" altLang="zh-CN" sz="2600" b="1" dirty="0">
                <a:sym typeface="Symbol" panose="05050102010706020507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r </a:t>
            </a:r>
            <a:r>
              <a:rPr lang="zh-CN" altLang="en-US" sz="2600" b="1" dirty="0"/>
              <a:t>满足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872407"/>
            <a:ext cx="7953881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dirty="0">
                <a:solidFill>
                  <a:prstClr val="black"/>
                </a:solidFill>
              </a:rPr>
              <a:t>是</a:t>
            </a:r>
            <a:r>
              <a:rPr lang="en-US" altLang="zh-CN" sz="2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i="1" dirty="0">
                <a:solidFill>
                  <a:prstClr val="black"/>
                </a:solidFill>
              </a:rPr>
              <a:t> </a:t>
            </a:r>
            <a:r>
              <a:rPr lang="zh-CN" altLang="zh-CN" sz="2600" b="1" dirty="0">
                <a:solidFill>
                  <a:prstClr val="black"/>
                </a:solidFill>
              </a:rPr>
              <a:t>的一个</a:t>
            </a:r>
            <a:r>
              <a:rPr lang="zh-CN" altLang="zh-CN" sz="2600" b="1" dirty="0">
                <a:solidFill>
                  <a:srgbClr val="0000CC"/>
                </a:solidFill>
                <a:highlight>
                  <a:srgbClr val="FFFF00"/>
                </a:highlight>
              </a:rPr>
              <a:t>最大线性无</a:t>
            </a:r>
            <a:r>
              <a:rPr lang="zh-CN" altLang="en-US" sz="2600" b="1" dirty="0">
                <a:solidFill>
                  <a:srgbClr val="0000CC"/>
                </a:solidFill>
                <a:highlight>
                  <a:srgbClr val="FFFF00"/>
                </a:highlight>
              </a:rPr>
              <a:t>关组</a:t>
            </a:r>
            <a:r>
              <a:rPr lang="zh-CN" altLang="en-US" sz="2600" b="1" dirty="0">
                <a:solidFill>
                  <a:srgbClr val="0000CC"/>
                </a:solidFill>
              </a:rPr>
              <a:t>，</a:t>
            </a:r>
            <a:r>
              <a:rPr lang="zh-CN" altLang="zh-CN" sz="2600" b="1" dirty="0"/>
              <a:t>简称最大无关组</a:t>
            </a:r>
            <a:r>
              <a:rPr lang="zh-CN" altLang="en-US" sz="2600" b="1" dirty="0"/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1356738"/>
            <a:ext cx="78488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/>
              <a:t>2</a:t>
            </a:r>
            <a:r>
              <a:rPr lang="zh-CN" altLang="en-US" sz="2600" b="1" dirty="0"/>
              <a:t>）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/>
              <a:t>中任何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r+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b="1" dirty="0"/>
              <a:t>个向量都</a:t>
            </a:r>
            <a:r>
              <a:rPr lang="zh-CN" altLang="en-US" sz="2600" b="1" dirty="0">
                <a:solidFill>
                  <a:srgbClr val="0000CC"/>
                </a:solidFill>
              </a:rPr>
              <a:t>线性相关，</a:t>
            </a:r>
            <a:r>
              <a:rPr lang="zh-CN" altLang="en-US" sz="2600" b="1" dirty="0"/>
              <a:t>则称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sym typeface="Symbol" panose="05050102010706020507"/>
              </a:rPr>
              <a:t>1</a:t>
            </a:r>
            <a:r>
              <a:rPr lang="en-US" altLang="zh-CN" sz="2600" b="1" dirty="0">
                <a:sym typeface="Symbol" panose="05050102010706020507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sym typeface="Symbol" panose="05050102010706020507"/>
              </a:rPr>
              <a:t>2</a:t>
            </a:r>
            <a:r>
              <a:rPr lang="en-US" altLang="zh-CN" sz="2600" b="1" dirty="0">
                <a:sym typeface="Symbol" panose="05050102010706020507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r </a:t>
            </a:r>
            <a:endParaRPr lang="zh-CN" altLang="en-US" sz="2600" b="1" dirty="0"/>
          </a:p>
        </p:txBody>
      </p:sp>
      <p:sp>
        <p:nvSpPr>
          <p:cNvPr id="33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31640" y="2492896"/>
            <a:ext cx="43204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latin typeface="+mn-ea"/>
              </a:rPr>
              <a:t>1</a:t>
            </a:r>
            <a:r>
              <a:rPr lang="zh-CN" altLang="en-US" sz="2600" b="1" dirty="0">
                <a:latin typeface="+mn-ea"/>
              </a:rPr>
              <a:t>）最</a:t>
            </a:r>
            <a:r>
              <a:rPr lang="zh-CN" altLang="zh-CN" sz="2600" b="1" dirty="0">
                <a:latin typeface="+mn-ea"/>
              </a:rPr>
              <a:t>大无关组一般</a:t>
            </a:r>
            <a:r>
              <a:rPr lang="zh-CN" altLang="zh-CN" sz="2600" b="1" dirty="0">
                <a:solidFill>
                  <a:srgbClr val="0000CC"/>
                </a:solidFill>
                <a:latin typeface="+mn-ea"/>
              </a:rPr>
              <a:t>不唯一</a:t>
            </a:r>
            <a:endParaRPr lang="zh-CN" altLang="en-US" sz="2200" b="1" dirty="0"/>
          </a:p>
        </p:txBody>
      </p:sp>
      <p:sp>
        <p:nvSpPr>
          <p:cNvPr id="31" name="矩形 30"/>
          <p:cNvSpPr/>
          <p:nvPr/>
        </p:nvSpPr>
        <p:spPr>
          <a:xfrm>
            <a:off x="251519" y="63208"/>
            <a:ext cx="1008113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9598" y="-99392"/>
            <a:ext cx="1194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定义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35" name="矩形 34"/>
          <p:cNvSpPr/>
          <p:nvPr/>
        </p:nvSpPr>
        <p:spPr>
          <a:xfrm>
            <a:off x="323527" y="2583488"/>
            <a:ext cx="86216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81607" y="2420888"/>
            <a:ext cx="9060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注意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1952" y="2996952"/>
            <a:ext cx="74888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latin typeface="+mn-ea"/>
              </a:rPr>
              <a:t>2</a:t>
            </a:r>
            <a:r>
              <a:rPr lang="zh-CN" altLang="en-US" sz="2600" b="1" dirty="0">
                <a:latin typeface="+mn-ea"/>
              </a:rPr>
              <a:t>）最大无关组中所含向量的个数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b="1" dirty="0">
                <a:latin typeface="+mn-ea"/>
              </a:rPr>
              <a:t>是唯一的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3573016"/>
            <a:ext cx="7488832" cy="61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latin typeface="+mn-ea"/>
              </a:rPr>
              <a:t>3</a:t>
            </a:r>
            <a:r>
              <a:rPr lang="zh-CN" altLang="en-US" sz="2600" b="1" dirty="0">
                <a:latin typeface="+mn-ea"/>
              </a:rPr>
              <a:t>）唯一的个数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b="1" dirty="0">
                <a:latin typeface="+mn-ea"/>
              </a:rPr>
              <a:t>称为向量组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dirty="0">
                <a:latin typeface="+mn-ea"/>
              </a:rPr>
              <a:t>的</a:t>
            </a:r>
            <a:r>
              <a:rPr lang="zh-CN" altLang="en-US" sz="2600" b="1" dirty="0">
                <a:solidFill>
                  <a:srgbClr val="0000CC"/>
                </a:solidFill>
                <a:highlight>
                  <a:srgbClr val="FFFF00"/>
                </a:highlight>
                <a:latin typeface="+mn-ea"/>
              </a:rPr>
              <a:t>秩</a:t>
            </a:r>
            <a:r>
              <a:rPr lang="zh-CN" altLang="en-US" sz="2600" b="1" dirty="0">
                <a:latin typeface="+mn-ea"/>
              </a:rPr>
              <a:t>。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932839"/>
            <a:ext cx="7828635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/>
              <a:t>1</a:t>
            </a:r>
            <a:r>
              <a:rPr lang="zh-CN" altLang="en-US" sz="2600" b="1" dirty="0"/>
              <a:t>）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sym typeface="Symbol" panose="05050102010706020507"/>
              </a:rPr>
              <a:t>1</a:t>
            </a:r>
            <a:r>
              <a:rPr lang="en-US" altLang="zh-CN" sz="2600" b="1" dirty="0">
                <a:sym typeface="Symbol" panose="05050102010706020507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sym typeface="Symbol" panose="05050102010706020507"/>
              </a:rPr>
              <a:t>2</a:t>
            </a:r>
            <a:r>
              <a:rPr lang="en-US" altLang="zh-CN" sz="2600" b="1" dirty="0">
                <a:sym typeface="Symbol" panose="05050102010706020507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r </a:t>
            </a:r>
            <a:r>
              <a:rPr lang="zh-CN" altLang="zh-CN" sz="2600" b="1" dirty="0"/>
              <a:t>线性</a:t>
            </a:r>
            <a:r>
              <a:rPr lang="zh-CN" altLang="en-US" sz="2600" b="1" dirty="0"/>
              <a:t>无关</a:t>
            </a:r>
          </a:p>
        </p:txBody>
      </p:sp>
      <p:sp>
        <p:nvSpPr>
          <p:cNvPr id="22" name="TextBox 5"/>
          <p:cNvSpPr txBox="1"/>
          <p:nvPr/>
        </p:nvSpPr>
        <p:spPr>
          <a:xfrm>
            <a:off x="139344" y="4765659"/>
            <a:ext cx="81003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FF0000"/>
                </a:solidFill>
                <a:highlight>
                  <a:srgbClr val="FFFF00"/>
                </a:highlight>
              </a:rPr>
              <a:t>重要定理：</a:t>
            </a:r>
            <a:endParaRPr lang="en-US" altLang="zh-CN" sz="26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6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highlight>
                  <a:srgbClr val="FFFF00"/>
                </a:highlight>
              </a:rPr>
              <a:t>的秩</a:t>
            </a:r>
            <a:r>
              <a:rPr lang="en-US" altLang="zh-CN" sz="2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highlight>
                  <a:srgbClr val="FFFF00"/>
                </a:highlight>
              </a:rPr>
              <a:t>的行向量组的秩</a:t>
            </a:r>
            <a:r>
              <a:rPr lang="en-US" altLang="zh-CN" sz="2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highlight>
                  <a:srgbClr val="FFFF00"/>
                </a:highlight>
              </a:rPr>
              <a:t>的列向量组的秩。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" grpId="0"/>
      <p:bldP spid="8" grpId="0"/>
      <p:bldP spid="30" grpId="0"/>
      <p:bldP spid="35" grpId="0" animBg="1"/>
      <p:bldP spid="36" grpId="0"/>
      <p:bldP spid="19" grpId="0"/>
      <p:bldP spid="20" grpId="0"/>
      <p:bldP spid="21" grpId="0"/>
      <p:bldP spid="2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023" y="560293"/>
            <a:ext cx="12961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例</a:t>
            </a:r>
            <a:r>
              <a:rPr lang="en-US" altLang="zh-CN" sz="2600" b="1" dirty="0">
                <a:solidFill>
                  <a:srgbClr val="FF0000"/>
                </a:solidFill>
              </a:rPr>
              <a:t>1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039" y="2681081"/>
            <a:ext cx="5765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解</a:t>
            </a:r>
            <a:r>
              <a:rPr lang="en-US" altLang="zh-CN" sz="2600" b="1" dirty="0"/>
              <a:t>:</a:t>
            </a:r>
            <a:endParaRPr lang="zh-CN" altLang="en-US" sz="26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615678" y="2787829"/>
            <a:ext cx="3123010" cy="461665"/>
            <a:chOff x="1619796" y="2920378"/>
            <a:chExt cx="3123010" cy="46166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2355206" y="2924962"/>
            <a:ext cx="2387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6" name="Equation" r:id="rId3" imgW="57302400" imgH="10058400" progId="Equation.DSMT4">
                    <p:embed/>
                  </p:oleObj>
                </mc:Choice>
                <mc:Fallback>
                  <p:oleObj name="Equation" r:id="rId3" imgW="57302400" imgH="10058400" progId="Equation.DSMT4">
                    <p:embed/>
                    <p:pic>
                      <p:nvPicPr>
                        <p:cNvPr id="15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5206" y="2924962"/>
                          <a:ext cx="2387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619796" y="2920378"/>
              <a:ext cx="86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因为</a:t>
              </a:r>
            </a:p>
          </p:txBody>
        </p:sp>
      </p:grp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716016" y="2177025"/>
          <a:ext cx="2736304" cy="169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5" imgW="3251200" imgH="1930400" progId="Equation.DSMT4">
                  <p:embed/>
                </p:oleObj>
              </mc:Choice>
              <mc:Fallback>
                <p:oleObj name="Equation" r:id="rId5" imgW="3251200" imgH="19304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177025"/>
                        <a:ext cx="2736304" cy="169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15616" y="560293"/>
            <a:ext cx="15756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FF0000"/>
                </a:solidFill>
              </a:rPr>
              <a:t>求向量组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519" y="1560274"/>
            <a:ext cx="813690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FF0000"/>
                </a:solidFill>
              </a:rPr>
              <a:t>的秩和一个极大无关组，并将其余向量用极大无关组线性表示。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79512" y="3861048"/>
            <a:ext cx="2857500" cy="1949333"/>
            <a:chOff x="244872" y="3861048"/>
            <a:chExt cx="2857500" cy="1949333"/>
          </a:xfrm>
        </p:grpSpPr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244872" y="3874864"/>
            <a:ext cx="28575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8" name="Equation" r:id="rId7" imgW="68580000" imgH="46329600" progId="Equation.DSMT4">
                    <p:embed/>
                  </p:oleObj>
                </mc:Choice>
                <mc:Fallback>
                  <p:oleObj name="Equation" r:id="rId7" imgW="68580000" imgH="46329600" progId="Equation.DSMT4">
                    <p:embed/>
                    <p:pic>
                      <p:nvPicPr>
                        <p:cNvPr id="21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72" y="3874864"/>
                          <a:ext cx="28575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椭圆 22"/>
            <p:cNvSpPr/>
            <p:nvPr/>
          </p:nvSpPr>
          <p:spPr>
            <a:xfrm>
              <a:off x="503549" y="3861048"/>
              <a:ext cx="461403" cy="193797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87348" y="3861048"/>
              <a:ext cx="381660" cy="19493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973064" y="3889107"/>
              <a:ext cx="410428" cy="19212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3579813" y="5300663"/>
          <a:ext cx="420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9" imgW="100888800" imgH="10058400" progId="Equation.DSMT4">
                  <p:embed/>
                </p:oleObj>
              </mc:Choice>
              <mc:Fallback>
                <p:oleObj name="Equation" r:id="rId9" imgW="100888800" imgH="1005840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5300663"/>
                        <a:ext cx="420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3275856" y="4077072"/>
            <a:ext cx="5760640" cy="492443"/>
            <a:chOff x="467544" y="3501008"/>
            <a:chExt cx="5760640" cy="492443"/>
          </a:xfrm>
        </p:grpSpPr>
        <p:sp>
          <p:nvSpPr>
            <p:cNvPr id="31" name="TextBox 30"/>
            <p:cNvSpPr txBox="1"/>
            <p:nvPr/>
          </p:nvSpPr>
          <p:spPr>
            <a:xfrm>
              <a:off x="467544" y="3501008"/>
              <a:ext cx="576064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 </a:t>
              </a:r>
              <a:r>
                <a:rPr lang="zh-CN" altLang="zh-CN" sz="2600" b="1" dirty="0"/>
                <a:t>向量组</a:t>
              </a:r>
              <a:r>
                <a:rPr lang="en-US" altLang="zh-CN" sz="2600" b="1" dirty="0"/>
                <a:t>                         </a:t>
              </a:r>
              <a:r>
                <a:rPr lang="zh-CN" altLang="zh-CN" sz="2600" b="1" dirty="0"/>
                <a:t>的秩等于</a:t>
              </a:r>
              <a:r>
                <a:rPr lang="en-US" altLang="zh-CN" sz="2600" b="1" dirty="0"/>
                <a:t>3</a:t>
              </a:r>
              <a:endParaRPr lang="zh-CN" altLang="en-US" sz="2600" b="1" dirty="0"/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1619672" y="3514725"/>
            <a:ext cx="2133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0" name="Equation" r:id="rId11" imgW="2133600" imgH="419100" progId="Equation.DSMT4">
                    <p:embed/>
                  </p:oleObj>
                </mc:Choice>
                <mc:Fallback>
                  <p:oleObj name="Equation" r:id="rId11" imgW="2133600" imgH="419100" progId="Equation.DSMT4">
                    <p:embed/>
                    <p:pic>
                      <p:nvPicPr>
                        <p:cNvPr id="32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3514725"/>
                          <a:ext cx="2133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/>
          <p:nvPr/>
        </p:nvGrpSpPr>
        <p:grpSpPr>
          <a:xfrm>
            <a:off x="3347864" y="4653136"/>
            <a:ext cx="5400600" cy="492443"/>
            <a:chOff x="611560" y="4077072"/>
            <a:chExt cx="5400600" cy="492443"/>
          </a:xfrm>
        </p:grpSpPr>
        <p:sp>
          <p:nvSpPr>
            <p:cNvPr id="34" name="TextBox 33"/>
            <p:cNvSpPr txBox="1"/>
            <p:nvPr/>
          </p:nvSpPr>
          <p:spPr>
            <a:xfrm>
              <a:off x="611560" y="4077072"/>
              <a:ext cx="5400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一个最大无关组为</a:t>
              </a:r>
              <a:r>
                <a:rPr lang="en-US" altLang="zh-CN" sz="2600" b="1" dirty="0"/>
                <a:t> </a:t>
              </a:r>
              <a:endParaRPr lang="zh-CN" altLang="en-US" sz="2600" b="1" dirty="0"/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/>
          </p:nvGraphicFramePr>
          <p:xfrm>
            <a:off x="3420021" y="4119761"/>
            <a:ext cx="14890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1" name="Equation" r:id="rId13" imgW="29565600" imgH="9753600" progId="Equation.DSMT4">
                    <p:embed/>
                  </p:oleObj>
                </mc:Choice>
                <mc:Fallback>
                  <p:oleObj name="Equation" r:id="rId13" imgW="29565600" imgH="9753600" progId="Equation.DSMT4">
                    <p:embed/>
                    <p:pic>
                      <p:nvPicPr>
                        <p:cNvPr id="35" name="对象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0021" y="4119761"/>
                          <a:ext cx="14890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9512" y="3255367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注意最大无关组不唯一！</a:t>
            </a:r>
          </a:p>
        </p:txBody>
      </p:sp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27313" y="84138"/>
          <a:ext cx="1049337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15" imgW="1447800" imgH="1930400" progId="Equation.DSMT4">
                  <p:embed/>
                </p:oleObj>
              </mc:Choice>
              <mc:Fallback>
                <p:oleObj name="Equation" r:id="rId15" imgW="1447800" imgH="19304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84138"/>
                        <a:ext cx="1049337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779838" y="44450"/>
          <a:ext cx="1169987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17" imgW="1485900" imgH="1930400" progId="Equation.DSMT4">
                  <p:embed/>
                </p:oleObj>
              </mc:Choice>
              <mc:Fallback>
                <p:oleObj name="Equation" r:id="rId17" imgW="1485900" imgH="19304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4450"/>
                        <a:ext cx="1169987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076825" y="44450"/>
          <a:ext cx="98742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19" imgW="1485900" imgH="1930400" progId="Equation.DSMT4">
                  <p:embed/>
                </p:oleObj>
              </mc:Choice>
              <mc:Fallback>
                <p:oleObj name="Equation" r:id="rId19" imgW="1485900" imgH="193040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4450"/>
                        <a:ext cx="987425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156325" y="15875"/>
          <a:ext cx="1062038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21" imgW="1295400" imgH="1930400" progId="Equation.DSMT4">
                  <p:embed/>
                </p:oleObj>
              </mc:Choice>
              <mc:Fallback>
                <p:oleObj name="Equation" r:id="rId21" imgW="1295400" imgH="193040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5875"/>
                        <a:ext cx="1062038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7308850" y="36513"/>
          <a:ext cx="103187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23" imgW="1295400" imgH="1930400" progId="Equation.DSMT4">
                  <p:embed/>
                </p:oleObj>
              </mc:Choice>
              <mc:Fallback>
                <p:oleObj name="Equation" r:id="rId23" imgW="1295400" imgH="193040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6513"/>
                        <a:ext cx="1031875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6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ABE43D-44D9-469B-8F6B-A6AD1F64EE8F}" type="datetime1">
              <a:rPr lang="zh-CN" altLang="en-US" smtClean="0"/>
              <a:pPr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4880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6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/38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-716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6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2394F5-9B9D-49DF-9FEC-C2A214EB7C6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7" name="副标题 2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齐次线性方程组解的性质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119570"/>
              </p:ext>
            </p:extLst>
          </p:nvPr>
        </p:nvGraphicFramePr>
        <p:xfrm>
          <a:off x="3875541" y="1897901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3" imgW="4267200" imgH="7315200" progId="Equation.DSMT4">
                  <p:embed/>
                </p:oleObj>
              </mc:Choice>
              <mc:Fallback>
                <p:oleObj name="Equation" r:id="rId3" imgW="4267200" imgH="731520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541" y="1897901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2"/>
          <p:cNvSpPr txBox="1"/>
          <p:nvPr/>
        </p:nvSpPr>
        <p:spPr>
          <a:xfrm>
            <a:off x="6291796" y="972342"/>
            <a:ext cx="18598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最大无关组</a:t>
            </a:r>
            <a:endParaRPr lang="zh-CN" altLang="en-US" sz="2600" b="1" dirty="0">
              <a:highlight>
                <a:srgbClr val="FFFF00"/>
              </a:highligh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34898" y="554036"/>
            <a:ext cx="1847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600" b="1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543793"/>
              </p:ext>
            </p:extLst>
          </p:nvPr>
        </p:nvGraphicFramePr>
        <p:xfrm>
          <a:off x="4348758" y="160215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5" imgW="4267200" imgH="7315200" progId="Equation.DSMT4">
                  <p:embed/>
                </p:oleObj>
              </mc:Choice>
              <mc:Fallback>
                <p:oleObj name="Equation" r:id="rId5" imgW="4267200" imgH="731520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758" y="160215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189186" y="186277"/>
            <a:ext cx="1167539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TextBox 14"/>
          <p:cNvSpPr txBox="1"/>
          <p:nvPr/>
        </p:nvSpPr>
        <p:spPr>
          <a:xfrm>
            <a:off x="180546" y="223218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定义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34" name="TextBox 22"/>
          <p:cNvSpPr txBox="1"/>
          <p:nvPr/>
        </p:nvSpPr>
        <p:spPr>
          <a:xfrm>
            <a:off x="1407843" y="261064"/>
            <a:ext cx="687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齐次线性方程组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 =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/>
              <a:t>解集为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/>
              <a:t>，如果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b="1" dirty="0"/>
              <a:t>个向量</a:t>
            </a: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799537"/>
              </p:ext>
            </p:extLst>
          </p:nvPr>
        </p:nvGraphicFramePr>
        <p:xfrm>
          <a:off x="221432" y="880334"/>
          <a:ext cx="166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6" imgW="39928800" imgH="9448800" progId="Equation.DSMT4">
                  <p:embed/>
                </p:oleObj>
              </mc:Choice>
              <mc:Fallback>
                <p:oleObj name="Equation" r:id="rId6" imgW="39928800" imgH="9448800" progId="Equation.DSMT4">
                  <p:embed/>
                  <p:pic>
                    <p:nvPicPr>
                      <p:cNvPr id="35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32" y="880334"/>
                        <a:ext cx="1663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24"/>
          <p:cNvSpPr txBox="1"/>
          <p:nvPr/>
        </p:nvSpPr>
        <p:spPr>
          <a:xfrm>
            <a:off x="1952433" y="833955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且满足：</a:t>
            </a:r>
          </a:p>
        </p:txBody>
      </p:sp>
      <p:grpSp>
        <p:nvGrpSpPr>
          <p:cNvPr id="37" name="组合 31"/>
          <p:cNvGrpSpPr/>
          <p:nvPr/>
        </p:nvGrpSpPr>
        <p:grpSpPr>
          <a:xfrm>
            <a:off x="1053282" y="1292885"/>
            <a:ext cx="4297971" cy="461665"/>
            <a:chOff x="1187624" y="2852936"/>
            <a:chExt cx="4297971" cy="461665"/>
          </a:xfrm>
        </p:grpSpPr>
        <p:sp>
          <p:nvSpPr>
            <p:cNvPr id="38" name="TextBox 25"/>
            <p:cNvSpPr txBox="1"/>
            <p:nvPr/>
          </p:nvSpPr>
          <p:spPr>
            <a:xfrm>
              <a:off x="1187624" y="2852936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 dirty="0"/>
                <a:t>                        </a:t>
              </a:r>
              <a:r>
                <a:rPr lang="zh-CN" altLang="en-US" sz="2400" b="1" dirty="0">
                  <a:solidFill>
                    <a:srgbClr val="0000FF"/>
                  </a:solidFill>
                </a:rPr>
                <a:t>线性无关</a:t>
              </a:r>
              <a:r>
                <a:rPr lang="zh-CN" altLang="en-US" sz="2400" b="1" dirty="0"/>
                <a:t>；</a:t>
              </a: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1979712" y="2891284"/>
            <a:ext cx="1638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7" name="Equation" r:id="rId8" imgW="39319200" imgH="9448800" progId="Equation.DSMT4">
                    <p:embed/>
                  </p:oleObj>
                </mc:Choice>
                <mc:Fallback>
                  <p:oleObj name="Equation" r:id="rId8" imgW="39319200" imgH="9448800" progId="Equation.DSMT4">
                    <p:embed/>
                    <p:pic>
                      <p:nvPicPr>
                        <p:cNvPr id="39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2891284"/>
                          <a:ext cx="16383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组合 32"/>
          <p:cNvGrpSpPr/>
          <p:nvPr/>
        </p:nvGrpSpPr>
        <p:grpSpPr>
          <a:xfrm>
            <a:off x="1053282" y="1754550"/>
            <a:ext cx="6952544" cy="461665"/>
            <a:chOff x="1187624" y="3318644"/>
            <a:chExt cx="6952544" cy="461665"/>
          </a:xfrm>
        </p:grpSpPr>
        <p:sp>
          <p:nvSpPr>
            <p:cNvPr id="41" name="TextBox 27"/>
            <p:cNvSpPr txBox="1"/>
            <p:nvPr/>
          </p:nvSpPr>
          <p:spPr>
            <a:xfrm>
              <a:off x="1187624" y="3318644"/>
              <a:ext cx="6952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（</a:t>
              </a:r>
              <a:r>
                <a:rPr lang="en-US" altLang="zh-CN" sz="2400" b="1" dirty="0"/>
                <a:t>2</a:t>
              </a:r>
              <a:r>
                <a:rPr lang="zh-CN" altLang="en-US" sz="2400" b="1" dirty="0"/>
                <a:t>）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 sz="2400" b="1" dirty="0"/>
                <a:t>中任一向量都可由                         </a:t>
              </a:r>
              <a:r>
                <a:rPr lang="zh-CN" altLang="en-US" sz="2400" b="1" dirty="0">
                  <a:solidFill>
                    <a:srgbClr val="0000FF"/>
                  </a:solidFill>
                </a:rPr>
                <a:t>线性表示</a:t>
              </a:r>
              <a:r>
                <a:rPr lang="zh-CN" altLang="en-US" sz="2400" b="1" dirty="0"/>
                <a:t>；</a:t>
              </a:r>
            </a:p>
          </p:txBody>
        </p:sp>
        <p:graphicFrame>
          <p:nvGraphicFramePr>
            <p:cNvPr id="42" name="对象 41"/>
            <p:cNvGraphicFramePr>
              <a:graphicFrameLocks noChangeAspect="1"/>
            </p:cNvGraphicFramePr>
            <p:nvPr/>
          </p:nvGraphicFramePr>
          <p:xfrm>
            <a:off x="4805908" y="3356992"/>
            <a:ext cx="1638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8" name="Equation" r:id="rId10" imgW="39319200" imgH="9448800" progId="Equation.DSMT4">
                    <p:embed/>
                  </p:oleObj>
                </mc:Choice>
                <mc:Fallback>
                  <p:oleObj name="Equation" r:id="rId10" imgW="39319200" imgH="9448800" progId="Equation.DSMT4">
                    <p:embed/>
                    <p:pic>
                      <p:nvPicPr>
                        <p:cNvPr id="42" name="对象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5908" y="3356992"/>
                          <a:ext cx="16383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66385" y="2224946"/>
            <a:ext cx="6664004" cy="461665"/>
            <a:chOff x="200727" y="3717032"/>
            <a:chExt cx="6664004" cy="461665"/>
          </a:xfrm>
        </p:grpSpPr>
        <p:sp>
          <p:nvSpPr>
            <p:cNvPr id="44" name="TextBox 30"/>
            <p:cNvSpPr txBox="1"/>
            <p:nvPr/>
          </p:nvSpPr>
          <p:spPr>
            <a:xfrm>
              <a:off x="200727" y="3717032"/>
              <a:ext cx="66640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则                       称为解集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 sz="2400" b="1" dirty="0"/>
                <a:t>的一个</a:t>
              </a:r>
              <a:r>
                <a:rPr lang="zh-CN" altLang="en-US" sz="24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基础解系</a:t>
              </a:r>
              <a:r>
                <a:rPr lang="zh-CN" altLang="en-US" sz="2400" b="1" dirty="0"/>
                <a:t>，</a:t>
              </a:r>
            </a:p>
          </p:txBody>
        </p:sp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683568" y="3758644"/>
            <a:ext cx="1638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9" name="Equation" r:id="rId11" imgW="39319200" imgH="9448800" progId="Equation.DSMT4">
                    <p:embed/>
                  </p:oleObj>
                </mc:Choice>
                <mc:Fallback>
                  <p:oleObj name="Equation" r:id="rId11" imgW="39319200" imgH="9448800" progId="Equation.DSMT4">
                    <p:embed/>
                    <p:pic>
                      <p:nvPicPr>
                        <p:cNvPr id="45" name="对象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3758644"/>
                          <a:ext cx="16383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矩形 45"/>
          <p:cNvSpPr/>
          <p:nvPr/>
        </p:nvSpPr>
        <p:spPr>
          <a:xfrm>
            <a:off x="6808115" y="258285"/>
            <a:ext cx="215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b="1" dirty="0"/>
          </a:p>
        </p:txBody>
      </p:sp>
      <p:grpSp>
        <p:nvGrpSpPr>
          <p:cNvPr id="47" name="组合 13"/>
          <p:cNvGrpSpPr/>
          <p:nvPr/>
        </p:nvGrpSpPr>
        <p:grpSpPr>
          <a:xfrm>
            <a:off x="66385" y="2686611"/>
            <a:ext cx="5985934" cy="461665"/>
            <a:chOff x="179512" y="4407495"/>
            <a:chExt cx="5985934" cy="461665"/>
          </a:xfrm>
        </p:grpSpPr>
        <p:sp>
          <p:nvSpPr>
            <p:cNvPr id="48" name="矩形 47"/>
            <p:cNvSpPr/>
            <p:nvPr/>
          </p:nvSpPr>
          <p:spPr>
            <a:xfrm>
              <a:off x="179512" y="4407495"/>
              <a:ext cx="59859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/>
                  </a:solidFill>
                </a:rPr>
                <a:t>向量                      的个数</a:t>
              </a:r>
              <a:r>
                <a:rPr lang="zh-CN" altLang="en-US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称为</a:t>
              </a:r>
              <a:r>
                <a:rPr lang="zh-CN" altLang="en-US" sz="24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解集的秩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.</a:t>
              </a:r>
              <a:endParaRPr lang="zh-CN" altLang="en-US" sz="2400" b="1" dirty="0">
                <a:solidFill>
                  <a:prstClr val="black"/>
                </a:solidFill>
              </a:endParaRPr>
            </a:p>
          </p:txBody>
        </p:sp>
        <p:graphicFrame>
          <p:nvGraphicFramePr>
            <p:cNvPr id="49" name="对象 48"/>
            <p:cNvGraphicFramePr>
              <a:graphicFrameLocks noChangeAspect="1"/>
            </p:cNvGraphicFramePr>
            <p:nvPr/>
          </p:nvGraphicFramePr>
          <p:xfrm>
            <a:off x="919085" y="4475460"/>
            <a:ext cx="1638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0" name="Equation" r:id="rId12" imgW="39319200" imgH="9448800" progId="Equation.DSMT4">
                    <p:embed/>
                  </p:oleObj>
                </mc:Choice>
                <mc:Fallback>
                  <p:oleObj name="Equation" r:id="rId12" imgW="39319200" imgH="9448800" progId="Equation.DSMT4">
                    <p:embed/>
                    <p:pic>
                      <p:nvPicPr>
                        <p:cNvPr id="49" name="对象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085" y="4475460"/>
                          <a:ext cx="16383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 Box 2">
            <a:extLst>
              <a:ext uri="{FF2B5EF4-FFF2-40B4-BE49-F238E27FC236}">
                <a16:creationId xmlns:a16="http://schemas.microsoft.com/office/drawing/2014/main" id="{8D527E87-8845-CFA9-77DA-14EC9A524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32" y="3299253"/>
            <a:ext cx="8148637" cy="94138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定理：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矩阵的秩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，则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元齐次线性方程组</a:t>
            </a: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Ax =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的解集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的秩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−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298FB2-0467-60FC-5EA5-A3ACBD73D7F2}"/>
              </a:ext>
            </a:extLst>
          </p:cNvPr>
          <p:cNvSpPr txBox="1"/>
          <p:nvPr/>
        </p:nvSpPr>
        <p:spPr>
          <a:xfrm>
            <a:off x="1436357" y="4581703"/>
            <a:ext cx="5371758" cy="1292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600" b="1" dirty="0"/>
              <a:t>  </a:t>
            </a:r>
            <a:r>
              <a:rPr lang="zh-CN" altLang="en-US" sz="2600" b="1" dirty="0">
                <a:solidFill>
                  <a:srgbClr val="0070C0"/>
                </a:solidFill>
                <a:latin typeface="+mn-ea"/>
              </a:rPr>
              <a:t>非齐次线性方程组的通解</a:t>
            </a:r>
            <a:endParaRPr lang="en-US" altLang="zh-CN" sz="26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2600" b="1" dirty="0">
                <a:solidFill>
                  <a:srgbClr val="0070C0"/>
                </a:solidFill>
                <a:latin typeface="+mn-ea"/>
              </a:rPr>
              <a:t>=</a:t>
            </a:r>
            <a:r>
              <a:rPr lang="zh-CN" altLang="en-US" sz="2600" b="1" dirty="0">
                <a:solidFill>
                  <a:srgbClr val="0070C0"/>
                </a:solidFill>
                <a:latin typeface="+mn-ea"/>
              </a:rPr>
              <a:t>对应的齐次线性方程组的通解</a:t>
            </a:r>
            <a:endParaRPr lang="en-US" altLang="zh-CN" sz="26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2600" b="1" dirty="0">
                <a:solidFill>
                  <a:srgbClr val="0070C0"/>
                </a:solidFill>
                <a:latin typeface="+mn-ea"/>
              </a:rPr>
              <a:t> +</a:t>
            </a:r>
            <a:r>
              <a:rPr lang="zh-CN" altLang="en-US" sz="2600" b="1" dirty="0">
                <a:solidFill>
                  <a:srgbClr val="0070C0"/>
                </a:solidFill>
                <a:latin typeface="+mn-ea"/>
              </a:rPr>
              <a:t>非齐次线性方程组的一个特解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2" grpId="0" animBg="1" autoUpdateAnimBg="0"/>
      <p:bldP spid="33" grpId="0" autoUpdateAnimBg="0"/>
      <p:bldP spid="34" grpId="0" autoUpdateAnimBg="0"/>
      <p:bldP spid="36" grpId="0" autoUpdateAnimBg="0"/>
      <p:bldP spid="5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995" y="1124744"/>
            <a:ext cx="7965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求非齐次线性方程组的一个特解、对应的齐次线性方程组的基础解系，非齐次线性方程组的通解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17493" y="1968500"/>
            <a:ext cx="5130571" cy="1460500"/>
            <a:chOff x="1272889" y="2276872"/>
            <a:chExt cx="5130571" cy="1460500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2364860" y="2276872"/>
            <a:ext cx="40386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8" name="Equation" r:id="rId4" imgW="4038600" imgH="1460500" progId="Equation.DSMT4">
                    <p:embed/>
                  </p:oleObj>
                </mc:Choice>
                <mc:Fallback>
                  <p:oleObj name="Equation" r:id="rId4" imgW="4038600" imgH="1460500" progId="Equation.DSMT4">
                    <p:embed/>
                    <p:pic>
                      <p:nvPicPr>
                        <p:cNvPr id="13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4860" y="2276872"/>
                          <a:ext cx="40386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272889" y="2729260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</p:grpSp>
      <p:sp>
        <p:nvSpPr>
          <p:cNvPr id="18" name="前凸带形 17"/>
          <p:cNvSpPr/>
          <p:nvPr/>
        </p:nvSpPr>
        <p:spPr>
          <a:xfrm>
            <a:off x="4932040" y="-27384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7528" y="434860"/>
            <a:ext cx="1396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</a:t>
            </a:r>
            <a:r>
              <a:rPr lang="en-US" altLang="zh-CN" sz="2400" b="1" dirty="0"/>
              <a:t>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典型例题</a:t>
              </a:r>
            </a:p>
          </p:txBody>
        </p:sp>
      </p:grp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594196" y="4225925"/>
          <a:ext cx="66421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6" imgW="6642000" imgH="1434960" progId="Equation.DSMT4">
                  <p:embed/>
                </p:oleObj>
              </mc:Choice>
              <mc:Fallback>
                <p:oleObj name="Equation" r:id="rId6" imgW="6642000" imgH="143496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96" y="4225925"/>
                        <a:ext cx="66421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49562" y="3543399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149517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3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594196" y="4225925"/>
          <a:ext cx="66421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4" imgW="6642000" imgH="1434960" progId="Equation.DSMT4">
                  <p:embed/>
                </p:oleObj>
              </mc:Choice>
              <mc:Fallback>
                <p:oleObj name="Equation" r:id="rId4" imgW="6642000" imgH="143496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96" y="4225925"/>
                        <a:ext cx="66421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99592" y="33265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答案：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0923" y="951111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特解：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3864" y="1586409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基础解系：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119040" y="879475"/>
          <a:ext cx="2882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6" imgW="2882880" imgH="520560" progId="Equation.DSMT4">
                  <p:embed/>
                </p:oleObj>
              </mc:Choice>
              <mc:Fallback>
                <p:oleObj name="Equation" r:id="rId6" imgW="2882880" imgH="52056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040" y="879475"/>
                        <a:ext cx="28829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201987" y="2044254"/>
          <a:ext cx="266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8" imgW="2666880" imgH="520560" progId="Equation.DSMT4">
                  <p:embed/>
                </p:oleObj>
              </mc:Choice>
              <mc:Fallback>
                <p:oleObj name="Equation" r:id="rId8" imgW="2666880" imgH="52056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987" y="2044254"/>
                        <a:ext cx="2667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81510" y="2636912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通解：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743324" y="3126929"/>
          <a:ext cx="1536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10" imgW="1536480" imgH="355320" progId="Equation.DSMT4">
                  <p:embed/>
                </p:oleObj>
              </mc:Choice>
              <mc:Fallback>
                <p:oleObj name="Equation" r:id="rId10" imgW="1536480" imgH="35532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324" y="3126929"/>
                        <a:ext cx="15367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65035" y="3068960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/>
              <a:t>为任意实数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504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50" y="1064203"/>
            <a:ext cx="6609502" cy="472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讨论含有参数的非齐次线性方程组的求解问题</a:t>
            </a:r>
            <a:r>
              <a:rPr lang="en-US" altLang="zh-CN" sz="2400" b="1" dirty="0">
                <a:solidFill>
                  <a:srgbClr val="0000FF"/>
                </a:solidFill>
              </a:rPr>
              <a:t>.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6781" y="1556792"/>
            <a:ext cx="6461443" cy="1460500"/>
            <a:chOff x="551165" y="1896492"/>
            <a:chExt cx="6461443" cy="1460500"/>
          </a:xfrm>
        </p:grpSpPr>
        <p:sp>
          <p:nvSpPr>
            <p:cNvPr id="8" name="TextBox 7"/>
            <p:cNvSpPr txBox="1"/>
            <p:nvPr/>
          </p:nvSpPr>
          <p:spPr>
            <a:xfrm>
              <a:off x="551165" y="239127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设</a:t>
              </a: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1043608" y="1896492"/>
            <a:ext cx="59690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0" name="Equation" r:id="rId3" imgW="5969000" imgH="1460500" progId="Equation.DSMT4">
                    <p:embed/>
                  </p:oleObj>
                </mc:Choice>
                <mc:Fallback>
                  <p:oleObj name="Equation" r:id="rId3" imgW="5969000" imgH="1460500" progId="Equation.DSMT4">
                    <p:embed/>
                    <p:pic>
                      <p:nvPicPr>
                        <p:cNvPr id="9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1896492"/>
                          <a:ext cx="59690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107504" y="2996952"/>
            <a:ext cx="6984776" cy="498598"/>
            <a:chOff x="107504" y="3102059"/>
            <a:chExt cx="6984776" cy="498598"/>
          </a:xfrm>
        </p:grpSpPr>
        <p:sp>
          <p:nvSpPr>
            <p:cNvPr id="10" name="TextBox 9"/>
            <p:cNvSpPr txBox="1"/>
            <p:nvPr/>
          </p:nvSpPr>
          <p:spPr>
            <a:xfrm>
              <a:off x="107504" y="3102059"/>
              <a:ext cx="69847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zh-CN" altLang="en-US" sz="2400" b="1" dirty="0"/>
                <a:t>问    为何值时，此方程组有唯一解、无解或有无穷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539552" y="3174067"/>
            <a:ext cx="241300" cy="30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1" name="Equation" r:id="rId5" imgW="241195" imgH="291973" progId="Equation.DSMT4">
                    <p:embed/>
                  </p:oleObj>
                </mc:Choice>
                <mc:Fallback>
                  <p:oleObj name="Equation" r:id="rId5" imgW="241195" imgH="291973" progId="Equation.DSMT4">
                    <p:embed/>
                    <p:pic>
                      <p:nvPicPr>
                        <p:cNvPr id="11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52" y="3174067"/>
                          <a:ext cx="241300" cy="308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前凸带形 15"/>
          <p:cNvSpPr/>
          <p:nvPr/>
        </p:nvSpPr>
        <p:spPr>
          <a:xfrm>
            <a:off x="4932040" y="-27384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6136" y="434860"/>
            <a:ext cx="143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80     19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5333" y="3388739"/>
            <a:ext cx="5134739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b="1" dirty="0"/>
              <a:t>多解？并在有无穷多解时求其通解。</a:t>
            </a:r>
          </a:p>
        </p:txBody>
      </p:sp>
      <p:sp>
        <p:nvSpPr>
          <p:cNvPr id="2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0" name="矩形 29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典型例题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179512" y="3866506"/>
            <a:ext cx="4102405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b="1" dirty="0"/>
              <a:t>解：先求系数矩阵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0070C0"/>
                </a:solidFill>
              </a:rPr>
              <a:t>行列式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723900" y="4429125"/>
          <a:ext cx="60325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7" imgW="6032160" imgH="1434960" progId="Equation.DSMT4">
                  <p:embed/>
                </p:oleObj>
              </mc:Choice>
              <mc:Fallback>
                <p:oleObj name="Equation" r:id="rId7" imgW="6032160" imgH="1434960" progId="Equation.DSMT4">
                  <p:embed/>
                  <p:pic>
                    <p:nvPicPr>
                      <p:cNvPr id="32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429125"/>
                        <a:ext cx="60325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03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2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723900" y="4429125"/>
          <a:ext cx="60325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3" imgW="6032160" imgH="1434960" progId="Equation.DSMT4">
                  <p:embed/>
                </p:oleObj>
              </mc:Choice>
              <mc:Fallback>
                <p:oleObj name="Equation" r:id="rId3" imgW="6032160" imgH="1434960" progId="Equation.DSMT4">
                  <p:embed/>
                  <p:pic>
                    <p:nvPicPr>
                      <p:cNvPr id="32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429125"/>
                        <a:ext cx="60325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85800" y="188913"/>
          <a:ext cx="64135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5" imgW="6413400" imgH="1434960" progId="Equation.DSMT4">
                  <p:embed/>
                </p:oleObj>
              </mc:Choice>
              <mc:Fallback>
                <p:oleObj name="Equation" r:id="rId5" imgW="6413400" imgH="143496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8913"/>
                        <a:ext cx="64135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82464" y="1774825"/>
          <a:ext cx="256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7" imgW="2565360" imgH="431640" progId="Equation.DSMT4">
                  <p:embed/>
                </p:oleObj>
              </mc:Choice>
              <mc:Fallback>
                <p:oleObj name="Equation" r:id="rId7" imgW="2565360" imgH="43164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64" y="1774825"/>
                        <a:ext cx="256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7504" y="2247255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答案：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9632" y="2823319"/>
            <a:ext cx="4374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sym typeface="Symbol"/>
              </a:rPr>
              <a:t></a:t>
            </a:r>
            <a:r>
              <a:rPr lang="en-US" altLang="zh-CN" sz="2400" b="1" dirty="0">
                <a:solidFill>
                  <a:srgbClr val="FF0000"/>
                </a:solidFill>
                <a:sym typeface="Symbol"/>
              </a:rPr>
              <a:t>=1</a:t>
            </a:r>
            <a:r>
              <a:rPr lang="zh-CN" altLang="en-US" sz="2400" b="1" dirty="0">
                <a:solidFill>
                  <a:srgbClr val="FF0000"/>
                </a:solidFill>
              </a:rPr>
              <a:t>时，有</a:t>
            </a:r>
            <a:r>
              <a:rPr lang="zh-CN" altLang="en-US" sz="2400" b="1" dirty="0">
                <a:solidFill>
                  <a:srgbClr val="0000FF"/>
                </a:solidFill>
              </a:rPr>
              <a:t>无穷解</a:t>
            </a:r>
            <a:r>
              <a:rPr lang="zh-CN" altLang="en-US" sz="2400" b="1" dirty="0">
                <a:solidFill>
                  <a:srgbClr val="FF0000"/>
                </a:solidFill>
              </a:rPr>
              <a:t>，其</a:t>
            </a:r>
            <a:r>
              <a:rPr lang="zh-CN" altLang="en-US" sz="2400" b="1" dirty="0">
                <a:solidFill>
                  <a:srgbClr val="0000FF"/>
                </a:solidFill>
              </a:rPr>
              <a:t>通解</a:t>
            </a:r>
            <a:r>
              <a:rPr lang="zh-CN" altLang="en-US" sz="2400" b="1" dirty="0">
                <a:solidFill>
                  <a:srgbClr val="FF0000"/>
                </a:solidFill>
              </a:rPr>
              <a:t>为：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31823" y="3284488"/>
          <a:ext cx="8356601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9" imgW="8356320" imgH="545760" progId="Equation.DSMT4">
                  <p:embed/>
                </p:oleObj>
              </mc:Choice>
              <mc:Fallback>
                <p:oleObj name="Equation" r:id="rId9" imgW="8356320" imgH="54576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3" y="3284488"/>
                        <a:ext cx="8356601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231586" y="2247255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sym typeface="Symbol"/>
              </a:rPr>
              <a:t></a:t>
            </a:r>
            <a:r>
              <a:rPr lang="en-US" altLang="zh-CN" sz="2400" b="1" dirty="0">
                <a:solidFill>
                  <a:srgbClr val="FF0000"/>
                </a:solidFill>
                <a:sym typeface="Symbol"/>
              </a:rPr>
              <a:t>=10</a:t>
            </a:r>
            <a:r>
              <a:rPr lang="zh-CN" altLang="en-US" sz="2400" b="1" dirty="0">
                <a:solidFill>
                  <a:srgbClr val="FF0000"/>
                </a:solidFill>
              </a:rPr>
              <a:t>时，无解。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72173" y="3903439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为任意实数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59632" y="224725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sym typeface="Symbol"/>
              </a:rPr>
              <a:t></a:t>
            </a:r>
            <a:r>
              <a:rPr lang="en-US" altLang="zh-CN" sz="2400" b="1" dirty="0">
                <a:solidFill>
                  <a:srgbClr val="FF0000"/>
                </a:solidFill>
                <a:sym typeface="Symbol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sym typeface="Symbol"/>
              </a:rPr>
              <a:t>且</a:t>
            </a:r>
            <a:r>
              <a:rPr lang="en-US" altLang="zh-CN" sz="2400" b="1" dirty="0">
                <a:solidFill>
                  <a:srgbClr val="FF0000"/>
                </a:solidFill>
                <a:sym typeface="Symbol"/>
              </a:rPr>
              <a:t>10</a:t>
            </a:r>
            <a:r>
              <a:rPr lang="zh-CN" altLang="en-US" sz="2400" b="1" dirty="0">
                <a:solidFill>
                  <a:srgbClr val="FF0000"/>
                </a:solidFill>
              </a:rPr>
              <a:t>时，有唯一解。</a:t>
            </a:r>
          </a:p>
        </p:txBody>
      </p:sp>
    </p:spTree>
    <p:extLst>
      <p:ext uri="{BB962C8B-B14F-4D97-AF65-F5344CB8AC3E}">
        <p14:creationId xmlns:p14="http://schemas.microsoft.com/office/powerpoint/2010/main" val="20881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3" grpId="0"/>
      <p:bldP spid="34" grpId="0"/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07504" y="1484313"/>
            <a:ext cx="7279134" cy="520700"/>
            <a:chOff x="107504" y="2060352"/>
            <a:chExt cx="7279134" cy="520700"/>
          </a:xfrm>
        </p:grpSpPr>
        <p:sp>
          <p:nvSpPr>
            <p:cNvPr id="8" name="TextBox 7"/>
            <p:cNvSpPr txBox="1"/>
            <p:nvPr/>
          </p:nvSpPr>
          <p:spPr>
            <a:xfrm>
              <a:off x="107504" y="2103239"/>
              <a:ext cx="2021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设有向量组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/>
                <a:t>:</a:t>
              </a:r>
              <a:endParaRPr lang="zh-CN" altLang="en-US" sz="24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2128838" y="2060352"/>
            <a:ext cx="52578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2" name="Equation" r:id="rId3" imgW="5257800" imgH="520560" progId="Equation.DSMT4">
                    <p:embed/>
                  </p:oleObj>
                </mc:Choice>
                <mc:Fallback>
                  <p:oleObj name="Equation" r:id="rId3" imgW="5257800" imgH="520560" progId="Equation.DSMT4">
                    <p:embed/>
                    <p:pic>
                      <p:nvPicPr>
                        <p:cNvPr id="9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8838" y="2060352"/>
                          <a:ext cx="52578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115917" y="2535287"/>
            <a:ext cx="5633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</a:rPr>
              <a:t>不能由向量组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</a:rPr>
              <a:t>线性表示；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483100" y="3275013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5" imgW="177569" imgH="304404" progId="Equation.DSMT4">
                  <p:embed/>
                </p:oleObj>
              </mc:Choice>
              <mc:Fallback>
                <p:oleObj name="Equation" r:id="rId5" imgW="177569" imgH="304404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5013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51520" y="1933575"/>
            <a:ext cx="8295474" cy="559321"/>
            <a:chOff x="251520" y="1933575"/>
            <a:chExt cx="8295474" cy="559321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3481388" y="1933575"/>
            <a:ext cx="22860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4" name="Equation" r:id="rId7" imgW="2286000" imgH="520560" progId="Equation.DSMT4">
                    <p:embed/>
                  </p:oleObj>
                </mc:Choice>
                <mc:Fallback>
                  <p:oleObj name="Equation" r:id="rId7" imgW="2286000" imgH="520560" progId="Equation.DSMT4">
                    <p:embed/>
                    <p:pic>
                      <p:nvPicPr>
                        <p:cNvPr id="1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388" y="1933575"/>
                          <a:ext cx="22860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5661268" y="2031231"/>
              <a:ext cx="28857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，问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/>
                <a:t>,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/>
                <a:t> 为何值时：</a:t>
              </a: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251520" y="1972196"/>
            <a:ext cx="2273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5" name="Equation" r:id="rId9" imgW="2273300" imgH="520700" progId="Equation.DSMT4">
                    <p:embed/>
                  </p:oleObj>
                </mc:Choice>
                <mc:Fallback>
                  <p:oleObj name="Equation" r:id="rId9" imgW="2273300" imgH="520700" progId="Equation.DSMT4">
                    <p:embed/>
                    <p:pic>
                      <p:nvPicPr>
                        <p:cNvPr id="4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1972196"/>
                          <a:ext cx="22733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2411760" y="2031231"/>
              <a:ext cx="11128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/>
                  </a:solidFill>
                </a:rPr>
                <a:t>及向量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615937" y="4077072"/>
            <a:ext cx="5196423" cy="1698576"/>
            <a:chOff x="726891" y="2954561"/>
            <a:chExt cx="5196423" cy="1698576"/>
          </a:xfrm>
        </p:grpSpPr>
        <p:sp>
          <p:nvSpPr>
            <p:cNvPr id="38" name="圆角矩形 37"/>
            <p:cNvSpPr/>
            <p:nvPr/>
          </p:nvSpPr>
          <p:spPr>
            <a:xfrm>
              <a:off x="726891" y="2954561"/>
              <a:ext cx="5196423" cy="16985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746" y="2967335"/>
              <a:ext cx="1887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（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）思路：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974922" y="3759423"/>
              <a:ext cx="37673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+mn-ea"/>
                </a:rPr>
                <a:t>等价于方程组 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>
                  <a:solidFill>
                    <a:srgbClr val="0000FF"/>
                  </a:solidFill>
                  <a:latin typeface="+mn-ea"/>
                </a:rPr>
                <a:t>=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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</a:rPr>
                <a:t>无解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971600" y="3356992"/>
              <a:ext cx="47041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+mn-ea"/>
                </a:rPr>
                <a:t>向量 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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</a:rPr>
                <a:t>不能由向量组 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</a:rPr>
                <a:t>线性表示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0263" y="4191471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求得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7504" y="2996952"/>
            <a:ext cx="733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</a:rPr>
              <a:t>能由向量组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</a:rPr>
              <a:t>线性表示，且表示式唯一；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504" y="3458617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(3)</a:t>
            </a:r>
            <a:r>
              <a:rPr lang="zh-CN" altLang="en-US" sz="2400" b="1" dirty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</a:rPr>
              <a:t>能由向量组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</a:rPr>
              <a:t>线性表示，且表示式不唯一，并求                             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8443" y="3933056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一般表示式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31" name="前凸带形 30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112   29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124744"/>
            <a:ext cx="5599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</a:rPr>
              <a:t>讨论含有参数的向量组的线性表示问题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典型例题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707904" y="5301208"/>
            <a:ext cx="1991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sym typeface="Symbol"/>
              </a:rPr>
              <a:t> 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2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5796136" y="1484784"/>
            <a:ext cx="2094533" cy="7200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68313" y="71438"/>
            <a:ext cx="74517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>
                <a:latin typeface="Calibri" pitchFamily="34" charset="0"/>
              </a:rPr>
              <a:t>                 </a:t>
            </a:r>
            <a:r>
              <a:rPr lang="zh-CN" altLang="en-US" sz="2600" b="1" dirty="0">
                <a:solidFill>
                  <a:srgbClr val="0070C0"/>
                </a:solidFill>
                <a:highlight>
                  <a:srgbClr val="FFFF00"/>
                </a:highlight>
                <a:latin typeface="Calibri" pitchFamily="34" charset="0"/>
              </a:rPr>
              <a:t>行列式等于它的任一行（列）的各元</a:t>
            </a:r>
            <a:endParaRPr lang="en-US" altLang="zh-CN" sz="2600" b="1" dirty="0">
              <a:solidFill>
                <a:srgbClr val="0070C0"/>
              </a:solidFill>
              <a:highlight>
                <a:srgbClr val="FFFF00"/>
              </a:highlight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 dirty="0">
                <a:solidFill>
                  <a:srgbClr val="0070C0"/>
                </a:solidFill>
                <a:highlight>
                  <a:srgbClr val="FFFF00"/>
                </a:highlight>
                <a:latin typeface="Calibri" pitchFamily="34" charset="0"/>
              </a:rPr>
              <a:t>素与其对应元素的代数余子式乘积之和</a:t>
            </a:r>
            <a:r>
              <a:rPr lang="zh-CN" altLang="en-US" sz="2600" b="1" dirty="0">
                <a:latin typeface="Calibri" pitchFamily="34" charset="0"/>
              </a:rPr>
              <a:t>，即</a:t>
            </a:r>
            <a:endParaRPr lang="zh-CN" altLang="zh-CN" sz="2600" b="1" dirty="0">
              <a:latin typeface="Calibri" pitchFamily="34" charset="0"/>
            </a:endParaRPr>
          </a:p>
        </p:txBody>
      </p:sp>
      <p:graphicFrame>
        <p:nvGraphicFramePr>
          <p:cNvPr id="5" name="Object 22"/>
          <p:cNvGraphicFramePr>
            <a:graphicFrameLocks noChangeAspect="1"/>
          </p:cNvGraphicFramePr>
          <p:nvPr/>
        </p:nvGraphicFramePr>
        <p:xfrm>
          <a:off x="2082800" y="1192213"/>
          <a:ext cx="3136900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5" imgW="3136900" imgH="2590800" progId="">
                  <p:embed/>
                </p:oleObj>
              </mc:Choice>
              <mc:Fallback>
                <p:oleObj name="Equation" r:id="rId5" imgW="3136900" imgH="2590800" progId="">
                  <p:embed/>
                  <p:pic>
                    <p:nvPicPr>
                      <p:cNvPr id="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92213"/>
                        <a:ext cx="3136900" cy="259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/>
        </p:nvGraphicFramePr>
        <p:xfrm>
          <a:off x="6083300" y="3771900"/>
          <a:ext cx="13795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7" imgW="1371600" imgH="901700" progId="">
                  <p:embed/>
                </p:oleObj>
              </mc:Choice>
              <mc:Fallback>
                <p:oleObj name="Equation" r:id="rId7" imgW="1371600" imgH="901700" progId="">
                  <p:embed/>
                  <p:pic>
                    <p:nvPicPr>
                      <p:cNvPr id="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3771900"/>
                        <a:ext cx="1379538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"/>
          <p:cNvGraphicFramePr>
            <a:graphicFrameLocks noChangeAspect="1"/>
          </p:cNvGraphicFramePr>
          <p:nvPr/>
        </p:nvGraphicFramePr>
        <p:xfrm>
          <a:off x="647700" y="4895850"/>
          <a:ext cx="55118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9" imgW="5511800" imgH="457200" progId="">
                  <p:embed/>
                </p:oleObj>
              </mc:Choice>
              <mc:Fallback>
                <p:oleObj name="Equation" r:id="rId9" imgW="5511800" imgH="457200" progId="">
                  <p:embed/>
                  <p:pic>
                    <p:nvPicPr>
                      <p:cNvPr id="7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895850"/>
                        <a:ext cx="55118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/>
        </p:nvGraphicFramePr>
        <p:xfrm>
          <a:off x="6191250" y="4679950"/>
          <a:ext cx="137953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1" imgW="1371600" imgH="863600" progId="">
                  <p:embed/>
                </p:oleObj>
              </mc:Choice>
              <mc:Fallback>
                <p:oleObj name="Equation" r:id="rId11" imgW="1371600" imgH="863600" progId="">
                  <p:embed/>
                  <p:pic>
                    <p:nvPicPr>
                      <p:cNvPr id="8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4679950"/>
                        <a:ext cx="1379538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21"/>
          <p:cNvGrpSpPr>
            <a:grpSpLocks/>
          </p:cNvGrpSpPr>
          <p:nvPr/>
        </p:nvGrpSpPr>
        <p:grpSpPr bwMode="auto">
          <a:xfrm>
            <a:off x="7494588" y="3501008"/>
            <a:ext cx="792162" cy="663575"/>
            <a:chOff x="7229456" y="3316224"/>
            <a:chExt cx="792088" cy="831230"/>
          </a:xfrm>
        </p:grpSpPr>
        <p:sp>
          <p:nvSpPr>
            <p:cNvPr id="10" name="云形标注 9"/>
            <p:cNvSpPr/>
            <p:nvPr/>
          </p:nvSpPr>
          <p:spPr>
            <a:xfrm>
              <a:off x="7229456" y="3316224"/>
              <a:ext cx="792088" cy="831230"/>
            </a:xfrm>
            <a:prstGeom prst="cloudCallout">
              <a:avLst>
                <a:gd name="adj1" fmla="val -87514"/>
                <a:gd name="adj2" fmla="val 23254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29456" y="3522323"/>
              <a:ext cx="720658" cy="3997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</a:rPr>
                <a:t>按行</a:t>
              </a:r>
            </a:p>
          </p:txBody>
        </p:sp>
      </p:grpSp>
      <p:grpSp>
        <p:nvGrpSpPr>
          <p:cNvPr id="12" name="组合 24"/>
          <p:cNvGrpSpPr>
            <a:grpSpLocks/>
          </p:cNvGrpSpPr>
          <p:nvPr/>
        </p:nvGrpSpPr>
        <p:grpSpPr bwMode="auto">
          <a:xfrm>
            <a:off x="6929438" y="5429250"/>
            <a:ext cx="792162" cy="642938"/>
            <a:chOff x="7164288" y="3489345"/>
            <a:chExt cx="792088" cy="746881"/>
          </a:xfrm>
        </p:grpSpPr>
        <p:sp>
          <p:nvSpPr>
            <p:cNvPr id="13" name="云形标注 12"/>
            <p:cNvSpPr/>
            <p:nvPr/>
          </p:nvSpPr>
          <p:spPr>
            <a:xfrm>
              <a:off x="7164288" y="3489345"/>
              <a:ext cx="792088" cy="746881"/>
            </a:xfrm>
            <a:prstGeom prst="cloudCallout">
              <a:avLst>
                <a:gd name="adj1" fmla="val -56604"/>
                <a:gd name="adj2" fmla="val -5502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797" y="3662695"/>
              <a:ext cx="719071" cy="4001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</a:rPr>
                <a:t>按列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611560" y="7141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</a:p>
        </p:txBody>
      </p:sp>
      <p:graphicFrame>
        <p:nvGraphicFramePr>
          <p:cNvPr id="16" name="Object 26"/>
          <p:cNvGraphicFramePr>
            <a:graphicFrameLocks noChangeAspect="1"/>
          </p:cNvGraphicFramePr>
          <p:nvPr/>
        </p:nvGraphicFramePr>
        <p:xfrm>
          <a:off x="611188" y="4005263"/>
          <a:ext cx="53721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3" imgW="5372100" imgH="457200" progId="">
                  <p:embed/>
                </p:oleObj>
              </mc:Choice>
              <mc:Fallback>
                <p:oleObj name="Equation" r:id="rId13" imgW="5372100" imgH="457200" progId="">
                  <p:embed/>
                  <p:pic>
                    <p:nvPicPr>
                      <p:cNvPr id="1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5263"/>
                        <a:ext cx="5372100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9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展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开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定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理</a:t>
            </a:r>
            <a:endParaRPr lang="zh-CN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7250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202790" y="6072188"/>
            <a:ext cx="609600" cy="60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8144" y="1556792"/>
            <a:ext cx="2051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牢牢记住！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4" dur="3665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6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7" grpId="0" animBg="1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07504" y="1484784"/>
            <a:ext cx="7272808" cy="520700"/>
            <a:chOff x="107504" y="2060823"/>
            <a:chExt cx="7272808" cy="520700"/>
          </a:xfrm>
        </p:grpSpPr>
        <p:sp>
          <p:nvSpPr>
            <p:cNvPr id="8" name="TextBox 7"/>
            <p:cNvSpPr txBox="1"/>
            <p:nvPr/>
          </p:nvSpPr>
          <p:spPr>
            <a:xfrm>
              <a:off x="107504" y="2103239"/>
              <a:ext cx="2021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设有向量组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/>
                <a:t>:</a:t>
              </a:r>
              <a:endParaRPr lang="zh-CN" altLang="en-US" sz="24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2135212" y="2060823"/>
            <a:ext cx="52451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0" name="Equation" r:id="rId3" imgW="5245100" imgH="520700" progId="Equation.DSMT4">
                    <p:embed/>
                  </p:oleObj>
                </mc:Choice>
                <mc:Fallback>
                  <p:oleObj name="Equation" r:id="rId3" imgW="5245100" imgH="520700" progId="Equation.DSMT4">
                    <p:embed/>
                    <p:pic>
                      <p:nvPicPr>
                        <p:cNvPr id="9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5212" y="2060823"/>
                          <a:ext cx="52451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115917" y="2535287"/>
            <a:ext cx="5480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</a:rPr>
              <a:t>不能由向量组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</a:rPr>
              <a:t>线性表示；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483100" y="3275013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5" imgW="177569" imgH="304404" progId="Equation.DSMT4">
                  <p:embed/>
                </p:oleObj>
              </mc:Choice>
              <mc:Fallback>
                <p:oleObj name="Equation" r:id="rId5" imgW="177569" imgH="304404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5013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51520" y="1933575"/>
            <a:ext cx="5515868" cy="559321"/>
            <a:chOff x="251520" y="1933575"/>
            <a:chExt cx="5515868" cy="559321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3481388" y="1933575"/>
            <a:ext cx="22860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2" name="Equation" r:id="rId7" imgW="2286000" imgH="520560" progId="Equation.DSMT4">
                    <p:embed/>
                  </p:oleObj>
                </mc:Choice>
                <mc:Fallback>
                  <p:oleObj name="Equation" r:id="rId7" imgW="2286000" imgH="520560" progId="Equation.DSMT4">
                    <p:embed/>
                    <p:pic>
                      <p:nvPicPr>
                        <p:cNvPr id="1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388" y="1933575"/>
                          <a:ext cx="22860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251520" y="1972196"/>
            <a:ext cx="2273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3" name="Equation" r:id="rId9" imgW="2273300" imgH="520700" progId="Equation.DSMT4">
                    <p:embed/>
                  </p:oleObj>
                </mc:Choice>
                <mc:Fallback>
                  <p:oleObj name="Equation" r:id="rId9" imgW="2273300" imgH="520700" progId="Equation.DSMT4">
                    <p:embed/>
                    <p:pic>
                      <p:nvPicPr>
                        <p:cNvPr id="4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1972196"/>
                          <a:ext cx="22733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2411760" y="2031231"/>
              <a:ext cx="11128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/>
                  </a:solidFill>
                </a:rPr>
                <a:t>及向量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7504" y="2996952"/>
            <a:ext cx="733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</a:rPr>
              <a:t>能由向量组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</a:rPr>
              <a:t>线性表示，且表示式唯一；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504" y="3458617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(3)</a:t>
            </a:r>
            <a:r>
              <a:rPr lang="zh-CN" altLang="en-US" sz="2400" b="1" dirty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</a:rPr>
              <a:t>能由向量组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</a:rPr>
              <a:t>线性表示，且表示式不唯一，并求                             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8443" y="3933056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一般表示式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1124744"/>
            <a:ext cx="5599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讨论含有参数的向量组的线性表示问题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典型例题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310307" y="3942089"/>
            <a:ext cx="5737440" cy="1698576"/>
            <a:chOff x="1158179" y="1769340"/>
            <a:chExt cx="5737440" cy="1698576"/>
          </a:xfrm>
        </p:grpSpPr>
        <p:grpSp>
          <p:nvGrpSpPr>
            <p:cNvPr id="53" name="组合 52"/>
            <p:cNvGrpSpPr/>
            <p:nvPr/>
          </p:nvGrpSpPr>
          <p:grpSpPr>
            <a:xfrm>
              <a:off x="1158179" y="1769340"/>
              <a:ext cx="5737440" cy="1698576"/>
              <a:chOff x="494937" y="2954561"/>
              <a:chExt cx="5737440" cy="1698576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671720" y="2954561"/>
                <a:ext cx="5469286" cy="169857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94937" y="2967335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）思路：</a:t>
                </a: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72842" y="3759423"/>
                <a:ext cx="55595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</a:rPr>
                  <a:t>式唯一，等价于方程组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+mn-ea"/>
                  </a:rPr>
                  <a:t>=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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</a:rPr>
                  <a:t>有唯一解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68398" y="3356992"/>
                <a:ext cx="54768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</a:rPr>
                  <a:t>向量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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</a:rPr>
                  <a:t>能由向量组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</a:rPr>
                  <a:t>线性表示且表达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68398" y="4163889"/>
                <a:ext cx="803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</a:rPr>
                  <a:t>求得</a:t>
                </a:r>
              </a:p>
            </p:txBody>
          </p:sp>
        </p:grpSp>
        <p:graphicFrame>
          <p:nvGraphicFramePr>
            <p:cNvPr id="54" name="对象 53"/>
            <p:cNvGraphicFramePr>
              <a:graphicFrameLocks noChangeAspect="1"/>
            </p:cNvGraphicFramePr>
            <p:nvPr/>
          </p:nvGraphicFramePr>
          <p:xfrm>
            <a:off x="2042247" y="3063450"/>
            <a:ext cx="9017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4" name="Equation" r:id="rId11" imgW="901309" imgH="291973" progId="Equation.DSMT4">
                    <p:embed/>
                  </p:oleObj>
                </mc:Choice>
                <mc:Fallback>
                  <p:oleObj name="Equation" r:id="rId11" imgW="901309" imgH="291973" progId="Equation.DSMT4">
                    <p:embed/>
                    <p:pic>
                      <p:nvPicPr>
                        <p:cNvPr id="54" name="对象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2247" y="3063450"/>
                          <a:ext cx="9017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前凸带形 34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112   29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61268" y="2031231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，问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/>
              <a:t> 为何值时：</a:t>
            </a:r>
          </a:p>
        </p:txBody>
      </p:sp>
    </p:spTree>
    <p:extLst>
      <p:ext uri="{BB962C8B-B14F-4D97-AF65-F5344CB8AC3E}">
        <p14:creationId xmlns:p14="http://schemas.microsoft.com/office/powerpoint/2010/main" val="379249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07504" y="1484784"/>
            <a:ext cx="7272808" cy="520700"/>
            <a:chOff x="107504" y="2060823"/>
            <a:chExt cx="7272808" cy="520700"/>
          </a:xfrm>
        </p:grpSpPr>
        <p:sp>
          <p:nvSpPr>
            <p:cNvPr id="8" name="TextBox 7"/>
            <p:cNvSpPr txBox="1"/>
            <p:nvPr/>
          </p:nvSpPr>
          <p:spPr>
            <a:xfrm>
              <a:off x="107504" y="2103239"/>
              <a:ext cx="2021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设有向量组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/>
                <a:t>:</a:t>
              </a:r>
              <a:endParaRPr lang="zh-CN" altLang="en-US" sz="24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2135212" y="2060823"/>
            <a:ext cx="52451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8" name="Equation" r:id="rId3" imgW="5245100" imgH="520700" progId="Equation.DSMT4">
                    <p:embed/>
                  </p:oleObj>
                </mc:Choice>
                <mc:Fallback>
                  <p:oleObj name="Equation" r:id="rId3" imgW="5245100" imgH="520700" progId="Equation.DSMT4">
                    <p:embed/>
                    <p:pic>
                      <p:nvPicPr>
                        <p:cNvPr id="9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5212" y="2060823"/>
                          <a:ext cx="52451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115917" y="2535287"/>
            <a:ext cx="5480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</a:rPr>
              <a:t>不能由向量组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</a:rPr>
              <a:t>线性表示；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483100" y="3275013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Equation" r:id="rId5" imgW="177569" imgH="304404" progId="Equation.DSMT4">
                  <p:embed/>
                </p:oleObj>
              </mc:Choice>
              <mc:Fallback>
                <p:oleObj name="Equation" r:id="rId5" imgW="177569" imgH="304404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5013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51520" y="1933575"/>
            <a:ext cx="5515868" cy="559321"/>
            <a:chOff x="251520" y="1933575"/>
            <a:chExt cx="5515868" cy="559321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3481388" y="1933575"/>
            <a:ext cx="22860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0" name="Equation" r:id="rId7" imgW="2286000" imgH="520560" progId="Equation.DSMT4">
                    <p:embed/>
                  </p:oleObj>
                </mc:Choice>
                <mc:Fallback>
                  <p:oleObj name="Equation" r:id="rId7" imgW="2286000" imgH="520560" progId="Equation.DSMT4">
                    <p:embed/>
                    <p:pic>
                      <p:nvPicPr>
                        <p:cNvPr id="1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388" y="1933575"/>
                          <a:ext cx="22860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251520" y="1972196"/>
            <a:ext cx="2273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1" name="Equation" r:id="rId9" imgW="2273300" imgH="520700" progId="Equation.DSMT4">
                    <p:embed/>
                  </p:oleObj>
                </mc:Choice>
                <mc:Fallback>
                  <p:oleObj name="Equation" r:id="rId9" imgW="2273300" imgH="520700" progId="Equation.DSMT4">
                    <p:embed/>
                    <p:pic>
                      <p:nvPicPr>
                        <p:cNvPr id="4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1972196"/>
                          <a:ext cx="22733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2411760" y="2031231"/>
              <a:ext cx="11128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/>
                  </a:solidFill>
                </a:rPr>
                <a:t>及向量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7504" y="2996952"/>
            <a:ext cx="733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zh-CN" altLang="en-US" sz="2400" b="1" dirty="0">
                <a:latin typeface="+mn-ea"/>
              </a:rPr>
              <a:t>能由向量组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</a:rPr>
              <a:t>线性表示，且表示式唯一；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504" y="3458617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(3)</a:t>
            </a:r>
            <a:r>
              <a:rPr lang="zh-CN" altLang="en-US" sz="2400" b="1" dirty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</a:rPr>
              <a:t>能由向量组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</a:rPr>
              <a:t>线性表示，且表示式不唯一，并求                             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8443" y="3933056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一般表示式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1124744"/>
            <a:ext cx="5599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讨论含有参数的向量组的线性表示问题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典型例题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20909" y="4308781"/>
            <a:ext cx="8280920" cy="1698576"/>
            <a:chOff x="107504" y="4107026"/>
            <a:chExt cx="8280920" cy="1698576"/>
          </a:xfrm>
        </p:grpSpPr>
        <p:grpSp>
          <p:nvGrpSpPr>
            <p:cNvPr id="38" name="组合 37"/>
            <p:cNvGrpSpPr/>
            <p:nvPr/>
          </p:nvGrpSpPr>
          <p:grpSpPr>
            <a:xfrm>
              <a:off x="107504" y="4107026"/>
              <a:ext cx="8208911" cy="1698576"/>
              <a:chOff x="35496" y="2696482"/>
              <a:chExt cx="8208911" cy="1698576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35496" y="2696482"/>
                <a:ext cx="8208911" cy="1698576"/>
                <a:chOff x="251320" y="2984515"/>
                <a:chExt cx="6334190" cy="1698576"/>
              </a:xfrm>
            </p:grpSpPr>
            <p:sp>
              <p:nvSpPr>
                <p:cNvPr id="44" name="圆角矩形 43"/>
                <p:cNvSpPr/>
                <p:nvPr/>
              </p:nvSpPr>
              <p:spPr>
                <a:xfrm>
                  <a:off x="362446" y="2984515"/>
                  <a:ext cx="6223064" cy="169857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51320" y="2994918"/>
                  <a:ext cx="14560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rgbClr val="FF0000"/>
                      </a:solidFill>
                    </a:rPr>
                    <a:t>（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3</a:t>
                  </a:r>
                  <a:r>
                    <a:rPr lang="zh-CN" altLang="en-US" sz="2400" b="1" dirty="0">
                      <a:solidFill>
                        <a:srgbClr val="FF0000"/>
                      </a:solidFill>
                    </a:rPr>
                    <a:t>）思路：</a:t>
                  </a: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350921" y="3787006"/>
                  <a:ext cx="35736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rgbClr val="0000FF"/>
                      </a:solidFill>
                      <a:latin typeface="+mn-ea"/>
                    </a:rPr>
                    <a:t>等价于方程组 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AX</a:t>
                  </a:r>
                  <a:r>
                    <a:rPr lang="en-US" altLang="zh-CN" sz="2400" b="1" dirty="0">
                      <a:solidFill>
                        <a:srgbClr val="0000FF"/>
                      </a:solidFill>
                      <a:latin typeface="+mn-ea"/>
                    </a:rPr>
                    <a:t>=</a:t>
                  </a:r>
                  <a:r>
                    <a:rPr lang="en-US" altLang="zh-C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 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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+mn-ea"/>
                    </a:rPr>
                    <a:t>有无穷多解</a:t>
                  </a: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346477" y="3384575"/>
                  <a:ext cx="530092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rgbClr val="0000FF"/>
                      </a:solidFill>
                      <a:latin typeface="+mn-ea"/>
                    </a:rPr>
                    <a:t>向量 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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+mn-ea"/>
                    </a:rPr>
                    <a:t>能由向量组 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+mn-ea"/>
                    </a:rPr>
                    <a:t>线性表示且表达式不唯一，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46477" y="4191472"/>
                  <a:ext cx="6199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rgbClr val="FF0000"/>
                      </a:solidFill>
                    </a:rPr>
                    <a:t>求得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855598" y="3888631"/>
                <a:ext cx="1426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+mn-ea"/>
                  </a:rPr>
                  <a:t>      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</a:rPr>
                  <a:t>且</a:t>
                </a:r>
              </a:p>
            </p:txBody>
          </p:sp>
          <p:graphicFrame>
            <p:nvGraphicFramePr>
              <p:cNvPr id="42" name="对象 41"/>
              <p:cNvGraphicFramePr>
                <a:graphicFrameLocks noChangeAspect="1"/>
              </p:cNvGraphicFramePr>
              <p:nvPr/>
            </p:nvGraphicFramePr>
            <p:xfrm>
              <a:off x="2203762" y="3966176"/>
              <a:ext cx="41275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02" name="Equation" r:id="rId11" imgW="4127400" imgH="393480" progId="Equation.DSMT4">
                      <p:embed/>
                    </p:oleObj>
                  </mc:Choice>
                  <mc:Fallback>
                    <p:oleObj name="Equation" r:id="rId11" imgW="4127400" imgH="393480" progId="Equation.DSMT4">
                      <p:embed/>
                      <p:pic>
                        <p:nvPicPr>
                          <p:cNvPr id="42" name="对象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3762" y="3966176"/>
                            <a:ext cx="4127500" cy="393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对象 42"/>
              <p:cNvGraphicFramePr>
                <a:graphicFrameLocks noChangeAspect="1"/>
              </p:cNvGraphicFramePr>
              <p:nvPr/>
            </p:nvGraphicFramePr>
            <p:xfrm>
              <a:off x="901139" y="4003030"/>
              <a:ext cx="9017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03" name="Equation" r:id="rId13" imgW="901309" imgH="291973" progId="Equation.DSMT4">
                      <p:embed/>
                    </p:oleObj>
                  </mc:Choice>
                  <mc:Fallback>
                    <p:oleObj name="Equation" r:id="rId13" imgW="901309" imgH="291973" progId="Equation.DSMT4">
                      <p:embed/>
                      <p:pic>
                        <p:nvPicPr>
                          <p:cNvPr id="43" name="对象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1139" y="4003030"/>
                            <a:ext cx="901700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" name="TextBox 38"/>
            <p:cNvSpPr txBox="1"/>
            <p:nvPr/>
          </p:nvSpPr>
          <p:spPr>
            <a:xfrm>
              <a:off x="6438851" y="5343599"/>
              <a:ext cx="1949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为任意实数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.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前凸带形 36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112   29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61268" y="2031231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，问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/>
              <a:t> 为何值时：</a:t>
            </a:r>
          </a:p>
        </p:txBody>
      </p:sp>
    </p:spTree>
    <p:extLst>
      <p:ext uri="{BB962C8B-B14F-4D97-AF65-F5344CB8AC3E}">
        <p14:creationId xmlns:p14="http://schemas.microsoft.com/office/powerpoint/2010/main" val="96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79512" y="1628800"/>
            <a:ext cx="7776864" cy="1938992"/>
            <a:chOff x="107505" y="2103239"/>
            <a:chExt cx="7776864" cy="1938992"/>
          </a:xfrm>
        </p:grpSpPr>
        <p:sp>
          <p:nvSpPr>
            <p:cNvPr id="8" name="TextBox 7"/>
            <p:cNvSpPr txBox="1"/>
            <p:nvPr/>
          </p:nvSpPr>
          <p:spPr>
            <a:xfrm>
              <a:off x="107505" y="2103239"/>
              <a:ext cx="777686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  </a:t>
              </a:r>
              <a:r>
                <a:rPr lang="zh-CN" altLang="en-US" sz="2400" b="1" dirty="0"/>
                <a:t>例   设四元非齐次线性方程组的系数矩阵的秩为</a:t>
              </a:r>
              <a:r>
                <a:rPr lang="en-US" altLang="zh-CN" sz="2400" b="1" dirty="0"/>
                <a:t>3</a:t>
              </a:r>
              <a:r>
                <a:rPr lang="zh-CN" altLang="en-US" sz="2400" b="1" dirty="0"/>
                <a:t>，已知             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是它的三个解向量，且</a:t>
              </a:r>
              <a:endParaRPr lang="en-US" altLang="zh-CN" sz="2400" b="1" dirty="0"/>
            </a:p>
            <a:p>
              <a:endParaRPr lang="en-US" altLang="zh-CN" sz="2400" b="1" dirty="0"/>
            </a:p>
            <a:p>
              <a:endParaRPr lang="en-US" altLang="zh-CN" sz="2400" b="1" dirty="0"/>
            </a:p>
            <a:p>
              <a:r>
                <a:rPr lang="zh-CN" altLang="en-US" sz="2400" b="1" dirty="0"/>
                <a:t>求该方程组的通解。</a:t>
              </a: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6213609"/>
                </p:ext>
              </p:extLst>
            </p:nvPr>
          </p:nvGraphicFramePr>
          <p:xfrm>
            <a:off x="1164895" y="2959515"/>
            <a:ext cx="52197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4" name="Equation" r:id="rId3" imgW="5219700" imgH="520700" progId="Equation.DSMT4">
                    <p:embed/>
                  </p:oleObj>
                </mc:Choice>
                <mc:Fallback>
                  <p:oleObj name="Equation" r:id="rId3" imgW="5219700" imgH="520700" progId="Equation.DSMT4">
                    <p:embed/>
                    <p:pic>
                      <p:nvPicPr>
                        <p:cNvPr id="9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4895" y="2959515"/>
                          <a:ext cx="52197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483100" y="3520629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5" imgW="177569" imgH="304404" progId="Equation.DSMT4">
                  <p:embed/>
                </p:oleObj>
              </mc:Choice>
              <mc:Fallback>
                <p:oleObj name="Equation" r:id="rId5" imgW="177569" imgH="304404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520629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668322"/>
              </p:ext>
            </p:extLst>
          </p:nvPr>
        </p:nvGraphicFramePr>
        <p:xfrm>
          <a:off x="628824" y="2018054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Equation" r:id="rId7" imgW="1117115" imgH="393529" progId="Equation.DSMT4">
                  <p:embed/>
                </p:oleObj>
              </mc:Choice>
              <mc:Fallback>
                <p:oleObj name="Equation" r:id="rId7" imgW="1117115" imgH="393529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24" y="2018054"/>
                        <a:ext cx="1117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典型例题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96511" y="360261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 解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81267" y="3626247"/>
          <a:ext cx="133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Equation" r:id="rId9" imgW="1333500" imgH="457200" progId="Equation.DSMT4">
                  <p:embed/>
                </p:oleObj>
              </mc:Choice>
              <mc:Fallback>
                <p:oleObj name="Equation" r:id="rId9" imgW="1333500" imgH="4572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67" y="3626247"/>
                        <a:ext cx="1333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4635500" y="-53144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Equation" r:id="rId11" imgW="177569" imgH="304404" progId="Equation.DSMT4">
                  <p:embed/>
                </p:oleObj>
              </mc:Choice>
              <mc:Fallback>
                <p:oleObj name="Equation" r:id="rId11" imgW="177569" imgH="304404" progId="Equation.DSMT4">
                  <p:embed/>
                  <p:pic>
                    <p:nvPicPr>
                      <p:cNvPr id="38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-53144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矩形 57"/>
          <p:cNvSpPr/>
          <p:nvPr/>
        </p:nvSpPr>
        <p:spPr>
          <a:xfrm>
            <a:off x="1583025" y="3602608"/>
            <a:ext cx="1332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ea"/>
              </a:rPr>
              <a:t>由已知</a:t>
            </a:r>
          </a:p>
        </p:txBody>
      </p:sp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4787900" y="4096693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Equation" r:id="rId12" imgW="177569" imgH="304404" progId="Equation.DSMT4">
                  <p:embed/>
                </p:oleObj>
              </mc:Choice>
              <mc:Fallback>
                <p:oleObj name="Equation" r:id="rId12" imgW="177569" imgH="304404" progId="Equation.DSMT4">
                  <p:embed/>
                  <p:pic>
                    <p:nvPicPr>
                      <p:cNvPr id="69" name="对象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096693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矩形 72"/>
          <p:cNvSpPr/>
          <p:nvPr/>
        </p:nvSpPr>
        <p:spPr>
          <a:xfrm>
            <a:off x="962893" y="4178672"/>
            <a:ext cx="7010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所以              是        的一个基础解系  </a:t>
            </a:r>
          </a:p>
        </p:txBody>
      </p:sp>
      <p:graphicFrame>
        <p:nvGraphicFramePr>
          <p:cNvPr id="76" name="对象 75"/>
          <p:cNvGraphicFramePr>
            <a:graphicFrameLocks noChangeAspect="1"/>
          </p:cNvGraphicFramePr>
          <p:nvPr/>
        </p:nvGraphicFramePr>
        <p:xfrm>
          <a:off x="1743472" y="4178672"/>
          <a:ext cx="198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13" imgW="1981200" imgH="482600" progId="Equation.DSMT4">
                  <p:embed/>
                </p:oleObj>
              </mc:Choice>
              <mc:Fallback>
                <p:oleObj name="Equation" r:id="rId13" imgW="1981200" imgH="482600" progId="Equation.DSMT4">
                  <p:embed/>
                  <p:pic>
                    <p:nvPicPr>
                      <p:cNvPr id="76" name="对象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472" y="4178672"/>
                        <a:ext cx="1981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/>
        </p:nvGraphicFramePr>
        <p:xfrm>
          <a:off x="4254748" y="4318620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Equation" r:id="rId15" imgW="1054100" imgH="292100" progId="Equation.DSMT4">
                  <p:embed/>
                </p:oleObj>
              </mc:Choice>
              <mc:Fallback>
                <p:oleObj name="Equation" r:id="rId15" imgW="1054100" imgH="292100" progId="Equation.DSMT4">
                  <p:embed/>
                  <p:pic>
                    <p:nvPicPr>
                      <p:cNvPr id="77" name="对象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748" y="4318620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矩形 77"/>
          <p:cNvSpPr/>
          <p:nvPr/>
        </p:nvSpPr>
        <p:spPr>
          <a:xfrm>
            <a:off x="513414" y="4754736"/>
            <a:ext cx="2815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故所求的通解为： </a:t>
            </a:r>
          </a:p>
        </p:txBody>
      </p:sp>
      <p:sp>
        <p:nvSpPr>
          <p:cNvPr id="79" name="矩形 78"/>
          <p:cNvSpPr/>
          <p:nvPr/>
        </p:nvSpPr>
        <p:spPr>
          <a:xfrm>
            <a:off x="4716016" y="5216401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为任意实数</a:t>
            </a:r>
          </a:p>
        </p:txBody>
      </p:sp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1115616" y="5254749"/>
          <a:ext cx="334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Equation" r:id="rId17" imgW="3340100" imgH="393700" progId="Equation.DSMT4">
                  <p:embed/>
                </p:oleObj>
              </mc:Choice>
              <mc:Fallback>
                <p:oleObj name="Equation" r:id="rId17" imgW="3340100" imgH="393700" progId="Equation.DSMT4">
                  <p:embed/>
                  <p:pic>
                    <p:nvPicPr>
                      <p:cNvPr id="80" name="对象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254749"/>
                        <a:ext cx="3340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前凸带形 23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112  28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1" y="980728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求抽象方程组的通解问题</a:t>
            </a:r>
          </a:p>
        </p:txBody>
      </p:sp>
      <p:sp>
        <p:nvSpPr>
          <p:cNvPr id="26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</p:spTree>
    <p:extLst>
      <p:ext uri="{BB962C8B-B14F-4D97-AF65-F5344CB8AC3E}">
        <p14:creationId xmlns:p14="http://schemas.microsoft.com/office/powerpoint/2010/main" val="161699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8" grpId="0"/>
      <p:bldP spid="73" grpId="0"/>
      <p:bldP spid="78" grpId="0"/>
      <p:bldP spid="7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9511" y="980728"/>
            <a:ext cx="4671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求抽象方程组的通解问题：总结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典型例题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0103" y="1599183"/>
            <a:ext cx="358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需要考虑三个问题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552" y="2175247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、系数矩阵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/>
              <a:t>的秩，由此确定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2400" b="1" dirty="0"/>
              <a:t>解空间的维数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9552" y="2751311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/>
              <a:t>、想办法找出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2400" b="1" dirty="0"/>
              <a:t>的基础解系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9552" y="3399383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en-US" sz="2400" b="1" dirty="0"/>
              <a:t>、想办法找出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/>
              <a:t>的一个特解</a:t>
            </a:r>
          </a:p>
        </p:txBody>
      </p:sp>
    </p:spTree>
    <p:extLst>
      <p:ext uri="{BB962C8B-B14F-4D97-AF65-F5344CB8AC3E}">
        <p14:creationId xmlns:p14="http://schemas.microsoft.com/office/powerpoint/2010/main" val="221429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6" grpId="0"/>
      <p:bldP spid="27" grpId="0"/>
      <p:bldP spid="28" grpId="0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54575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运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算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十字星 29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323676" y="2100816"/>
            <a:ext cx="6312718" cy="532618"/>
            <a:chOff x="129207" y="932973"/>
            <a:chExt cx="3133533" cy="532618"/>
          </a:xfrm>
        </p:grpSpPr>
        <p:sp>
          <p:nvSpPr>
            <p:cNvPr id="42" name="流程图: 可选过程 41"/>
            <p:cNvSpPr/>
            <p:nvPr/>
          </p:nvSpPr>
          <p:spPr>
            <a:xfrm>
              <a:off x="129207" y="932973"/>
              <a:ext cx="3005023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TextBox 21"/>
            <p:cNvSpPr txBox="1"/>
            <p:nvPr/>
          </p:nvSpPr>
          <p:spPr>
            <a:xfrm>
              <a:off x="201216" y="942371"/>
              <a:ext cx="3061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3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、任意矩阵，判断是否可以对角化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05962" y="2936284"/>
            <a:ext cx="7920880" cy="542964"/>
            <a:chOff x="129207" y="932973"/>
            <a:chExt cx="2407460" cy="542964"/>
          </a:xfrm>
        </p:grpSpPr>
        <p:sp>
          <p:nvSpPr>
            <p:cNvPr id="45" name="流程图: 可选过程 44"/>
            <p:cNvSpPr/>
            <p:nvPr/>
          </p:nvSpPr>
          <p:spPr>
            <a:xfrm>
              <a:off x="129207" y="932973"/>
              <a:ext cx="2407460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TextBox 21"/>
            <p:cNvSpPr txBox="1"/>
            <p:nvPr/>
          </p:nvSpPr>
          <p:spPr>
            <a:xfrm>
              <a:off x="177758" y="952717"/>
              <a:ext cx="2335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4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、任意矩阵，求可逆矩阵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，使得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en-US" altLang="zh-CN" sz="2800" b="1" baseline="30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-1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=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</a:t>
              </a:r>
              <a:endPara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23676" y="548550"/>
            <a:ext cx="6723377" cy="523220"/>
            <a:chOff x="129207" y="932973"/>
            <a:chExt cx="4748109" cy="523220"/>
          </a:xfrm>
        </p:grpSpPr>
        <p:sp>
          <p:nvSpPr>
            <p:cNvPr id="48" name="流程图: 可选过程 47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21"/>
            <p:cNvSpPr txBox="1"/>
            <p:nvPr/>
          </p:nvSpPr>
          <p:spPr>
            <a:xfrm>
              <a:off x="213575" y="932973"/>
              <a:ext cx="4663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、</a:t>
              </a:r>
              <a:r>
                <a:rPr lang="zh-CN" altLang="en-US" sz="2800" b="1" dirty="0"/>
                <a:t>施密特正交、规范化过程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05962" y="4450554"/>
            <a:ext cx="8064896" cy="523220"/>
            <a:chOff x="129207" y="932973"/>
            <a:chExt cx="4259546" cy="523220"/>
          </a:xfrm>
        </p:grpSpPr>
        <p:sp>
          <p:nvSpPr>
            <p:cNvPr id="51" name="流程图: 可选过程 50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" name="TextBox 21"/>
            <p:cNvSpPr txBox="1"/>
            <p:nvPr/>
          </p:nvSpPr>
          <p:spPr>
            <a:xfrm>
              <a:off x="213575" y="932973"/>
              <a:ext cx="4175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6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、二次型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，求正交变换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x=</a:t>
              </a:r>
              <a:r>
                <a:rPr lang="en-US" altLang="zh-CN" sz="28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Qy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，使得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为标准形</a:t>
              </a:r>
              <a:endParaRPr lang="zh-CN" altLang="en-US" dirty="0"/>
            </a:p>
          </p:txBody>
        </p:sp>
      </p:grpSp>
      <p:sp>
        <p:nvSpPr>
          <p:cNvPr id="28" name="标题 1"/>
          <p:cNvSpPr txBox="1"/>
          <p:nvPr/>
        </p:nvSpPr>
        <p:spPr>
          <a:xfrm>
            <a:off x="179512" y="6093296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第五章   相似矩阵及二次型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05962" y="3716472"/>
            <a:ext cx="7920880" cy="532618"/>
            <a:chOff x="129207" y="932973"/>
            <a:chExt cx="2407460" cy="532618"/>
          </a:xfrm>
        </p:grpSpPr>
        <p:sp>
          <p:nvSpPr>
            <p:cNvPr id="31" name="流程图: 可选过程 30"/>
            <p:cNvSpPr/>
            <p:nvPr/>
          </p:nvSpPr>
          <p:spPr>
            <a:xfrm>
              <a:off x="129207" y="932973"/>
              <a:ext cx="2407460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TextBox 21"/>
            <p:cNvSpPr txBox="1"/>
            <p:nvPr/>
          </p:nvSpPr>
          <p:spPr>
            <a:xfrm>
              <a:off x="177758" y="942371"/>
              <a:ext cx="2335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5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、实对称矩阵，求正交矩阵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，使得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i="1" baseline="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AQ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=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</a:t>
              </a:r>
              <a:endPara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3676" y="1293542"/>
            <a:ext cx="6723377" cy="523220"/>
            <a:chOff x="129207" y="932973"/>
            <a:chExt cx="4748109" cy="523220"/>
          </a:xfrm>
        </p:grpSpPr>
        <p:sp>
          <p:nvSpPr>
            <p:cNvPr id="6" name="流程图: 可选过程 5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TextBox 21"/>
            <p:cNvSpPr txBox="1"/>
            <p:nvPr/>
          </p:nvSpPr>
          <p:spPr>
            <a:xfrm>
              <a:off x="213575" y="932973"/>
              <a:ext cx="4663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、任意矩阵，求特征值和特征向量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4"/>
          <p:cNvSpPr txBox="1"/>
          <p:nvPr/>
        </p:nvSpPr>
        <p:spPr>
          <a:xfrm>
            <a:off x="8460432" y="692696"/>
            <a:ext cx="5760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/>
              <a:t>施密特正交规范化过程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39858" y="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二</a:t>
            </a:r>
            <a:endParaRPr lang="zh-CN" altLang="en-US" sz="3200" b="1" dirty="0"/>
          </a:p>
        </p:txBody>
      </p:sp>
      <p:sp>
        <p:nvSpPr>
          <p:cNvPr id="23" name="Rectangle 81"/>
          <p:cNvSpPr>
            <a:spLocks noChangeArrowheads="1"/>
          </p:cNvSpPr>
          <p:nvPr/>
        </p:nvSpPr>
        <p:spPr bwMode="auto">
          <a:xfrm>
            <a:off x="-252504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827584" y="735310"/>
          <a:ext cx="6480720" cy="3789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3" imgW="169468800" imgH="99060000" progId="Equation.DSMT4">
                  <p:embed/>
                </p:oleObj>
              </mc:Choice>
              <mc:Fallback>
                <p:oleObj name="Equation" r:id="rId3" imgW="169468800" imgH="9906000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735310"/>
                        <a:ext cx="6480720" cy="3789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179512" y="97468"/>
            <a:ext cx="8071987" cy="523220"/>
            <a:chOff x="179512" y="-46548"/>
            <a:chExt cx="8071987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179512" y="-46548"/>
              <a:ext cx="80719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+mn-ea"/>
                </a:rPr>
                <a:t>   </a:t>
              </a:r>
              <a:r>
                <a:rPr lang="zh-CN" altLang="en-US" sz="2800" b="1" dirty="0">
                  <a:latin typeface="+mn-ea"/>
                </a:rPr>
                <a:t>设          线性无关，</a:t>
              </a: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1187624" y="44624"/>
            <a:ext cx="1651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3" name="Equation" r:id="rId5" imgW="39624000" imgH="10363200" progId="Equation.DSMT4">
                    <p:embed/>
                  </p:oleObj>
                </mc:Choice>
                <mc:Fallback>
                  <p:oleObj name="Equation" r:id="rId5" imgW="39624000" imgH="10363200" progId="Equation.DSMT4">
                    <p:embed/>
                    <p:pic>
                      <p:nvPicPr>
                        <p:cNvPr id="26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44624"/>
                          <a:ext cx="16510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324020" y="4627557"/>
            <a:ext cx="8495959" cy="523220"/>
            <a:chOff x="395536" y="4869160"/>
            <a:chExt cx="8495959" cy="523220"/>
          </a:xfrm>
        </p:grpSpPr>
        <p:sp>
          <p:nvSpPr>
            <p:cNvPr id="27" name="矩形 26"/>
            <p:cNvSpPr/>
            <p:nvPr/>
          </p:nvSpPr>
          <p:spPr>
            <a:xfrm>
              <a:off x="395536" y="4869160"/>
              <a:ext cx="849595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则                   两两正交且与                    等价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en-US" altLang="zh-CN" sz="2800" b="1" dirty="0"/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1026405" y="4914413"/>
            <a:ext cx="15621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4" name="Equation" r:id="rId7" imgW="37490400" imgH="10363200" progId="Equation.DSMT4">
                    <p:embed/>
                  </p:oleObj>
                </mc:Choice>
                <mc:Fallback>
                  <p:oleObj name="Equation" r:id="rId7" imgW="37490400" imgH="10363200" progId="Equation.DSMT4">
                    <p:embed/>
                    <p:pic>
                      <p:nvPicPr>
                        <p:cNvPr id="31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405" y="4914413"/>
                          <a:ext cx="15621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5003556" y="4902518"/>
            <a:ext cx="1651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5" name="Equation" r:id="rId9" imgW="39624000" imgH="10363200" progId="Equation.DSMT4">
                    <p:embed/>
                  </p:oleObj>
                </mc:Choice>
                <mc:Fallback>
                  <p:oleObj name="Equation" r:id="rId9" imgW="39624000" imgH="10363200" progId="Equation.DSMT4">
                    <p:embed/>
                    <p:pic>
                      <p:nvPicPr>
                        <p:cNvPr id="32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3556" y="4902518"/>
                          <a:ext cx="16510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矩形 34"/>
          <p:cNvSpPr/>
          <p:nvPr/>
        </p:nvSpPr>
        <p:spPr>
          <a:xfrm>
            <a:off x="274176" y="5138192"/>
            <a:ext cx="7882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上面的公式称为</a:t>
            </a:r>
            <a:r>
              <a:rPr lang="zh-CN" altLang="en-US" sz="2800" b="1" dirty="0">
                <a:solidFill>
                  <a:srgbClr val="FF0000"/>
                </a:solidFill>
              </a:rPr>
              <a:t>施密特正交化公式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六角星 18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标题 1"/>
          <p:cNvSpPr txBox="1"/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29421" y="5524599"/>
            <a:ext cx="8280920" cy="523220"/>
            <a:chOff x="-389461" y="5676384"/>
            <a:chExt cx="8280920" cy="523220"/>
          </a:xfrm>
        </p:grpSpPr>
        <p:sp>
          <p:nvSpPr>
            <p:cNvPr id="7" name="矩形 6"/>
            <p:cNvSpPr/>
            <p:nvPr/>
          </p:nvSpPr>
          <p:spPr>
            <a:xfrm>
              <a:off x="-389461" y="5676384"/>
              <a:ext cx="82809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把                 单位化，称为施密特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正交规范化</a:t>
              </a:r>
              <a:r>
                <a:rPr lang="zh-CN" altLang="en-US" sz="2800" b="1" dirty="0"/>
                <a:t>过程。 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202105" y="5730166"/>
            <a:ext cx="15621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6" name="Equation" r:id="rId10" imgW="37490400" imgH="10363200" progId="Equation.DSMT4">
                    <p:embed/>
                  </p:oleObj>
                </mc:Choice>
                <mc:Fallback>
                  <p:oleObj name="Equation" r:id="rId10" imgW="37490400" imgH="10363200" progId="Equation.DSMT4">
                    <p:embed/>
                    <p:pic>
                      <p:nvPicPr>
                        <p:cNvPr id="8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105" y="5730166"/>
                          <a:ext cx="15621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矩形 9"/>
          <p:cNvSpPr/>
          <p:nvPr/>
        </p:nvSpPr>
        <p:spPr>
          <a:xfrm>
            <a:off x="4539542" y="697981"/>
            <a:ext cx="3816424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/>
              <a:t>      </a:t>
            </a:r>
            <a:r>
              <a:rPr lang="zh-CN" altLang="zh-CN" sz="2400" b="1" dirty="0"/>
              <a:t>任意一组</a:t>
            </a:r>
            <a:r>
              <a:rPr lang="zh-CN" altLang="zh-CN" sz="2400" b="1" dirty="0">
                <a:solidFill>
                  <a:srgbClr val="FF0000"/>
                </a:solidFill>
              </a:rPr>
              <a:t>线性无关</a:t>
            </a:r>
            <a:r>
              <a:rPr lang="zh-CN" altLang="zh-CN" sz="2400" b="1" dirty="0"/>
              <a:t>的向量都可以通过施密特正交规范化过程化成一组</a:t>
            </a:r>
            <a:r>
              <a:rPr lang="zh-CN" altLang="zh-CN" sz="2400" b="1" dirty="0">
                <a:solidFill>
                  <a:srgbClr val="FF0000"/>
                </a:solidFill>
              </a:rPr>
              <a:t>两两正交的</a:t>
            </a:r>
            <a:r>
              <a:rPr lang="zh-CN" altLang="zh-CN" sz="2400" b="1" dirty="0"/>
              <a:t>单位向量。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5.2  方阵的特征值和特征向量</a:t>
            </a:r>
            <a:endParaRPr 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106682" y="2252596"/>
            <a:ext cx="42481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sym typeface="Calibri" panose="020F0502020204030204" pitchFamily="34" charset="0"/>
              </a:rPr>
              <a:t>(1) 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计算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sym typeface="Calibri" panose="020F0502020204030204" pitchFamily="34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的特征多项式</a:t>
            </a:r>
          </a:p>
        </p:txBody>
      </p:sp>
      <p:grpSp>
        <p:nvGrpSpPr>
          <p:cNvPr id="4" name="Group 30"/>
          <p:cNvGrpSpPr/>
          <p:nvPr/>
        </p:nvGrpSpPr>
        <p:grpSpPr bwMode="auto">
          <a:xfrm>
            <a:off x="100332" y="2811173"/>
            <a:ext cx="8350885" cy="515942"/>
            <a:chOff x="0" y="0"/>
            <a:chExt cx="13151" cy="812"/>
          </a:xfrm>
        </p:grpSpPr>
        <p:sp>
          <p:nvSpPr>
            <p:cNvPr id="5" name="TextBox 1"/>
            <p:cNvSpPr>
              <a:spLocks noChangeArrowheads="1"/>
            </p:cNvSpPr>
            <p:nvPr/>
          </p:nvSpPr>
          <p:spPr bwMode="auto">
            <a:xfrm>
              <a:off x="0" y="0"/>
              <a:ext cx="13151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(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2</a:t>
              </a:r>
              <a:r>
                <a:rPr lang="en-US" altLang="zh-CN" sz="26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) </a:t>
              </a:r>
              <a:r>
                <a:rPr lang="en-US" sz="2600" b="1" dirty="0" err="1">
                  <a:solidFill>
                    <a:srgbClr val="000000"/>
                  </a:solidFill>
                  <a:sym typeface="Calibri" panose="020F0502020204030204" pitchFamily="34" charset="0"/>
                </a:rPr>
                <a:t>求出特征方程</a:t>
              </a:r>
              <a:r>
                <a:rPr lang="en-US" sz="26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      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                 的全部根,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anose="02010600030101010101" pitchFamily="2" charset="-122"/>
                </a:rPr>
                <a:t>即得 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anose="02010600030101010101" pitchFamily="2" charset="-122"/>
                </a:rPr>
                <a:t> 的全部</a:t>
              </a:r>
            </a:p>
          </p:txBody>
        </p:sp>
        <p:graphicFrame>
          <p:nvGraphicFramePr>
            <p:cNvPr id="6" name="Object 32"/>
            <p:cNvGraphicFramePr/>
            <p:nvPr/>
          </p:nvGraphicFramePr>
          <p:xfrm>
            <a:off x="4183" y="135"/>
            <a:ext cx="3267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0" name="Equation" r:id="rId3" imgW="1651000" imgH="457200" progId="Equation.DSMT4">
                    <p:embed/>
                  </p:oleObj>
                </mc:Choice>
                <mc:Fallback>
                  <p:oleObj name="Equation" r:id="rId3" imgW="1651000" imgH="457200" progId="Equation.DSMT4">
                    <p:embed/>
                    <p:pic>
                      <p:nvPicPr>
                        <p:cNvPr id="6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3" y="135"/>
                          <a:ext cx="3267" cy="6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1"/>
          <p:cNvSpPr>
            <a:spLocks noChangeArrowheads="1"/>
          </p:cNvSpPr>
          <p:nvPr/>
        </p:nvSpPr>
        <p:spPr bwMode="auto">
          <a:xfrm>
            <a:off x="967107" y="2384596"/>
            <a:ext cx="42497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600" b="1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grpSp>
        <p:nvGrpSpPr>
          <p:cNvPr id="9" name="Group 34"/>
          <p:cNvGrpSpPr/>
          <p:nvPr/>
        </p:nvGrpSpPr>
        <p:grpSpPr bwMode="auto">
          <a:xfrm>
            <a:off x="106682" y="3839881"/>
            <a:ext cx="8128000" cy="495300"/>
            <a:chOff x="0" y="0"/>
            <a:chExt cx="12800" cy="780"/>
          </a:xfrm>
        </p:grpSpPr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0" y="0"/>
              <a:ext cx="12800" cy="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(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3</a:t>
              </a:r>
              <a:r>
                <a:rPr lang="en-US" altLang="zh-CN" sz="26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) </a:t>
              </a:r>
              <a:r>
                <a:rPr lang="en-US" sz="2600" b="1" dirty="0" err="1">
                  <a:solidFill>
                    <a:srgbClr val="000000"/>
                  </a:solidFill>
                  <a:sym typeface="Calibri" panose="020F0502020204030204" pitchFamily="34" charset="0"/>
                </a:rPr>
                <a:t>对每个特征值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    ，求出方程组                      的全部</a:t>
              </a:r>
            </a:p>
          </p:txBody>
        </p:sp>
        <p:graphicFrame>
          <p:nvGraphicFramePr>
            <p:cNvPr id="11" name="Object 36"/>
            <p:cNvGraphicFramePr/>
            <p:nvPr/>
          </p:nvGraphicFramePr>
          <p:xfrm>
            <a:off x="4069" y="112"/>
            <a:ext cx="460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1" name="Equation" r:id="rId5" imgW="318135" imgH="445135" progId="Equation.DSMT4">
                    <p:embed/>
                  </p:oleObj>
                </mc:Choice>
                <mc:Fallback>
                  <p:oleObj name="Equation" r:id="rId5" imgW="318135" imgH="445135" progId="Equation.DSMT4">
                    <p:embed/>
                    <p:pic>
                      <p:nvPicPr>
                        <p:cNvPr id="11" name="Object 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9" y="112"/>
                          <a:ext cx="460" cy="6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7"/>
            <p:cNvGraphicFramePr/>
            <p:nvPr/>
          </p:nvGraphicFramePr>
          <p:xfrm>
            <a:off x="7723" y="105"/>
            <a:ext cx="3220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2" name="Equation" r:id="rId7" imgW="2070100" imgH="457200" progId="Equation.DSMT4">
                    <p:embed/>
                  </p:oleObj>
                </mc:Choice>
                <mc:Fallback>
                  <p:oleObj name="Equation" r:id="rId7" imgW="2070100" imgH="457200" progId="Equation.DSMT4">
                    <p:embed/>
                    <p:pic>
                      <p:nvPicPr>
                        <p:cNvPr id="12" name="Object 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3" y="105"/>
                          <a:ext cx="3220" cy="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533397" y="3335846"/>
            <a:ext cx="44608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b="1" dirty="0"/>
              <a:t>特</a:t>
            </a:r>
            <a:r>
              <a:rPr lang="zh-CN" altLang="en-US" sz="2600" b="1" dirty="0">
                <a:sym typeface="Arial" panose="020B0604020202020204" pitchFamily="34" charset="0"/>
              </a:rPr>
              <a:t>征值；</a:t>
            </a:r>
          </a:p>
        </p:txBody>
      </p:sp>
      <p:grpSp>
        <p:nvGrpSpPr>
          <p:cNvPr id="18" name="Group 43"/>
          <p:cNvGrpSpPr/>
          <p:nvPr/>
        </p:nvGrpSpPr>
        <p:grpSpPr bwMode="auto">
          <a:xfrm>
            <a:off x="27132" y="3024296"/>
            <a:ext cx="6193491" cy="1838477"/>
            <a:chOff x="0" y="0"/>
            <a:chExt cx="9752" cy="2899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0" y="0"/>
              <a:ext cx="9752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6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" name="Object 46"/>
            <p:cNvGraphicFramePr/>
            <p:nvPr/>
          </p:nvGraphicFramePr>
          <p:xfrm>
            <a:off x="2855" y="2286"/>
            <a:ext cx="4679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3" name="Equation" r:id="rId9" imgW="2997200" imgH="419100" progId="Equation.DSMT4">
                    <p:embed/>
                  </p:oleObj>
                </mc:Choice>
                <mc:Fallback>
                  <p:oleObj name="Equation" r:id="rId9" imgW="2997200" imgH="419100" progId="Equation.DSMT4">
                    <p:embed/>
                    <p:pic>
                      <p:nvPicPr>
                        <p:cNvPr id="21" name="Object 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5" y="2286"/>
                          <a:ext cx="4679" cy="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47"/>
          <p:cNvGrpSpPr/>
          <p:nvPr/>
        </p:nvGrpSpPr>
        <p:grpSpPr bwMode="auto">
          <a:xfrm>
            <a:off x="531065" y="5040388"/>
            <a:ext cx="7775575" cy="488950"/>
            <a:chOff x="0" y="363"/>
            <a:chExt cx="12246" cy="768"/>
          </a:xfrm>
        </p:grpSpPr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0" y="363"/>
              <a:ext cx="1224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 b="1" dirty="0"/>
                <a:t>其中                 是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不全为零</a:t>
              </a:r>
              <a:r>
                <a:rPr lang="zh-CN" altLang="en-US" sz="2600" b="1" dirty="0"/>
                <a:t>的任意常数。</a:t>
              </a:r>
            </a:p>
          </p:txBody>
        </p:sp>
        <p:graphicFrame>
          <p:nvGraphicFramePr>
            <p:cNvPr id="24" name="Object 49"/>
            <p:cNvGraphicFramePr/>
            <p:nvPr/>
          </p:nvGraphicFramePr>
          <p:xfrm>
            <a:off x="1168" y="423"/>
            <a:ext cx="239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4" name="Equation" r:id="rId11" imgW="1549400" imgH="419100" progId="Equation.DSMT4">
                    <p:embed/>
                  </p:oleObj>
                </mc:Choice>
                <mc:Fallback>
                  <p:oleObj name="Equation" r:id="rId11" imgW="1549400" imgH="419100" progId="Equation.DSMT4">
                    <p:embed/>
                    <p:pic>
                      <p:nvPicPr>
                        <p:cNvPr id="24" name="Object 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423"/>
                          <a:ext cx="2398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矩形 25"/>
          <p:cNvSpPr/>
          <p:nvPr/>
        </p:nvSpPr>
        <p:spPr>
          <a:xfrm>
            <a:off x="313751" y="1656012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5334" y="165614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方法二</a:t>
            </a:r>
          </a:p>
        </p:txBody>
      </p:sp>
      <p:graphicFrame>
        <p:nvGraphicFramePr>
          <p:cNvPr id="28" name="Object 32"/>
          <p:cNvGraphicFramePr/>
          <p:nvPr/>
        </p:nvGraphicFramePr>
        <p:xfrm>
          <a:off x="3698167" y="2252596"/>
          <a:ext cx="14525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Equation" r:id="rId13" imgW="1155700" imgH="457200" progId="Equation.DSMT4">
                  <p:embed/>
                </p:oleObj>
              </mc:Choice>
              <mc:Fallback>
                <p:oleObj name="Equation" r:id="rId13" imgW="1155700" imgH="457200" progId="Equation.DSMT4">
                  <p:embed/>
                  <p:pic>
                    <p:nvPicPr>
                      <p:cNvPr id="28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167" y="2252596"/>
                        <a:ext cx="145256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二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计算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20" name="矩形 19"/>
          <p:cNvSpPr/>
          <p:nvPr/>
        </p:nvSpPr>
        <p:spPr>
          <a:xfrm>
            <a:off x="529776" y="4392316"/>
            <a:ext cx="124264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Calibri" panose="020F0502020204030204" pitchFamily="34" charset="0"/>
              </a:rPr>
              <a:t>非零解</a:t>
            </a:r>
            <a:r>
              <a:rPr lang="zh-CN" altLang="en-US" b="1" dirty="0">
                <a:solidFill>
                  <a:srgbClr val="000000"/>
                </a:solidFill>
                <a:sym typeface="Calibri" panose="020F0502020204030204" pitchFamily="34" charset="0"/>
              </a:rPr>
              <a:t> 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13542" y="686523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6"/>
          <p:cNvSpPr txBox="1"/>
          <p:nvPr/>
        </p:nvSpPr>
        <p:spPr>
          <a:xfrm>
            <a:off x="415125" y="68665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方法一</a:t>
            </a:r>
          </a:p>
        </p:txBody>
      </p:sp>
      <p:sp>
        <p:nvSpPr>
          <p:cNvPr id="31" name="TextBox 1"/>
          <p:cNvSpPr>
            <a:spLocks noChangeArrowheads="1"/>
          </p:cNvSpPr>
          <p:nvPr/>
        </p:nvSpPr>
        <p:spPr bwMode="auto">
          <a:xfrm>
            <a:off x="1862707" y="702202"/>
            <a:ext cx="42481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Calibri" panose="020F0502020204030204" pitchFamily="34" charset="0"/>
              </a:rPr>
              <a:t>定义法</a:t>
            </a:r>
            <a:endParaRPr lang="zh-CN" altLang="en-US" sz="2600" b="1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827088" y="47625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648809" y="692810"/>
          <a:ext cx="6768469" cy="4063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475785" y="180157"/>
            <a:ext cx="5328370" cy="1944135"/>
            <a:chOff x="1475785" y="180157"/>
            <a:chExt cx="5328370" cy="1944135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475785" y="180157"/>
              <a:ext cx="5328370" cy="1944135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设                      </a:t>
              </a:r>
              <a:r>
                <a:rPr lang="zh-CN" altLang="en-US" dirty="0">
                  <a:solidFill>
                    <a:srgbClr val="000000"/>
                  </a:solidFill>
                  <a:sym typeface="宋体" panose="02010600030101010101" pitchFamily="2" charset="-122"/>
                </a:rPr>
                <a:t>为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n</a:t>
              </a:r>
              <a:r>
                <a:rPr lang="zh-CN" altLang="en-US" dirty="0">
                  <a:solidFill>
                    <a:srgbClr val="000000"/>
                  </a:solidFill>
                  <a:sym typeface="宋体" panose="02010600030101010101" pitchFamily="2" charset="-122"/>
                </a:rPr>
                <a:t>阶方阵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  <a:sym typeface="宋体" panose="02010600030101010101" pitchFamily="2" charset="-122"/>
                </a:rPr>
                <a:t>的全部特征值，则</a:t>
              </a: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220" y="332744"/>
              <a:ext cx="1394175" cy="36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对象 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795" y="715438"/>
              <a:ext cx="4896340" cy="337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对象 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795" y="1124840"/>
              <a:ext cx="1585595" cy="373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流程图: 可选过程 11"/>
          <p:cNvSpPr/>
          <p:nvPr/>
        </p:nvSpPr>
        <p:spPr bwMode="auto">
          <a:xfrm>
            <a:off x="595906" y="1952897"/>
            <a:ext cx="2304159" cy="3240225"/>
          </a:xfrm>
          <a:prstGeom prst="flowChartAlternateProcess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设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/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是 </a:t>
            </a:r>
            <a:r>
              <a:rPr lang="zh-CN" altLang="en-US" i="1" dirty="0">
                <a:latin typeface="Times New Roman" panose="02020603050405020304" pitchFamily="18" charset="0"/>
              </a:rPr>
              <a:t>A </a:t>
            </a:r>
            <a:r>
              <a:rPr lang="zh-CN" altLang="en-US" dirty="0"/>
              <a:t>的互不相等的特征值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/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的特征向量则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/>
              <a:t>＋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zh-CN" altLang="en-US" dirty="0"/>
              <a:t>不是 </a:t>
            </a:r>
            <a:r>
              <a:rPr lang="zh-CN" altLang="en-US" i="1" dirty="0">
                <a:latin typeface="Times New Roman" panose="02020603050405020304" pitchFamily="18" charset="0"/>
              </a:rPr>
              <a:t>A </a:t>
            </a:r>
            <a:r>
              <a:rPr lang="zh-CN" altLang="en-US" dirty="0"/>
              <a:t>的特征向量。</a:t>
            </a:r>
          </a:p>
        </p:txBody>
      </p:sp>
      <p:sp>
        <p:nvSpPr>
          <p:cNvPr id="13" name="流程图: 可选过程 12"/>
          <p:cNvSpPr/>
          <p:nvPr/>
        </p:nvSpPr>
        <p:spPr bwMode="auto">
          <a:xfrm>
            <a:off x="4629116" y="1484865"/>
            <a:ext cx="3618881" cy="2736190"/>
          </a:xfrm>
          <a:prstGeom prst="flowChartAlternateProcess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设 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 是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zh-CN" dirty="0">
                <a:solidFill>
                  <a:srgbClr val="000000"/>
                </a:solidFill>
              </a:rPr>
              <a:t>特征值，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dirty="0">
                <a:solidFill>
                  <a:srgbClr val="000000"/>
                </a:solidFill>
              </a:rPr>
              <a:t>对应的特征向量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zh-CN" altLang="zh-CN" dirty="0">
                <a:solidFill>
                  <a:srgbClr val="000000"/>
                </a:solidFill>
              </a:rPr>
              <a:t>则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a+b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, </a:t>
            </a:r>
            <a:r>
              <a:rPr lang="en-US" altLang="zh-CN" i="1" dirty="0">
                <a:sym typeface="Symbol" panose="05050102010706020507"/>
              </a:rPr>
              <a:t></a:t>
            </a:r>
            <a:r>
              <a:rPr lang="en-US" altLang="zh-CN" i="1" baseline="30000" dirty="0"/>
              <a:t>m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 </a:t>
            </a:r>
            <a:r>
              <a:rPr lang="zh-CN" altLang="en-US" dirty="0">
                <a:sym typeface="Symbol" panose="05050102010706020507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|/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zh-CN" altLang="en-US" dirty="0">
                <a:sym typeface="Symbol" panose="05050102010706020507"/>
              </a:rPr>
              <a:t> </a:t>
            </a:r>
            <a:r>
              <a:rPr lang="en-US" altLang="zh-CN" dirty="0">
                <a:sym typeface="Symbol" panose="05050102010706020507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</a:t>
            </a:r>
            <a:r>
              <a:rPr lang="zh-CN" altLang="en-US" dirty="0">
                <a:solidFill>
                  <a:srgbClr val="000000"/>
                </a:solidFill>
              </a:rPr>
              <a:t>是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r>
              <a:rPr lang="zh-CN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/>
              <a:t>的特征值，对应的特征向量不变。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99870" y="3573010"/>
            <a:ext cx="5400376" cy="2110399"/>
            <a:chOff x="2957882" y="3573010"/>
            <a:chExt cx="5402034" cy="2164725"/>
          </a:xfrm>
        </p:grpSpPr>
        <p:sp>
          <p:nvSpPr>
            <p:cNvPr id="15" name="流程图: 可选过程 14"/>
            <p:cNvSpPr/>
            <p:nvPr/>
          </p:nvSpPr>
          <p:spPr bwMode="auto">
            <a:xfrm>
              <a:off x="2957882" y="3573010"/>
              <a:ext cx="5397787" cy="2164725"/>
            </a:xfrm>
            <a:prstGeom prst="flowChartAlternateProcess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>
                <a:lnSpc>
                  <a:spcPct val="150000"/>
                </a:lnSpc>
              </a:pPr>
              <a:r>
                <a:rPr lang="zh-CN" altLang="zh-CN" dirty="0"/>
                <a:t>属于不同特征值的特征向量一定线性无关。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                        是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zh-CN" altLang="zh-CN" dirty="0"/>
                <a:t>相异特征值，则</a:t>
              </a:r>
              <a:r>
                <a:rPr lang="en-US" altLang="zh-CN" dirty="0"/>
                <a:t>                   </a:t>
              </a:r>
              <a:r>
                <a:rPr lang="zh-CN" altLang="en-US" dirty="0"/>
                <a:t>分别</a:t>
              </a:r>
              <a:r>
                <a:rPr lang="zh-CN" altLang="zh-CN" dirty="0"/>
                <a:t>对应的线性无关的特征向量合起来还是无关的</a:t>
              </a:r>
              <a:r>
                <a:rPr lang="zh-CN" altLang="en-US" dirty="0"/>
                <a:t>。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3334812" y="4161580"/>
            <a:ext cx="1351721" cy="41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8" name="Equation" r:id="rId11" imgW="736600" imgH="228600" progId="Equation.DSMT4">
                    <p:embed/>
                  </p:oleObj>
                </mc:Choice>
                <mc:Fallback>
                  <p:oleObj name="Equation" r:id="rId11" imgW="736600" imgH="228600" progId="Equation.DSMT4">
                    <p:embed/>
                    <p:pic>
                      <p:nvPicPr>
                        <p:cNvPr id="16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812" y="4161580"/>
                          <a:ext cx="1351721" cy="419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7008954" y="4186343"/>
            <a:ext cx="1350962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9" name="Equation" r:id="rId13" imgW="736600" imgH="228600" progId="Equation.DSMT4">
                    <p:embed/>
                  </p:oleObj>
                </mc:Choice>
                <mc:Fallback>
                  <p:oleObj name="Equation" r:id="rId13" imgW="736600" imgH="228600" progId="Equation.DSMT4">
                    <p:embed/>
                    <p:pic>
                      <p:nvPicPr>
                        <p:cNvPr id="17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8954" y="4186343"/>
                          <a:ext cx="1350962" cy="420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副标题 2"/>
          <p:cNvSpPr txBox="1">
            <a:spLocks noChangeArrowheads="1"/>
          </p:cNvSpPr>
          <p:nvPr/>
        </p:nvSpPr>
        <p:spPr bwMode="auto">
          <a:xfrm>
            <a:off x="8509142" y="692810"/>
            <a:ext cx="504825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b="1" dirty="0"/>
              <a:t>性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zh-CN" altLang="en-US" b="1" dirty="0"/>
              <a:t>质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zh-CN" altLang="en-US" b="1" dirty="0"/>
              <a:t>总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zh-CN" altLang="en-US" b="1" dirty="0"/>
              <a:t>结</a:t>
            </a:r>
            <a:endParaRPr lang="zh-CN" b="1" dirty="0"/>
          </a:p>
          <a:p>
            <a:pPr eaLnBrk="1" hangingPunct="1"/>
            <a:endParaRPr lang="zh-CN" altLang="zh-CN" sz="2400" b="1" dirty="0"/>
          </a:p>
          <a:p>
            <a:pPr eaLnBrk="1" hangingPunct="1"/>
            <a:endParaRPr lang="zh-CN" altLang="zh-CN" sz="2400" b="1" dirty="0"/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>
          <a:xfrm>
            <a:off x="179388" y="6092825"/>
            <a:ext cx="77724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复  习</a:t>
            </a:r>
            <a:endParaRPr 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96CA5D-B0AB-419A-A8E8-60979AE3E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2896CA5D-B0AB-419A-A8E8-60979AE3E4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99A2BC-623E-47B8-9EC1-2FFFAA8FA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BE99A2BC-623E-47B8-9EC1-2FFFAA8FAB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983E86-B74D-4DAD-9361-B65E2189CC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graphicEl>
                                              <a:dgm id="{86983E86-B74D-4DAD-9361-B65E2189CC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889148-079C-4192-B97D-8A7EF0CEA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graphicEl>
                                              <a:dgm id="{B5889148-079C-4192-B97D-8A7EF0CEA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C464DF-28D5-405A-8AFE-179F12C1E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graphicEl>
                                              <a:dgm id="{94C464DF-28D5-405A-8AFE-179F12C1EB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F056AB-E9CD-4BEA-B796-D55EC1369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">
                                            <p:graphicEl>
                                              <a:dgm id="{DCF056AB-E9CD-4BEA-B796-D55EC1369A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039C0A-98C5-4247-B8DB-486B35090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5">
                                            <p:graphicEl>
                                              <a:dgm id="{8E039C0A-98C5-4247-B8DB-486B350906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BB7A96-1F6D-4F4D-AC56-A9211E086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5">
                                            <p:graphicEl>
                                              <a:dgm id="{FABB7A96-1F6D-4F4D-AC56-A9211E0863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9768A1-C09C-4B77-96FD-1D4AC0224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5">
                                            <p:graphicEl>
                                              <a:dgm id="{2C9768A1-C09C-4B77-96FD-1D4AC0224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40190" y="5085184"/>
            <a:ext cx="5748034" cy="492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55370" y="-71229"/>
            <a:ext cx="3658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endParaRPr lang="zh-CN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anose="02010609060101010101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827088" y="47625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5" name="TextBox 4"/>
          <p:cNvSpPr>
            <a:spLocks noChangeArrowheads="1"/>
          </p:cNvSpPr>
          <p:nvPr/>
        </p:nvSpPr>
        <p:spPr bwMode="auto">
          <a:xfrm>
            <a:off x="400136" y="649728"/>
            <a:ext cx="62631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矩阵可以相似对角化的充要条件</a:t>
            </a:r>
          </a:p>
        </p:txBody>
      </p:sp>
      <p:sp>
        <p:nvSpPr>
          <p:cNvPr id="2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459788" y="175775"/>
            <a:ext cx="504825" cy="5413375"/>
          </a:xfrm>
        </p:spPr>
        <p:txBody>
          <a:bodyPr/>
          <a:lstStyle/>
          <a:p>
            <a:pPr eaLnBrk="1" hangingPunct="1"/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矩阵可以对角化的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充要条件</a:t>
            </a:r>
            <a:endParaRPr lang="en-US" altLang="zh-CN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2022" y="1412776"/>
            <a:ext cx="5688128" cy="492125"/>
            <a:chOff x="252022" y="1556552"/>
            <a:chExt cx="5688128" cy="492125"/>
          </a:xfrm>
        </p:grpSpPr>
        <p:sp>
          <p:nvSpPr>
            <p:cNvPr id="7" name="TextBox 7"/>
            <p:cNvSpPr>
              <a:spLocks noChangeArrowheads="1"/>
            </p:cNvSpPr>
            <p:nvPr/>
          </p:nvSpPr>
          <p:spPr bwMode="auto">
            <a:xfrm>
              <a:off x="252022" y="1556552"/>
              <a:ext cx="547211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Times New Roman" panose="02020603050405020304" pitchFamily="18" charset="0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highlight>
                    <a:srgbClr val="FFFF00"/>
                  </a:highlight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有</a:t>
              </a:r>
              <a:r>
                <a:rPr lang="en-US" altLang="zh-CN" sz="2600" b="1" i="1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n</a:t>
              </a:r>
              <a:r>
                <a:rPr lang="zh-CN" altLang="en-US" sz="26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个线性无关</a:t>
              </a:r>
              <a:r>
                <a:rPr lang="zh-CN" altLang="en-US" sz="2600" b="1" dirty="0">
                  <a:solidFill>
                    <a:srgbClr val="000000"/>
                  </a:solidFill>
                  <a:highlight>
                    <a:srgbClr val="FFFF00"/>
                  </a:highlight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的特征向量</a:t>
              </a:r>
            </a:p>
          </p:txBody>
        </p:sp>
        <p:sp>
          <p:nvSpPr>
            <p:cNvPr id="20" name="左右箭头 19"/>
            <p:cNvSpPr/>
            <p:nvPr/>
          </p:nvSpPr>
          <p:spPr bwMode="auto">
            <a:xfrm>
              <a:off x="5148095" y="1646702"/>
              <a:ext cx="792055" cy="269875"/>
            </a:xfrm>
            <a:prstGeom prst="left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0" name="左右箭头 29"/>
          <p:cNvSpPr/>
          <p:nvPr/>
        </p:nvSpPr>
        <p:spPr bwMode="auto">
          <a:xfrm>
            <a:off x="5355904" y="761011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Box 8"/>
          <p:cNvSpPr>
            <a:spLocks noChangeArrowheads="1"/>
          </p:cNvSpPr>
          <p:nvPr/>
        </p:nvSpPr>
        <p:spPr bwMode="auto">
          <a:xfrm>
            <a:off x="179695" y="1970226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全是实数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，且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重的特征值存在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个线</a:t>
            </a:r>
            <a:endParaRPr lang="zh-CN" altLang="en-US" sz="2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1" name="TextBox 9"/>
          <p:cNvSpPr>
            <a:spLocks noChangeArrowheads="1"/>
          </p:cNvSpPr>
          <p:nvPr/>
        </p:nvSpPr>
        <p:spPr bwMode="auto">
          <a:xfrm>
            <a:off x="286150" y="2586974"/>
            <a:ext cx="4933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性无关的特征向量</a:t>
            </a:r>
            <a:endParaRPr lang="zh-CN" altLang="en-US" sz="2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2" name="左右箭头 31"/>
          <p:cNvSpPr/>
          <p:nvPr/>
        </p:nvSpPr>
        <p:spPr bwMode="auto">
          <a:xfrm>
            <a:off x="3780000" y="2708866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181973" y="3179227"/>
            <a:ext cx="7918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全是实数，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且每个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重的特征值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都满足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395765" y="3733042"/>
            <a:ext cx="3132145" cy="48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R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EA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en-US" altLang="zh-CN" sz="26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= 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nn</a:t>
            </a:r>
            <a:r>
              <a:rPr lang="en-US" altLang="zh-CN" sz="26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,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5" name="右箭头 34"/>
          <p:cNvSpPr/>
          <p:nvPr/>
        </p:nvSpPr>
        <p:spPr bwMode="auto">
          <a:xfrm>
            <a:off x="3923928" y="3856063"/>
            <a:ext cx="648045" cy="24414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10"/>
          <p:cNvSpPr>
            <a:spLocks noChangeArrowheads="1"/>
          </p:cNvSpPr>
          <p:nvPr/>
        </p:nvSpPr>
        <p:spPr bwMode="auto">
          <a:xfrm>
            <a:off x="250680" y="4376891"/>
            <a:ext cx="69855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有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个</a:t>
            </a:r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互不相同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的特征值，则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可以对角化</a:t>
            </a:r>
            <a:endParaRPr lang="zh-CN" altLang="en-US" sz="2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8391" y="5085184"/>
            <a:ext cx="60818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 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AP=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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=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？，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？，基本运算！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30" grpId="0" animBg="1"/>
      <p:bldP spid="22" grpId="0"/>
      <p:bldP spid="31" grpId="0"/>
      <p:bldP spid="32" grpId="0" animBg="1"/>
      <p:bldP spid="33" grpId="0"/>
      <p:bldP spid="34" grpId="0"/>
      <p:bldP spid="35" grpId="0" animBg="1"/>
      <p:bldP spid="36" grpId="0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anose="02010609060101010101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-17140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r>
              <a:rPr lang="zh-CN" altLang="en-US" sz="2800" b="1" dirty="0"/>
              <a:t>三</a:t>
            </a:r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对</a:t>
            </a:r>
            <a:endParaRPr lang="en-US" altLang="zh-CN" sz="2800" b="1" dirty="0"/>
          </a:p>
          <a:p>
            <a:r>
              <a:rPr lang="zh-CN" altLang="en-US" sz="2800" b="1" dirty="0"/>
              <a:t>角</a:t>
            </a:r>
            <a:endParaRPr lang="en-US" altLang="zh-CN" sz="2800" b="1" dirty="0"/>
          </a:p>
          <a:p>
            <a:r>
              <a:rPr lang="zh-CN" altLang="en-US" sz="2800" b="1" dirty="0"/>
              <a:t>化</a:t>
            </a:r>
            <a:endParaRPr lang="en-US" altLang="zh-CN" sz="2800" b="1" dirty="0"/>
          </a:p>
          <a:p>
            <a:r>
              <a:rPr lang="zh-CN" altLang="en-US" sz="2800" b="1" dirty="0"/>
              <a:t>的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充要条件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5590" y="138316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总结</a:t>
              </a:r>
            </a:p>
          </p:txBody>
        </p:sp>
      </p:grp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691680" y="1413937"/>
            <a:ext cx="65961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阶方阵</a:t>
            </a:r>
            <a:r>
              <a:rPr 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可以</a:t>
            </a:r>
            <a:r>
              <a:rPr lang="zh-CN" altLang="en-US" sz="2600" b="1" dirty="0">
                <a:latin typeface="宋体" panose="02010600030101010101" pitchFamily="2" charset="-122"/>
                <a:sym typeface="宋体" panose="02010600030101010101" pitchFamily="2" charset="-122"/>
              </a:rPr>
              <a:t>相似对角化，即存在可逆</a:t>
            </a:r>
            <a:endParaRPr lang="en-US" altLang="zh-CN" sz="26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6"/>
          <p:cNvSpPr>
            <a:spLocks noChangeArrowheads="1"/>
          </p:cNvSpPr>
          <p:nvPr/>
        </p:nvSpPr>
        <p:spPr bwMode="auto">
          <a:xfrm>
            <a:off x="395589" y="1989977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 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-1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AP=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，则相似对角矩阵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/>
              </a:rPr>
              <a:t>的对角线上</a:t>
            </a:r>
            <a:endParaRPr lang="en-US" altLang="zh-CN" sz="26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TextBox 6"/>
          <p:cNvSpPr>
            <a:spLocks noChangeArrowheads="1"/>
          </p:cNvSpPr>
          <p:nvPr/>
        </p:nvSpPr>
        <p:spPr bwMode="auto">
          <a:xfrm>
            <a:off x="395590" y="2494012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的元素就是矩阵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</a:t>
            </a:r>
            <a:r>
              <a:rPr lang="en-US" altLang="zh-CN" sz="2600" b="1" i="1" dirty="0">
                <a:solidFill>
                  <a:srgbClr val="0066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0066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个特征值</a:t>
            </a:r>
            <a:r>
              <a:rPr lang="zh-CN" altLang="en-US" sz="2600" b="1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zh-CN" altLang="en-US" sz="2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zh-CN" altLang="en-US" sz="2600" b="1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zh-CN" altLang="en-US" sz="2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…</a:t>
            </a:r>
            <a:r>
              <a:rPr lang="zh-CN" altLang="en-US" sz="2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zh-CN" altLang="en-US" sz="2600" b="1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，可逆</a:t>
            </a:r>
            <a:endParaRPr lang="en-US" altLang="zh-CN" sz="26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TextBox 6"/>
          <p:cNvSpPr>
            <a:spLocks noChangeArrowheads="1"/>
          </p:cNvSpPr>
          <p:nvPr/>
        </p:nvSpPr>
        <p:spPr bwMode="auto">
          <a:xfrm>
            <a:off x="344822" y="2986455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的列向量就是矩阵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的分别对应于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…</a:t>
            </a:r>
            <a:endParaRPr lang="en-US" altLang="zh-CN" sz="26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TextBox 6"/>
          <p:cNvSpPr>
            <a:spLocks noChangeArrowheads="1"/>
          </p:cNvSpPr>
          <p:nvPr/>
        </p:nvSpPr>
        <p:spPr bwMode="auto">
          <a:xfrm>
            <a:off x="395590" y="3502082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线性无关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0066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特征向量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。</a:t>
            </a:r>
            <a:endParaRPr lang="en-US" altLang="zh-CN" sz="26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5536" y="1098899"/>
            <a:ext cx="7677370" cy="936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zh-CN" altLang="zh-CN" sz="26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行列式</a:t>
            </a:r>
            <a:r>
              <a:rPr lang="en-US" altLang="zh-CN" sz="26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6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的任一行（列）的元素与另一行（列）对应元素的代数余子式</a:t>
            </a:r>
            <a:r>
              <a:rPr lang="zh-CN" altLang="en-US" sz="26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乘积</a:t>
            </a:r>
            <a:r>
              <a:rPr lang="zh-CN" altLang="zh-CN" sz="26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之和等于</a:t>
            </a:r>
            <a:r>
              <a:rPr lang="en-US" altLang="zh-CN" sz="26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555975" y="1063361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65129B6F-9F5B-44F1-9500-B118AC87C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一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按行展开定理的推论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8DFE01F-0BED-4746-8991-0B3AC6A5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C8CEA34-677F-48BC-ABCA-EA5D7424B0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975" y="2571750"/>
          <a:ext cx="56864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5676900" imgH="863600" progId="Equation.DSMT4">
                  <p:embed/>
                </p:oleObj>
              </mc:Choice>
              <mc:Fallback>
                <p:oleObj name="Equation" r:id="rId4" imgW="5676900" imgH="863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C8CEA34-677F-48BC-ABCA-EA5D7424B0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75" y="2571750"/>
                        <a:ext cx="568642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ACA5A1A-FA10-444C-9BDA-87342217AAA6}"/>
                  </a:ext>
                </a:extLst>
              </p:cNvPr>
              <p:cNvSpPr txBox="1"/>
              <p:nvPr/>
            </p:nvSpPr>
            <p:spPr>
              <a:xfrm>
                <a:off x="555975" y="3934452"/>
                <a:ext cx="4071820" cy="370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 +</m:t>
                    </m:r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sz="22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ACA5A1A-FA10-444C-9BDA-87342217A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75" y="3934452"/>
                <a:ext cx="4071820" cy="370551"/>
              </a:xfrm>
              <a:prstGeom prst="rect">
                <a:avLst/>
              </a:prstGeom>
              <a:blipFill>
                <a:blip r:embed="rId6"/>
                <a:stretch>
                  <a:fillRect l="-1796" t="-22951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D9C90E-BFAF-421B-A895-3976627CFE0A}"/>
                  </a:ext>
                </a:extLst>
              </p:cNvPr>
              <p:cNvSpPr txBox="1"/>
              <p:nvPr/>
            </p:nvSpPr>
            <p:spPr>
              <a:xfrm>
                <a:off x="4374837" y="3596529"/>
                <a:ext cx="2038891" cy="1015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D9C90E-BFAF-421B-A895-3976627CF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37" y="3596529"/>
                <a:ext cx="2038891" cy="10150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A895325-4489-4C4C-8812-8313BD82A091}"/>
              </a:ext>
            </a:extLst>
          </p:cNvPr>
          <p:cNvSpPr txBox="1"/>
          <p:nvPr/>
        </p:nvSpPr>
        <p:spPr>
          <a:xfrm>
            <a:off x="6665953" y="2699240"/>
            <a:ext cx="79208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  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4A8A99-0701-46C3-BE39-CF7EC971DA6D}"/>
              </a:ext>
            </a:extLst>
          </p:cNvPr>
          <p:cNvSpPr txBox="1"/>
          <p:nvPr/>
        </p:nvSpPr>
        <p:spPr>
          <a:xfrm>
            <a:off x="6665953" y="3934452"/>
            <a:ext cx="79208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  列</a:t>
            </a:r>
          </a:p>
        </p:txBody>
      </p:sp>
    </p:spTree>
    <p:extLst>
      <p:ext uri="{BB962C8B-B14F-4D97-AF65-F5344CB8AC3E}">
        <p14:creationId xmlns:p14="http://schemas.microsoft.com/office/powerpoint/2010/main" val="31503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  <p:bldP spid="4" grpId="0"/>
      <p:bldP spid="5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35685" y="543764"/>
            <a:ext cx="2376165" cy="79865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459788" y="332785"/>
            <a:ext cx="504825" cy="475233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论</a:t>
            </a: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466725" y="688363"/>
            <a:ext cx="16571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基本结论</a:t>
            </a: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27000" y="1493226"/>
            <a:ext cx="7543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</a:rPr>
              <a:t>1.  </a:t>
            </a:r>
            <a:r>
              <a:rPr lang="zh-CN" altLang="en-US" sz="2600" b="1" dirty="0"/>
              <a:t>实对称矩阵的特征值都是</a:t>
            </a:r>
            <a:r>
              <a:rPr lang="zh-CN" altLang="en-US" sz="2600" b="1" dirty="0">
                <a:solidFill>
                  <a:srgbClr val="FF0000"/>
                </a:solidFill>
              </a:rPr>
              <a:t>实数</a:t>
            </a:r>
            <a:r>
              <a:rPr lang="zh-CN" altLang="en-US" sz="2600" b="1" dirty="0"/>
              <a:t>。</a:t>
            </a:r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109538" y="2715509"/>
            <a:ext cx="81359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</a:rPr>
              <a:t>3.  若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>
                <a:latin typeface="Times New Roman" panose="02020603050405020304" pitchFamily="18" charset="0"/>
                <a:sym typeface="Symbol" panose="05050102010706020507"/>
              </a:rPr>
              <a:t>i</a:t>
            </a:r>
            <a:r>
              <a:rPr lang="zh-CN" altLang="en-US" sz="2600" b="1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为实对称阵 </a:t>
            </a:r>
            <a:r>
              <a:rPr lang="zh-CN" altLang="en-US" sz="26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600" b="1" dirty="0">
                <a:latin typeface="Times New Roman" panose="02020603050405020304" pitchFamily="18" charset="0"/>
              </a:rPr>
              <a:t>的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600" b="1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重特征值，则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R(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>
                <a:latin typeface="Times New Roman" panose="02020603050405020304" pitchFamily="18" charset="0"/>
                <a:sym typeface="Symbol" panose="05050102010706020507"/>
              </a:rPr>
              <a:t>i</a:t>
            </a:r>
            <a:r>
              <a:rPr lang="zh-CN" altLang="en-US" sz="26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</a:rPr>
              <a:t>)=</a:t>
            </a:r>
            <a:r>
              <a:rPr lang="en-US" altLang="zh-CN" sz="26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600" b="1" dirty="0" err="1">
                <a:latin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6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6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sz="2600" b="1" dirty="0">
                <a:latin typeface="Times New Roman" panose="02020603050405020304" pitchFamily="18" charset="0"/>
              </a:rPr>
              <a:t>     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07950" y="3351958"/>
            <a:ext cx="8137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</a:rPr>
              <a:t>4.  </a:t>
            </a:r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任一实对称矩阵 </a:t>
            </a:r>
            <a:r>
              <a:rPr lang="zh-CN" altLang="en-US" sz="2600" b="1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A </a:t>
            </a:r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都可以对角化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FF0000"/>
                </a:solidFill>
              </a:rPr>
              <a:t>更进一步一定</a:t>
            </a:r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</a:rPr>
              <a:t>存</a:t>
            </a:r>
            <a:endParaRPr lang="zh-CN" altLang="en-US" sz="26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519710" y="3872666"/>
            <a:ext cx="7502576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正交矩阵</a:t>
            </a:r>
            <a:r>
              <a:rPr lang="en-US" altLang="zh-CN" sz="2600" b="1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Q</a:t>
            </a:r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，使得</a:t>
            </a:r>
            <a:r>
              <a:rPr lang="en-US" altLang="zh-CN" sz="2600" b="1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Q</a:t>
            </a:r>
            <a:r>
              <a:rPr lang="en-US" altLang="zh-CN" sz="2600" b="1" i="1" baseline="30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T</a:t>
            </a:r>
            <a:r>
              <a:rPr lang="en-US" altLang="zh-CN" sz="2600" b="1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AQ</a:t>
            </a:r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 为对角阵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107689" y="2067460"/>
            <a:ext cx="78884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</a:rPr>
              <a:t>2</a:t>
            </a:r>
            <a:r>
              <a:rPr lang="zh-CN" altLang="en-US" sz="2600" b="1" dirty="0"/>
              <a:t>. 实对称阵的</a:t>
            </a:r>
            <a:r>
              <a:rPr lang="zh-CN" altLang="en-US" sz="2600" b="1" dirty="0">
                <a:solidFill>
                  <a:srgbClr val="FF0000"/>
                </a:solidFill>
              </a:rPr>
              <a:t>不同特征值</a:t>
            </a:r>
            <a:r>
              <a:rPr lang="zh-CN" altLang="en-US" sz="2600" b="1" dirty="0"/>
              <a:t>对应的特征向量</a:t>
            </a:r>
            <a:r>
              <a:rPr lang="zh-CN" altLang="en-US" sz="2600" b="1" dirty="0">
                <a:solidFill>
                  <a:srgbClr val="FF0000"/>
                </a:solidFill>
              </a:rPr>
              <a:t>一定正交。</a:t>
            </a:r>
            <a:endParaRPr lang="zh-CN" altLang="en-US" sz="2600" b="1" dirty="0"/>
          </a:p>
        </p:txBody>
      </p: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107504" y="4448725"/>
            <a:ext cx="81359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</a:rPr>
              <a:t>5</a:t>
            </a:r>
            <a:r>
              <a:rPr lang="zh-CN" altLang="en-US" sz="2600" b="1" dirty="0">
                <a:latin typeface="Times New Roman" panose="02020603050405020304" pitchFamily="18" charset="0"/>
              </a:rPr>
              <a:t>.  实对称矩阵 </a:t>
            </a:r>
            <a:r>
              <a:rPr lang="zh-CN" altLang="en-US" sz="26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600" b="1" dirty="0">
                <a:latin typeface="Times New Roman" panose="02020603050405020304" pitchFamily="18" charset="0"/>
              </a:rPr>
              <a:t>的秩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等于非零特征值的个数</a:t>
            </a:r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>
          <a:xfrm>
            <a:off x="179388" y="6092825"/>
            <a:ext cx="77724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5.4  实对称阵的相似对角化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bldLvl="0" autoUpdateAnimBg="0"/>
      <p:bldP spid="11" grpId="0"/>
      <p:bldP spid="17" grpId="0" bldLvl="0" autoUpdateAnimBg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5.4  实对称阵的相似对角化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27000" y="116770"/>
            <a:ext cx="8189914" cy="108007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126"/>
          <p:cNvSpPr>
            <a:spLocks noChangeArrowheads="1"/>
          </p:cNvSpPr>
          <p:nvPr/>
        </p:nvSpPr>
        <p:spPr bwMode="auto">
          <a:xfrm>
            <a:off x="6084888" y="3357563"/>
            <a:ext cx="115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6" name="Text Box 144"/>
          <p:cNvSpPr>
            <a:spLocks noChangeArrowheads="1"/>
          </p:cNvSpPr>
          <p:nvPr/>
        </p:nvSpPr>
        <p:spPr bwMode="auto">
          <a:xfrm>
            <a:off x="5795963" y="3429000"/>
            <a:ext cx="2016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7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68276" y="240603"/>
            <a:ext cx="8148638" cy="8842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宋体" panose="02010600030101010101" pitchFamily="2" charset="-122"/>
              </a:rPr>
              <a:t>当实对称矩阵 </a:t>
            </a:r>
            <a:r>
              <a:rPr lang="zh-CN" altLang="en-US" sz="26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600" b="1" dirty="0">
                <a:latin typeface="宋体" panose="02010600030101010101" pitchFamily="2" charset="-122"/>
              </a:rPr>
              <a:t>的特征值都是单特征值时,求正交相似矩阵 </a:t>
            </a:r>
            <a:r>
              <a:rPr lang="zh-CN" altLang="en-US" sz="2600" b="1" i="1" dirty="0">
                <a:latin typeface="Times New Roman" panose="02020603050405020304" pitchFamily="18" charset="0"/>
              </a:rPr>
              <a:t>Q </a:t>
            </a:r>
            <a:r>
              <a:rPr lang="zh-CN" altLang="en-US" sz="2600" b="1" dirty="0">
                <a:latin typeface="宋体" panose="02010600030101010101" pitchFamily="2" charset="-122"/>
              </a:rPr>
              <a:t>的方法为:</a:t>
            </a: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127000" y="1385888"/>
            <a:ext cx="79740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</a:rPr>
              <a:t>(1) 求出所有单特征值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/>
              </a:rPr>
              <a:t>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/>
              </a:rPr>
              <a:t>, …,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/>
              </a:rPr>
              <a:t>,</a:t>
            </a:r>
            <a:r>
              <a:rPr lang="zh-CN" altLang="en-US" sz="2600" b="1" dirty="0">
                <a:latin typeface="Times New Roman" panose="02020603050405020304" pitchFamily="18" charset="0"/>
              </a:rPr>
              <a:t>  对应的特征向量为</a:t>
            </a:r>
          </a:p>
        </p:txBody>
      </p:sp>
      <p:grpSp>
        <p:nvGrpSpPr>
          <p:cNvPr id="11" name="Group 36"/>
          <p:cNvGrpSpPr/>
          <p:nvPr/>
        </p:nvGrpSpPr>
        <p:grpSpPr bwMode="auto">
          <a:xfrm>
            <a:off x="142875" y="2343150"/>
            <a:ext cx="8034341" cy="889000"/>
            <a:chOff x="0" y="-10"/>
            <a:chExt cx="12652" cy="1400"/>
          </a:xfrm>
        </p:grpSpPr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0" y="331"/>
              <a:ext cx="11512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latin typeface="Times New Roman" panose="02020603050405020304" pitchFamily="18" charset="0"/>
                </a:rPr>
                <a:t>(2) 将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dirty="0">
                  <a:latin typeface="Times New Roman" panose="02020603050405020304" pitchFamily="18" charset="0"/>
                </a:rPr>
                <a:t>, …,</a:t>
              </a:r>
              <a:r>
                <a:rPr lang="zh-CN" altLang="en-US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 </a:t>
              </a:r>
              <a:r>
                <a:rPr lang="en-US" altLang="zh-CN" sz="2600" b="1" i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p</a:t>
              </a:r>
              <a:r>
                <a:rPr lang="en-US" altLang="zh-CN" sz="2600" b="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n</a:t>
              </a:r>
              <a:r>
                <a:rPr lang="zh-CN" altLang="en-US" sz="2600" b="1" dirty="0">
                  <a:latin typeface="Times New Roman" panose="02020603050405020304" pitchFamily="18" charset="0"/>
                </a:rPr>
                <a:t>单位化 ，即取                    </a:t>
              </a:r>
            </a:p>
          </p:txBody>
        </p:sp>
        <p:graphicFrame>
          <p:nvGraphicFramePr>
            <p:cNvPr id="13" name="Object 39"/>
            <p:cNvGraphicFramePr/>
            <p:nvPr/>
          </p:nvGraphicFramePr>
          <p:xfrm>
            <a:off x="7330" y="-10"/>
            <a:ext cx="5322" cy="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6" name="Equation" r:id="rId4" imgW="3378200" imgH="889000" progId="Equation.DSMT4">
                    <p:embed/>
                  </p:oleObj>
                </mc:Choice>
                <mc:Fallback>
                  <p:oleObj name="Equation" r:id="rId4" imgW="3378200" imgH="889000" progId="Equation.DSMT4">
                    <p:embed/>
                    <p:pic>
                      <p:nvPicPr>
                        <p:cNvPr id="13" name="Object 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0" y="-10"/>
                          <a:ext cx="5322" cy="1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40"/>
          <p:cNvGrpSpPr/>
          <p:nvPr/>
        </p:nvGrpSpPr>
        <p:grpSpPr bwMode="auto">
          <a:xfrm>
            <a:off x="136525" y="3189288"/>
            <a:ext cx="8036560" cy="501650"/>
            <a:chOff x="0" y="0"/>
            <a:chExt cx="12657" cy="790"/>
          </a:xfrm>
        </p:grpSpPr>
        <p:sp>
          <p:nvSpPr>
            <p:cNvPr id="16" name="Text Box 41"/>
            <p:cNvSpPr txBox="1">
              <a:spLocks noChangeArrowheads="1"/>
            </p:cNvSpPr>
            <p:nvPr/>
          </p:nvSpPr>
          <p:spPr bwMode="auto">
            <a:xfrm>
              <a:off x="0" y="0"/>
              <a:ext cx="12657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(3) 令                               则</a:t>
              </a:r>
            </a:p>
          </p:txBody>
        </p:sp>
        <p:graphicFrame>
          <p:nvGraphicFramePr>
            <p:cNvPr id="17" name="Object 42"/>
            <p:cNvGraphicFramePr/>
            <p:nvPr/>
          </p:nvGraphicFramePr>
          <p:xfrm>
            <a:off x="1503" y="130"/>
            <a:ext cx="3763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7" name="Equation" r:id="rId6" imgW="2387600" imgH="419100" progId="Equation.DSMT4">
                    <p:embed/>
                  </p:oleObj>
                </mc:Choice>
                <mc:Fallback>
                  <p:oleObj name="Equation" r:id="rId6" imgW="2387600" imgH="419100" progId="Equation.DSMT4">
                    <p:embed/>
                    <p:pic>
                      <p:nvPicPr>
                        <p:cNvPr id="17" name="Object 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3" y="130"/>
                          <a:ext cx="3763" cy="6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3"/>
            <p:cNvGraphicFramePr/>
            <p:nvPr/>
          </p:nvGraphicFramePr>
          <p:xfrm>
            <a:off x="6103" y="27"/>
            <a:ext cx="5943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8" name="Equation" r:id="rId8" imgW="3771900" imgH="457200" progId="Equation.DSMT4">
                    <p:embed/>
                  </p:oleObj>
                </mc:Choice>
                <mc:Fallback>
                  <p:oleObj name="Equation" r:id="rId8" imgW="3771900" imgH="457200" progId="Equation.DSMT4">
                    <p:embed/>
                    <p:pic>
                      <p:nvPicPr>
                        <p:cNvPr id="18" name="Object 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3" y="27"/>
                          <a:ext cx="5943" cy="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418229" y="3800617"/>
            <a:ext cx="79700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i="1" dirty="0">
                <a:latin typeface="Times New Roman" panose="02020603050405020304" pitchFamily="18" charset="0"/>
              </a:rPr>
              <a:t>Q </a:t>
            </a:r>
            <a:r>
              <a:rPr lang="zh-CN" altLang="en-US" sz="2600" b="1" dirty="0">
                <a:latin typeface="Times New Roman" panose="02020603050405020304" pitchFamily="18" charset="0"/>
              </a:rPr>
              <a:t>中向量的排列次序与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/>
              </a:rPr>
              <a:t>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/>
              </a:rPr>
              <a:t>, …,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zh-CN" altLang="en-US" sz="2600" b="1" dirty="0">
                <a:latin typeface="Times New Roman" panose="02020603050405020304" pitchFamily="18" charset="0"/>
              </a:rPr>
              <a:t>的排列次序相对应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755735" y="1856482"/>
            <a:ext cx="70564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</a:rPr>
              <a:t>, 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p</a:t>
            </a:r>
            <a:r>
              <a:rPr lang="en-US" altLang="zh-CN" sz="2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endParaRPr lang="zh-CN" altLang="en-US" sz="2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5.4  实对称阵的相似对角化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188775"/>
            <a:ext cx="8189914" cy="108007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33338" y="301625"/>
            <a:ext cx="8212137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>
                <a:latin typeface="宋体" panose="02010600030101010101" pitchFamily="2" charset="-122"/>
              </a:rPr>
              <a:t>当实对称矩阵 </a:t>
            </a:r>
            <a:r>
              <a:rPr lang="zh-CN" altLang="en-US" sz="2600" b="1" i="1">
                <a:latin typeface="Times New Roman" panose="02020603050405020304" pitchFamily="18" charset="0"/>
              </a:rPr>
              <a:t>A</a:t>
            </a:r>
            <a:r>
              <a:rPr lang="zh-CN" altLang="en-US" sz="2600" b="1">
                <a:latin typeface="宋体" panose="02010600030101010101" pitchFamily="2" charset="-122"/>
              </a:rPr>
              <a:t>有重特征值时,求正交相似变换矩阵 </a:t>
            </a:r>
            <a:r>
              <a:rPr lang="zh-CN" altLang="en-US" sz="2600" b="1" i="1">
                <a:latin typeface="Times New Roman" panose="02020603050405020304" pitchFamily="18" charset="0"/>
              </a:rPr>
              <a:t>Q</a:t>
            </a:r>
            <a:r>
              <a:rPr lang="zh-CN" altLang="en-US" sz="2600" b="1">
                <a:latin typeface="宋体" panose="02010600030101010101" pitchFamily="2" charset="-122"/>
              </a:rPr>
              <a:t> 的方法：</a:t>
            </a: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111125" y="1282700"/>
            <a:ext cx="8061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</a:rPr>
              <a:t>(1) 对于每个重特征值</a:t>
            </a:r>
            <a:r>
              <a:rPr lang="zh-CN" altLang="en-US" sz="2600" b="1" i="1" dirty="0">
                <a:latin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>
                <a:latin typeface="Times New Roman" panose="02020603050405020304" pitchFamily="18" charset="0"/>
                <a:sym typeface="Symbol" panose="05050102010706020507"/>
              </a:rPr>
              <a:t>i</a:t>
            </a:r>
            <a:r>
              <a:rPr lang="zh-CN" altLang="en-US" sz="26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, 求出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 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b="1" i="1" dirty="0" err="1">
                <a:latin typeface="Times New Roman" panose="02020603050405020304" pitchFamily="18" charset="0"/>
              </a:rPr>
              <a:t>E</a:t>
            </a:r>
            <a:r>
              <a:rPr lang="zh-CN" altLang="en-US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</a:rPr>
              <a:t>–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</a:rPr>
              <a:t>=0</a:t>
            </a:r>
            <a:r>
              <a:rPr lang="zh-CN" altLang="en-US" sz="2600" b="1" dirty="0">
                <a:latin typeface="Times New Roman" panose="02020603050405020304" pitchFamily="18" charset="0"/>
              </a:rPr>
              <a:t> 的基础解</a:t>
            </a: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104775" y="1720850"/>
            <a:ext cx="8356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     系，并将其按施密特正交规范化过程正交化和单位化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109538" y="2348925"/>
            <a:ext cx="79914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</a:rPr>
              <a:t>(2)</a:t>
            </a:r>
            <a:r>
              <a:rPr lang="zh-CN" altLang="en-US" sz="2600" b="1" dirty="0">
                <a:latin typeface="Times New Roman" panose="02020603050405020304" pitchFamily="18" charset="0"/>
              </a:rPr>
              <a:t>以上面所得的两两正交的单位特征向量为列即得正   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180974" y="3502025"/>
            <a:ext cx="79700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注：正交化是对</a:t>
            </a:r>
            <a:r>
              <a:rPr lang="zh-CN" altLang="en-US" sz="2600" b="1" dirty="0">
                <a:solidFill>
                  <a:srgbClr val="FF0000"/>
                </a:solidFill>
              </a:rPr>
              <a:t>每个特征值</a:t>
            </a:r>
            <a:r>
              <a:rPr lang="zh-CN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 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dirty="0"/>
              <a:t>，所对应的</a:t>
            </a:r>
            <a:r>
              <a:rPr lang="zh-CN" altLang="en-US" sz="2600" b="1" dirty="0">
                <a:solidFill>
                  <a:srgbClr val="FF0000"/>
                </a:solidFill>
              </a:rPr>
              <a:t>线性无关</a:t>
            </a:r>
            <a:r>
              <a:rPr lang="zh-CN" altLang="en-US" sz="2600" b="1" dirty="0"/>
              <a:t>的</a:t>
            </a:r>
          </a:p>
        </p:txBody>
      </p:sp>
      <p:sp>
        <p:nvSpPr>
          <p:cNvPr id="11" name="副标题 1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261938" y="2864552"/>
            <a:ext cx="79914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</a:rPr>
              <a:t>   交相似变换矩阵 </a:t>
            </a:r>
            <a:r>
              <a:rPr lang="zh-CN" altLang="en-US" sz="2600" b="1" i="1" dirty="0">
                <a:latin typeface="Times New Roman" panose="02020603050405020304" pitchFamily="18" charset="0"/>
              </a:rPr>
              <a:t>Q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179695" y="4016632"/>
            <a:ext cx="79700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        特征向量分别进行的。</a:t>
            </a:r>
            <a:r>
              <a:rPr lang="zh-CN" altLang="en-US" sz="2600" b="1" dirty="0">
                <a:solidFill>
                  <a:srgbClr val="FF0000"/>
                </a:solidFill>
              </a:rPr>
              <a:t>不同特征值对应的特征向</a:t>
            </a:r>
            <a:endParaRPr lang="zh-CN" altLang="en-US" sz="2600" b="1" dirty="0"/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333374" y="4520667"/>
            <a:ext cx="79700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       特征向量一定正交，</a:t>
            </a:r>
            <a:r>
              <a:rPr lang="zh-CN" altLang="en-US" sz="2600" b="1" dirty="0"/>
              <a:t>不需要再正交化。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utoUpdateAnimBg="0"/>
      <p:bldP spid="9" grpId="0"/>
      <p:bldP spid="10" grpId="0"/>
      <p:bldP spid="12" grpId="0"/>
      <p:bldP spid="13" grpId="0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5.4  实对称阵的相似对角化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Group 29"/>
          <p:cNvGrpSpPr/>
          <p:nvPr/>
        </p:nvGrpSpPr>
        <p:grpSpPr bwMode="auto">
          <a:xfrm>
            <a:off x="233363" y="260648"/>
            <a:ext cx="8011160" cy="1449391"/>
            <a:chOff x="0" y="-11"/>
            <a:chExt cx="12617" cy="2282"/>
          </a:xfrm>
        </p:grpSpPr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0" y="714"/>
              <a:ext cx="12617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例</a:t>
              </a:r>
              <a:r>
                <a:rPr lang="en-US" altLang="zh-CN" sz="2600" b="1" dirty="0"/>
                <a:t>3  </a:t>
              </a:r>
              <a:r>
                <a:rPr lang="zh-CN" altLang="en-US" sz="2600" b="1" dirty="0">
                  <a:latin typeface="Times New Roman" panose="02020603050405020304" pitchFamily="18" charset="0"/>
                </a:rPr>
                <a:t>  设                              ，求一个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正交阵 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Q</a:t>
              </a:r>
              <a:r>
                <a:rPr lang="zh-CN" altLang="en-US" sz="2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endParaRPr lang="zh-CN" altLang="en-US" sz="26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" name="Object 31"/>
            <p:cNvGraphicFramePr/>
            <p:nvPr/>
          </p:nvGraphicFramePr>
          <p:xfrm>
            <a:off x="2012" y="-11"/>
            <a:ext cx="3800" cy="2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8" name="Equation" r:id="rId4" imgW="2413000" imgH="1447800" progId="Equation.DSMT4">
                    <p:embed/>
                  </p:oleObj>
                </mc:Choice>
                <mc:Fallback>
                  <p:oleObj name="Equation" r:id="rId4" imgW="2413000" imgH="1447800" progId="Equation.DSMT4">
                    <p:embed/>
                    <p:pic>
                      <p:nvPicPr>
                        <p:cNvPr id="9" name="Object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" y="-11"/>
                          <a:ext cx="3800" cy="2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1023930" y="1648990"/>
            <a:ext cx="369208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</a:rPr>
              <a:t>使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600" b="1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AQ</a:t>
            </a:r>
            <a:r>
              <a:rPr lang="zh-CN" altLang="en-US" sz="2600" b="1" dirty="0"/>
              <a:t>为对角阵。</a:t>
            </a:r>
          </a:p>
        </p:txBody>
      </p: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题</a:t>
            </a: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385763" y="2224617"/>
            <a:ext cx="638167" cy="4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解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" name="Object 31"/>
          <p:cNvGraphicFramePr/>
          <p:nvPr/>
        </p:nvGraphicFramePr>
        <p:xfrm>
          <a:off x="1102568" y="2414848"/>
          <a:ext cx="6781800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6" imgW="162763200" imgH="34747200" progId="Equation.DSMT4">
                  <p:embed/>
                </p:oleObj>
              </mc:Choice>
              <mc:Fallback>
                <p:oleObj name="Equation" r:id="rId6" imgW="162763200" imgH="34747200" progId="Equation.DSMT4">
                  <p:embed/>
                  <p:pic>
                    <p:nvPicPr>
                      <p:cNvPr id="18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568" y="2414848"/>
                        <a:ext cx="6781800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971600" y="4067175"/>
          <a:ext cx="3403600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8" imgW="81686400" imgH="34747200" progId="Equation.DSMT4">
                  <p:embed/>
                </p:oleObj>
              </mc:Choice>
              <mc:Fallback>
                <p:oleObj name="Equation" r:id="rId8" imgW="81686400" imgH="34747200" progId="Equation.DSMT4">
                  <p:embed/>
                  <p:pic>
                    <p:nvPicPr>
                      <p:cNvPr id="3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067175"/>
                        <a:ext cx="3403600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4479925" y="4293096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10" imgW="71323200" imgH="10363200" progId="Equation.DSMT4">
                  <p:embed/>
                </p:oleObj>
              </mc:Choice>
              <mc:Fallback>
                <p:oleObj name="Equation" r:id="rId10" imgW="71323200" imgH="10363200" progId="Equation.DSMT4">
                  <p:embed/>
                  <p:pic>
                    <p:nvPicPr>
                      <p:cNvPr id="5" name="对象 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4293096"/>
                        <a:ext cx="297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5001220" y="4868863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12" imgW="58826400" imgH="10363200" progId="Equation.DSMT4">
                  <p:embed/>
                </p:oleObj>
              </mc:Choice>
              <mc:Fallback>
                <p:oleObj name="Equation" r:id="rId12" imgW="58826400" imgH="10363200" progId="Equation.DSMT4">
                  <p:embed/>
                  <p:pic>
                    <p:nvPicPr>
                      <p:cNvPr id="10" name="对象 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1220" y="4868863"/>
                        <a:ext cx="245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utoUpdateAnimBg="0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5.4  实对称阵的相似对角化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题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971600" y="4067175"/>
          <a:ext cx="3403600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tion" r:id="rId4" imgW="81686400" imgH="34747200" progId="Equation.DSMT4">
                  <p:embed/>
                </p:oleObj>
              </mc:Choice>
              <mc:Fallback>
                <p:oleObj name="Equation" r:id="rId4" imgW="81686400" imgH="34747200" progId="Equation.DSMT4">
                  <p:embed/>
                  <p:pic>
                    <p:nvPicPr>
                      <p:cNvPr id="2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067175"/>
                        <a:ext cx="3403600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4479925" y="4293096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Equation" r:id="rId6" imgW="71323200" imgH="10363200" progId="Equation.DSMT4">
                  <p:embed/>
                </p:oleObj>
              </mc:Choice>
              <mc:Fallback>
                <p:oleObj name="Equation" r:id="rId6" imgW="71323200" imgH="10363200" progId="Equation.DSMT4">
                  <p:embed/>
                  <p:pic>
                    <p:nvPicPr>
                      <p:cNvPr id="3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4293096"/>
                        <a:ext cx="297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5001220" y="4868863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Equation" r:id="rId8" imgW="58826400" imgH="10363200" progId="Equation.DSMT4">
                  <p:embed/>
                </p:oleObj>
              </mc:Choice>
              <mc:Fallback>
                <p:oleObj name="Equation" r:id="rId8" imgW="58826400" imgH="10363200" progId="Equation.DSMT4">
                  <p:embed/>
                  <p:pic>
                    <p:nvPicPr>
                      <p:cNvPr id="10" name="对象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1220" y="4868863"/>
                        <a:ext cx="245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385763" y="476672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对于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/>
              <a:t>的二重特征值</a:t>
            </a:r>
            <a:r>
              <a:rPr lang="en-US" altLang="zh-CN" sz="2600" b="1" dirty="0"/>
              <a:t>1</a:t>
            </a:r>
            <a:r>
              <a:rPr lang="zh-CN" altLang="en-US" sz="2600" b="1" dirty="0"/>
              <a:t>，求特征向量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1133475" y="1052513"/>
          <a:ext cx="50800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10" imgW="121920000" imgH="34747200" progId="Equation.DSMT4">
                  <p:embed/>
                </p:oleObj>
              </mc:Choice>
              <mc:Fallback>
                <p:oleObj name="Equation" r:id="rId10" imgW="121920000" imgH="34747200" progId="Equation.DSMT4">
                  <p:embed/>
                  <p:pic>
                    <p:nvPicPr>
                      <p:cNvPr id="6" name="对象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052513"/>
                        <a:ext cx="5080000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38163" y="2576517"/>
            <a:ext cx="72741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求出两个正交的特征向量，满足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539552" y="3080573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ym typeface="Symbol" panose="05050102010706020507"/>
              </a:rPr>
              <a:t></a:t>
            </a:r>
            <a:r>
              <a:rPr lang="en-US" altLang="zh-CN" sz="2600" b="1" baseline="-25000" dirty="0">
                <a:sym typeface="Symbol" panose="05050102010706020507"/>
              </a:rPr>
              <a:t>1</a:t>
            </a:r>
            <a:r>
              <a:rPr lang="en-US" altLang="zh-CN" sz="2600" b="1" dirty="0">
                <a:sym typeface="Symbol" panose="05050102010706020507"/>
              </a:rPr>
              <a:t>=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1,1,0)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zh-CN" altLang="en-US" sz="2600" b="1" dirty="0"/>
              <a:t>，</a:t>
            </a:r>
            <a:r>
              <a:rPr lang="zh-CN" altLang="en-US" sz="2600" b="1" dirty="0">
                <a:sym typeface="Symbol" panose="05050102010706020507"/>
              </a:rPr>
              <a:t></a:t>
            </a:r>
            <a:r>
              <a:rPr lang="en-US" altLang="zh-CN" sz="2600" b="1" baseline="-25000" dirty="0">
                <a:sym typeface="Symbol" panose="05050102010706020507"/>
              </a:rPr>
              <a:t>2</a:t>
            </a:r>
            <a:r>
              <a:rPr lang="en-US" altLang="zh-CN" sz="2600" b="1" dirty="0">
                <a:sym typeface="Symbol" panose="05050102010706020507"/>
              </a:rPr>
              <a:t>=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1,1,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zh-CN" altLang="en-US" sz="2600" b="1" dirty="0"/>
              <a:t>，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5.4  实对称阵的相似对角化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题</a:t>
            </a: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385763" y="476672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对于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/>
              <a:t>的二重特征值</a:t>
            </a:r>
            <a:r>
              <a:rPr lang="en-US" altLang="zh-CN" sz="2600" b="1" dirty="0"/>
              <a:t>1</a:t>
            </a:r>
            <a:r>
              <a:rPr lang="zh-CN" altLang="en-US" sz="2600" b="1" dirty="0"/>
              <a:t>，求特征向量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133475" y="1052513"/>
          <a:ext cx="50800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4" imgW="121920000" imgH="34747200" progId="Equation.DSMT4">
                  <p:embed/>
                </p:oleObj>
              </mc:Choice>
              <mc:Fallback>
                <p:oleObj name="Equation" r:id="rId4" imgW="121920000" imgH="34747200" progId="Equation.DSMT4">
                  <p:embed/>
                  <p:pic>
                    <p:nvPicPr>
                      <p:cNvPr id="4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052513"/>
                        <a:ext cx="5080000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38163" y="2576517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求出两个正交的特征向量，满足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539552" y="3080573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ym typeface="Symbol" panose="05050102010706020507"/>
              </a:rPr>
              <a:t></a:t>
            </a:r>
            <a:r>
              <a:rPr lang="en-US" altLang="zh-CN" sz="2600" b="1" baseline="-25000" dirty="0">
                <a:sym typeface="Symbol" panose="05050102010706020507"/>
              </a:rPr>
              <a:t>1</a:t>
            </a:r>
            <a:r>
              <a:rPr lang="en-US" altLang="zh-CN" sz="2600" b="1" dirty="0">
                <a:sym typeface="Symbol" panose="05050102010706020507"/>
              </a:rPr>
              <a:t>=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1,1,0)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zh-CN" altLang="en-US" sz="2600" b="1" dirty="0"/>
              <a:t>，</a:t>
            </a:r>
            <a:r>
              <a:rPr lang="zh-CN" altLang="en-US" sz="2600" b="1" dirty="0">
                <a:sym typeface="Symbol" panose="05050102010706020507"/>
              </a:rPr>
              <a:t></a:t>
            </a:r>
            <a:r>
              <a:rPr lang="en-US" altLang="zh-CN" sz="2600" b="1" baseline="-25000" dirty="0">
                <a:sym typeface="Symbol" panose="05050102010706020507"/>
              </a:rPr>
              <a:t>2</a:t>
            </a:r>
            <a:r>
              <a:rPr lang="en-US" altLang="zh-CN" sz="2600" b="1" dirty="0">
                <a:sym typeface="Symbol" panose="05050102010706020507"/>
              </a:rPr>
              <a:t>=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1,1,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zh-CN" altLang="en-US" sz="2600" b="1" dirty="0"/>
              <a:t>，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538163" y="3717032"/>
            <a:ext cx="76342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对于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/>
              <a:t>的特征值</a:t>
            </a:r>
            <a:r>
              <a:rPr lang="en-US" altLang="zh-CN" sz="2600" b="1" dirty="0">
                <a:sym typeface="Symbol" panose="05050102010706020507"/>
              </a:rPr>
              <a:t>2</a:t>
            </a:r>
            <a:r>
              <a:rPr lang="zh-CN" altLang="en-US" sz="2600" b="1" dirty="0"/>
              <a:t>，求特征向量，</a:t>
            </a:r>
            <a:r>
              <a:rPr lang="zh-CN" altLang="en-US" sz="2600" b="1" dirty="0">
                <a:sym typeface="Symbol" panose="05050102010706020507"/>
              </a:rPr>
              <a:t> </a:t>
            </a:r>
            <a:r>
              <a:rPr lang="en-US" altLang="zh-CN" sz="2600" b="1" baseline="-25000" dirty="0">
                <a:sym typeface="Symbol" panose="05050102010706020507"/>
              </a:rPr>
              <a:t>3</a:t>
            </a:r>
            <a:r>
              <a:rPr lang="en-US" altLang="zh-CN" sz="2600" b="1" dirty="0">
                <a:sym typeface="Symbol" panose="05050102010706020507"/>
              </a:rPr>
              <a:t>=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（</a:t>
            </a:r>
            <a:r>
              <a:rPr lang="en-US" altLang="zh-CN" sz="2600" b="1" dirty="0">
                <a:sym typeface="Symbol" panose="05050102010706020507"/>
              </a:rPr>
              <a:t> 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1,</a:t>
            </a:r>
            <a:r>
              <a:rPr lang="en-US" altLang="zh-CN" sz="2600" b="1" dirty="0">
                <a:sym typeface="Symbol" panose="05050102010706020507"/>
              </a:rPr>
              <a:t> 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1,1)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539552" y="4304709"/>
            <a:ext cx="76342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把每个向量单位化，得，</a:t>
            </a:r>
            <a:r>
              <a:rPr lang="zh-CN" altLang="en-US" sz="2600" b="1" dirty="0">
                <a:sym typeface="Symbol" panose="05050102010706020507"/>
              </a:rPr>
              <a:t> 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4797152"/>
                <a:ext cx="6778525" cy="531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q</a:t>
                </a:r>
                <a:r>
                  <a:rPr lang="en-US" altLang="zh-CN" sz="2600" b="1" baseline="-25000" dirty="0">
                    <a:sym typeface="Symbol" panose="05050102010706020507"/>
                  </a:rPr>
                  <a:t>1</a:t>
                </a:r>
                <a:r>
                  <a:rPr lang="en-US" altLang="zh-CN" sz="2600" b="1" dirty="0">
                    <a:sym typeface="Symbol" panose="05050102010706020507"/>
                  </a:rPr>
                  <a:t>=</a:t>
                </a:r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（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1/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,0)</a:t>
                </a:r>
                <a:r>
                  <a:rPr lang="en-US" altLang="zh-CN" sz="2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T</a:t>
                </a:r>
                <a:r>
                  <a:rPr lang="zh-CN" altLang="en-US" sz="2600" b="1" dirty="0"/>
                  <a:t>，</a:t>
                </a: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q</a:t>
                </a:r>
                <a:r>
                  <a:rPr lang="en-US" altLang="zh-CN" sz="2600" b="1" baseline="-25000" dirty="0">
                    <a:sym typeface="Symbol" panose="05050102010706020507"/>
                  </a:rPr>
                  <a:t>2</a:t>
                </a:r>
                <a:r>
                  <a:rPr lang="en-US" altLang="zh-CN" sz="2600" b="1" dirty="0">
                    <a:sym typeface="Symbol" panose="05050102010706020507"/>
                  </a:rPr>
                  <a:t>=</a:t>
                </a:r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（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,2/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)</a:t>
                </a:r>
                <a:r>
                  <a:rPr lang="en-US" altLang="zh-CN" sz="2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T</a:t>
                </a:r>
                <a:r>
                  <a:rPr lang="zh-CN" altLang="en-US" sz="2600" b="1" dirty="0"/>
                  <a:t>，</a:t>
                </a:r>
                <a:endParaRPr lang="zh-CN" altLang="en-US" sz="26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797152"/>
                <a:ext cx="6778525" cy="531428"/>
              </a:xfrm>
              <a:prstGeom prst="rect">
                <a:avLst/>
              </a:prstGeom>
              <a:blipFill rotWithShape="1">
                <a:blip r:embed="rId6"/>
                <a:stretch>
                  <a:fillRect l="-6" t="-8432" r="-417" b="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5345844"/>
                <a:ext cx="6778525" cy="548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q</a:t>
                </a:r>
                <a:r>
                  <a:rPr lang="en-US" altLang="zh-CN" sz="2600" b="1" baseline="-25000" dirty="0">
                    <a:sym typeface="Symbol" panose="05050102010706020507"/>
                  </a:rPr>
                  <a:t>3</a:t>
                </a:r>
                <a:r>
                  <a:rPr lang="en-US" altLang="zh-CN" sz="2600" b="1" dirty="0">
                    <a:sym typeface="Symbol" panose="05050102010706020507"/>
                  </a:rPr>
                  <a:t>=</a:t>
                </a:r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（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 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 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)</a:t>
                </a:r>
                <a:r>
                  <a:rPr lang="en-US" altLang="zh-CN" sz="2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T</a:t>
                </a:r>
                <a:r>
                  <a:rPr lang="zh-CN" altLang="en-US" sz="2600" b="1" dirty="0"/>
                  <a:t>，</a:t>
                </a:r>
                <a:endParaRPr lang="zh-CN" altLang="en-US" sz="26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345844"/>
                <a:ext cx="6778525" cy="548676"/>
              </a:xfrm>
              <a:prstGeom prst="rect">
                <a:avLst/>
              </a:prstGeom>
              <a:blipFill rotWithShape="1">
                <a:blip r:embed="rId7"/>
                <a:stretch>
                  <a:fillRect l="-6" t="-8177" r="5" b="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5.4  实对称阵的相似对角化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4797152"/>
                <a:ext cx="6778525" cy="531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q</a:t>
                </a:r>
                <a:r>
                  <a:rPr lang="en-US" altLang="zh-CN" sz="2600" b="1" baseline="-25000" dirty="0">
                    <a:sym typeface="Symbol" panose="05050102010706020507"/>
                  </a:rPr>
                  <a:t>1</a:t>
                </a:r>
                <a:r>
                  <a:rPr lang="en-US" altLang="zh-CN" sz="2600" b="1" dirty="0">
                    <a:sym typeface="Symbol" panose="05050102010706020507"/>
                  </a:rPr>
                  <a:t>=</a:t>
                </a:r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（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1/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,0)</a:t>
                </a:r>
                <a:r>
                  <a:rPr lang="en-US" altLang="zh-CN" sz="2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T</a:t>
                </a:r>
                <a:r>
                  <a:rPr lang="zh-CN" altLang="en-US" sz="2600" b="1" dirty="0"/>
                  <a:t>，</a:t>
                </a: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q</a:t>
                </a:r>
                <a:r>
                  <a:rPr lang="en-US" altLang="zh-CN" sz="2600" b="1" baseline="-25000" dirty="0">
                    <a:sym typeface="Symbol" panose="05050102010706020507"/>
                  </a:rPr>
                  <a:t>2</a:t>
                </a:r>
                <a:r>
                  <a:rPr lang="en-US" altLang="zh-CN" sz="2600" b="1" dirty="0">
                    <a:sym typeface="Symbol" panose="05050102010706020507"/>
                  </a:rPr>
                  <a:t>=</a:t>
                </a:r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（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,2/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)</a:t>
                </a:r>
                <a:r>
                  <a:rPr lang="en-US" altLang="zh-CN" sz="2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T</a:t>
                </a:r>
                <a:r>
                  <a:rPr lang="zh-CN" altLang="en-US" sz="2600" b="1" dirty="0"/>
                  <a:t>，</a:t>
                </a:r>
                <a:endParaRPr lang="zh-CN" altLang="en-US" sz="26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797152"/>
                <a:ext cx="6778525" cy="531428"/>
              </a:xfrm>
              <a:prstGeom prst="rect">
                <a:avLst/>
              </a:prstGeom>
              <a:blipFill rotWithShape="1">
                <a:blip r:embed="rId4"/>
                <a:stretch>
                  <a:fillRect l="-6" t="-8432" r="-417" b="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5345844"/>
                <a:ext cx="6778525" cy="548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q</a:t>
                </a:r>
                <a:r>
                  <a:rPr lang="en-US" altLang="zh-CN" sz="2600" b="1" baseline="-25000" dirty="0">
                    <a:sym typeface="Symbol" panose="05050102010706020507"/>
                  </a:rPr>
                  <a:t>3</a:t>
                </a:r>
                <a:r>
                  <a:rPr lang="en-US" altLang="zh-CN" sz="2600" b="1" dirty="0">
                    <a:sym typeface="Symbol" panose="05050102010706020507"/>
                  </a:rPr>
                  <a:t>=</a:t>
                </a:r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（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 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 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)</a:t>
                </a:r>
                <a:r>
                  <a:rPr lang="en-US" altLang="zh-CN" sz="2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T</a:t>
                </a:r>
                <a:r>
                  <a:rPr lang="zh-CN" altLang="en-US" sz="2600" b="1" dirty="0"/>
                  <a:t>，</a:t>
                </a:r>
                <a:endParaRPr lang="zh-CN" altLang="en-US" sz="26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345844"/>
                <a:ext cx="6778525" cy="548676"/>
              </a:xfrm>
              <a:prstGeom prst="rect">
                <a:avLst/>
              </a:prstGeom>
              <a:blipFill rotWithShape="1">
                <a:blip r:embed="rId5"/>
                <a:stretch>
                  <a:fillRect l="-6" t="-8177" r="5" b="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539553" y="548680"/>
            <a:ext cx="381711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故正交矩阵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600" b="1" dirty="0"/>
              <a:t>为</a:t>
            </a:r>
            <a:r>
              <a:rPr lang="zh-CN" altLang="en-US" sz="2600" b="1" dirty="0">
                <a:sym typeface="Symbol" panose="05050102010706020507"/>
              </a:rPr>
              <a:t> 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3650580" y="188640"/>
          <a:ext cx="3441700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6" imgW="3441700" imgH="2819400" progId="Equation.DSMT4">
                  <p:embed/>
                </p:oleObj>
              </mc:Choice>
              <mc:Fallback>
                <p:oleObj name="Equation" r:id="rId6" imgW="3441700" imgH="2819400" progId="Equation.DSMT4">
                  <p:embed/>
                  <p:pic>
                    <p:nvPicPr>
                      <p:cNvPr id="2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580" y="188640"/>
                        <a:ext cx="3441700" cy="282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467544" y="3080573"/>
            <a:ext cx="381711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对角矩阵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=</a:t>
            </a:r>
            <a:r>
              <a:rPr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diag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(1,1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2),</a:t>
            </a:r>
            <a:r>
              <a:rPr lang="zh-CN" altLang="en-US" sz="2600" b="1" dirty="0">
                <a:sym typeface="Symbol" panose="05050102010706020507"/>
              </a:rPr>
              <a:t> 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4283274" y="3068960"/>
            <a:ext cx="381711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ym typeface="Symbol" panose="05050102010706020507"/>
              </a:rPr>
              <a:t>满足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Q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AQ=</a:t>
            </a:r>
            <a:r>
              <a:rPr lang="zh-CN" altLang="en-US" sz="2600" b="1" dirty="0">
                <a:sym typeface="Symbol" panose="05050102010706020507"/>
              </a:rPr>
              <a:t> 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611560" y="3645024"/>
            <a:ext cx="26642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sym typeface="Symbol" panose="05050102010706020507"/>
              </a:rPr>
              <a:t>注意排列顺序！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611560" y="4149080"/>
            <a:ext cx="44644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sym typeface="Symbol" panose="05050102010706020507"/>
              </a:rPr>
              <a:t>基本运算，必须熟练掌握！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1" grpId="0"/>
      <p:bldP spid="23" grpId="0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476672"/>
            <a:ext cx="57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 二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次型有关概念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10264" y="278851"/>
            <a:ext cx="7019450" cy="523220"/>
            <a:chOff x="1331640" y="1019164"/>
            <a:chExt cx="7019450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1019164"/>
              <a:ext cx="7019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+mn-ea"/>
                </a:rPr>
                <a:t>含有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+mn-ea"/>
                </a:rPr>
                <a:t>个变量         的二次齐次多项式</a:t>
              </a: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3789983" y="1071899"/>
            <a:ext cx="1651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2" name="Equation" r:id="rId3" imgW="1651000" imgH="419100" progId="Equation.DSMT4">
                    <p:embed/>
                  </p:oleObj>
                </mc:Choice>
                <mc:Fallback>
                  <p:oleObj name="Equation" r:id="rId3" imgW="1651000" imgH="419100" progId="Equation.DSMT4">
                    <p:embed/>
                    <p:pic>
                      <p:nvPicPr>
                        <p:cNvPr id="15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9983" y="1071899"/>
                          <a:ext cx="1651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935069" y="788786"/>
          <a:ext cx="6197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Equation" r:id="rId5" imgW="6197600" imgH="901700" progId="Equation.DSMT4">
                  <p:embed/>
                </p:oleObj>
              </mc:Choice>
              <mc:Fallback>
                <p:oleObj name="Equation" r:id="rId5" imgW="6197600" imgH="9017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069" y="788786"/>
                        <a:ext cx="61976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132294" y="1280911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Equation" r:id="rId7" imgW="3048000" imgH="457200" progId="Equation.DSMT4">
                  <p:embed/>
                </p:oleObj>
              </mc:Choice>
              <mc:Fallback>
                <p:oleObj name="Equation" r:id="rId7" imgW="3048000" imgH="4572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294" y="1280911"/>
                        <a:ext cx="304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150824" y="1929151"/>
          <a:ext cx="546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Equation" r:id="rId9" imgW="546100" imgH="228600" progId="Equation.DSMT4">
                  <p:embed/>
                </p:oleObj>
              </mc:Choice>
              <mc:Fallback>
                <p:oleObj name="Equation" r:id="rId9" imgW="546100" imgH="2286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0824" y="1929151"/>
                        <a:ext cx="546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767419" y="2187373"/>
          <a:ext cx="95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Equation" r:id="rId11" imgW="952500" imgH="457200" progId="Equation.DSMT4">
                  <p:embed/>
                </p:oleObj>
              </mc:Choice>
              <mc:Fallback>
                <p:oleObj name="Equation" r:id="rId11" imgW="952500" imgH="45720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419" y="2187373"/>
                        <a:ext cx="952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24039" y="252081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称为</a:t>
            </a: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元二次型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1674" y="232368"/>
            <a:ext cx="1147958" cy="532336"/>
            <a:chOff x="111674" y="1043620"/>
            <a:chExt cx="1147958" cy="532336"/>
          </a:xfrm>
        </p:grpSpPr>
        <p:sp>
          <p:nvSpPr>
            <p:cNvPr id="9" name="圆角矩形 8"/>
            <p:cNvSpPr/>
            <p:nvPr/>
          </p:nvSpPr>
          <p:spPr>
            <a:xfrm>
              <a:off x="111674" y="1043620"/>
              <a:ext cx="961256" cy="52322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8"/>
            <p:cNvSpPr txBox="1"/>
            <p:nvPr/>
          </p:nvSpPr>
          <p:spPr>
            <a:xfrm>
              <a:off x="179512" y="1052736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定义</a:t>
              </a:r>
              <a:endParaRPr lang="zh-CN" altLang="en-US" dirty="0"/>
            </a:p>
          </p:txBody>
        </p:sp>
      </p:grpSp>
      <p:sp>
        <p:nvSpPr>
          <p:cNvPr id="2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90330" y="3844906"/>
          <a:ext cx="140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Equation" r:id="rId13" imgW="1409065" imgH="431800" progId="Equation.DSMT4">
                  <p:embed/>
                </p:oleObj>
              </mc:Choice>
              <mc:Fallback>
                <p:oleObj name="Equation" r:id="rId13" imgW="1409065" imgH="4318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30" y="3844906"/>
                        <a:ext cx="1409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821386" y="3093835"/>
          <a:ext cx="6273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Equation" r:id="rId15" imgW="6273800" imgH="1955800" progId="Equation.DSMT4">
                  <p:embed/>
                </p:oleObj>
              </mc:Choice>
              <mc:Fallback>
                <p:oleObj name="Equation" r:id="rId15" imgW="6273800" imgH="19558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386" y="3093835"/>
                        <a:ext cx="62738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14"/>
          <p:cNvSpPr txBox="1"/>
          <p:nvPr/>
        </p:nvSpPr>
        <p:spPr>
          <a:xfrm>
            <a:off x="43390" y="50691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二次型</a:t>
            </a:r>
            <a:r>
              <a:rPr lang="zh-CN" altLang="en-US" sz="2800" b="1" dirty="0"/>
              <a:t>与 </a:t>
            </a:r>
            <a:r>
              <a:rPr lang="zh-CN" altLang="en-US" sz="2800" b="1" dirty="0">
                <a:solidFill>
                  <a:srgbClr val="0070C0"/>
                </a:solidFill>
              </a:rPr>
              <a:t>实对称矩阵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zh-CN" altLang="en-US" sz="2800" b="1" dirty="0"/>
              <a:t>可建立</a:t>
            </a:r>
            <a:r>
              <a:rPr lang="zh-CN" altLang="en-US" sz="2800" b="1" dirty="0">
                <a:solidFill>
                  <a:srgbClr val="FF0000"/>
                </a:solidFill>
              </a:rPr>
              <a:t>一一对应</a:t>
            </a:r>
            <a:r>
              <a:rPr lang="zh-CN" altLang="en-US" sz="2800" b="1" dirty="0"/>
              <a:t>的关系</a:t>
            </a:r>
          </a:p>
        </p:txBody>
      </p:sp>
      <p:sp>
        <p:nvSpPr>
          <p:cNvPr id="23" name="TextBox 16"/>
          <p:cNvSpPr txBox="1"/>
          <p:nvPr/>
        </p:nvSpPr>
        <p:spPr>
          <a:xfrm>
            <a:off x="130571" y="5501341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二次型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的秩定义为矩阵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的秩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右弧形箭头 29"/>
          <p:cNvSpPr/>
          <p:nvPr/>
        </p:nvSpPr>
        <p:spPr>
          <a:xfrm>
            <a:off x="7372214" y="1148418"/>
            <a:ext cx="728178" cy="2178089"/>
          </a:xfrm>
          <a:prstGeom prst="curved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23528" y="409754"/>
            <a:ext cx="129614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3528" y="45996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二次型</a:t>
            </a:r>
          </a:p>
        </p:txBody>
      </p:sp>
      <p:sp>
        <p:nvSpPr>
          <p:cNvPr id="19" name="右箭头 18"/>
          <p:cNvSpPr/>
          <p:nvPr/>
        </p:nvSpPr>
        <p:spPr>
          <a:xfrm>
            <a:off x="1649904" y="527347"/>
            <a:ext cx="1049888" cy="2880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699792" y="199961"/>
            <a:ext cx="4672422" cy="24631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49904" y="22508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主要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51124" y="74830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问题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1767" y="22508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寻找可逆的线性变换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4749800" y="2363788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Equation" r:id="rId3" imgW="203200" imgH="342900" progId="Equation.DSMT4">
                  <p:embed/>
                </p:oleObj>
              </mc:Choice>
              <mc:Fallback>
                <p:oleObj name="Equation" r:id="rId3" imgW="203200" imgH="34290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363788"/>
                        <a:ext cx="203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790825" y="655638"/>
          <a:ext cx="42672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Equation" r:id="rId5" imgW="4267200" imgH="1955800" progId="Equation.DSMT4">
                  <p:embed/>
                </p:oleObj>
              </mc:Choice>
              <mc:Fallback>
                <p:oleObj name="Equation" r:id="rId5" imgW="4267200" imgH="195580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655638"/>
                        <a:ext cx="42672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圆角矩形 31"/>
          <p:cNvSpPr/>
          <p:nvPr/>
        </p:nvSpPr>
        <p:spPr>
          <a:xfrm>
            <a:off x="1547664" y="2996952"/>
            <a:ext cx="6803426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57150" y="4021138"/>
          <a:ext cx="6235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Equation" r:id="rId7" imgW="6235700" imgH="1016000" progId="Equation.DSMT4">
                  <p:embed/>
                </p:oleObj>
              </mc:Choice>
              <mc:Fallback>
                <p:oleObj name="Equation" r:id="rId7" imgW="6235700" imgH="1016000" progId="Equation.DSMT4">
                  <p:embed/>
                  <p:pic>
                    <p:nvPicPr>
                      <p:cNvPr id="34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4021138"/>
                        <a:ext cx="62357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1619672" y="3155950"/>
          <a:ext cx="6616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Equation" r:id="rId9" imgW="6616700" imgH="495300" progId="Equation.DSMT4">
                  <p:embed/>
                </p:oleObj>
              </mc:Choice>
              <mc:Fallback>
                <p:oleObj name="Equation" r:id="rId9" imgW="6616700" imgH="495300" progId="Equation.DSMT4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155950"/>
                        <a:ext cx="6616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圆角矩形标注 39"/>
          <p:cNvSpPr/>
          <p:nvPr/>
        </p:nvSpPr>
        <p:spPr>
          <a:xfrm rot="10800000">
            <a:off x="6161464" y="4324771"/>
            <a:ext cx="2189626" cy="703801"/>
          </a:xfrm>
          <a:prstGeom prst="wedgeRoundRectCallout">
            <a:avLst>
              <a:gd name="adj1" fmla="val 44879"/>
              <a:gd name="adj2" fmla="val 1236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161464" y="4454328"/>
            <a:ext cx="218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二次型的</a:t>
            </a:r>
            <a:r>
              <a:rPr lang="zh-CN" altLang="en-US" sz="2400" b="1" dirty="0">
                <a:solidFill>
                  <a:srgbClr val="FF0000"/>
                </a:solidFill>
              </a:rPr>
              <a:t>标准形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23528" y="5140814"/>
            <a:ext cx="5688632" cy="781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                                                    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规范形</a:t>
            </a: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481013" y="5283200"/>
          <a:ext cx="4114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Equation" r:id="rId11" imgW="4114800" imgH="495300" progId="Equation.DSMT4">
                  <p:embed/>
                </p:oleObj>
              </mc:Choice>
              <mc:Fallback>
                <p:oleObj name="Equation" r:id="rId11" imgW="4114800" imgH="495300" progId="Equation.DSMT4">
                  <p:embed/>
                  <p:pic>
                    <p:nvPicPr>
                      <p:cNvPr id="47" name="对象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5283200"/>
                        <a:ext cx="4114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左弧形箭头 50"/>
          <p:cNvSpPr/>
          <p:nvPr/>
        </p:nvSpPr>
        <p:spPr>
          <a:xfrm>
            <a:off x="2911767" y="3392996"/>
            <a:ext cx="580113" cy="2052228"/>
          </a:xfrm>
          <a:prstGeom prst="curvedRightArrow">
            <a:avLst>
              <a:gd name="adj1" fmla="val 25000"/>
              <a:gd name="adj2" fmla="val 50000"/>
              <a:gd name="adj3" fmla="val 3106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108520" y="1412776"/>
            <a:ext cx="3131840" cy="1760790"/>
            <a:chOff x="0" y="2100258"/>
            <a:chExt cx="3131840" cy="1760790"/>
          </a:xfrm>
        </p:grpSpPr>
        <p:sp>
          <p:nvSpPr>
            <p:cNvPr id="7" name="云形标注 6"/>
            <p:cNvSpPr/>
            <p:nvPr/>
          </p:nvSpPr>
          <p:spPr>
            <a:xfrm>
              <a:off x="0" y="2100258"/>
              <a:ext cx="2894106" cy="1760790"/>
            </a:xfrm>
            <a:prstGeom prst="cloudCallout">
              <a:avLst>
                <a:gd name="adj1" fmla="val 13512"/>
                <a:gd name="adj2" fmla="val 166118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971600" y="2204864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作可逆变换</a:t>
              </a:r>
            </a:p>
          </p:txBody>
        </p:sp>
      </p:grp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802705" y="1733456"/>
          <a:ext cx="1319213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Equation" r:id="rId13" imgW="1676400" imgH="1651000" progId="Equation.DSMT4">
                  <p:embed/>
                </p:oleObj>
              </mc:Choice>
              <mc:Fallback>
                <p:oleObj name="Equation" r:id="rId13" imgW="1676400" imgH="16510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05" y="1733456"/>
                        <a:ext cx="1319213" cy="1300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60432" y="476672"/>
            <a:ext cx="57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 二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次型有关概念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4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7" grpId="0" animBg="1"/>
      <p:bldP spid="18" grpId="0"/>
      <p:bldP spid="19" grpId="0" animBg="1"/>
      <p:bldP spid="20" grpId="0" animBg="1"/>
      <p:bldP spid="24" grpId="0"/>
      <p:bldP spid="25" grpId="0"/>
      <p:bldP spid="32" grpId="0" animBg="1"/>
      <p:bldP spid="40" grpId="0" animBg="1"/>
      <p:bldP spid="41" grpId="0"/>
      <p:bldP spid="45" grpId="0" animBg="1"/>
      <p:bldP spid="5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4225776" y="1086892"/>
          <a:ext cx="193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Equation" r:id="rId3" imgW="1930400" imgH="469900" progId="Equation.DSMT4">
                  <p:embed/>
                </p:oleObj>
              </mc:Choice>
              <mc:Fallback>
                <p:oleObj name="Equation" r:id="rId3" imgW="1930400" imgH="46990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776" y="1086892"/>
                        <a:ext cx="1930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3407668" y="1696740"/>
          <a:ext cx="876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Equation" r:id="rId5" imgW="876300" imgH="292100" progId="Equation.DSMT4">
                  <p:embed/>
                </p:oleObj>
              </mc:Choice>
              <mc:Fallback>
                <p:oleObj name="Equation" r:id="rId5" imgW="876300" imgH="292100" progId="Equation.DSMT4">
                  <p:embed/>
                  <p:pic>
                    <p:nvPicPr>
                      <p:cNvPr id="34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668" y="1696740"/>
                        <a:ext cx="8763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3779912" y="3297932"/>
          <a:ext cx="306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Equation" r:id="rId7" imgW="73456800" imgH="10058400" progId="Equation.DSMT4">
                  <p:embed/>
                </p:oleObj>
              </mc:Choice>
              <mc:Fallback>
                <p:oleObj name="Equation" r:id="rId7" imgW="73456800" imgH="10058400" progId="Equation.DSMT4">
                  <p:embed/>
                  <p:pic>
                    <p:nvPicPr>
                      <p:cNvPr id="51" name="对象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297932"/>
                        <a:ext cx="3060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0039" y="1105580"/>
            <a:ext cx="393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对任一个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元</a:t>
            </a:r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实二次型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48784" y="1129360"/>
            <a:ext cx="2095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，一定可以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5233" y="1593042"/>
            <a:ext cx="329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找到一个正交变换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83969" y="1652580"/>
            <a:ext cx="201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，使得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630238" y="2181564"/>
          <a:ext cx="4622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Equation" r:id="rId9" imgW="4622800" imgH="546100" progId="Equation.DSMT4">
                  <p:embed/>
                </p:oleObj>
              </mc:Choice>
              <mc:Fallback>
                <p:oleObj name="Equation" r:id="rId9" imgW="4622800" imgH="54610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2181564"/>
                        <a:ext cx="4622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1046163" y="2687976"/>
          <a:ext cx="337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Equation" r:id="rId11" imgW="3378200" imgH="457200" progId="Equation.DSMT4">
                  <p:embed/>
                </p:oleObj>
              </mc:Choice>
              <mc:Fallback>
                <p:oleObj name="Equation" r:id="rId11" imgW="3378200" imgH="457200" progId="Equation.DSMT4">
                  <p:embed/>
                  <p:pic>
                    <p:nvPicPr>
                      <p:cNvPr id="33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687976"/>
                        <a:ext cx="3378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631067" y="2723750"/>
            <a:ext cx="132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其中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5580112" y="2646339"/>
            <a:ext cx="1872208" cy="544578"/>
            <a:chOff x="5580112" y="2977788"/>
            <a:chExt cx="1872208" cy="544578"/>
          </a:xfrm>
        </p:grpSpPr>
        <p:sp>
          <p:nvSpPr>
            <p:cNvPr id="50" name="圆角矩形 49"/>
            <p:cNvSpPr/>
            <p:nvPr/>
          </p:nvSpPr>
          <p:spPr>
            <a:xfrm>
              <a:off x="5616116" y="3012907"/>
              <a:ext cx="1800200" cy="50945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80112" y="2977788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800" b="1" dirty="0">
                  <a:latin typeface="+mn-ea"/>
                </a:rPr>
                <a:t>为正交阵</a:t>
              </a:r>
            </a:p>
          </p:txBody>
        </p:sp>
      </p:grp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1395413" y="3870664"/>
          <a:ext cx="161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13" imgW="1612900" imgH="419100" progId="Equation.DSMT4">
                  <p:embed/>
                </p:oleObj>
              </mc:Choice>
              <mc:Fallback>
                <p:oleObj name="Equation" r:id="rId13" imgW="1612900" imgH="419100" progId="Equation.DSMT4">
                  <p:embed/>
                  <p:pic>
                    <p:nvPicPr>
                      <p:cNvPr id="45" name="对象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3870664"/>
                        <a:ext cx="1612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066449" y="3817631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为实对称方阵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特征值。</a:t>
            </a:r>
          </a:p>
        </p:txBody>
      </p:sp>
      <p:sp>
        <p:nvSpPr>
          <p:cNvPr id="63" name="TextBox 34"/>
          <p:cNvSpPr txBox="1"/>
          <p:nvPr/>
        </p:nvSpPr>
        <p:spPr>
          <a:xfrm>
            <a:off x="395536" y="3817631"/>
            <a:ext cx="1086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这里</a:t>
            </a:r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1479550" y="3246438"/>
          <a:ext cx="1511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Equation" r:id="rId15" imgW="36271200" imgH="8839200" progId="Equation.DSMT4">
                  <p:embed/>
                </p:oleObj>
              </mc:Choice>
              <mc:Fallback>
                <p:oleObj name="Equation" r:id="rId15" imgW="36271200" imgH="8839200" progId="Equation.DSMT4">
                  <p:embed/>
                  <p:pic>
                    <p:nvPicPr>
                      <p:cNvPr id="64" name="对象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3246438"/>
                        <a:ext cx="1511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23528" y="404664"/>
            <a:ext cx="1296144" cy="523220"/>
            <a:chOff x="323528" y="404664"/>
            <a:chExt cx="1296144" cy="523220"/>
          </a:xfrm>
        </p:grpSpPr>
        <p:sp>
          <p:nvSpPr>
            <p:cNvPr id="11" name="圆角矩形 10"/>
            <p:cNvSpPr/>
            <p:nvPr/>
          </p:nvSpPr>
          <p:spPr>
            <a:xfrm>
              <a:off x="323528" y="404664"/>
              <a:ext cx="1186141" cy="46647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3531" y="404664"/>
              <a:ext cx="1186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定理</a:t>
              </a:r>
            </a:p>
          </p:txBody>
        </p:sp>
      </p:grpSp>
      <p:sp>
        <p:nvSpPr>
          <p:cNvPr id="3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40" name="TextBox 34"/>
          <p:cNvSpPr txBox="1"/>
          <p:nvPr/>
        </p:nvSpPr>
        <p:spPr>
          <a:xfrm>
            <a:off x="395536" y="4374531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的列向量是矩阵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的两两正交的单位特征向量，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34"/>
          <p:cNvSpPr txBox="1"/>
          <p:nvPr/>
        </p:nvSpPr>
        <p:spPr>
          <a:xfrm>
            <a:off x="405011" y="4950595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其中第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b="1" dirty="0"/>
              <a:t>列是</a:t>
            </a:r>
            <a:r>
              <a:rPr lang="zh-CN" altLang="en-US" sz="2800" b="1" dirty="0">
                <a:sym typeface="Symbol" panose="05050102010706020507"/>
              </a:rPr>
              <a:t>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j</a:t>
            </a:r>
            <a:r>
              <a:rPr lang="zh-CN" altLang="en-US" sz="2800" b="1" dirty="0"/>
              <a:t>对应的特征向量</a:t>
            </a:r>
          </a:p>
        </p:txBody>
      </p:sp>
      <p:sp>
        <p:nvSpPr>
          <p:cNvPr id="42" name="副标题 2"/>
          <p:cNvSpPr txBox="1"/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460432" y="116632"/>
            <a:ext cx="5760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换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/>
      <p:bldP spid="28" grpId="0"/>
      <p:bldP spid="35" grpId="0"/>
      <p:bldP spid="46" grpId="0"/>
      <p:bldP spid="63" grpId="0"/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411760" y="1273944"/>
          <a:ext cx="3403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5" imgW="3403600" imgH="1651000" progId="Equation.DSMT4">
                  <p:embed/>
                </p:oleObj>
              </mc:Choice>
              <mc:Fallback>
                <p:oleObj name="Equation" r:id="rId5" imgW="3403600" imgH="16510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273944"/>
                        <a:ext cx="34036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835696" y="47667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行列式每行（列）</a:t>
            </a:r>
            <a:r>
              <a:rPr lang="zh-CN" altLang="en-US" sz="2800" b="1" dirty="0">
                <a:solidFill>
                  <a:srgbClr val="FF0000"/>
                </a:solidFill>
              </a:rPr>
              <a:t>元素之和</a:t>
            </a:r>
            <a:r>
              <a:rPr lang="zh-CN" altLang="en-US" sz="2800" b="1" dirty="0">
                <a:solidFill>
                  <a:srgbClr val="002060"/>
                </a:solidFill>
              </a:rPr>
              <a:t>都</a:t>
            </a:r>
            <a:r>
              <a:rPr lang="zh-CN" altLang="en-US" sz="2800" b="1" dirty="0">
                <a:solidFill>
                  <a:srgbClr val="FF0000"/>
                </a:solidFill>
              </a:rPr>
              <a:t>相等</a:t>
            </a:r>
          </a:p>
        </p:txBody>
      </p:sp>
      <p:sp>
        <p:nvSpPr>
          <p:cNvPr id="13" name="矩形 12"/>
          <p:cNvSpPr/>
          <p:nvPr/>
        </p:nvSpPr>
        <p:spPr>
          <a:xfrm>
            <a:off x="467544" y="1412776"/>
            <a:ext cx="19240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11560" y="3068960"/>
          <a:ext cx="6024563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7" imgW="6019800" imgH="1981200" progId="Equation.DSMT4">
                  <p:embed/>
                </p:oleObj>
              </mc:Choice>
              <mc:Fallback>
                <p:oleObj name="Equation" r:id="rId7" imgW="6019800" imgH="19812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068960"/>
                        <a:ext cx="6024563" cy="198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059832" y="1196752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870446" y="1231179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148064" y="1253188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2" name="云形标注 21"/>
          <p:cNvSpPr/>
          <p:nvPr/>
        </p:nvSpPr>
        <p:spPr>
          <a:xfrm>
            <a:off x="6036439" y="1027582"/>
            <a:ext cx="2423993" cy="1080120"/>
          </a:xfrm>
          <a:prstGeom prst="cloudCallout">
            <a:avLst>
              <a:gd name="adj1" fmla="val -65747"/>
              <a:gd name="adj2" fmla="val 34281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每列元素之和都相等</a:t>
            </a:r>
          </a:p>
        </p:txBody>
      </p:sp>
      <p:sp>
        <p:nvSpPr>
          <p:cNvPr id="23" name="云形标注 22"/>
          <p:cNvSpPr/>
          <p:nvPr/>
        </p:nvSpPr>
        <p:spPr>
          <a:xfrm>
            <a:off x="6156176" y="2107702"/>
            <a:ext cx="1892885" cy="1080120"/>
          </a:xfrm>
          <a:prstGeom prst="cloudCallout">
            <a:avLst>
              <a:gd name="adj1" fmla="val -70281"/>
              <a:gd name="adj2" fmla="val -30161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通通加到第一行</a:t>
            </a:r>
          </a:p>
        </p:txBody>
      </p:sp>
      <p:sp>
        <p:nvSpPr>
          <p:cNvPr id="24" name="云形标注 23"/>
          <p:cNvSpPr/>
          <p:nvPr/>
        </p:nvSpPr>
        <p:spPr>
          <a:xfrm>
            <a:off x="6588224" y="3711242"/>
            <a:ext cx="1872208" cy="1373942"/>
          </a:xfrm>
          <a:prstGeom prst="cloudCallout">
            <a:avLst>
              <a:gd name="adj1" fmla="val -48107"/>
              <a:gd name="adj2" fmla="val -68073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提出公因子，第一行可化为全</a:t>
            </a:r>
            <a:r>
              <a:rPr lang="en-US" altLang="zh-CN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1</a:t>
            </a:r>
            <a:endParaRPr lang="zh-CN" altLang="en-US" sz="2000" dirty="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1560" y="45750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155632" y="6093296"/>
            <a:ext cx="609600" cy="6096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6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sp>
        <p:nvSpPr>
          <p:cNvPr id="16" name="五角星 31">
            <a:extLst>
              <a:ext uri="{FF2B5EF4-FFF2-40B4-BE49-F238E27FC236}">
                <a16:creationId xmlns:a16="http://schemas.microsoft.com/office/drawing/2014/main" id="{2C4E15F3-B931-4746-87D6-8222BA7D849E}"/>
              </a:ext>
            </a:extLst>
          </p:cNvPr>
          <p:cNvSpPr/>
          <p:nvPr/>
        </p:nvSpPr>
        <p:spPr>
          <a:xfrm>
            <a:off x="77948" y="524493"/>
            <a:ext cx="400839" cy="369332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36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3" dur="338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6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0" grpId="0"/>
      <p:bldP spid="13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971600" y="871553"/>
            <a:ext cx="2978100" cy="523220"/>
            <a:chOff x="1403648" y="548680"/>
            <a:chExt cx="2978100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1403648" y="548680"/>
              <a:ext cx="201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求正交变换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3416548" y="620102"/>
            <a:ext cx="9652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6" name="Equation" r:id="rId3" imgW="965160" imgH="355320" progId="Equation.DSMT4">
                    <p:embed/>
                  </p:oleObj>
                </mc:Choice>
                <mc:Fallback>
                  <p:oleObj name="Equation" r:id="rId3" imgW="965160" imgH="355320" progId="Equation.DSMT4">
                    <p:embed/>
                    <p:pic>
                      <p:nvPicPr>
                        <p:cNvPr id="7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548" y="620102"/>
                          <a:ext cx="9652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395536" y="1394773"/>
            <a:ext cx="7337188" cy="523220"/>
            <a:chOff x="899592" y="1071900"/>
            <a:chExt cx="7337188" cy="523220"/>
          </a:xfrm>
        </p:grpSpPr>
        <p:sp>
          <p:nvSpPr>
            <p:cNvPr id="14" name="矩形 13"/>
            <p:cNvSpPr/>
            <p:nvPr/>
          </p:nvSpPr>
          <p:spPr>
            <a:xfrm>
              <a:off x="899592" y="1071900"/>
              <a:ext cx="73371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</a:rPr>
                <a:t>将二次型                                                                 化</a:t>
              </a: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2448644" y="1089903"/>
            <a:ext cx="5219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7" name="Equation" r:id="rId5" imgW="5219640" imgH="419040" progId="Equation.DSMT4">
                    <p:embed/>
                  </p:oleObj>
                </mc:Choice>
                <mc:Fallback>
                  <p:oleObj name="Equation" r:id="rId5" imgW="5219640" imgH="419040" progId="Equation.DSMT4">
                    <p:embed/>
                    <p:pic>
                      <p:nvPicPr>
                        <p:cNvPr id="16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644" y="1089903"/>
                          <a:ext cx="5219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168747" y="347179"/>
            <a:ext cx="1150506" cy="574050"/>
            <a:chOff x="129208" y="932973"/>
            <a:chExt cx="1150506" cy="574050"/>
          </a:xfrm>
        </p:grpSpPr>
        <p:sp>
          <p:nvSpPr>
            <p:cNvPr id="26" name="流程图: 可选过程 25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练习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68746" y="332656"/>
            <a:ext cx="1450925" cy="537743"/>
            <a:chOff x="129207" y="918450"/>
            <a:chExt cx="1450925" cy="537743"/>
          </a:xfrm>
        </p:grpSpPr>
        <p:sp>
          <p:nvSpPr>
            <p:cNvPr id="28" name="流程图: 可选过程 27"/>
            <p:cNvSpPr/>
            <p:nvPr/>
          </p:nvSpPr>
          <p:spPr>
            <a:xfrm>
              <a:off x="129207" y="932973"/>
              <a:ext cx="145092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21"/>
            <p:cNvSpPr txBox="1"/>
            <p:nvPr/>
          </p:nvSpPr>
          <p:spPr>
            <a:xfrm>
              <a:off x="281541" y="918450"/>
              <a:ext cx="1226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 例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49452" y="2617748"/>
            <a:ext cx="282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 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800" b="1" dirty="0"/>
              <a:t>的矩阵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3383136" y="2197224"/>
          <a:ext cx="2413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7" imgW="2412720" imgH="1447560" progId="Equation.DSMT4">
                  <p:embed/>
                </p:oleObj>
              </mc:Choice>
              <mc:Fallback>
                <p:oleObj name="Equation" r:id="rId7" imgW="2412720" imgH="144756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136" y="2197224"/>
                        <a:ext cx="24130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67544" y="363738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先计算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的特征值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70161" y="4350296"/>
          <a:ext cx="3505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9" imgW="3504960" imgH="1447560" progId="Equation.DSMT4">
                  <p:embed/>
                </p:oleObj>
              </mc:Choice>
              <mc:Fallback>
                <p:oleObj name="Equation" r:id="rId9" imgW="3504960" imgH="144756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161" y="4350296"/>
                        <a:ext cx="3505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099520" y="4357464"/>
          <a:ext cx="3352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Equation" r:id="rId11" imgW="3352680" imgH="1447560" progId="Equation.DSMT4">
                  <p:embed/>
                </p:oleObj>
              </mc:Choice>
              <mc:Fallback>
                <p:oleObj name="Equation" r:id="rId11" imgW="3352680" imgH="144756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520" y="4357464"/>
                        <a:ext cx="3352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395536" y="1825660"/>
            <a:ext cx="7337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为标准形。</a:t>
            </a:r>
          </a:p>
        </p:txBody>
      </p:sp>
    </p:spTree>
    <p:extLst>
      <p:ext uri="{BB962C8B-B14F-4D97-AF65-F5344CB8AC3E}">
        <p14:creationId xmlns:p14="http://schemas.microsoft.com/office/powerpoint/2010/main" val="175127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70161" y="4350296"/>
          <a:ext cx="3505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Equation" r:id="rId3" imgW="3504960" imgH="1447560" progId="Equation.DSMT4">
                  <p:embed/>
                </p:oleObj>
              </mc:Choice>
              <mc:Fallback>
                <p:oleObj name="Equation" r:id="rId3" imgW="3504960" imgH="144756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161" y="4350296"/>
                        <a:ext cx="3505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099520" y="4357464"/>
          <a:ext cx="3352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Equation" r:id="rId5" imgW="3352680" imgH="1447560" progId="Equation.DSMT4">
                  <p:embed/>
                </p:oleObj>
              </mc:Choice>
              <mc:Fallback>
                <p:oleObj name="Equation" r:id="rId5" imgW="3352680" imgH="144756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520" y="4357464"/>
                        <a:ext cx="3352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04304" y="180975"/>
          <a:ext cx="3403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Equation" r:id="rId7" imgW="3403440" imgH="1447560" progId="Equation.DSMT4">
                  <p:embed/>
                </p:oleObj>
              </mc:Choice>
              <mc:Fallback>
                <p:oleObj name="Equation" r:id="rId7" imgW="3403440" imgH="144756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04" y="180975"/>
                        <a:ext cx="34036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832448" y="620688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Equation" r:id="rId9" imgW="2971800" imgH="431640" progId="Equation.DSMT4">
                  <p:embed/>
                </p:oleObj>
              </mc:Choice>
              <mc:Fallback>
                <p:oleObj name="Equation" r:id="rId9" imgW="2971800" imgH="4316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448" y="620688"/>
                        <a:ext cx="297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956175" y="1196975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Equation" r:id="rId11" imgW="2450880" imgH="431640" progId="Equation.DSMT4">
                  <p:embed/>
                </p:oleObj>
              </mc:Choice>
              <mc:Fallback>
                <p:oleObj name="Equation" r:id="rId11" imgW="2450880" imgH="43164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1196975"/>
                        <a:ext cx="245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67544" y="177281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的特征值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= 2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，二重的特征值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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= 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385763" y="2267868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对于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/>
              <a:t>的二重特征值</a:t>
            </a:r>
            <a:r>
              <a:rPr lang="en-US" altLang="zh-CN" sz="2600" b="1" dirty="0"/>
              <a:t>1</a:t>
            </a:r>
            <a:r>
              <a:rPr lang="zh-CN" altLang="en-US" sz="2600" b="1" dirty="0"/>
              <a:t>，求特征向量</a:t>
            </a:r>
            <a:endParaRPr lang="zh-CN" altLang="en-US" sz="2600" b="1" dirty="0">
              <a:latin typeface="Times New Roman" pitchFamily="18" charset="0"/>
            </a:endParaRPr>
          </a:p>
        </p:txBody>
      </p:sp>
      <p:graphicFrame>
        <p:nvGraphicFramePr>
          <p:cNvPr id="14" name="对象 13"/>
          <p:cNvGraphicFramePr>
            <a:graphicFrameLocks/>
          </p:cNvGraphicFramePr>
          <p:nvPr/>
        </p:nvGraphicFramePr>
        <p:xfrm>
          <a:off x="1133475" y="2843709"/>
          <a:ext cx="50800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Equation" r:id="rId13" imgW="5079960" imgH="1447560" progId="Equation.DSMT4">
                  <p:embed/>
                </p:oleObj>
              </mc:Choice>
              <mc:Fallback>
                <p:oleObj name="Equation" r:id="rId13" imgW="5079960" imgH="1447560" progId="Equation.DSMT4">
                  <p:embed/>
                  <p:pic>
                    <p:nvPicPr>
                      <p:cNvPr id="14" name="对象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843709"/>
                        <a:ext cx="5080000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82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04304" y="180975"/>
          <a:ext cx="3403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3" imgW="3403440" imgH="1447560" progId="Equation.DSMT4">
                  <p:embed/>
                </p:oleObj>
              </mc:Choice>
              <mc:Fallback>
                <p:oleObj name="Equation" r:id="rId3" imgW="3403440" imgH="144756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04" y="180975"/>
                        <a:ext cx="34036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832448" y="620688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5" imgW="2971800" imgH="431640" progId="Equation.DSMT4">
                  <p:embed/>
                </p:oleObj>
              </mc:Choice>
              <mc:Fallback>
                <p:oleObj name="Equation" r:id="rId5" imgW="2971800" imgH="4316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448" y="620688"/>
                        <a:ext cx="297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956175" y="1196975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7" imgW="2450880" imgH="431640" progId="Equation.DSMT4">
                  <p:embed/>
                </p:oleObj>
              </mc:Choice>
              <mc:Fallback>
                <p:oleObj name="Equation" r:id="rId7" imgW="2450880" imgH="43164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1196975"/>
                        <a:ext cx="245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67544" y="177281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的特征值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= 2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，二重的特征值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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= 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385763" y="2267868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对于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/>
              <a:t>的二重特征值</a:t>
            </a:r>
            <a:r>
              <a:rPr lang="en-US" altLang="zh-CN" sz="2600" b="1" dirty="0"/>
              <a:t>1</a:t>
            </a:r>
            <a:r>
              <a:rPr lang="zh-CN" altLang="en-US" sz="2600" b="1" dirty="0"/>
              <a:t>，求特征向量</a:t>
            </a:r>
            <a:endParaRPr lang="zh-CN" altLang="en-US" sz="2600" b="1" dirty="0">
              <a:latin typeface="Times New Roman" pitchFamily="18" charset="0"/>
            </a:endParaRPr>
          </a:p>
        </p:txBody>
      </p:sp>
      <p:graphicFrame>
        <p:nvGraphicFramePr>
          <p:cNvPr id="14" name="对象 13"/>
          <p:cNvGraphicFramePr>
            <a:graphicFrameLocks/>
          </p:cNvGraphicFramePr>
          <p:nvPr/>
        </p:nvGraphicFramePr>
        <p:xfrm>
          <a:off x="1133475" y="2843709"/>
          <a:ext cx="50800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9" imgW="5079960" imgH="1447560" progId="Equation.DSMT4">
                  <p:embed/>
                </p:oleObj>
              </mc:Choice>
              <mc:Fallback>
                <p:oleObj name="Equation" r:id="rId9" imgW="5079960" imgH="1447560" progId="Equation.DSMT4">
                  <p:embed/>
                  <p:pic>
                    <p:nvPicPr>
                      <p:cNvPr id="14" name="对象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843709"/>
                        <a:ext cx="5080000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38163" y="4376717"/>
            <a:ext cx="72741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求出两个正交的特征向量，满足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=0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539552" y="4880773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ym typeface="Symbol"/>
              </a:rPr>
              <a:t>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1,1,0)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/>
              <a:t>，</a:t>
            </a:r>
            <a:r>
              <a:rPr lang="zh-CN" altLang="en-US" sz="2600" b="1" dirty="0">
                <a:sym typeface="Symbol"/>
              </a:rPr>
              <a:t>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1,1,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/>
              <a:t>，</a:t>
            </a:r>
            <a:endParaRPr lang="zh-CN" altLang="en-US" sz="26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9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38163" y="4376717"/>
            <a:ext cx="72741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求出两个正交的特征向量，满足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=0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539552" y="4880773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ym typeface="Symbol"/>
              </a:rPr>
              <a:t>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1,1,0)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/>
              <a:t>，</a:t>
            </a:r>
            <a:r>
              <a:rPr lang="zh-CN" altLang="en-US" sz="2600" b="1" dirty="0">
                <a:sym typeface="Symbol"/>
              </a:rPr>
              <a:t>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1,1,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/>
              <a:t>，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538163" y="188640"/>
            <a:ext cx="76342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对于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/>
              <a:t>的特征值</a:t>
            </a:r>
            <a:r>
              <a:rPr lang="en-US" altLang="zh-CN" sz="2600" b="1" dirty="0">
                <a:sym typeface="Symbol"/>
              </a:rPr>
              <a:t>2</a:t>
            </a:r>
            <a:r>
              <a:rPr lang="zh-CN" altLang="en-US" sz="2600" b="1" dirty="0"/>
              <a:t>，求特征向量，</a:t>
            </a:r>
            <a:r>
              <a:rPr lang="zh-CN" altLang="en-US" sz="2600" b="1" dirty="0">
                <a:sym typeface="Symbol"/>
              </a:rPr>
              <a:t> </a:t>
            </a:r>
            <a:r>
              <a:rPr lang="en-US" altLang="zh-CN" sz="2600" b="1" baseline="-25000" dirty="0">
                <a:sym typeface="Symbol"/>
              </a:rPr>
              <a:t>3</a:t>
            </a:r>
            <a:r>
              <a:rPr lang="en-US" altLang="zh-CN" sz="2600" b="1" dirty="0">
                <a:sym typeface="Symbol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sym typeface="Symbol"/>
              </a:rPr>
              <a:t> 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1,</a:t>
            </a:r>
            <a:r>
              <a:rPr lang="en-US" altLang="zh-CN" sz="2600" b="1" dirty="0">
                <a:sym typeface="Symbol"/>
              </a:rPr>
              <a:t> 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1,1)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539552" y="776317"/>
            <a:ext cx="76342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把每个向量单位化，得，</a:t>
            </a:r>
            <a:r>
              <a:rPr lang="zh-CN" altLang="en-US" sz="2600" b="1" dirty="0">
                <a:sym typeface="Symbol"/>
              </a:rPr>
              <a:t> </a:t>
            </a:r>
            <a:endParaRPr lang="zh-CN" altLang="en-US" sz="2600" b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1268760"/>
                <a:ext cx="6778525" cy="531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sym typeface="Symbol"/>
                  </a:rPr>
                  <a:t>1</a:t>
                </a:r>
                <a:r>
                  <a:rPr lang="en-US" altLang="zh-CN" sz="2600" b="1" dirty="0">
                    <a:sym typeface="Symbol"/>
                  </a:rPr>
                  <a:t>=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1/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,0)</a:t>
                </a:r>
                <a:r>
                  <a:rPr lang="en-US" altLang="zh-CN" sz="2600" b="1" i="1" baseline="30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/>
                  <a:t>，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sym typeface="Symbol"/>
                  </a:rPr>
                  <a:t>2</a:t>
                </a:r>
                <a:r>
                  <a:rPr lang="en-US" altLang="zh-CN" sz="2600" b="1" dirty="0">
                    <a:sym typeface="Symbol"/>
                  </a:rPr>
                  <a:t>=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,2/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/>
                  <a:t>，</a:t>
                </a:r>
                <a:endParaRPr lang="zh-CN" altLang="en-US" sz="26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268760"/>
                <a:ext cx="6778525" cy="531428"/>
              </a:xfrm>
              <a:prstGeom prst="rect">
                <a:avLst/>
              </a:prstGeom>
              <a:blipFill rotWithShape="1">
                <a:blip r:embed="rId2"/>
                <a:stretch>
                  <a:fillRect l="-1620" t="-8046" r="-6661" b="-287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1817452"/>
                <a:ext cx="6778525" cy="548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sym typeface="Symbol"/>
                  </a:rPr>
                  <a:t>3</a:t>
                </a:r>
                <a:r>
                  <a:rPr lang="en-US" altLang="zh-CN" sz="2600" b="1" dirty="0">
                    <a:sym typeface="Symbol"/>
                  </a:rPr>
                  <a:t>=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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 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/>
                  <a:t>，</a:t>
                </a:r>
                <a:endParaRPr lang="zh-CN" altLang="en-US" sz="26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817452"/>
                <a:ext cx="6778525" cy="548676"/>
              </a:xfrm>
              <a:prstGeom prst="rect">
                <a:avLst/>
              </a:prstGeom>
              <a:blipFill rotWithShape="1">
                <a:blip r:embed="rId3"/>
                <a:stretch>
                  <a:fillRect l="-1620" t="-7778" b="-2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77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3" grpId="0"/>
      <p:bldP spid="2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538163" y="188640"/>
            <a:ext cx="76342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对于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/>
              <a:t>的特征值</a:t>
            </a:r>
            <a:r>
              <a:rPr lang="en-US" altLang="zh-CN" sz="2600" b="1" dirty="0">
                <a:sym typeface="Symbol"/>
              </a:rPr>
              <a:t>2</a:t>
            </a:r>
            <a:r>
              <a:rPr lang="zh-CN" altLang="en-US" sz="2600" b="1" dirty="0"/>
              <a:t>，求特征向量，</a:t>
            </a:r>
            <a:r>
              <a:rPr lang="zh-CN" altLang="en-US" sz="2600" b="1" dirty="0">
                <a:sym typeface="Symbol"/>
              </a:rPr>
              <a:t> </a:t>
            </a:r>
            <a:r>
              <a:rPr lang="en-US" altLang="zh-CN" sz="2600" b="1" baseline="-25000" dirty="0">
                <a:sym typeface="Symbol"/>
              </a:rPr>
              <a:t>3</a:t>
            </a:r>
            <a:r>
              <a:rPr lang="en-US" altLang="zh-CN" sz="2600" b="1" dirty="0">
                <a:sym typeface="Symbol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sym typeface="Symbol"/>
              </a:rPr>
              <a:t> 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1,</a:t>
            </a:r>
            <a:r>
              <a:rPr lang="en-US" altLang="zh-CN" sz="2600" b="1" dirty="0">
                <a:sym typeface="Symbol"/>
              </a:rPr>
              <a:t> 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1,1)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539552" y="776317"/>
            <a:ext cx="76342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把每个向量单位化，得，</a:t>
            </a:r>
            <a:r>
              <a:rPr lang="zh-CN" altLang="en-US" sz="2600" b="1" dirty="0">
                <a:sym typeface="Symbol"/>
              </a:rPr>
              <a:t> </a:t>
            </a:r>
            <a:endParaRPr lang="zh-CN" altLang="en-US" sz="2600" b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1268760"/>
                <a:ext cx="6778525" cy="531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sym typeface="Symbol"/>
                  </a:rPr>
                  <a:t>1</a:t>
                </a:r>
                <a:r>
                  <a:rPr lang="en-US" altLang="zh-CN" sz="2600" b="1" dirty="0">
                    <a:sym typeface="Symbol"/>
                  </a:rPr>
                  <a:t>=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1/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,0)</a:t>
                </a:r>
                <a:r>
                  <a:rPr lang="en-US" altLang="zh-CN" sz="2600" b="1" i="1" baseline="30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/>
                  <a:t>，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sym typeface="Symbol"/>
                  </a:rPr>
                  <a:t>2</a:t>
                </a:r>
                <a:r>
                  <a:rPr lang="en-US" altLang="zh-CN" sz="2600" b="1" dirty="0">
                    <a:sym typeface="Symbol"/>
                  </a:rPr>
                  <a:t>=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,2/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/>
                  <a:t>，</a:t>
                </a:r>
                <a:endParaRPr lang="zh-CN" altLang="en-US" sz="26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268760"/>
                <a:ext cx="6778525" cy="531428"/>
              </a:xfrm>
              <a:prstGeom prst="rect">
                <a:avLst/>
              </a:prstGeom>
              <a:blipFill rotWithShape="1">
                <a:blip r:embed="rId3"/>
                <a:stretch>
                  <a:fillRect l="-1620" t="-8046" r="-6661" b="-287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1817452"/>
                <a:ext cx="6778525" cy="548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sym typeface="Symbol"/>
                  </a:rPr>
                  <a:t>3</a:t>
                </a:r>
                <a:r>
                  <a:rPr lang="en-US" altLang="zh-CN" sz="2600" b="1" dirty="0">
                    <a:sym typeface="Symbol"/>
                  </a:rPr>
                  <a:t>=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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 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/>
                  <a:t>，</a:t>
                </a:r>
                <a:endParaRPr lang="zh-CN" altLang="en-US" sz="26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817452"/>
                <a:ext cx="6778525" cy="548676"/>
              </a:xfrm>
              <a:prstGeom prst="rect">
                <a:avLst/>
              </a:prstGeom>
              <a:blipFill rotWithShape="1">
                <a:blip r:embed="rId4"/>
                <a:stretch>
                  <a:fillRect l="-1620" t="-7778" b="-2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539553" y="2636912"/>
            <a:ext cx="381711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故正交矩阵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600" b="1" dirty="0"/>
              <a:t>为</a:t>
            </a:r>
            <a:r>
              <a:rPr lang="zh-CN" altLang="en-US" sz="2600" b="1" dirty="0">
                <a:sym typeface="Symbol"/>
              </a:rPr>
              <a:t> </a:t>
            </a:r>
            <a:endParaRPr lang="zh-CN" altLang="en-US" sz="2600" b="1" dirty="0">
              <a:latin typeface="Times New Roman" pitchFamily="18" charset="0"/>
            </a:endParaRPr>
          </a:p>
        </p:txBody>
      </p:sp>
      <p:graphicFrame>
        <p:nvGraphicFramePr>
          <p:cNvPr id="14" name="对象 13"/>
          <p:cNvGraphicFramePr>
            <a:graphicFrameLocks/>
          </p:cNvGraphicFramePr>
          <p:nvPr/>
        </p:nvGraphicFramePr>
        <p:xfrm>
          <a:off x="3650580" y="2276872"/>
          <a:ext cx="3441700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5" imgW="3441600" imgH="2819160" progId="Equation.DSMT4">
                  <p:embed/>
                </p:oleObj>
              </mc:Choice>
              <mc:Fallback>
                <p:oleObj name="Equation" r:id="rId5" imgW="3441600" imgH="2819160" progId="Equation.DSMT4">
                  <p:embed/>
                  <p:pic>
                    <p:nvPicPr>
                      <p:cNvPr id="14" name="对象 1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580" y="2276872"/>
                        <a:ext cx="3441700" cy="282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467544" y="5168805"/>
            <a:ext cx="24482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ym typeface="Symbol"/>
              </a:rPr>
              <a:t>正交变换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x=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Qy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zh-CN" altLang="en-US" sz="2600" b="1" dirty="0">
                <a:sym typeface="Symbol"/>
              </a:rPr>
              <a:t> 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2843808" y="5168805"/>
            <a:ext cx="7200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altLang="zh-CN" sz="2600" b="1" dirty="0">
                <a:sym typeface="Symbol"/>
              </a:rPr>
              <a:t>=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?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3563888" y="5182964"/>
          <a:ext cx="4064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Equation" r:id="rId7" imgW="4063680" imgH="622080" progId="Equation.DSMT4">
                  <p:embed/>
                </p:oleObj>
              </mc:Choice>
              <mc:Fallback>
                <p:oleObj name="Equation" r:id="rId7" imgW="4063680" imgH="62208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182964"/>
                        <a:ext cx="40640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107504" y="3400544"/>
            <a:ext cx="331236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sym typeface="Symbol"/>
              </a:rPr>
              <a:t>二次型部分基本运算</a:t>
            </a:r>
            <a:endParaRPr lang="en-US" altLang="zh-CN" sz="2600" b="1" dirty="0">
              <a:solidFill>
                <a:srgbClr val="FF0000"/>
              </a:solidFill>
              <a:highlight>
                <a:srgbClr val="FFFF00"/>
              </a:highlight>
              <a:sym typeface="Symbol"/>
            </a:endParaRPr>
          </a:p>
          <a:p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sym typeface="Symbol"/>
              </a:rPr>
              <a:t>必须熟练掌握！ </a:t>
            </a:r>
            <a:endParaRPr lang="zh-CN" altLang="en-US" sz="2600" b="1" dirty="0">
              <a:solidFill>
                <a:srgbClr val="FF0000"/>
              </a:solidFill>
              <a:highlight>
                <a:srgbClr val="FFFF00"/>
              </a:highligh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7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/>
      <p:bldP spid="26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411760" y="1273944"/>
          <a:ext cx="3403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6" imgW="3403600" imgH="1651000" progId="Equation.DSMT4">
                  <p:embed/>
                </p:oleObj>
              </mc:Choice>
              <mc:Fallback>
                <p:oleObj name="Equation" r:id="rId6" imgW="3403600" imgH="16510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273944"/>
                        <a:ext cx="34036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835696" y="47667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行列式每行（列）</a:t>
            </a:r>
            <a:r>
              <a:rPr lang="zh-CN" altLang="en-US" sz="2800" b="1" dirty="0">
                <a:solidFill>
                  <a:srgbClr val="FF0000"/>
                </a:solidFill>
              </a:rPr>
              <a:t>元素之和</a:t>
            </a:r>
            <a:r>
              <a:rPr lang="zh-CN" altLang="en-US" sz="2800" b="1" dirty="0">
                <a:solidFill>
                  <a:srgbClr val="002060"/>
                </a:solidFill>
              </a:rPr>
              <a:t>都</a:t>
            </a:r>
            <a:r>
              <a:rPr lang="zh-CN" altLang="en-US" sz="2800" b="1" dirty="0">
                <a:solidFill>
                  <a:srgbClr val="FF0000"/>
                </a:solidFill>
              </a:rPr>
              <a:t>相等</a:t>
            </a:r>
          </a:p>
        </p:txBody>
      </p:sp>
      <p:sp>
        <p:nvSpPr>
          <p:cNvPr id="13" name="矩形 12"/>
          <p:cNvSpPr/>
          <p:nvPr/>
        </p:nvSpPr>
        <p:spPr>
          <a:xfrm>
            <a:off x="467544" y="1412776"/>
            <a:ext cx="19240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059832" y="1196752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870446" y="1231179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148064" y="1253188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2" name="云形标注 21"/>
          <p:cNvSpPr/>
          <p:nvPr/>
        </p:nvSpPr>
        <p:spPr>
          <a:xfrm>
            <a:off x="6036439" y="1027582"/>
            <a:ext cx="1892885" cy="1080120"/>
          </a:xfrm>
          <a:prstGeom prst="cloudCallout">
            <a:avLst>
              <a:gd name="adj1" fmla="val -65747"/>
              <a:gd name="adj2" fmla="val 34281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每列元素和相等</a:t>
            </a:r>
          </a:p>
        </p:txBody>
      </p:sp>
      <p:sp>
        <p:nvSpPr>
          <p:cNvPr id="23" name="云形标注 22"/>
          <p:cNvSpPr/>
          <p:nvPr/>
        </p:nvSpPr>
        <p:spPr>
          <a:xfrm>
            <a:off x="6156176" y="2107702"/>
            <a:ext cx="1892885" cy="1080120"/>
          </a:xfrm>
          <a:prstGeom prst="cloudCallout">
            <a:avLst>
              <a:gd name="adj1" fmla="val -70281"/>
              <a:gd name="adj2" fmla="val -30161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通通加到第一行</a:t>
            </a:r>
          </a:p>
        </p:txBody>
      </p:sp>
      <p:sp>
        <p:nvSpPr>
          <p:cNvPr id="25" name="矩形 24"/>
          <p:cNvSpPr/>
          <p:nvPr/>
        </p:nvSpPr>
        <p:spPr>
          <a:xfrm>
            <a:off x="611560" y="45750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7338" y="3140968"/>
          <a:ext cx="4338638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8" imgW="4343400" imgH="1651000" progId="Equation.DSMT4">
                  <p:embed/>
                </p:oleObj>
              </mc:Choice>
              <mc:Fallback>
                <p:oleObj name="Equation" r:id="rId8" imgW="4343400" imgH="165100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8" y="3140968"/>
                        <a:ext cx="4338638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4355976" y="3187700"/>
          <a:ext cx="39624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10" imgW="3962160" imgH="1650960" progId="Equation.DSMT4">
                  <p:embed/>
                </p:oleObj>
              </mc:Choice>
              <mc:Fallback>
                <p:oleObj name="Equation" r:id="rId10" imgW="3962160" imgH="165096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187700"/>
                        <a:ext cx="39624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直角三角形 27"/>
          <p:cNvSpPr/>
          <p:nvPr/>
        </p:nvSpPr>
        <p:spPr>
          <a:xfrm>
            <a:off x="6516216" y="3573016"/>
            <a:ext cx="1532845" cy="1224136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云形标注 28"/>
          <p:cNvSpPr/>
          <p:nvPr/>
        </p:nvSpPr>
        <p:spPr>
          <a:xfrm>
            <a:off x="6156176" y="5229200"/>
            <a:ext cx="1559294" cy="576064"/>
          </a:xfrm>
          <a:prstGeom prst="cloudCallout">
            <a:avLst>
              <a:gd name="adj1" fmla="val -13004"/>
              <a:gd name="adj2" fmla="val -125064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上三角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107504" y="5209728"/>
          <a:ext cx="21844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12" imgW="2184400" imgH="673100" progId="Equation.DSMT4">
                  <p:embed/>
                </p:oleObj>
              </mc:Choice>
              <mc:Fallback>
                <p:oleObj name="Equation" r:id="rId12" imgW="2184400" imgH="67310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209728"/>
                        <a:ext cx="21844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8172400" y="6093296"/>
            <a:ext cx="609600" cy="609600"/>
          </a:xfrm>
          <a:prstGeom prst="rect">
            <a:avLst/>
          </a:prstGeom>
        </p:spPr>
      </p:pic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2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sp>
        <p:nvSpPr>
          <p:cNvPr id="33" name="五角星 31">
            <a:extLst>
              <a:ext uri="{FF2B5EF4-FFF2-40B4-BE49-F238E27FC236}">
                <a16:creationId xmlns:a16="http://schemas.microsoft.com/office/drawing/2014/main" id="{0EE0CB37-54DF-4318-9C99-241745E7C4C4}"/>
              </a:ext>
            </a:extLst>
          </p:cNvPr>
          <p:cNvSpPr/>
          <p:nvPr/>
        </p:nvSpPr>
        <p:spPr>
          <a:xfrm>
            <a:off x="77948" y="524493"/>
            <a:ext cx="400839" cy="369332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16">
            <a:extLst>
              <a:ext uri="{FF2B5EF4-FFF2-40B4-BE49-F238E27FC236}">
                <a16:creationId xmlns:a16="http://schemas.microsoft.com/office/drawing/2014/main" id="{8FB60380-4478-47C4-9AD9-2583A72EF41D}"/>
              </a:ext>
            </a:extLst>
          </p:cNvPr>
          <p:cNvSpPr/>
          <p:nvPr/>
        </p:nvSpPr>
        <p:spPr>
          <a:xfrm>
            <a:off x="3399243" y="5112752"/>
            <a:ext cx="2094533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2CD51EEF-E1F6-45C2-B4CA-B6E582A8065C}"/>
              </a:ext>
            </a:extLst>
          </p:cNvPr>
          <p:cNvSpPr txBox="1"/>
          <p:nvPr/>
        </p:nvSpPr>
        <p:spPr>
          <a:xfrm>
            <a:off x="3471251" y="5184760"/>
            <a:ext cx="2051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熟练掌握！</a:t>
            </a:r>
          </a:p>
        </p:txBody>
      </p:sp>
    </p:spTree>
    <p:extLst>
      <p:ext uri="{BB962C8B-B14F-4D97-AF65-F5344CB8AC3E}">
        <p14:creationId xmlns:p14="http://schemas.microsoft.com/office/powerpoint/2010/main" val="120526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3454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8" grpId="0" animBg="1"/>
      <p:bldP spid="29" grpId="0" animBg="1"/>
      <p:bldP spid="33" grpId="0" animBg="1"/>
      <p:bldP spid="35" grpId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544638" y="836712"/>
          <a:ext cx="44989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4508280" imgH="2438280" progId="Equation.DSMT4">
                  <p:embed/>
                </p:oleObj>
              </mc:Choice>
              <mc:Fallback>
                <p:oleObj name="Equation" r:id="rId3" imgW="4508280" imgH="243828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836712"/>
                        <a:ext cx="449897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94231" y="15305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18864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范德蒙行列式</a:t>
            </a:r>
            <a:endParaRPr lang="zh-CN" altLang="zh-CN" sz="2800" dirty="0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7B28C60-5BD4-1FBD-8018-9665ECF7A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521" y="3807048"/>
          <a:ext cx="4854575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4863960" imgH="1854000" progId="Equation.DSMT4">
                  <p:embed/>
                </p:oleObj>
              </mc:Choice>
              <mc:Fallback>
                <p:oleObj name="Equation" r:id="rId5" imgW="4863960" imgH="18540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21" y="3807048"/>
                        <a:ext cx="4854575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7D11B99-626C-0003-A432-9622A3E6AA38}"/>
              </a:ext>
            </a:extLst>
          </p:cNvPr>
          <p:cNvSpPr/>
          <p:nvPr/>
        </p:nvSpPr>
        <p:spPr>
          <a:xfrm>
            <a:off x="5960304" y="4077072"/>
            <a:ext cx="163603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记住结果</a:t>
            </a:r>
            <a:endParaRPr lang="en-US" altLang="zh-CN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直接用！</a:t>
            </a:r>
            <a:endParaRPr lang="en-US" altLang="zh-CN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章  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12" name="矩形 16">
            <a:extLst>
              <a:ext uri="{FF2B5EF4-FFF2-40B4-BE49-F238E27FC236}">
                <a16:creationId xmlns:a16="http://schemas.microsoft.com/office/drawing/2014/main" id="{8BF6F7B1-27D6-87F1-7896-4C76BAE89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2132856"/>
            <a:ext cx="34307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宋体" charset="-122"/>
              </a:rPr>
              <a:t>2.</a:t>
            </a:r>
            <a:r>
              <a:rPr lang="zh-CN" altLang="en-US" sz="3600" b="1" dirty="0">
                <a:latin typeface="宋体" charset="-122"/>
              </a:rPr>
              <a:t>逆矩阵</a:t>
            </a:r>
            <a:r>
              <a:rPr lang="en-US" altLang="zh-CN" sz="3600" b="1" dirty="0">
                <a:latin typeface="宋体" charset="-122"/>
              </a:rPr>
              <a:t>(</a:t>
            </a:r>
            <a:r>
              <a:rPr lang="zh-CN" altLang="en-US" sz="3600" b="1" dirty="0">
                <a:latin typeface="宋体" charset="-122"/>
              </a:rPr>
              <a:t>重点</a:t>
            </a:r>
            <a:r>
              <a:rPr lang="en-US" altLang="zh-CN" sz="3600" b="1" dirty="0">
                <a:latin typeface="宋体" charset="-122"/>
              </a:rPr>
              <a:t>)</a:t>
            </a:r>
            <a:endParaRPr lang="zh-CN" altLang="en-US" sz="3600" b="1" dirty="0">
              <a:latin typeface="宋体" charset="-122"/>
            </a:endParaRPr>
          </a:p>
        </p:txBody>
      </p:sp>
      <p:sp>
        <p:nvSpPr>
          <p:cNvPr id="13" name="矩形 16">
            <a:extLst>
              <a:ext uri="{FF2B5EF4-FFF2-40B4-BE49-F238E27FC236}">
                <a16:creationId xmlns:a16="http://schemas.microsoft.com/office/drawing/2014/main" id="{68A76CB5-E79F-AB84-2BED-7CE1FF5CF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96752"/>
            <a:ext cx="389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宋体" charset="-122"/>
              </a:rPr>
              <a:t>1.</a:t>
            </a:r>
            <a:r>
              <a:rPr lang="zh-CN" altLang="en-US" sz="3600" b="1" dirty="0">
                <a:latin typeface="宋体" charset="-122"/>
              </a:rPr>
              <a:t>矩阵的运算法则</a:t>
            </a:r>
          </a:p>
        </p:txBody>
      </p:sp>
    </p:spTree>
    <p:extLst>
      <p:ext uri="{BB962C8B-B14F-4D97-AF65-F5344CB8AC3E}">
        <p14:creationId xmlns:p14="http://schemas.microsoft.com/office/powerpoint/2010/main" val="415488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6016</TotalTime>
  <Words>4826</Words>
  <Application>Microsoft Macintosh PowerPoint</Application>
  <PresentationFormat>全屏显示(4:3)</PresentationFormat>
  <Paragraphs>886</Paragraphs>
  <Slides>64</Slides>
  <Notes>15</Notes>
  <HiddenSlides>0</HiddenSlides>
  <MMClips>4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6" baseType="lpstr">
      <vt:lpstr>黑体</vt:lpstr>
      <vt:lpstr>楷体</vt:lpstr>
      <vt:lpstr>楷体_GB2312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主题2</vt:lpstr>
      <vt:lpstr>Equation</vt:lpstr>
      <vt:lpstr>线性代数 A</vt:lpstr>
      <vt:lpstr>第1章    行   列   式</vt:lpstr>
      <vt:lpstr>1.1  行列式定义和性质</vt:lpstr>
      <vt:lpstr>1.2  行列式按行展开定理</vt:lpstr>
      <vt:lpstr>1.2  行列式按行展开定理</vt:lpstr>
      <vt:lpstr>1.2  行列式按行展开定理</vt:lpstr>
      <vt:lpstr>1.2  行列式按行展开定理</vt:lpstr>
      <vt:lpstr>1.1  行列式按行展开定理</vt:lpstr>
      <vt:lpstr>第2章   矩阵及其运算</vt:lpstr>
      <vt:lpstr>2.2 逆矩阵的定义、性质与计算</vt:lpstr>
      <vt:lpstr>2.2 逆矩阵的定义、性质与计算</vt:lpstr>
      <vt:lpstr>2.2 逆矩阵的定义、性质与计算</vt:lpstr>
      <vt:lpstr>2.4  克莱姆法则</vt:lpstr>
      <vt:lpstr>第3章  矩阵的初等变换与线性方程组</vt:lpstr>
      <vt:lpstr>3.1  矩阵的初等变换</vt:lpstr>
      <vt:lpstr>3.1  矩阵的初等变换</vt:lpstr>
      <vt:lpstr>3.1  矩阵的初等变换</vt:lpstr>
      <vt:lpstr>3.1  矩阵的初等变换</vt:lpstr>
      <vt:lpstr>3.1  矩阵的初等变换</vt:lpstr>
      <vt:lpstr>3.1  矩阵的初等变换</vt:lpstr>
      <vt:lpstr>3.3  矩阵的秩</vt:lpstr>
      <vt:lpstr>3.3  矩阵的秩</vt:lpstr>
      <vt:lpstr>3.3  矩阵的秩</vt:lpstr>
      <vt:lpstr>3.3  矩阵的秩</vt:lpstr>
      <vt:lpstr>3.3  矩阵的秩</vt:lpstr>
      <vt:lpstr>复  习</vt:lpstr>
      <vt:lpstr>3.3  矩阵的秩</vt:lpstr>
      <vt:lpstr>3.4  线性方程组的解</vt:lpstr>
      <vt:lpstr>   第4章 向量组及其线性组合  </vt:lpstr>
      <vt:lpstr>4.2 向量组的线性相关性</vt:lpstr>
      <vt:lpstr>4.2 向量组的线性相关性</vt:lpstr>
      <vt:lpstr>4.3 向量组的秩与最大无关组</vt:lpstr>
      <vt:lpstr>求最大无关组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PowerPoint 演示文稿</vt:lpstr>
      <vt:lpstr>PowerPoint 演示文稿</vt:lpstr>
      <vt:lpstr>5.2  方阵的特征值和特征向量</vt:lpstr>
      <vt:lpstr>PowerPoint 演示文稿</vt:lpstr>
      <vt:lpstr>5.3   相   似   矩   阵</vt:lpstr>
      <vt:lpstr>5.3   相   似   矩   阵</vt:lpstr>
      <vt:lpstr>PowerPoint 演示文稿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Microsoft Office User</cp:lastModifiedBy>
  <cp:revision>494</cp:revision>
  <dcterms:created xsi:type="dcterms:W3CDTF">2015-01-05T18:34:44Z</dcterms:created>
  <dcterms:modified xsi:type="dcterms:W3CDTF">2023-11-24T06:14:35Z</dcterms:modified>
</cp:coreProperties>
</file>