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</p:sldMasterIdLst>
  <p:notesMasterIdLst>
    <p:notesMasterId r:id="rId39"/>
  </p:notesMasterIdLst>
  <p:sldIdLst>
    <p:sldId id="546" r:id="rId5"/>
    <p:sldId id="350" r:id="rId6"/>
    <p:sldId id="262" r:id="rId7"/>
    <p:sldId id="571" r:id="rId8"/>
    <p:sldId id="572" r:id="rId9"/>
    <p:sldId id="365" r:id="rId10"/>
    <p:sldId id="366" r:id="rId11"/>
    <p:sldId id="382" r:id="rId12"/>
    <p:sldId id="349" r:id="rId13"/>
    <p:sldId id="400" r:id="rId14"/>
    <p:sldId id="574" r:id="rId15"/>
    <p:sldId id="383" r:id="rId16"/>
    <p:sldId id="388" r:id="rId17"/>
    <p:sldId id="394" r:id="rId18"/>
    <p:sldId id="306" r:id="rId19"/>
    <p:sldId id="308" r:id="rId20"/>
    <p:sldId id="311" r:id="rId21"/>
    <p:sldId id="326" r:id="rId22"/>
    <p:sldId id="409" r:id="rId23"/>
    <p:sldId id="390" r:id="rId24"/>
    <p:sldId id="396" r:id="rId25"/>
    <p:sldId id="392" r:id="rId26"/>
    <p:sldId id="410" r:id="rId27"/>
    <p:sldId id="405" r:id="rId28"/>
    <p:sldId id="411" r:id="rId29"/>
    <p:sldId id="406" r:id="rId30"/>
    <p:sldId id="407" r:id="rId31"/>
    <p:sldId id="315" r:id="rId32"/>
    <p:sldId id="379" r:id="rId33"/>
    <p:sldId id="317" r:id="rId34"/>
    <p:sldId id="398" r:id="rId35"/>
    <p:sldId id="395" r:id="rId36"/>
    <p:sldId id="389" r:id="rId37"/>
    <p:sldId id="575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599B35"/>
    <a:srgbClr val="3396D9"/>
    <a:srgbClr val="800080"/>
    <a:srgbClr val="ECE2EB"/>
    <a:srgbClr val="8B2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6" autoAdjust="0"/>
    <p:restoredTop sz="94197" autoAdjust="0"/>
  </p:normalViewPr>
  <p:slideViewPr>
    <p:cSldViewPr>
      <p:cViewPr varScale="1">
        <p:scale>
          <a:sx n="69" d="100"/>
          <a:sy n="69" d="100"/>
        </p:scale>
        <p:origin x="126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D4270378-B3E1-4A1D-B68E-E79C516F69DC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A2164997-356D-4F04-8C68-F28DA048C06A}" type="presOf" srcId="{A4DBE9E6-97EB-4725-A2C1-3C97D390DE6E}" destId="{CD4B3101-F142-4E5E-B80A-8D9996F097C7}" srcOrd="0" destOrd="0" presId="urn:microsoft.com/office/officeart/2005/8/layout/venn1"/>
    <dgm:cxn modelId="{4E0C435C-F510-4BDF-BBBA-9425C865A859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0D2C1097-DA2E-4105-BFA9-3CCB110EF532}" type="presOf" srcId="{737B5EC5-D0D2-4529-A675-2479ADB7512A}" destId="{4470F79F-6492-40EA-A900-0CDDBA36E791}" srcOrd="0" destOrd="0" presId="urn:microsoft.com/office/officeart/2005/8/layout/venn1"/>
    <dgm:cxn modelId="{3954C5BB-9FFA-4A4F-A43E-0D48CF2F94C8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76159832-E2CC-4656-B8A6-93DD453BB9B3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C74B8625-6E6E-4F6A-BD43-EAF3019F859F}" type="presOf" srcId="{938154DC-7DEC-4435-8AEE-F287F60DA644}" destId="{A319629E-037B-4B5B-8915-441F51FA60BC}" srcOrd="0" destOrd="0" presId="urn:microsoft.com/office/officeart/2005/8/layout/venn1"/>
    <dgm:cxn modelId="{92E059CB-8B23-44C7-8BD3-DB47387D9773}" type="presOf" srcId="{AABD46EF-623D-4EC1-9905-9F9517C84035}" destId="{8A8110AF-7FCF-4E47-932E-B9CB33926204}" srcOrd="0" destOrd="0" presId="urn:microsoft.com/office/officeart/2005/8/layout/venn1"/>
    <dgm:cxn modelId="{ECD67148-A5AD-4A2D-900B-DFDEFC6F227A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52E243ED-82AD-4994-8548-1734B6F2BB80}" type="presOf" srcId="{EF24F56F-F948-4FAE-A21B-C908CFF0947F}" destId="{04E584C8-CAF4-4F3A-A494-457051CBD1BA}" srcOrd="0" destOrd="0" presId="urn:microsoft.com/office/officeart/2005/8/layout/venn1"/>
    <dgm:cxn modelId="{B0F96597-0F40-426C-B8C3-2D799442916C}" type="presOf" srcId="{45ECB1DE-4976-41EA-BF4A-BA9625218151}" destId="{61DA2F6A-A3A4-47F6-9631-E32DDDDECDEE}" srcOrd="0" destOrd="0" presId="urn:microsoft.com/office/officeart/2005/8/layout/venn1"/>
    <dgm:cxn modelId="{FFB64C8A-6CBE-449D-B3A8-7599135F8F1E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1A0D3279-30D2-4F26-B34A-21FE8AACD8E3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10D1C12-8A78-4231-B495-0B51DB3FFBBF}" type="presOf" srcId="{21F9EB01-2DBC-4DE3-BF4F-D736561A8F50}" destId="{EDBBB33F-27B5-48AE-A61C-C9DE23066AD1}" srcOrd="0" destOrd="0" presId="urn:microsoft.com/office/officeart/2005/8/layout/venn1"/>
    <dgm:cxn modelId="{9FAC0C91-58F3-48E5-8D0D-A653F3EDE99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80AA639F-E191-428F-B7AD-8994F7E1578C}" type="presOf" srcId="{0E6DF1C2-1746-482F-BF52-CD765E80A365}" destId="{171034FF-3396-4AA1-9482-05BACFB2D723}" srcOrd="0" destOrd="0" presId="urn:microsoft.com/office/officeart/2005/8/layout/venn1"/>
    <dgm:cxn modelId="{395896FE-4A86-4CE2-AAFC-C8843D1F42FB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786C4F0-7403-4E7E-BD89-78BADAA6C8F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B8CCF758-D67D-435B-91B7-6FBB879B61AD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CF64EF2-AB10-4F70-B810-C7FAA142BC88}" type="presOf" srcId="{A4DBE9E6-97EB-4725-A2C1-3C97D390DE6E}" destId="{CD4B3101-F142-4E5E-B80A-8D9996F097C7}" srcOrd="0" destOrd="0" presId="urn:microsoft.com/office/officeart/2005/8/layout/venn1"/>
    <dgm:cxn modelId="{41CC06EC-06BD-49A9-B6AF-B7B73D7B007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CF628278-1CE5-43C0-A7B3-670985758221}" type="presOf" srcId="{737B5EC5-D0D2-4529-A675-2479ADB7512A}" destId="{4470F79F-6492-40EA-A900-0CDDBA36E791}" srcOrd="0" destOrd="0" presId="urn:microsoft.com/office/officeart/2005/8/layout/venn1"/>
    <dgm:cxn modelId="{193B5A3A-3BC1-48B0-A95F-44D596379D57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E6F49C5-1433-47CB-A351-8822E30F474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2174561C-5347-4158-9603-85E8889703FB}" type="presOf" srcId="{938154DC-7DEC-4435-8AEE-F287F60DA644}" destId="{A319629E-037B-4B5B-8915-441F51FA60BC}" srcOrd="0" destOrd="0" presId="urn:microsoft.com/office/officeart/2005/8/layout/venn1"/>
    <dgm:cxn modelId="{0FEA6166-F878-4FBC-BA0D-1F4E94C13B3E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980114DF-600B-49B3-B97E-42C005CA5C88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E146A877-1784-425E-87A3-94D5A05D95D9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5D6722D-EAC0-4749-9227-34D57AD67A4A}" type="presOf" srcId="{EF24F56F-F948-4FAE-A21B-C908CFF0947F}" destId="{04E584C8-CAF4-4F3A-A494-457051CBD1BA}" srcOrd="0" destOrd="0" presId="urn:microsoft.com/office/officeart/2005/8/layout/venn1"/>
    <dgm:cxn modelId="{489E2E45-1F9B-404D-9A06-1C9EC449325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FEE1FE79-E43B-400F-B244-BCAA159B5F84}" type="presOf" srcId="{21F9EB01-2DBC-4DE3-BF4F-D736561A8F50}" destId="{EDBBB33F-27B5-48AE-A61C-C9DE23066AD1}" srcOrd="0" destOrd="0" presId="urn:microsoft.com/office/officeart/2005/8/layout/venn1"/>
    <dgm:cxn modelId="{C37765D0-DF70-4CC9-94CB-FAF0A4B7B267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273D3DAF-DB7E-4323-BCBB-AE625A6D1813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4E52F704-F225-44C8-8729-6358943FF1B6}" type="presOf" srcId="{0E6DF1C2-1746-482F-BF52-CD765E80A365}" destId="{171034FF-3396-4AA1-9482-05BACFB2D723}" srcOrd="0" destOrd="0" presId="urn:microsoft.com/office/officeart/2005/8/layout/venn1"/>
    <dgm:cxn modelId="{414D7E9C-027A-4115-8E20-A22906868B8E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B5A3F0A7-527E-4359-9D67-4DDA941852A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E968C474-2A56-4CF3-B0D5-AAF616193C19}" type="presOf" srcId="{A4DBE9E6-97EB-4725-A2C1-3C97D390DE6E}" destId="{CD4B3101-F142-4E5E-B80A-8D9996F097C7}" srcOrd="0" destOrd="0" presId="urn:microsoft.com/office/officeart/2005/8/layout/venn1"/>
    <dgm:cxn modelId="{A97236A3-19E7-4EFC-A03A-B8130BF5819E}" type="presOf" srcId="{8A5913D2-4896-41F8-9856-90C73F67022D}" destId="{6F917F00-94F3-4752-A2F0-5E137890CEB8}" srcOrd="0" destOrd="0" presId="urn:microsoft.com/office/officeart/2005/8/layout/venn1"/>
    <dgm:cxn modelId="{CA6722B6-93EF-4D2C-AE52-938C5A15E42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D6E94B6B-2EF6-4401-8633-633E41404A30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ABBC5B5F-E183-4428-820B-A511D3304F02}" type="presOf" srcId="{737B5EC5-D0D2-4529-A675-2479ADB7512A}" destId="{4470F79F-6492-40EA-A900-0CDDBA36E791}" srcOrd="0" destOrd="0" presId="urn:microsoft.com/office/officeart/2005/8/layout/venn1"/>
    <dgm:cxn modelId="{60EE0AB9-D821-44FA-B560-BE92993BCBA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CEF9DB-7D3E-4A09-9686-93E4099B193F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F4EF3038-B67B-4134-841F-4C8A89422BBA}" type="presOf" srcId="{938154DC-7DEC-4435-8AEE-F287F60DA644}" destId="{A319629E-037B-4B5B-8915-441F51FA60BC}" srcOrd="0" destOrd="0" presId="urn:microsoft.com/office/officeart/2005/8/layout/venn1"/>
    <dgm:cxn modelId="{DA3A7058-5C5A-4D3D-B384-191EE0F2B547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FB13DCA9-455F-4B8E-91D1-BAD09D9893EA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9DCF7599-C50F-4180-8528-C338DEB0FADC}" type="presOf" srcId="{EF24F56F-F948-4FAE-A21B-C908CFF0947F}" destId="{04E584C8-CAF4-4F3A-A494-457051CBD1BA}" srcOrd="0" destOrd="0" presId="urn:microsoft.com/office/officeart/2005/8/layout/venn1"/>
    <dgm:cxn modelId="{CCEDAE71-EFFE-41FA-8D2E-FCE4876BBE4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1A78CC1D-6A72-4F07-9084-EB2EE5AC9864}" type="presOf" srcId="{CE6CFCA0-C49C-4951-BE4A-2894AF7F0369}" destId="{7B1E7C52-CF18-48B2-BB65-024F73E359D3}" srcOrd="0" destOrd="0" presId="urn:microsoft.com/office/officeart/2005/8/layout/venn1"/>
    <dgm:cxn modelId="{B6A0F7ED-5F37-4823-BBF0-500B7A9EEFD5}" type="presOf" srcId="{21F9EB01-2DBC-4DE3-BF4F-D736561A8F50}" destId="{EDBBB33F-27B5-48AE-A61C-C9DE23066AD1}" srcOrd="0" destOrd="0" presId="urn:microsoft.com/office/officeart/2005/8/layout/venn1"/>
    <dgm:cxn modelId="{5EB19331-9D83-4CD2-9610-BDD2E55C4B3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78B0D7F4-8149-40EB-B13A-425DE6028257}" type="presOf" srcId="{4E65984A-BA92-43D1-B9A2-B9086CB43038}" destId="{952DD290-D500-4BE9-9525-723274617DF1}" srcOrd="0" destOrd="0" presId="urn:microsoft.com/office/officeart/2005/8/layout/venn1"/>
    <dgm:cxn modelId="{6B98DB11-29FD-4307-858C-8B33D260B33E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1884359-5EFE-426D-BECB-62D1F69444F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0C16E6B-72AC-4DDC-9C44-2BDA04280F65}" type="presOf" srcId="{8A5913D2-4896-41F8-9856-90C73F67022D}" destId="{6F917F00-94F3-4752-A2F0-5E137890CEB8}" srcOrd="0" destOrd="0" presId="urn:microsoft.com/office/officeart/2005/8/layout/venn1"/>
    <dgm:cxn modelId="{7071C75A-CCF8-46FB-948A-6E2967CB572C}" type="presOf" srcId="{A4DBE9E6-97EB-4725-A2C1-3C97D390DE6E}" destId="{CD4B3101-F142-4E5E-B80A-8D9996F097C7}" srcOrd="0" destOrd="0" presId="urn:microsoft.com/office/officeart/2005/8/layout/venn1"/>
    <dgm:cxn modelId="{C76482FB-DB53-4B54-B888-CFF4BAAE395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F2E49134-F00B-4E71-B07A-663FC1E02CB3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51CCD0F-6885-462D-A7F9-75A11306D04B}" type="presOf" srcId="{737B5EC5-D0D2-4529-A675-2479ADB7512A}" destId="{4470F79F-6492-40EA-A900-0CDDBA36E791}" srcOrd="0" destOrd="0" presId="urn:microsoft.com/office/officeart/2005/8/layout/venn1"/>
    <dgm:cxn modelId="{DC35CCE7-B8AF-463D-B737-5849DD6E0CE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77736FF-B889-4197-AA04-F227686F822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D32F76C-9DE5-420F-97FB-08487836DF19}" type="presOf" srcId="{938154DC-7DEC-4435-8AEE-F287F60DA644}" destId="{A319629E-037B-4B5B-8915-441F51FA60BC}" srcOrd="0" destOrd="0" presId="urn:microsoft.com/office/officeart/2005/8/layout/venn1"/>
    <dgm:cxn modelId="{A86E69C8-13C8-4D9E-9CDE-C5607C50ADE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1C0ACFFE-50FE-4FCC-8B50-FBD11E45F26E}" type="presOf" srcId="{EF24F56F-F948-4FAE-A21B-C908CFF0947F}" destId="{04E584C8-CAF4-4F3A-A494-457051CBD1BA}" srcOrd="0" destOrd="0" presId="urn:microsoft.com/office/officeart/2005/8/layout/venn1"/>
    <dgm:cxn modelId="{A2DAD06C-3495-4D8C-AE0A-3E00FC1AED17}" type="presOf" srcId="{45ECB1DE-4976-41EA-BF4A-BA9625218151}" destId="{61DA2F6A-A3A4-47F6-9631-E32DDDDECDEE}" srcOrd="0" destOrd="0" presId="urn:microsoft.com/office/officeart/2005/8/layout/venn1"/>
    <dgm:cxn modelId="{342B7E77-0318-4DC5-BF79-C5CD90D8EC7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0D2336CD-82DF-4721-A318-FA1E4C3EB653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3AC4502D-7D9C-4743-910E-C1A999A4E013}" type="presOf" srcId="{CE6CFCA0-C49C-4951-BE4A-2894AF7F0369}" destId="{7B1E7C52-CF18-48B2-BB65-024F73E359D3}" srcOrd="0" destOrd="0" presId="urn:microsoft.com/office/officeart/2005/8/layout/venn1"/>
    <dgm:cxn modelId="{E6494AF6-7B47-4ADD-81EF-6D3873C9DAF1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757A8119-F3FB-48EC-B440-672889527FE5}" type="presOf" srcId="{4E65984A-BA92-43D1-B9A2-B9086CB43038}" destId="{952DD290-D500-4BE9-9525-723274617DF1}" srcOrd="0" destOrd="0" presId="urn:microsoft.com/office/officeart/2005/8/layout/venn1"/>
    <dgm:cxn modelId="{D43FBCDA-37A4-4EE2-B154-581BFC607789}" type="presOf" srcId="{0E6DF1C2-1746-482F-BF52-CD765E80A365}" destId="{171034FF-3396-4AA1-9482-05BACFB2D723}" srcOrd="0" destOrd="0" presId="urn:microsoft.com/office/officeart/2005/8/layout/venn1"/>
    <dgm:cxn modelId="{9B4DBAEE-023F-4406-A983-EA16172B0DF0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58.wmf"/><Relationship Id="rId7" Type="http://schemas.openxmlformats.org/officeDocument/2006/relationships/image" Target="../media/image64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image" Target="../media/image67.wmf"/><Relationship Id="rId4" Type="http://schemas.openxmlformats.org/officeDocument/2006/relationships/image" Target="../media/image62.wmf"/><Relationship Id="rId9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91.wmf"/><Relationship Id="rId7" Type="http://schemas.openxmlformats.org/officeDocument/2006/relationships/image" Target="../media/image85.wmf"/><Relationship Id="rId12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81.wmf"/><Relationship Id="rId11" Type="http://schemas.openxmlformats.org/officeDocument/2006/relationships/image" Target="../media/image94.wmf"/><Relationship Id="rId5" Type="http://schemas.openxmlformats.org/officeDocument/2006/relationships/image" Target="../media/image80.wmf"/><Relationship Id="rId10" Type="http://schemas.openxmlformats.org/officeDocument/2006/relationships/image" Target="../media/image93.wmf"/><Relationship Id="rId4" Type="http://schemas.openxmlformats.org/officeDocument/2006/relationships/image" Target="../media/image92.wmf"/><Relationship Id="rId9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91.wmf"/><Relationship Id="rId7" Type="http://schemas.openxmlformats.org/officeDocument/2006/relationships/image" Target="../media/image85.wmf"/><Relationship Id="rId12" Type="http://schemas.openxmlformats.org/officeDocument/2006/relationships/image" Target="../media/image98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81.wmf"/><Relationship Id="rId11" Type="http://schemas.openxmlformats.org/officeDocument/2006/relationships/image" Target="../media/image97.wmf"/><Relationship Id="rId5" Type="http://schemas.openxmlformats.org/officeDocument/2006/relationships/image" Target="../media/image80.wmf"/><Relationship Id="rId10" Type="http://schemas.openxmlformats.org/officeDocument/2006/relationships/image" Target="../media/image96.wmf"/><Relationship Id="rId4" Type="http://schemas.openxmlformats.org/officeDocument/2006/relationships/image" Target="../media/image92.wmf"/><Relationship Id="rId9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91.wmf"/><Relationship Id="rId7" Type="http://schemas.openxmlformats.org/officeDocument/2006/relationships/image" Target="../media/image8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7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2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7.wmf"/><Relationship Id="rId11" Type="http://schemas.openxmlformats.org/officeDocument/2006/relationships/image" Target="../media/image47.wmf"/><Relationship Id="rId5" Type="http://schemas.openxmlformats.org/officeDocument/2006/relationships/image" Target="../media/image130.wmf"/><Relationship Id="rId10" Type="http://schemas.openxmlformats.org/officeDocument/2006/relationships/image" Target="../media/image46.wmf"/><Relationship Id="rId4" Type="http://schemas.openxmlformats.org/officeDocument/2006/relationships/image" Target="../media/image16.wmf"/><Relationship Id="rId9" Type="http://schemas.openxmlformats.org/officeDocument/2006/relationships/image" Target="../media/image4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70.wmf"/><Relationship Id="rId7" Type="http://schemas.openxmlformats.org/officeDocument/2006/relationships/image" Target="../media/image88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85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11.wmf"/><Relationship Id="rId7" Type="http://schemas.openxmlformats.org/officeDocument/2006/relationships/image" Target="../media/image23.wmf"/><Relationship Id="rId12" Type="http://schemas.openxmlformats.org/officeDocument/2006/relationships/image" Target="../media/image17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22.wmf"/><Relationship Id="rId11" Type="http://schemas.openxmlformats.org/officeDocument/2006/relationships/image" Target="../media/image16.wmf"/><Relationship Id="rId5" Type="http://schemas.openxmlformats.org/officeDocument/2006/relationships/image" Target="../media/image21.wmf"/><Relationship Id="rId10" Type="http://schemas.openxmlformats.org/officeDocument/2006/relationships/image" Target="../media/image15.wmf"/><Relationship Id="rId4" Type="http://schemas.openxmlformats.org/officeDocument/2006/relationships/image" Target="../media/image20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26.wmf"/><Relationship Id="rId7" Type="http://schemas.openxmlformats.org/officeDocument/2006/relationships/image" Target="../media/image1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27.wmf"/><Relationship Id="rId9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17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16.wmf"/><Relationship Id="rId5" Type="http://schemas.openxmlformats.org/officeDocument/2006/relationships/image" Target="../media/image32.wmf"/><Relationship Id="rId10" Type="http://schemas.openxmlformats.org/officeDocument/2006/relationships/image" Target="../media/image15.wmf"/><Relationship Id="rId4" Type="http://schemas.openxmlformats.org/officeDocument/2006/relationships/image" Target="../media/image31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32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31.wmf"/><Relationship Id="rId1" Type="http://schemas.openxmlformats.org/officeDocument/2006/relationships/image" Target="../media/image2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30.wmf"/><Relationship Id="rId10" Type="http://schemas.openxmlformats.org/officeDocument/2006/relationships/image" Target="../media/image17.wmf"/><Relationship Id="rId4" Type="http://schemas.openxmlformats.org/officeDocument/2006/relationships/image" Target="../media/image29.wmf"/><Relationship Id="rId9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0408-18AE-4784-AF73-EC3C71D37A2F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4651-8817-4A6F-BF50-A4D528784E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5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7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36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8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1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85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54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02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8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5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33" Type="http://schemas.microsoft.com/office/2007/relationships/hdphoto" Target="../media/hdphoto1.wdp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40729224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7735183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2822037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4781893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0073375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93667894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083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9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59356341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67105406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5842384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8093568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88384913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0028988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624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25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55.bin"/><Relationship Id="rId26" Type="http://schemas.openxmlformats.org/officeDocument/2006/relationships/oleObject" Target="../embeddings/oleObject57.bin"/><Relationship Id="rId3" Type="http://schemas.openxmlformats.org/officeDocument/2006/relationships/oleObject" Target="../embeddings/oleObject45.bin"/><Relationship Id="rId21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0.bin"/><Relationship Id="rId17" Type="http://schemas.openxmlformats.org/officeDocument/2006/relationships/oleObject" Target="../embeddings/oleObject54.bin"/><Relationship Id="rId25" Type="http://schemas.openxmlformats.org/officeDocument/2006/relationships/image" Target="../media/image15.wmf"/><Relationship Id="rId33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9.bin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2.bin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18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56.bin"/><Relationship Id="rId31" Type="http://schemas.openxmlformats.org/officeDocument/2006/relationships/image" Target="../media/image18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71.bin"/><Relationship Id="rId26" Type="http://schemas.openxmlformats.org/officeDocument/2006/relationships/image" Target="../media/image51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73.bin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47.wmf"/><Relationship Id="rId25" Type="http://schemas.openxmlformats.org/officeDocument/2006/relationships/oleObject" Target="../embeddings/oleObject75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0.bin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44.wmf"/><Relationship Id="rId24" Type="http://schemas.openxmlformats.org/officeDocument/2006/relationships/image" Target="../media/image50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23" Type="http://schemas.openxmlformats.org/officeDocument/2006/relationships/oleObject" Target="../embeddings/oleObject74.bin"/><Relationship Id="rId10" Type="http://schemas.openxmlformats.org/officeDocument/2006/relationships/oleObject" Target="../embeddings/oleObject67.bin"/><Relationship Id="rId19" Type="http://schemas.openxmlformats.org/officeDocument/2006/relationships/oleObject" Target="../embeddings/oleObject72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69.bin"/><Relationship Id="rId22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7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9.wmf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7.bin"/><Relationship Id="rId11" Type="http://schemas.openxmlformats.org/officeDocument/2006/relationships/oleObject" Target="../embeddings/oleObject100.bin"/><Relationship Id="rId5" Type="http://schemas.openxmlformats.org/officeDocument/2006/relationships/image" Target="../media/image68.wmf"/><Relationship Id="rId15" Type="http://schemas.openxmlformats.org/officeDocument/2006/relationships/oleObject" Target="../embeddings/oleObject102.bin"/><Relationship Id="rId10" Type="http://schemas.openxmlformats.org/officeDocument/2006/relationships/oleObject" Target="../embeddings/oleObject99.bin"/><Relationship Id="rId19" Type="http://schemas.openxmlformats.org/officeDocument/2006/relationships/oleObject" Target="../embeddings/oleObject104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70.wmf"/><Relationship Id="rId14" Type="http://schemas.openxmlformats.org/officeDocument/2006/relationships/image" Target="../media/image7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06.bin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05.bin"/><Relationship Id="rId4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12.bin"/><Relationship Id="rId18" Type="http://schemas.openxmlformats.org/officeDocument/2006/relationships/oleObject" Target="../embeddings/oleObject115.bin"/><Relationship Id="rId26" Type="http://schemas.openxmlformats.org/officeDocument/2006/relationships/image" Target="../media/image88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4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87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8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83.wmf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12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88.wmf"/><Relationship Id="rId26" Type="http://schemas.openxmlformats.org/officeDocument/2006/relationships/image" Target="../media/image95.w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5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81.wmf"/><Relationship Id="rId22" Type="http://schemas.openxmlformats.org/officeDocument/2006/relationships/image" Target="../media/image9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88.wmf"/><Relationship Id="rId26" Type="http://schemas.openxmlformats.org/officeDocument/2006/relationships/image" Target="../media/image98.w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5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97.w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81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14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9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9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0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5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81.wmf"/><Relationship Id="rId22" Type="http://schemas.openxmlformats.org/officeDocument/2006/relationships/image" Target="../media/image98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65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6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0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7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1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22.wmf"/><Relationship Id="rId26" Type="http://schemas.openxmlformats.org/officeDocument/2006/relationships/image" Target="../media/image126.w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29" Type="http://schemas.openxmlformats.org/officeDocument/2006/relationships/oleObject" Target="../embeddings/oleObject188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25.w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27.wmf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Relationship Id="rId27" Type="http://schemas.openxmlformats.org/officeDocument/2006/relationships/oleObject" Target="../embeddings/oleObject187.bin"/><Relationship Id="rId30" Type="http://schemas.openxmlformats.org/officeDocument/2006/relationships/image" Target="../media/image12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2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199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9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8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94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oleObject" Target="../embeddings/oleObject200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98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7.wmf"/><Relationship Id="rId22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20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205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07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80.wmf"/><Relationship Id="rId5" Type="http://schemas.openxmlformats.org/officeDocument/2006/relationships/image" Target="../media/image68.wmf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204.bin"/><Relationship Id="rId19" Type="http://schemas.openxmlformats.org/officeDocument/2006/relationships/image" Target="../media/image131.wmf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20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21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6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2.bin"/><Relationship Id="rId24" Type="http://schemas.openxmlformats.org/officeDocument/2006/relationships/oleObject" Target="../embeddings/oleObject19.bin"/><Relationship Id="rId5" Type="http://schemas.openxmlformats.org/officeDocument/2006/relationships/image" Target="../media/image9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3.wmf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8.bin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17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4.bin"/><Relationship Id="rId31" Type="http://schemas.openxmlformats.org/officeDocument/2006/relationships/oleObject" Target="../embeddings/oleObject20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2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8.bin"/><Relationship Id="rId30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2.wmf"/><Relationship Id="rId18" Type="http://schemas.openxmlformats.org/officeDocument/2006/relationships/image" Target="../media/image34.wmf"/><Relationship Id="rId26" Type="http://schemas.openxmlformats.org/officeDocument/2006/relationships/image" Target="../media/image16.w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15.bin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40.bin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3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1.wmf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17.wmf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14.bin"/><Relationship Id="rId31" Type="http://schemas.openxmlformats.org/officeDocument/2006/relationships/oleObject" Target="../embeddings/oleObject20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41.bin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8.bin"/><Relationship Id="rId30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">
            <a:extLst>
              <a:ext uri="{FF2B5EF4-FFF2-40B4-BE49-F238E27FC236}">
                <a16:creationId xmlns:a16="http://schemas.microsoft.com/office/drawing/2014/main" id="{E14568DB-AF1D-41DA-B54D-8DF4BF6FC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4730418"/>
            <a:ext cx="943304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定理：</a:t>
            </a:r>
            <a:r>
              <a:rPr lang="zh-CN" altLang="en-US" sz="2400" b="1" dirty="0">
                <a:solidFill>
                  <a:srgbClr val="0070C0"/>
                </a:solidFill>
              </a:rPr>
              <a:t>矩阵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方程</a:t>
            </a:r>
            <a:r>
              <a:rPr kumimoji="1" lang="en-US" altLang="zh-CN" sz="2400" b="1" i="1" dirty="0" smtClean="0">
                <a:solidFill>
                  <a:srgbClr val="FF0000"/>
                </a:solidFill>
              </a:rPr>
              <a:t>AX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= </a:t>
            </a:r>
            <a:r>
              <a:rPr kumimoji="1" lang="en-US" altLang="zh-CN" sz="2400" b="1" i="1" dirty="0" smtClean="0">
                <a:solidFill>
                  <a:srgbClr val="FF0000"/>
                </a:solidFill>
              </a:rPr>
              <a:t>B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有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解的充分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必要条件是</a:t>
            </a:r>
            <a:r>
              <a:rPr kumimoji="1" lang="en-US" altLang="zh-CN" sz="2400" b="1" i="1" dirty="0" smtClean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=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B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985EDAF-7B7F-4040-B4C6-B220AD3344F7}"/>
              </a:ext>
            </a:extLst>
          </p:cNvPr>
          <p:cNvGrpSpPr/>
          <p:nvPr/>
        </p:nvGrpSpPr>
        <p:grpSpPr>
          <a:xfrm>
            <a:off x="114584" y="1728390"/>
            <a:ext cx="7056784" cy="965721"/>
            <a:chOff x="755576" y="951111"/>
            <a:chExt cx="7056784" cy="965721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56C440B1-2B38-4976-8515-52FE78E97E44}"/>
                </a:ext>
              </a:extLst>
            </p:cNvPr>
            <p:cNvGrpSpPr/>
            <p:nvPr/>
          </p:nvGrpSpPr>
          <p:grpSpPr>
            <a:xfrm>
              <a:off x="1907704" y="951111"/>
              <a:ext cx="5904656" cy="965721"/>
              <a:chOff x="1907704" y="951111"/>
              <a:chExt cx="5904656" cy="965721"/>
            </a:xfrm>
          </p:grpSpPr>
          <p:sp>
            <p:nvSpPr>
              <p:cNvPr id="45" name="TextBox 20">
                <a:extLst>
                  <a:ext uri="{FF2B5EF4-FFF2-40B4-BE49-F238E27FC236}">
                    <a16:creationId xmlns:a16="http://schemas.microsoft.com/office/drawing/2014/main" id="{288214EF-FB27-4830-BF7F-91FC5EAB0E1B}"/>
                  </a:ext>
                </a:extLst>
              </p:cNvPr>
              <p:cNvSpPr txBox="1"/>
              <p:nvPr/>
            </p:nvSpPr>
            <p:spPr>
              <a:xfrm>
                <a:off x="1907704" y="1196752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若</a:t>
                </a:r>
              </a:p>
            </p:txBody>
          </p:sp>
          <p:graphicFrame>
            <p:nvGraphicFramePr>
              <p:cNvPr id="46" name="对象 45">
                <a:extLst>
                  <a:ext uri="{FF2B5EF4-FFF2-40B4-BE49-F238E27FC236}">
                    <a16:creationId xmlns:a16="http://schemas.microsoft.com/office/drawing/2014/main" id="{86A17C0D-D61C-4351-876C-414C0EEF376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39752" y="977032"/>
              <a:ext cx="2781300" cy="939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" name="Equation" r:id="rId3" imgW="2781300" imgH="939800" progId="Equation.DSMT4">
                      <p:embed/>
                    </p:oleObj>
                  </mc:Choice>
                  <mc:Fallback>
                    <p:oleObj name="Equation" r:id="rId3" imgW="2781300" imgH="939800" progId="Equation.DSMT4">
                      <p:embed/>
                      <p:pic>
                        <p:nvPicPr>
                          <p:cNvPr id="46" name="对象 45">
                            <a:extLst>
                              <a:ext uri="{FF2B5EF4-FFF2-40B4-BE49-F238E27FC236}">
                                <a16:creationId xmlns:a16="http://schemas.microsoft.com/office/drawing/2014/main" id="{86A17C0D-D61C-4351-876C-414C0EEF376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752" y="977032"/>
                            <a:ext cx="2781300" cy="939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22">
                <a:extLst>
                  <a:ext uri="{FF2B5EF4-FFF2-40B4-BE49-F238E27FC236}">
                    <a16:creationId xmlns:a16="http://schemas.microsoft.com/office/drawing/2014/main" id="{EC967BD2-6EED-4217-97BA-A819FA26C7E5}"/>
                  </a:ext>
                </a:extLst>
              </p:cNvPr>
              <p:cNvSpPr txBox="1"/>
              <p:nvPr/>
            </p:nvSpPr>
            <p:spPr>
              <a:xfrm>
                <a:off x="5316164" y="951111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FF00FF"/>
                    </a:solidFill>
                  </a:rPr>
                  <a:t>唯一解</a:t>
                </a:r>
              </a:p>
            </p:txBody>
          </p:sp>
          <p:sp>
            <p:nvSpPr>
              <p:cNvPr id="48" name="TextBox 23">
                <a:extLst>
                  <a:ext uri="{FF2B5EF4-FFF2-40B4-BE49-F238E27FC236}">
                    <a16:creationId xmlns:a16="http://schemas.microsoft.com/office/drawing/2014/main" id="{1B823700-564F-469D-A1A8-05BC8D2B363D}"/>
                  </a:ext>
                </a:extLst>
              </p:cNvPr>
              <p:cNvSpPr txBox="1"/>
              <p:nvPr/>
            </p:nvSpPr>
            <p:spPr>
              <a:xfrm>
                <a:off x="5316164" y="1455167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9900CC"/>
                    </a:solidFill>
                  </a:rPr>
                  <a:t>无穷多解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A4DBB8E-D7CA-4242-8AC7-7CC7A8BEE0EE}"/>
                </a:ext>
              </a:extLst>
            </p:cNvPr>
            <p:cNvGrpSpPr/>
            <p:nvPr/>
          </p:nvGrpSpPr>
          <p:grpSpPr>
            <a:xfrm>
              <a:off x="755576" y="1196752"/>
              <a:ext cx="1268296" cy="461665"/>
              <a:chOff x="755576" y="1196752"/>
              <a:chExt cx="1268296" cy="461665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DE1F2F3-8612-47FF-973E-277247385FE0}"/>
                  </a:ext>
                </a:extLst>
              </p:cNvPr>
              <p:cNvSpPr/>
              <p:nvPr/>
            </p:nvSpPr>
            <p:spPr>
              <a:xfrm>
                <a:off x="827584" y="1196752"/>
                <a:ext cx="998796" cy="4572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19">
                <a:extLst>
                  <a:ext uri="{FF2B5EF4-FFF2-40B4-BE49-F238E27FC236}">
                    <a16:creationId xmlns:a16="http://schemas.microsoft.com/office/drawing/2014/main" id="{7066C342-2C4C-4DE8-85EF-1B3188DEE267}"/>
                  </a:ext>
                </a:extLst>
              </p:cNvPr>
              <p:cNvSpPr txBox="1"/>
              <p:nvPr/>
            </p:nvSpPr>
            <p:spPr>
              <a:xfrm>
                <a:off x="755576" y="1196752"/>
                <a:ext cx="1268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：</a:t>
                </a: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A87189D-EC16-43A7-BF56-FA943CF2160E}"/>
              </a:ext>
            </a:extLst>
          </p:cNvPr>
          <p:cNvGrpSpPr/>
          <p:nvPr/>
        </p:nvGrpSpPr>
        <p:grpSpPr>
          <a:xfrm>
            <a:off x="179511" y="1037927"/>
            <a:ext cx="6587060" cy="461665"/>
            <a:chOff x="820503" y="260648"/>
            <a:chExt cx="6587060" cy="46166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48C7890-B581-49FA-92B3-B01ABD67EFEB}"/>
                </a:ext>
              </a:extLst>
            </p:cNvPr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82458C7B-D45E-4118-B29C-3C26CBE552E5}"/>
                </a:ext>
              </a:extLst>
            </p:cNvPr>
            <p:cNvSpPr txBox="1"/>
            <p:nvPr/>
          </p:nvSpPr>
          <p:spPr>
            <a:xfrm>
              <a:off x="820503" y="260648"/>
              <a:ext cx="6587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定理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：若            </a:t>
              </a:r>
              <a:r>
                <a:rPr lang="zh-CN" altLang="en-US" sz="2400" b="1" dirty="0" smtClean="0"/>
                <a:t>，</a:t>
              </a:r>
              <a:r>
                <a:rPr lang="zh-CN" altLang="en-US" sz="2400" b="1" dirty="0"/>
                <a:t>则方程组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E6A4D857-3CCB-4238-8EA2-D374CBB855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5" imgW="1803400" imgH="444500" progId="Equation.DSMT4">
                    <p:embed/>
                  </p:oleObj>
                </mc:Choice>
                <mc:Fallback>
                  <p:oleObj name="Equation" r:id="rId5" imgW="1803400" imgH="444500" progId="Equation.DSMT4">
                    <p:embed/>
                    <p:pic>
                      <p:nvPicPr>
                        <p:cNvPr id="52" name="对象 51">
                          <a:extLst>
                            <a:ext uri="{FF2B5EF4-FFF2-40B4-BE49-F238E27FC236}">
                              <a16:creationId xmlns:a16="http://schemas.microsoft.com/office/drawing/2014/main" id="{E6A4D857-3CCB-4238-8EA2-D374CBB855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副标题 2">
            <a:extLst>
              <a:ext uri="{FF2B5EF4-FFF2-40B4-BE49-F238E27FC236}">
                <a16:creationId xmlns:a16="http://schemas.microsoft.com/office/drawing/2014/main" id="{20D86A8E-21C9-9333-D145-DEE7D8E26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9E3F9322-C6F7-1A3C-1BE8-494798805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复    习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E9F4C778-F55F-C2FD-43DA-11973FA18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38" y="2878301"/>
            <a:ext cx="8377822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推论：</a:t>
            </a:r>
            <a:r>
              <a:rPr lang="en-US" altLang="zh-CN" sz="2400" b="1" i="1" dirty="0">
                <a:solidFill>
                  <a:srgbClr val="000000"/>
                </a:solidFill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元齐次线性方程组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AX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0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             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只有零解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的充分必要条件是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=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             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有非零解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的充分必要条件是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&lt;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15EC08-C9E0-B7EC-9140-2AC392AA9D95}"/>
              </a:ext>
            </a:extLst>
          </p:cNvPr>
          <p:cNvSpPr txBox="1"/>
          <p:nvPr/>
        </p:nvSpPr>
        <p:spPr>
          <a:xfrm>
            <a:off x="155838" y="278218"/>
            <a:ext cx="4670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线性方程组解的判断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74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51520" y="4736757"/>
            <a:ext cx="7803311" cy="12729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79712" y="2631323"/>
            <a:ext cx="1584176" cy="37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683568" y="2564904"/>
            <a:ext cx="7362462" cy="492443"/>
            <a:chOff x="1169978" y="2556273"/>
            <a:chExt cx="7362462" cy="492443"/>
          </a:xfrm>
        </p:grpSpPr>
        <p:sp>
          <p:nvSpPr>
            <p:cNvPr id="45" name="TextBox 44"/>
            <p:cNvSpPr txBox="1"/>
            <p:nvPr/>
          </p:nvSpPr>
          <p:spPr>
            <a:xfrm>
              <a:off x="1169978" y="2556273"/>
              <a:ext cx="73624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>
                  <a:latin typeface="+mn-ea"/>
                </a:rPr>
                <a:t>（</a:t>
              </a:r>
              <a:r>
                <a:rPr lang="en-US" altLang="zh-CN" dirty="0">
                  <a:latin typeface="+mn-ea"/>
                </a:rPr>
                <a:t>1</a:t>
              </a:r>
              <a:r>
                <a:rPr lang="zh-CN" altLang="en-US" dirty="0">
                  <a:latin typeface="+mn-ea"/>
                </a:rPr>
                <a:t>）</a:t>
              </a:r>
              <a:r>
                <a:rPr lang="zh-CN" altLang="en-US" dirty="0"/>
                <a:t>在该定义中，系数         </a:t>
              </a:r>
              <a:r>
                <a:rPr lang="zh-CN" altLang="en-US" dirty="0" smtClean="0"/>
                <a:t>可以</a:t>
              </a:r>
              <a:r>
                <a:rPr lang="zh-CN" altLang="en-US" dirty="0">
                  <a:solidFill>
                    <a:srgbClr val="0000CC"/>
                  </a:solidFill>
                </a:rPr>
                <a:t>全为零</a:t>
              </a:r>
              <a:r>
                <a:rPr lang="zh-CN" altLang="en-US" dirty="0"/>
                <a:t>。 </a:t>
              </a: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315599"/>
                </p:ext>
              </p:extLst>
            </p:nvPr>
          </p:nvGraphicFramePr>
          <p:xfrm>
            <a:off x="4770378" y="2592944"/>
            <a:ext cx="1397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4" name="Equation" r:id="rId3" imgW="1397000" imgH="419100" progId="Equation.DSMT4">
                    <p:embed/>
                  </p:oleObj>
                </mc:Choice>
                <mc:Fallback>
                  <p:oleObj name="Equation" r:id="rId3" imgW="13970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0378" y="2592944"/>
                          <a:ext cx="1397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TextBox 60"/>
          <p:cNvSpPr txBox="1"/>
          <p:nvPr/>
        </p:nvSpPr>
        <p:spPr>
          <a:xfrm>
            <a:off x="323528" y="4294864"/>
            <a:ext cx="62999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latin typeface="+mn-ea"/>
              </a:rPr>
              <a:t>列</a:t>
            </a:r>
            <a:r>
              <a:rPr lang="zh-CN" altLang="en-US" dirty="0"/>
              <a:t>向量组线性表示，且表达式唯一。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3527" y="3494644"/>
            <a:ext cx="2736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/>
              <a:t>量组线性表示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360244" y="4736757"/>
            <a:ext cx="7956171" cy="492443"/>
            <a:chOff x="360244" y="4661707"/>
            <a:chExt cx="7956171" cy="492443"/>
          </a:xfrm>
        </p:grpSpPr>
        <p:sp>
          <p:nvSpPr>
            <p:cNvPr id="64" name="TextBox 63"/>
            <p:cNvSpPr txBox="1"/>
            <p:nvPr/>
          </p:nvSpPr>
          <p:spPr>
            <a:xfrm>
              <a:off x="360244" y="4661707"/>
              <a:ext cx="795617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>
                  <a:latin typeface="+mn-ea"/>
                </a:rPr>
                <a:t>  （</a:t>
              </a:r>
              <a:r>
                <a:rPr lang="en-US" altLang="zh-CN" dirty="0">
                  <a:latin typeface="+mn-ea"/>
                </a:rPr>
                <a:t>3</a:t>
              </a:r>
              <a:r>
                <a:rPr lang="zh-CN" altLang="en-US" dirty="0">
                  <a:latin typeface="+mn-ea"/>
                </a:rPr>
                <a:t>）</a:t>
              </a:r>
              <a:r>
                <a:rPr lang="zh-CN" altLang="zh-CN" dirty="0">
                  <a:latin typeface="+mn-ea"/>
                </a:rPr>
                <a:t>根据这一结论，可把向量</a:t>
              </a:r>
              <a:r>
                <a:rPr lang="en-US" altLang="zh-CN" dirty="0">
                  <a:latin typeface="+mn-ea"/>
                </a:rPr>
                <a:t>  </a:t>
              </a:r>
              <a:r>
                <a:rPr lang="zh-CN" altLang="zh-CN" dirty="0">
                  <a:latin typeface="+mn-ea"/>
                </a:rPr>
                <a:t>能否由</a:t>
              </a:r>
              <a:r>
                <a:rPr lang="en-US" altLang="zh-CN" dirty="0">
                  <a:latin typeface="+mn-ea"/>
                </a:rPr>
                <a:t>  </a:t>
              </a:r>
              <a:r>
                <a:rPr lang="zh-CN" altLang="zh-CN" dirty="0">
                  <a:latin typeface="+mn-ea"/>
                </a:rPr>
                <a:t>的列</a:t>
              </a:r>
              <a:r>
                <a:rPr lang="zh-CN" altLang="en-US" dirty="0">
                  <a:latin typeface="+mn-ea"/>
                </a:rPr>
                <a:t>向</a:t>
              </a:r>
            </a:p>
          </p:txBody>
        </p: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7359649"/>
                </p:ext>
              </p:extLst>
            </p:nvPr>
          </p:nvGraphicFramePr>
          <p:xfrm>
            <a:off x="5376912" y="4793084"/>
            <a:ext cx="20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5" name="Equation" r:id="rId5" imgW="203112" imgH="291973" progId="Equation.DSMT4">
                    <p:embed/>
                  </p:oleObj>
                </mc:Choice>
                <mc:Fallback>
                  <p:oleObj name="Equation" r:id="rId5" imgW="203112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912" y="4793084"/>
                          <a:ext cx="203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7659936"/>
                </p:ext>
              </p:extLst>
            </p:nvPr>
          </p:nvGraphicFramePr>
          <p:xfrm>
            <a:off x="6660232" y="4805784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" name="Equation" r:id="rId7" imgW="279400" imgH="279400" progId="Equation.DSMT4">
                    <p:embed/>
                  </p:oleObj>
                </mc:Choice>
                <mc:Fallback>
                  <p:oleObj name="Equation" r:id="rId7" imgW="2794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4805784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组合 71"/>
          <p:cNvGrpSpPr/>
          <p:nvPr/>
        </p:nvGrpSpPr>
        <p:grpSpPr>
          <a:xfrm>
            <a:off x="288034" y="5112366"/>
            <a:ext cx="7875521" cy="492443"/>
            <a:chOff x="288034" y="5112366"/>
            <a:chExt cx="7875521" cy="492443"/>
          </a:xfrm>
        </p:grpSpPr>
        <p:sp>
          <p:nvSpPr>
            <p:cNvPr id="69" name="TextBox 68"/>
            <p:cNvSpPr txBox="1"/>
            <p:nvPr/>
          </p:nvSpPr>
          <p:spPr>
            <a:xfrm>
              <a:off x="288034" y="5112366"/>
              <a:ext cx="78755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en-US" dirty="0"/>
                <a:t>量</a:t>
              </a:r>
              <a:r>
                <a:rPr lang="zh-CN" altLang="zh-CN" dirty="0"/>
                <a:t>组线性表示的问题转换成方程组</a:t>
              </a:r>
              <a:r>
                <a:rPr lang="en-US" altLang="zh-CN" dirty="0"/>
                <a:t>      </a:t>
              </a:r>
              <a:r>
                <a:rPr lang="zh-CN" altLang="zh-CN" dirty="0"/>
                <a:t>是否有解的</a:t>
              </a:r>
              <a:endParaRPr lang="en-US" altLang="zh-CN" dirty="0"/>
            </a:p>
          </p:txBody>
        </p:sp>
        <p:graphicFrame>
          <p:nvGraphicFramePr>
            <p:cNvPr id="70" name="对象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8207047"/>
                </p:ext>
              </p:extLst>
            </p:nvPr>
          </p:nvGraphicFramePr>
          <p:xfrm>
            <a:off x="5407000" y="5225132"/>
            <a:ext cx="965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7" name="Equation" r:id="rId9" imgW="965200" imgH="292100" progId="Equation.DSMT4">
                    <p:embed/>
                  </p:oleObj>
                </mc:Choice>
                <mc:Fallback>
                  <p:oleObj name="Equation" r:id="rId9" imgW="965200" imgH="292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7000" y="5225132"/>
                          <a:ext cx="965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爆炸形 2 66"/>
          <p:cNvSpPr/>
          <p:nvPr/>
        </p:nvSpPr>
        <p:spPr>
          <a:xfrm>
            <a:off x="-36512" y="2204864"/>
            <a:ext cx="1117744" cy="78268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517232"/>
            <a:ext cx="7803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问</a:t>
            </a:r>
            <a:r>
              <a:rPr lang="zh-CN" altLang="zh-CN" sz="2600" b="1" dirty="0">
                <a:latin typeface="+mn-ea"/>
              </a:rPr>
              <a:t>题。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83569" y="2996952"/>
            <a:ext cx="5021385" cy="492443"/>
            <a:chOff x="683569" y="2996952"/>
            <a:chExt cx="5021385" cy="492443"/>
          </a:xfrm>
        </p:grpSpPr>
        <p:grpSp>
          <p:nvGrpSpPr>
            <p:cNvPr id="6" name="组合 5"/>
            <p:cNvGrpSpPr/>
            <p:nvPr/>
          </p:nvGrpSpPr>
          <p:grpSpPr>
            <a:xfrm>
              <a:off x="683569" y="2996952"/>
              <a:ext cx="4752528" cy="492443"/>
              <a:chOff x="683569" y="2996952"/>
              <a:chExt cx="4752528" cy="492443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83569" y="2996952"/>
                <a:ext cx="47525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</a:lstStyle>
              <a:p>
                <a:r>
                  <a:rPr lang="zh-CN" altLang="en-US" sz="2600" b="1" dirty="0">
                    <a:latin typeface="+mn-ea"/>
                  </a:rPr>
                  <a:t>（</a:t>
                </a:r>
                <a:r>
                  <a:rPr lang="en-US" altLang="zh-CN" sz="2600" b="1" dirty="0">
                    <a:latin typeface="+mn-ea"/>
                  </a:rPr>
                  <a:t>2</a:t>
                </a:r>
                <a:r>
                  <a:rPr lang="zh-CN" altLang="en-US" sz="2600" b="1" dirty="0">
                    <a:latin typeface="+mn-ea"/>
                  </a:rPr>
                  <a:t>）</a:t>
                </a:r>
                <a:r>
                  <a:rPr lang="zh-CN" altLang="en-US" sz="2600" b="1" dirty="0">
                    <a:solidFill>
                      <a:srgbClr val="0000CC"/>
                    </a:solidFill>
                    <a:latin typeface="+mn-ea"/>
                  </a:rPr>
                  <a:t>非齐次</a:t>
                </a:r>
                <a:r>
                  <a:rPr lang="zh-CN" altLang="en-US" sz="2600" b="1" dirty="0">
                    <a:latin typeface="+mn-ea"/>
                  </a:rPr>
                  <a:t>方程组      有解</a:t>
                </a:r>
              </a:p>
            </p:txBody>
          </p:sp>
          <p:graphicFrame>
            <p:nvGraphicFramePr>
              <p:cNvPr id="50" name="对象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1361235"/>
                  </p:ext>
                </p:extLst>
              </p:nvPr>
            </p:nvGraphicFramePr>
            <p:xfrm>
              <a:off x="3627051" y="3134692"/>
              <a:ext cx="9652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38" name="Equation" r:id="rId11" imgW="965200" imgH="292100" progId="Equation.DSMT4">
                      <p:embed/>
                    </p:oleObj>
                  </mc:Choice>
                  <mc:Fallback>
                    <p:oleObj name="Equation" r:id="rId11" imgW="965200" imgH="2921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7051" y="3134692"/>
                            <a:ext cx="9652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0115604"/>
                </p:ext>
              </p:extLst>
            </p:nvPr>
          </p:nvGraphicFramePr>
          <p:xfrm>
            <a:off x="5311254" y="3166927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name="Equation" r:id="rId12" imgW="393529" imgH="228501" progId="Equation.DSMT4">
                    <p:embed/>
                  </p:oleObj>
                </mc:Choice>
                <mc:Fallback>
                  <p:oleObj name="Equation" r:id="rId12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254" y="3166927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5652120" y="2996952"/>
            <a:ext cx="2529125" cy="492443"/>
            <a:chOff x="5652120" y="2996952"/>
            <a:chExt cx="2529125" cy="492443"/>
          </a:xfrm>
        </p:grpSpPr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5695696"/>
                </p:ext>
              </p:extLst>
            </p:nvPr>
          </p:nvGraphicFramePr>
          <p:xfrm>
            <a:off x="5652120" y="3134692"/>
            <a:ext cx="20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" name="Equation" r:id="rId14" imgW="203112" imgH="291973" progId="Equation.DSMT4">
                    <p:embed/>
                  </p:oleObj>
                </mc:Choice>
                <mc:Fallback>
                  <p:oleObj name="Equation" r:id="rId14" imgW="203112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3134692"/>
                          <a:ext cx="203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3797447"/>
                </p:ext>
              </p:extLst>
            </p:nvPr>
          </p:nvGraphicFramePr>
          <p:xfrm>
            <a:off x="6579379" y="3147392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" name="Equation" r:id="rId15" imgW="279400" imgH="279400" progId="Equation.DSMT4">
                    <p:embed/>
                  </p:oleObj>
                </mc:Choice>
                <mc:Fallback>
                  <p:oleObj name="Equation" r:id="rId15" imgW="2794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9379" y="3147392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Box 62"/>
            <p:cNvSpPr txBox="1"/>
            <p:nvPr/>
          </p:nvSpPr>
          <p:spPr>
            <a:xfrm>
              <a:off x="5804981" y="2996952"/>
              <a:ext cx="23762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2600" b="1" dirty="0">
                  <a:latin typeface="+mn-ea"/>
                </a:rPr>
                <a:t>能由  的列向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47664" y="3835634"/>
            <a:ext cx="4858196" cy="492443"/>
            <a:chOff x="1547664" y="3835634"/>
            <a:chExt cx="4858196" cy="492443"/>
          </a:xfrm>
        </p:grpSpPr>
        <p:grpSp>
          <p:nvGrpSpPr>
            <p:cNvPr id="9" name="组合 8"/>
            <p:cNvGrpSpPr/>
            <p:nvPr/>
          </p:nvGrpSpPr>
          <p:grpSpPr>
            <a:xfrm>
              <a:off x="1547664" y="3835634"/>
              <a:ext cx="4621335" cy="492443"/>
              <a:chOff x="1547664" y="3835634"/>
              <a:chExt cx="4621335" cy="492443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1547664" y="3835634"/>
                <a:ext cx="46213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>
                    <a:solidFill>
                      <a:srgbClr val="0000CC"/>
                    </a:solidFill>
                  </a:rPr>
                  <a:t>非齐次</a:t>
                </a:r>
                <a:r>
                  <a:rPr lang="zh-CN" altLang="en-US" dirty="0"/>
                  <a:t>方程组      </a:t>
                </a:r>
                <a:r>
                  <a:rPr lang="zh-CN" altLang="en-US" dirty="0" smtClean="0"/>
                  <a:t>有</a:t>
                </a:r>
                <a:r>
                  <a:rPr lang="zh-CN" altLang="en-US" dirty="0"/>
                  <a:t>唯一解 </a:t>
                </a:r>
                <a:endParaRPr lang="en-US" altLang="zh-CN" dirty="0"/>
              </a:p>
            </p:txBody>
          </p:sp>
          <p:graphicFrame>
            <p:nvGraphicFramePr>
              <p:cNvPr id="57" name="对象 5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65125"/>
                  </p:ext>
                </p:extLst>
              </p:nvPr>
            </p:nvGraphicFramePr>
            <p:xfrm>
              <a:off x="3651407" y="3932030"/>
              <a:ext cx="9652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2" name="Equation" r:id="rId16" imgW="965200" imgH="292100" progId="Equation.DSMT4">
                      <p:embed/>
                    </p:oleObj>
                  </mc:Choice>
                  <mc:Fallback>
                    <p:oleObj name="Equation" r:id="rId16" imgW="965200" imgH="2921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407" y="3932030"/>
                            <a:ext cx="9652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8994150"/>
                </p:ext>
              </p:extLst>
            </p:nvPr>
          </p:nvGraphicFramePr>
          <p:xfrm>
            <a:off x="6012160" y="3970628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3" name="Equation" r:id="rId17" imgW="393529" imgH="228501" progId="Equation.DSMT4">
                    <p:embed/>
                  </p:oleObj>
                </mc:Choice>
                <mc:Fallback>
                  <p:oleObj name="Equation" r:id="rId17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3970628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6353026" y="3800653"/>
            <a:ext cx="1693004" cy="492443"/>
            <a:chOff x="6353026" y="3800653"/>
            <a:chExt cx="1693004" cy="492443"/>
          </a:xfrm>
        </p:grpSpPr>
        <p:graphicFrame>
          <p:nvGraphicFramePr>
            <p:cNvPr id="103" name="对象 1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6769188"/>
                </p:ext>
              </p:extLst>
            </p:nvPr>
          </p:nvGraphicFramePr>
          <p:xfrm>
            <a:off x="6353026" y="3938393"/>
            <a:ext cx="20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4" name="Equation" r:id="rId18" imgW="203112" imgH="291973" progId="Equation.DSMT4">
                    <p:embed/>
                  </p:oleObj>
                </mc:Choice>
                <mc:Fallback>
                  <p:oleObj name="Equation" r:id="rId18" imgW="203112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3026" y="3938393"/>
                          <a:ext cx="203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对象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9433595"/>
                </p:ext>
              </p:extLst>
            </p:nvPr>
          </p:nvGraphicFramePr>
          <p:xfrm>
            <a:off x="7280285" y="3951093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5" name="Equation" r:id="rId19" imgW="279400" imgH="279400" progId="Equation.DSMT4">
                    <p:embed/>
                  </p:oleObj>
                </mc:Choice>
                <mc:Fallback>
                  <p:oleObj name="Equation" r:id="rId19" imgW="2794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0285" y="3951093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" name="TextBox 104"/>
            <p:cNvSpPr txBox="1"/>
            <p:nvPr/>
          </p:nvSpPr>
          <p:spPr>
            <a:xfrm>
              <a:off x="6505887" y="3800653"/>
              <a:ext cx="15401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2600" b="1" dirty="0">
                  <a:latin typeface="+mn-ea"/>
                </a:rPr>
                <a:t>能由  的</a:t>
              </a:r>
            </a:p>
          </p:txBody>
        </p:sp>
      </p:grpSp>
      <p:sp>
        <p:nvSpPr>
          <p:cNvPr id="71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TextBox 33"/>
          <p:cNvSpPr txBox="1"/>
          <p:nvPr/>
        </p:nvSpPr>
        <p:spPr>
          <a:xfrm>
            <a:off x="360244" y="1844824"/>
            <a:ext cx="16194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线性表示</a:t>
            </a:r>
            <a:r>
              <a:rPr lang="zh-CN" altLang="en-US" dirty="0"/>
              <a:t>。</a:t>
            </a:r>
          </a:p>
        </p:txBody>
      </p:sp>
      <p:sp>
        <p:nvSpPr>
          <p:cNvPr id="107" name="TextBox 12"/>
          <p:cNvSpPr txBox="1"/>
          <p:nvPr/>
        </p:nvSpPr>
        <p:spPr>
          <a:xfrm>
            <a:off x="6002442" y="941050"/>
            <a:ext cx="30243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/>
              <a:t>则称</a:t>
            </a:r>
            <a:r>
              <a:rPr lang="zh-CN" altLang="en-US" dirty="0" smtClean="0"/>
              <a:t>向量   是</a:t>
            </a:r>
            <a:endParaRPr lang="zh-CN" altLang="en-US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323528" y="435230"/>
            <a:ext cx="7721963" cy="1499353"/>
            <a:chOff x="323528" y="435230"/>
            <a:chExt cx="7721963" cy="1499353"/>
          </a:xfrm>
        </p:grpSpPr>
        <p:sp>
          <p:nvSpPr>
            <p:cNvPr id="109" name="TextBox 28"/>
            <p:cNvSpPr txBox="1"/>
            <p:nvPr/>
          </p:nvSpPr>
          <p:spPr>
            <a:xfrm>
              <a:off x="377774" y="435230"/>
              <a:ext cx="1506564" cy="4924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定义</a:t>
              </a:r>
              <a:r>
                <a:rPr lang="en-US" altLang="zh-CN" sz="2600" b="1" dirty="0"/>
                <a:t>4.1</a:t>
              </a:r>
              <a:endParaRPr lang="zh-CN" altLang="en-US" sz="2600" b="1" dirty="0"/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323528" y="1383033"/>
              <a:ext cx="7721963" cy="551550"/>
              <a:chOff x="323528" y="1383033"/>
              <a:chExt cx="7721963" cy="551550"/>
            </a:xfrm>
          </p:grpSpPr>
          <p:grpSp>
            <p:nvGrpSpPr>
              <p:cNvPr id="124" name="组合 123"/>
              <p:cNvGrpSpPr/>
              <p:nvPr/>
            </p:nvGrpSpPr>
            <p:grpSpPr>
              <a:xfrm>
                <a:off x="323528" y="1383033"/>
                <a:ext cx="6120680" cy="525168"/>
                <a:chOff x="545156" y="1538662"/>
                <a:chExt cx="6120680" cy="525168"/>
              </a:xfrm>
            </p:grpSpPr>
            <p:grpSp>
              <p:nvGrpSpPr>
                <p:cNvPr id="130" name="组合 129"/>
                <p:cNvGrpSpPr/>
                <p:nvPr/>
              </p:nvGrpSpPr>
              <p:grpSpPr>
                <a:xfrm>
                  <a:off x="545156" y="1571387"/>
                  <a:ext cx="6120680" cy="492443"/>
                  <a:chOff x="545156" y="1571387"/>
                  <a:chExt cx="6120680" cy="492443"/>
                </a:xfrm>
              </p:grpSpPr>
              <p:sp>
                <p:nvSpPr>
                  <p:cNvPr id="132" name="TextBox 18"/>
                  <p:cNvSpPr txBox="1"/>
                  <p:nvPr/>
                </p:nvSpPr>
                <p:spPr>
                  <a:xfrm>
                    <a:off x="545156" y="1571387"/>
                    <a:ext cx="612068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b="1" dirty="0"/>
                      <a:t>向量       </a:t>
                    </a:r>
                    <a:r>
                      <a:rPr lang="zh-CN" altLang="en-US" sz="2600" b="1" dirty="0" smtClean="0"/>
                      <a:t>   </a:t>
                    </a:r>
                    <a:r>
                      <a:rPr lang="zh-CN" altLang="en-US" sz="2600" b="1" dirty="0"/>
                      <a:t>的</a:t>
                    </a:r>
                  </a:p>
                </p:txBody>
              </p:sp>
              <p:graphicFrame>
                <p:nvGraphicFramePr>
                  <p:cNvPr id="133" name="对象 13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81188879"/>
                      </p:ext>
                    </p:extLst>
                  </p:nvPr>
                </p:nvGraphicFramePr>
                <p:xfrm>
                  <a:off x="1349274" y="1582021"/>
                  <a:ext cx="1676400" cy="419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246" name="Equation" r:id="rId20" imgW="1676400" imgH="419100" progId="Equation.DSMT4">
                          <p:embed/>
                        </p:oleObj>
                      </mc:Choice>
                      <mc:Fallback>
                        <p:oleObj name="Equation" r:id="rId20" imgW="1676400" imgH="419100" progId="Equation.DSMT4">
                          <p:embed/>
                          <p:pic>
                            <p:nvPicPr>
                              <p:cNvPr id="20" name="对象 1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49274" y="1582021"/>
                                <a:ext cx="1676400" cy="4191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31" name="TextBox 24"/>
                <p:cNvSpPr txBox="1"/>
                <p:nvPr/>
              </p:nvSpPr>
              <p:spPr>
                <a:xfrm>
                  <a:off x="3228331" y="1538662"/>
                  <a:ext cx="165618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线性组合</a:t>
                  </a:r>
                  <a:r>
                    <a:rPr lang="zh-CN" altLang="en-US" dirty="0"/>
                    <a:t>，</a:t>
                  </a:r>
                </a:p>
              </p:txBody>
            </p:sp>
          </p:grpSp>
          <p:grpSp>
            <p:nvGrpSpPr>
              <p:cNvPr id="125" name="组合 124"/>
              <p:cNvGrpSpPr/>
              <p:nvPr/>
            </p:nvGrpSpPr>
            <p:grpSpPr>
              <a:xfrm>
                <a:off x="4544910" y="1401163"/>
                <a:ext cx="3500581" cy="533420"/>
                <a:chOff x="4760934" y="1556792"/>
                <a:chExt cx="3500581" cy="533420"/>
              </a:xfrm>
            </p:grpSpPr>
            <p:graphicFrame>
              <p:nvGraphicFramePr>
                <p:cNvPr id="126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1351254"/>
                    </p:ext>
                  </p:extLst>
                </p:nvPr>
              </p:nvGraphicFramePr>
              <p:xfrm>
                <a:off x="5575065" y="1643079"/>
                <a:ext cx="351319" cy="4471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47" name="Equation" r:id="rId22" imgW="279279" imgH="355446" progId="Equation.DSMT4">
                        <p:embed/>
                      </p:oleObj>
                    </mc:Choice>
                    <mc:Fallback>
                      <p:oleObj name="Equation" r:id="rId22" imgW="279279" imgH="355446" progId="Equation.DSMT4">
                        <p:embed/>
                        <p:pic>
                          <p:nvPicPr>
                            <p:cNvPr id="21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75065" y="1643079"/>
                              <a:ext cx="351319" cy="4471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7" name="TextBox 25"/>
                <p:cNvSpPr txBox="1"/>
                <p:nvPr/>
              </p:nvSpPr>
              <p:spPr>
                <a:xfrm>
                  <a:off x="4760934" y="1556792"/>
                  <a:ext cx="93610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/>
                    <a:t>也称</a:t>
                  </a:r>
                  <a:endParaRPr lang="zh-CN" altLang="en-US" dirty="0"/>
                </a:p>
              </p:txBody>
            </p:sp>
            <p:graphicFrame>
              <p:nvGraphicFramePr>
                <p:cNvPr id="128" name="对象 1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77867674"/>
                    </p:ext>
                  </p:extLst>
                </p:nvPr>
              </p:nvGraphicFramePr>
              <p:xfrm>
                <a:off x="6585115" y="1608058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48" name="Equation" r:id="rId24" imgW="1676400" imgH="419100" progId="Equation.DSMT4">
                        <p:embed/>
                      </p:oleObj>
                    </mc:Choice>
                    <mc:Fallback>
                      <p:oleObj name="Equation" r:id="rId24" imgW="1676400" imgH="419100" progId="Equation.DSMT4">
                        <p:embed/>
                        <p:pic>
                          <p:nvPicPr>
                            <p:cNvPr id="28" name="对象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5115" y="1608058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9" name="TextBox 29"/>
                <p:cNvSpPr txBox="1"/>
                <p:nvPr/>
              </p:nvSpPr>
              <p:spPr>
                <a:xfrm>
                  <a:off x="5784340" y="1556792"/>
                  <a:ext cx="115212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能由</a:t>
                  </a:r>
                </a:p>
              </p:txBody>
            </p:sp>
          </p:grpSp>
        </p:grpSp>
        <p:grpSp>
          <p:nvGrpSpPr>
            <p:cNvPr id="111" name="组合 110"/>
            <p:cNvGrpSpPr/>
            <p:nvPr/>
          </p:nvGrpSpPr>
          <p:grpSpPr>
            <a:xfrm>
              <a:off x="468313" y="908720"/>
              <a:ext cx="5471839" cy="504056"/>
              <a:chOff x="468313" y="908720"/>
              <a:chExt cx="5471839" cy="504056"/>
            </a:xfrm>
          </p:grpSpPr>
          <p:grpSp>
            <p:nvGrpSpPr>
              <p:cNvPr id="120" name="组合 119"/>
              <p:cNvGrpSpPr/>
              <p:nvPr/>
            </p:nvGrpSpPr>
            <p:grpSpPr>
              <a:xfrm>
                <a:off x="1676896" y="908720"/>
                <a:ext cx="4263256" cy="492443"/>
                <a:chOff x="2339752" y="1064349"/>
                <a:chExt cx="4263256" cy="492443"/>
              </a:xfrm>
            </p:grpSpPr>
            <p:graphicFrame>
              <p:nvGraphicFramePr>
                <p:cNvPr id="122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9535618"/>
                    </p:ext>
                  </p:extLst>
                </p:nvPr>
              </p:nvGraphicFramePr>
              <p:xfrm>
                <a:off x="2843808" y="1137692"/>
                <a:ext cx="3759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49" name="Equation" r:id="rId26" imgW="3759200" imgH="419100" progId="Equation.DSMT4">
                        <p:embed/>
                      </p:oleObj>
                    </mc:Choice>
                    <mc:Fallback>
                      <p:oleObj name="Equation" r:id="rId26" imgW="3759200" imgH="419100" progId="Equation.DSMT4">
                        <p:embed/>
                        <p:pic>
                          <p:nvPicPr>
                            <p:cNvPr id="17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43808" y="1137692"/>
                              <a:ext cx="3759200" cy="4191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" name="TextBox 11"/>
                <p:cNvSpPr txBox="1"/>
                <p:nvPr/>
              </p:nvSpPr>
              <p:spPr>
                <a:xfrm>
                  <a:off x="2339752" y="1064349"/>
                  <a:ext cx="51969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使</a:t>
                  </a:r>
                </a:p>
              </p:txBody>
            </p:sp>
          </p:grpSp>
          <p:graphicFrame>
            <p:nvGraphicFramePr>
              <p:cNvPr id="121" name="对象 1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375680"/>
                  </p:ext>
                </p:extLst>
              </p:nvPr>
            </p:nvGraphicFramePr>
            <p:xfrm>
              <a:off x="468313" y="955576"/>
              <a:ext cx="120332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50" name="Equation" r:id="rId28" imgW="1104900" imgH="419100" progId="Equation.DSMT4">
                      <p:embed/>
                    </p:oleObj>
                  </mc:Choice>
                  <mc:Fallback>
                    <p:oleObj name="Equation" r:id="rId28" imgW="1104900" imgH="419100" progId="Equation.DSMT4">
                      <p:embed/>
                      <p:pic>
                        <p:nvPicPr>
                          <p:cNvPr id="14" name="对象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313" y="955576"/>
                            <a:ext cx="1203325" cy="457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" name="组合 111"/>
            <p:cNvGrpSpPr/>
            <p:nvPr/>
          </p:nvGrpSpPr>
          <p:grpSpPr>
            <a:xfrm>
              <a:off x="2054249" y="476672"/>
              <a:ext cx="5974135" cy="504056"/>
              <a:chOff x="2113433" y="476672"/>
              <a:chExt cx="5974135" cy="504056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2113433" y="476672"/>
                <a:ext cx="4155803" cy="492443"/>
                <a:chOff x="2113433" y="476672"/>
                <a:chExt cx="4155803" cy="492443"/>
              </a:xfrm>
            </p:grpSpPr>
            <p:graphicFrame>
              <p:nvGraphicFramePr>
                <p:cNvPr id="118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40837774"/>
                    </p:ext>
                  </p:extLst>
                </p:nvPr>
              </p:nvGraphicFramePr>
              <p:xfrm>
                <a:off x="3995936" y="481586"/>
                <a:ext cx="2273300" cy="4460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51" name="Equation" r:id="rId30" imgW="2146300" imgH="419100" progId="Equation.DSMT4">
                        <p:embed/>
                      </p:oleObj>
                    </mc:Choice>
                    <mc:Fallback>
                      <p:oleObj name="Equation" r:id="rId30" imgW="2146300" imgH="419100" progId="Equation.DSMT4">
                        <p:embed/>
                        <p:pic>
                          <p:nvPicPr>
                            <p:cNvPr id="15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95936" y="481586"/>
                              <a:ext cx="2273300" cy="4460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9" name="TextBox 4"/>
                <p:cNvSpPr txBox="1"/>
                <p:nvPr/>
              </p:nvSpPr>
              <p:spPr>
                <a:xfrm>
                  <a:off x="2113433" y="476672"/>
                  <a:ext cx="2151395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600" b="1" dirty="0"/>
                    <a:t>对于向量组</a:t>
                  </a: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6228184" y="488285"/>
                <a:ext cx="1859384" cy="492443"/>
                <a:chOff x="6228184" y="488285"/>
                <a:chExt cx="1859384" cy="492443"/>
              </a:xfrm>
            </p:grpSpPr>
            <p:sp>
              <p:nvSpPr>
                <p:cNvPr id="116" name="TextBox 9"/>
                <p:cNvSpPr txBox="1"/>
                <p:nvPr/>
              </p:nvSpPr>
              <p:spPr>
                <a:xfrm>
                  <a:off x="6228184" y="488285"/>
                  <a:ext cx="158417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若存在数</a:t>
                  </a:r>
                </a:p>
              </p:txBody>
            </p:sp>
            <p:graphicFrame>
              <p:nvGraphicFramePr>
                <p:cNvPr id="117" name="对象 1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13288626"/>
                    </p:ext>
                  </p:extLst>
                </p:nvPr>
              </p:nvGraphicFramePr>
              <p:xfrm>
                <a:off x="7740352" y="513046"/>
                <a:ext cx="347216" cy="4196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52" name="Equation" r:id="rId32" imgW="406048" imgH="406048" progId="Equation.DSMT4">
                        <p:embed/>
                      </p:oleObj>
                    </mc:Choice>
                    <mc:Fallback>
                      <p:oleObj name="Equation" r:id="rId32" imgW="406048" imgH="406048" progId="Equation.DSMT4">
                        <p:embed/>
                        <p:pic>
                          <p:nvPicPr>
                            <p:cNvPr id="35" name="对象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40352" y="513046"/>
                              <a:ext cx="347216" cy="4196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1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208684"/>
                </p:ext>
              </p:extLst>
            </p:nvPr>
          </p:nvGraphicFramePr>
          <p:xfrm>
            <a:off x="7539461" y="986360"/>
            <a:ext cx="351319" cy="447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3" name="Equation" r:id="rId22" imgW="279279" imgH="355446" progId="Equation.DSMT4">
                    <p:embed/>
                  </p:oleObj>
                </mc:Choice>
                <mc:Fallback>
                  <p:oleObj name="Equation" r:id="rId22" imgW="279279" imgH="355446" progId="Equation.DSMT4">
                    <p:embed/>
                    <p:pic>
                      <p:nvPicPr>
                        <p:cNvPr id="5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9461" y="986360"/>
                          <a:ext cx="351319" cy="447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990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/>
      <p:bldP spid="4" grpId="0"/>
      <p:bldP spid="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9FD63503-0A65-D4EC-3E4D-3784EAE07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25" y="2111903"/>
            <a:ext cx="214312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8454DBC7-0292-33A1-25B3-0C65CC620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362" y="2111903"/>
            <a:ext cx="214313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A266A335-C862-2AB5-0BEB-1F5FC94E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75" y="2111903"/>
            <a:ext cx="214312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69C9D27B-FFC2-0EB3-6332-08711F14F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525990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00FF"/>
                </a:solidFill>
              </a:rPr>
              <a:t>例</a:t>
            </a:r>
            <a:r>
              <a:rPr kumimoji="1" lang="en-US" altLang="zh-CN" sz="2400" dirty="0">
                <a:solidFill>
                  <a:srgbClr val="0000FF"/>
                </a:solidFill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</a:rPr>
              <a:t>：</a:t>
            </a:r>
            <a:r>
              <a:rPr kumimoji="1" lang="zh-CN" altLang="en-US" sz="2400" dirty="0">
                <a:solidFill>
                  <a:srgbClr val="000000"/>
                </a:solidFill>
              </a:rPr>
              <a:t>设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21A89F65-DF63-3DDE-F964-2D239569CA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348293"/>
              </p:ext>
            </p:extLst>
          </p:nvPr>
        </p:nvGraphicFramePr>
        <p:xfrm>
          <a:off x="1376512" y="92603"/>
          <a:ext cx="35290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42367200" imgH="16764000" progId="Equation.DSMT4">
                  <p:embed/>
                </p:oleObj>
              </mc:Choice>
              <mc:Fallback>
                <p:oleObj name="Equation" r:id="rId3" imgW="42367200" imgH="16764000" progId="Equation.DSMT4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512" y="92603"/>
                        <a:ext cx="352901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6A6147E1-EAFE-E214-BE1B-A3A99DFE4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21133"/>
              </p:ext>
            </p:extLst>
          </p:nvPr>
        </p:nvGraphicFramePr>
        <p:xfrm>
          <a:off x="2154387" y="1643590"/>
          <a:ext cx="28432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5" imgW="34137600" imgH="16764000" progId="Equation.DSMT4">
                  <p:embed/>
                </p:oleObj>
              </mc:Choice>
              <mc:Fallback>
                <p:oleObj name="Equation" r:id="rId5" imgW="34137600" imgH="16764000" progId="Equation.DSMT4">
                  <p:embed/>
                  <p:pic>
                    <p:nvPicPr>
                      <p:cNvPr id="144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387" y="1643590"/>
                        <a:ext cx="284321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7915A9A9-4E26-DC0A-493E-29D35F5945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202255"/>
              </p:ext>
            </p:extLst>
          </p:nvPr>
        </p:nvGraphicFramePr>
        <p:xfrm>
          <a:off x="4991250" y="2127778"/>
          <a:ext cx="210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7" imgW="25298400" imgH="5486400" progId="Equation.DSMT4">
                  <p:embed/>
                </p:oleObj>
              </mc:Choice>
              <mc:Fallback>
                <p:oleObj name="Equation" r:id="rId7" imgW="25298400" imgH="5486400" progId="Equation.DSMT4">
                  <p:embed/>
                  <p:pic>
                    <p:nvPicPr>
                      <p:cNvPr id="144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250" y="2127778"/>
                        <a:ext cx="210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D74D1B5F-E4AF-A533-8422-58A4B278E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344977"/>
              </p:ext>
            </p:extLst>
          </p:nvPr>
        </p:nvGraphicFramePr>
        <p:xfrm>
          <a:off x="1143150" y="1643590"/>
          <a:ext cx="10144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9" imgW="12192000" imgH="16764000" progId="Equation.DSMT4">
                  <p:embed/>
                </p:oleObj>
              </mc:Choice>
              <mc:Fallback>
                <p:oleObj name="Equation" r:id="rId9" imgW="12192000" imgH="16764000" progId="Equation.DSMT4">
                  <p:embed/>
                  <p:pic>
                    <p:nvPicPr>
                      <p:cNvPr id="144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150" y="1643590"/>
                        <a:ext cx="1014412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>
            <a:extLst>
              <a:ext uri="{FF2B5EF4-FFF2-40B4-BE49-F238E27FC236}">
                <a16:creationId xmlns:a16="http://schemas.microsoft.com/office/drawing/2014/main" id="{9BC6D4DF-CCA4-D0E0-ADA2-34D8C9E76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50" y="2088090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000000"/>
                </a:solidFill>
              </a:rPr>
              <a:t>那么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484D8471-1D14-4EA4-FD67-CDA61DB5E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037" y="2904065"/>
            <a:ext cx="274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0000FF"/>
                </a:solidFill>
              </a:rPr>
              <a:t>线性组合的系数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CFD65699-9617-57A9-A268-C75BB95E8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8900" y="15769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C943ED15-67E8-C917-BB24-342434A56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275" y="15769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23A2F231-F615-476D-F5F9-4BBCCBCE2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025" y="24340"/>
            <a:ext cx="2489200" cy="1354138"/>
          </a:xfrm>
          <a:prstGeom prst="cloudCallout">
            <a:avLst>
              <a:gd name="adj1" fmla="val -44514"/>
              <a:gd name="adj2" fmla="val 101468"/>
            </a:avLst>
          </a:prstGeom>
          <a:noFill/>
          <a:ln w="28575" algn="ctr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i="1">
                <a:solidFill>
                  <a:srgbClr val="FF0000"/>
                </a:solidFill>
              </a:rPr>
              <a:t>e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1</a:t>
            </a:r>
            <a:r>
              <a:rPr kumimoji="1" lang="en-US" altLang="zh-CN" sz="2400" b="1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>
                <a:solidFill>
                  <a:srgbClr val="FF0000"/>
                </a:solidFill>
              </a:rPr>
              <a:t>e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2</a:t>
            </a:r>
            <a:r>
              <a:rPr kumimoji="1" lang="en-US" altLang="zh-CN" sz="2400" b="1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>
                <a:solidFill>
                  <a:srgbClr val="FF0000"/>
                </a:solidFill>
              </a:rPr>
              <a:t>e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3</a:t>
            </a:r>
            <a:r>
              <a:rPr kumimoji="1" lang="zh-CN" altLang="en-US" sz="2400" b="1">
                <a:solidFill>
                  <a:srgbClr val="FF0000"/>
                </a:solidFill>
              </a:rPr>
              <a:t>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线性组合</a:t>
            </a: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2BE427B7-78F4-C222-DAAD-F78850F06583}"/>
              </a:ext>
            </a:extLst>
          </p:cNvPr>
          <p:cNvGrpSpPr/>
          <p:nvPr/>
        </p:nvGrpSpPr>
        <p:grpSpPr bwMode="auto">
          <a:xfrm>
            <a:off x="5248425" y="2586565"/>
            <a:ext cx="1800225" cy="71438"/>
            <a:chOff x="1791" y="3394"/>
            <a:chExt cx="1633" cy="45"/>
          </a:xfrm>
        </p:grpSpPr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34E0D401-1FD0-4617-5D56-393D6E9DB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394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98D8A8A9-4CA1-9C66-B543-2686FDBBB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439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Group 27">
            <a:extLst>
              <a:ext uri="{FF2B5EF4-FFF2-40B4-BE49-F238E27FC236}">
                <a16:creationId xmlns:a16="http://schemas.microsoft.com/office/drawing/2014/main" id="{2AD909ED-7010-A030-1D59-E05B0279DA66}"/>
              </a:ext>
            </a:extLst>
          </p:cNvPr>
          <p:cNvGrpSpPr/>
          <p:nvPr/>
        </p:nvGrpSpPr>
        <p:grpSpPr bwMode="auto">
          <a:xfrm>
            <a:off x="5335737" y="2616728"/>
            <a:ext cx="1441450" cy="331787"/>
            <a:chOff x="3424" y="2024"/>
            <a:chExt cx="908" cy="209"/>
          </a:xfrm>
        </p:grpSpPr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10C069BF-736B-8846-3352-2F67986CD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89265048-9F0C-2675-1918-9D9579FB4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9E1491FA-9773-EB67-F3EE-8C33FC5D7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024"/>
              <a:ext cx="0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29" name="Text Box 31">
            <a:extLst>
              <a:ext uri="{FF2B5EF4-FFF2-40B4-BE49-F238E27FC236}">
                <a16:creationId xmlns:a16="http://schemas.microsoft.com/office/drawing/2014/main" id="{2C08DB81-008F-D434-978B-7E32EB04F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50" y="3434290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000000"/>
                </a:solidFill>
              </a:rPr>
              <a:t>一般地，对于任意的 </a:t>
            </a:r>
            <a:r>
              <a:rPr kumimoji="1" lang="en-US" altLang="zh-CN" sz="2400" i="1">
                <a:solidFill>
                  <a:srgbClr val="000000"/>
                </a:solidFill>
              </a:rPr>
              <a:t>n </a:t>
            </a:r>
            <a:r>
              <a:rPr kumimoji="1" lang="zh-CN" altLang="en-US" sz="2400">
                <a:solidFill>
                  <a:srgbClr val="000000"/>
                </a:solidFill>
              </a:rPr>
              <a:t>维向量</a:t>
            </a:r>
            <a:r>
              <a:rPr kumimoji="1" lang="en-US" altLang="zh-CN" sz="2400" i="1">
                <a:solidFill>
                  <a:srgbClr val="000000"/>
                </a:solidFill>
              </a:rPr>
              <a:t>b</a:t>
            </a:r>
            <a:r>
              <a:rPr kumimoji="1" lang="en-US" altLang="zh-CN" sz="2400">
                <a:solidFill>
                  <a:srgbClr val="000000"/>
                </a:solidFill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</a:rPr>
              <a:t>，必有</a:t>
            </a:r>
          </a:p>
        </p:txBody>
      </p:sp>
      <p:graphicFrame>
        <p:nvGraphicFramePr>
          <p:cNvPr id="30" name="Object 32">
            <a:extLst>
              <a:ext uri="{FF2B5EF4-FFF2-40B4-BE49-F238E27FC236}">
                <a16:creationId xmlns:a16="http://schemas.microsoft.com/office/drawing/2014/main" id="{6CF53641-45AE-FEAF-8465-14A4E7E22A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835865"/>
              </p:ext>
            </p:extLst>
          </p:nvPr>
        </p:nvGraphicFramePr>
        <p:xfrm>
          <a:off x="2284562" y="3907365"/>
          <a:ext cx="449262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11" imgW="53949600" imgH="27736800" progId="Equation.DSMT4">
                  <p:embed/>
                </p:oleObj>
              </mc:Choice>
              <mc:Fallback>
                <p:oleObj name="Equation" r:id="rId11" imgW="53949600" imgH="27736800" progId="Equation.DSMT4">
                  <p:embed/>
                  <p:pic>
                    <p:nvPicPr>
                      <p:cNvPr id="14441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562" y="3907365"/>
                        <a:ext cx="4492625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4">
            <a:extLst>
              <a:ext uri="{FF2B5EF4-FFF2-40B4-BE49-F238E27FC236}">
                <a16:creationId xmlns:a16="http://schemas.microsoft.com/office/drawing/2014/main" id="{9DD7F66B-A5A6-C0FC-D40D-FD406CC277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076025"/>
              </p:ext>
            </p:extLst>
          </p:nvPr>
        </p:nvGraphicFramePr>
        <p:xfrm>
          <a:off x="1154262" y="3907365"/>
          <a:ext cx="1143000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13" imgW="13716000" imgH="28041600" progId="Equation.DSMT4">
                  <p:embed/>
                </p:oleObj>
              </mc:Choice>
              <mc:Fallback>
                <p:oleObj name="Equation" r:id="rId13" imgW="13716000" imgH="28041600" progId="Equation.DSMT4">
                  <p:embed/>
                  <p:pic>
                    <p:nvPicPr>
                      <p:cNvPr id="14441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262" y="3907365"/>
                        <a:ext cx="1143000" cy="233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23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7" grpId="0"/>
      <p:bldP spid="18" grpId="0"/>
      <p:bldP spid="21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4351" y="244664"/>
            <a:ext cx="1627369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4.1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1235" y="1321604"/>
            <a:ext cx="110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</a:t>
            </a:r>
            <a:r>
              <a:rPr lang="zh-CN" altLang="en-US" sz="2800" b="1" dirty="0"/>
              <a:t>：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517"/>
              </p:ext>
            </p:extLst>
          </p:nvPr>
        </p:nvGraphicFramePr>
        <p:xfrm>
          <a:off x="1835696" y="2432929"/>
          <a:ext cx="4320480" cy="49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4" imgW="3568700" imgH="419100" progId="Equation.DSMT4">
                  <p:embed/>
                </p:oleObj>
              </mc:Choice>
              <mc:Fallback>
                <p:oleObj name="Equation" r:id="rId4" imgW="3568700" imgH="4191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432929"/>
                        <a:ext cx="4320480" cy="4920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308914"/>
              </p:ext>
            </p:extLst>
          </p:nvPr>
        </p:nvGraphicFramePr>
        <p:xfrm>
          <a:off x="323528" y="3423606"/>
          <a:ext cx="7966744" cy="437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6" imgW="7632700" imgH="419100" progId="Equation.DSMT4">
                  <p:embed/>
                </p:oleObj>
              </mc:Choice>
              <mc:Fallback>
                <p:oleObj name="Equation" r:id="rId6" imgW="7632700" imgH="4191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423606"/>
                        <a:ext cx="7966744" cy="437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605261"/>
              </p:ext>
            </p:extLst>
          </p:nvPr>
        </p:nvGraphicFramePr>
        <p:xfrm>
          <a:off x="395536" y="4420592"/>
          <a:ext cx="4394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8" imgW="4394200" imgH="736600" progId="Equation.DSMT4">
                  <p:embed/>
                </p:oleObj>
              </mc:Choice>
              <mc:Fallback>
                <p:oleObj name="Equation" r:id="rId8" imgW="4394200" imgH="7366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20592"/>
                        <a:ext cx="4394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553876"/>
              </p:ext>
            </p:extLst>
          </p:nvPr>
        </p:nvGraphicFramePr>
        <p:xfrm>
          <a:off x="374650" y="5157788"/>
          <a:ext cx="558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10" imgW="5587920" imgH="431640" progId="Equation.DSMT4">
                  <p:embed/>
                </p:oleObj>
              </mc:Choice>
              <mc:Fallback>
                <p:oleObj name="Equation" r:id="rId10" imgW="5587920" imgH="4316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5157788"/>
                        <a:ext cx="5588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88347" y="270519"/>
            <a:ext cx="8356918" cy="492443"/>
            <a:chOff x="388347" y="270519"/>
            <a:chExt cx="8356918" cy="492443"/>
          </a:xfrm>
        </p:grpSpPr>
        <p:sp>
          <p:nvSpPr>
            <p:cNvPr id="9" name="TextBox 8"/>
            <p:cNvSpPr txBox="1"/>
            <p:nvPr/>
          </p:nvSpPr>
          <p:spPr>
            <a:xfrm>
              <a:off x="388347" y="270519"/>
              <a:ext cx="83569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一个向量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zh-CN" sz="2600" b="1" dirty="0">
                  <a:latin typeface="+mn-ea"/>
                </a:rPr>
                <a:t>可以由一</a:t>
              </a:r>
              <a:r>
                <a:rPr lang="zh-CN" altLang="en-US" sz="2600" b="1" dirty="0">
                  <a:latin typeface="+mn-ea"/>
                </a:rPr>
                <a:t>组</a:t>
              </a:r>
              <a:r>
                <a:rPr lang="zh-CN" altLang="zh-CN" sz="2600" b="1" dirty="0">
                  <a:latin typeface="+mn-ea"/>
                </a:rPr>
                <a:t>向量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线</a:t>
              </a:r>
              <a:endParaRPr lang="en-US" altLang="zh-CN" sz="2600" b="1" dirty="0">
                <a:latin typeface="+mn-ea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3700462"/>
                </p:ext>
              </p:extLst>
            </p:nvPr>
          </p:nvGraphicFramePr>
          <p:xfrm>
            <a:off x="6135960" y="307191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0" name="Equation" r:id="rId12" imgW="1676400" imgH="419100" progId="Equation.DSMT4">
                    <p:embed/>
                  </p:oleObj>
                </mc:Choice>
                <mc:Fallback>
                  <p:oleObj name="Equation" r:id="rId12" imgW="1676400" imgH="4191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5960" y="307191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1622016" y="849660"/>
            <a:ext cx="5382704" cy="419100"/>
            <a:chOff x="1622016" y="777652"/>
            <a:chExt cx="5382704" cy="41910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2188057"/>
                </p:ext>
              </p:extLst>
            </p:nvPr>
          </p:nvGraphicFramePr>
          <p:xfrm>
            <a:off x="1622016" y="8367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1" name="Equation" r:id="rId14" imgW="393529" imgH="228501" progId="Equation.DSMT4">
                    <p:embed/>
                  </p:oleObj>
                </mc:Choice>
                <mc:Fallback>
                  <p:oleObj name="Equation" r:id="rId14" imgW="393529" imgH="228501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016" y="8367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309328"/>
                </p:ext>
              </p:extLst>
            </p:nvPr>
          </p:nvGraphicFramePr>
          <p:xfrm>
            <a:off x="2051720" y="777652"/>
            <a:ext cx="4953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name="Equation" r:id="rId16" imgW="4953000" imgH="419100" progId="Equation.DSMT4">
                    <p:embed/>
                  </p:oleObj>
                </mc:Choice>
                <mc:Fallback>
                  <p:oleObj name="Equation" r:id="rId16" imgW="4953000" imgH="4191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777652"/>
                          <a:ext cx="4953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1403648" y="1340768"/>
            <a:ext cx="7272808" cy="492443"/>
            <a:chOff x="1403648" y="1340768"/>
            <a:chExt cx="7272808" cy="492443"/>
          </a:xfrm>
        </p:grpSpPr>
        <p:sp>
          <p:nvSpPr>
            <p:cNvPr id="25" name="TextBox 24"/>
            <p:cNvSpPr txBox="1"/>
            <p:nvPr/>
          </p:nvSpPr>
          <p:spPr>
            <a:xfrm>
              <a:off x="1403648" y="1340768"/>
              <a:ext cx="72728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若向量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zh-CN" dirty="0"/>
                <a:t>可以由一组向量</a:t>
              </a:r>
              <a:r>
                <a:rPr lang="en-US" altLang="zh-CN" dirty="0"/>
                <a:t>           </a:t>
              </a:r>
              <a:r>
                <a:rPr lang="zh-CN" altLang="zh-CN" dirty="0"/>
                <a:t>线性表示</a:t>
              </a:r>
              <a:r>
                <a:rPr lang="zh-CN" altLang="en-US" dirty="0"/>
                <a:t>，</a:t>
              </a: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5563067"/>
                </p:ext>
              </p:extLst>
            </p:nvPr>
          </p:nvGraphicFramePr>
          <p:xfrm>
            <a:off x="5076056" y="1365457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3" name="Equation" r:id="rId18" imgW="1676400" imgH="419100" progId="Equation.DSMT4">
                    <p:embed/>
                  </p:oleObj>
                </mc:Choice>
                <mc:Fallback>
                  <p:oleObj name="Equation" r:id="rId18" imgW="1676400" imgH="4191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1365457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323528" y="1844824"/>
            <a:ext cx="3312368" cy="504056"/>
            <a:chOff x="323528" y="1844824"/>
            <a:chExt cx="3312368" cy="504056"/>
          </a:xfrm>
        </p:grpSpPr>
        <p:sp>
          <p:nvSpPr>
            <p:cNvPr id="29" name="TextBox 28"/>
            <p:cNvSpPr txBox="1"/>
            <p:nvPr/>
          </p:nvSpPr>
          <p:spPr>
            <a:xfrm>
              <a:off x="323528" y="1844824"/>
              <a:ext cx="33123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则存在数</a:t>
              </a:r>
              <a:r>
                <a:rPr lang="en-US" altLang="zh-CN" dirty="0"/>
                <a:t>          </a:t>
              </a:r>
              <a:r>
                <a:rPr lang="zh-CN" altLang="zh-CN" dirty="0"/>
                <a:t>，</a:t>
              </a:r>
              <a:endParaRPr lang="zh-CN" altLang="en-US" dirty="0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2644722"/>
                </p:ext>
              </p:extLst>
            </p:nvPr>
          </p:nvGraphicFramePr>
          <p:xfrm>
            <a:off x="1763688" y="1929780"/>
            <a:ext cx="1587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" name="Equation" r:id="rId19" imgW="1587500" imgH="419100" progId="Equation.DSMT4">
                    <p:embed/>
                  </p:oleObj>
                </mc:Choice>
                <mc:Fallback>
                  <p:oleObj name="Equation" r:id="rId19" imgW="1587500" imgH="4191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688" y="1929780"/>
                          <a:ext cx="1587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Box 30"/>
          <p:cNvSpPr txBox="1"/>
          <p:nvPr/>
        </p:nvSpPr>
        <p:spPr>
          <a:xfrm>
            <a:off x="3516763" y="1859066"/>
            <a:ext cx="2999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使</a:t>
            </a:r>
          </a:p>
        </p:txBody>
      </p:sp>
      <p:sp>
        <p:nvSpPr>
          <p:cNvPr id="36" name="下弧形箭头 35"/>
          <p:cNvSpPr/>
          <p:nvPr/>
        </p:nvSpPr>
        <p:spPr>
          <a:xfrm>
            <a:off x="3275856" y="3789040"/>
            <a:ext cx="2088232" cy="50405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下弧形箭头 36"/>
          <p:cNvSpPr/>
          <p:nvPr/>
        </p:nvSpPr>
        <p:spPr>
          <a:xfrm>
            <a:off x="3851920" y="3789040"/>
            <a:ext cx="2607886" cy="50405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上弧形箭头 37"/>
          <p:cNvSpPr/>
          <p:nvPr/>
        </p:nvSpPr>
        <p:spPr>
          <a:xfrm>
            <a:off x="4673856" y="2996952"/>
            <a:ext cx="3066496" cy="50405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765966"/>
              </p:ext>
            </p:extLst>
          </p:nvPr>
        </p:nvGraphicFramePr>
        <p:xfrm>
          <a:off x="4518570" y="3789040"/>
          <a:ext cx="61223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21" imgW="545626" imgH="406048" progId="Equation.DSMT4">
                  <p:embed/>
                </p:oleObj>
              </mc:Choice>
              <mc:Fallback>
                <p:oleObj name="Equation" r:id="rId21" imgW="545626" imgH="406048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570" y="3789040"/>
                        <a:ext cx="61223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873683"/>
              </p:ext>
            </p:extLst>
          </p:nvPr>
        </p:nvGraphicFramePr>
        <p:xfrm>
          <a:off x="5635625" y="3700140"/>
          <a:ext cx="4651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23" imgW="571252" imgH="406224" progId="Equation.DSMT4">
                  <p:embed/>
                </p:oleObj>
              </mc:Choice>
              <mc:Fallback>
                <p:oleObj name="Equation" r:id="rId23" imgW="571252" imgH="406224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3700140"/>
                        <a:ext cx="465138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179643"/>
              </p:ext>
            </p:extLst>
          </p:nvPr>
        </p:nvGraphicFramePr>
        <p:xfrm>
          <a:off x="6732240" y="2995290"/>
          <a:ext cx="726970" cy="505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25" imgW="583947" imgH="406224" progId="Equation.DSMT4">
                  <p:embed/>
                </p:oleObj>
              </mc:Choice>
              <mc:Fallback>
                <p:oleObj name="Equation" r:id="rId25" imgW="583947" imgH="406224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995290"/>
                        <a:ext cx="726970" cy="5057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91546" y="776317"/>
            <a:ext cx="1300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性表示</a:t>
            </a:r>
            <a:r>
              <a:rPr lang="en-US" altLang="zh-CN" sz="2600" b="1" dirty="0">
                <a:latin typeface="+mn-ea"/>
              </a:rPr>
              <a:t> 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3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80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 animBg="1"/>
      <p:bldP spid="17" grpId="0"/>
      <p:bldP spid="31" grpId="0"/>
      <p:bldP spid="36" grpId="0" animBg="1"/>
      <p:bldP spid="37" grpId="0" animBg="1"/>
      <p:bldP spid="38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64450" y="74613"/>
            <a:ext cx="6438000" cy="1447800"/>
            <a:chOff x="464450" y="74613"/>
            <a:chExt cx="6438000" cy="1447800"/>
          </a:xfrm>
        </p:grpSpPr>
        <p:sp>
          <p:nvSpPr>
            <p:cNvPr id="6" name="TextBox 5"/>
            <p:cNvSpPr txBox="1"/>
            <p:nvPr/>
          </p:nvSpPr>
          <p:spPr>
            <a:xfrm>
              <a:off x="464450" y="560293"/>
              <a:ext cx="8280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solidFill>
                    <a:srgbClr val="0000FF"/>
                  </a:solidFill>
                </a:rPr>
                <a:t>例</a:t>
              </a:r>
              <a:r>
                <a:rPr lang="en-US" altLang="zh-CN" sz="2600" b="1" dirty="0">
                  <a:solidFill>
                    <a:srgbClr val="0000FF"/>
                  </a:solidFill>
                </a:rPr>
                <a:t>2</a:t>
              </a:r>
              <a:endParaRPr lang="zh-CN" altLang="en-US" sz="26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109428" y="74613"/>
              <a:ext cx="5793022" cy="1447800"/>
              <a:chOff x="947620" y="1289680"/>
              <a:chExt cx="5793022" cy="144780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47620" y="1766160"/>
                <a:ext cx="510244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/>
                  <a:t>设</a:t>
                </a:r>
              </a:p>
            </p:txBody>
          </p:sp>
          <p:graphicFrame>
            <p:nvGraphicFramePr>
              <p:cNvPr id="12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932846"/>
                  </p:ext>
                </p:extLst>
              </p:nvPr>
            </p:nvGraphicFramePr>
            <p:xfrm>
              <a:off x="1457442" y="1289680"/>
              <a:ext cx="5283200" cy="1447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6" name="Equation" r:id="rId3" imgW="5283200" imgH="1930400" progId="Equation.DSMT4">
                      <p:embed/>
                    </p:oleObj>
                  </mc:Choice>
                  <mc:Fallback>
                    <p:oleObj name="Equation" r:id="rId3" imgW="5283200" imgH="1930400" progId="Equation.DSMT4">
                      <p:embed/>
                      <p:pic>
                        <p:nvPicPr>
                          <p:cNvPr id="0" name="Picture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7442" y="1289680"/>
                            <a:ext cx="5283200" cy="1447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" name="组合 17"/>
          <p:cNvGrpSpPr/>
          <p:nvPr/>
        </p:nvGrpSpPr>
        <p:grpSpPr>
          <a:xfrm>
            <a:off x="464450" y="1456328"/>
            <a:ext cx="7278996" cy="492443"/>
            <a:chOff x="464450" y="1456328"/>
            <a:chExt cx="7278996" cy="492443"/>
          </a:xfrm>
        </p:grpSpPr>
        <p:sp>
          <p:nvSpPr>
            <p:cNvPr id="13" name="TextBox 12"/>
            <p:cNvSpPr txBox="1"/>
            <p:nvPr/>
          </p:nvSpPr>
          <p:spPr>
            <a:xfrm>
              <a:off x="464450" y="1456328"/>
              <a:ext cx="72789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证明向量   </a:t>
              </a:r>
              <a:r>
                <a:rPr lang="zh-CN" altLang="en-US" sz="2600" b="1" dirty="0" smtClean="0"/>
                <a:t>能</a:t>
              </a:r>
              <a:r>
                <a:rPr lang="zh-CN" altLang="en-US" sz="2600" b="1" dirty="0"/>
                <a:t>由向量组       </a:t>
              </a:r>
              <a:r>
                <a:rPr lang="zh-CN" altLang="en-US" sz="2600" b="1" dirty="0" smtClean="0"/>
                <a:t>线性</a:t>
              </a:r>
              <a:r>
                <a:rPr lang="zh-CN" altLang="en-US" sz="2600" b="1" dirty="0"/>
                <a:t>表示，并求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979712" y="1500612"/>
              <a:ext cx="3240360" cy="419100"/>
              <a:chOff x="2208560" y="3074404"/>
              <a:chExt cx="3240360" cy="419100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2212314"/>
                  </p:ext>
                </p:extLst>
              </p:nvPr>
            </p:nvGraphicFramePr>
            <p:xfrm>
              <a:off x="2208560" y="3148364"/>
              <a:ext cx="2032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7" name="Equation" r:id="rId5" imgW="203112" imgH="291973" progId="Equation.DSMT4">
                      <p:embed/>
                    </p:oleObj>
                  </mc:Choice>
                  <mc:Fallback>
                    <p:oleObj name="Equation" r:id="rId5" imgW="203112" imgH="291973" progId="Equation.DSMT4">
                      <p:embed/>
                      <p:pic>
                        <p:nvPicPr>
                          <p:cNvPr id="0" name="Picture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560" y="3148364"/>
                            <a:ext cx="2032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7878877"/>
                  </p:ext>
                </p:extLst>
              </p:nvPr>
            </p:nvGraphicFramePr>
            <p:xfrm>
              <a:off x="4217020" y="3074404"/>
              <a:ext cx="12319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8" name="Equation" r:id="rId7" imgW="1231366" imgH="418918" progId="Equation.DSMT4">
                      <p:embed/>
                    </p:oleObj>
                  </mc:Choice>
                  <mc:Fallback>
                    <p:oleObj name="Equation" r:id="rId7" imgW="1231366" imgH="418918" progId="Equation.DSMT4">
                      <p:embed/>
                      <p:pic>
                        <p:nvPicPr>
                          <p:cNvPr id="0" name="Picture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7020" y="3074404"/>
                            <a:ext cx="12319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" name="TextBox 15"/>
          <p:cNvSpPr txBox="1"/>
          <p:nvPr/>
        </p:nvSpPr>
        <p:spPr>
          <a:xfrm>
            <a:off x="467544" y="2288485"/>
            <a:ext cx="9001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1361" y="2288485"/>
            <a:ext cx="7920880" cy="496707"/>
            <a:chOff x="395536" y="2392432"/>
            <a:chExt cx="7920880" cy="496707"/>
          </a:xfrm>
        </p:grpSpPr>
        <p:sp>
          <p:nvSpPr>
            <p:cNvPr id="17" name="TextBox 16"/>
            <p:cNvSpPr txBox="1"/>
            <p:nvPr/>
          </p:nvSpPr>
          <p:spPr>
            <a:xfrm>
              <a:off x="395536" y="2392432"/>
              <a:ext cx="79208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     </a:t>
              </a:r>
              <a:r>
                <a:rPr lang="zh-CN" altLang="en-US" sz="2600" b="1" dirty="0" smtClean="0"/>
                <a:t> ：  </a:t>
              </a:r>
              <a:r>
                <a:rPr lang="zh-CN" altLang="en-US" sz="2600" b="1" dirty="0"/>
                <a:t>只需证                             </a:t>
              </a: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254316"/>
                </p:ext>
              </p:extLst>
            </p:nvPr>
          </p:nvGraphicFramePr>
          <p:xfrm>
            <a:off x="3022546" y="2406539"/>
            <a:ext cx="4203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9" name="Equation" r:id="rId9" imgW="4203360" imgH="482400" progId="Equation.DSMT4">
                    <p:embed/>
                  </p:oleObj>
                </mc:Choice>
                <mc:Fallback>
                  <p:oleObj name="Equation" r:id="rId9" imgW="4203360" imgH="4824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2546" y="2406539"/>
                          <a:ext cx="42037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标题 1"/>
          <p:cNvSpPr txBox="1">
            <a:spLocks/>
          </p:cNvSpPr>
          <p:nvPr/>
        </p:nvSpPr>
        <p:spPr>
          <a:xfrm>
            <a:off x="395536" y="6060132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tabLst>
                <a:tab pos="571500" algn="l"/>
              </a:tabLst>
            </a:pPr>
            <a:endParaRPr lang="zh-CN" altLang="en-US" dirty="0"/>
          </a:p>
        </p:txBody>
      </p:sp>
      <p:sp>
        <p:nvSpPr>
          <p:cNvPr id="32" name="副标题 2"/>
          <p:cNvSpPr txBox="1">
            <a:spLocks/>
          </p:cNvSpPr>
          <p:nvPr/>
        </p:nvSpPr>
        <p:spPr>
          <a:xfrm>
            <a:off x="8412798" y="227484"/>
            <a:ext cx="504057" cy="5484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+mn-ea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-479173" y="-331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-479173" y="-331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615362"/>
              </p:ext>
            </p:extLst>
          </p:nvPr>
        </p:nvGraphicFramePr>
        <p:xfrm>
          <a:off x="-2605" y="2860675"/>
          <a:ext cx="3473451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1" imgW="4254480" imgH="1930320" progId="Equation.DSMT4">
                  <p:embed/>
                </p:oleObj>
              </mc:Choice>
              <mc:Fallback>
                <p:oleObj name="Equation" r:id="rId11" imgW="4254480" imgH="193032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05" y="2860675"/>
                        <a:ext cx="3473451" cy="157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293655"/>
              </p:ext>
            </p:extLst>
          </p:nvPr>
        </p:nvGraphicFramePr>
        <p:xfrm>
          <a:off x="3538260" y="3292582"/>
          <a:ext cx="529684" cy="1000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13" imgW="571252" imgH="1079032" progId="Equation.DSMT4">
                  <p:embed/>
                </p:oleObj>
              </mc:Choice>
              <mc:Fallback>
                <p:oleObj name="Equation" r:id="rId13" imgW="571252" imgH="1079032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260" y="3292582"/>
                        <a:ext cx="529684" cy="10005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842297"/>
              </p:ext>
            </p:extLst>
          </p:nvPr>
        </p:nvGraphicFramePr>
        <p:xfrm>
          <a:off x="4172154" y="2923073"/>
          <a:ext cx="1857570" cy="143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15" imgW="2501900" imgH="1930400" progId="Equation.DSMT4">
                  <p:embed/>
                </p:oleObj>
              </mc:Choice>
              <mc:Fallback>
                <p:oleObj name="Equation" r:id="rId15" imgW="2501900" imgH="19304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154" y="2923073"/>
                        <a:ext cx="1857570" cy="1433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360900"/>
              </p:ext>
            </p:extLst>
          </p:nvPr>
        </p:nvGraphicFramePr>
        <p:xfrm>
          <a:off x="6011863" y="3062288"/>
          <a:ext cx="482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17" imgW="482400" imgH="990360" progId="Equation.DSMT4">
                  <p:embed/>
                </p:oleObj>
              </mc:Choice>
              <mc:Fallback>
                <p:oleObj name="Equation" r:id="rId17" imgW="482400" imgH="99036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062288"/>
                        <a:ext cx="482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127764"/>
              </p:ext>
            </p:extLst>
          </p:nvPr>
        </p:nvGraphicFramePr>
        <p:xfrm>
          <a:off x="6440158" y="2852936"/>
          <a:ext cx="1876258" cy="156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19" imgW="2311400" imgH="1930400" progId="Equation.DSMT4">
                  <p:embed/>
                </p:oleObj>
              </mc:Choice>
              <mc:Fallback>
                <p:oleObj name="Equation" r:id="rId19" imgW="2311400" imgH="1930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158" y="2852936"/>
                        <a:ext cx="1876258" cy="1566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23528" y="4437112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  可见，                      </a:t>
            </a:r>
          </a:p>
        </p:txBody>
      </p:sp>
      <p:cxnSp>
        <p:nvCxnSpPr>
          <p:cNvPr id="45" name="肘形连接符 44"/>
          <p:cNvCxnSpPr>
            <a:endCxn id="39" idx="3"/>
          </p:cNvCxnSpPr>
          <p:nvPr/>
        </p:nvCxnSpPr>
        <p:spPr>
          <a:xfrm>
            <a:off x="6459806" y="3214291"/>
            <a:ext cx="1856610" cy="422137"/>
          </a:xfrm>
          <a:prstGeom prst="bentConnector3">
            <a:avLst>
              <a:gd name="adj1" fmla="val 25354"/>
            </a:avLst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059832" y="2924944"/>
            <a:ext cx="0" cy="1416076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508104" y="2923073"/>
            <a:ext cx="0" cy="1381485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740352" y="2856291"/>
            <a:ext cx="0" cy="151504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7544" y="1844824"/>
            <a:ext cx="72789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出表示式</a:t>
            </a:r>
            <a:r>
              <a:rPr lang="en-US" altLang="zh-CN" sz="2600" b="1" dirty="0"/>
              <a:t>.</a:t>
            </a:r>
            <a:endParaRPr lang="zh-CN" altLang="en-US" sz="2600" b="1" dirty="0"/>
          </a:p>
        </p:txBody>
      </p:sp>
      <p:sp>
        <p:nvSpPr>
          <p:cNvPr id="5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528" y="5013176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  因此，向量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/>
              <a:t>能由向量组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600" b="1" dirty="0"/>
              <a:t>线性表示</a:t>
            </a:r>
            <a:r>
              <a:rPr lang="en-US" altLang="zh-CN" sz="2600" b="1" dirty="0"/>
              <a:t>.</a:t>
            </a:r>
            <a:endParaRPr lang="zh-CN" altLang="en-US" sz="2600" b="1" dirty="0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6770"/>
              </p:ext>
            </p:extLst>
          </p:nvPr>
        </p:nvGraphicFramePr>
        <p:xfrm>
          <a:off x="1547664" y="4458568"/>
          <a:ext cx="420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21" imgW="4203360" imgH="482400" progId="Equation.DSMT4">
                  <p:embed/>
                </p:oleObj>
              </mc:Choice>
              <mc:Fallback>
                <p:oleObj name="Equation" r:id="rId21" imgW="4203360" imgH="4824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458568"/>
                        <a:ext cx="4203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6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41" grpId="0"/>
      <p:bldP spid="49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395536" y="6060132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tabLst>
                <a:tab pos="571500" algn="l"/>
              </a:tabLst>
            </a:pPr>
            <a:endParaRPr lang="zh-CN" altLang="en-US" dirty="0"/>
          </a:p>
        </p:txBody>
      </p:sp>
      <p:sp>
        <p:nvSpPr>
          <p:cNvPr id="32" name="副标题 2"/>
          <p:cNvSpPr txBox="1">
            <a:spLocks/>
          </p:cNvSpPr>
          <p:nvPr/>
        </p:nvSpPr>
        <p:spPr>
          <a:xfrm>
            <a:off x="8412798" y="227484"/>
            <a:ext cx="504057" cy="5484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+mn-ea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-479173" y="-331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-479173" y="-331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-2605" y="2852936"/>
            <a:ext cx="8319021" cy="1584127"/>
            <a:chOff x="-2605" y="2852936"/>
            <a:chExt cx="8319021" cy="1584127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0609794"/>
                </p:ext>
              </p:extLst>
            </p:nvPr>
          </p:nvGraphicFramePr>
          <p:xfrm>
            <a:off x="-2605" y="2860675"/>
            <a:ext cx="3473451" cy="157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" name="Equation" r:id="rId3" imgW="4254480" imgH="1930320" progId="Equation.DSMT4">
                    <p:embed/>
                  </p:oleObj>
                </mc:Choice>
                <mc:Fallback>
                  <p:oleObj name="Equation" r:id="rId3" imgW="4254480" imgH="193032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605" y="2860675"/>
                          <a:ext cx="3473451" cy="1576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4702436"/>
                </p:ext>
              </p:extLst>
            </p:nvPr>
          </p:nvGraphicFramePr>
          <p:xfrm>
            <a:off x="3538260" y="3292582"/>
            <a:ext cx="529684" cy="1000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Equation" r:id="rId5" imgW="571252" imgH="1079032" progId="Equation.DSMT4">
                    <p:embed/>
                  </p:oleObj>
                </mc:Choice>
                <mc:Fallback>
                  <p:oleObj name="Equation" r:id="rId5" imgW="571252" imgH="1079032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260" y="3292582"/>
                          <a:ext cx="529684" cy="10005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2994657"/>
                </p:ext>
              </p:extLst>
            </p:nvPr>
          </p:nvGraphicFramePr>
          <p:xfrm>
            <a:off x="4172154" y="2923073"/>
            <a:ext cx="1857570" cy="1433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name="Equation" r:id="rId7" imgW="2501900" imgH="1930400" progId="Equation.DSMT4">
                    <p:embed/>
                  </p:oleObj>
                </mc:Choice>
                <mc:Fallback>
                  <p:oleObj name="Equation" r:id="rId7" imgW="2501900" imgH="19304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154" y="2923073"/>
                          <a:ext cx="1857570" cy="1433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4121954"/>
                </p:ext>
              </p:extLst>
            </p:nvPr>
          </p:nvGraphicFramePr>
          <p:xfrm>
            <a:off x="6012160" y="3163716"/>
            <a:ext cx="4826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3" name="Equation" r:id="rId9" imgW="482391" imgH="787058" progId="Equation.DSMT4">
                    <p:embed/>
                  </p:oleObj>
                </mc:Choice>
                <mc:Fallback>
                  <p:oleObj name="Equation" r:id="rId9" imgW="482391" imgH="787058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3163716"/>
                          <a:ext cx="482600" cy="787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4780035"/>
                </p:ext>
              </p:extLst>
            </p:nvPr>
          </p:nvGraphicFramePr>
          <p:xfrm>
            <a:off x="6440158" y="2852936"/>
            <a:ext cx="1876258" cy="1566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4" name="Equation" r:id="rId11" imgW="2311400" imgH="1930400" progId="Equation.DSMT4">
                    <p:embed/>
                  </p:oleObj>
                </mc:Choice>
                <mc:Fallback>
                  <p:oleObj name="Equation" r:id="rId11" imgW="2311400" imgH="19304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0158" y="2852936"/>
                          <a:ext cx="1876258" cy="15669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肘形连接符 44"/>
            <p:cNvCxnSpPr>
              <a:endCxn id="39" idx="3"/>
            </p:cNvCxnSpPr>
            <p:nvPr/>
          </p:nvCxnSpPr>
          <p:spPr>
            <a:xfrm>
              <a:off x="6459806" y="3214291"/>
              <a:ext cx="1856610" cy="422137"/>
            </a:xfrm>
            <a:prstGeom prst="bentConnector3">
              <a:avLst>
                <a:gd name="adj1" fmla="val 25354"/>
              </a:avLst>
            </a:prstGeom>
            <a:ln w="222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059832" y="2924944"/>
              <a:ext cx="0" cy="1416076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508104" y="2923073"/>
              <a:ext cx="0" cy="1381485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740352" y="2856291"/>
              <a:ext cx="0" cy="1515048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88032" y="1682224"/>
            <a:ext cx="8100392" cy="492443"/>
            <a:chOff x="0" y="344269"/>
            <a:chExt cx="8100392" cy="492443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44269"/>
              <a:ext cx="81003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由上述行最简形，可得方程                                 的通解为</a:t>
              </a:r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1187287"/>
                </p:ext>
              </p:extLst>
            </p:nvPr>
          </p:nvGraphicFramePr>
          <p:xfrm>
            <a:off x="4186506" y="344269"/>
            <a:ext cx="22733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5" name="Equation" r:id="rId13" imgW="2273300" imgH="482600" progId="Equation.DSMT4">
                    <p:embed/>
                  </p:oleObj>
                </mc:Choice>
                <mc:Fallback>
                  <p:oleObj name="Equation" r:id="rId13" imgW="2273300" imgH="4826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506" y="344269"/>
                          <a:ext cx="22733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406474"/>
              </p:ext>
            </p:extLst>
          </p:nvPr>
        </p:nvGraphicFramePr>
        <p:xfrm>
          <a:off x="3300413" y="2441575"/>
          <a:ext cx="1905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15" imgW="1904760" imgH="1447560" progId="Equation.DSMT4">
                  <p:embed/>
                </p:oleObj>
              </mc:Choice>
              <mc:Fallback>
                <p:oleObj name="Equation" r:id="rId15" imgW="1904760" imgH="144756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2441575"/>
                        <a:ext cx="19050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23528" y="3849528"/>
            <a:ext cx="31506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从而得到表达式</a:t>
            </a: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179896"/>
              </p:ext>
            </p:extLst>
          </p:nvPr>
        </p:nvGraphicFramePr>
        <p:xfrm>
          <a:off x="971600" y="4369405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17" imgW="2273300" imgH="482600" progId="Equation.DSMT4">
                  <p:embed/>
                </p:oleObj>
              </mc:Choice>
              <mc:Fallback>
                <p:oleObj name="Equation" r:id="rId17" imgW="2273300" imgH="4826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369405"/>
                        <a:ext cx="2273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407356"/>
              </p:ext>
            </p:extLst>
          </p:nvPr>
        </p:nvGraphicFramePr>
        <p:xfrm>
          <a:off x="3347864" y="4341971"/>
          <a:ext cx="452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19" imgW="4521200" imgH="457200" progId="Equation.DSMT4">
                  <p:embed/>
                </p:oleObj>
              </mc:Choice>
              <mc:Fallback>
                <p:oleObj name="Equation" r:id="rId19" imgW="4521200" imgH="4572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341971"/>
                        <a:ext cx="452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251520" y="4952781"/>
            <a:ext cx="4248472" cy="492443"/>
            <a:chOff x="425384" y="3614826"/>
            <a:chExt cx="4248472" cy="492443"/>
          </a:xfrm>
        </p:grpSpPr>
        <p:sp>
          <p:nvSpPr>
            <p:cNvPr id="59" name="TextBox 58"/>
            <p:cNvSpPr txBox="1"/>
            <p:nvPr/>
          </p:nvSpPr>
          <p:spPr>
            <a:xfrm>
              <a:off x="425384" y="3614826"/>
              <a:ext cx="42484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其中   可以任意取值</a:t>
              </a:r>
              <a:r>
                <a:rPr lang="en-US" altLang="zh-CN" sz="2600" b="1" dirty="0"/>
                <a:t>.</a:t>
              </a:r>
              <a:endParaRPr lang="zh-CN" altLang="en-US" sz="2600" b="1" dirty="0"/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600262"/>
                </p:ext>
              </p:extLst>
            </p:nvPr>
          </p:nvGraphicFramePr>
          <p:xfrm>
            <a:off x="1187624" y="3746747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9" name="Equation" r:id="rId21" imgW="190500" imgH="228600" progId="Equation.DSMT4">
                    <p:embed/>
                  </p:oleObj>
                </mc:Choice>
                <mc:Fallback>
                  <p:oleObj name="Equation" r:id="rId21" imgW="190500" imgH="2286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3746747"/>
                          <a:ext cx="1905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7186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-0.00173 -0.40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2066964" y="3645024"/>
            <a:ext cx="389984" cy="6480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331640" y="3645024"/>
            <a:ext cx="408583" cy="6480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72793" y="3717032"/>
            <a:ext cx="358847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0584" y="630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260648"/>
            <a:ext cx="1498433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定义</a:t>
            </a:r>
            <a:r>
              <a:rPr lang="en-US" altLang="zh-CN" sz="2600" b="1" dirty="0"/>
              <a:t>4.2</a:t>
            </a:r>
            <a:endParaRPr lang="zh-CN" altLang="en-US" sz="26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837093" y="365719"/>
            <a:ext cx="6263299" cy="492443"/>
            <a:chOff x="2053117" y="521319"/>
            <a:chExt cx="6263299" cy="492443"/>
          </a:xfrm>
        </p:grpSpPr>
        <p:sp>
          <p:nvSpPr>
            <p:cNvPr id="14" name="TextBox 13"/>
            <p:cNvSpPr txBox="1"/>
            <p:nvPr/>
          </p:nvSpPr>
          <p:spPr>
            <a:xfrm>
              <a:off x="2053117" y="521319"/>
              <a:ext cx="6120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设有两个向量组（Ⅰ）</a:t>
              </a:r>
              <a:r>
                <a:rPr lang="en-US" altLang="zh-CN" sz="2600" b="1" dirty="0">
                  <a:latin typeface="+mn-ea"/>
                </a:rPr>
                <a:t>       </a:t>
              </a:r>
              <a:r>
                <a:rPr lang="zh-CN" altLang="zh-CN" sz="2600" b="1" dirty="0">
                  <a:latin typeface="+mn-ea"/>
                </a:rPr>
                <a:t>和（Ⅱ）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3179679"/>
                </p:ext>
              </p:extLst>
            </p:nvPr>
          </p:nvGraphicFramePr>
          <p:xfrm>
            <a:off x="5343624" y="548680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2" name="Equation" r:id="rId4" imgW="1244600" imgH="419100" progId="Equation.DSMT4">
                    <p:embed/>
                  </p:oleObj>
                </mc:Choice>
                <mc:Fallback>
                  <p:oleObj name="Equation" r:id="rId4" imgW="1244600" imgH="419100" progId="Equation.DSMT4">
                    <p:embed/>
                    <p:pic>
                      <p:nvPicPr>
                        <p:cNvPr id="0" name="Picture 7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3624" y="548680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8196080"/>
                </p:ext>
              </p:extLst>
            </p:nvPr>
          </p:nvGraphicFramePr>
          <p:xfrm>
            <a:off x="7884616" y="548680"/>
            <a:ext cx="431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3" name="Equation" r:id="rId6" imgW="431613" imgH="406224" progId="Equation.DSMT4">
                    <p:embed/>
                  </p:oleObj>
                </mc:Choice>
                <mc:Fallback>
                  <p:oleObj name="Equation" r:id="rId6" imgW="431613" imgH="406224" progId="Equation.DSMT4">
                    <p:embed/>
                    <p:pic>
                      <p:nvPicPr>
                        <p:cNvPr id="0" name="Picture 7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4616" y="548680"/>
                          <a:ext cx="4318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31639" y="897136"/>
            <a:ext cx="8040761" cy="492443"/>
            <a:chOff x="131639" y="897136"/>
            <a:chExt cx="8040761" cy="492443"/>
          </a:xfrm>
        </p:grpSpPr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1861217"/>
                </p:ext>
              </p:extLst>
            </p:nvPr>
          </p:nvGraphicFramePr>
          <p:xfrm>
            <a:off x="131639" y="908720"/>
            <a:ext cx="13208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4" name="Equation" r:id="rId8" imgW="1320227" imgH="418918" progId="Equation.DSMT4">
                    <p:embed/>
                  </p:oleObj>
                </mc:Choice>
                <mc:Fallback>
                  <p:oleObj name="Equation" r:id="rId8" imgW="1320227" imgH="418918" progId="Equation.DSMT4">
                    <p:embed/>
                    <p:pic>
                      <p:nvPicPr>
                        <p:cNvPr id="0" name="Picture 7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39" y="908720"/>
                          <a:ext cx="1320800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547664" y="897136"/>
              <a:ext cx="6624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若向量组（Ⅰ）中的每个向量都能由向量组</a:t>
              </a:r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36510" y="1389579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（Ⅱ）线性表示，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55778" y="1389578"/>
            <a:ext cx="5328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则称</a:t>
            </a:r>
            <a:r>
              <a:rPr lang="zh-CN" altLang="zh-CN" dirty="0">
                <a:solidFill>
                  <a:srgbClr val="FF0000"/>
                </a:solidFill>
              </a:rPr>
              <a:t>向量组（Ⅰ）能由向量组（Ⅱ）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560" y="1844824"/>
            <a:ext cx="2255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>
                <a:solidFill>
                  <a:srgbClr val="FF0000"/>
                </a:solidFill>
              </a:rPr>
              <a:t>线性表示。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41806" y="2337296"/>
            <a:ext cx="7730594" cy="504056"/>
            <a:chOff x="441806" y="2337296"/>
            <a:chExt cx="7730594" cy="504056"/>
          </a:xfrm>
        </p:grpSpPr>
        <p:sp>
          <p:nvSpPr>
            <p:cNvPr id="35" name="TextBox 34"/>
            <p:cNvSpPr txBox="1"/>
            <p:nvPr/>
          </p:nvSpPr>
          <p:spPr>
            <a:xfrm>
              <a:off x="441806" y="2337296"/>
              <a:ext cx="77305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设列向量组</a:t>
              </a:r>
              <a:r>
                <a:rPr lang="en-US" altLang="zh-CN" dirty="0"/>
                <a:t>        </a:t>
              </a:r>
              <a:r>
                <a:rPr lang="zh-CN" altLang="zh-CN" dirty="0"/>
                <a:t>能由列向量组</a:t>
              </a:r>
              <a:r>
                <a:rPr lang="en-US" altLang="zh-CN" dirty="0"/>
                <a:t>           </a:t>
              </a:r>
              <a:r>
                <a:rPr lang="zh-CN" altLang="en-US" dirty="0"/>
                <a:t>线</a:t>
              </a:r>
              <a:r>
                <a:rPr lang="zh-CN" altLang="zh-CN" dirty="0"/>
                <a:t>性</a:t>
              </a:r>
              <a:endParaRPr lang="zh-CN" altLang="en-US" dirty="0"/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6814987"/>
                </p:ext>
              </p:extLst>
            </p:nvPr>
          </p:nvGraphicFramePr>
          <p:xfrm>
            <a:off x="2266346" y="2422252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5" name="Equation" r:id="rId10" imgW="1244600" imgH="419100" progId="Equation.DSMT4">
                    <p:embed/>
                  </p:oleObj>
                </mc:Choice>
                <mc:Fallback>
                  <p:oleObj name="Equation" r:id="rId10" imgW="1244600" imgH="419100" progId="Equation.DSMT4">
                    <p:embed/>
                    <p:pic>
                      <p:nvPicPr>
                        <p:cNvPr id="0" name="Picture 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346" y="2422252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4110534"/>
                </p:ext>
              </p:extLst>
            </p:nvPr>
          </p:nvGraphicFramePr>
          <p:xfrm>
            <a:off x="5651714" y="2422252"/>
            <a:ext cx="1727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6" name="Equation" r:id="rId11" imgW="1727200" imgH="419100" progId="Equation.DSMT4">
                    <p:embed/>
                  </p:oleObj>
                </mc:Choice>
                <mc:Fallback>
                  <p:oleObj name="Equation" r:id="rId11" imgW="1727200" imgH="419100" progId="Equation.DSMT4">
                    <p:embed/>
                    <p:pic>
                      <p:nvPicPr>
                        <p:cNvPr id="0" name="Picture 7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714" y="2422252"/>
                          <a:ext cx="1727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Box 37"/>
          <p:cNvSpPr txBox="1"/>
          <p:nvPr/>
        </p:nvSpPr>
        <p:spPr>
          <a:xfrm>
            <a:off x="107504" y="2841352"/>
            <a:ext cx="34838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表示，表达式为</a:t>
            </a:r>
          </a:p>
        </p:txBody>
      </p:sp>
      <p:sp>
        <p:nvSpPr>
          <p:cNvPr id="9" name="矩形 8"/>
          <p:cNvSpPr/>
          <p:nvPr/>
        </p:nvSpPr>
        <p:spPr>
          <a:xfrm>
            <a:off x="683815" y="3645024"/>
            <a:ext cx="43924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83816" y="4221088"/>
            <a:ext cx="43924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83816" y="4725144"/>
            <a:ext cx="43924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36344" y="4005064"/>
            <a:ext cx="25922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86004" y="3356992"/>
            <a:ext cx="478331" cy="21014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722010" y="3359666"/>
            <a:ext cx="480591" cy="2101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64536" y="3356992"/>
            <a:ext cx="488813" cy="21014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747931"/>
              </p:ext>
            </p:extLst>
          </p:nvPr>
        </p:nvGraphicFramePr>
        <p:xfrm>
          <a:off x="179512" y="4860801"/>
          <a:ext cx="243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13" imgW="2438280" imgH="368280" progId="Equation.DSMT4">
                  <p:embed/>
                </p:oleObj>
              </mc:Choice>
              <mc:Fallback>
                <p:oleObj name="Equation" r:id="rId13" imgW="2438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860801"/>
                        <a:ext cx="2438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897779"/>
              </p:ext>
            </p:extLst>
          </p:nvPr>
        </p:nvGraphicFramePr>
        <p:xfrm>
          <a:off x="4665185" y="3356992"/>
          <a:ext cx="3219431" cy="205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15" imgW="3060700" imgH="1955800" progId="Equation.DSMT4">
                  <p:embed/>
                </p:oleObj>
              </mc:Choice>
              <mc:Fallback>
                <p:oleObj name="Equation" r:id="rId15" imgW="3060700" imgH="195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185" y="3356992"/>
                        <a:ext cx="3219431" cy="20582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958484"/>
              </p:ext>
            </p:extLst>
          </p:nvPr>
        </p:nvGraphicFramePr>
        <p:xfrm>
          <a:off x="841524" y="3737786"/>
          <a:ext cx="171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17" imgW="1714500" imgH="533400" progId="Equation.DSMT4">
                  <p:embed/>
                </p:oleObj>
              </mc:Choice>
              <mc:Fallback>
                <p:oleObj name="Equation" r:id="rId17" imgW="17145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524" y="3737786"/>
                        <a:ext cx="1714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401881"/>
              </p:ext>
            </p:extLst>
          </p:nvPr>
        </p:nvGraphicFramePr>
        <p:xfrm>
          <a:off x="2590924" y="3767014"/>
          <a:ext cx="200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19" imgW="2006280" imgH="533160" progId="Equation.DSMT4">
                  <p:embed/>
                </p:oleObj>
              </mc:Choice>
              <mc:Fallback>
                <p:oleObj name="Equation" r:id="rId19" imgW="20062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924" y="3767014"/>
                        <a:ext cx="2006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椭圆 50"/>
          <p:cNvSpPr/>
          <p:nvPr/>
        </p:nvSpPr>
        <p:spPr>
          <a:xfrm>
            <a:off x="1514129" y="4932207"/>
            <a:ext cx="321815" cy="2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51" idx="0"/>
          </p:cNvCxnSpPr>
          <p:nvPr/>
        </p:nvCxnSpPr>
        <p:spPr>
          <a:xfrm flipV="1">
            <a:off x="1675037" y="4293097"/>
            <a:ext cx="0" cy="6391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051968" y="4932207"/>
            <a:ext cx="323775" cy="2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2213855" y="4293096"/>
            <a:ext cx="990241" cy="639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285863" y="4932207"/>
            <a:ext cx="342169" cy="2969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55" idx="6"/>
          </p:cNvCxnSpPr>
          <p:nvPr/>
        </p:nvCxnSpPr>
        <p:spPr>
          <a:xfrm flipV="1">
            <a:off x="2628032" y="4653137"/>
            <a:ext cx="2103830" cy="4275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13" grpId="0"/>
      <p:bldP spid="21" grpId="0" animBg="1"/>
      <p:bldP spid="30" grpId="0"/>
      <p:bldP spid="33" grpId="0"/>
      <p:bldP spid="34" grpId="0"/>
      <p:bldP spid="38" grpId="0"/>
      <p:bldP spid="9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1" grpId="0" animBg="1"/>
      <p:bldP spid="53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-396552" y="434861"/>
            <a:ext cx="9361040" cy="492443"/>
            <a:chOff x="467544" y="2391835"/>
            <a:chExt cx="9198239" cy="492443"/>
          </a:xfrm>
        </p:grpSpPr>
        <p:sp>
          <p:nvSpPr>
            <p:cNvPr id="19" name="TextBox 18"/>
            <p:cNvSpPr txBox="1"/>
            <p:nvPr/>
          </p:nvSpPr>
          <p:spPr>
            <a:xfrm>
              <a:off x="467544" y="2391835"/>
              <a:ext cx="919823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en-US" altLang="zh-CN" dirty="0" smtClean="0"/>
                <a:t>                    </a:t>
              </a:r>
              <a:r>
                <a:rPr lang="zh-CN" altLang="zh-CN" dirty="0"/>
                <a:t>能由</a:t>
              </a:r>
              <a:r>
                <a:rPr lang="en-US" altLang="zh-CN" dirty="0"/>
                <a:t>           </a:t>
              </a:r>
              <a:r>
                <a:rPr lang="zh-CN" altLang="zh-CN" dirty="0" smtClean="0"/>
                <a:t>线性</a:t>
              </a:r>
              <a:r>
                <a:rPr lang="zh-CN" altLang="zh-CN" dirty="0"/>
                <a:t>表示</a:t>
              </a:r>
              <a:endParaRPr lang="zh-CN" altLang="en-US" dirty="0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4498859"/>
                </p:ext>
              </p:extLst>
            </p:nvPr>
          </p:nvGraphicFramePr>
          <p:xfrm>
            <a:off x="2483768" y="2420888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Equation" r:id="rId5" imgW="1244600" imgH="419100" progId="Equation.DSMT4">
                    <p:embed/>
                  </p:oleObj>
                </mc:Choice>
                <mc:Fallback>
                  <p:oleObj name="Equation" r:id="rId5" imgW="1244600" imgH="419100" progId="Equation.DSMT4">
                    <p:embed/>
                    <p:pic>
                      <p:nvPicPr>
                        <p:cNvPr id="0" name="Picture 8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2420888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7175832"/>
                </p:ext>
              </p:extLst>
            </p:nvPr>
          </p:nvGraphicFramePr>
          <p:xfrm>
            <a:off x="4499992" y="2433836"/>
            <a:ext cx="1727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Equation" r:id="rId7" imgW="1727200" imgH="419100" progId="Equation.DSMT4">
                    <p:embed/>
                  </p:oleObj>
                </mc:Choice>
                <mc:Fallback>
                  <p:oleObj name="Equation" r:id="rId7" imgW="1727200" imgH="419100" progId="Equation.DSMT4">
                    <p:embed/>
                    <p:pic>
                      <p:nvPicPr>
                        <p:cNvPr id="0" name="Picture 8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992" y="2433836"/>
                          <a:ext cx="1727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爆炸形 2 41"/>
          <p:cNvSpPr/>
          <p:nvPr/>
        </p:nvSpPr>
        <p:spPr>
          <a:xfrm>
            <a:off x="107504" y="188640"/>
            <a:ext cx="1296144" cy="1038309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29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829600" y="1628800"/>
            <a:ext cx="2520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看书</a:t>
            </a:r>
            <a:r>
              <a:rPr lang="en-US" altLang="zh-CN" sz="2600" b="1" dirty="0"/>
              <a:t>P86</a:t>
            </a:r>
            <a:endParaRPr lang="zh-CN" altLang="en-US" sz="2600" b="1" dirty="0"/>
          </a:p>
        </p:txBody>
      </p:sp>
      <p:sp>
        <p:nvSpPr>
          <p:cNvPr id="3" name="左右箭头 2"/>
          <p:cNvSpPr/>
          <p:nvPr/>
        </p:nvSpPr>
        <p:spPr>
          <a:xfrm>
            <a:off x="1691680" y="1154941"/>
            <a:ext cx="43204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991761"/>
            <a:ext cx="446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存在矩阵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K,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B=AK</a:t>
            </a:r>
            <a:r>
              <a:rPr lang="en-US" altLang="zh-CN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18" name="左右箭头 17"/>
          <p:cNvSpPr/>
          <p:nvPr/>
        </p:nvSpPr>
        <p:spPr>
          <a:xfrm>
            <a:off x="1691680" y="1731005"/>
            <a:ext cx="43204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39752" y="1567825"/>
            <a:ext cx="446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矩阵方程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AX=B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有解</a:t>
            </a:r>
            <a:r>
              <a:rPr lang="en-US" altLang="zh-CN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22" name="爆炸形 2 21"/>
          <p:cNvSpPr/>
          <p:nvPr/>
        </p:nvSpPr>
        <p:spPr>
          <a:xfrm>
            <a:off x="-108520" y="1916832"/>
            <a:ext cx="2808312" cy="1254333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91680" y="2935977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、矩阵方程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AX=B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满足什么条件有解？</a:t>
            </a:r>
            <a:r>
              <a:rPr lang="en-US" altLang="zh-CN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1680" y="3584049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、如何求出矩阵方程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AX=B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的解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？</a:t>
            </a:r>
            <a:r>
              <a:rPr lang="en-US" altLang="zh-CN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1B018886-FBA4-02D2-3BB9-722A0C5A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437112"/>
            <a:ext cx="8964489" cy="130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altLang="zh-CN" sz="2800" b="1" dirty="0">
                <a:solidFill>
                  <a:srgbClr val="0000FF"/>
                </a:solidFill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</a:rPr>
              <a:t>定理：</a:t>
            </a:r>
            <a:r>
              <a:rPr lang="zh-CN" altLang="en-US" sz="2800" b="1" dirty="0">
                <a:solidFill>
                  <a:srgbClr val="0070C0"/>
                </a:solidFill>
              </a:rPr>
              <a:t>矩阵方程 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AX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 = 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有解的充分必要条件是 </a:t>
            </a:r>
            <a:endParaRPr kumimoji="1" lang="en-US" altLang="zh-CN" sz="2800" b="1" dirty="0">
              <a:solidFill>
                <a:srgbClr val="000000"/>
              </a:solidFill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en-US" altLang="zh-CN" sz="2800" b="1" i="1" dirty="0">
                <a:solidFill>
                  <a:srgbClr val="000000"/>
                </a:solidFill>
              </a:rPr>
              <a:t>                     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) = 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, 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B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)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  <a:endParaRPr kumimoji="1" lang="en-US" altLang="zh-CN" sz="2800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将增广矩阵化为阶梯型</a:t>
            </a:r>
          </a:p>
        </p:txBody>
      </p:sp>
    </p:spTree>
    <p:extLst>
      <p:ext uri="{BB962C8B-B14F-4D97-AF65-F5344CB8AC3E}">
        <p14:creationId xmlns:p14="http://schemas.microsoft.com/office/powerpoint/2010/main" val="2026427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/>
      <p:bldP spid="3" grpId="0" animBg="1"/>
      <p:bldP spid="5" grpId="0"/>
      <p:bldP spid="18" grpId="0" animBg="1"/>
      <p:bldP spid="21" grpId="0"/>
      <p:bldP spid="22" grpId="0" animBg="1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116632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684563"/>
              </p:ext>
            </p:extLst>
          </p:nvPr>
        </p:nvGraphicFramePr>
        <p:xfrm>
          <a:off x="755576" y="1187475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3" imgW="4051080" imgH="419040" progId="Equation.DSMT4">
                  <p:embed/>
                </p:oleObj>
              </mc:Choice>
              <mc:Fallback>
                <p:oleObj name="Equation" r:id="rId3" imgW="4051080" imgH="419040" progId="Equation.DSMT4">
                  <p:embed/>
                  <p:pic>
                    <p:nvPicPr>
                      <p:cNvPr id="0" name="Picture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87475"/>
                        <a:ext cx="391636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90461"/>
              </p:ext>
            </p:extLst>
          </p:nvPr>
        </p:nvGraphicFramePr>
        <p:xfrm>
          <a:off x="4781004" y="1196752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5" imgW="2527200" imgH="419040" progId="Equation.DSMT4">
                  <p:embed/>
                </p:oleObj>
              </mc:Choice>
              <mc:Fallback>
                <p:oleObj name="Equation" r:id="rId5" imgW="2527200" imgH="419040" progId="Equation.DSMT4">
                  <p:embed/>
                  <p:pic>
                    <p:nvPicPr>
                      <p:cNvPr id="0" name="Picture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004" y="1196752"/>
                        <a:ext cx="252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1907704" y="260648"/>
            <a:ext cx="6336704" cy="504056"/>
            <a:chOff x="611560" y="260648"/>
            <a:chExt cx="6336704" cy="504056"/>
          </a:xfrm>
        </p:grpSpPr>
        <p:sp>
          <p:nvSpPr>
            <p:cNvPr id="9" name="TextBox 8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0704162"/>
                </p:ext>
              </p:extLst>
            </p:nvPr>
          </p:nvGraphicFramePr>
          <p:xfrm>
            <a:off x="1671464" y="34560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2" name="Equation" r:id="rId7" imgW="1676400" imgH="419100" progId="Equation.DSMT4">
                    <p:embed/>
                  </p:oleObj>
                </mc:Choice>
                <mc:Fallback>
                  <p:oleObj name="Equation" r:id="rId7" imgW="1676400" imgH="419100" progId="Equation.DSMT4">
                    <p:embed/>
                    <p:pic>
                      <p:nvPicPr>
                        <p:cNvPr id="0" name="Picture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464" y="34560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7924457"/>
                </p:ext>
              </p:extLst>
            </p:nvPr>
          </p:nvGraphicFramePr>
          <p:xfrm>
            <a:off x="5085556" y="3456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3" name="Equation" r:id="rId9" imgW="1790700" imgH="419100" progId="Equation.DSMT4">
                    <p:embed/>
                  </p:oleObj>
                </mc:Choice>
                <mc:Fallback>
                  <p:oleObj name="Equation" r:id="rId9" imgW="1790700" imgH="419100" progId="Equation.DSMT4">
                    <p:embed/>
                    <p:pic>
                      <p:nvPicPr>
                        <p:cNvPr id="0" name="Picture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556" y="3456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624411" y="2014467"/>
            <a:ext cx="110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</a:t>
            </a:r>
            <a:r>
              <a:rPr lang="zh-CN" altLang="en-US" sz="2800" b="1" dirty="0"/>
              <a:t>：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500874"/>
              </p:ext>
            </p:extLst>
          </p:nvPr>
        </p:nvGraphicFramePr>
        <p:xfrm>
          <a:off x="1260358" y="2940453"/>
          <a:ext cx="6365626" cy="460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11" imgW="5613400" imgH="419100" progId="Equation.DSMT4">
                  <p:embed/>
                </p:oleObj>
              </mc:Choice>
              <mc:Fallback>
                <p:oleObj name="Equation" r:id="rId11" imgW="5613400" imgH="419100" progId="Equation.DSMT4">
                  <p:embed/>
                  <p:pic>
                    <p:nvPicPr>
                      <p:cNvPr id="0" name="Picture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358" y="2940453"/>
                        <a:ext cx="6365626" cy="460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371389"/>
              </p:ext>
            </p:extLst>
          </p:nvPr>
        </p:nvGraphicFramePr>
        <p:xfrm>
          <a:off x="743996" y="4375482"/>
          <a:ext cx="44211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13" imgW="3873240" imgH="622080" progId="Equation.DSMT4">
                  <p:embed/>
                </p:oleObj>
              </mc:Choice>
              <mc:Fallback>
                <p:oleObj name="Equation" r:id="rId13" imgW="3873240" imgH="622080" progId="Equation.DSMT4">
                  <p:embed/>
                  <p:pic>
                    <p:nvPicPr>
                      <p:cNvPr id="0" name="Picture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96" y="4375482"/>
                        <a:ext cx="4421188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65144" y="2436396"/>
            <a:ext cx="7488833" cy="496044"/>
            <a:chOff x="35496" y="2132856"/>
            <a:chExt cx="7488833" cy="496044"/>
          </a:xfrm>
        </p:grpSpPr>
        <p:sp>
          <p:nvSpPr>
            <p:cNvPr id="23" name="TextBox 22"/>
            <p:cNvSpPr txBox="1"/>
            <p:nvPr/>
          </p:nvSpPr>
          <p:spPr>
            <a:xfrm>
              <a:off x="35496" y="2132856"/>
              <a:ext cx="748883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en-US" dirty="0"/>
                <a:t>线性</a:t>
              </a:r>
              <a:r>
                <a:rPr lang="zh-CN" altLang="zh-CN" dirty="0"/>
                <a:t>表示</a:t>
              </a:r>
              <a:r>
                <a:rPr lang="zh-CN" altLang="en-US" dirty="0"/>
                <a:t>，</a:t>
              </a:r>
              <a:r>
                <a:rPr lang="zh-CN" altLang="zh-CN" dirty="0"/>
                <a:t>则存在数</a:t>
              </a:r>
              <a:r>
                <a:rPr lang="en-US" altLang="zh-CN" dirty="0"/>
                <a:t>             </a:t>
              </a:r>
              <a:r>
                <a:rPr lang="zh-CN" altLang="en-US" dirty="0"/>
                <a:t>使</a:t>
              </a: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540054"/>
                </p:ext>
              </p:extLst>
            </p:nvPr>
          </p:nvGraphicFramePr>
          <p:xfrm>
            <a:off x="3094038" y="2209800"/>
            <a:ext cx="2220912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6" name="Equation" r:id="rId15" imgW="1854200" imgH="419100" progId="Equation.DSMT4">
                    <p:embed/>
                  </p:oleObj>
                </mc:Choice>
                <mc:Fallback>
                  <p:oleObj name="Equation" r:id="rId15" imgW="1854200" imgH="419100" progId="Equation.DSMT4">
                    <p:embed/>
                    <p:pic>
                      <p:nvPicPr>
                        <p:cNvPr id="0" name="Picture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038" y="2209800"/>
                          <a:ext cx="2220912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65144" y="2047900"/>
            <a:ext cx="8388423" cy="492443"/>
            <a:chOff x="1" y="1755676"/>
            <a:chExt cx="8388423" cy="492443"/>
          </a:xfrm>
        </p:grpSpPr>
        <p:sp>
          <p:nvSpPr>
            <p:cNvPr id="21" name="TextBox 20"/>
            <p:cNvSpPr txBox="1"/>
            <p:nvPr/>
          </p:nvSpPr>
          <p:spPr>
            <a:xfrm>
              <a:off x="1" y="1755676"/>
              <a:ext cx="838842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en-US" altLang="zh-CN" dirty="0"/>
                <a:t>         </a:t>
              </a:r>
              <a:r>
                <a:rPr lang="zh-CN" altLang="zh-CN" dirty="0"/>
                <a:t>若向量</a:t>
              </a:r>
              <a:r>
                <a:rPr lang="zh-CN" altLang="en-US" dirty="0"/>
                <a:t>组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</a:t>
              </a:r>
              <a:r>
                <a:rPr lang="zh-CN" altLang="en-US" dirty="0"/>
                <a:t>能</a:t>
              </a:r>
              <a:r>
                <a:rPr lang="zh-CN" altLang="zh-CN" dirty="0"/>
                <a:t>由向量</a:t>
              </a:r>
              <a:r>
                <a:rPr lang="zh-CN" altLang="en-US" dirty="0"/>
                <a:t>组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709680"/>
                </p:ext>
              </p:extLst>
            </p:nvPr>
          </p:nvGraphicFramePr>
          <p:xfrm>
            <a:off x="2895600" y="1772816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7" name="Equation" r:id="rId17" imgW="1676400" imgH="419100" progId="Equation.DSMT4">
                    <p:embed/>
                  </p:oleObj>
                </mc:Choice>
                <mc:Fallback>
                  <p:oleObj name="Equation" r:id="rId17" imgW="1676400" imgH="419100" progId="Equation.DSMT4">
                    <p:embed/>
                    <p:pic>
                      <p:nvPicPr>
                        <p:cNvPr id="0" name="Picture 1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1772816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1783558"/>
                </p:ext>
              </p:extLst>
            </p:nvPr>
          </p:nvGraphicFramePr>
          <p:xfrm>
            <a:off x="6372200" y="1772816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8" name="Equation" r:id="rId18" imgW="1790700" imgH="419100" progId="Equation.DSMT4">
                    <p:embed/>
                  </p:oleObj>
                </mc:Choice>
                <mc:Fallback>
                  <p:oleObj name="Equation" r:id="rId18" imgW="1790700" imgH="419100" progId="Equation.DSMT4">
                    <p:embed/>
                    <p:pic>
                      <p:nvPicPr>
                        <p:cNvPr id="0" name="Picture 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00" y="1772816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38349" y="753091"/>
            <a:ext cx="1941363" cy="492443"/>
            <a:chOff x="1" y="753091"/>
            <a:chExt cx="1941363" cy="49244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7932058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9" name="Equation" r:id="rId19" imgW="393529" imgH="228501" progId="Equation.DSMT4">
                    <p:embed/>
                  </p:oleObj>
                </mc:Choice>
                <mc:Fallback>
                  <p:oleObj name="Equation" r:id="rId19" imgW="393529" imgH="228501" progId="Equation.DSMT4">
                    <p:embed/>
                    <p:pic>
                      <p:nvPicPr>
                        <p:cNvPr id="0" name="Picture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6761888" y="3804548"/>
            <a:ext cx="158417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848929"/>
              </p:ext>
            </p:extLst>
          </p:nvPr>
        </p:nvGraphicFramePr>
        <p:xfrm>
          <a:off x="128073" y="3846840"/>
          <a:ext cx="8251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21" imgW="9943920" imgH="419040" progId="Equation.DSMT4">
                  <p:embed/>
                </p:oleObj>
              </mc:Choice>
              <mc:Fallback>
                <p:oleObj name="Equation" r:id="rId21" imgW="9943920" imgH="419040" progId="Equation.DSMT4">
                  <p:embed/>
                  <p:pic>
                    <p:nvPicPr>
                      <p:cNvPr id="0" name="Picture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73" y="3846840"/>
                        <a:ext cx="82518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67997" y="3337239"/>
            <a:ext cx="3927723" cy="492443"/>
            <a:chOff x="38349" y="3033699"/>
            <a:chExt cx="3927723" cy="492443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2487645"/>
                </p:ext>
              </p:extLst>
            </p:nvPr>
          </p:nvGraphicFramePr>
          <p:xfrm>
            <a:off x="827584" y="3088258"/>
            <a:ext cx="3138488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1" name="Equation" r:id="rId23" imgW="3797300" imgH="419100" progId="Equation.DSMT4">
                    <p:embed/>
                  </p:oleObj>
                </mc:Choice>
                <mc:Fallback>
                  <p:oleObj name="Equation" r:id="rId23" imgW="3797300" imgH="419100" progId="Equation.DSMT4">
                    <p:embed/>
                    <p:pic>
                      <p:nvPicPr>
                        <p:cNvPr id="0" name="Picture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3088258"/>
                          <a:ext cx="3138488" cy="412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38349" y="3033699"/>
              <a:ext cx="12932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从而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9648" y="5018424"/>
            <a:ext cx="71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故</a:t>
            </a:r>
          </a:p>
        </p:txBody>
      </p:sp>
      <p:sp>
        <p:nvSpPr>
          <p:cNvPr id="4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071993"/>
              </p:ext>
            </p:extLst>
          </p:nvPr>
        </p:nvGraphicFramePr>
        <p:xfrm>
          <a:off x="785224" y="5100692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25" imgW="4051080" imgH="419040" progId="Equation.DSMT4">
                  <p:embed/>
                </p:oleObj>
              </mc:Choice>
              <mc:Fallback>
                <p:oleObj name="Equation" r:id="rId25" imgW="4051080" imgH="419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224" y="5100692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373950"/>
              </p:ext>
            </p:extLst>
          </p:nvPr>
        </p:nvGraphicFramePr>
        <p:xfrm>
          <a:off x="4811124" y="5110217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27" imgW="2527300" imgH="419100" progId="Equation.DSMT4">
                  <p:embed/>
                </p:oleObj>
              </mc:Choice>
              <mc:Fallback>
                <p:oleObj name="Equation" r:id="rId27" imgW="2527300" imgH="419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124" y="5110217"/>
                        <a:ext cx="252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0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31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3382" y="1753652"/>
            <a:ext cx="1178258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推论</a:t>
            </a:r>
            <a:r>
              <a:rPr lang="en-US" altLang="zh-CN" sz="2800" b="1" dirty="0"/>
              <a:t>1: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360174"/>
              </p:ext>
            </p:extLst>
          </p:nvPr>
        </p:nvGraphicFramePr>
        <p:xfrm>
          <a:off x="2035175" y="2433836"/>
          <a:ext cx="473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4736880" imgH="419040" progId="Equation.DSMT4">
                  <p:embed/>
                </p:oleObj>
              </mc:Choice>
              <mc:Fallback>
                <p:oleObj name="Equation" r:id="rId3" imgW="4736880" imgH="419040" progId="Equation.DSMT4">
                  <p:embed/>
                  <p:pic>
                    <p:nvPicPr>
                      <p:cNvPr id="0" name="Picture 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433836"/>
                        <a:ext cx="4737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5496" y="1772816"/>
            <a:ext cx="8156559" cy="492443"/>
            <a:chOff x="35496" y="476672"/>
            <a:chExt cx="8156559" cy="508660"/>
          </a:xfrm>
        </p:grpSpPr>
        <p:sp>
          <p:nvSpPr>
            <p:cNvPr id="6" name="TextBox 5"/>
            <p:cNvSpPr txBox="1"/>
            <p:nvPr/>
          </p:nvSpPr>
          <p:spPr>
            <a:xfrm>
              <a:off x="35496" y="476672"/>
              <a:ext cx="8156559" cy="50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+mn-ea"/>
                </a:rPr>
                <a:t>        </a:t>
              </a:r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1720935"/>
                </p:ext>
              </p:extLst>
            </p:nvPr>
          </p:nvGraphicFramePr>
          <p:xfrm>
            <a:off x="2571564" y="51578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1" name="Equation" r:id="rId5" imgW="1676400" imgH="419100" progId="Equation.DSMT4">
                    <p:embed/>
                  </p:oleObj>
                </mc:Choice>
                <mc:Fallback>
                  <p:oleObj name="Equation" r:id="rId5" imgW="1676400" imgH="419100" progId="Equation.DSMT4">
                    <p:embed/>
                    <p:pic>
                      <p:nvPicPr>
                        <p:cNvPr id="0" name="Picture 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564" y="51578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5348673"/>
                </p:ext>
              </p:extLst>
            </p:nvPr>
          </p:nvGraphicFramePr>
          <p:xfrm>
            <a:off x="6131768" y="515784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2" name="Equation" r:id="rId7" imgW="1752600" imgH="419100" progId="Equation.DSMT4">
                    <p:embed/>
                  </p:oleObj>
                </mc:Choice>
                <mc:Fallback>
                  <p:oleObj name="Equation" r:id="rId7" imgW="1752600" imgH="419100" progId="Equation.DSMT4">
                    <p:embed/>
                    <p:pic>
                      <p:nvPicPr>
                        <p:cNvPr id="0" name="Picture 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768" y="515784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5496" y="2349078"/>
            <a:ext cx="1919519" cy="492443"/>
            <a:chOff x="35496" y="980728"/>
            <a:chExt cx="1919519" cy="492443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8552465"/>
                </p:ext>
              </p:extLst>
            </p:nvPr>
          </p:nvGraphicFramePr>
          <p:xfrm>
            <a:off x="1586715" y="1196752"/>
            <a:ext cx="368300" cy="216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3" name="Equation" r:id="rId9" imgW="368300" imgH="228600" progId="Equation.DSMT4">
                    <p:embed/>
                  </p:oleObj>
                </mc:Choice>
                <mc:Fallback>
                  <p:oleObj name="Equation" r:id="rId9" imgW="368300" imgH="228600" progId="Equation.DSMT4">
                    <p:embed/>
                    <p:pic>
                      <p:nvPicPr>
                        <p:cNvPr id="0" name="Picture 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715" y="1196752"/>
                          <a:ext cx="368300" cy="2160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5496" y="980728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116632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07704" y="260648"/>
            <a:ext cx="6336704" cy="504056"/>
            <a:chOff x="611560" y="260648"/>
            <a:chExt cx="6336704" cy="504056"/>
          </a:xfrm>
        </p:grpSpPr>
        <p:sp>
          <p:nvSpPr>
            <p:cNvPr id="28" name="TextBox 27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516999"/>
                </p:ext>
              </p:extLst>
            </p:nvPr>
          </p:nvGraphicFramePr>
          <p:xfrm>
            <a:off x="1671464" y="34560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4" name="Equation" r:id="rId11" imgW="1676400" imgH="419100" progId="Equation.DSMT4">
                    <p:embed/>
                  </p:oleObj>
                </mc:Choice>
                <mc:Fallback>
                  <p:oleObj name="Equation" r:id="rId11" imgW="1676400" imgH="419100" progId="Equation.DSMT4">
                    <p:embed/>
                    <p:pic>
                      <p:nvPicPr>
                        <p:cNvPr id="0" name="Picture 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464" y="34560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2930886"/>
                </p:ext>
              </p:extLst>
            </p:nvPr>
          </p:nvGraphicFramePr>
          <p:xfrm>
            <a:off x="5085556" y="3456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5" name="Equation" r:id="rId13" imgW="1790700" imgH="419100" progId="Equation.DSMT4">
                    <p:embed/>
                  </p:oleObj>
                </mc:Choice>
                <mc:Fallback>
                  <p:oleObj name="Equation" r:id="rId13" imgW="1790700" imgH="419100" progId="Equation.DSMT4">
                    <p:embed/>
                    <p:pic>
                      <p:nvPicPr>
                        <p:cNvPr id="0" name="Picture 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556" y="3456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8349" y="753091"/>
            <a:ext cx="1941363" cy="492443"/>
            <a:chOff x="1" y="753091"/>
            <a:chExt cx="1941363" cy="492443"/>
          </a:xfrm>
        </p:grpSpPr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4461415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6" name="Equation" r:id="rId15" imgW="393529" imgH="228501" progId="Equation.DSMT4">
                    <p:embed/>
                  </p:oleObj>
                </mc:Choice>
                <mc:Fallback>
                  <p:oleObj name="Equation" r:id="rId15" imgW="393529" imgH="228501" progId="Equation.DSMT4">
                    <p:embed/>
                    <p:pic>
                      <p:nvPicPr>
                        <p:cNvPr id="0" name="Picture 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endParaRPr lang="zh-CN" altLang="en-US" sz="2600" b="1" dirty="0">
                <a:latin typeface="+mn-ea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684563"/>
              </p:ext>
            </p:extLst>
          </p:nvPr>
        </p:nvGraphicFramePr>
        <p:xfrm>
          <a:off x="755650" y="1187450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17" imgW="4051080" imgH="419040" progId="Equation.DSMT4">
                  <p:embed/>
                </p:oleObj>
              </mc:Choice>
              <mc:Fallback>
                <p:oleObj name="Equation" r:id="rId17" imgW="4051080" imgH="419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87450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90461"/>
              </p:ext>
            </p:extLst>
          </p:nvPr>
        </p:nvGraphicFramePr>
        <p:xfrm>
          <a:off x="4781550" y="1196975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19" imgW="2527300" imgH="419100" progId="Equation.DSMT4">
                  <p:embed/>
                </p:oleObj>
              </mc:Choice>
              <mc:Fallback>
                <p:oleObj name="Equation" r:id="rId19" imgW="2527300" imgH="419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196975"/>
                        <a:ext cx="252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7896" y="2996952"/>
            <a:ext cx="1143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证明：</a:t>
            </a:r>
            <a:r>
              <a:rPr lang="en-US" altLang="zh-CN" sz="2600" b="1" dirty="0">
                <a:latin typeface="+mn-ea"/>
              </a:rPr>
              <a:t> </a:t>
            </a:r>
            <a:endParaRPr lang="zh-CN" altLang="en-US" sz="2600" b="1" dirty="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584076"/>
              </p:ext>
            </p:extLst>
          </p:nvPr>
        </p:nvGraphicFramePr>
        <p:xfrm>
          <a:off x="1403648" y="3081908"/>
          <a:ext cx="2438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21" imgW="2438280" imgH="419040" progId="Equation.DSMT4">
                  <p:embed/>
                </p:oleObj>
              </mc:Choice>
              <mc:Fallback>
                <p:oleObj name="Equation" r:id="rId21" imgW="2438280" imgH="4190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081908"/>
                        <a:ext cx="2438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217811"/>
              </p:ext>
            </p:extLst>
          </p:nvPr>
        </p:nvGraphicFramePr>
        <p:xfrm>
          <a:off x="1456804" y="3645024"/>
          <a:ext cx="405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23" imgW="4051080" imgH="419040" progId="Equation.DSMT4">
                  <p:embed/>
                </p:oleObj>
              </mc:Choice>
              <mc:Fallback>
                <p:oleObj name="Equation" r:id="rId23" imgW="4051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56804" y="3645024"/>
                        <a:ext cx="4051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650613"/>
              </p:ext>
            </p:extLst>
          </p:nvPr>
        </p:nvGraphicFramePr>
        <p:xfrm>
          <a:off x="1475656" y="4234036"/>
          <a:ext cx="242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25" imgW="2425680" imgH="419040" progId="Equation.DSMT4">
                  <p:embed/>
                </p:oleObj>
              </mc:Choice>
              <mc:Fallback>
                <p:oleObj name="Equation" r:id="rId25" imgW="2425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475656" y="4234036"/>
                        <a:ext cx="2425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62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3382" y="1753652"/>
            <a:ext cx="1178258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推论</a:t>
            </a:r>
            <a:r>
              <a:rPr lang="en-US" altLang="zh-CN" sz="2800" b="1" dirty="0"/>
              <a:t>1: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699554"/>
              </p:ext>
            </p:extLst>
          </p:nvPr>
        </p:nvGraphicFramePr>
        <p:xfrm>
          <a:off x="2035175" y="2433836"/>
          <a:ext cx="473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3" imgW="4736880" imgH="419040" progId="Equation.DSMT4">
                  <p:embed/>
                </p:oleObj>
              </mc:Choice>
              <mc:Fallback>
                <p:oleObj name="Equation" r:id="rId3" imgW="4736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433836"/>
                        <a:ext cx="4737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5496" y="1772816"/>
            <a:ext cx="8156559" cy="492443"/>
            <a:chOff x="35496" y="476672"/>
            <a:chExt cx="8156559" cy="508660"/>
          </a:xfrm>
        </p:grpSpPr>
        <p:sp>
          <p:nvSpPr>
            <p:cNvPr id="6" name="TextBox 5"/>
            <p:cNvSpPr txBox="1"/>
            <p:nvPr/>
          </p:nvSpPr>
          <p:spPr>
            <a:xfrm>
              <a:off x="35496" y="476672"/>
              <a:ext cx="8156559" cy="50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+mn-ea"/>
                </a:rPr>
                <a:t>        </a:t>
              </a:r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5867279"/>
                </p:ext>
              </p:extLst>
            </p:nvPr>
          </p:nvGraphicFramePr>
          <p:xfrm>
            <a:off x="2571564" y="51578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7" name="Equation" r:id="rId5" imgW="1676400" imgH="419100" progId="Equation.DSMT4">
                    <p:embed/>
                  </p:oleObj>
                </mc:Choice>
                <mc:Fallback>
                  <p:oleObj name="Equation" r:id="rId5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564" y="51578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4816248"/>
                </p:ext>
              </p:extLst>
            </p:nvPr>
          </p:nvGraphicFramePr>
          <p:xfrm>
            <a:off x="6131768" y="515784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8" name="Equation" r:id="rId7" imgW="1752600" imgH="419100" progId="Equation.DSMT4">
                    <p:embed/>
                  </p:oleObj>
                </mc:Choice>
                <mc:Fallback>
                  <p:oleObj name="Equation" r:id="rId7" imgW="17526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768" y="515784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5496" y="2349078"/>
            <a:ext cx="1919519" cy="492443"/>
            <a:chOff x="35496" y="980728"/>
            <a:chExt cx="1919519" cy="492443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2203092"/>
                </p:ext>
              </p:extLst>
            </p:nvPr>
          </p:nvGraphicFramePr>
          <p:xfrm>
            <a:off x="1586715" y="1196752"/>
            <a:ext cx="368300" cy="216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9" name="Equation" r:id="rId9" imgW="368300" imgH="228600" progId="Equation.DSMT4">
                    <p:embed/>
                  </p:oleObj>
                </mc:Choice>
                <mc:Fallback>
                  <p:oleObj name="Equation" r:id="rId9" imgW="368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715" y="1196752"/>
                          <a:ext cx="368300" cy="2160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5496" y="980728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116632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07704" y="260648"/>
            <a:ext cx="6336704" cy="504056"/>
            <a:chOff x="611560" y="260648"/>
            <a:chExt cx="6336704" cy="504056"/>
          </a:xfrm>
        </p:grpSpPr>
        <p:sp>
          <p:nvSpPr>
            <p:cNvPr id="28" name="TextBox 27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4828343"/>
                </p:ext>
              </p:extLst>
            </p:nvPr>
          </p:nvGraphicFramePr>
          <p:xfrm>
            <a:off x="1671464" y="34560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0" name="Equation" r:id="rId11" imgW="1676400" imgH="419100" progId="Equation.DSMT4">
                    <p:embed/>
                  </p:oleObj>
                </mc:Choice>
                <mc:Fallback>
                  <p:oleObj name="Equation" r:id="rId11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464" y="34560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7974359"/>
                </p:ext>
              </p:extLst>
            </p:nvPr>
          </p:nvGraphicFramePr>
          <p:xfrm>
            <a:off x="5085556" y="3456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1" name="Equation" r:id="rId13" imgW="1790700" imgH="419100" progId="Equation.DSMT4">
                    <p:embed/>
                  </p:oleObj>
                </mc:Choice>
                <mc:Fallback>
                  <p:oleObj name="Equation" r:id="rId13" imgW="17907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556" y="3456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8349" y="753091"/>
            <a:ext cx="1941363" cy="492443"/>
            <a:chOff x="1" y="753091"/>
            <a:chExt cx="1941363" cy="492443"/>
          </a:xfrm>
        </p:grpSpPr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0274981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2" name="Equation" r:id="rId15" imgW="393529" imgH="228501" progId="Equation.DSMT4">
                    <p:embed/>
                  </p:oleObj>
                </mc:Choice>
                <mc:Fallback>
                  <p:oleObj name="Equation" r:id="rId15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endParaRPr lang="zh-CN" altLang="en-US" sz="2600" b="1" dirty="0">
                <a:latin typeface="+mn-ea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59322"/>
              </p:ext>
            </p:extLst>
          </p:nvPr>
        </p:nvGraphicFramePr>
        <p:xfrm>
          <a:off x="755650" y="1187450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17" imgW="4051080" imgH="419040" progId="Equation.DSMT4">
                  <p:embed/>
                </p:oleObj>
              </mc:Choice>
              <mc:Fallback>
                <p:oleObj name="Equation" r:id="rId17" imgW="4051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87450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545184"/>
              </p:ext>
            </p:extLst>
          </p:nvPr>
        </p:nvGraphicFramePr>
        <p:xfrm>
          <a:off x="4781550" y="1196975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19" imgW="2527300" imgH="419100" progId="Equation.DSMT4">
                  <p:embed/>
                </p:oleObj>
              </mc:Choice>
              <mc:Fallback>
                <p:oleObj name="Equation" r:id="rId19" imgW="2527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196975"/>
                        <a:ext cx="252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3382" y="2996952"/>
            <a:ext cx="1214771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推论</a:t>
            </a:r>
            <a:r>
              <a:rPr lang="en-US" altLang="zh-CN" sz="2800" b="1" dirty="0"/>
              <a:t>2:</a:t>
            </a:r>
            <a:endParaRPr lang="zh-CN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68153" y="3016116"/>
            <a:ext cx="55081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矩阵方程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AX = 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，即</a:t>
            </a: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776225"/>
              </p:ext>
            </p:extLst>
          </p:nvPr>
        </p:nvGraphicFramePr>
        <p:xfrm>
          <a:off x="1111250" y="3676938"/>
          <a:ext cx="269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21" imgW="2692080" imgH="419040" progId="Equation.DSMT4">
                  <p:embed/>
                </p:oleObj>
              </mc:Choice>
              <mc:Fallback>
                <p:oleObj name="Equation" r:id="rId21" imgW="2692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676938"/>
                        <a:ext cx="2692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21762"/>
              </p:ext>
            </p:extLst>
          </p:nvPr>
        </p:nvGraphicFramePr>
        <p:xfrm>
          <a:off x="3882752" y="3664238"/>
          <a:ext cx="205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23" imgW="2057400" imgH="419040" progId="Equation.DSMT4">
                  <p:embed/>
                </p:oleObj>
              </mc:Choice>
              <mc:Fallback>
                <p:oleObj name="Equation" r:id="rId23" imgW="2057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752" y="3664238"/>
                        <a:ext cx="2057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39552" y="4168244"/>
            <a:ext cx="7560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有解的充要条件是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的列向量可以由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的列向量</a:t>
            </a: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06768"/>
              </p:ext>
            </p:extLst>
          </p:nvPr>
        </p:nvGraphicFramePr>
        <p:xfrm>
          <a:off x="2555776" y="4744308"/>
          <a:ext cx="20970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25" imgW="2171520" imgH="355320" progId="Equation.DSMT4">
                  <p:embed/>
                </p:oleObj>
              </mc:Choice>
              <mc:Fallback>
                <p:oleObj name="Equation" r:id="rId25" imgW="2171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744308"/>
                        <a:ext cx="20970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39552" y="4672300"/>
            <a:ext cx="7560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线性表示</a:t>
            </a: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946342"/>
              </p:ext>
            </p:extLst>
          </p:nvPr>
        </p:nvGraphicFramePr>
        <p:xfrm>
          <a:off x="2051720" y="4816316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27" imgW="393529" imgH="228501" progId="Equation.DSMT4">
                  <p:embed/>
                </p:oleObj>
              </mc:Choice>
              <mc:Fallback>
                <p:oleObj name="Equation" r:id="rId27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816316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72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9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36166"/>
              </p:ext>
            </p:extLst>
          </p:nvPr>
        </p:nvGraphicFramePr>
        <p:xfrm>
          <a:off x="23289" y="517934"/>
          <a:ext cx="8286807" cy="3889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2347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理解三个定义</a:t>
                      </a:r>
                      <a:endParaRPr lang="en-US" altLang="zh-CN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掌握三个定理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定理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itchFamily="34" charset="-122"/>
                          <a:ea typeface="微软雅黑" pitchFamily="34" charset="-122"/>
                        </a:rPr>
                        <a:t>1、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一个向量可以由一个向量组线性表示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itchFamily="34" charset="-122"/>
                          <a:ea typeface="微软雅黑" pitchFamily="34" charset="-122"/>
                        </a:rPr>
                        <a:t>2、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一个向量组可以由另一个向量组线性表示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itchFamily="34" charset="-122"/>
                          <a:ea typeface="微软雅黑" pitchFamily="34" charset="-122"/>
                        </a:rPr>
                        <a:t>3、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两个向量组等价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1701303" y="476672"/>
            <a:ext cx="4924425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6587629" y="481435"/>
            <a:ext cx="1714500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5379" y="1462510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663204" y="1462510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6587629" y="1462510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15379" y="2443585"/>
            <a:ext cx="16478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1663204" y="2443585"/>
            <a:ext cx="49244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6587629" y="2443585"/>
            <a:ext cx="1714500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79" y="3426247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1663204" y="3426247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6587629" y="3426247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auto">
          <a:xfrm>
            <a:off x="1663204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65876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10616" y="2443585"/>
            <a:ext cx="8305800" cy="11112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10616" y="3426247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64"/>
          <p:cNvSpPr>
            <a:spLocks noChangeArrowheads="1"/>
          </p:cNvSpPr>
          <p:nvPr/>
        </p:nvSpPr>
        <p:spPr bwMode="auto">
          <a:xfrm>
            <a:off x="1537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83021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10616" y="481435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0616" y="4407322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副标题 45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0405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教 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76892"/>
            <a:ext cx="8280918" cy="241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CC"/>
                </a:solidFill>
              </a:rPr>
              <a:t>   </a:t>
            </a:r>
            <a:r>
              <a:rPr lang="zh-CN" altLang="zh-CN" sz="24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3  </a:t>
            </a:r>
            <a:r>
              <a:rPr lang="zh-CN" altLang="zh-CN" sz="2600" b="1" dirty="0"/>
              <a:t>确定常数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，使向量组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(1, 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1, 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/>
              <a:t>可由向量组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(1, 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/>
              <a:t>线性表示，但是向量组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不能</a:t>
            </a:r>
            <a:r>
              <a:rPr lang="zh-CN" altLang="zh-CN" sz="2600" b="1" dirty="0" smtClean="0"/>
              <a:t>由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线性表示。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8" y="3008565"/>
            <a:ext cx="7740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96" y="4064210"/>
            <a:ext cx="3024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006725" y="3652321"/>
          <a:ext cx="511016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3" imgW="6705600" imgH="1447800" progId="Equation.DSMT4">
                  <p:embed/>
                </p:oleObj>
              </mc:Choice>
              <mc:Fallback>
                <p:oleObj name="Equation" r:id="rId3" imgW="6705600" imgH="14478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3652321"/>
                        <a:ext cx="511016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084168" y="3692557"/>
            <a:ext cx="0" cy="1224136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319971" y="4532100"/>
            <a:ext cx="1764197" cy="528609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2504509"/>
            <a:ext cx="79055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解：只需确定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+mn-ea"/>
              </a:rPr>
              <a:t>，满足</a:t>
            </a:r>
            <a:endParaRPr lang="zh-CN" altLang="en-US" sz="26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266882" y="5312821"/>
            <a:ext cx="6120680" cy="492443"/>
            <a:chOff x="266882" y="5229200"/>
            <a:chExt cx="6120680" cy="492443"/>
          </a:xfrm>
        </p:grpSpPr>
        <p:sp>
          <p:nvSpPr>
            <p:cNvPr id="23" name="TextBox 22"/>
            <p:cNvSpPr txBox="1"/>
            <p:nvPr/>
          </p:nvSpPr>
          <p:spPr>
            <a:xfrm>
              <a:off x="266882" y="5229200"/>
              <a:ext cx="6120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由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&lt;3</a:t>
              </a:r>
              <a:r>
                <a:rPr lang="zh-CN" altLang="zh-CN" sz="2600" b="1" dirty="0">
                  <a:latin typeface="+mn-ea"/>
                </a:rPr>
                <a:t>，得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zh-CN" sz="2600" b="1" dirty="0">
                  <a:latin typeface="+mn-ea"/>
                </a:rPr>
                <a:t>或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4860032" y="5335721"/>
            <a:ext cx="6477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9" name="Equation" r:id="rId5" imgW="647700" imgH="279400" progId="Equation.DSMT4">
                    <p:embed/>
                  </p:oleObj>
                </mc:Choice>
                <mc:Fallback>
                  <p:oleObj name="Equation" r:id="rId5" imgW="647700" imgH="279400" progId="Equation.DSMT4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5335721"/>
                          <a:ext cx="6477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16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/>
      <p:bldP spid="21" grpId="0"/>
      <p:bldP spid="32" grpId="0" animBg="1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76892"/>
            <a:ext cx="8280918" cy="241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CC"/>
                </a:solidFill>
              </a:rPr>
              <a:t>   </a:t>
            </a:r>
            <a:r>
              <a:rPr lang="zh-CN" altLang="zh-CN" sz="24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3  </a:t>
            </a:r>
            <a:r>
              <a:rPr lang="zh-CN" altLang="zh-CN" sz="2600" b="1" dirty="0"/>
              <a:t>确定常数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，使向量组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(1, 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1, 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/>
              <a:t>可由向量组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(1, 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/>
              <a:t>线性表示，但是向量组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不能</a:t>
            </a:r>
            <a:r>
              <a:rPr lang="zh-CN" altLang="zh-CN" sz="2600" b="1" dirty="0" smtClean="0"/>
              <a:t>由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线性表示。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8" y="3008565"/>
            <a:ext cx="7740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496" y="3652321"/>
            <a:ext cx="8081392" cy="1408388"/>
            <a:chOff x="35496" y="3652321"/>
            <a:chExt cx="8081392" cy="1408388"/>
          </a:xfrm>
        </p:grpSpPr>
        <p:sp>
          <p:nvSpPr>
            <p:cNvPr id="21" name="TextBox 20"/>
            <p:cNvSpPr txBox="1"/>
            <p:nvPr/>
          </p:nvSpPr>
          <p:spPr>
            <a:xfrm>
              <a:off x="35496" y="4064210"/>
              <a:ext cx="30243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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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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3006725" y="3652321"/>
            <a:ext cx="5110163" cy="139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" name="Equation" r:id="rId3" imgW="6705600" imgH="1447800" progId="Equation.DSMT4">
                    <p:embed/>
                  </p:oleObj>
                </mc:Choice>
                <mc:Fallback>
                  <p:oleObj name="Equation" r:id="rId3" imgW="6705600" imgH="1447800" progId="Equation.DSMT4">
                    <p:embed/>
                    <p:pic>
                      <p:nvPicPr>
                        <p:cNvPr id="22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725" y="3652321"/>
                          <a:ext cx="5110163" cy="1397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连接符 5"/>
            <p:cNvCxnSpPr/>
            <p:nvPr/>
          </p:nvCxnSpPr>
          <p:spPr>
            <a:xfrm>
              <a:off x="6084168" y="3692557"/>
              <a:ext cx="0" cy="1224136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319971" y="4532100"/>
              <a:ext cx="1764197" cy="528609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66882" y="5312821"/>
            <a:ext cx="6120680" cy="492443"/>
            <a:chOff x="266882" y="5229200"/>
            <a:chExt cx="6120680" cy="492443"/>
          </a:xfrm>
        </p:grpSpPr>
        <p:sp>
          <p:nvSpPr>
            <p:cNvPr id="23" name="TextBox 22"/>
            <p:cNvSpPr txBox="1"/>
            <p:nvPr/>
          </p:nvSpPr>
          <p:spPr>
            <a:xfrm>
              <a:off x="266882" y="5229200"/>
              <a:ext cx="6120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由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&lt;3</a:t>
              </a:r>
              <a:r>
                <a:rPr lang="zh-CN" altLang="zh-CN" sz="2600" b="1" dirty="0">
                  <a:latin typeface="+mn-ea"/>
                </a:rPr>
                <a:t>，得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zh-CN" sz="2600" b="1" dirty="0">
                  <a:latin typeface="+mn-ea"/>
                </a:rPr>
                <a:t>或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4860032" y="5335721"/>
            <a:ext cx="6477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3" name="Equation" r:id="rId5" imgW="647700" imgH="279400" progId="Equation.DSMT4">
                    <p:embed/>
                  </p:oleObj>
                </mc:Choice>
                <mc:Fallback>
                  <p:oleObj name="Equation" r:id="rId5" imgW="647700" imgH="279400" progId="Equation.DSMT4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5335721"/>
                          <a:ext cx="6477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2504509"/>
            <a:ext cx="79055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解：只需确定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+mn-ea"/>
              </a:rPr>
              <a:t>，满足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1535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81481E-6 L -0.00087 -0.471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1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151727"/>
            <a:ext cx="20313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0000CC"/>
                </a:solidFill>
              </a:rPr>
              <a:t>  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当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时</a:t>
            </a:r>
            <a:r>
              <a:rPr lang="zh-CN" altLang="en-US" sz="2600" b="1" dirty="0">
                <a:solidFill>
                  <a:srgbClr val="0000CC"/>
                </a:solidFill>
              </a:rPr>
              <a:t>，</a:t>
            </a:r>
            <a:endParaRPr lang="zh-CN" altLang="zh-CN" sz="2600" b="1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116632"/>
            <a:ext cx="30963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233488" y="711200"/>
          <a:ext cx="33353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3" imgW="3530600" imgH="1447800" progId="Equation.DSMT4">
                  <p:embed/>
                </p:oleObj>
              </mc:Choice>
              <mc:Fallback>
                <p:oleObj name="Equation" r:id="rId3" imgW="3530600" imgH="14478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711200"/>
                        <a:ext cx="3335337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0039" y="1916832"/>
            <a:ext cx="79472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=3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，满足要求。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2788167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0000CC"/>
                </a:solidFill>
              </a:rPr>
              <a:t>当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i="1" dirty="0">
                <a:solidFill>
                  <a:srgbClr val="0000CC"/>
                </a:solidFill>
              </a:rPr>
              <a:t> </a:t>
            </a:r>
            <a:r>
              <a:rPr lang="en-US" altLang="zh-CN" sz="2600" b="1" dirty="0">
                <a:solidFill>
                  <a:srgbClr val="0000CC"/>
                </a:solidFill>
              </a:rPr>
              <a:t>= </a:t>
            </a:r>
            <a:r>
              <a:rPr lang="zh-CN" altLang="zh-CN" sz="2600" b="1" dirty="0">
                <a:solidFill>
                  <a:srgbClr val="0000CC"/>
                </a:solidFill>
              </a:rPr>
              <a:t>－</a:t>
            </a:r>
            <a:r>
              <a:rPr lang="en-US" altLang="zh-CN" sz="2600" b="1" dirty="0">
                <a:solidFill>
                  <a:srgbClr val="0000CC"/>
                </a:solidFill>
              </a:rPr>
              <a:t>2</a:t>
            </a:r>
            <a:r>
              <a:rPr lang="zh-CN" altLang="zh-CN" sz="2600" b="1" dirty="0">
                <a:solidFill>
                  <a:srgbClr val="0000CC"/>
                </a:solidFill>
              </a:rPr>
              <a:t>时</a:t>
            </a:r>
            <a:r>
              <a:rPr lang="zh-CN" altLang="en-US" sz="2600" b="1" dirty="0">
                <a:solidFill>
                  <a:srgbClr val="0000CC"/>
                </a:solidFill>
              </a:rPr>
              <a:t>，</a:t>
            </a:r>
            <a:endParaRPr lang="zh-CN" altLang="zh-CN" sz="2600" b="1" dirty="0">
              <a:solidFill>
                <a:srgbClr val="0000CC"/>
              </a:solidFill>
            </a:endParaRPr>
          </a:p>
          <a:p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2328" y="2775779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282927" y="16928"/>
            <a:ext cx="3024336" cy="1447316"/>
          </a:xfrm>
          <a:prstGeom prst="wedgeRoundRectCallout">
            <a:avLst>
              <a:gd name="adj1" fmla="val -20833"/>
              <a:gd name="adj2" fmla="val 4547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5282927" y="39069"/>
            <a:ext cx="3012824" cy="1186040"/>
            <a:chOff x="5282927" y="39069"/>
            <a:chExt cx="3012824" cy="1186040"/>
          </a:xfrm>
        </p:grpSpPr>
        <p:sp>
          <p:nvSpPr>
            <p:cNvPr id="16" name="TextBox 15"/>
            <p:cNvSpPr txBox="1"/>
            <p:nvPr/>
          </p:nvSpPr>
          <p:spPr>
            <a:xfrm>
              <a:off x="5364088" y="39069"/>
              <a:ext cx="2931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(</a:t>
              </a:r>
              <a:r>
                <a:rPr lang="en-US" altLang="zh-CN" b="1" i="1" dirty="0">
                  <a:sym typeface="Symbol"/>
                </a:rPr>
                <a:t></a:t>
              </a:r>
              <a:r>
                <a:rPr lang="en-US" altLang="zh-CN" b="1" baseline="-25000" dirty="0"/>
                <a:t>1</a:t>
              </a:r>
              <a:r>
                <a:rPr lang="en-US" altLang="zh-CN" b="1" dirty="0"/>
                <a:t>, </a:t>
              </a:r>
              <a:r>
                <a:rPr lang="en-US" altLang="zh-CN" b="1" i="1" dirty="0">
                  <a:sym typeface="Symbol"/>
                </a:rPr>
                <a:t></a:t>
              </a:r>
              <a:r>
                <a:rPr lang="en-US" altLang="zh-CN" b="1" baseline="-25000" dirty="0"/>
                <a:t>2</a:t>
              </a:r>
              <a:r>
                <a:rPr lang="en-US" altLang="zh-CN" b="1" dirty="0"/>
                <a:t>, </a:t>
              </a:r>
              <a:r>
                <a:rPr lang="en-US" altLang="zh-CN" b="1" i="1" dirty="0">
                  <a:sym typeface="Symbol"/>
                </a:rPr>
                <a:t></a:t>
              </a:r>
              <a:r>
                <a:rPr lang="en-US" altLang="zh-CN" b="1" baseline="-25000" dirty="0"/>
                <a:t>3</a:t>
              </a:r>
              <a:r>
                <a:rPr lang="en-US" altLang="zh-CN" b="1" dirty="0"/>
                <a:t>, </a:t>
              </a:r>
              <a:r>
                <a:rPr lang="en-US" altLang="zh-CN" b="1" i="1" dirty="0">
                  <a:sym typeface="Symbol"/>
                </a:rPr>
                <a:t></a:t>
              </a:r>
              <a:r>
                <a:rPr lang="en-US" altLang="zh-CN" b="1" baseline="-25000" dirty="0"/>
                <a:t>1</a:t>
              </a:r>
              <a:r>
                <a:rPr lang="en-US" altLang="zh-CN" b="1" dirty="0"/>
                <a:t>, </a:t>
              </a:r>
              <a:r>
                <a:rPr lang="en-US" altLang="zh-CN" b="1" i="1" dirty="0">
                  <a:sym typeface="Symbol"/>
                </a:rPr>
                <a:t></a:t>
              </a:r>
              <a:r>
                <a:rPr lang="en-US" altLang="zh-CN" b="1" baseline="-25000" dirty="0" smtClean="0"/>
                <a:t>2</a:t>
              </a:r>
              <a:r>
                <a:rPr lang="en-US" altLang="zh-CN" b="1" i="1" dirty="0" smtClean="0">
                  <a:sym typeface="Symbol"/>
                </a:rPr>
                <a:t></a:t>
              </a:r>
              <a:r>
                <a:rPr lang="en-US" altLang="zh-CN" b="1" baseline="-25000" dirty="0"/>
                <a:t>3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5282927" y="412942"/>
            <a:ext cx="3012824" cy="812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name="Equation" r:id="rId5" imgW="6832600" imgH="1447800" progId="Equation.DSMT4">
                    <p:embed/>
                  </p:oleObj>
                </mc:Choice>
                <mc:Fallback>
                  <p:oleObj name="Equation" r:id="rId5" imgW="6832600" imgH="1447800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2927" y="412942"/>
                          <a:ext cx="3012824" cy="8121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9" name="直接连接符 18"/>
          <p:cNvCxnSpPr/>
          <p:nvPr/>
        </p:nvCxnSpPr>
        <p:spPr>
          <a:xfrm>
            <a:off x="2915816" y="764704"/>
            <a:ext cx="0" cy="117567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619672" y="1052736"/>
            <a:ext cx="1296144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>
            <a:off x="2915816" y="1052736"/>
            <a:ext cx="1032995" cy="50405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2026146" y="3389177"/>
          <a:ext cx="34099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7" imgW="3911600" imgH="1447800" progId="Equation.DSMT4">
                  <p:embed/>
                </p:oleObj>
              </mc:Choice>
              <mc:Fallback>
                <p:oleObj name="Equation" r:id="rId7" imgW="3911600" imgH="1447800" progId="Equation.DSMT4">
                  <p:embed/>
                  <p:pic>
                    <p:nvPicPr>
                      <p:cNvPr id="61" name="对象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146" y="3389177"/>
                        <a:ext cx="340995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19901" y="4876800"/>
            <a:ext cx="2395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8583" y="5452864"/>
            <a:ext cx="70737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即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不能由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b="1" dirty="0"/>
              <a:t>表示，</a:t>
            </a:r>
            <a:r>
              <a:rPr lang="zh-CN" altLang="zh-CN" sz="2600" b="1" dirty="0"/>
              <a:t>不合题意。</a:t>
            </a:r>
          </a:p>
          <a:p>
            <a:endParaRPr lang="zh-CN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121342" y="4869160"/>
            <a:ext cx="49070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=3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4869160"/>
            <a:ext cx="3960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zh-CN" altLang="en-US" sz="2600" dirty="0"/>
          </a:p>
        </p:txBody>
      </p:sp>
      <p:sp>
        <p:nvSpPr>
          <p:cNvPr id="3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肘形连接符 24"/>
          <p:cNvCxnSpPr/>
          <p:nvPr/>
        </p:nvCxnSpPr>
        <p:spPr>
          <a:xfrm>
            <a:off x="3394989" y="1556792"/>
            <a:ext cx="1032995" cy="50405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2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62" grpId="0"/>
      <p:bldP spid="63" grpId="0"/>
      <p:bldP spid="32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3382" y="1753652"/>
            <a:ext cx="1178258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推论</a:t>
            </a:r>
            <a:r>
              <a:rPr lang="en-US" altLang="zh-CN" sz="2800" b="1" dirty="0"/>
              <a:t>1: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767788"/>
              </p:ext>
            </p:extLst>
          </p:nvPr>
        </p:nvGraphicFramePr>
        <p:xfrm>
          <a:off x="2035175" y="2433836"/>
          <a:ext cx="473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3" imgW="4736880" imgH="419040" progId="Equation.DSMT4">
                  <p:embed/>
                </p:oleObj>
              </mc:Choice>
              <mc:Fallback>
                <p:oleObj name="Equation" r:id="rId3" imgW="4736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433836"/>
                        <a:ext cx="4737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5496" y="1772816"/>
            <a:ext cx="8156559" cy="492443"/>
            <a:chOff x="35496" y="476672"/>
            <a:chExt cx="8156559" cy="508660"/>
          </a:xfrm>
        </p:grpSpPr>
        <p:sp>
          <p:nvSpPr>
            <p:cNvPr id="6" name="TextBox 5"/>
            <p:cNvSpPr txBox="1"/>
            <p:nvPr/>
          </p:nvSpPr>
          <p:spPr>
            <a:xfrm>
              <a:off x="35496" y="476672"/>
              <a:ext cx="8156559" cy="50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+mn-ea"/>
                </a:rPr>
                <a:t>        </a:t>
              </a:r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781937"/>
                </p:ext>
              </p:extLst>
            </p:nvPr>
          </p:nvGraphicFramePr>
          <p:xfrm>
            <a:off x="2571564" y="51578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9" name="Equation" r:id="rId5" imgW="1676400" imgH="419100" progId="Equation.DSMT4">
                    <p:embed/>
                  </p:oleObj>
                </mc:Choice>
                <mc:Fallback>
                  <p:oleObj name="Equation" r:id="rId5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564" y="51578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7609328"/>
                </p:ext>
              </p:extLst>
            </p:nvPr>
          </p:nvGraphicFramePr>
          <p:xfrm>
            <a:off x="6131768" y="515784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0" name="Equation" r:id="rId7" imgW="1752600" imgH="419100" progId="Equation.DSMT4">
                    <p:embed/>
                  </p:oleObj>
                </mc:Choice>
                <mc:Fallback>
                  <p:oleObj name="Equation" r:id="rId7" imgW="17526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768" y="515784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5496" y="2349078"/>
            <a:ext cx="1919519" cy="492443"/>
            <a:chOff x="35496" y="980728"/>
            <a:chExt cx="1919519" cy="492443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6799675"/>
                </p:ext>
              </p:extLst>
            </p:nvPr>
          </p:nvGraphicFramePr>
          <p:xfrm>
            <a:off x="1586715" y="1196752"/>
            <a:ext cx="368300" cy="216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1" name="Equation" r:id="rId9" imgW="368300" imgH="228600" progId="Equation.DSMT4">
                    <p:embed/>
                  </p:oleObj>
                </mc:Choice>
                <mc:Fallback>
                  <p:oleObj name="Equation" r:id="rId9" imgW="368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715" y="1196752"/>
                          <a:ext cx="368300" cy="2160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5496" y="980728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116632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07704" y="260648"/>
            <a:ext cx="6336704" cy="504056"/>
            <a:chOff x="611560" y="260648"/>
            <a:chExt cx="6336704" cy="504056"/>
          </a:xfrm>
        </p:grpSpPr>
        <p:sp>
          <p:nvSpPr>
            <p:cNvPr id="28" name="TextBox 27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4578501"/>
                </p:ext>
              </p:extLst>
            </p:nvPr>
          </p:nvGraphicFramePr>
          <p:xfrm>
            <a:off x="1671464" y="34560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2" name="Equation" r:id="rId11" imgW="1676400" imgH="419100" progId="Equation.DSMT4">
                    <p:embed/>
                  </p:oleObj>
                </mc:Choice>
                <mc:Fallback>
                  <p:oleObj name="Equation" r:id="rId11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464" y="34560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47453"/>
                </p:ext>
              </p:extLst>
            </p:nvPr>
          </p:nvGraphicFramePr>
          <p:xfrm>
            <a:off x="5085556" y="3456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3" name="Equation" r:id="rId13" imgW="1790700" imgH="419100" progId="Equation.DSMT4">
                    <p:embed/>
                  </p:oleObj>
                </mc:Choice>
                <mc:Fallback>
                  <p:oleObj name="Equation" r:id="rId13" imgW="17907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556" y="3456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8349" y="753091"/>
            <a:ext cx="1941363" cy="492443"/>
            <a:chOff x="1" y="753091"/>
            <a:chExt cx="1941363" cy="492443"/>
          </a:xfrm>
        </p:grpSpPr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4765385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4" name="Equation" r:id="rId15" imgW="393529" imgH="228501" progId="Equation.DSMT4">
                    <p:embed/>
                  </p:oleObj>
                </mc:Choice>
                <mc:Fallback>
                  <p:oleObj name="Equation" r:id="rId15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endParaRPr lang="zh-CN" altLang="en-US" sz="2600" b="1" dirty="0">
                <a:latin typeface="+mn-ea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942049"/>
              </p:ext>
            </p:extLst>
          </p:nvPr>
        </p:nvGraphicFramePr>
        <p:xfrm>
          <a:off x="755650" y="1187450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17" imgW="4051080" imgH="419040" progId="Equation.DSMT4">
                  <p:embed/>
                </p:oleObj>
              </mc:Choice>
              <mc:Fallback>
                <p:oleObj name="Equation" r:id="rId17" imgW="4051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87450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011910"/>
              </p:ext>
            </p:extLst>
          </p:nvPr>
        </p:nvGraphicFramePr>
        <p:xfrm>
          <a:off x="4781550" y="1196975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19" imgW="2527300" imgH="419100" progId="Equation.DSMT4">
                  <p:embed/>
                </p:oleObj>
              </mc:Choice>
              <mc:Fallback>
                <p:oleObj name="Equation" r:id="rId19" imgW="2527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196975"/>
                        <a:ext cx="252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3382" y="2996952"/>
            <a:ext cx="1214771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推论</a:t>
            </a:r>
            <a:r>
              <a:rPr lang="en-US" altLang="zh-CN" sz="2800" b="1" dirty="0"/>
              <a:t>2:</a:t>
            </a:r>
            <a:endParaRPr lang="zh-CN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68153" y="3016116"/>
            <a:ext cx="3419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矩阵方程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AX = 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有解</a:t>
            </a: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074712"/>
              </p:ext>
            </p:extLst>
          </p:nvPr>
        </p:nvGraphicFramePr>
        <p:xfrm>
          <a:off x="5211217" y="3126358"/>
          <a:ext cx="20970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21" imgW="2171520" imgH="355320" progId="Equation.DSMT4">
                  <p:embed/>
                </p:oleObj>
              </mc:Choice>
              <mc:Fallback>
                <p:oleObj name="Equation" r:id="rId21" imgW="2171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217" y="3126358"/>
                        <a:ext cx="20970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770218"/>
              </p:ext>
            </p:extLst>
          </p:nvPr>
        </p:nvGraphicFramePr>
        <p:xfrm>
          <a:off x="4707161" y="3198366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23" imgW="393529" imgH="228501" progId="Equation.DSMT4">
                  <p:embed/>
                </p:oleObj>
              </mc:Choice>
              <mc:Fallback>
                <p:oleObj name="Equation" r:id="rId23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161" y="3198366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79512" y="3717032"/>
            <a:ext cx="1214771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推论</a:t>
            </a:r>
            <a:r>
              <a:rPr lang="en-US" altLang="zh-CN" sz="2800" b="1" dirty="0"/>
              <a:t>3:</a:t>
            </a:r>
            <a:endParaRPr lang="zh-CN" altLang="en-US" sz="2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440161" y="3736196"/>
            <a:ext cx="55081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设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AC = 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6897" y="4232701"/>
            <a:ext cx="55132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故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5576" y="4736757"/>
            <a:ext cx="7169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同理，两端取转置，可得，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5577" y="5157192"/>
            <a:ext cx="56166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min{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BB9C6-4311-4B52-B65D-49E789E99D1A}"/>
              </a:ext>
            </a:extLst>
          </p:cNvPr>
          <p:cNvSpPr txBox="1"/>
          <p:nvPr/>
        </p:nvSpPr>
        <p:spPr>
          <a:xfrm>
            <a:off x="1079612" y="5631631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矩阵秩的性质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7</a:t>
            </a:r>
            <a:endParaRPr lang="zh-CN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425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3" grpId="0"/>
      <p:bldP spid="44" grpId="0"/>
      <p:bldP spid="45" grpId="0"/>
      <p:bldP spid="46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200253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9658" y="332656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）能互相线性表示，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620" y="1323596"/>
            <a:ext cx="3204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矩阵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/>
              <a:t>列等价</a:t>
            </a:r>
            <a:r>
              <a:rPr lang="zh-CN" altLang="en-US" sz="2600" b="1" dirty="0">
                <a:sym typeface="Symbol"/>
              </a:rPr>
              <a:t></a:t>
            </a:r>
            <a:endParaRPr lang="zh-CN" altLang="en-US" dirty="0"/>
          </a:p>
        </p:txBody>
      </p:sp>
      <p:sp>
        <p:nvSpPr>
          <p:cNvPr id="28" name="爆炸形 2 27"/>
          <p:cNvSpPr/>
          <p:nvPr/>
        </p:nvSpPr>
        <p:spPr>
          <a:xfrm>
            <a:off x="35496" y="1169937"/>
            <a:ext cx="1080120" cy="746895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9512" y="776317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则称这两个向量组等价。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624" y="1784429"/>
            <a:ext cx="4824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存在可逆矩阵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，使得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AQ=B</a:t>
            </a:r>
            <a:r>
              <a:rPr lang="zh-CN" altLang="en-US" sz="2600" b="1" dirty="0">
                <a:sym typeface="Symbol"/>
              </a:rPr>
              <a:t>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87624" y="2288485"/>
            <a:ext cx="4824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>
                <a:sym typeface="Symbol"/>
              </a:rPr>
              <a:t>的列向量组等价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87624" y="3195804"/>
            <a:ext cx="3204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矩阵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/>
              <a:t>行等价</a:t>
            </a:r>
            <a:r>
              <a:rPr lang="zh-CN" altLang="en-US" sz="2600" b="1" dirty="0">
                <a:sym typeface="Symbol"/>
              </a:rPr>
              <a:t>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23628" y="3656637"/>
            <a:ext cx="4824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存在可逆矩阵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，使得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PA=B</a:t>
            </a:r>
            <a:r>
              <a:rPr lang="zh-CN" altLang="en-US" sz="2600" b="1" dirty="0">
                <a:sym typeface="Symbol"/>
              </a:rPr>
              <a:t>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23628" y="4160693"/>
            <a:ext cx="4824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>
                <a:sym typeface="Symbol"/>
              </a:rPr>
              <a:t>的行向量组等价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1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28" grpId="0" animBg="1"/>
      <p:bldP spid="29" grpId="0"/>
      <p:bldP spid="22" grpId="0"/>
      <p:bldP spid="23" grpId="0"/>
      <p:bldP spid="25" grpId="0"/>
      <p:bldP spid="26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45804" y="128301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200253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9658" y="332656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）能互相线性表示，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620" y="1323596"/>
            <a:ext cx="5200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向量组等价</a:t>
            </a:r>
            <a:r>
              <a:rPr lang="zh-CN" altLang="en-US" sz="2600" b="1" dirty="0"/>
              <a:t>与</a:t>
            </a:r>
            <a:r>
              <a:rPr lang="zh-CN" altLang="en-US" sz="2600" b="1" dirty="0">
                <a:solidFill>
                  <a:srgbClr val="0000CC"/>
                </a:solidFill>
              </a:rPr>
              <a:t>矩阵等价</a:t>
            </a:r>
            <a:r>
              <a:rPr lang="zh-CN" altLang="en-US" sz="2600" b="1" dirty="0"/>
              <a:t>的含义不同</a:t>
            </a:r>
            <a:r>
              <a:rPr lang="zh-CN" altLang="en-US" dirty="0"/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2" y="1820901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① 矩阵等价，其行</a:t>
            </a:r>
            <a:r>
              <a:rPr lang="en-US" altLang="zh-CN" sz="2600" b="1" dirty="0">
                <a:latin typeface="+mn-ea"/>
              </a:rPr>
              <a:t>(</a:t>
            </a:r>
            <a:r>
              <a:rPr lang="zh-CN" altLang="zh-CN" sz="2600" b="1" dirty="0">
                <a:latin typeface="+mn-ea"/>
              </a:rPr>
              <a:t>列</a:t>
            </a:r>
            <a:r>
              <a:rPr lang="en-US" altLang="zh-CN" sz="2600" b="1" dirty="0">
                <a:latin typeface="+mn-ea"/>
              </a:rPr>
              <a:t>)</a:t>
            </a:r>
            <a:r>
              <a:rPr lang="zh-CN" altLang="zh-CN" sz="2600" b="1" dirty="0">
                <a:latin typeface="+mn-ea"/>
              </a:rPr>
              <a:t>向量组不一定等价</a:t>
            </a:r>
            <a:r>
              <a:rPr lang="zh-CN" altLang="zh-CN" sz="2600" dirty="0"/>
              <a:t>。</a:t>
            </a:r>
            <a:endParaRPr lang="zh-CN" altLang="en-US" sz="26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792243"/>
              </p:ext>
            </p:extLst>
          </p:nvPr>
        </p:nvGraphicFramePr>
        <p:xfrm>
          <a:off x="539552" y="2313343"/>
          <a:ext cx="26035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4" imgW="2603500" imgH="1930400" progId="Equation.DSMT4">
                  <p:embed/>
                </p:oleObj>
              </mc:Choice>
              <mc:Fallback>
                <p:oleObj name="Equation" r:id="rId4" imgW="2603500" imgH="193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13343"/>
                        <a:ext cx="26035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33331"/>
              </p:ext>
            </p:extLst>
          </p:nvPr>
        </p:nvGraphicFramePr>
        <p:xfrm>
          <a:off x="4251274" y="2331624"/>
          <a:ext cx="288032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6" imgW="2489200" imgH="1930400" progId="Equation.DSMT4">
                  <p:embed/>
                </p:oleObj>
              </mc:Choice>
              <mc:Fallback>
                <p:oleObj name="Equation" r:id="rId6" imgW="2489200" imgH="193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274" y="2331624"/>
                        <a:ext cx="288032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1234848" y="2313343"/>
            <a:ext cx="1752976" cy="467585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34848" y="2780928"/>
            <a:ext cx="1752976" cy="576064"/>
          </a:xfrm>
          <a:prstGeom prst="ellipse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076056" y="3212976"/>
            <a:ext cx="194421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076056" y="3789040"/>
            <a:ext cx="1944216" cy="57606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20272" y="1784429"/>
            <a:ext cx="11079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en-US" dirty="0"/>
              <a:t>例如</a:t>
            </a:r>
          </a:p>
        </p:txBody>
      </p:sp>
      <p:sp>
        <p:nvSpPr>
          <p:cNvPr id="28" name="爆炸形 2 27"/>
          <p:cNvSpPr/>
          <p:nvPr/>
        </p:nvSpPr>
        <p:spPr>
          <a:xfrm>
            <a:off x="35496" y="1169937"/>
            <a:ext cx="1080120" cy="746895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9512" y="776317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则称这两个向量组等价。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2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 animBg="1"/>
      <p:bldP spid="10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6" grpId="0"/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45804" y="128301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200253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9658" y="332656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）能互相线性表示，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620" y="1323596"/>
            <a:ext cx="5200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向量组等价</a:t>
            </a:r>
            <a:r>
              <a:rPr lang="zh-CN" altLang="en-US" sz="2600" b="1" dirty="0"/>
              <a:t>与</a:t>
            </a:r>
            <a:r>
              <a:rPr lang="zh-CN" altLang="en-US" sz="2600" b="1" dirty="0">
                <a:solidFill>
                  <a:srgbClr val="0000CC"/>
                </a:solidFill>
              </a:rPr>
              <a:t>矩阵等价</a:t>
            </a:r>
            <a:r>
              <a:rPr lang="zh-CN" altLang="en-US" sz="2600" b="1" dirty="0"/>
              <a:t>的含义不同</a:t>
            </a:r>
            <a:r>
              <a:rPr lang="zh-CN" altLang="en-US" dirty="0"/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2" y="1820901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① 矩阵等价，其行</a:t>
            </a:r>
            <a:r>
              <a:rPr lang="en-US" altLang="zh-CN" sz="2600" b="1" dirty="0">
                <a:latin typeface="+mn-ea"/>
              </a:rPr>
              <a:t>(</a:t>
            </a:r>
            <a:r>
              <a:rPr lang="zh-CN" altLang="zh-CN" sz="2600" b="1" dirty="0">
                <a:latin typeface="+mn-ea"/>
              </a:rPr>
              <a:t>列</a:t>
            </a:r>
            <a:r>
              <a:rPr lang="en-US" altLang="zh-CN" sz="2600" b="1" dirty="0">
                <a:latin typeface="+mn-ea"/>
              </a:rPr>
              <a:t>)</a:t>
            </a:r>
            <a:r>
              <a:rPr lang="zh-CN" altLang="zh-CN" sz="2600" b="1" dirty="0">
                <a:latin typeface="+mn-ea"/>
              </a:rPr>
              <a:t>向量组不一定等价</a:t>
            </a:r>
            <a:r>
              <a:rPr lang="zh-CN" altLang="zh-CN" sz="2600" dirty="0"/>
              <a:t>。</a:t>
            </a:r>
            <a:endParaRPr lang="zh-CN" altLang="en-US" sz="2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1615" y="2231005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② 向量组等价，所构成的矩阵不一定等价</a:t>
            </a:r>
            <a:r>
              <a:rPr lang="zh-CN" altLang="en-US" sz="2600" b="1" dirty="0">
                <a:latin typeface="+mn-ea"/>
              </a:rPr>
              <a:t>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48264" y="2231004"/>
            <a:ext cx="15476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例如，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372238"/>
              </p:ext>
            </p:extLst>
          </p:nvPr>
        </p:nvGraphicFramePr>
        <p:xfrm>
          <a:off x="395536" y="2830402"/>
          <a:ext cx="374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3746500" imgH="419100" progId="Equation.DSMT4">
                  <p:embed/>
                </p:oleObj>
              </mc:Choice>
              <mc:Fallback>
                <p:oleObj name="Equation" r:id="rId3" imgW="3746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30402"/>
                        <a:ext cx="3746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103503"/>
              </p:ext>
            </p:extLst>
          </p:nvPr>
        </p:nvGraphicFramePr>
        <p:xfrm>
          <a:off x="4098925" y="2792413"/>
          <a:ext cx="400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5" imgW="4000320" imgH="419040" progId="Equation.DSMT4">
                  <p:embed/>
                </p:oleObj>
              </mc:Choice>
              <mc:Fallback>
                <p:oleObj name="Equation" r:id="rId5" imgW="4000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2792413"/>
                        <a:ext cx="400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爆炸形 2 27"/>
          <p:cNvSpPr/>
          <p:nvPr/>
        </p:nvSpPr>
        <p:spPr>
          <a:xfrm>
            <a:off x="35496" y="1169937"/>
            <a:ext cx="1080120" cy="746895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9512" y="776317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则称这两个向量组等价。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3368605"/>
            <a:ext cx="14401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不等价</a:t>
            </a:r>
            <a:r>
              <a:rPr lang="en-US" altLang="zh-CN" sz="2600" b="1" dirty="0"/>
              <a:t>.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7204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45804" y="128301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200253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9658" y="332656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）能互相线性表示，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620" y="1323596"/>
            <a:ext cx="5200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向量组等价</a:t>
            </a:r>
            <a:r>
              <a:rPr lang="zh-CN" altLang="en-US" sz="2600" b="1" dirty="0"/>
              <a:t>与</a:t>
            </a:r>
            <a:r>
              <a:rPr lang="zh-CN" altLang="en-US" sz="2600" b="1" dirty="0">
                <a:solidFill>
                  <a:srgbClr val="0000CC"/>
                </a:solidFill>
              </a:rPr>
              <a:t>矩阵等价</a:t>
            </a:r>
            <a:r>
              <a:rPr lang="zh-CN" altLang="en-US" sz="2600" b="1" dirty="0"/>
              <a:t>的含义不同</a:t>
            </a:r>
            <a:r>
              <a:rPr lang="zh-CN" altLang="en-US" dirty="0"/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2" y="1820901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① 矩阵等价，其行</a:t>
            </a:r>
            <a:r>
              <a:rPr lang="en-US" altLang="zh-CN" sz="2600" b="1" dirty="0">
                <a:latin typeface="+mn-ea"/>
              </a:rPr>
              <a:t>(</a:t>
            </a:r>
            <a:r>
              <a:rPr lang="zh-CN" altLang="zh-CN" sz="2600" b="1" dirty="0">
                <a:latin typeface="+mn-ea"/>
              </a:rPr>
              <a:t>列</a:t>
            </a:r>
            <a:r>
              <a:rPr lang="en-US" altLang="zh-CN" sz="2600" b="1" dirty="0">
                <a:latin typeface="+mn-ea"/>
              </a:rPr>
              <a:t>)</a:t>
            </a:r>
            <a:r>
              <a:rPr lang="zh-CN" altLang="zh-CN" sz="2600" b="1" dirty="0">
                <a:latin typeface="+mn-ea"/>
              </a:rPr>
              <a:t>向量组不一定等价</a:t>
            </a:r>
            <a:r>
              <a:rPr lang="zh-CN" altLang="zh-CN" sz="2600" dirty="0"/>
              <a:t>。</a:t>
            </a:r>
            <a:endParaRPr lang="zh-CN" altLang="en-US" sz="2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1615" y="2231005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② 向量组等价，所构成的矩阵不一定等价</a:t>
            </a:r>
            <a:r>
              <a:rPr lang="zh-CN" altLang="en-US" sz="2600" b="1" dirty="0">
                <a:latin typeface="+mn-ea"/>
              </a:rPr>
              <a:t>，</a:t>
            </a:r>
          </a:p>
        </p:txBody>
      </p:sp>
      <p:sp>
        <p:nvSpPr>
          <p:cNvPr id="28" name="爆炸形 2 27"/>
          <p:cNvSpPr/>
          <p:nvPr/>
        </p:nvSpPr>
        <p:spPr>
          <a:xfrm>
            <a:off x="35496" y="1169937"/>
            <a:ext cx="1080120" cy="746895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9512" y="776317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则称这两个向量组等价。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Box 36">
            <a:extLst>
              <a:ext uri="{FF2B5EF4-FFF2-40B4-BE49-F238E27FC236}">
                <a16:creationId xmlns:a16="http://schemas.microsoft.com/office/drawing/2014/main" id="{B02F57B8-1E29-49AD-B83F-F2EFB74DEB16}"/>
              </a:ext>
            </a:extLst>
          </p:cNvPr>
          <p:cNvSpPr txBox="1"/>
          <p:nvPr/>
        </p:nvSpPr>
        <p:spPr>
          <a:xfrm flipH="1">
            <a:off x="7798" y="3504732"/>
            <a:ext cx="171235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  定理</a:t>
            </a:r>
            <a:r>
              <a:rPr lang="en-US" altLang="zh-CN" sz="2800" b="1" dirty="0"/>
              <a:t>4.3</a:t>
            </a:r>
            <a:endParaRPr lang="zh-CN" altLang="en-US" sz="2800" b="1" dirty="0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3DF209C9-811F-587D-F380-9E7A1CAC30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54037"/>
              </p:ext>
            </p:extLst>
          </p:nvPr>
        </p:nvGraphicFramePr>
        <p:xfrm>
          <a:off x="654391" y="4159020"/>
          <a:ext cx="695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3" imgW="6959520" imgH="419040" progId="Equation.DSMT4">
                  <p:embed/>
                </p:oleObj>
              </mc:Choice>
              <mc:Fallback>
                <p:oleObj name="Equation" r:id="rId3" imgW="6959520" imgH="419040" progId="Equation.DSMT4">
                  <p:embed/>
                  <p:pic>
                    <p:nvPicPr>
                      <p:cNvPr id="38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91" y="4159020"/>
                        <a:ext cx="6959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5CE08F20-5B34-8122-031B-3E2117F77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884106"/>
              </p:ext>
            </p:extLst>
          </p:nvPr>
        </p:nvGraphicFramePr>
        <p:xfrm>
          <a:off x="3339821" y="4676024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5" imgW="2527200" imgH="419040" progId="Equation.DSMT4">
                  <p:embed/>
                </p:oleObj>
              </mc:Choice>
              <mc:Fallback>
                <p:oleObj name="Equation" r:id="rId5" imgW="2527200" imgH="41904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821" y="4676024"/>
                        <a:ext cx="252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F6A143B9-621F-F97C-D693-27914B9BFA12}"/>
              </a:ext>
            </a:extLst>
          </p:cNvPr>
          <p:cNvGrpSpPr/>
          <p:nvPr/>
        </p:nvGrpSpPr>
        <p:grpSpPr>
          <a:xfrm>
            <a:off x="1611629" y="3510948"/>
            <a:ext cx="6768752" cy="504056"/>
            <a:chOff x="1016033" y="2348880"/>
            <a:chExt cx="7176021" cy="504056"/>
          </a:xfrm>
        </p:grpSpPr>
        <p:sp>
          <p:nvSpPr>
            <p:cNvPr id="34" name="TextBox 46">
              <a:extLst>
                <a:ext uri="{FF2B5EF4-FFF2-40B4-BE49-F238E27FC236}">
                  <a16:creationId xmlns:a16="http://schemas.microsoft.com/office/drawing/2014/main" id="{117C9A1D-4C15-7DB9-ED9D-CF303EF733EE}"/>
                </a:ext>
              </a:extLst>
            </p:cNvPr>
            <p:cNvSpPr txBox="1"/>
            <p:nvPr/>
          </p:nvSpPr>
          <p:spPr>
            <a:xfrm>
              <a:off x="1016033" y="2348880"/>
              <a:ext cx="71760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与向量组</a:t>
              </a:r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solidFill>
                    <a:srgbClr val="FF0000"/>
                  </a:solidFill>
                  <a:latin typeface="+mn-ea"/>
                </a:rPr>
                <a:t>等价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38836E80-26CC-CEB7-BB9F-C34373B5DC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7520421"/>
                </p:ext>
              </p:extLst>
            </p:nvPr>
          </p:nvGraphicFramePr>
          <p:xfrm>
            <a:off x="2123728" y="2403173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8" name="Equation" r:id="rId7" imgW="1676400" imgH="419100" progId="Equation.DSMT4">
                    <p:embed/>
                  </p:oleObj>
                </mc:Choice>
                <mc:Fallback>
                  <p:oleObj name="Equation" r:id="rId7" imgW="1676400" imgH="419100" progId="Equation.DSMT4">
                    <p:embed/>
                    <p:pic>
                      <p:nvPicPr>
                        <p:cNvPr id="48" name="对象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2403173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A5BCEED2-1D03-3F9E-0172-67F79E338D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1881253"/>
                </p:ext>
              </p:extLst>
            </p:nvPr>
          </p:nvGraphicFramePr>
          <p:xfrm>
            <a:off x="5447025" y="2433836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9" name="Equation" r:id="rId9" imgW="1752600" imgH="419100" progId="Equation.DSMT4">
                    <p:embed/>
                  </p:oleObj>
                </mc:Choice>
                <mc:Fallback>
                  <p:oleObj name="Equation" r:id="rId9" imgW="1752600" imgH="419100" progId="Equation.DSMT4">
                    <p:embed/>
                    <p:pic>
                      <p:nvPicPr>
                        <p:cNvPr id="49" name="对象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7025" y="2433836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530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560293"/>
            <a:ext cx="7920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FF"/>
                </a:solidFill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</a:rPr>
              <a:t>4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78868" y="72468"/>
            <a:ext cx="6755375" cy="1392915"/>
            <a:chOff x="782677" y="3912"/>
            <a:chExt cx="7394115" cy="1930400"/>
          </a:xfrm>
        </p:grpSpPr>
        <p:sp>
          <p:nvSpPr>
            <p:cNvPr id="9" name="TextBox 8"/>
            <p:cNvSpPr txBox="1"/>
            <p:nvPr/>
          </p:nvSpPr>
          <p:spPr>
            <a:xfrm>
              <a:off x="782677" y="722892"/>
              <a:ext cx="5167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设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1945004"/>
                </p:ext>
              </p:extLst>
            </p:nvPr>
          </p:nvGraphicFramePr>
          <p:xfrm>
            <a:off x="1407692" y="3912"/>
            <a:ext cx="67691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8" name="Equation" r:id="rId3" imgW="6769100" imgH="1930400" progId="Equation.DSMT4">
                    <p:embed/>
                  </p:oleObj>
                </mc:Choice>
                <mc:Fallback>
                  <p:oleObj name="Equation" r:id="rId3" imgW="6769100" imgH="1930400" progId="Equation.DSMT4">
                    <p:embed/>
                    <p:pic>
                      <p:nvPicPr>
                        <p:cNvPr id="0" name="Picture 1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692" y="3912"/>
                          <a:ext cx="67691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742864" y="1396828"/>
            <a:ext cx="7069496" cy="492443"/>
            <a:chOff x="778868" y="2308125"/>
            <a:chExt cx="7069496" cy="492443"/>
          </a:xfrm>
        </p:grpSpPr>
        <p:sp>
          <p:nvSpPr>
            <p:cNvPr id="13" name="TextBox 12"/>
            <p:cNvSpPr txBox="1"/>
            <p:nvPr/>
          </p:nvSpPr>
          <p:spPr>
            <a:xfrm>
              <a:off x="778868" y="2308125"/>
              <a:ext cx="70694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证明向量组      </a:t>
              </a:r>
              <a:r>
                <a:rPr lang="zh-CN" altLang="en-US" sz="2600" b="1" dirty="0" smtClean="0"/>
                <a:t>与</a:t>
              </a:r>
              <a:r>
                <a:rPr lang="zh-CN" altLang="en-US" sz="2600" b="1" dirty="0"/>
                <a:t>向量组        </a:t>
              </a:r>
              <a:r>
                <a:rPr lang="zh-CN" altLang="en-US" sz="2600" b="1" dirty="0" smtClean="0"/>
                <a:t>等价</a:t>
              </a:r>
              <a:r>
                <a:rPr lang="en-US" altLang="zh-CN" sz="2600" b="1" dirty="0"/>
                <a:t>.</a:t>
              </a:r>
              <a:endParaRPr lang="zh-CN" altLang="en-US" sz="2600" b="1" dirty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0120288"/>
                </p:ext>
              </p:extLst>
            </p:nvPr>
          </p:nvGraphicFramePr>
          <p:xfrm>
            <a:off x="2699792" y="2351146"/>
            <a:ext cx="7747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9" name="Equation" r:id="rId5" imgW="774364" imgH="406224" progId="Equation.DSMT4">
                    <p:embed/>
                  </p:oleObj>
                </mc:Choice>
                <mc:Fallback>
                  <p:oleObj name="Equation" r:id="rId5" imgW="774364" imgH="406224" progId="Equation.DSMT4">
                    <p:embed/>
                    <p:pic>
                      <p:nvPicPr>
                        <p:cNvPr id="0" name="Picture 1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2351146"/>
                          <a:ext cx="7747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4988733"/>
                </p:ext>
              </p:extLst>
            </p:nvPr>
          </p:nvGraphicFramePr>
          <p:xfrm>
            <a:off x="5004048" y="2341559"/>
            <a:ext cx="1066800" cy="425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0" name="Equation" r:id="rId7" imgW="1066800" imgH="419100" progId="Equation.DSMT4">
                    <p:embed/>
                  </p:oleObj>
                </mc:Choice>
                <mc:Fallback>
                  <p:oleObj name="Equation" r:id="rId7" imgW="1066800" imgH="419100" progId="Equation.DSMT4">
                    <p:embed/>
                    <p:pic>
                      <p:nvPicPr>
                        <p:cNvPr id="0" name="Picture 1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2341559"/>
                          <a:ext cx="1066800" cy="425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9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49903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560293"/>
            <a:ext cx="7920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FF"/>
                </a:solidFill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</a:rPr>
              <a:t>4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78868" y="72468"/>
            <a:ext cx="6755375" cy="1392915"/>
            <a:chOff x="782677" y="3912"/>
            <a:chExt cx="7394115" cy="1930400"/>
          </a:xfrm>
        </p:grpSpPr>
        <p:sp>
          <p:nvSpPr>
            <p:cNvPr id="9" name="TextBox 8"/>
            <p:cNvSpPr txBox="1"/>
            <p:nvPr/>
          </p:nvSpPr>
          <p:spPr>
            <a:xfrm>
              <a:off x="782677" y="722892"/>
              <a:ext cx="5167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设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7722778"/>
                </p:ext>
              </p:extLst>
            </p:nvPr>
          </p:nvGraphicFramePr>
          <p:xfrm>
            <a:off x="1407692" y="3912"/>
            <a:ext cx="67691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4" name="Equation" r:id="rId3" imgW="6769080" imgH="1930320" progId="Equation.DSMT4">
                    <p:embed/>
                  </p:oleObj>
                </mc:Choice>
                <mc:Fallback>
                  <p:oleObj name="Equation" r:id="rId3" imgW="6769080" imgH="1930320" progId="Equation.DSMT4">
                    <p:embed/>
                    <p:pic>
                      <p:nvPicPr>
                        <p:cNvPr id="0" name="Picture 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692" y="3912"/>
                          <a:ext cx="67691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611560" y="1484784"/>
            <a:ext cx="8542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</a:t>
            </a:r>
            <a:r>
              <a:rPr lang="en-US" altLang="zh-CN" sz="2600" b="1" dirty="0"/>
              <a:t>:</a:t>
            </a:r>
            <a:endParaRPr lang="zh-CN" altLang="en-US" sz="26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626583" y="1484784"/>
            <a:ext cx="4297210" cy="514599"/>
            <a:chOff x="1466060" y="2953431"/>
            <a:chExt cx="4297210" cy="514599"/>
          </a:xfrm>
        </p:grpSpPr>
        <p:sp>
          <p:nvSpPr>
            <p:cNvPr id="17" name="TextBox 16"/>
            <p:cNvSpPr txBox="1"/>
            <p:nvPr/>
          </p:nvSpPr>
          <p:spPr>
            <a:xfrm>
              <a:off x="1466060" y="2953431"/>
              <a:ext cx="24482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记</a:t>
              </a: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1963295"/>
                </p:ext>
              </p:extLst>
            </p:nvPr>
          </p:nvGraphicFramePr>
          <p:xfrm>
            <a:off x="1940570" y="2985430"/>
            <a:ext cx="3822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5" name="Equation" r:id="rId5" imgW="3822700" imgH="482600" progId="Equation.DSMT4">
                    <p:embed/>
                  </p:oleObj>
                </mc:Choice>
                <mc:Fallback>
                  <p:oleObj name="Equation" r:id="rId5" imgW="3822700" imgH="482600" progId="Equation.DSMT4">
                    <p:embed/>
                    <p:pic>
                      <p:nvPicPr>
                        <p:cNvPr id="0" name="Picture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0570" y="2985430"/>
                          <a:ext cx="38227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755576" y="1903481"/>
            <a:ext cx="4666453" cy="492846"/>
            <a:chOff x="1466060" y="3741017"/>
            <a:chExt cx="4666453" cy="492846"/>
          </a:xfrm>
        </p:grpSpPr>
        <p:sp>
          <p:nvSpPr>
            <p:cNvPr id="21" name="TextBox 20"/>
            <p:cNvSpPr txBox="1"/>
            <p:nvPr/>
          </p:nvSpPr>
          <p:spPr>
            <a:xfrm>
              <a:off x="1466060" y="3741017"/>
              <a:ext cx="11845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只需证</a:t>
              </a: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6607051"/>
                </p:ext>
              </p:extLst>
            </p:nvPr>
          </p:nvGraphicFramePr>
          <p:xfrm>
            <a:off x="2576513" y="3776663"/>
            <a:ext cx="3556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6" name="Equation" r:id="rId7" imgW="3555720" imgH="457200" progId="Equation.DSMT4">
                    <p:embed/>
                  </p:oleObj>
                </mc:Choice>
                <mc:Fallback>
                  <p:oleObj name="Equation" r:id="rId7" imgW="3555720" imgH="457200" progId="Equation.DSMT4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513" y="3776663"/>
                          <a:ext cx="3556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63602"/>
              </p:ext>
            </p:extLst>
          </p:nvPr>
        </p:nvGraphicFramePr>
        <p:xfrm>
          <a:off x="1361608" y="2492896"/>
          <a:ext cx="2160588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9" imgW="2793960" imgH="1930320" progId="Equation.DSMT4">
                  <p:embed/>
                </p:oleObj>
              </mc:Choice>
              <mc:Fallback>
                <p:oleObj name="Equation" r:id="rId9" imgW="2793960" imgH="193032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08" y="2492896"/>
                        <a:ext cx="2160588" cy="149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47490"/>
              </p:ext>
            </p:extLst>
          </p:nvPr>
        </p:nvGraphicFramePr>
        <p:xfrm>
          <a:off x="276225" y="2886710"/>
          <a:ext cx="9572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11" imgW="1181100" imgH="457200" progId="Equation.DSMT4">
                  <p:embed/>
                </p:oleObj>
              </mc:Choice>
              <mc:Fallback>
                <p:oleObj name="Equation" r:id="rId11" imgW="1181100" imgH="457200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2886710"/>
                        <a:ext cx="957263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822045"/>
              </p:ext>
            </p:extLst>
          </p:nvPr>
        </p:nvGraphicFramePr>
        <p:xfrm>
          <a:off x="3500430" y="2878696"/>
          <a:ext cx="469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13" imgW="469696" imgH="990170" progId="Equation.DSMT4">
                  <p:embed/>
                </p:oleObj>
              </mc:Choice>
              <mc:Fallback>
                <p:oleObj name="Equation" r:id="rId13" imgW="469696" imgH="99017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2878696"/>
                        <a:ext cx="4699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784017"/>
              </p:ext>
            </p:extLst>
          </p:nvPr>
        </p:nvGraphicFramePr>
        <p:xfrm>
          <a:off x="3923929" y="2507106"/>
          <a:ext cx="1944216" cy="144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15" imgW="3149280" imgH="1930320" progId="Equation.DSMT4">
                  <p:embed/>
                </p:oleObj>
              </mc:Choice>
              <mc:Fallback>
                <p:oleObj name="Equation" r:id="rId15" imgW="3149280" imgH="193032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9" y="2507106"/>
                        <a:ext cx="1944216" cy="1449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211313"/>
              </p:ext>
            </p:extLst>
          </p:nvPr>
        </p:nvGraphicFramePr>
        <p:xfrm>
          <a:off x="5857884" y="2664382"/>
          <a:ext cx="77787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17" imgW="583947" imgH="1205977" progId="Equation.DSMT4">
                  <p:embed/>
                </p:oleObj>
              </mc:Choice>
              <mc:Fallback>
                <p:oleObj name="Equation" r:id="rId17" imgW="583947" imgH="1205977" progId="Equation.DSMT4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2664382"/>
                        <a:ext cx="777875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0868"/>
              </p:ext>
            </p:extLst>
          </p:nvPr>
        </p:nvGraphicFramePr>
        <p:xfrm>
          <a:off x="6572264" y="2521506"/>
          <a:ext cx="1719191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19" imgW="2425680" imgH="1930320" progId="Equation.DSMT4">
                  <p:embed/>
                </p:oleObj>
              </mc:Choice>
              <mc:Fallback>
                <p:oleObj name="Equation" r:id="rId19" imgW="2425680" imgH="193032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2521506"/>
                        <a:ext cx="1719191" cy="1368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46"/>
          <p:cNvGrpSpPr/>
          <p:nvPr/>
        </p:nvGrpSpPr>
        <p:grpSpPr>
          <a:xfrm>
            <a:off x="323528" y="3868251"/>
            <a:ext cx="3930792" cy="520333"/>
            <a:chOff x="4673856" y="2924944"/>
            <a:chExt cx="4086920" cy="520333"/>
          </a:xfrm>
        </p:grpSpPr>
        <p:sp>
          <p:nvSpPr>
            <p:cNvPr id="48" name="TextBox 47"/>
            <p:cNvSpPr txBox="1"/>
            <p:nvPr/>
          </p:nvSpPr>
          <p:spPr>
            <a:xfrm>
              <a:off x="4673856" y="2924944"/>
              <a:ext cx="9361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可见</a:t>
              </a:r>
              <a:r>
                <a:rPr lang="zh-CN" altLang="en-US" sz="2600" b="1" dirty="0"/>
                <a:t>，</a:t>
              </a:r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226726"/>
                </p:ext>
              </p:extLst>
            </p:nvPr>
          </p:nvGraphicFramePr>
          <p:xfrm>
            <a:off x="5573076" y="2988077"/>
            <a:ext cx="3187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3" name="Equation" r:id="rId21" imgW="3187440" imgH="457200" progId="Equation.DSMT4">
                    <p:embed/>
                  </p:oleObj>
                </mc:Choice>
                <mc:Fallback>
                  <p:oleObj name="Equation" r:id="rId21" imgW="3187440" imgH="457200" progId="Equation.DSMT4">
                    <p:embed/>
                    <p:pic>
                      <p:nvPicPr>
                        <p:cNvPr id="0" name="Picture 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3076" y="2988077"/>
                          <a:ext cx="3187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TextBox 53"/>
          <p:cNvSpPr txBox="1"/>
          <p:nvPr/>
        </p:nvSpPr>
        <p:spPr>
          <a:xfrm>
            <a:off x="323528" y="4316576"/>
            <a:ext cx="6912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容易看出矩阵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/>
              <a:t>中有不等于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/>
              <a:t>的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b="1" dirty="0"/>
              <a:t>阶子式，故</a:t>
            </a: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10775"/>
              </p:ext>
            </p:extLst>
          </p:nvPr>
        </p:nvGraphicFramePr>
        <p:xfrm>
          <a:off x="6762700" y="4351819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23" imgW="1409700" imgH="457200" progId="Equation.DSMT4">
                  <p:embed/>
                </p:oleObj>
              </mc:Choice>
              <mc:Fallback>
                <p:oleObj name="Equation" r:id="rId23" imgW="1409700" imgH="457200" progId="Equation.DSMT4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00" y="4351819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307147" y="4747475"/>
            <a:ext cx="5642729" cy="505205"/>
            <a:chOff x="319604" y="4903221"/>
            <a:chExt cx="5642729" cy="505205"/>
          </a:xfrm>
        </p:grpSpPr>
        <p:sp>
          <p:nvSpPr>
            <p:cNvPr id="58" name="TextBox 57"/>
            <p:cNvSpPr txBox="1"/>
            <p:nvPr/>
          </p:nvSpPr>
          <p:spPr>
            <a:xfrm>
              <a:off x="319604" y="4903221"/>
              <a:ext cx="68407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又</a:t>
              </a:r>
            </a:p>
          </p:txBody>
        </p:sp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7358373"/>
                </p:ext>
              </p:extLst>
            </p:nvPr>
          </p:nvGraphicFramePr>
          <p:xfrm>
            <a:off x="768033" y="4951226"/>
            <a:ext cx="51943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5" name="Equation" r:id="rId25" imgW="5194300" imgH="457200" progId="Equation.DSMT4">
                    <p:embed/>
                  </p:oleObj>
                </mc:Choice>
                <mc:Fallback>
                  <p:oleObj name="Equation" r:id="rId25" imgW="5194300" imgH="457200" progId="Equation.DSMT4">
                    <p:embed/>
                    <p:pic>
                      <p:nvPicPr>
                        <p:cNvPr id="0" name="Picture 3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033" y="4951226"/>
                          <a:ext cx="51943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组合 59"/>
          <p:cNvGrpSpPr/>
          <p:nvPr/>
        </p:nvGrpSpPr>
        <p:grpSpPr>
          <a:xfrm>
            <a:off x="323528" y="5192285"/>
            <a:ext cx="4425129" cy="492443"/>
            <a:chOff x="722502" y="5230026"/>
            <a:chExt cx="4425129" cy="492443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6448467"/>
                </p:ext>
              </p:extLst>
            </p:nvPr>
          </p:nvGraphicFramePr>
          <p:xfrm>
            <a:off x="1718631" y="5264792"/>
            <a:ext cx="342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6" name="Equation" r:id="rId27" imgW="3429000" imgH="457200" progId="Equation.DSMT4">
                    <p:embed/>
                  </p:oleObj>
                </mc:Choice>
                <mc:Fallback>
                  <p:oleObj name="Equation" r:id="rId27" imgW="3429000" imgH="457200" progId="Equation.DSMT4">
                    <p:embed/>
                    <p:pic>
                      <p:nvPicPr>
                        <p:cNvPr id="0" name="Picture 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631" y="5264792"/>
                          <a:ext cx="3429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/>
          </p:nvSpPr>
          <p:spPr>
            <a:xfrm>
              <a:off x="722502" y="5230026"/>
              <a:ext cx="9580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因此，</a:t>
              </a:r>
            </a:p>
          </p:txBody>
        </p:sp>
      </p:grpSp>
      <p:graphicFrame>
        <p:nvGraphicFramePr>
          <p:cNvPr id="113736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895747"/>
              </p:ext>
            </p:extLst>
          </p:nvPr>
        </p:nvGraphicFramePr>
        <p:xfrm>
          <a:off x="285720" y="2878696"/>
          <a:ext cx="9572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29" imgW="1181100" imgH="457200" progId="Equation.DSMT4">
                  <p:embed/>
                </p:oleObj>
              </mc:Choice>
              <mc:Fallback>
                <p:oleObj name="Equation" r:id="rId29" imgW="1181100" imgH="45720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878696"/>
                        <a:ext cx="957263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3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891557"/>
              </p:ext>
            </p:extLst>
          </p:nvPr>
        </p:nvGraphicFramePr>
        <p:xfrm>
          <a:off x="2491223" y="1340768"/>
          <a:ext cx="44529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676400" imgH="228600" progId="Equation.DSMT4">
                  <p:embed/>
                </p:oleObj>
              </mc:Choice>
              <mc:Fallback>
                <p:oleObj name="Equation" r:id="rId3" imgW="1676400" imgH="2286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223" y="1340768"/>
                        <a:ext cx="44529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62898"/>
              </p:ext>
            </p:extLst>
          </p:nvPr>
        </p:nvGraphicFramePr>
        <p:xfrm>
          <a:off x="2090419" y="2824662"/>
          <a:ext cx="2630487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990360" imgH="939600" progId="Equation.DSMT4">
                  <p:embed/>
                </p:oleObj>
              </mc:Choice>
              <mc:Fallback>
                <p:oleObj name="Equation" r:id="rId5" imgW="990360" imgH="9396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419" y="2824662"/>
                        <a:ext cx="2630487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4A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2898" y="1373659"/>
            <a:ext cx="2460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，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F66F12EC-768B-4475-AA75-4A5A58E04691}"/>
              </a:ext>
            </a:extLst>
          </p:cNvPr>
          <p:cNvSpPr txBox="1"/>
          <p:nvPr/>
        </p:nvSpPr>
        <p:spPr>
          <a:xfrm>
            <a:off x="2707247" y="2062712"/>
            <a:ext cx="30587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行矩阵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（或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行向量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26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BE10DFC3-66B9-4826-90F0-90CC6D256421}"/>
              </a:ext>
            </a:extLst>
          </p:cNvPr>
          <p:cNvSpPr txBox="1"/>
          <p:nvPr/>
        </p:nvSpPr>
        <p:spPr>
          <a:xfrm>
            <a:off x="5057994" y="3824626"/>
            <a:ext cx="32522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列矩阵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（或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列向量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26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3294A76-1DF9-4372-B28D-8F96F0C4F153}"/>
              </a:ext>
            </a:extLst>
          </p:cNvPr>
          <p:cNvSpPr txBox="1"/>
          <p:nvPr/>
        </p:nvSpPr>
        <p:spPr>
          <a:xfrm>
            <a:off x="569929" y="3824627"/>
            <a:ext cx="17148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b="1" dirty="0"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时，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88DEA22-EF30-2EB3-A69C-4692991B2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00" y="6093296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复  习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6EC5F4FA-4809-0643-8E12-EC76E5574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798874-5D7B-8B9F-3F0E-91343C1D9DBA}"/>
                  </a:ext>
                </a:extLst>
              </p:cNvPr>
              <p:cNvSpPr txBox="1"/>
              <p:nvPr/>
            </p:nvSpPr>
            <p:spPr>
              <a:xfrm>
                <a:off x="498572" y="548680"/>
                <a:ext cx="38319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b="1" dirty="0">
                    <a:ea typeface="楷体_GB2312" pitchFamily="49" charset="-122"/>
                  </a:rPr>
                  <a:t>考虑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𝒎</m:t>
                    </m:r>
                  </m:oMath>
                </a14:m>
                <a:r>
                  <a:rPr kumimoji="1" lang="zh-CN" altLang="en-US" sz="2800" b="1" dirty="0">
                    <a:ea typeface="楷体_GB2312" pitchFamily="49" charset="-122"/>
                  </a:rPr>
                  <a:t>行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𝒏</m:t>
                    </m:r>
                  </m:oMath>
                </a14:m>
                <a:r>
                  <a:rPr kumimoji="1" lang="zh-CN" altLang="en-US" sz="2800" b="1" dirty="0">
                    <a:ea typeface="楷体_GB2312" pitchFamily="49" charset="-122"/>
                  </a:rPr>
                  <a:t>列矩阵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b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800" b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𝒎</m:t>
                        </m:r>
                        <m:r>
                          <a:rPr kumimoji="1" lang="en-US" altLang="zh-CN" sz="2800" b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×</m:t>
                        </m:r>
                        <m:r>
                          <a:rPr kumimoji="1" lang="en-US" altLang="zh-CN" sz="2800" b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𝒏</m:t>
                        </m:r>
                      </m:sub>
                    </m:sSub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</m:oMath>
                </a14:m>
                <a:endParaRPr kumimoji="1" lang="zh-CN" altLang="en-US" sz="2800" b="1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798874-5D7B-8B9F-3F0E-91343C1D9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72" y="548680"/>
                <a:ext cx="3831946" cy="523220"/>
              </a:xfrm>
              <a:prstGeom prst="rect">
                <a:avLst/>
              </a:prstGeom>
              <a:blipFill>
                <a:blip r:embed="rId7"/>
                <a:stretch>
                  <a:fillRect l="-3344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1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13" grpId="0"/>
      <p:bldP spid="1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7906" y="148478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116632"/>
            <a:ext cx="810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0000FF"/>
                </a:solidFill>
              </a:rPr>
              <a:t>   </a:t>
            </a:r>
            <a:r>
              <a:rPr lang="zh-CN" altLang="zh-CN" sz="2600" b="1" dirty="0">
                <a:solidFill>
                  <a:srgbClr val="0000FF"/>
                </a:solidFill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</a:rPr>
              <a:t>5  </a:t>
            </a:r>
            <a:r>
              <a:rPr lang="zh-CN" altLang="zh-CN" sz="2600" b="1" dirty="0"/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：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(1,0,2)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(1,1,3)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dirty="0">
                <a:solidFill>
                  <a:srgbClr val="0000FF"/>
                </a:solidFill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1542542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解</a:t>
            </a:r>
            <a:r>
              <a:rPr lang="zh-CN" altLang="zh-CN" sz="2800" b="1" dirty="0"/>
              <a:t>：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1586094"/>
            <a:ext cx="23936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/>
              <a:t>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等价 </a:t>
            </a:r>
            <a:r>
              <a:rPr lang="en-US" altLang="zh-CN" sz="2600" b="1" dirty="0">
                <a:sym typeface="Symbol"/>
              </a:rPr>
              <a:t>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9561" y="293336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529013" y="2597634"/>
          <a:ext cx="392588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3" imgW="4991040" imgH="1447560" progId="Equation.DSMT4">
                  <p:embed/>
                </p:oleObj>
              </mc:Choice>
              <mc:Fallback>
                <p:oleObj name="Equation" r:id="rId3" imgW="4991040" imgH="144756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2597634"/>
                        <a:ext cx="3925887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3529" y="3879897"/>
            <a:ext cx="20882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0000CC"/>
                </a:solidFill>
              </a:rPr>
              <a:t>当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rgbClr val="0000CC"/>
                </a:solidFill>
              </a:rPr>
              <a:t> </a:t>
            </a:r>
            <a:r>
              <a:rPr lang="en-US" altLang="zh-CN" sz="2600" b="1" dirty="0">
                <a:solidFill>
                  <a:srgbClr val="0000CC"/>
                </a:solidFill>
                <a:sym typeface="Symbol"/>
              </a:rPr>
              <a:t></a:t>
            </a:r>
            <a:r>
              <a:rPr lang="en-US" altLang="zh-CN" sz="2600" b="1" dirty="0">
                <a:solidFill>
                  <a:srgbClr val="0000CC"/>
                </a:solidFill>
              </a:rPr>
              <a:t> -1</a:t>
            </a:r>
            <a:r>
              <a:rPr lang="zh-CN" altLang="zh-CN" sz="2600" b="1" dirty="0">
                <a:solidFill>
                  <a:srgbClr val="0000CC"/>
                </a:solidFill>
              </a:rPr>
              <a:t>时</a:t>
            </a:r>
            <a:r>
              <a:rPr lang="zh-CN" altLang="zh-CN" sz="2600" b="1" dirty="0"/>
              <a:t>，</a:t>
            </a:r>
            <a:endParaRPr lang="zh-CN" altLang="en-US" sz="2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07705" y="3807889"/>
            <a:ext cx="3890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endParaRPr lang="zh-CN" altLang="en-US" sz="2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3528" y="4743993"/>
            <a:ext cx="2232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0000CC"/>
                </a:solidFill>
              </a:rPr>
              <a:t>当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-1</a:t>
            </a:r>
            <a:r>
              <a:rPr lang="zh-CN" altLang="zh-CN" sz="2600" b="1" dirty="0">
                <a:solidFill>
                  <a:srgbClr val="0000CC"/>
                </a:solidFill>
              </a:rPr>
              <a:t>时</a:t>
            </a:r>
            <a:r>
              <a:rPr lang="zh-CN" altLang="zh-CN" sz="2600" b="1" dirty="0"/>
              <a:t>，</a:t>
            </a:r>
            <a:endParaRPr lang="zh-CN" altLang="en-US" sz="2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1720" y="4722507"/>
            <a:ext cx="49632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)=2,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=3, 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594" y="5176041"/>
            <a:ext cx="7149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故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+mn-ea"/>
              </a:rPr>
              <a:t>不能由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+mn-ea"/>
              </a:rPr>
              <a:t>线性表示，向量组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+mn-ea"/>
              </a:rPr>
              <a:t>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+mn-ea"/>
              </a:rPr>
              <a:t>不等价。</a:t>
            </a:r>
          </a:p>
          <a:p>
            <a:endParaRPr lang="zh-CN" altLang="en-US" sz="2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292080" y="2616773"/>
            <a:ext cx="0" cy="1086009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95936" y="2694670"/>
            <a:ext cx="839214" cy="943055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504" y="560293"/>
            <a:ext cx="810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：</a:t>
            </a:r>
            <a:r>
              <a:rPr lang="en-US" altLang="zh-CN" sz="2600" b="1" i="1" dirty="0"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600" b="1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/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(2,1,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(2,1,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3" y="992341"/>
            <a:ext cx="78488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试问</a:t>
            </a:r>
            <a:r>
              <a:rPr lang="zh-CN" altLang="zh-CN" sz="2600" b="1" dirty="0"/>
              <a:t>当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取何值时，向量组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与向量组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等价？</a:t>
            </a:r>
            <a:endParaRPr lang="zh-CN" altLang="en-US" sz="2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21188" y="1586094"/>
            <a:ext cx="45191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i="1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4300332"/>
            <a:ext cx="68552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故</a:t>
            </a:r>
            <a:r>
              <a:rPr lang="zh-CN" altLang="zh-CN" sz="2600" b="1" dirty="0">
                <a:latin typeface="+mn-ea"/>
              </a:rPr>
              <a:t>向量组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600" b="1" dirty="0">
                <a:latin typeface="+mn-ea"/>
              </a:rPr>
              <a:t>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zh-CN" sz="2600" b="1" dirty="0">
                <a:latin typeface="+mn-ea"/>
              </a:rPr>
              <a:t>等价</a:t>
            </a:r>
            <a:r>
              <a:rPr lang="zh-CN" altLang="en-US" sz="2600" b="1" dirty="0">
                <a:latin typeface="+mn-ea"/>
              </a:rPr>
              <a:t>；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49180" y="2058211"/>
            <a:ext cx="45191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80112" y="3807888"/>
            <a:ext cx="3781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600" b="1" dirty="0"/>
          </a:p>
        </p:txBody>
      </p:sp>
      <p:sp>
        <p:nvSpPr>
          <p:cNvPr id="3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33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9" grpId="0"/>
      <p:bldP spid="10" grpId="0"/>
      <p:bldP spid="29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2279"/>
              </p:ext>
            </p:extLst>
          </p:nvPr>
        </p:nvGraphicFramePr>
        <p:xfrm>
          <a:off x="23289" y="517934"/>
          <a:ext cx="8286807" cy="3889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2347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理解三个定义</a:t>
                      </a:r>
                      <a:endParaRPr lang="en-US" altLang="zh-CN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掌握三个定理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定理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itchFamily="34" charset="-122"/>
                          <a:ea typeface="微软雅黑" pitchFamily="34" charset="-122"/>
                        </a:rPr>
                        <a:t>1、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一个向量可以由一个向量组线性表示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itchFamily="34" charset="-122"/>
                          <a:ea typeface="微软雅黑" pitchFamily="34" charset="-122"/>
                        </a:rPr>
                        <a:t>2、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一个向量组可以由另一个向量组线性表示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itchFamily="34" charset="-122"/>
                          <a:ea typeface="微软雅黑" pitchFamily="34" charset="-122"/>
                        </a:rPr>
                        <a:t>3、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两个向量组等价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1701303" y="476672"/>
            <a:ext cx="4924425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6587629" y="481435"/>
            <a:ext cx="1714500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5379" y="1462510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663204" y="1462510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6587629" y="1462510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15379" y="2443585"/>
            <a:ext cx="16478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1663204" y="2443585"/>
            <a:ext cx="49244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6587629" y="2443585"/>
            <a:ext cx="1714500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79" y="3426247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1663204" y="3426247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6587629" y="3426247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auto">
          <a:xfrm>
            <a:off x="1663204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65876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10616" y="2443585"/>
            <a:ext cx="8305800" cy="11112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10616" y="3426247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64"/>
          <p:cNvSpPr>
            <a:spLocks noChangeArrowheads="1"/>
          </p:cNvSpPr>
          <p:nvPr/>
        </p:nvSpPr>
        <p:spPr bwMode="auto">
          <a:xfrm>
            <a:off x="1537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83021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10616" y="481435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0616" y="4407322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副标题 45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0405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教 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0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35448" y="666786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定义</a:t>
            </a:r>
            <a:r>
              <a:rPr lang="en-US" altLang="zh-CN" sz="2600" b="1" dirty="0"/>
              <a:t>4.1</a:t>
            </a:r>
            <a:endParaRPr lang="zh-CN" altLang="en-US" sz="2600" b="1" dirty="0"/>
          </a:p>
        </p:txBody>
      </p:sp>
      <p:grpSp>
        <p:nvGrpSpPr>
          <p:cNvPr id="76" name="组合 75"/>
          <p:cNvGrpSpPr/>
          <p:nvPr/>
        </p:nvGrpSpPr>
        <p:grpSpPr>
          <a:xfrm>
            <a:off x="393007" y="1806436"/>
            <a:ext cx="7721963" cy="573941"/>
            <a:chOff x="323528" y="1412776"/>
            <a:chExt cx="7721963" cy="495425"/>
          </a:xfrm>
        </p:grpSpPr>
        <p:grpSp>
          <p:nvGrpSpPr>
            <p:cNvPr id="78" name="组合 77"/>
            <p:cNvGrpSpPr/>
            <p:nvPr/>
          </p:nvGrpSpPr>
          <p:grpSpPr>
            <a:xfrm>
              <a:off x="323528" y="1412776"/>
              <a:ext cx="4464496" cy="495425"/>
              <a:chOff x="545156" y="1568405"/>
              <a:chExt cx="4464496" cy="495425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545156" y="1571387"/>
                <a:ext cx="2839955" cy="492443"/>
                <a:chOff x="545156" y="1571387"/>
                <a:chExt cx="2839955" cy="492443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545156" y="1571387"/>
                  <a:ext cx="1227377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600" b="1" dirty="0"/>
                    <a:t>是向量</a:t>
                  </a:r>
                </a:p>
              </p:txBody>
            </p:sp>
            <p:graphicFrame>
              <p:nvGraphicFramePr>
                <p:cNvPr id="87" name="对象 86"/>
                <p:cNvGraphicFramePr>
                  <a:graphicFrameLocks noChangeAspect="1"/>
                </p:cNvGraphicFramePr>
                <p:nvPr/>
              </p:nvGraphicFramePr>
              <p:xfrm>
                <a:off x="1708711" y="1592269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696" name="Equation" r:id="rId3" imgW="1676400" imgH="419100" progId="Equation.DSMT4">
                        <p:embed/>
                      </p:oleObj>
                    </mc:Choice>
                    <mc:Fallback>
                      <p:oleObj name="Equation" r:id="rId3" imgW="1676400" imgH="419100" progId="Equation.DSMT4">
                        <p:embed/>
                        <p:pic>
                          <p:nvPicPr>
                            <p:cNvPr id="87" name="对象 8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08711" y="1592269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85" name="TextBox 84"/>
              <p:cNvSpPr txBox="1"/>
              <p:nvPr/>
            </p:nvSpPr>
            <p:spPr>
              <a:xfrm>
                <a:off x="3353468" y="1568405"/>
                <a:ext cx="1656184" cy="42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>
                    <a:solidFill>
                      <a:srgbClr val="FF0000"/>
                    </a:solidFill>
                  </a:rPr>
                  <a:t>线性组合</a:t>
                </a:r>
                <a:r>
                  <a:rPr lang="zh-CN" altLang="en-US" dirty="0"/>
                  <a:t>，</a:t>
                </a: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572000" y="1412776"/>
              <a:ext cx="3473491" cy="492443"/>
              <a:chOff x="4788024" y="1568405"/>
              <a:chExt cx="3473491" cy="492443"/>
            </a:xfrm>
          </p:grpSpPr>
          <p:graphicFrame>
            <p:nvGraphicFramePr>
              <p:cNvPr id="80" name="Object 22"/>
              <p:cNvGraphicFramePr>
                <a:graphicFrameLocks noChangeAspect="1"/>
              </p:cNvGraphicFramePr>
              <p:nvPr/>
            </p:nvGraphicFramePr>
            <p:xfrm>
              <a:off x="5588744" y="1667533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7" name="Equation" r:id="rId5" imgW="279279" imgH="355446" progId="Equation.DSMT4">
                      <p:embed/>
                    </p:oleObj>
                  </mc:Choice>
                  <mc:Fallback>
                    <p:oleObj name="Equation" r:id="rId5" imgW="279279" imgH="355446" progId="Equation.DSMT4">
                      <p:embed/>
                      <p:pic>
                        <p:nvPicPr>
                          <p:cNvPr id="8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8744" y="1667533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" name="TextBox 80"/>
              <p:cNvSpPr txBox="1"/>
              <p:nvPr/>
            </p:nvSpPr>
            <p:spPr>
              <a:xfrm>
                <a:off x="4788024" y="1568405"/>
                <a:ext cx="86409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也称</a:t>
                </a:r>
              </a:p>
            </p:txBody>
          </p:sp>
          <p:graphicFrame>
            <p:nvGraphicFramePr>
              <p:cNvPr id="82" name="对象 81"/>
              <p:cNvGraphicFramePr>
                <a:graphicFrameLocks noChangeAspect="1"/>
              </p:cNvGraphicFramePr>
              <p:nvPr/>
            </p:nvGraphicFramePr>
            <p:xfrm>
              <a:off x="6585115" y="1608058"/>
              <a:ext cx="16764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8" name="Equation" r:id="rId7" imgW="1676400" imgH="419100" progId="Equation.DSMT4">
                      <p:embed/>
                    </p:oleObj>
                  </mc:Choice>
                  <mc:Fallback>
                    <p:oleObj name="Equation" r:id="rId7" imgW="1676400" imgH="419100" progId="Equation.DSMT4">
                      <p:embed/>
                      <p:pic>
                        <p:nvPicPr>
                          <p:cNvPr id="82" name="对象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85115" y="1608058"/>
                            <a:ext cx="16764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" name="TextBox 82"/>
              <p:cNvSpPr txBox="1"/>
              <p:nvPr/>
            </p:nvSpPr>
            <p:spPr>
              <a:xfrm>
                <a:off x="5796136" y="1568405"/>
                <a:ext cx="1152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能由</a:t>
                </a:r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537792" y="1302382"/>
            <a:ext cx="7344047" cy="549825"/>
            <a:chOff x="468313" y="908720"/>
            <a:chExt cx="7344047" cy="549825"/>
          </a:xfrm>
        </p:grpSpPr>
        <p:grpSp>
          <p:nvGrpSpPr>
            <p:cNvPr id="89" name="组合 88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94" name="Object 12"/>
              <p:cNvGraphicFramePr>
                <a:graphicFrameLocks noChangeAspect="1"/>
              </p:cNvGraphicFramePr>
              <p:nvPr/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9" name="Equation" r:id="rId9" imgW="3759200" imgH="419100" progId="Equation.DSMT4">
                      <p:embed/>
                    </p:oleObj>
                  </mc:Choice>
                  <mc:Fallback>
                    <p:oleObj name="Equation" r:id="rId9" imgW="3759200" imgH="419100" progId="Equation.DSMT4">
                      <p:embed/>
                      <p:pic>
                        <p:nvPicPr>
                          <p:cNvPr id="9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TextBox 94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5940152" y="966102"/>
              <a:ext cx="1872208" cy="492443"/>
              <a:chOff x="6588224" y="980728"/>
              <a:chExt cx="1872208" cy="492443"/>
            </a:xfrm>
          </p:grpSpPr>
          <p:graphicFrame>
            <p:nvGraphicFramePr>
              <p:cNvPr id="92" name="Object 13"/>
              <p:cNvGraphicFramePr>
                <a:graphicFrameLocks noChangeAspect="1"/>
              </p:cNvGraphicFramePr>
              <p:nvPr/>
            </p:nvGraphicFramePr>
            <p:xfrm>
              <a:off x="8181032" y="1064349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0" name="Equation" r:id="rId11" imgW="279279" imgH="355446" progId="Equation.DSMT4">
                      <p:embed/>
                    </p:oleObj>
                  </mc:Choice>
                  <mc:Fallback>
                    <p:oleObj name="Equation" r:id="rId11" imgW="279279" imgH="355446" progId="Equation.DSMT4">
                      <p:embed/>
                      <p:pic>
                        <p:nvPicPr>
                          <p:cNvPr id="92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1032" y="1064349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" name="TextBox 92"/>
              <p:cNvSpPr txBox="1"/>
              <p:nvPr/>
            </p:nvSpPr>
            <p:spPr>
              <a:xfrm>
                <a:off x="6588224" y="980728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则称向量</a:t>
                </a:r>
              </a:p>
            </p:txBody>
          </p:sp>
        </p:grpSp>
        <p:graphicFrame>
          <p:nvGraphicFramePr>
            <p:cNvPr id="91" name="对象 90"/>
            <p:cNvGraphicFramePr>
              <a:graphicFrameLocks noChangeAspect="1"/>
            </p:cNvGraphicFramePr>
            <p:nvPr/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1" name="Equation" r:id="rId13" imgW="1104900" imgH="419100" progId="Equation.DSMT4">
                    <p:embed/>
                  </p:oleObj>
                </mc:Choice>
                <mc:Fallback>
                  <p:oleObj name="Equation" r:id="rId13" imgW="1104900" imgH="419100" progId="Equation.DSMT4">
                    <p:embed/>
                    <p:pic>
                      <p:nvPicPr>
                        <p:cNvPr id="91" name="对象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" name="组合 95"/>
          <p:cNvGrpSpPr/>
          <p:nvPr/>
        </p:nvGrpSpPr>
        <p:grpSpPr>
          <a:xfrm>
            <a:off x="2123728" y="870334"/>
            <a:ext cx="5974135" cy="504056"/>
            <a:chOff x="2113433" y="476672"/>
            <a:chExt cx="5974135" cy="504056"/>
          </a:xfrm>
        </p:grpSpPr>
        <p:grpSp>
          <p:nvGrpSpPr>
            <p:cNvPr id="97" name="组合 96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01" name="Object 9"/>
              <p:cNvGraphicFramePr>
                <a:graphicFrameLocks noChangeAspect="1"/>
              </p:cNvGraphicFramePr>
              <p:nvPr/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2" name="Equation" r:id="rId15" imgW="2146300" imgH="419100" progId="Equation.DSMT4">
                      <p:embed/>
                    </p:oleObj>
                  </mc:Choice>
                  <mc:Fallback>
                    <p:oleObj name="Equation" r:id="rId15" imgW="2146300" imgH="419100" progId="Equation.DSMT4">
                      <p:embed/>
                      <p:pic>
                        <p:nvPicPr>
                          <p:cNvPr id="101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TextBox 101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/>
                  <a:t>对于向量组</a:t>
                </a: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100" name="对象 99"/>
              <p:cNvGraphicFramePr>
                <a:graphicFrameLocks noChangeAspect="1"/>
              </p:cNvGraphicFramePr>
              <p:nvPr/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3" name="Equation" r:id="rId17" imgW="406048" imgH="406048" progId="Equation.DSMT4">
                      <p:embed/>
                    </p:oleObj>
                  </mc:Choice>
                  <mc:Fallback>
                    <p:oleObj name="Equation" r:id="rId17" imgW="406048" imgH="406048" progId="Equation.DSMT4">
                      <p:embed/>
                      <p:pic>
                        <p:nvPicPr>
                          <p:cNvPr id="100" name="对象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2896" y="3264496"/>
            <a:ext cx="1627369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4.1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29723" y="3400112"/>
            <a:ext cx="8356918" cy="492443"/>
            <a:chOff x="388347" y="270519"/>
            <a:chExt cx="8356918" cy="492443"/>
          </a:xfrm>
        </p:grpSpPr>
        <p:sp>
          <p:nvSpPr>
            <p:cNvPr id="58" name="TextBox 57"/>
            <p:cNvSpPr txBox="1"/>
            <p:nvPr/>
          </p:nvSpPr>
          <p:spPr>
            <a:xfrm>
              <a:off x="388347" y="270519"/>
              <a:ext cx="83569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一个向量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zh-CN" sz="2600" b="1" dirty="0">
                  <a:latin typeface="+mn-ea"/>
                </a:rPr>
                <a:t>可以由一</a:t>
              </a:r>
              <a:r>
                <a:rPr lang="zh-CN" altLang="en-US" sz="2600" b="1" dirty="0">
                  <a:latin typeface="+mn-ea"/>
                </a:rPr>
                <a:t>组</a:t>
              </a:r>
              <a:r>
                <a:rPr lang="zh-CN" altLang="zh-CN" sz="2600" b="1" dirty="0">
                  <a:latin typeface="+mn-ea"/>
                </a:rPr>
                <a:t>向量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线</a:t>
              </a:r>
              <a:endParaRPr lang="en-US" altLang="zh-CN" sz="2600" b="1" dirty="0">
                <a:latin typeface="+mn-ea"/>
              </a:endParaRPr>
            </a:p>
          </p:txBody>
        </p:sp>
        <p:graphicFrame>
          <p:nvGraphicFramePr>
            <p:cNvPr id="59" name="对象 58"/>
            <p:cNvGraphicFramePr>
              <a:graphicFrameLocks noChangeAspect="1"/>
            </p:cNvGraphicFramePr>
            <p:nvPr/>
          </p:nvGraphicFramePr>
          <p:xfrm>
            <a:off x="6135960" y="307191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4" name="Equation" r:id="rId19" imgW="1676400" imgH="419100" progId="Equation.DSMT4">
                    <p:embed/>
                  </p:oleObj>
                </mc:Choice>
                <mc:Fallback>
                  <p:oleObj name="Equation" r:id="rId19" imgW="1676400" imgH="419100" progId="Equation.DSMT4">
                    <p:embed/>
                    <p:pic>
                      <p:nvPicPr>
                        <p:cNvPr id="59" name="对象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5960" y="307191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组合 59"/>
          <p:cNvGrpSpPr/>
          <p:nvPr/>
        </p:nvGrpSpPr>
        <p:grpSpPr>
          <a:xfrm>
            <a:off x="1663392" y="3979253"/>
            <a:ext cx="5382704" cy="419100"/>
            <a:chOff x="1622016" y="777652"/>
            <a:chExt cx="5382704" cy="419100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/>
          </p:nvGraphicFramePr>
          <p:xfrm>
            <a:off x="1622016" y="8367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5" name="Equation" r:id="rId21" imgW="393529" imgH="228501" progId="Equation.DSMT4">
                    <p:embed/>
                  </p:oleObj>
                </mc:Choice>
                <mc:Fallback>
                  <p:oleObj name="Equation" r:id="rId21" imgW="393529" imgH="228501" progId="Equation.DSMT4">
                    <p:embed/>
                    <p:pic>
                      <p:nvPicPr>
                        <p:cNvPr id="61" name="对象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016" y="8367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/>
          </p:nvGraphicFramePr>
          <p:xfrm>
            <a:off x="2051720" y="777652"/>
            <a:ext cx="4953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6" name="Equation" r:id="rId23" imgW="4953000" imgH="419100" progId="Equation.DSMT4">
                    <p:embed/>
                  </p:oleObj>
                </mc:Choice>
                <mc:Fallback>
                  <p:oleObj name="Equation" r:id="rId23" imgW="4953000" imgH="419100" progId="Equation.DSMT4">
                    <p:embed/>
                    <p:pic>
                      <p:nvPicPr>
                        <p:cNvPr id="64" name="对象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777652"/>
                          <a:ext cx="4953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TextBox 64"/>
          <p:cNvSpPr txBox="1"/>
          <p:nvPr/>
        </p:nvSpPr>
        <p:spPr>
          <a:xfrm>
            <a:off x="432922" y="3905910"/>
            <a:ext cx="1300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性表示</a:t>
            </a:r>
            <a:r>
              <a:rPr lang="en-US" altLang="zh-CN" sz="2600" b="1" dirty="0">
                <a:latin typeface="+mn-ea"/>
              </a:rPr>
              <a:t> 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9723" y="2310493"/>
            <a:ext cx="16194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线性表示。</a:t>
            </a:r>
          </a:p>
        </p:txBody>
      </p:sp>
    </p:spTree>
    <p:extLst>
      <p:ext uri="{BB962C8B-B14F-4D97-AF65-F5344CB8AC3E}">
        <p14:creationId xmlns:p14="http://schemas.microsoft.com/office/powerpoint/2010/main" val="38083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56" grpId="0" animBg="1"/>
      <p:bldP spid="65" grpId="0"/>
      <p:bldP spid="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4089" y="1001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5025" y="632430"/>
            <a:ext cx="1498433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定义</a:t>
            </a:r>
            <a:r>
              <a:rPr lang="en-US" altLang="zh-CN" sz="2600" b="1" dirty="0"/>
              <a:t>4.2</a:t>
            </a:r>
            <a:endParaRPr lang="zh-CN" altLang="en-US" sz="26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850598" y="737501"/>
            <a:ext cx="6263299" cy="492443"/>
            <a:chOff x="2053117" y="521319"/>
            <a:chExt cx="6263299" cy="492443"/>
          </a:xfrm>
        </p:grpSpPr>
        <p:sp>
          <p:nvSpPr>
            <p:cNvPr id="14" name="TextBox 13"/>
            <p:cNvSpPr txBox="1"/>
            <p:nvPr/>
          </p:nvSpPr>
          <p:spPr>
            <a:xfrm>
              <a:off x="2053117" y="521319"/>
              <a:ext cx="6120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设有两个向量组（Ⅰ）</a:t>
              </a:r>
              <a:r>
                <a:rPr lang="en-US" altLang="zh-CN" sz="2600" b="1" dirty="0">
                  <a:latin typeface="+mn-ea"/>
                </a:rPr>
                <a:t>       </a:t>
              </a:r>
              <a:r>
                <a:rPr lang="zh-CN" altLang="zh-CN" sz="2600" b="1" dirty="0">
                  <a:latin typeface="+mn-ea"/>
                </a:rPr>
                <a:t>和（Ⅱ）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5343624" y="548680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4" name="Equation" r:id="rId4" imgW="1244600" imgH="419100" progId="Equation.DSMT4">
                    <p:embed/>
                  </p:oleObj>
                </mc:Choice>
                <mc:Fallback>
                  <p:oleObj name="Equation" r:id="rId4" imgW="1244600" imgH="419100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3624" y="548680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7884616" y="548680"/>
            <a:ext cx="431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5" name="Equation" r:id="rId6" imgW="431613" imgH="406224" progId="Equation.DSMT4">
                    <p:embed/>
                  </p:oleObj>
                </mc:Choice>
                <mc:Fallback>
                  <p:oleObj name="Equation" r:id="rId6" imgW="431613" imgH="406224" progId="Equation.DSMT4">
                    <p:embed/>
                    <p:pic>
                      <p:nvPicPr>
                        <p:cNvPr id="25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4616" y="548680"/>
                          <a:ext cx="4318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45144" y="1268918"/>
            <a:ext cx="8040761" cy="492443"/>
            <a:chOff x="131639" y="897136"/>
            <a:chExt cx="8040761" cy="492443"/>
          </a:xfrm>
        </p:grpSpPr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131639" y="908720"/>
            <a:ext cx="13208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6" name="Equation" r:id="rId8" imgW="1320227" imgH="418918" progId="Equation.DSMT4">
                    <p:embed/>
                  </p:oleObj>
                </mc:Choice>
                <mc:Fallback>
                  <p:oleObj name="Equation" r:id="rId8" imgW="1320227" imgH="418918" progId="Equation.DSMT4">
                    <p:embed/>
                    <p:pic>
                      <p:nvPicPr>
                        <p:cNvPr id="28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39" y="908720"/>
                          <a:ext cx="1320800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547664" y="897136"/>
              <a:ext cx="6624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若向量组（Ⅰ）中的每个向量都能由向量组</a:t>
              </a:r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23005" y="1761361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（Ⅱ）线性表示，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69283" y="1761360"/>
            <a:ext cx="5328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则称</a:t>
            </a:r>
            <a:r>
              <a:rPr lang="zh-CN" altLang="zh-CN" dirty="0">
                <a:solidFill>
                  <a:srgbClr val="FF0000"/>
                </a:solidFill>
              </a:rPr>
              <a:t>向量组（Ⅰ）能由向量组（Ⅱ）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065" y="2216606"/>
            <a:ext cx="2255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>
                <a:solidFill>
                  <a:srgbClr val="FF0000"/>
                </a:solidFill>
              </a:rPr>
              <a:t>线性表示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7234" y="3279177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43418" y="3423193"/>
            <a:ext cx="6336704" cy="492443"/>
            <a:chOff x="611560" y="260648"/>
            <a:chExt cx="6336704" cy="492443"/>
          </a:xfrm>
        </p:grpSpPr>
        <p:sp>
          <p:nvSpPr>
            <p:cNvPr id="47" name="TextBox 46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5271864" y="332656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7" name="Equation" r:id="rId10" imgW="1676400" imgH="419100" progId="Equation.DSMT4">
                    <p:embed/>
                  </p:oleObj>
                </mc:Choice>
                <mc:Fallback>
                  <p:oleObj name="Equation" r:id="rId10" imgW="1676400" imgH="419100" progId="Equation.DSMT4">
                    <p:embed/>
                    <p:pic>
                      <p:nvPicPr>
                        <p:cNvPr id="48" name="对象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1864" y="332656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1701180" y="2877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8" name="Equation" r:id="rId12" imgW="1790700" imgH="419100" progId="Equation.DSMT4">
                    <p:embed/>
                  </p:oleObj>
                </mc:Choice>
                <mc:Fallback>
                  <p:oleObj name="Equation" r:id="rId12" imgW="1790700" imgH="419100" progId="Equation.DSMT4">
                    <p:embed/>
                    <p:pic>
                      <p:nvPicPr>
                        <p:cNvPr id="49" name="对象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180" y="2877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-25937" y="3915636"/>
            <a:ext cx="1941363" cy="492443"/>
            <a:chOff x="1" y="753091"/>
            <a:chExt cx="1941363" cy="492443"/>
          </a:xfrm>
        </p:grpSpPr>
        <p:graphicFrame>
          <p:nvGraphicFramePr>
            <p:cNvPr id="51" name="对象 50"/>
            <p:cNvGraphicFramePr>
              <a:graphicFrameLocks noChangeAspect="1"/>
            </p:cNvGraphicFramePr>
            <p:nvPr/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9" name="Equation" r:id="rId14" imgW="393529" imgH="228501" progId="Equation.DSMT4">
                    <p:embed/>
                  </p:oleObj>
                </mc:Choice>
                <mc:Fallback>
                  <p:oleObj name="Equation" r:id="rId14" imgW="393529" imgH="228501" progId="Equation.DSMT4">
                    <p:embed/>
                    <p:pic>
                      <p:nvPicPr>
                        <p:cNvPr id="51" name="对象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endParaRPr lang="zh-CN" altLang="en-US" sz="2600" b="1" dirty="0">
                <a:latin typeface="+mn-ea"/>
              </a:endParaRPr>
            </a:p>
          </p:txBody>
        </p:sp>
      </p:grp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691364" y="4422028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16" imgW="4051080" imgH="419040" progId="Equation.DSMT4">
                  <p:embed/>
                </p:oleObj>
              </mc:Choice>
              <mc:Fallback>
                <p:oleObj name="Equation" r:id="rId16" imgW="4051080" imgH="419040" progId="Equation.DSMT4">
                  <p:embed/>
                  <p:pic>
                    <p:nvPicPr>
                      <p:cNvPr id="53" name="对象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64" y="4422028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4755364" y="4444253"/>
          <a:ext cx="245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18" imgW="2450880" imgH="419040" progId="Equation.DSMT4">
                  <p:embed/>
                </p:oleObj>
              </mc:Choice>
              <mc:Fallback>
                <p:oleObj name="Equation" r:id="rId18" imgW="2450880" imgH="419040" progId="Equation.DSMT4">
                  <p:embed/>
                  <p:pic>
                    <p:nvPicPr>
                      <p:cNvPr id="54" name="对象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5364" y="4444253"/>
                        <a:ext cx="245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45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30" grpId="0"/>
      <p:bldP spid="33" grpId="0"/>
      <p:bldP spid="34" grpId="0"/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4524" y="898355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4670" y="1030758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）能互相线性表示，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4524" y="1474419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等价</a:t>
            </a:r>
            <a:r>
              <a:rPr lang="zh-CN" altLang="en-US" sz="2600" b="1" dirty="0">
                <a:latin typeface="+mn-ea"/>
              </a:rPr>
              <a:t>。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-479173" y="127698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 flipH="1">
            <a:off x="167739" y="2564509"/>
            <a:ext cx="171235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  定理</a:t>
            </a:r>
            <a:r>
              <a:rPr lang="en-US" altLang="zh-CN" sz="2800" b="1" dirty="0"/>
              <a:t>4.3</a:t>
            </a:r>
            <a:endParaRPr lang="zh-CN" altLang="en-US" sz="2800" b="1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814332" y="4043280"/>
          <a:ext cx="695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3" imgW="6959520" imgH="419040" progId="Equation.DSMT4">
                  <p:embed/>
                </p:oleObj>
              </mc:Choice>
              <mc:Fallback>
                <p:oleObj name="Equation" r:id="rId3" imgW="6959520" imgH="41904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32" y="4043280"/>
                        <a:ext cx="6959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3499762" y="4540837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5" imgW="2527200" imgH="419040" progId="Equation.DSMT4">
                  <p:embed/>
                </p:oleObj>
              </mc:Choice>
              <mc:Fallback>
                <p:oleObj name="Equation" r:id="rId5" imgW="2527200" imgH="41904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762" y="4540837"/>
                        <a:ext cx="252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835466" y="3231745"/>
            <a:ext cx="7176021" cy="504056"/>
            <a:chOff x="1016033" y="2348880"/>
            <a:chExt cx="7176021" cy="504056"/>
          </a:xfrm>
        </p:grpSpPr>
        <p:sp>
          <p:nvSpPr>
            <p:cNvPr id="38" name="TextBox 37"/>
            <p:cNvSpPr txBox="1"/>
            <p:nvPr/>
          </p:nvSpPr>
          <p:spPr>
            <a:xfrm>
              <a:off x="1016033" y="2348880"/>
              <a:ext cx="71760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与向量组</a:t>
              </a:r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等价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2123728" y="2403173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2" name="Equation" r:id="rId7" imgW="1676400" imgH="419100" progId="Equation.DSMT4">
                    <p:embed/>
                  </p:oleObj>
                </mc:Choice>
                <mc:Fallback>
                  <p:oleObj name="Equation" r:id="rId7" imgW="1676400" imgH="419100" progId="Equation.DSMT4">
                    <p:embed/>
                    <p:pic>
                      <p:nvPicPr>
                        <p:cNvPr id="39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2403173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5195664" y="2433836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3" name="Equation" r:id="rId9" imgW="1752600" imgH="419100" progId="Equation.DSMT4">
                    <p:embed/>
                  </p:oleObj>
                </mc:Choice>
                <mc:Fallback>
                  <p:oleObj name="Equation" r:id="rId9" imgW="1752600" imgH="419100" progId="Equation.DSMT4">
                    <p:embed/>
                    <p:pic>
                      <p:nvPicPr>
                        <p:cNvPr id="40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5664" y="2433836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6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9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0000" y="6093296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AE108FCE-AD0D-7820-D5FA-D5FF24DDF2DF}"/>
              </a:ext>
            </a:extLst>
          </p:cNvPr>
          <p:cNvSpPr txBox="1">
            <a:spLocks noChangeArrowheads="1"/>
          </p:cNvSpPr>
          <p:nvPr/>
        </p:nvSpPr>
        <p:spPr>
          <a:xfrm>
            <a:off x="265603" y="332656"/>
            <a:ext cx="7941568" cy="552529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FF"/>
                </a:solidFill>
              </a:rPr>
              <a:t>定义：</a:t>
            </a:r>
            <a:r>
              <a:rPr kumimoji="1" lang="en-US" altLang="zh-CN" sz="2600" i="1" dirty="0"/>
              <a:t>n </a:t>
            </a:r>
            <a:r>
              <a:rPr kumimoji="1" lang="zh-CN" altLang="en-US" sz="2600" dirty="0"/>
              <a:t>个有次序的数 </a:t>
            </a:r>
            <a:r>
              <a:rPr kumimoji="1" lang="en-US" altLang="zh-CN" sz="2600" i="1" dirty="0"/>
              <a:t>a</a:t>
            </a:r>
            <a:r>
              <a:rPr kumimoji="1" lang="en-US" altLang="zh-CN" sz="2600" baseline="-25000" dirty="0"/>
              <a:t>1</a:t>
            </a:r>
            <a:r>
              <a:rPr kumimoji="1" lang="en-US" altLang="zh-CN" sz="2600" dirty="0"/>
              <a:t>, </a:t>
            </a:r>
            <a:r>
              <a:rPr kumimoji="1" lang="en-US" altLang="zh-CN" sz="2600" i="1" dirty="0"/>
              <a:t>a</a:t>
            </a:r>
            <a:r>
              <a:rPr kumimoji="1" lang="en-US" altLang="zh-CN" sz="2600" baseline="-25000" dirty="0"/>
              <a:t>2</a:t>
            </a:r>
            <a:r>
              <a:rPr kumimoji="1" lang="en-US" altLang="zh-CN" sz="2600" dirty="0"/>
              <a:t>, …, </a:t>
            </a:r>
            <a:r>
              <a:rPr kumimoji="1" lang="en-US" altLang="zh-CN" sz="2600" i="1" dirty="0"/>
              <a:t>a</a:t>
            </a:r>
            <a:r>
              <a:rPr kumimoji="1" lang="en-US" altLang="zh-CN" sz="2600" i="1" baseline="-25000" dirty="0"/>
              <a:t>n </a:t>
            </a:r>
            <a:r>
              <a:rPr kumimoji="1" lang="zh-CN" altLang="en-US" sz="2600" dirty="0"/>
              <a:t>所组成的数组称为</a:t>
            </a:r>
            <a:r>
              <a:rPr kumimoji="1" lang="en-US" altLang="zh-CN" sz="2600" i="1" dirty="0">
                <a:solidFill>
                  <a:srgbClr val="FF0000"/>
                </a:solidFill>
              </a:rPr>
              <a:t>n </a:t>
            </a:r>
            <a:r>
              <a:rPr kumimoji="1" lang="zh-CN" altLang="en-US" sz="2600" dirty="0">
                <a:solidFill>
                  <a:srgbClr val="FF0000"/>
                </a:solidFill>
              </a:rPr>
              <a:t>维向量</a:t>
            </a:r>
            <a:r>
              <a:rPr kumimoji="1" lang="zh-CN" altLang="en-US" sz="2600" dirty="0"/>
              <a:t>，这 </a:t>
            </a:r>
            <a:r>
              <a:rPr kumimoji="1" lang="en-US" altLang="zh-CN" sz="2600" i="1" dirty="0"/>
              <a:t>n </a:t>
            </a:r>
            <a:r>
              <a:rPr kumimoji="1" lang="zh-CN" altLang="en-US" sz="2600" dirty="0"/>
              <a:t>个数称为该向量的 </a:t>
            </a:r>
            <a:r>
              <a:rPr kumimoji="1" lang="en-US" altLang="zh-CN" sz="2600" i="1" dirty="0"/>
              <a:t>n </a:t>
            </a:r>
            <a:r>
              <a:rPr kumimoji="1" lang="zh-CN" altLang="en-US" sz="2600" dirty="0"/>
              <a:t>个</a:t>
            </a:r>
            <a:r>
              <a:rPr kumimoji="1" lang="zh-CN" altLang="en-US" sz="2600" dirty="0">
                <a:solidFill>
                  <a:srgbClr val="FF0000"/>
                </a:solidFill>
              </a:rPr>
              <a:t>分量</a:t>
            </a:r>
            <a:r>
              <a:rPr kumimoji="1" lang="zh-CN" altLang="en-US" sz="2600" dirty="0"/>
              <a:t>，第 </a:t>
            </a:r>
            <a:r>
              <a:rPr kumimoji="1" lang="en-US" altLang="zh-CN" sz="2600" i="1" dirty="0" err="1"/>
              <a:t>i</a:t>
            </a:r>
            <a:r>
              <a:rPr kumimoji="1" lang="en-US" altLang="zh-CN" sz="2600" i="1" dirty="0"/>
              <a:t> </a:t>
            </a:r>
            <a:r>
              <a:rPr kumimoji="1" lang="zh-CN" altLang="en-US" sz="2600" dirty="0"/>
              <a:t>个数 </a:t>
            </a:r>
            <a:r>
              <a:rPr kumimoji="1" lang="en-US" altLang="zh-CN" sz="2600" i="1" dirty="0"/>
              <a:t>a</a:t>
            </a:r>
            <a:r>
              <a:rPr kumimoji="1" lang="en-US" altLang="zh-CN" sz="2600" i="1" baseline="-25000" dirty="0"/>
              <a:t>i </a:t>
            </a:r>
            <a:r>
              <a:rPr kumimoji="1" lang="zh-CN" altLang="en-US" sz="2600" dirty="0"/>
              <a:t>称为第 </a:t>
            </a:r>
            <a:r>
              <a:rPr kumimoji="1" lang="en-US" altLang="zh-CN" sz="2600" i="1" dirty="0" err="1"/>
              <a:t>i</a:t>
            </a:r>
            <a:r>
              <a:rPr kumimoji="1" lang="en-US" altLang="zh-CN" sz="2600" i="1" dirty="0"/>
              <a:t> </a:t>
            </a:r>
            <a:r>
              <a:rPr kumimoji="1" lang="zh-CN" altLang="en-US" sz="2600" dirty="0"/>
              <a:t>个分量．</a:t>
            </a:r>
          </a:p>
          <a:p>
            <a:pPr algn="l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kumimoji="1" lang="zh-CN" altLang="en-US" sz="2600" dirty="0"/>
              <a:t>分量全为实数的向量称为</a:t>
            </a:r>
            <a:r>
              <a:rPr kumimoji="1" lang="zh-CN" altLang="en-US" sz="2600" dirty="0">
                <a:solidFill>
                  <a:srgbClr val="FF0000"/>
                </a:solidFill>
              </a:rPr>
              <a:t>实向量</a:t>
            </a:r>
            <a:r>
              <a:rPr kumimoji="1" lang="zh-CN" altLang="en-US" sz="2600" dirty="0"/>
              <a:t>．</a:t>
            </a:r>
          </a:p>
          <a:p>
            <a:pPr algn="l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kumimoji="1" lang="zh-CN" altLang="en-US" sz="2600" dirty="0"/>
              <a:t>分量全为复数的向量称为</a:t>
            </a:r>
            <a:r>
              <a:rPr kumimoji="1" lang="zh-CN" altLang="en-US" sz="2600" dirty="0">
                <a:solidFill>
                  <a:srgbClr val="FF0000"/>
                </a:solidFill>
              </a:rPr>
              <a:t>复向量</a:t>
            </a:r>
            <a:r>
              <a:rPr kumimoji="1" lang="zh-CN" altLang="en-US" sz="2600" dirty="0"/>
              <a:t>．</a:t>
            </a:r>
          </a:p>
          <a:p>
            <a:pPr algn="l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 sz="2600" dirty="0">
                <a:solidFill>
                  <a:srgbClr val="0000FF"/>
                </a:solidFill>
              </a:rPr>
              <a:t>备注：</a:t>
            </a:r>
          </a:p>
          <a:p>
            <a:pPr algn="l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1" lang="zh-CN" altLang="en-US" sz="2600" dirty="0"/>
              <a:t>行向量和列向量总被看作是两个不同的向量．</a:t>
            </a:r>
          </a:p>
          <a:p>
            <a:pPr algn="l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1" lang="zh-CN" altLang="en-US" sz="2600" dirty="0"/>
              <a:t>所讨论的向量在没有指明是行向量还是列向量时，都当作列向量．</a:t>
            </a:r>
          </a:p>
          <a:p>
            <a:pPr algn="l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1" lang="zh-CN" altLang="en-US" sz="2600" dirty="0"/>
              <a:t>本书中，列向量用黑体小写字母 </a:t>
            </a:r>
            <a:r>
              <a:rPr kumimoji="1" lang="en-US" altLang="zh-CN" sz="2600" i="1" dirty="0"/>
              <a:t>a</a:t>
            </a:r>
            <a:r>
              <a:rPr kumimoji="1" lang="en-US" altLang="zh-CN" sz="2600" dirty="0"/>
              <a:t>, </a:t>
            </a:r>
            <a:r>
              <a:rPr kumimoji="1" lang="en-US" altLang="zh-CN" sz="2600" i="1" dirty="0"/>
              <a:t>b</a:t>
            </a:r>
            <a:r>
              <a:rPr kumimoji="1" lang="en-US" altLang="zh-CN" sz="2600" dirty="0"/>
              <a:t>, </a:t>
            </a:r>
            <a:r>
              <a:rPr kumimoji="1" lang="en-US" altLang="zh-CN" sz="2600" i="1" dirty="0">
                <a:latin typeface="Symbol" panose="05050102010706020507" pitchFamily="18" charset="2"/>
              </a:rPr>
              <a:t>a</a:t>
            </a:r>
            <a:r>
              <a:rPr kumimoji="1" lang="en-US" altLang="zh-CN" sz="2600" dirty="0"/>
              <a:t>, </a:t>
            </a:r>
            <a:r>
              <a:rPr kumimoji="1" lang="en-US" altLang="zh-CN" sz="2600" i="1" dirty="0">
                <a:latin typeface="Symbol" panose="05050102010706020507" pitchFamily="18" charset="2"/>
              </a:rPr>
              <a:t>b </a:t>
            </a:r>
            <a:r>
              <a:rPr kumimoji="1" lang="zh-CN" altLang="en-US" sz="2600" dirty="0"/>
              <a:t>等表示，行向量则用 </a:t>
            </a:r>
            <a:r>
              <a:rPr kumimoji="1" lang="en-US" altLang="zh-CN" sz="2600" i="1" dirty="0" err="1"/>
              <a:t>a</a:t>
            </a:r>
            <a:r>
              <a:rPr kumimoji="1" lang="en-US" altLang="zh-CN" sz="2600" baseline="30000" dirty="0" err="1"/>
              <a:t>T</a:t>
            </a:r>
            <a:r>
              <a:rPr kumimoji="1" lang="en-US" altLang="zh-CN" sz="2600" dirty="0"/>
              <a:t>, </a:t>
            </a:r>
            <a:r>
              <a:rPr kumimoji="1" lang="en-US" altLang="zh-CN" sz="2600" i="1" dirty="0" err="1"/>
              <a:t>b</a:t>
            </a:r>
            <a:r>
              <a:rPr kumimoji="1" lang="en-US" altLang="zh-CN" sz="2600" baseline="30000" dirty="0" err="1"/>
              <a:t>T</a:t>
            </a:r>
            <a:r>
              <a:rPr kumimoji="1" lang="en-US" altLang="zh-CN" sz="2600" dirty="0"/>
              <a:t>, </a:t>
            </a:r>
            <a:r>
              <a:rPr kumimoji="1" lang="en-US" altLang="zh-CN" sz="2600" i="1" dirty="0" err="1">
                <a:latin typeface="Symbol" panose="05050102010706020507" pitchFamily="18" charset="2"/>
              </a:rPr>
              <a:t>a</a:t>
            </a:r>
            <a:r>
              <a:rPr kumimoji="1" lang="en-US" altLang="zh-CN" sz="2600" baseline="30000" dirty="0" err="1"/>
              <a:t>T</a:t>
            </a:r>
            <a:r>
              <a:rPr kumimoji="1" lang="en-US" altLang="zh-CN" sz="2600" dirty="0"/>
              <a:t>, </a:t>
            </a:r>
            <a:r>
              <a:rPr kumimoji="1" lang="en-US" altLang="zh-CN" sz="2600" i="1" dirty="0">
                <a:latin typeface="Symbol" panose="05050102010706020507" pitchFamily="18" charset="2"/>
              </a:rPr>
              <a:t>b </a:t>
            </a:r>
            <a:r>
              <a:rPr kumimoji="1" lang="en-US" altLang="zh-CN" sz="2600" baseline="30000" dirty="0"/>
              <a:t>T</a:t>
            </a:r>
            <a:r>
              <a:rPr kumimoji="1" lang="en-US" altLang="zh-CN" sz="2600" i="1" dirty="0">
                <a:latin typeface="Symbol" panose="05050102010706020507" pitchFamily="18" charset="2"/>
              </a:rPr>
              <a:t> </a:t>
            </a:r>
            <a:r>
              <a:rPr kumimoji="1" lang="zh-CN" altLang="en-US" sz="2600" dirty="0"/>
              <a:t>表示．</a:t>
            </a:r>
          </a:p>
        </p:txBody>
      </p:sp>
    </p:spTree>
    <p:extLst>
      <p:ext uri="{BB962C8B-B14F-4D97-AF65-F5344CB8AC3E}">
        <p14:creationId xmlns:p14="http://schemas.microsoft.com/office/powerpoint/2010/main" val="409123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0000" y="6093296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527707E-458B-3326-9333-6932F6DE8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692696"/>
            <a:ext cx="8229600" cy="204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FF"/>
                </a:solidFill>
              </a:rPr>
              <a:t>定义：</a:t>
            </a:r>
            <a:r>
              <a:rPr kumimoji="1" lang="zh-CN" altLang="en-US" sz="2600" b="1" dirty="0">
                <a:solidFill>
                  <a:srgbClr val="000000"/>
                </a:solidFill>
              </a:rPr>
              <a:t>若干个同维数的列向量（行向量）所组成的集合称为</a:t>
            </a:r>
            <a:r>
              <a:rPr kumimoji="1" lang="zh-CN" altLang="en-US" sz="2600" b="1" dirty="0">
                <a:solidFill>
                  <a:srgbClr val="FF0000"/>
                </a:solidFill>
              </a:rPr>
              <a:t>向量组</a:t>
            </a:r>
            <a:r>
              <a:rPr kumimoji="1" lang="zh-CN" altLang="en-US" sz="2600" b="1" dirty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1" lang="zh-CN" altLang="en-US" sz="2600" b="1" dirty="0">
                <a:solidFill>
                  <a:srgbClr val="000000"/>
                </a:solidFill>
              </a:rPr>
              <a:t>当</a:t>
            </a:r>
            <a:r>
              <a:rPr kumimoji="1" lang="en-US" altLang="zh-CN" sz="26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600" b="1" dirty="0">
                <a:solidFill>
                  <a:srgbClr val="000000"/>
                </a:solidFill>
              </a:rPr>
              <a:t>(</a:t>
            </a:r>
            <a:r>
              <a:rPr kumimoji="1" lang="en-US" altLang="zh-CN" sz="26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600" b="1" dirty="0">
                <a:solidFill>
                  <a:srgbClr val="000000"/>
                </a:solidFill>
              </a:rPr>
              <a:t>) </a:t>
            </a:r>
            <a:r>
              <a:rPr kumimoji="1" lang="en-US" altLang="zh-CN" sz="2600" b="1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kumimoji="1" lang="en-US" altLang="zh-CN" sz="26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600" b="1" i="1" dirty="0">
                <a:solidFill>
                  <a:srgbClr val="000000"/>
                </a:solidFill>
              </a:rPr>
              <a:t>n </a:t>
            </a:r>
            <a:r>
              <a:rPr kumimoji="1" lang="zh-CN" altLang="en-US" sz="2600" b="1" dirty="0">
                <a:solidFill>
                  <a:srgbClr val="000000"/>
                </a:solidFill>
              </a:rPr>
              <a:t>时，齐次线性方程组 </a:t>
            </a:r>
            <a:r>
              <a:rPr kumimoji="1" lang="en-US" altLang="zh-CN" sz="2600" b="1" i="1" dirty="0">
                <a:solidFill>
                  <a:srgbClr val="000000"/>
                </a:solidFill>
              </a:rPr>
              <a:t>Ax</a:t>
            </a:r>
            <a:r>
              <a:rPr kumimoji="1" lang="en-US" altLang="zh-CN" sz="2600" b="1" dirty="0">
                <a:solidFill>
                  <a:srgbClr val="000000"/>
                </a:solidFill>
              </a:rPr>
              <a:t> = 0 </a:t>
            </a:r>
            <a:r>
              <a:rPr kumimoji="1" lang="zh-CN" altLang="en-US" sz="2600" b="1" dirty="0">
                <a:solidFill>
                  <a:srgbClr val="000000"/>
                </a:solidFill>
              </a:rPr>
              <a:t>的全体解组成的向量组含有无穷多个向量．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BC08B4FE-2F08-FD83-2971-593CB1697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135926"/>
              </p:ext>
            </p:extLst>
          </p:nvPr>
        </p:nvGraphicFramePr>
        <p:xfrm>
          <a:off x="107504" y="2965996"/>
          <a:ext cx="3452813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41452800" imgH="17068800" progId="Equation.DSMT4">
                  <p:embed/>
                </p:oleObj>
              </mc:Choice>
              <mc:Fallback>
                <p:oleObj name="Equation" r:id="rId4" imgW="41452800" imgH="17068800" progId="Equation.DSMT4">
                  <p:embed/>
                  <p:pic>
                    <p:nvPicPr>
                      <p:cNvPr id="140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965996"/>
                        <a:ext cx="3452813" cy="142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9D03D231-B3E3-D39D-3032-30053DF4C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983683"/>
              </p:ext>
            </p:extLst>
          </p:nvPr>
        </p:nvGraphicFramePr>
        <p:xfrm>
          <a:off x="3530154" y="3415258"/>
          <a:ext cx="2157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1422720" imgH="330120" progId="Equation.DSMT4">
                  <p:embed/>
                </p:oleObj>
              </mc:Choice>
              <mc:Fallback>
                <p:oleObj name="Equation" r:id="rId6" imgW="1422720" imgH="330120" progId="Equation.DSMT4">
                  <p:embed/>
                  <p:pic>
                    <p:nvPicPr>
                      <p:cNvPr id="140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154" y="3415258"/>
                        <a:ext cx="21574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8B652B68-02D1-D219-FF76-EF939ED86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46438"/>
              </p:ext>
            </p:extLst>
          </p:nvPr>
        </p:nvGraphicFramePr>
        <p:xfrm>
          <a:off x="5676454" y="2939008"/>
          <a:ext cx="1041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8" imgW="685800" imgH="965520" progId="Equation.DSMT4">
                  <p:embed/>
                </p:oleObj>
              </mc:Choice>
              <mc:Fallback>
                <p:oleObj name="Equation" r:id="rId8" imgW="685800" imgH="965520" progId="Equation.DSMT4">
                  <p:embed/>
                  <p:pic>
                    <p:nvPicPr>
                      <p:cNvPr id="140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454" y="2939008"/>
                        <a:ext cx="10414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>
            <a:extLst>
              <a:ext uri="{FF2B5EF4-FFF2-40B4-BE49-F238E27FC236}">
                <a16:creationId xmlns:a16="http://schemas.microsoft.com/office/drawing/2014/main" id="{3B647230-F4C9-5128-1D36-DBD0F1993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4577308"/>
            <a:ext cx="8229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1" dirty="0">
                <a:solidFill>
                  <a:srgbClr val="FF0000"/>
                </a:solidFill>
              </a:rPr>
              <a:t>结论：含有限个向量的有序向量组与矩阵一一对应．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A7FFA87B-0DCC-41C3-C886-57DDE07B7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40" y="2290738"/>
            <a:ext cx="2124075" cy="1152525"/>
          </a:xfrm>
          <a:prstGeom prst="cloudCallout">
            <a:avLst>
              <a:gd name="adj1" fmla="val -38343"/>
              <a:gd name="adj2" fmla="val 84023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00"/>
                </a:solidFill>
              </a:rPr>
              <a:t>有限向量组</a:t>
            </a:r>
          </a:p>
        </p:txBody>
      </p:sp>
    </p:spTree>
    <p:extLst>
      <p:ext uri="{BB962C8B-B14F-4D97-AF65-F5344CB8AC3E}">
        <p14:creationId xmlns:p14="http://schemas.microsoft.com/office/powerpoint/2010/main" val="22339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0000" y="6093296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60244" y="1844824"/>
            <a:ext cx="16194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线性表示</a:t>
            </a:r>
            <a:r>
              <a:rPr lang="zh-CN" altLang="en-US" dirty="0"/>
              <a:t>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2442" y="941050"/>
            <a:ext cx="30243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/>
              <a:t>则称</a:t>
            </a:r>
            <a:r>
              <a:rPr lang="zh-CN" altLang="en-US" dirty="0" smtClean="0"/>
              <a:t>向量   是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79712" y="2556273"/>
            <a:ext cx="1584176" cy="37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90776" y="2276872"/>
            <a:ext cx="7621584" cy="3692863"/>
            <a:chOff x="190776" y="2511452"/>
            <a:chExt cx="7621584" cy="3461512"/>
          </a:xfrm>
        </p:grpSpPr>
        <p:sp>
          <p:nvSpPr>
            <p:cNvPr id="6" name="圆角矩形 5"/>
            <p:cNvSpPr/>
            <p:nvPr/>
          </p:nvSpPr>
          <p:spPr>
            <a:xfrm>
              <a:off x="190776" y="2511452"/>
              <a:ext cx="7614688" cy="346151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Text Box 10"/>
            <p:cNvSpPr txBox="1">
              <a:spLocks noChangeArrowheads="1"/>
            </p:cNvSpPr>
            <p:nvPr/>
          </p:nvSpPr>
          <p:spPr bwMode="auto">
            <a:xfrm>
              <a:off x="360244" y="2559776"/>
              <a:ext cx="7452116" cy="4471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25000"/>
                </a:lnSpc>
              </a:pPr>
              <a:r>
                <a:rPr lang="zh-CN" altLang="en-US" sz="2000" b="1" dirty="0">
                  <a:latin typeface="+mn-ea"/>
                  <a:sym typeface="Wingdings" pitchFamily="2" charset="2"/>
                </a:rPr>
                <a:t>几何演示：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15180" y="4708374"/>
            <a:ext cx="428628" cy="1152374"/>
            <a:chOff x="3423291" y="4564360"/>
            <a:chExt cx="428628" cy="1152374"/>
          </a:xfrm>
        </p:grpSpPr>
        <p:cxnSp>
          <p:nvCxnSpPr>
            <p:cNvPr id="120" name="直接箭头连接符 119"/>
            <p:cNvCxnSpPr/>
            <p:nvPr/>
          </p:nvCxnSpPr>
          <p:spPr bwMode="auto">
            <a:xfrm rot="5400000" flipH="1" flipV="1">
              <a:off x="3137539" y="5002354"/>
              <a:ext cx="1000132" cy="428628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3466558"/>
                </p:ext>
              </p:extLst>
            </p:nvPr>
          </p:nvGraphicFramePr>
          <p:xfrm>
            <a:off x="3491880" y="456436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" name="Equation" r:id="rId4" imgW="253780" imgH="304536" progId="Equation.DSMT4">
                    <p:embed/>
                  </p:oleObj>
                </mc:Choice>
                <mc:Fallback>
                  <p:oleObj name="Equation" r:id="rId4" imgW="253780" imgH="304536" progId="Equation.DSMT4">
                    <p:embed/>
                    <p:pic>
                      <p:nvPicPr>
                        <p:cNvPr id="0" name="Picture 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4564360"/>
                          <a:ext cx="2540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2444061" y="5501950"/>
            <a:ext cx="1357322" cy="387123"/>
            <a:chOff x="3308157" y="5357936"/>
            <a:chExt cx="1357322" cy="38712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6875964"/>
                </p:ext>
              </p:extLst>
            </p:nvPr>
          </p:nvGraphicFramePr>
          <p:xfrm>
            <a:off x="4355976" y="5440259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name="Equation" r:id="rId6" imgW="228501" imgH="304668" progId="Equation.DSMT4">
                    <p:embed/>
                  </p:oleObj>
                </mc:Choice>
                <mc:Fallback>
                  <p:oleObj name="Equation" r:id="rId6" imgW="228501" imgH="304668" progId="Equation.DSMT4">
                    <p:embed/>
                    <p:pic>
                      <p:nvPicPr>
                        <p:cNvPr id="0" name="Picture 3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5440259"/>
                          <a:ext cx="2286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5" name="直接箭头连接符 124"/>
            <p:cNvCxnSpPr/>
            <p:nvPr/>
          </p:nvCxnSpPr>
          <p:spPr bwMode="auto">
            <a:xfrm flipV="1">
              <a:off x="3308157" y="5357936"/>
              <a:ext cx="1357322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763688" y="5284438"/>
            <a:ext cx="648071" cy="592832"/>
            <a:chOff x="2627784" y="5140424"/>
            <a:chExt cx="648071" cy="592832"/>
          </a:xfrm>
        </p:grpSpPr>
        <p:cxnSp>
          <p:nvCxnSpPr>
            <p:cNvPr id="126" name="直接箭头连接符 125"/>
            <p:cNvCxnSpPr/>
            <p:nvPr/>
          </p:nvCxnSpPr>
          <p:spPr bwMode="auto">
            <a:xfrm rot="16200000" flipV="1">
              <a:off x="2882946" y="5340347"/>
              <a:ext cx="428628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0488759"/>
                </p:ext>
              </p:extLst>
            </p:nvPr>
          </p:nvGraphicFramePr>
          <p:xfrm>
            <a:off x="2627784" y="5140424"/>
            <a:ext cx="241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name="Equation" r:id="rId8" imgW="241195" imgH="304668" progId="Equation.DSMT4">
                    <p:embed/>
                  </p:oleObj>
                </mc:Choice>
                <mc:Fallback>
                  <p:oleObj name="Equation" r:id="rId8" imgW="241195" imgH="304668" progId="Equation.DSMT4">
                    <p:embed/>
                    <p:pic>
                      <p:nvPicPr>
                        <p:cNvPr id="0" name="Picture 3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5140424"/>
                          <a:ext cx="2413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2408337" y="4074799"/>
            <a:ext cx="1428771" cy="1784343"/>
            <a:chOff x="3272433" y="3858775"/>
            <a:chExt cx="1428771" cy="1784343"/>
          </a:xfrm>
        </p:grpSpPr>
        <p:cxnSp>
          <p:nvCxnSpPr>
            <p:cNvPr id="114" name="直接箭头连接符 113"/>
            <p:cNvCxnSpPr/>
            <p:nvPr/>
          </p:nvCxnSpPr>
          <p:spPr bwMode="auto">
            <a:xfrm rot="5400000" flipH="1" flipV="1">
              <a:off x="3094647" y="4036561"/>
              <a:ext cx="1784343" cy="142877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951564" y="4221088"/>
              <a:ext cx="33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A</a:t>
              </a:r>
              <a:endParaRPr lang="zh-CN" altLang="en-US" dirty="0"/>
            </a:p>
          </p:txBody>
        </p:sp>
      </p:grp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360244" y="2692132"/>
            <a:ext cx="74521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zh-CN" altLang="en-US" sz="2000" b="1" dirty="0">
                <a:latin typeface="+mn-ea"/>
                <a:sym typeface="Wingdings" pitchFamily="2" charset="2"/>
              </a:rPr>
              <a:t>线性组合：向量组进行适当的伸缩（数乘）与多边形组合（加法）；</a:t>
            </a:r>
            <a:endParaRPr lang="en-US" altLang="zh-CN" sz="2000" b="1" dirty="0">
              <a:latin typeface="+mn-ea"/>
              <a:sym typeface="Wingdings" pitchFamily="2" charset="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415180" y="4708376"/>
            <a:ext cx="428628" cy="1152374"/>
            <a:chOff x="3423291" y="4564360"/>
            <a:chExt cx="428628" cy="1152374"/>
          </a:xfrm>
        </p:grpSpPr>
        <p:cxnSp>
          <p:nvCxnSpPr>
            <p:cNvPr id="61" name="直接箭头连接符 60"/>
            <p:cNvCxnSpPr/>
            <p:nvPr/>
          </p:nvCxnSpPr>
          <p:spPr bwMode="auto">
            <a:xfrm rot="5400000" flipH="1" flipV="1">
              <a:off x="3137539" y="5002354"/>
              <a:ext cx="1000132" cy="428628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0108746"/>
                </p:ext>
              </p:extLst>
            </p:nvPr>
          </p:nvGraphicFramePr>
          <p:xfrm>
            <a:off x="3491880" y="456436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" name="Equation" r:id="rId10" imgW="253780" imgH="304536" progId="Equation.DSMT4">
                    <p:embed/>
                  </p:oleObj>
                </mc:Choice>
                <mc:Fallback>
                  <p:oleObj name="Equation" r:id="rId10" imgW="253780" imgH="304536" progId="Equation.DSMT4">
                    <p:embed/>
                    <p:pic>
                      <p:nvPicPr>
                        <p:cNvPr id="0" name="Picture 3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4564360"/>
                          <a:ext cx="2540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组合 62"/>
          <p:cNvGrpSpPr/>
          <p:nvPr/>
        </p:nvGrpSpPr>
        <p:grpSpPr>
          <a:xfrm>
            <a:off x="1763688" y="5284440"/>
            <a:ext cx="648071" cy="592832"/>
            <a:chOff x="2627784" y="5140424"/>
            <a:chExt cx="648071" cy="592832"/>
          </a:xfrm>
        </p:grpSpPr>
        <p:cxnSp>
          <p:nvCxnSpPr>
            <p:cNvPr id="64" name="直接箭头连接符 63"/>
            <p:cNvCxnSpPr/>
            <p:nvPr/>
          </p:nvCxnSpPr>
          <p:spPr bwMode="auto">
            <a:xfrm rot="16200000" flipV="1">
              <a:off x="2882946" y="5340347"/>
              <a:ext cx="428628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9278940"/>
                </p:ext>
              </p:extLst>
            </p:nvPr>
          </p:nvGraphicFramePr>
          <p:xfrm>
            <a:off x="2627784" y="5140424"/>
            <a:ext cx="241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" name="Equation" r:id="rId11" imgW="241195" imgH="304668" progId="Equation.DSMT4">
                    <p:embed/>
                  </p:oleObj>
                </mc:Choice>
                <mc:Fallback>
                  <p:oleObj name="Equation" r:id="rId11" imgW="241195" imgH="304668" progId="Equation.DSMT4">
                    <p:embed/>
                    <p:pic>
                      <p:nvPicPr>
                        <p:cNvPr id="0" name="Picture 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5140424"/>
                          <a:ext cx="2413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419" name="Object 163"/>
          <p:cNvGraphicFramePr>
            <a:graphicFrameLocks noChangeAspect="1"/>
          </p:cNvGraphicFramePr>
          <p:nvPr/>
        </p:nvGraphicFramePr>
        <p:xfrm>
          <a:off x="5000625" y="4214813"/>
          <a:ext cx="219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12" imgW="2197100" imgH="419100" progId="Equation.DSMT4">
                  <p:embed/>
                </p:oleObj>
              </mc:Choice>
              <mc:Fallback>
                <p:oleObj name="Equation" r:id="rId12" imgW="2197100" imgH="419100" progId="Equation.DSMT4">
                  <p:embed/>
                  <p:pic>
                    <p:nvPicPr>
                      <p:cNvPr id="0" name="Picture 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214813"/>
                        <a:ext cx="2197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23528" y="435230"/>
            <a:ext cx="7721963" cy="1499353"/>
            <a:chOff x="323528" y="435230"/>
            <a:chExt cx="7721963" cy="1499353"/>
          </a:xfrm>
        </p:grpSpPr>
        <p:sp>
          <p:nvSpPr>
            <p:cNvPr id="29" name="TextBox 28"/>
            <p:cNvSpPr txBox="1"/>
            <p:nvPr/>
          </p:nvSpPr>
          <p:spPr>
            <a:xfrm>
              <a:off x="377774" y="435230"/>
              <a:ext cx="1506564" cy="4924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定义</a:t>
              </a:r>
              <a:r>
                <a:rPr lang="en-US" altLang="zh-CN" sz="2600" b="1" dirty="0"/>
                <a:t>4.1</a:t>
              </a:r>
              <a:endParaRPr lang="zh-CN" altLang="en-US" sz="2600" b="1" dirty="0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323528" y="1383033"/>
              <a:ext cx="7721963" cy="551550"/>
              <a:chOff x="323528" y="1383033"/>
              <a:chExt cx="7721963" cy="55155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323528" y="1383033"/>
                <a:ext cx="6120680" cy="525168"/>
                <a:chOff x="545156" y="1538662"/>
                <a:chExt cx="6120680" cy="52516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45156" y="1571387"/>
                  <a:ext cx="6120680" cy="492443"/>
                  <a:chOff x="545156" y="1571387"/>
                  <a:chExt cx="6120680" cy="492443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45156" y="1571387"/>
                    <a:ext cx="612068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b="1" dirty="0"/>
                      <a:t>向量       </a:t>
                    </a:r>
                    <a:r>
                      <a:rPr lang="zh-CN" altLang="en-US" sz="2600" b="1" dirty="0" smtClean="0"/>
                      <a:t>   </a:t>
                    </a:r>
                    <a:r>
                      <a:rPr lang="zh-CN" altLang="en-US" sz="2600" b="1" dirty="0"/>
                      <a:t>的</a:t>
                    </a:r>
                  </a:p>
                </p:txBody>
              </p:sp>
              <p:graphicFrame>
                <p:nvGraphicFramePr>
                  <p:cNvPr id="20" name="对象 1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59858166"/>
                      </p:ext>
                    </p:extLst>
                  </p:nvPr>
                </p:nvGraphicFramePr>
                <p:xfrm>
                  <a:off x="1349274" y="1582021"/>
                  <a:ext cx="1676400" cy="419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32" name="Equation" r:id="rId14" imgW="1676400" imgH="419100" progId="Equation.DSMT4">
                          <p:embed/>
                        </p:oleObj>
                      </mc:Choice>
                      <mc:Fallback>
                        <p:oleObj name="Equation" r:id="rId14" imgW="1676400" imgH="419100" progId="Equation.DSMT4">
                          <p:embed/>
                          <p:pic>
                            <p:nvPicPr>
                              <p:cNvPr id="0" name="Picture 38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49274" y="1582021"/>
                                <a:ext cx="1676400" cy="4191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3228331" y="1538662"/>
                  <a:ext cx="165618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线性组合</a:t>
                  </a:r>
                  <a:r>
                    <a:rPr lang="zh-CN" altLang="en-US" dirty="0"/>
                    <a:t>，</a:t>
                  </a: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544910" y="1401163"/>
                <a:ext cx="3500581" cy="533420"/>
                <a:chOff x="4760934" y="1556792"/>
                <a:chExt cx="3500581" cy="533420"/>
              </a:xfrm>
            </p:grpSpPr>
            <p:graphicFrame>
              <p:nvGraphicFramePr>
                <p:cNvPr id="21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3210090"/>
                    </p:ext>
                  </p:extLst>
                </p:nvPr>
              </p:nvGraphicFramePr>
              <p:xfrm>
                <a:off x="5575065" y="1643079"/>
                <a:ext cx="351319" cy="4471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3" name="Equation" r:id="rId16" imgW="279279" imgH="355446" progId="Equation.DSMT4">
                        <p:embed/>
                      </p:oleObj>
                    </mc:Choice>
                    <mc:Fallback>
                      <p:oleObj name="Equation" r:id="rId16" imgW="279279" imgH="355446" progId="Equation.DSMT4">
                        <p:embed/>
                        <p:pic>
                          <p:nvPicPr>
                            <p:cNvPr id="0" name="Picture 38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75065" y="1643079"/>
                              <a:ext cx="351319" cy="4471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" name="TextBox 25"/>
                <p:cNvSpPr txBox="1"/>
                <p:nvPr/>
              </p:nvSpPr>
              <p:spPr>
                <a:xfrm>
                  <a:off x="4760934" y="1556792"/>
                  <a:ext cx="93610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/>
                    <a:t>也称</a:t>
                  </a:r>
                  <a:endParaRPr lang="zh-CN" altLang="en-US" dirty="0"/>
                </a:p>
              </p:txBody>
            </p:sp>
            <p:graphicFrame>
              <p:nvGraphicFramePr>
                <p:cNvPr id="28" name="对象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39440212"/>
                    </p:ext>
                  </p:extLst>
                </p:nvPr>
              </p:nvGraphicFramePr>
              <p:xfrm>
                <a:off x="6585115" y="1608058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4" name="Equation" r:id="rId18" imgW="1676400" imgH="419100" progId="Equation.DSMT4">
                        <p:embed/>
                      </p:oleObj>
                    </mc:Choice>
                    <mc:Fallback>
                      <p:oleObj name="Equation" r:id="rId18" imgW="1676400" imgH="419100" progId="Equation.DSMT4">
                        <p:embed/>
                        <p:pic>
                          <p:nvPicPr>
                            <p:cNvPr id="0" name="Picture 39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5115" y="1608058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" name="TextBox 29"/>
                <p:cNvSpPr txBox="1"/>
                <p:nvPr/>
              </p:nvSpPr>
              <p:spPr>
                <a:xfrm>
                  <a:off x="5784340" y="1556792"/>
                  <a:ext cx="115212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能由</a:t>
                  </a:r>
                </a:p>
              </p:txBody>
            </p:sp>
          </p:grpSp>
        </p:grpSp>
        <p:grpSp>
          <p:nvGrpSpPr>
            <p:cNvPr id="27" name="组合 26"/>
            <p:cNvGrpSpPr/>
            <p:nvPr/>
          </p:nvGrpSpPr>
          <p:grpSpPr>
            <a:xfrm>
              <a:off x="468313" y="908720"/>
              <a:ext cx="5471839" cy="504056"/>
              <a:chOff x="468313" y="908720"/>
              <a:chExt cx="5471839" cy="504056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676896" y="908720"/>
                <a:ext cx="4263256" cy="492443"/>
                <a:chOff x="2339752" y="1064349"/>
                <a:chExt cx="4263256" cy="492443"/>
              </a:xfrm>
            </p:grpSpPr>
            <p:graphicFrame>
              <p:nvGraphicFramePr>
                <p:cNvPr id="17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54182196"/>
                    </p:ext>
                  </p:extLst>
                </p:nvPr>
              </p:nvGraphicFramePr>
              <p:xfrm>
                <a:off x="2843808" y="1137692"/>
                <a:ext cx="3759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5" name="Equation" r:id="rId20" imgW="3759200" imgH="419100" progId="Equation.DSMT4">
                        <p:embed/>
                      </p:oleObj>
                    </mc:Choice>
                    <mc:Fallback>
                      <p:oleObj name="Equation" r:id="rId20" imgW="3759200" imgH="419100" progId="Equation.DSMT4">
                        <p:embed/>
                        <p:pic>
                          <p:nvPicPr>
                            <p:cNvPr id="0" name="Picture 39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43808" y="1137692"/>
                              <a:ext cx="3759200" cy="4191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" name="TextBox 11"/>
                <p:cNvSpPr txBox="1"/>
                <p:nvPr/>
              </p:nvSpPr>
              <p:spPr>
                <a:xfrm>
                  <a:off x="2339752" y="1064349"/>
                  <a:ext cx="51969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使</a:t>
                  </a:r>
                </a:p>
              </p:txBody>
            </p:sp>
          </p:grp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6362623"/>
                  </p:ext>
                </p:extLst>
              </p:nvPr>
            </p:nvGraphicFramePr>
            <p:xfrm>
              <a:off x="468313" y="955576"/>
              <a:ext cx="120332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6" name="Equation" r:id="rId22" imgW="1104900" imgH="419100" progId="Equation.DSMT4">
                      <p:embed/>
                    </p:oleObj>
                  </mc:Choice>
                  <mc:Fallback>
                    <p:oleObj name="Equation" r:id="rId22" imgW="1104900" imgH="419100" progId="Equation.DSMT4">
                      <p:embed/>
                      <p:pic>
                        <p:nvPicPr>
                          <p:cNvPr id="0" name="Picture 3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313" y="955576"/>
                            <a:ext cx="1203325" cy="457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" name="组合 50"/>
            <p:cNvGrpSpPr/>
            <p:nvPr/>
          </p:nvGrpSpPr>
          <p:grpSpPr>
            <a:xfrm>
              <a:off x="2054249" y="476672"/>
              <a:ext cx="5974135" cy="504056"/>
              <a:chOff x="2113433" y="476672"/>
              <a:chExt cx="5974135" cy="50405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113433" y="476672"/>
                <a:ext cx="4155803" cy="492443"/>
                <a:chOff x="2113433" y="476672"/>
                <a:chExt cx="4155803" cy="492443"/>
              </a:xfrm>
            </p:grpSpPr>
            <p:graphicFrame>
              <p:nvGraphicFramePr>
                <p:cNvPr id="15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78070458"/>
                    </p:ext>
                  </p:extLst>
                </p:nvPr>
              </p:nvGraphicFramePr>
              <p:xfrm>
                <a:off x="3995936" y="481586"/>
                <a:ext cx="2273300" cy="4460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7" name="Equation" r:id="rId24" imgW="2146300" imgH="419100" progId="Equation.DSMT4">
                        <p:embed/>
                      </p:oleObj>
                    </mc:Choice>
                    <mc:Fallback>
                      <p:oleObj name="Equation" r:id="rId24" imgW="2146300" imgH="419100" progId="Equation.DSMT4">
                        <p:embed/>
                        <p:pic>
                          <p:nvPicPr>
                            <p:cNvPr id="0" name="Picture 39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95936" y="481586"/>
                              <a:ext cx="2273300" cy="4460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" name="TextBox 4"/>
                <p:cNvSpPr txBox="1"/>
                <p:nvPr/>
              </p:nvSpPr>
              <p:spPr>
                <a:xfrm>
                  <a:off x="2113433" y="476672"/>
                  <a:ext cx="2151395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600" b="1" dirty="0"/>
                    <a:t>对于向量组</a:t>
                  </a: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6228184" y="488285"/>
                <a:ext cx="1859384" cy="492443"/>
                <a:chOff x="6228184" y="488285"/>
                <a:chExt cx="1859384" cy="492443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6228184" y="488285"/>
                  <a:ext cx="158417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若存在数</a:t>
                  </a:r>
                </a:p>
              </p:txBody>
            </p:sp>
            <p:graphicFrame>
              <p:nvGraphicFramePr>
                <p:cNvPr id="35" name="对象 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5861258"/>
                    </p:ext>
                  </p:extLst>
                </p:nvPr>
              </p:nvGraphicFramePr>
              <p:xfrm>
                <a:off x="7740352" y="513046"/>
                <a:ext cx="347216" cy="4196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8" name="Equation" r:id="rId26" imgW="406048" imgH="406048" progId="Equation.DSMT4">
                        <p:embed/>
                      </p:oleObj>
                    </mc:Choice>
                    <mc:Fallback>
                      <p:oleObj name="Equation" r:id="rId26" imgW="406048" imgH="406048" progId="Equation.DSMT4">
                        <p:embed/>
                        <p:pic>
                          <p:nvPicPr>
                            <p:cNvPr id="0" name="Picture 39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40352" y="513046"/>
                              <a:ext cx="347216" cy="4196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5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6868643"/>
                </p:ext>
              </p:extLst>
            </p:nvPr>
          </p:nvGraphicFramePr>
          <p:xfrm>
            <a:off x="7539461" y="986360"/>
            <a:ext cx="351319" cy="447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Equation" r:id="rId16" imgW="279279" imgH="355446" progId="Equation.DSMT4">
                    <p:embed/>
                  </p:oleObj>
                </mc:Choice>
                <mc:Fallback>
                  <p:oleObj name="Equation" r:id="rId16" imgW="279279" imgH="355446" progId="Equation.DSMT4">
                    <p:embed/>
                    <p:pic>
                      <p:nvPicPr>
                        <p:cNvPr id="21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9461" y="986360"/>
                          <a:ext cx="351319" cy="447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016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4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9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14948 -0.0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5" y="-25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2.59259E-6 L 0.18889 -0.198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990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9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79712" y="2556273"/>
            <a:ext cx="1584176" cy="37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90776" y="2276872"/>
            <a:ext cx="7621584" cy="3692863"/>
            <a:chOff x="190776" y="2511452"/>
            <a:chExt cx="7621584" cy="3461512"/>
          </a:xfrm>
        </p:grpSpPr>
        <p:sp>
          <p:nvSpPr>
            <p:cNvPr id="6" name="圆角矩形 5"/>
            <p:cNvSpPr/>
            <p:nvPr/>
          </p:nvSpPr>
          <p:spPr>
            <a:xfrm>
              <a:off x="190776" y="2511452"/>
              <a:ext cx="7614688" cy="346151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Text Box 10"/>
            <p:cNvSpPr txBox="1">
              <a:spLocks noChangeArrowheads="1"/>
            </p:cNvSpPr>
            <p:nvPr/>
          </p:nvSpPr>
          <p:spPr bwMode="auto">
            <a:xfrm>
              <a:off x="360244" y="2559776"/>
              <a:ext cx="7452116" cy="42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25000"/>
                </a:lnSpc>
              </a:pPr>
              <a:r>
                <a:rPr lang="zh-CN" altLang="en-US" sz="2000" b="1" dirty="0">
                  <a:latin typeface="+mn-ea"/>
                  <a:sym typeface="Wingdings" pitchFamily="2" charset="2"/>
                </a:rPr>
                <a:t>平面几何演示：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15180" y="4210147"/>
            <a:ext cx="428628" cy="1152374"/>
            <a:chOff x="3423291" y="4564360"/>
            <a:chExt cx="428628" cy="1152374"/>
          </a:xfrm>
        </p:grpSpPr>
        <p:cxnSp>
          <p:nvCxnSpPr>
            <p:cNvPr id="120" name="直接箭头连接符 119"/>
            <p:cNvCxnSpPr/>
            <p:nvPr/>
          </p:nvCxnSpPr>
          <p:spPr bwMode="auto">
            <a:xfrm rot="5400000" flipH="1" flipV="1">
              <a:off x="3137539" y="5002354"/>
              <a:ext cx="1000132" cy="428628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9415018"/>
                </p:ext>
              </p:extLst>
            </p:nvPr>
          </p:nvGraphicFramePr>
          <p:xfrm>
            <a:off x="3491880" y="456436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6" name="Equation" r:id="rId3" imgW="253780" imgH="304536" progId="Equation.DSMT4">
                    <p:embed/>
                  </p:oleObj>
                </mc:Choice>
                <mc:Fallback>
                  <p:oleObj name="Equation" r:id="rId3" imgW="253780" imgH="304536" progId="Equation.DSMT4">
                    <p:embed/>
                    <p:pic>
                      <p:nvPicPr>
                        <p:cNvPr id="0" name="Picture 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4564360"/>
                          <a:ext cx="2540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2444061" y="5003723"/>
            <a:ext cx="1357322" cy="387123"/>
            <a:chOff x="3308157" y="5357936"/>
            <a:chExt cx="1357322" cy="38712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4963789"/>
                </p:ext>
              </p:extLst>
            </p:nvPr>
          </p:nvGraphicFramePr>
          <p:xfrm>
            <a:off x="4355976" y="5440259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" name="Equation" r:id="rId5" imgW="228501" imgH="304668" progId="Equation.DSMT4">
                    <p:embed/>
                  </p:oleObj>
                </mc:Choice>
                <mc:Fallback>
                  <p:oleObj name="Equation" r:id="rId5" imgW="228501" imgH="304668" progId="Equation.DSMT4">
                    <p:embed/>
                    <p:pic>
                      <p:nvPicPr>
                        <p:cNvPr id="0" name="Picture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5440259"/>
                          <a:ext cx="2286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5" name="直接箭头连接符 124"/>
            <p:cNvCxnSpPr/>
            <p:nvPr/>
          </p:nvCxnSpPr>
          <p:spPr bwMode="auto">
            <a:xfrm flipV="1">
              <a:off x="3308157" y="5357936"/>
              <a:ext cx="1357322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763688" y="4786211"/>
            <a:ext cx="648071" cy="592832"/>
            <a:chOff x="2627784" y="5140424"/>
            <a:chExt cx="648071" cy="592832"/>
          </a:xfrm>
        </p:grpSpPr>
        <p:cxnSp>
          <p:nvCxnSpPr>
            <p:cNvPr id="126" name="直接箭头连接符 125"/>
            <p:cNvCxnSpPr/>
            <p:nvPr/>
          </p:nvCxnSpPr>
          <p:spPr bwMode="auto">
            <a:xfrm rot="16200000" flipV="1">
              <a:off x="2882946" y="5340347"/>
              <a:ext cx="428628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9123657"/>
                </p:ext>
              </p:extLst>
            </p:nvPr>
          </p:nvGraphicFramePr>
          <p:xfrm>
            <a:off x="2627784" y="5140424"/>
            <a:ext cx="241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name="Equation" r:id="rId7" imgW="241195" imgH="304668" progId="Equation.DSMT4">
                    <p:embed/>
                  </p:oleObj>
                </mc:Choice>
                <mc:Fallback>
                  <p:oleObj name="Equation" r:id="rId7" imgW="241195" imgH="304668" progId="Equation.DSMT4">
                    <p:embed/>
                    <p:pic>
                      <p:nvPicPr>
                        <p:cNvPr id="0" name="Picture 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5140424"/>
                          <a:ext cx="2413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2408337" y="3576572"/>
            <a:ext cx="1428771" cy="1784343"/>
            <a:chOff x="3272433" y="3858775"/>
            <a:chExt cx="1428771" cy="1784343"/>
          </a:xfrm>
        </p:grpSpPr>
        <p:cxnSp>
          <p:nvCxnSpPr>
            <p:cNvPr id="114" name="直接箭头连接符 113"/>
            <p:cNvCxnSpPr/>
            <p:nvPr/>
          </p:nvCxnSpPr>
          <p:spPr bwMode="auto">
            <a:xfrm rot="5400000" flipH="1" flipV="1">
              <a:off x="3094647" y="4036561"/>
              <a:ext cx="1784343" cy="142877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951564" y="4221088"/>
              <a:ext cx="33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β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408348" y="4633251"/>
            <a:ext cx="1857388" cy="729270"/>
            <a:chOff x="3272444" y="4987464"/>
            <a:chExt cx="1857388" cy="729270"/>
          </a:xfrm>
        </p:grpSpPr>
        <p:cxnSp>
          <p:nvCxnSpPr>
            <p:cNvPr id="124" name="直接箭头连接符 123"/>
            <p:cNvCxnSpPr/>
            <p:nvPr/>
          </p:nvCxnSpPr>
          <p:spPr bwMode="auto">
            <a:xfrm flipV="1">
              <a:off x="3272444" y="5216668"/>
              <a:ext cx="1857388" cy="500066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005244"/>
                </p:ext>
              </p:extLst>
            </p:nvPr>
          </p:nvGraphicFramePr>
          <p:xfrm>
            <a:off x="4572000" y="4987464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" name="Equation" r:id="rId9" imgW="406048" imgH="304536" progId="Equation.DSMT4">
                    <p:embed/>
                  </p:oleObj>
                </mc:Choice>
                <mc:Fallback>
                  <p:oleObj name="Equation" r:id="rId9" imgW="406048" imgH="304536" progId="Equation.DSMT4">
                    <p:embed/>
                    <p:pic>
                      <p:nvPicPr>
                        <p:cNvPr id="0" name="Picture 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4987464"/>
                          <a:ext cx="406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2195736" y="4498179"/>
            <a:ext cx="504056" cy="804296"/>
            <a:chOff x="3059832" y="4852392"/>
            <a:chExt cx="504056" cy="804296"/>
          </a:xfrm>
        </p:grpSpPr>
        <p:cxnSp>
          <p:nvCxnSpPr>
            <p:cNvPr id="59" name="直接箭头连接符 58"/>
            <p:cNvCxnSpPr/>
            <p:nvPr/>
          </p:nvCxnSpPr>
          <p:spPr bwMode="auto">
            <a:xfrm flipV="1">
              <a:off x="3308157" y="5085184"/>
              <a:ext cx="255731" cy="571504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143524"/>
                </p:ext>
              </p:extLst>
            </p:nvPr>
          </p:nvGraphicFramePr>
          <p:xfrm>
            <a:off x="3059832" y="4852392"/>
            <a:ext cx="444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Equation" r:id="rId11" imgW="444114" imgH="304536" progId="Equation.DSMT4">
                    <p:embed/>
                  </p:oleObj>
                </mc:Choice>
                <mc:Fallback>
                  <p:oleObj name="Equation" r:id="rId11" imgW="444114" imgH="304536" progId="Equation.DSMT4">
                    <p:embed/>
                    <p:pic>
                      <p:nvPicPr>
                        <p:cNvPr id="0" name="Picture 4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4852392"/>
                          <a:ext cx="4445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/>
          <p:cNvGrpSpPr/>
          <p:nvPr/>
        </p:nvGrpSpPr>
        <p:grpSpPr>
          <a:xfrm>
            <a:off x="1547664" y="4354163"/>
            <a:ext cx="850382" cy="1024880"/>
            <a:chOff x="2411760" y="4708376"/>
            <a:chExt cx="850382" cy="1024880"/>
          </a:xfrm>
        </p:grpSpPr>
        <p:cxnSp>
          <p:nvCxnSpPr>
            <p:cNvPr id="61" name="直接箭头连接符 60"/>
            <p:cNvCxnSpPr/>
            <p:nvPr/>
          </p:nvCxnSpPr>
          <p:spPr bwMode="auto">
            <a:xfrm rot="16200000" flipV="1">
              <a:off x="2572067" y="5043181"/>
              <a:ext cx="745792" cy="634358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3966721"/>
                </p:ext>
              </p:extLst>
            </p:nvPr>
          </p:nvGraphicFramePr>
          <p:xfrm>
            <a:off x="2411760" y="4708376"/>
            <a:ext cx="4318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Equation" r:id="rId13" imgW="431613" imgH="304668" progId="Equation.DSMT4">
                    <p:embed/>
                  </p:oleObj>
                </mc:Choice>
                <mc:Fallback>
                  <p:oleObj name="Equation" r:id="rId13" imgW="431613" imgH="304668" progId="Equation.DSMT4">
                    <p:embed/>
                    <p:pic>
                      <p:nvPicPr>
                        <p:cNvPr id="0" name="Picture 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708376"/>
                          <a:ext cx="4318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323528" y="2924944"/>
            <a:ext cx="745211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l-GR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β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zh-CN" altLang="en-US" sz="2000" b="1" dirty="0">
                <a:latin typeface="+mn-ea"/>
                <a:sym typeface="Wingdings" pitchFamily="2" charset="2"/>
              </a:rPr>
              <a:t>的线性表示：</a:t>
            </a:r>
            <a:endParaRPr lang="en-US" altLang="zh-CN" sz="2000" b="1" dirty="0">
              <a:latin typeface="+mn-ea"/>
              <a:sym typeface="Wingdings" pitchFamily="2" charset="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2195736" y="4514949"/>
            <a:ext cx="504056" cy="804296"/>
            <a:chOff x="3059832" y="4852392"/>
            <a:chExt cx="504056" cy="804296"/>
          </a:xfrm>
        </p:grpSpPr>
        <p:cxnSp>
          <p:nvCxnSpPr>
            <p:cNvPr id="76" name="直接箭头连接符 75"/>
            <p:cNvCxnSpPr/>
            <p:nvPr/>
          </p:nvCxnSpPr>
          <p:spPr bwMode="auto">
            <a:xfrm flipV="1">
              <a:off x="3308157" y="5085184"/>
              <a:ext cx="255731" cy="571504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7" name="对象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6503711"/>
                </p:ext>
              </p:extLst>
            </p:nvPr>
          </p:nvGraphicFramePr>
          <p:xfrm>
            <a:off x="3059832" y="4852392"/>
            <a:ext cx="444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" name="Equation" r:id="rId15" imgW="444114" imgH="304536" progId="Equation.DSMT4">
                    <p:embed/>
                  </p:oleObj>
                </mc:Choice>
                <mc:Fallback>
                  <p:oleObj name="Equation" r:id="rId15" imgW="444114" imgH="304536" progId="Equation.DSMT4">
                    <p:embed/>
                    <p:pic>
                      <p:nvPicPr>
                        <p:cNvPr id="0" name="Picture 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4852392"/>
                          <a:ext cx="4445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" name="组合 77"/>
          <p:cNvGrpSpPr/>
          <p:nvPr/>
        </p:nvGrpSpPr>
        <p:grpSpPr>
          <a:xfrm>
            <a:off x="1547664" y="4370933"/>
            <a:ext cx="850382" cy="1024880"/>
            <a:chOff x="2411760" y="4708376"/>
            <a:chExt cx="850382" cy="1024880"/>
          </a:xfrm>
        </p:grpSpPr>
        <p:cxnSp>
          <p:nvCxnSpPr>
            <p:cNvPr id="79" name="直接箭头连接符 78"/>
            <p:cNvCxnSpPr/>
            <p:nvPr/>
          </p:nvCxnSpPr>
          <p:spPr bwMode="auto">
            <a:xfrm rot="16200000" flipV="1">
              <a:off x="2572067" y="5043181"/>
              <a:ext cx="745792" cy="634358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80" name="对象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5796073"/>
                </p:ext>
              </p:extLst>
            </p:nvPr>
          </p:nvGraphicFramePr>
          <p:xfrm>
            <a:off x="2411760" y="4708376"/>
            <a:ext cx="4318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3" name="Equation" r:id="rId16" imgW="431613" imgH="304668" progId="Equation.DSMT4">
                    <p:embed/>
                  </p:oleObj>
                </mc:Choice>
                <mc:Fallback>
                  <p:oleObj name="Equation" r:id="rId16" imgW="431613" imgH="304668" progId="Equation.DSMT4">
                    <p:embed/>
                    <p:pic>
                      <p:nvPicPr>
                        <p:cNvPr id="0" name="Picture 4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708376"/>
                          <a:ext cx="4318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" name="右箭头 81"/>
          <p:cNvSpPr/>
          <p:nvPr/>
        </p:nvSpPr>
        <p:spPr>
          <a:xfrm>
            <a:off x="4572000" y="4191001"/>
            <a:ext cx="453160" cy="17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125514"/>
              </p:ext>
            </p:extLst>
          </p:nvPr>
        </p:nvGraphicFramePr>
        <p:xfrm>
          <a:off x="5076056" y="4081601"/>
          <a:ext cx="2563977" cy="433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17" imgW="1803400" imgH="304800" progId="Equation.DSMT4">
                  <p:embed/>
                </p:oleObj>
              </mc:Choice>
              <mc:Fallback>
                <p:oleObj name="Equation" r:id="rId17" imgW="1803400" imgH="304800" progId="Equation.DSMT4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081601"/>
                        <a:ext cx="2563977" cy="4333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" name="TextBox 33"/>
          <p:cNvSpPr txBox="1"/>
          <p:nvPr/>
        </p:nvSpPr>
        <p:spPr>
          <a:xfrm>
            <a:off x="360244" y="1844824"/>
            <a:ext cx="16194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线性表示</a:t>
            </a:r>
            <a:r>
              <a:rPr lang="zh-CN" altLang="en-US" dirty="0"/>
              <a:t>。</a:t>
            </a:r>
          </a:p>
        </p:txBody>
      </p:sp>
      <p:sp>
        <p:nvSpPr>
          <p:cNvPr id="142" name="TextBox 12"/>
          <p:cNvSpPr txBox="1"/>
          <p:nvPr/>
        </p:nvSpPr>
        <p:spPr>
          <a:xfrm>
            <a:off x="6002442" y="941050"/>
            <a:ext cx="30243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/>
              <a:t>则称</a:t>
            </a:r>
            <a:r>
              <a:rPr lang="zh-CN" altLang="en-US" dirty="0" smtClean="0"/>
              <a:t>向量   是</a:t>
            </a:r>
            <a:endParaRPr lang="zh-CN" altLang="en-US" dirty="0"/>
          </a:p>
        </p:txBody>
      </p:sp>
      <p:grpSp>
        <p:nvGrpSpPr>
          <p:cNvPr id="143" name="组合 142"/>
          <p:cNvGrpSpPr/>
          <p:nvPr/>
        </p:nvGrpSpPr>
        <p:grpSpPr>
          <a:xfrm>
            <a:off x="323528" y="435230"/>
            <a:ext cx="7721963" cy="1499353"/>
            <a:chOff x="323528" y="435230"/>
            <a:chExt cx="7721963" cy="1499353"/>
          </a:xfrm>
        </p:grpSpPr>
        <p:sp>
          <p:nvSpPr>
            <p:cNvPr id="144" name="TextBox 28"/>
            <p:cNvSpPr txBox="1"/>
            <p:nvPr/>
          </p:nvSpPr>
          <p:spPr>
            <a:xfrm>
              <a:off x="377774" y="435230"/>
              <a:ext cx="1506564" cy="4924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定义</a:t>
              </a:r>
              <a:r>
                <a:rPr lang="en-US" altLang="zh-CN" sz="2600" b="1" dirty="0"/>
                <a:t>4.1</a:t>
              </a:r>
              <a:endParaRPr lang="zh-CN" altLang="en-US" sz="2600" b="1" dirty="0"/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323528" y="1383033"/>
              <a:ext cx="7721963" cy="551550"/>
              <a:chOff x="323528" y="1383033"/>
              <a:chExt cx="7721963" cy="551550"/>
            </a:xfrm>
          </p:grpSpPr>
          <p:grpSp>
            <p:nvGrpSpPr>
              <p:cNvPr id="159" name="组合 158"/>
              <p:cNvGrpSpPr/>
              <p:nvPr/>
            </p:nvGrpSpPr>
            <p:grpSpPr>
              <a:xfrm>
                <a:off x="323528" y="1383033"/>
                <a:ext cx="6120680" cy="525168"/>
                <a:chOff x="545156" y="1538662"/>
                <a:chExt cx="6120680" cy="525168"/>
              </a:xfrm>
            </p:grpSpPr>
            <p:grpSp>
              <p:nvGrpSpPr>
                <p:cNvPr id="165" name="组合 164"/>
                <p:cNvGrpSpPr/>
                <p:nvPr/>
              </p:nvGrpSpPr>
              <p:grpSpPr>
                <a:xfrm>
                  <a:off x="545156" y="1571387"/>
                  <a:ext cx="6120680" cy="492443"/>
                  <a:chOff x="545156" y="1571387"/>
                  <a:chExt cx="6120680" cy="492443"/>
                </a:xfrm>
              </p:grpSpPr>
              <p:sp>
                <p:nvSpPr>
                  <p:cNvPr id="167" name="TextBox 18"/>
                  <p:cNvSpPr txBox="1"/>
                  <p:nvPr/>
                </p:nvSpPr>
                <p:spPr>
                  <a:xfrm>
                    <a:off x="545156" y="1571387"/>
                    <a:ext cx="612068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b="1" dirty="0"/>
                      <a:t>向量       </a:t>
                    </a:r>
                    <a:r>
                      <a:rPr lang="zh-CN" altLang="en-US" sz="2600" b="1" dirty="0" smtClean="0"/>
                      <a:t>   </a:t>
                    </a:r>
                    <a:r>
                      <a:rPr lang="zh-CN" altLang="en-US" sz="2600" b="1" dirty="0"/>
                      <a:t>的</a:t>
                    </a:r>
                  </a:p>
                </p:txBody>
              </p:sp>
              <p:graphicFrame>
                <p:nvGraphicFramePr>
                  <p:cNvPr id="168" name="对象 16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81188879"/>
                      </p:ext>
                    </p:extLst>
                  </p:nvPr>
                </p:nvGraphicFramePr>
                <p:xfrm>
                  <a:off x="1349274" y="1582021"/>
                  <a:ext cx="1676400" cy="419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65" name="Equation" r:id="rId19" imgW="1676400" imgH="419100" progId="Equation.DSMT4">
                          <p:embed/>
                        </p:oleObj>
                      </mc:Choice>
                      <mc:Fallback>
                        <p:oleObj name="Equation" r:id="rId19" imgW="1676400" imgH="419100" progId="Equation.DSMT4">
                          <p:embed/>
                          <p:pic>
                            <p:nvPicPr>
                              <p:cNvPr id="20" name="对象 1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49274" y="1582021"/>
                                <a:ext cx="1676400" cy="4191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66" name="TextBox 24"/>
                <p:cNvSpPr txBox="1"/>
                <p:nvPr/>
              </p:nvSpPr>
              <p:spPr>
                <a:xfrm>
                  <a:off x="3228331" y="1538662"/>
                  <a:ext cx="165618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线性组合</a:t>
                  </a:r>
                  <a:r>
                    <a:rPr lang="zh-CN" altLang="en-US" dirty="0"/>
                    <a:t>，</a:t>
                  </a:r>
                </a:p>
              </p:txBody>
            </p:sp>
          </p:grpSp>
          <p:grpSp>
            <p:nvGrpSpPr>
              <p:cNvPr id="160" name="组合 159"/>
              <p:cNvGrpSpPr/>
              <p:nvPr/>
            </p:nvGrpSpPr>
            <p:grpSpPr>
              <a:xfrm>
                <a:off x="4544910" y="1401163"/>
                <a:ext cx="3500581" cy="533420"/>
                <a:chOff x="4760934" y="1556792"/>
                <a:chExt cx="3500581" cy="533420"/>
              </a:xfrm>
            </p:grpSpPr>
            <p:graphicFrame>
              <p:nvGraphicFramePr>
                <p:cNvPr id="161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1351254"/>
                    </p:ext>
                  </p:extLst>
                </p:nvPr>
              </p:nvGraphicFramePr>
              <p:xfrm>
                <a:off x="5575065" y="1643079"/>
                <a:ext cx="351319" cy="4471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66" name="Equation" r:id="rId21" imgW="279279" imgH="355446" progId="Equation.DSMT4">
                        <p:embed/>
                      </p:oleObj>
                    </mc:Choice>
                    <mc:Fallback>
                      <p:oleObj name="Equation" r:id="rId21" imgW="279279" imgH="355446" progId="Equation.DSMT4">
                        <p:embed/>
                        <p:pic>
                          <p:nvPicPr>
                            <p:cNvPr id="21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75065" y="1643079"/>
                              <a:ext cx="351319" cy="4471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2" name="TextBox 25"/>
                <p:cNvSpPr txBox="1"/>
                <p:nvPr/>
              </p:nvSpPr>
              <p:spPr>
                <a:xfrm>
                  <a:off x="4760934" y="1556792"/>
                  <a:ext cx="93610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/>
                    <a:t>也称</a:t>
                  </a:r>
                  <a:endParaRPr lang="zh-CN" altLang="en-US" dirty="0"/>
                </a:p>
              </p:txBody>
            </p:sp>
            <p:graphicFrame>
              <p:nvGraphicFramePr>
                <p:cNvPr id="163" name="对象 16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77867674"/>
                    </p:ext>
                  </p:extLst>
                </p:nvPr>
              </p:nvGraphicFramePr>
              <p:xfrm>
                <a:off x="6585115" y="1608058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67" name="Equation" r:id="rId23" imgW="1676400" imgH="419100" progId="Equation.DSMT4">
                        <p:embed/>
                      </p:oleObj>
                    </mc:Choice>
                    <mc:Fallback>
                      <p:oleObj name="Equation" r:id="rId23" imgW="1676400" imgH="419100" progId="Equation.DSMT4">
                        <p:embed/>
                        <p:pic>
                          <p:nvPicPr>
                            <p:cNvPr id="28" name="对象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5115" y="1608058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4" name="TextBox 29"/>
                <p:cNvSpPr txBox="1"/>
                <p:nvPr/>
              </p:nvSpPr>
              <p:spPr>
                <a:xfrm>
                  <a:off x="5784340" y="1556792"/>
                  <a:ext cx="115212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能由</a:t>
                  </a:r>
                </a:p>
              </p:txBody>
            </p:sp>
          </p:grpSp>
        </p:grpSp>
        <p:grpSp>
          <p:nvGrpSpPr>
            <p:cNvPr id="146" name="组合 145"/>
            <p:cNvGrpSpPr/>
            <p:nvPr/>
          </p:nvGrpSpPr>
          <p:grpSpPr>
            <a:xfrm>
              <a:off x="468313" y="908720"/>
              <a:ext cx="5471839" cy="504056"/>
              <a:chOff x="468313" y="908720"/>
              <a:chExt cx="5471839" cy="504056"/>
            </a:xfrm>
          </p:grpSpPr>
          <p:grpSp>
            <p:nvGrpSpPr>
              <p:cNvPr id="155" name="组合 154"/>
              <p:cNvGrpSpPr/>
              <p:nvPr/>
            </p:nvGrpSpPr>
            <p:grpSpPr>
              <a:xfrm>
                <a:off x="1676896" y="908720"/>
                <a:ext cx="4263256" cy="492443"/>
                <a:chOff x="2339752" y="1064349"/>
                <a:chExt cx="4263256" cy="492443"/>
              </a:xfrm>
            </p:grpSpPr>
            <p:graphicFrame>
              <p:nvGraphicFramePr>
                <p:cNvPr id="157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9535618"/>
                    </p:ext>
                  </p:extLst>
                </p:nvPr>
              </p:nvGraphicFramePr>
              <p:xfrm>
                <a:off x="2843808" y="1137692"/>
                <a:ext cx="3759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68" name="Equation" r:id="rId25" imgW="3759200" imgH="419100" progId="Equation.DSMT4">
                        <p:embed/>
                      </p:oleObj>
                    </mc:Choice>
                    <mc:Fallback>
                      <p:oleObj name="Equation" r:id="rId25" imgW="3759200" imgH="419100" progId="Equation.DSMT4">
                        <p:embed/>
                        <p:pic>
                          <p:nvPicPr>
                            <p:cNvPr id="17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43808" y="1137692"/>
                              <a:ext cx="3759200" cy="4191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8" name="TextBox 11"/>
                <p:cNvSpPr txBox="1"/>
                <p:nvPr/>
              </p:nvSpPr>
              <p:spPr>
                <a:xfrm>
                  <a:off x="2339752" y="1064349"/>
                  <a:ext cx="51969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使</a:t>
                  </a:r>
                </a:p>
              </p:txBody>
            </p:sp>
          </p:grpSp>
          <p:graphicFrame>
            <p:nvGraphicFramePr>
              <p:cNvPr id="156" name="对象 1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375680"/>
                  </p:ext>
                </p:extLst>
              </p:nvPr>
            </p:nvGraphicFramePr>
            <p:xfrm>
              <a:off x="468313" y="955576"/>
              <a:ext cx="120332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9" name="Equation" r:id="rId27" imgW="1104900" imgH="419100" progId="Equation.DSMT4">
                      <p:embed/>
                    </p:oleObj>
                  </mc:Choice>
                  <mc:Fallback>
                    <p:oleObj name="Equation" r:id="rId27" imgW="1104900" imgH="419100" progId="Equation.DSMT4">
                      <p:embed/>
                      <p:pic>
                        <p:nvPicPr>
                          <p:cNvPr id="14" name="对象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313" y="955576"/>
                            <a:ext cx="1203325" cy="457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7" name="组合 146"/>
            <p:cNvGrpSpPr/>
            <p:nvPr/>
          </p:nvGrpSpPr>
          <p:grpSpPr>
            <a:xfrm>
              <a:off x="2054249" y="476672"/>
              <a:ext cx="5974135" cy="504056"/>
              <a:chOff x="2113433" y="476672"/>
              <a:chExt cx="5974135" cy="504056"/>
            </a:xfrm>
          </p:grpSpPr>
          <p:grpSp>
            <p:nvGrpSpPr>
              <p:cNvPr id="149" name="组合 148"/>
              <p:cNvGrpSpPr/>
              <p:nvPr/>
            </p:nvGrpSpPr>
            <p:grpSpPr>
              <a:xfrm>
                <a:off x="2113433" y="476672"/>
                <a:ext cx="4155803" cy="492443"/>
                <a:chOff x="2113433" y="476672"/>
                <a:chExt cx="4155803" cy="492443"/>
              </a:xfrm>
            </p:grpSpPr>
            <p:graphicFrame>
              <p:nvGraphicFramePr>
                <p:cNvPr id="153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40837774"/>
                    </p:ext>
                  </p:extLst>
                </p:nvPr>
              </p:nvGraphicFramePr>
              <p:xfrm>
                <a:off x="3995936" y="481586"/>
                <a:ext cx="2273300" cy="4460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70" name="Equation" r:id="rId29" imgW="2146300" imgH="419100" progId="Equation.DSMT4">
                        <p:embed/>
                      </p:oleObj>
                    </mc:Choice>
                    <mc:Fallback>
                      <p:oleObj name="Equation" r:id="rId29" imgW="2146300" imgH="419100" progId="Equation.DSMT4">
                        <p:embed/>
                        <p:pic>
                          <p:nvPicPr>
                            <p:cNvPr id="15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95936" y="481586"/>
                              <a:ext cx="2273300" cy="4460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4" name="TextBox 4"/>
                <p:cNvSpPr txBox="1"/>
                <p:nvPr/>
              </p:nvSpPr>
              <p:spPr>
                <a:xfrm>
                  <a:off x="2113433" y="476672"/>
                  <a:ext cx="2151395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600" b="1" dirty="0"/>
                    <a:t>对于向量组</a:t>
                  </a:r>
                </a:p>
              </p:txBody>
            </p:sp>
          </p:grpSp>
          <p:grpSp>
            <p:nvGrpSpPr>
              <p:cNvPr id="150" name="组合 149"/>
              <p:cNvGrpSpPr/>
              <p:nvPr/>
            </p:nvGrpSpPr>
            <p:grpSpPr>
              <a:xfrm>
                <a:off x="6228184" y="488285"/>
                <a:ext cx="1859384" cy="492443"/>
                <a:chOff x="6228184" y="488285"/>
                <a:chExt cx="1859384" cy="492443"/>
              </a:xfrm>
            </p:grpSpPr>
            <p:sp>
              <p:nvSpPr>
                <p:cNvPr id="151" name="TextBox 9"/>
                <p:cNvSpPr txBox="1"/>
                <p:nvPr/>
              </p:nvSpPr>
              <p:spPr>
                <a:xfrm>
                  <a:off x="6228184" y="488285"/>
                  <a:ext cx="158417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若存在数</a:t>
                  </a:r>
                </a:p>
              </p:txBody>
            </p:sp>
            <p:graphicFrame>
              <p:nvGraphicFramePr>
                <p:cNvPr id="152" name="对象 15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13288626"/>
                    </p:ext>
                  </p:extLst>
                </p:nvPr>
              </p:nvGraphicFramePr>
              <p:xfrm>
                <a:off x="7740352" y="513046"/>
                <a:ext cx="347216" cy="4196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71" name="Equation" r:id="rId31" imgW="406048" imgH="406048" progId="Equation.DSMT4">
                        <p:embed/>
                      </p:oleObj>
                    </mc:Choice>
                    <mc:Fallback>
                      <p:oleObj name="Equation" r:id="rId31" imgW="406048" imgH="406048" progId="Equation.DSMT4">
                        <p:embed/>
                        <p:pic>
                          <p:nvPicPr>
                            <p:cNvPr id="35" name="对象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40352" y="513046"/>
                              <a:ext cx="347216" cy="4196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4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208684"/>
                </p:ext>
              </p:extLst>
            </p:nvPr>
          </p:nvGraphicFramePr>
          <p:xfrm>
            <a:off x="7539461" y="986360"/>
            <a:ext cx="351319" cy="447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2" name="Equation" r:id="rId21" imgW="279279" imgH="355446" progId="Equation.DSMT4">
                    <p:embed/>
                  </p:oleObj>
                </mc:Choice>
                <mc:Fallback>
                  <p:oleObj name="Equation" r:id="rId21" imgW="279279" imgH="355446" progId="Equation.DSMT4">
                    <p:embed/>
                    <p:pic>
                      <p:nvPicPr>
                        <p:cNvPr id="5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9461" y="986360"/>
                          <a:ext cx="351319" cy="447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295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19288 -0.06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7407E-6 L 0.22899 -0.156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782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4" grpId="0"/>
      <p:bldP spid="82" grpId="0" animBg="1"/>
      <p:bldP spid="82" grpId="1" animBg="1"/>
      <p:bldP spid="1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4699" y="2660575"/>
            <a:ext cx="8097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solidFill>
                  <a:srgbClr val="0000CC"/>
                </a:solidFill>
              </a:rPr>
              <a:t>例：</a:t>
            </a:r>
          </a:p>
        </p:txBody>
      </p:sp>
      <p:graphicFrame>
        <p:nvGraphicFramePr>
          <p:cNvPr id="7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880709"/>
              </p:ext>
            </p:extLst>
          </p:nvPr>
        </p:nvGraphicFramePr>
        <p:xfrm>
          <a:off x="1076059" y="2685078"/>
          <a:ext cx="63484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5994360" imgH="457200" progId="Equation.DSMT4">
                  <p:embed/>
                </p:oleObj>
              </mc:Choice>
              <mc:Fallback>
                <p:oleObj name="Equation" r:id="rId3" imgW="5994360" imgH="4572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059" y="2685078"/>
                        <a:ext cx="63484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03728"/>
              </p:ext>
            </p:extLst>
          </p:nvPr>
        </p:nvGraphicFramePr>
        <p:xfrm>
          <a:off x="1082409" y="3224828"/>
          <a:ext cx="39687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3746160" imgH="431640" progId="Equation.DSMT4">
                  <p:embed/>
                </p:oleObj>
              </mc:Choice>
              <mc:Fallback>
                <p:oleObj name="Equation" r:id="rId5" imgW="3746160" imgH="4316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409" y="3224828"/>
                        <a:ext cx="39687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5201589" y="3225026"/>
            <a:ext cx="12417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/>
              <a:t>则有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468561"/>
              </p:ext>
            </p:extLst>
          </p:nvPr>
        </p:nvGraphicFramePr>
        <p:xfrm>
          <a:off x="1153846" y="3853478"/>
          <a:ext cx="2651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7" imgW="2501640" imgH="419040" progId="Equation.DSMT4">
                  <p:embed/>
                </p:oleObj>
              </mc:Choice>
              <mc:Fallback>
                <p:oleObj name="Equation" r:id="rId7" imgW="2501640" imgH="41904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846" y="3853478"/>
                        <a:ext cx="2651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466707" y="4316759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/>
              <a:t>故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zh-CN" altLang="en-US" dirty="0">
                <a:sym typeface="Symbol"/>
              </a:rPr>
              <a:t>可以由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baseline="-25000" dirty="0">
                <a:sym typeface="Symbol"/>
              </a:rPr>
              <a:t>3</a:t>
            </a:r>
            <a:r>
              <a:rPr lang="zh-CN" altLang="en-US" dirty="0">
                <a:sym typeface="Symbol"/>
              </a:rPr>
              <a:t>线性表示。</a:t>
            </a:r>
            <a:endParaRPr lang="zh-CN" altLang="en-US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413477"/>
              </p:ext>
            </p:extLst>
          </p:nvPr>
        </p:nvGraphicFramePr>
        <p:xfrm>
          <a:off x="4260584" y="3801090"/>
          <a:ext cx="25161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9" imgW="2374560" imgH="419040" progId="Equation.DSMT4">
                  <p:embed/>
                </p:oleObj>
              </mc:Choice>
              <mc:Fallback>
                <p:oleObj name="Equation" r:id="rId9" imgW="2374560" imgH="4190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584" y="3801090"/>
                        <a:ext cx="25161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466707" y="4820815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sym typeface="Symbol"/>
              </a:rPr>
              <a:t>零向量可以由</a:t>
            </a:r>
            <a:r>
              <a:rPr lang="zh-CN" altLang="en-US" dirty="0">
                <a:solidFill>
                  <a:srgbClr val="FF0000"/>
                </a:solidFill>
                <a:sym typeface="Symbol"/>
              </a:rPr>
              <a:t>任意向量组</a:t>
            </a:r>
            <a:r>
              <a:rPr lang="zh-CN" altLang="en-US" dirty="0">
                <a:sym typeface="Symbol"/>
              </a:rPr>
              <a:t>线性表示。</a:t>
            </a:r>
            <a:endParaRPr lang="zh-CN" altLang="en-US" dirty="0"/>
          </a:p>
        </p:txBody>
      </p:sp>
      <p:sp>
        <p:nvSpPr>
          <p:cNvPr id="47" name="TextBox 33"/>
          <p:cNvSpPr txBox="1"/>
          <p:nvPr/>
        </p:nvSpPr>
        <p:spPr>
          <a:xfrm>
            <a:off x="360244" y="1844824"/>
            <a:ext cx="16194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线性表示</a:t>
            </a:r>
            <a:r>
              <a:rPr lang="zh-CN" altLang="en-US" dirty="0"/>
              <a:t>。</a:t>
            </a:r>
          </a:p>
        </p:txBody>
      </p:sp>
      <p:sp>
        <p:nvSpPr>
          <p:cNvPr id="48" name="TextBox 12"/>
          <p:cNvSpPr txBox="1"/>
          <p:nvPr/>
        </p:nvSpPr>
        <p:spPr>
          <a:xfrm>
            <a:off x="6002442" y="941050"/>
            <a:ext cx="30243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/>
              <a:t>则称</a:t>
            </a:r>
            <a:r>
              <a:rPr lang="zh-CN" altLang="en-US" dirty="0" smtClean="0"/>
              <a:t>向量   是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323528" y="435230"/>
            <a:ext cx="7721963" cy="1499353"/>
            <a:chOff x="323528" y="435230"/>
            <a:chExt cx="7721963" cy="1499353"/>
          </a:xfrm>
        </p:grpSpPr>
        <p:sp>
          <p:nvSpPr>
            <p:cNvPr id="50" name="TextBox 28"/>
            <p:cNvSpPr txBox="1"/>
            <p:nvPr/>
          </p:nvSpPr>
          <p:spPr>
            <a:xfrm>
              <a:off x="377774" y="435230"/>
              <a:ext cx="1506564" cy="4924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定义</a:t>
              </a:r>
              <a:r>
                <a:rPr lang="en-US" altLang="zh-CN" sz="2600" b="1" dirty="0"/>
                <a:t>4.1</a:t>
              </a:r>
              <a:endParaRPr lang="zh-CN" altLang="en-US" sz="2600" b="1" dirty="0"/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23528" y="1383033"/>
              <a:ext cx="7721963" cy="551550"/>
              <a:chOff x="323528" y="1383033"/>
              <a:chExt cx="7721963" cy="551550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323528" y="1383033"/>
                <a:ext cx="6120680" cy="525168"/>
                <a:chOff x="545156" y="1538662"/>
                <a:chExt cx="6120680" cy="525168"/>
              </a:xfrm>
            </p:grpSpPr>
            <p:grpSp>
              <p:nvGrpSpPr>
                <p:cNvPr id="77" name="组合 76"/>
                <p:cNvGrpSpPr/>
                <p:nvPr/>
              </p:nvGrpSpPr>
              <p:grpSpPr>
                <a:xfrm>
                  <a:off x="545156" y="1571387"/>
                  <a:ext cx="6120680" cy="492443"/>
                  <a:chOff x="545156" y="1571387"/>
                  <a:chExt cx="6120680" cy="492443"/>
                </a:xfrm>
              </p:grpSpPr>
              <p:sp>
                <p:nvSpPr>
                  <p:cNvPr id="79" name="TextBox 18"/>
                  <p:cNvSpPr txBox="1"/>
                  <p:nvPr/>
                </p:nvSpPr>
                <p:spPr>
                  <a:xfrm>
                    <a:off x="545156" y="1571387"/>
                    <a:ext cx="612068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b="1" dirty="0"/>
                      <a:t>向量       </a:t>
                    </a:r>
                    <a:r>
                      <a:rPr lang="zh-CN" altLang="en-US" sz="2600" b="1" dirty="0" smtClean="0"/>
                      <a:t>   </a:t>
                    </a:r>
                    <a:r>
                      <a:rPr lang="zh-CN" altLang="en-US" sz="2600" b="1" dirty="0"/>
                      <a:t>的</a:t>
                    </a:r>
                  </a:p>
                </p:txBody>
              </p:sp>
              <p:graphicFrame>
                <p:nvGraphicFramePr>
                  <p:cNvPr id="80" name="对象 7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81188879"/>
                      </p:ext>
                    </p:extLst>
                  </p:nvPr>
                </p:nvGraphicFramePr>
                <p:xfrm>
                  <a:off x="1349274" y="1582021"/>
                  <a:ext cx="1676400" cy="419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174" name="Equation" r:id="rId11" imgW="1676400" imgH="419100" progId="Equation.DSMT4">
                          <p:embed/>
                        </p:oleObj>
                      </mc:Choice>
                      <mc:Fallback>
                        <p:oleObj name="Equation" r:id="rId11" imgW="1676400" imgH="419100" progId="Equation.DSMT4">
                          <p:embed/>
                          <p:pic>
                            <p:nvPicPr>
                              <p:cNvPr id="20" name="对象 1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49274" y="1582021"/>
                                <a:ext cx="1676400" cy="4191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78" name="TextBox 24"/>
                <p:cNvSpPr txBox="1"/>
                <p:nvPr/>
              </p:nvSpPr>
              <p:spPr>
                <a:xfrm>
                  <a:off x="3228331" y="1538662"/>
                  <a:ext cx="165618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线性组合</a:t>
                  </a:r>
                  <a:r>
                    <a:rPr lang="zh-CN" altLang="en-US" dirty="0"/>
                    <a:t>，</a:t>
                  </a:r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4544910" y="1401163"/>
                <a:ext cx="3500581" cy="533420"/>
                <a:chOff x="4760934" y="1556792"/>
                <a:chExt cx="3500581" cy="533420"/>
              </a:xfrm>
            </p:grpSpPr>
            <p:graphicFrame>
              <p:nvGraphicFramePr>
                <p:cNvPr id="73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1351254"/>
                    </p:ext>
                  </p:extLst>
                </p:nvPr>
              </p:nvGraphicFramePr>
              <p:xfrm>
                <a:off x="5575065" y="1643079"/>
                <a:ext cx="351319" cy="4471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75" name="Equation" r:id="rId13" imgW="279279" imgH="355446" progId="Equation.DSMT4">
                        <p:embed/>
                      </p:oleObj>
                    </mc:Choice>
                    <mc:Fallback>
                      <p:oleObj name="Equation" r:id="rId13" imgW="279279" imgH="355446" progId="Equation.DSMT4">
                        <p:embed/>
                        <p:pic>
                          <p:nvPicPr>
                            <p:cNvPr id="21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75065" y="1643079"/>
                              <a:ext cx="351319" cy="4471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4" name="TextBox 25"/>
                <p:cNvSpPr txBox="1"/>
                <p:nvPr/>
              </p:nvSpPr>
              <p:spPr>
                <a:xfrm>
                  <a:off x="4760934" y="1556792"/>
                  <a:ext cx="93610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/>
                    <a:t>也称</a:t>
                  </a:r>
                  <a:endParaRPr lang="zh-CN" altLang="en-US" dirty="0"/>
                </a:p>
              </p:txBody>
            </p:sp>
            <p:graphicFrame>
              <p:nvGraphicFramePr>
                <p:cNvPr id="75" name="对象 7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77867674"/>
                    </p:ext>
                  </p:extLst>
                </p:nvPr>
              </p:nvGraphicFramePr>
              <p:xfrm>
                <a:off x="6585115" y="1608058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76" name="Equation" r:id="rId15" imgW="1676400" imgH="419100" progId="Equation.DSMT4">
                        <p:embed/>
                      </p:oleObj>
                    </mc:Choice>
                    <mc:Fallback>
                      <p:oleObj name="Equation" r:id="rId15" imgW="1676400" imgH="419100" progId="Equation.DSMT4">
                        <p:embed/>
                        <p:pic>
                          <p:nvPicPr>
                            <p:cNvPr id="28" name="对象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5115" y="1608058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6" name="TextBox 29"/>
                <p:cNvSpPr txBox="1"/>
                <p:nvPr/>
              </p:nvSpPr>
              <p:spPr>
                <a:xfrm>
                  <a:off x="5784340" y="1556792"/>
                  <a:ext cx="115212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能由</a:t>
                  </a:r>
                </a:p>
              </p:txBody>
            </p:sp>
          </p:grpSp>
        </p:grpSp>
        <p:grpSp>
          <p:nvGrpSpPr>
            <p:cNvPr id="56" name="组合 55"/>
            <p:cNvGrpSpPr/>
            <p:nvPr/>
          </p:nvGrpSpPr>
          <p:grpSpPr>
            <a:xfrm>
              <a:off x="468313" y="908720"/>
              <a:ext cx="5471839" cy="504056"/>
              <a:chOff x="468313" y="908720"/>
              <a:chExt cx="5471839" cy="504056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1676896" y="908720"/>
                <a:ext cx="4263256" cy="492443"/>
                <a:chOff x="2339752" y="1064349"/>
                <a:chExt cx="4263256" cy="492443"/>
              </a:xfrm>
            </p:grpSpPr>
            <p:graphicFrame>
              <p:nvGraphicFramePr>
                <p:cNvPr id="67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9535618"/>
                    </p:ext>
                  </p:extLst>
                </p:nvPr>
              </p:nvGraphicFramePr>
              <p:xfrm>
                <a:off x="2843808" y="1137692"/>
                <a:ext cx="3759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77" name="Equation" r:id="rId17" imgW="3759200" imgH="419100" progId="Equation.DSMT4">
                        <p:embed/>
                      </p:oleObj>
                    </mc:Choice>
                    <mc:Fallback>
                      <p:oleObj name="Equation" r:id="rId17" imgW="3759200" imgH="419100" progId="Equation.DSMT4">
                        <p:embed/>
                        <p:pic>
                          <p:nvPicPr>
                            <p:cNvPr id="17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43808" y="1137692"/>
                              <a:ext cx="3759200" cy="4191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8" name="TextBox 11"/>
                <p:cNvSpPr txBox="1"/>
                <p:nvPr/>
              </p:nvSpPr>
              <p:spPr>
                <a:xfrm>
                  <a:off x="2339752" y="1064349"/>
                  <a:ext cx="51969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使</a:t>
                  </a:r>
                </a:p>
              </p:txBody>
            </p:sp>
          </p:grpSp>
          <p:graphicFrame>
            <p:nvGraphicFramePr>
              <p:cNvPr id="66" name="对象 6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375680"/>
                  </p:ext>
                </p:extLst>
              </p:nvPr>
            </p:nvGraphicFramePr>
            <p:xfrm>
              <a:off x="468313" y="955576"/>
              <a:ext cx="120332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8" name="Equation" r:id="rId19" imgW="1104900" imgH="419100" progId="Equation.DSMT4">
                      <p:embed/>
                    </p:oleObj>
                  </mc:Choice>
                  <mc:Fallback>
                    <p:oleObj name="Equation" r:id="rId19" imgW="1104900" imgH="419100" progId="Equation.DSMT4">
                      <p:embed/>
                      <p:pic>
                        <p:nvPicPr>
                          <p:cNvPr id="14" name="对象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313" y="955576"/>
                            <a:ext cx="1203325" cy="457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" name="组合 56"/>
            <p:cNvGrpSpPr/>
            <p:nvPr/>
          </p:nvGrpSpPr>
          <p:grpSpPr>
            <a:xfrm>
              <a:off x="2054249" y="476672"/>
              <a:ext cx="5974135" cy="504056"/>
              <a:chOff x="2113433" y="476672"/>
              <a:chExt cx="5974135" cy="504056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2113433" y="476672"/>
                <a:ext cx="4155803" cy="492443"/>
                <a:chOff x="2113433" y="476672"/>
                <a:chExt cx="4155803" cy="492443"/>
              </a:xfrm>
            </p:grpSpPr>
            <p:graphicFrame>
              <p:nvGraphicFramePr>
                <p:cNvPr id="63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40837774"/>
                    </p:ext>
                  </p:extLst>
                </p:nvPr>
              </p:nvGraphicFramePr>
              <p:xfrm>
                <a:off x="3995936" y="481586"/>
                <a:ext cx="2273300" cy="4460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79" name="Equation" r:id="rId21" imgW="2146300" imgH="419100" progId="Equation.DSMT4">
                        <p:embed/>
                      </p:oleObj>
                    </mc:Choice>
                    <mc:Fallback>
                      <p:oleObj name="Equation" r:id="rId21" imgW="2146300" imgH="419100" progId="Equation.DSMT4">
                        <p:embed/>
                        <p:pic>
                          <p:nvPicPr>
                            <p:cNvPr id="15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95936" y="481586"/>
                              <a:ext cx="2273300" cy="4460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4" name="TextBox 4"/>
                <p:cNvSpPr txBox="1"/>
                <p:nvPr/>
              </p:nvSpPr>
              <p:spPr>
                <a:xfrm>
                  <a:off x="2113433" y="476672"/>
                  <a:ext cx="2151395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600" b="1" dirty="0"/>
                    <a:t>对于向量组</a:t>
                  </a: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6228184" y="488285"/>
                <a:ext cx="1859384" cy="492443"/>
                <a:chOff x="6228184" y="488285"/>
                <a:chExt cx="1859384" cy="492443"/>
              </a:xfrm>
            </p:grpSpPr>
            <p:sp>
              <p:nvSpPr>
                <p:cNvPr id="61" name="TextBox 9"/>
                <p:cNvSpPr txBox="1"/>
                <p:nvPr/>
              </p:nvSpPr>
              <p:spPr>
                <a:xfrm>
                  <a:off x="6228184" y="488285"/>
                  <a:ext cx="158417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若存在数</a:t>
                  </a:r>
                </a:p>
              </p:txBody>
            </p:sp>
            <p:graphicFrame>
              <p:nvGraphicFramePr>
                <p:cNvPr id="62" name="对象 6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13288626"/>
                    </p:ext>
                  </p:extLst>
                </p:nvPr>
              </p:nvGraphicFramePr>
              <p:xfrm>
                <a:off x="7740352" y="513046"/>
                <a:ext cx="347216" cy="4196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80" name="Equation" r:id="rId23" imgW="406048" imgH="406048" progId="Equation.DSMT4">
                        <p:embed/>
                      </p:oleObj>
                    </mc:Choice>
                    <mc:Fallback>
                      <p:oleObj name="Equation" r:id="rId23" imgW="406048" imgH="406048" progId="Equation.DSMT4">
                        <p:embed/>
                        <p:pic>
                          <p:nvPicPr>
                            <p:cNvPr id="35" name="对象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40352" y="513046"/>
                              <a:ext cx="347216" cy="4196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5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208684"/>
                </p:ext>
              </p:extLst>
            </p:nvPr>
          </p:nvGraphicFramePr>
          <p:xfrm>
            <a:off x="7539461" y="986360"/>
            <a:ext cx="351319" cy="447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1" name="Equation" r:id="rId13" imgW="279279" imgH="355446" progId="Equation.DSMT4">
                    <p:embed/>
                  </p:oleObj>
                </mc:Choice>
                <mc:Fallback>
                  <p:oleObj name="Equation" r:id="rId13" imgW="279279" imgH="355446" progId="Equation.DSMT4">
                    <p:embed/>
                    <p:pic>
                      <p:nvPicPr>
                        <p:cNvPr id="5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9461" y="986360"/>
                          <a:ext cx="351319" cy="447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6142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86" grpId="0"/>
      <p:bldP spid="87" grpId="0"/>
      <p:bldP spid="88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79712" y="2631323"/>
            <a:ext cx="1584176" cy="37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683568" y="2564904"/>
            <a:ext cx="7362462" cy="492443"/>
            <a:chOff x="1169978" y="2556273"/>
            <a:chExt cx="7362462" cy="492443"/>
          </a:xfrm>
        </p:grpSpPr>
        <p:sp>
          <p:nvSpPr>
            <p:cNvPr id="45" name="TextBox 44"/>
            <p:cNvSpPr txBox="1"/>
            <p:nvPr/>
          </p:nvSpPr>
          <p:spPr>
            <a:xfrm>
              <a:off x="1169978" y="2556273"/>
              <a:ext cx="73624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>
                  <a:latin typeface="+mn-ea"/>
                </a:rPr>
                <a:t>（</a:t>
              </a:r>
              <a:r>
                <a:rPr lang="en-US" altLang="zh-CN" dirty="0">
                  <a:latin typeface="+mn-ea"/>
                </a:rPr>
                <a:t>1</a:t>
              </a:r>
              <a:r>
                <a:rPr lang="zh-CN" altLang="en-US" dirty="0">
                  <a:latin typeface="+mn-ea"/>
                </a:rPr>
                <a:t>）</a:t>
              </a:r>
              <a:r>
                <a:rPr lang="zh-CN" altLang="en-US" dirty="0"/>
                <a:t>在该定义中，系数          </a:t>
              </a:r>
              <a:r>
                <a:rPr lang="zh-CN" altLang="en-US" dirty="0" smtClean="0"/>
                <a:t>可以</a:t>
              </a:r>
              <a:r>
                <a:rPr lang="zh-CN" altLang="en-US" dirty="0">
                  <a:solidFill>
                    <a:srgbClr val="0000CC"/>
                  </a:solidFill>
                </a:rPr>
                <a:t>全为零</a:t>
              </a:r>
              <a:r>
                <a:rPr lang="zh-CN" altLang="en-US" dirty="0"/>
                <a:t>。 </a:t>
              </a: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4202358"/>
                </p:ext>
              </p:extLst>
            </p:nvPr>
          </p:nvGraphicFramePr>
          <p:xfrm>
            <a:off x="4770378" y="2592944"/>
            <a:ext cx="1397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2" name="Equation" r:id="rId4" imgW="1397000" imgH="419100" progId="Equation.DSMT4">
                    <p:embed/>
                  </p:oleObj>
                </mc:Choice>
                <mc:Fallback>
                  <p:oleObj name="Equation" r:id="rId4" imgW="1397000" imgH="419100" progId="Equation.DSMT4">
                    <p:embed/>
                    <p:pic>
                      <p:nvPicPr>
                        <p:cNvPr id="0" name="Picture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0378" y="2592944"/>
                          <a:ext cx="1397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TextBox 61"/>
          <p:cNvSpPr txBox="1"/>
          <p:nvPr/>
        </p:nvSpPr>
        <p:spPr>
          <a:xfrm>
            <a:off x="323527" y="3494644"/>
            <a:ext cx="2736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/>
              <a:t>量组线性表示</a:t>
            </a:r>
          </a:p>
        </p:txBody>
      </p:sp>
      <p:sp>
        <p:nvSpPr>
          <p:cNvPr id="67" name="爆炸形 2 66"/>
          <p:cNvSpPr/>
          <p:nvPr/>
        </p:nvSpPr>
        <p:spPr>
          <a:xfrm>
            <a:off x="-36512" y="2204864"/>
            <a:ext cx="1117744" cy="78268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83569" y="2996952"/>
            <a:ext cx="5021385" cy="492443"/>
            <a:chOff x="683569" y="2996952"/>
            <a:chExt cx="5021385" cy="492443"/>
          </a:xfrm>
        </p:grpSpPr>
        <p:grpSp>
          <p:nvGrpSpPr>
            <p:cNvPr id="6" name="组合 5"/>
            <p:cNvGrpSpPr/>
            <p:nvPr/>
          </p:nvGrpSpPr>
          <p:grpSpPr>
            <a:xfrm>
              <a:off x="683569" y="2996952"/>
              <a:ext cx="4752528" cy="492443"/>
              <a:chOff x="683569" y="2996952"/>
              <a:chExt cx="4752528" cy="492443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83569" y="2996952"/>
                <a:ext cx="47525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</a:lstStyle>
              <a:p>
                <a:r>
                  <a:rPr lang="zh-CN" altLang="en-US" sz="2600" b="1" dirty="0">
                    <a:latin typeface="+mn-ea"/>
                  </a:rPr>
                  <a:t>（</a:t>
                </a:r>
                <a:r>
                  <a:rPr lang="en-US" altLang="zh-CN" sz="2600" b="1" dirty="0">
                    <a:latin typeface="+mn-ea"/>
                  </a:rPr>
                  <a:t>2</a:t>
                </a:r>
                <a:r>
                  <a:rPr lang="zh-CN" altLang="en-US" sz="2600" b="1" dirty="0">
                    <a:latin typeface="+mn-ea"/>
                  </a:rPr>
                  <a:t>）</a:t>
                </a:r>
                <a:r>
                  <a:rPr lang="zh-CN" altLang="en-US" sz="2600" b="1" dirty="0">
                    <a:solidFill>
                      <a:srgbClr val="0000CC"/>
                    </a:solidFill>
                    <a:latin typeface="+mn-ea"/>
                  </a:rPr>
                  <a:t>非齐次</a:t>
                </a:r>
                <a:r>
                  <a:rPr lang="zh-CN" altLang="en-US" sz="2600" b="1" dirty="0">
                    <a:latin typeface="+mn-ea"/>
                  </a:rPr>
                  <a:t>方程组      有解</a:t>
                </a:r>
              </a:p>
            </p:txBody>
          </p:sp>
          <p:graphicFrame>
            <p:nvGraphicFramePr>
              <p:cNvPr id="50" name="对象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3502302"/>
                  </p:ext>
                </p:extLst>
              </p:nvPr>
            </p:nvGraphicFramePr>
            <p:xfrm>
              <a:off x="3627051" y="3134692"/>
              <a:ext cx="9652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3" name="Equation" r:id="rId6" imgW="965200" imgH="292100" progId="Equation.DSMT4">
                      <p:embed/>
                    </p:oleObj>
                  </mc:Choice>
                  <mc:Fallback>
                    <p:oleObj name="Equation" r:id="rId6" imgW="965200" imgH="292100" progId="Equation.DSMT4">
                      <p:embed/>
                      <p:pic>
                        <p:nvPicPr>
                          <p:cNvPr id="0" name="Picture 10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7051" y="3134692"/>
                            <a:ext cx="9652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3691760"/>
                </p:ext>
              </p:extLst>
            </p:nvPr>
          </p:nvGraphicFramePr>
          <p:xfrm>
            <a:off x="5311254" y="3166927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4" name="Equation" r:id="rId8" imgW="393529" imgH="228501" progId="Equation.DSMT4">
                    <p:embed/>
                  </p:oleObj>
                </mc:Choice>
                <mc:Fallback>
                  <p:oleObj name="Equation" r:id="rId8" imgW="393529" imgH="228501" progId="Equation.DSMT4">
                    <p:embed/>
                    <p:pic>
                      <p:nvPicPr>
                        <p:cNvPr id="0" name="Picture 1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254" y="3166927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5652120" y="2996952"/>
            <a:ext cx="2529125" cy="492443"/>
            <a:chOff x="5652120" y="2996952"/>
            <a:chExt cx="2529125" cy="492443"/>
          </a:xfrm>
        </p:grpSpPr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6237678"/>
                </p:ext>
              </p:extLst>
            </p:nvPr>
          </p:nvGraphicFramePr>
          <p:xfrm>
            <a:off x="5652120" y="3134692"/>
            <a:ext cx="20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" name="Equation" r:id="rId10" imgW="203112" imgH="291973" progId="Equation.DSMT4">
                    <p:embed/>
                  </p:oleObj>
                </mc:Choice>
                <mc:Fallback>
                  <p:oleObj name="Equation" r:id="rId10" imgW="203112" imgH="291973" progId="Equation.DSMT4">
                    <p:embed/>
                    <p:pic>
                      <p:nvPicPr>
                        <p:cNvPr id="0" name="Picture 1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3134692"/>
                          <a:ext cx="203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5537825"/>
                </p:ext>
              </p:extLst>
            </p:nvPr>
          </p:nvGraphicFramePr>
          <p:xfrm>
            <a:off x="6579379" y="3147392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" name="Equation" r:id="rId12" imgW="279400" imgH="279400" progId="Equation.DSMT4">
                    <p:embed/>
                  </p:oleObj>
                </mc:Choice>
                <mc:Fallback>
                  <p:oleObj name="Equation" r:id="rId12" imgW="279400" imgH="279400" progId="Equation.DSMT4">
                    <p:embed/>
                    <p:pic>
                      <p:nvPicPr>
                        <p:cNvPr id="0" name="Picture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9379" y="3147392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Box 62"/>
            <p:cNvSpPr txBox="1"/>
            <p:nvPr/>
          </p:nvSpPr>
          <p:spPr>
            <a:xfrm>
              <a:off x="5804981" y="2996952"/>
              <a:ext cx="23762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2600" b="1" dirty="0">
                  <a:latin typeface="+mn-ea"/>
                </a:rPr>
                <a:t>能由  的列向</a:t>
              </a:r>
            </a:p>
          </p:txBody>
        </p:sp>
      </p:grpSp>
      <p:sp>
        <p:nvSpPr>
          <p:cNvPr id="71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6" name="对象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259607"/>
              </p:ext>
            </p:extLst>
          </p:nvPr>
        </p:nvGraphicFramePr>
        <p:xfrm>
          <a:off x="611560" y="4233763"/>
          <a:ext cx="965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14" imgW="965200" imgH="292100" progId="Equation.DSMT4">
                  <p:embed/>
                </p:oleObj>
              </mc:Choice>
              <mc:Fallback>
                <p:oleObj name="Equation" r:id="rId14" imgW="965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233763"/>
                        <a:ext cx="965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699655"/>
              </p:ext>
            </p:extLst>
          </p:nvPr>
        </p:nvGraphicFramePr>
        <p:xfrm>
          <a:off x="1690960" y="4107036"/>
          <a:ext cx="6121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15" imgW="6121080" imgH="545760" progId="Equation.DSMT4">
                  <p:embed/>
                </p:oleObj>
              </mc:Choice>
              <mc:Fallback>
                <p:oleObj name="Equation" r:id="rId15" imgW="612108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960" y="4107036"/>
                        <a:ext cx="61214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997124"/>
              </p:ext>
            </p:extLst>
          </p:nvPr>
        </p:nvGraphicFramePr>
        <p:xfrm>
          <a:off x="1691680" y="4810100"/>
          <a:ext cx="410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17" imgW="4101840" imgH="419040" progId="Equation.DSMT4">
                  <p:embed/>
                </p:oleObj>
              </mc:Choice>
              <mc:Fallback>
                <p:oleObj name="Equation" r:id="rId17" imgW="4101840" imgH="419040" progId="Equation.DSMT4">
                  <p:embed/>
                  <p:pic>
                    <p:nvPicPr>
                      <p:cNvPr id="0" name="对象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810100"/>
                        <a:ext cx="410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33"/>
          <p:cNvSpPr txBox="1"/>
          <p:nvPr/>
        </p:nvSpPr>
        <p:spPr>
          <a:xfrm>
            <a:off x="360244" y="1844824"/>
            <a:ext cx="16194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线性表示</a:t>
            </a:r>
            <a:r>
              <a:rPr lang="zh-CN" altLang="en-US" dirty="0"/>
              <a:t>。</a:t>
            </a:r>
          </a:p>
        </p:txBody>
      </p:sp>
      <p:sp>
        <p:nvSpPr>
          <p:cNvPr id="55" name="TextBox 12"/>
          <p:cNvSpPr txBox="1"/>
          <p:nvPr/>
        </p:nvSpPr>
        <p:spPr>
          <a:xfrm>
            <a:off x="6002442" y="941050"/>
            <a:ext cx="30243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/>
              <a:t>则称</a:t>
            </a:r>
            <a:r>
              <a:rPr lang="zh-CN" altLang="en-US" dirty="0" smtClean="0"/>
              <a:t>向量   是</a:t>
            </a:r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323528" y="435230"/>
            <a:ext cx="7721963" cy="1499353"/>
            <a:chOff x="323528" y="435230"/>
            <a:chExt cx="7721963" cy="1499353"/>
          </a:xfrm>
        </p:grpSpPr>
        <p:sp>
          <p:nvSpPr>
            <p:cNvPr id="57" name="TextBox 28"/>
            <p:cNvSpPr txBox="1"/>
            <p:nvPr/>
          </p:nvSpPr>
          <p:spPr>
            <a:xfrm>
              <a:off x="377774" y="435230"/>
              <a:ext cx="1506564" cy="4924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定义</a:t>
              </a:r>
              <a:r>
                <a:rPr lang="en-US" altLang="zh-CN" sz="2600" b="1" dirty="0"/>
                <a:t>4.1</a:t>
              </a:r>
              <a:endParaRPr lang="zh-CN" altLang="en-US" sz="2600" b="1" dirty="0"/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323528" y="1383033"/>
              <a:ext cx="7721963" cy="551550"/>
              <a:chOff x="323528" y="1383033"/>
              <a:chExt cx="7721963" cy="551550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23528" y="1383033"/>
                <a:ext cx="6120680" cy="525168"/>
                <a:chOff x="545156" y="1538662"/>
                <a:chExt cx="6120680" cy="525168"/>
              </a:xfrm>
            </p:grpSpPr>
            <p:grpSp>
              <p:nvGrpSpPr>
                <p:cNvPr id="113" name="组合 112"/>
                <p:cNvGrpSpPr/>
                <p:nvPr/>
              </p:nvGrpSpPr>
              <p:grpSpPr>
                <a:xfrm>
                  <a:off x="545156" y="1571387"/>
                  <a:ext cx="6120680" cy="492443"/>
                  <a:chOff x="545156" y="1571387"/>
                  <a:chExt cx="6120680" cy="492443"/>
                </a:xfrm>
              </p:grpSpPr>
              <p:sp>
                <p:nvSpPr>
                  <p:cNvPr id="115" name="TextBox 18"/>
                  <p:cNvSpPr txBox="1"/>
                  <p:nvPr/>
                </p:nvSpPr>
                <p:spPr>
                  <a:xfrm>
                    <a:off x="545156" y="1571387"/>
                    <a:ext cx="612068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b="1" dirty="0"/>
                      <a:t>向量       </a:t>
                    </a:r>
                    <a:r>
                      <a:rPr lang="zh-CN" altLang="en-US" sz="2600" b="1" dirty="0" smtClean="0"/>
                      <a:t>   </a:t>
                    </a:r>
                    <a:r>
                      <a:rPr lang="zh-CN" altLang="en-US" sz="2600" b="1" dirty="0"/>
                      <a:t>的</a:t>
                    </a:r>
                  </a:p>
                </p:txBody>
              </p:sp>
              <p:graphicFrame>
                <p:nvGraphicFramePr>
                  <p:cNvPr id="116" name="对象 11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81188879"/>
                      </p:ext>
                    </p:extLst>
                  </p:nvPr>
                </p:nvGraphicFramePr>
                <p:xfrm>
                  <a:off x="1349274" y="1582021"/>
                  <a:ext cx="1676400" cy="419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10" name="Equation" r:id="rId19" imgW="1676400" imgH="419100" progId="Equation.DSMT4">
                          <p:embed/>
                        </p:oleObj>
                      </mc:Choice>
                      <mc:Fallback>
                        <p:oleObj name="Equation" r:id="rId19" imgW="1676400" imgH="419100" progId="Equation.DSMT4">
                          <p:embed/>
                          <p:pic>
                            <p:nvPicPr>
                              <p:cNvPr id="20" name="对象 1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49274" y="1582021"/>
                                <a:ext cx="1676400" cy="4191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14" name="TextBox 24"/>
                <p:cNvSpPr txBox="1"/>
                <p:nvPr/>
              </p:nvSpPr>
              <p:spPr>
                <a:xfrm>
                  <a:off x="3228331" y="1538662"/>
                  <a:ext cx="165618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线性组合</a:t>
                  </a:r>
                  <a:r>
                    <a:rPr lang="zh-CN" altLang="en-US" dirty="0"/>
                    <a:t>，</a:t>
                  </a: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4544910" y="1401163"/>
                <a:ext cx="3500581" cy="533420"/>
                <a:chOff x="4760934" y="1556792"/>
                <a:chExt cx="3500581" cy="533420"/>
              </a:xfrm>
            </p:grpSpPr>
            <p:graphicFrame>
              <p:nvGraphicFramePr>
                <p:cNvPr id="109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1351254"/>
                    </p:ext>
                  </p:extLst>
                </p:nvPr>
              </p:nvGraphicFramePr>
              <p:xfrm>
                <a:off x="5575065" y="1643079"/>
                <a:ext cx="351319" cy="4471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11" name="Equation" r:id="rId21" imgW="279279" imgH="355446" progId="Equation.DSMT4">
                        <p:embed/>
                      </p:oleObj>
                    </mc:Choice>
                    <mc:Fallback>
                      <p:oleObj name="Equation" r:id="rId21" imgW="279279" imgH="355446" progId="Equation.DSMT4">
                        <p:embed/>
                        <p:pic>
                          <p:nvPicPr>
                            <p:cNvPr id="21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75065" y="1643079"/>
                              <a:ext cx="351319" cy="4471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0" name="TextBox 25"/>
                <p:cNvSpPr txBox="1"/>
                <p:nvPr/>
              </p:nvSpPr>
              <p:spPr>
                <a:xfrm>
                  <a:off x="4760934" y="1556792"/>
                  <a:ext cx="93610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/>
                    <a:t>也称</a:t>
                  </a:r>
                  <a:endParaRPr lang="zh-CN" altLang="en-US" dirty="0"/>
                </a:p>
              </p:txBody>
            </p:sp>
            <p:graphicFrame>
              <p:nvGraphicFramePr>
                <p:cNvPr id="111" name="对象 1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77867674"/>
                    </p:ext>
                  </p:extLst>
                </p:nvPr>
              </p:nvGraphicFramePr>
              <p:xfrm>
                <a:off x="6585115" y="1608058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12" name="Equation" r:id="rId23" imgW="1676400" imgH="419100" progId="Equation.DSMT4">
                        <p:embed/>
                      </p:oleObj>
                    </mc:Choice>
                    <mc:Fallback>
                      <p:oleObj name="Equation" r:id="rId23" imgW="1676400" imgH="419100" progId="Equation.DSMT4">
                        <p:embed/>
                        <p:pic>
                          <p:nvPicPr>
                            <p:cNvPr id="28" name="对象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5115" y="1608058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2" name="TextBox 29"/>
                <p:cNvSpPr txBox="1"/>
                <p:nvPr/>
              </p:nvSpPr>
              <p:spPr>
                <a:xfrm>
                  <a:off x="5784340" y="1556792"/>
                  <a:ext cx="115212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能由</a:t>
                  </a:r>
                </a:p>
              </p:txBody>
            </p:sp>
          </p:grpSp>
        </p:grpSp>
        <p:grpSp>
          <p:nvGrpSpPr>
            <p:cNvPr id="59" name="组合 58"/>
            <p:cNvGrpSpPr/>
            <p:nvPr/>
          </p:nvGrpSpPr>
          <p:grpSpPr>
            <a:xfrm>
              <a:off x="468313" y="908720"/>
              <a:ext cx="5471839" cy="504056"/>
              <a:chOff x="468313" y="908720"/>
              <a:chExt cx="5471839" cy="504056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1676896" y="908720"/>
                <a:ext cx="4263256" cy="492443"/>
                <a:chOff x="2339752" y="1064349"/>
                <a:chExt cx="4263256" cy="492443"/>
              </a:xfrm>
            </p:grpSpPr>
            <p:graphicFrame>
              <p:nvGraphicFramePr>
                <p:cNvPr id="103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9535618"/>
                    </p:ext>
                  </p:extLst>
                </p:nvPr>
              </p:nvGraphicFramePr>
              <p:xfrm>
                <a:off x="2843808" y="1137692"/>
                <a:ext cx="3759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13" name="Equation" r:id="rId25" imgW="3759200" imgH="419100" progId="Equation.DSMT4">
                        <p:embed/>
                      </p:oleObj>
                    </mc:Choice>
                    <mc:Fallback>
                      <p:oleObj name="Equation" r:id="rId25" imgW="3759200" imgH="419100" progId="Equation.DSMT4">
                        <p:embed/>
                        <p:pic>
                          <p:nvPicPr>
                            <p:cNvPr id="17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43808" y="1137692"/>
                              <a:ext cx="3759200" cy="4191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4" name="TextBox 11"/>
                <p:cNvSpPr txBox="1"/>
                <p:nvPr/>
              </p:nvSpPr>
              <p:spPr>
                <a:xfrm>
                  <a:off x="2339752" y="1064349"/>
                  <a:ext cx="51969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使</a:t>
                  </a:r>
                </a:p>
              </p:txBody>
            </p:sp>
          </p:grpSp>
          <p:graphicFrame>
            <p:nvGraphicFramePr>
              <p:cNvPr id="73" name="对象 7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375680"/>
                  </p:ext>
                </p:extLst>
              </p:nvPr>
            </p:nvGraphicFramePr>
            <p:xfrm>
              <a:off x="468313" y="955576"/>
              <a:ext cx="120332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4" name="Equation" r:id="rId27" imgW="1104900" imgH="419100" progId="Equation.DSMT4">
                      <p:embed/>
                    </p:oleObj>
                  </mc:Choice>
                  <mc:Fallback>
                    <p:oleObj name="Equation" r:id="rId27" imgW="1104900" imgH="419100" progId="Equation.DSMT4">
                      <p:embed/>
                      <p:pic>
                        <p:nvPicPr>
                          <p:cNvPr id="14" name="对象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313" y="955576"/>
                            <a:ext cx="1203325" cy="457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0" name="组合 59"/>
            <p:cNvGrpSpPr/>
            <p:nvPr/>
          </p:nvGrpSpPr>
          <p:grpSpPr>
            <a:xfrm>
              <a:off x="2054249" y="476672"/>
              <a:ext cx="5974135" cy="504056"/>
              <a:chOff x="2113433" y="476672"/>
              <a:chExt cx="5974135" cy="504056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2113433" y="476672"/>
                <a:ext cx="4155803" cy="492443"/>
                <a:chOff x="2113433" y="476672"/>
                <a:chExt cx="4155803" cy="492443"/>
              </a:xfrm>
            </p:grpSpPr>
            <p:graphicFrame>
              <p:nvGraphicFramePr>
                <p:cNvPr id="69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40837774"/>
                    </p:ext>
                  </p:extLst>
                </p:nvPr>
              </p:nvGraphicFramePr>
              <p:xfrm>
                <a:off x="3995936" y="481586"/>
                <a:ext cx="2273300" cy="4460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15" name="Equation" r:id="rId29" imgW="2146300" imgH="419100" progId="Equation.DSMT4">
                        <p:embed/>
                      </p:oleObj>
                    </mc:Choice>
                    <mc:Fallback>
                      <p:oleObj name="Equation" r:id="rId29" imgW="2146300" imgH="419100" progId="Equation.DSMT4">
                        <p:embed/>
                        <p:pic>
                          <p:nvPicPr>
                            <p:cNvPr id="15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95936" y="481586"/>
                              <a:ext cx="2273300" cy="4460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0" name="TextBox 4"/>
                <p:cNvSpPr txBox="1"/>
                <p:nvPr/>
              </p:nvSpPr>
              <p:spPr>
                <a:xfrm>
                  <a:off x="2113433" y="476672"/>
                  <a:ext cx="2151395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600" b="1" dirty="0"/>
                    <a:t>对于向量组</a:t>
                  </a:r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6228184" y="488285"/>
                <a:ext cx="1859384" cy="492443"/>
                <a:chOff x="6228184" y="488285"/>
                <a:chExt cx="1859384" cy="492443"/>
              </a:xfrm>
            </p:grpSpPr>
            <p:sp>
              <p:nvSpPr>
                <p:cNvPr id="66" name="TextBox 9"/>
                <p:cNvSpPr txBox="1"/>
                <p:nvPr/>
              </p:nvSpPr>
              <p:spPr>
                <a:xfrm>
                  <a:off x="6228184" y="488285"/>
                  <a:ext cx="158417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若存在数</a:t>
                  </a:r>
                </a:p>
              </p:txBody>
            </p:sp>
            <p:graphicFrame>
              <p:nvGraphicFramePr>
                <p:cNvPr id="68" name="对象 6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13288626"/>
                    </p:ext>
                  </p:extLst>
                </p:nvPr>
              </p:nvGraphicFramePr>
              <p:xfrm>
                <a:off x="7740352" y="513046"/>
                <a:ext cx="347216" cy="4196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16" name="Equation" r:id="rId31" imgW="406048" imgH="406048" progId="Equation.DSMT4">
                        <p:embed/>
                      </p:oleObj>
                    </mc:Choice>
                    <mc:Fallback>
                      <p:oleObj name="Equation" r:id="rId31" imgW="406048" imgH="406048" progId="Equation.DSMT4">
                        <p:embed/>
                        <p:pic>
                          <p:nvPicPr>
                            <p:cNvPr id="35" name="对象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40352" y="513046"/>
                              <a:ext cx="347216" cy="4196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6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208684"/>
                </p:ext>
              </p:extLst>
            </p:nvPr>
          </p:nvGraphicFramePr>
          <p:xfrm>
            <a:off x="7539461" y="986360"/>
            <a:ext cx="351319" cy="447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name="Equation" r:id="rId21" imgW="279279" imgH="355446" progId="Equation.DSMT4">
                    <p:embed/>
                  </p:oleObj>
                </mc:Choice>
                <mc:Fallback>
                  <p:oleObj name="Equation" r:id="rId21" imgW="279279" imgH="355446" progId="Equation.DSMT4">
                    <p:embed/>
                    <p:pic>
                      <p:nvPicPr>
                        <p:cNvPr id="5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9461" y="986360"/>
                          <a:ext cx="351319" cy="447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05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7" grpId="0" animBg="1"/>
      <p:bldP spid="54" grpId="0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9217</TotalTime>
  <Words>2616</Words>
  <Application>Microsoft Office PowerPoint</Application>
  <PresentationFormat>全屏显示(4:3)</PresentationFormat>
  <Paragraphs>579</Paragraphs>
  <Slides>34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Calibri</vt:lpstr>
      <vt:lpstr>黑体</vt:lpstr>
      <vt:lpstr>楷体_GB2312</vt:lpstr>
      <vt:lpstr>宋体</vt:lpstr>
      <vt:lpstr>微软雅黑</vt:lpstr>
      <vt:lpstr>Arial</vt:lpstr>
      <vt:lpstr>Cambria Math</vt:lpstr>
      <vt:lpstr>Symbol</vt:lpstr>
      <vt:lpstr>Times New Roman</vt:lpstr>
      <vt:lpstr>Wingdings</vt:lpstr>
      <vt:lpstr>主题2</vt:lpstr>
      <vt:lpstr>1_主题2</vt:lpstr>
      <vt:lpstr>2_主题2</vt:lpstr>
      <vt:lpstr>3_主题2</vt:lpstr>
      <vt:lpstr>Equation</vt:lpstr>
      <vt:lpstr>复    习</vt:lpstr>
      <vt:lpstr> 4.1  向量组及其线性组合 </vt:lpstr>
      <vt:lpstr>   复  习  </vt:lpstr>
      <vt:lpstr>   4.1 向量组及其线性组合  </vt:lpstr>
      <vt:lpstr>   4.1 向量组及其线性组合  </vt:lpstr>
      <vt:lpstr>   4.1 向量组及其线性组合  </vt:lpstr>
      <vt:lpstr>   4.1 向量组及其线性组合  </vt:lpstr>
      <vt:lpstr>   4.1 向量组及其线性组合  </vt:lpstr>
      <vt:lpstr>   4.1 向量组及其线性组合  </vt:lpstr>
      <vt:lpstr>   4.1 向量组及其线性组合  </vt:lpstr>
      <vt:lpstr>   4.1 向量组及其线性组合  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 4.1  向量组及其线性组合 </vt:lpstr>
      <vt:lpstr>   4.1 向量组及其线性组合  </vt:lpstr>
      <vt:lpstr>4.1 向量组及其线性组合</vt:lpstr>
      <vt:lpstr>4.1 向量组及其线性组合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Windows 用户</cp:lastModifiedBy>
  <cp:revision>489</cp:revision>
  <dcterms:created xsi:type="dcterms:W3CDTF">2015-01-05T18:34:44Z</dcterms:created>
  <dcterms:modified xsi:type="dcterms:W3CDTF">2023-10-13T01:54:39Z</dcterms:modified>
</cp:coreProperties>
</file>