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theme/theme2.xml" ContentType="application/vnd.openxmlformats-officedocument.them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38" r:id="rId2"/>
    <p:sldId id="344" r:id="rId3"/>
    <p:sldId id="342" r:id="rId4"/>
    <p:sldId id="266" r:id="rId5"/>
    <p:sldId id="267" r:id="rId6"/>
    <p:sldId id="268" r:id="rId7"/>
    <p:sldId id="295" r:id="rId8"/>
    <p:sldId id="297" r:id="rId9"/>
    <p:sldId id="345" r:id="rId10"/>
    <p:sldId id="296" r:id="rId11"/>
    <p:sldId id="298" r:id="rId12"/>
    <p:sldId id="269" r:id="rId13"/>
    <p:sldId id="271" r:id="rId14"/>
    <p:sldId id="285" r:id="rId15"/>
    <p:sldId id="272" r:id="rId16"/>
    <p:sldId id="273" r:id="rId17"/>
    <p:sldId id="274" r:id="rId18"/>
    <p:sldId id="286" r:id="rId19"/>
    <p:sldId id="275" r:id="rId20"/>
    <p:sldId id="292" r:id="rId21"/>
    <p:sldId id="293" r:id="rId22"/>
    <p:sldId id="299" r:id="rId23"/>
    <p:sldId id="289" r:id="rId24"/>
    <p:sldId id="302" r:id="rId25"/>
    <p:sldId id="303" r:id="rId26"/>
    <p:sldId id="305" r:id="rId27"/>
    <p:sldId id="307" r:id="rId28"/>
    <p:sldId id="308" r:id="rId29"/>
    <p:sldId id="309" r:id="rId30"/>
    <p:sldId id="306" r:id="rId31"/>
    <p:sldId id="282" r:id="rId32"/>
    <p:sldId id="283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EFC9ED"/>
    <a:srgbClr val="D2888D"/>
    <a:srgbClr val="F1D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38" autoAdjust="0"/>
    <p:restoredTop sz="97784" autoAdjust="0"/>
  </p:normalViewPr>
  <p:slideViewPr>
    <p:cSldViewPr>
      <p:cViewPr varScale="1">
        <p:scale>
          <a:sx n="69" d="100"/>
          <a:sy n="69" d="100"/>
        </p:scale>
        <p:origin x="129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  <dgm:t>
        <a:bodyPr/>
        <a:lstStyle/>
        <a:p>
          <a:endParaRPr lang="zh-CN" altLang="en-US"/>
        </a:p>
      </dgm:t>
    </dgm:pt>
    <dgm:pt modelId="{BE99A2BC-623E-47B8-9EC1-2FFFAA8FAB5E}" type="pres">
      <dgm:prSet presAssocID="{3CD757F0-2CC9-462E-92AC-3412748A5362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0F5E4A7-E54C-4446-A360-F0E1668F5A97}" type="pres">
      <dgm:prSet presAssocID="{3CD757F0-2CC9-462E-92AC-3412748A536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89148-079C-4192-B97D-8A7EF0CEA987}" type="pres">
      <dgm:prSet presAssocID="{14A968A9-0B7F-41FF-BF12-5E81AA97B429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736F69E4-F7F3-4BBC-9DFB-4E5C7C4892E8}" type="pres">
      <dgm:prSet presAssocID="{14A968A9-0B7F-41FF-BF12-5E81AA97B42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056AB-E9CD-4BEA-B796-D55EC1369A94}" type="pres">
      <dgm:prSet presAssocID="{E4660758-AA9F-4A8F-A764-61AC4BA74000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4FB3B29-D0E7-4E50-BE3D-3C7BCE77B245}" type="pres">
      <dgm:prSet presAssocID="{E4660758-AA9F-4A8F-A764-61AC4BA7400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B7A96-1F6D-4F4D-AC56-A9211E08635B}" type="pres">
      <dgm:prSet presAssocID="{D48B6D48-4949-4EEA-B9D3-70CE681E539A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0959F69E-2C7E-4AC9-96DA-8BC3A8A217D2}" type="pres">
      <dgm:prSet presAssocID="{D48B6D48-4949-4EEA-B9D3-70CE681E539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CE5F6-01F2-43B8-BEBD-EA7C8A97F9F7}" type="presOf" srcId="{14A968A9-0B7F-41FF-BF12-5E81AA97B429}" destId="{736F69E4-F7F3-4BBC-9DFB-4E5C7C4892E8}" srcOrd="1" destOrd="0" presId="urn:microsoft.com/office/officeart/2005/8/layout/radial1"/>
    <dgm:cxn modelId="{AE347300-B496-411B-B0EF-C74FD9A36BA4}" type="presOf" srcId="{73426051-445C-4BE7-B24B-5FD466000FF9}" destId="{86983E86-B74D-4DAD-9361-B65E2189CC1B}" srcOrd="0" destOrd="0" presId="urn:microsoft.com/office/officeart/2005/8/layout/radial1"/>
    <dgm:cxn modelId="{EBC2643F-B3CA-49FB-9377-16440E2B89D0}" type="presOf" srcId="{D48B6D48-4949-4EEA-B9D3-70CE681E539A}" destId="{FABB7A96-1F6D-4F4D-AC56-A9211E08635B}" srcOrd="0" destOrd="0" presId="urn:microsoft.com/office/officeart/2005/8/layout/radial1"/>
    <dgm:cxn modelId="{0CC76F83-34C9-49FD-B361-61BE751D8AC5}" type="presOf" srcId="{6CE3551A-4145-49FC-B8CC-1B44989026A9}" destId="{8E039C0A-98C5-4247-B8DB-486B350906B1}" srcOrd="0" destOrd="0" presId="urn:microsoft.com/office/officeart/2005/8/layout/radial1"/>
    <dgm:cxn modelId="{D5FD5F4A-617C-4395-A111-506FA2991B13}" type="presOf" srcId="{E4660758-AA9F-4A8F-A764-61AC4BA74000}" destId="{04FB3B29-D0E7-4E50-BE3D-3C7BCE77B245}" srcOrd="1" destOrd="0" presId="urn:microsoft.com/office/officeart/2005/8/layout/radial1"/>
    <dgm:cxn modelId="{4795D0E2-2AE1-4FA5-A521-60A83EB5A683}" type="presOf" srcId="{3355D2B8-C21E-40FE-8768-DDE282C0C744}" destId="{D57A290B-6ED3-4624-9CFE-D9C7504F9F3A}" srcOrd="0" destOrd="0" presId="urn:microsoft.com/office/officeart/2005/8/layout/radial1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CD6ED862-EAA5-4363-A1B7-36C10BD78F13}" type="presOf" srcId="{3CD757F0-2CC9-462E-92AC-3412748A5362}" destId="{70F5E4A7-E54C-4446-A360-F0E1668F5A97}" srcOrd="1" destOrd="0" presId="urn:microsoft.com/office/officeart/2005/8/layout/radial1"/>
    <dgm:cxn modelId="{B6D98AEC-860E-473C-A9BE-446AA4394971}" type="presOf" srcId="{5AF90A85-CC05-4028-B79E-1FD57BA57016}" destId="{2C9768A1-C09C-4B77-96FD-1D4AC0224B69}" srcOrd="0" destOrd="0" presId="urn:microsoft.com/office/officeart/2005/8/layout/radial1"/>
    <dgm:cxn modelId="{09EE51F5-F5B5-4E47-A2B5-26C5019FE76D}" type="presOf" srcId="{7E281866-7C6F-46E2-8268-75BFBA7379CC}" destId="{94C464DF-28D5-405A-8AFE-179F12C1EBD2}" srcOrd="0" destOrd="0" presId="urn:microsoft.com/office/officeart/2005/8/layout/radial1"/>
    <dgm:cxn modelId="{227E7119-F192-4556-97A2-3E5D4323DEE6}" type="presOf" srcId="{3CD757F0-2CC9-462E-92AC-3412748A5362}" destId="{BE99A2BC-623E-47B8-9EC1-2FFFAA8FAB5E}" srcOrd="0" destOrd="0" presId="urn:microsoft.com/office/officeart/2005/8/layout/radial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978D85D-6ABC-464C-A02E-3927CA02D9D9}" type="presOf" srcId="{D48B6D48-4949-4EEA-B9D3-70CE681E539A}" destId="{0959F69E-2C7E-4AC9-96DA-8BC3A8A217D2}" srcOrd="1" destOrd="0" presId="urn:microsoft.com/office/officeart/2005/8/layout/radial1"/>
    <dgm:cxn modelId="{B66161B2-1C3C-4BEE-8A32-65E6E5A43908}" type="presOf" srcId="{E4660758-AA9F-4A8F-A764-61AC4BA74000}" destId="{DCF056AB-E9CD-4BEA-B796-D55EC1369A94}" srcOrd="0" destOrd="0" presId="urn:microsoft.com/office/officeart/2005/8/layout/radial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F9954848-EE4A-45F7-AE6B-CC9467BD5DD2}" type="presOf" srcId="{14A968A9-0B7F-41FF-BF12-5E81AA97B429}" destId="{B5889148-079C-4192-B97D-8A7EF0CEA987}" srcOrd="0" destOrd="0" presId="urn:microsoft.com/office/officeart/2005/8/layout/radial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BD62A3F0-4349-4A62-9D51-E76DBEB93508}" type="presOf" srcId="{64D4BE46-E98C-499A-9CA6-F92B282C9592}" destId="{2896CA5D-B0AB-419A-A8E8-60979AE3E493}" srcOrd="0" destOrd="0" presId="urn:microsoft.com/office/officeart/2005/8/layout/radial1"/>
    <dgm:cxn modelId="{491DFF35-A602-4B6C-AFA4-E97CA7F759B6}" type="presParOf" srcId="{D57A290B-6ED3-4624-9CFE-D9C7504F9F3A}" destId="{2896CA5D-B0AB-419A-A8E8-60979AE3E493}" srcOrd="0" destOrd="0" presId="urn:microsoft.com/office/officeart/2005/8/layout/radial1"/>
    <dgm:cxn modelId="{11749FB8-9159-4CDA-85CC-42AA16B31832}" type="presParOf" srcId="{D57A290B-6ED3-4624-9CFE-D9C7504F9F3A}" destId="{BE99A2BC-623E-47B8-9EC1-2FFFAA8FAB5E}" srcOrd="1" destOrd="0" presId="urn:microsoft.com/office/officeart/2005/8/layout/radial1"/>
    <dgm:cxn modelId="{4205C124-CFE3-4681-AEB8-5E93849D5292}" type="presParOf" srcId="{BE99A2BC-623E-47B8-9EC1-2FFFAA8FAB5E}" destId="{70F5E4A7-E54C-4446-A360-F0E1668F5A97}" srcOrd="0" destOrd="0" presId="urn:microsoft.com/office/officeart/2005/8/layout/radial1"/>
    <dgm:cxn modelId="{B7FFA9C3-75D3-4BF5-A2D0-6CB9678B5B44}" type="presParOf" srcId="{D57A290B-6ED3-4624-9CFE-D9C7504F9F3A}" destId="{86983E86-B74D-4DAD-9361-B65E2189CC1B}" srcOrd="2" destOrd="0" presId="urn:microsoft.com/office/officeart/2005/8/layout/radial1"/>
    <dgm:cxn modelId="{D0D46C90-52D3-4021-A1A8-ED9379AD0B91}" type="presParOf" srcId="{D57A290B-6ED3-4624-9CFE-D9C7504F9F3A}" destId="{B5889148-079C-4192-B97D-8A7EF0CEA987}" srcOrd="3" destOrd="0" presId="urn:microsoft.com/office/officeart/2005/8/layout/radial1"/>
    <dgm:cxn modelId="{81632037-EF73-4B12-A416-BE8D6AC2BD42}" type="presParOf" srcId="{B5889148-079C-4192-B97D-8A7EF0CEA987}" destId="{736F69E4-F7F3-4BBC-9DFB-4E5C7C4892E8}" srcOrd="0" destOrd="0" presId="urn:microsoft.com/office/officeart/2005/8/layout/radial1"/>
    <dgm:cxn modelId="{209F6916-F443-4929-89F0-8EBBAF907F92}" type="presParOf" srcId="{D57A290B-6ED3-4624-9CFE-D9C7504F9F3A}" destId="{94C464DF-28D5-405A-8AFE-179F12C1EBD2}" srcOrd="4" destOrd="0" presId="urn:microsoft.com/office/officeart/2005/8/layout/radial1"/>
    <dgm:cxn modelId="{59090CC5-F5BA-48F1-AA05-B1C145F16CB0}" type="presParOf" srcId="{D57A290B-6ED3-4624-9CFE-D9C7504F9F3A}" destId="{DCF056AB-E9CD-4BEA-B796-D55EC1369A94}" srcOrd="5" destOrd="0" presId="urn:microsoft.com/office/officeart/2005/8/layout/radial1"/>
    <dgm:cxn modelId="{E6AAE93D-BF2D-4E58-B902-F73DEFC2C60E}" type="presParOf" srcId="{DCF056AB-E9CD-4BEA-B796-D55EC1369A94}" destId="{04FB3B29-D0E7-4E50-BE3D-3C7BCE77B245}" srcOrd="0" destOrd="0" presId="urn:microsoft.com/office/officeart/2005/8/layout/radial1"/>
    <dgm:cxn modelId="{CD7EA5AF-9EFC-4661-80E5-7D113653B2B6}" type="presParOf" srcId="{D57A290B-6ED3-4624-9CFE-D9C7504F9F3A}" destId="{8E039C0A-98C5-4247-B8DB-486B350906B1}" srcOrd="6" destOrd="0" presId="urn:microsoft.com/office/officeart/2005/8/layout/radial1"/>
    <dgm:cxn modelId="{8DD8EAE8-9979-4EC1-B344-3043709FA8A1}" type="presParOf" srcId="{D57A290B-6ED3-4624-9CFE-D9C7504F9F3A}" destId="{FABB7A96-1F6D-4F4D-AC56-A9211E08635B}" srcOrd="7" destOrd="0" presId="urn:microsoft.com/office/officeart/2005/8/layout/radial1"/>
    <dgm:cxn modelId="{540E9319-C771-4715-A1CD-C68EA9CB4EEC}" type="presParOf" srcId="{FABB7A96-1F6D-4F4D-AC56-A9211E08635B}" destId="{0959F69E-2C7E-4AC9-96DA-8BC3A8A217D2}" srcOrd="0" destOrd="0" presId="urn:microsoft.com/office/officeart/2005/8/layout/radial1"/>
    <dgm:cxn modelId="{A7C65AB5-B402-46D5-B850-3AD9B53E41B0}" type="presParOf" srcId="{D57A290B-6ED3-4624-9CFE-D9C7504F9F3A}" destId="{2C9768A1-C09C-4B77-96FD-1D4AC0224B6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2.wmf"/><Relationship Id="rId4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3.wmf"/><Relationship Id="rId1" Type="http://schemas.openxmlformats.org/officeDocument/2006/relationships/image" Target="../media/image35.wmf"/><Relationship Id="rId4" Type="http://schemas.openxmlformats.org/officeDocument/2006/relationships/image" Target="../media/image3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6.wmf"/><Relationship Id="rId1" Type="http://schemas.openxmlformats.org/officeDocument/2006/relationships/image" Target="../media/image5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6.wmf"/><Relationship Id="rId1" Type="http://schemas.openxmlformats.org/officeDocument/2006/relationships/image" Target="../media/image57.wmf"/><Relationship Id="rId4" Type="http://schemas.openxmlformats.org/officeDocument/2006/relationships/image" Target="../media/image5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7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2.wmf"/><Relationship Id="rId5" Type="http://schemas.openxmlformats.org/officeDocument/2006/relationships/image" Target="../media/image25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FCEC6-C02E-4F55-A1A8-42A7BAE9F12F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E13D55-DCD2-4DC9-92A0-B622F5591C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391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2814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49657370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5192906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165968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5405656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1399338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604297516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oleObject" Target="../embeddings/oleObject24.bin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tmp"/><Relationship Id="rId2" Type="http://schemas.openxmlformats.org/officeDocument/2006/relationships/tags" Target="../tags/tag21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8.vml"/><Relationship Id="rId6" Type="http://schemas.openxmlformats.org/officeDocument/2006/relationships/tags" Target="../tags/tag25.xml"/><Relationship Id="rId11" Type="http://schemas.openxmlformats.org/officeDocument/2006/relationships/tags" Target="../tags/tag30.xml"/><Relationship Id="rId5" Type="http://schemas.openxmlformats.org/officeDocument/2006/relationships/tags" Target="../tags/tag24.xml"/><Relationship Id="rId15" Type="http://schemas.openxmlformats.org/officeDocument/2006/relationships/oleObject" Target="../embeddings/oleObject25.bin"/><Relationship Id="rId10" Type="http://schemas.openxmlformats.org/officeDocument/2006/relationships/tags" Target="../tags/tag29.xml"/><Relationship Id="rId4" Type="http://schemas.openxmlformats.org/officeDocument/2006/relationships/tags" Target="../tags/tag23.xml"/><Relationship Id="rId9" Type="http://schemas.openxmlformats.org/officeDocument/2006/relationships/tags" Target="../tags/tag28.xml"/><Relationship Id="rId14" Type="http://schemas.openxmlformats.org/officeDocument/2006/relationships/image" Target="../media/image20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7.xml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7.wmf"/><Relationship Id="rId3" Type="http://schemas.openxmlformats.org/officeDocument/2006/relationships/tags" Target="../tags/tag32.xml"/><Relationship Id="rId21" Type="http://schemas.openxmlformats.org/officeDocument/2006/relationships/oleObject" Target="../embeddings/oleObject30.bin"/><Relationship Id="rId7" Type="http://schemas.openxmlformats.org/officeDocument/2006/relationships/tags" Target="../tags/tag3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28.bin"/><Relationship Id="rId2" Type="http://schemas.openxmlformats.org/officeDocument/2006/relationships/tags" Target="../tags/tag31.xml"/><Relationship Id="rId16" Type="http://schemas.openxmlformats.org/officeDocument/2006/relationships/image" Target="../media/image26.wmf"/><Relationship Id="rId20" Type="http://schemas.openxmlformats.org/officeDocument/2006/relationships/image" Target="../media/image20.wmf"/><Relationship Id="rId1" Type="http://schemas.openxmlformats.org/officeDocument/2006/relationships/vmlDrawing" Target="../drawings/vmlDrawing9.vml"/><Relationship Id="rId6" Type="http://schemas.openxmlformats.org/officeDocument/2006/relationships/tags" Target="../tags/tag35.xml"/><Relationship Id="rId11" Type="http://schemas.openxmlformats.org/officeDocument/2006/relationships/tags" Target="../tags/tag40.xml"/><Relationship Id="rId5" Type="http://schemas.openxmlformats.org/officeDocument/2006/relationships/tags" Target="../tags/tag34.xml"/><Relationship Id="rId15" Type="http://schemas.openxmlformats.org/officeDocument/2006/relationships/oleObject" Target="../embeddings/oleObject27.bin"/><Relationship Id="rId23" Type="http://schemas.openxmlformats.org/officeDocument/2006/relationships/image" Target="../media/image18.tmp"/><Relationship Id="rId10" Type="http://schemas.openxmlformats.org/officeDocument/2006/relationships/tags" Target="../tags/tag39.xml"/><Relationship Id="rId19" Type="http://schemas.openxmlformats.org/officeDocument/2006/relationships/oleObject" Target="../embeddings/oleObject29.bin"/><Relationship Id="rId4" Type="http://schemas.openxmlformats.org/officeDocument/2006/relationships/tags" Target="../tags/tag33.xml"/><Relationship Id="rId9" Type="http://schemas.openxmlformats.org/officeDocument/2006/relationships/tags" Target="../tags/tag38.xml"/><Relationship Id="rId14" Type="http://schemas.openxmlformats.org/officeDocument/2006/relationships/image" Target="../media/image22.wmf"/><Relationship Id="rId22" Type="http://schemas.openxmlformats.org/officeDocument/2006/relationships/image" Target="../media/image2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36.wmf"/><Relationship Id="rId5" Type="http://schemas.openxmlformats.org/officeDocument/2006/relationships/image" Target="../media/image32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35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31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3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5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52.wmf"/><Relationship Id="rId5" Type="http://schemas.openxmlformats.org/officeDocument/2006/relationships/image" Target="../media/image49.w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5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5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5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59.wmf"/><Relationship Id="rId5" Type="http://schemas.openxmlformats.org/officeDocument/2006/relationships/image" Target="../media/image57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58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78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9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oleObject" Target="../embeddings/oleObject10.bin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diagramColors" Target="../diagrams/colors7.xml"/><Relationship Id="rId11" Type="http://schemas.openxmlformats.org/officeDocument/2006/relationships/oleObject" Target="../embeddings/oleObject9.bin"/><Relationship Id="rId5" Type="http://schemas.openxmlformats.org/officeDocument/2006/relationships/diagramQuickStyle" Target="../diagrams/quickStyle7.xml"/><Relationship Id="rId10" Type="http://schemas.openxmlformats.org/officeDocument/2006/relationships/image" Target="../media/image13.wmf"/><Relationship Id="rId4" Type="http://schemas.openxmlformats.org/officeDocument/2006/relationships/diagramLayout" Target="../diagrams/layout7.xml"/><Relationship Id="rId9" Type="http://schemas.openxmlformats.org/officeDocument/2006/relationships/image" Target="../media/image1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80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oleObject" Target="../embeddings/oleObject14.bin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slideLayout" Target="../slideLayouts/slideLayout7.xml"/><Relationship Id="rId17" Type="http://schemas.openxmlformats.org/officeDocument/2006/relationships/image" Target="../media/image18.tmp"/><Relationship Id="rId2" Type="http://schemas.openxmlformats.org/officeDocument/2006/relationships/tags" Target="../tags/tag1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oleObject" Target="../embeddings/oleObject15.bin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17.xml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9.wmf"/><Relationship Id="rId3" Type="http://schemas.openxmlformats.org/officeDocument/2006/relationships/tags" Target="../tags/tag12.xml"/><Relationship Id="rId7" Type="http://schemas.openxmlformats.org/officeDocument/2006/relationships/tags" Target="../tags/tag16.xml"/><Relationship Id="rId12" Type="http://schemas.openxmlformats.org/officeDocument/2006/relationships/slideLayout" Target="../slideLayouts/slideLayout7.xml"/><Relationship Id="rId17" Type="http://schemas.openxmlformats.org/officeDocument/2006/relationships/oleObject" Target="../embeddings/oleObject18.bin"/><Relationship Id="rId2" Type="http://schemas.openxmlformats.org/officeDocument/2006/relationships/tags" Target="../tags/tag11.xml"/><Relationship Id="rId16" Type="http://schemas.openxmlformats.org/officeDocument/2006/relationships/image" Target="../media/image17.wmf"/><Relationship Id="rId1" Type="http://schemas.openxmlformats.org/officeDocument/2006/relationships/vmlDrawing" Target="../drawings/vmlDrawing6.vml"/><Relationship Id="rId6" Type="http://schemas.openxmlformats.org/officeDocument/2006/relationships/tags" Target="../tags/tag15.xml"/><Relationship Id="rId11" Type="http://schemas.openxmlformats.org/officeDocument/2006/relationships/tags" Target="../tags/tag20.xml"/><Relationship Id="rId5" Type="http://schemas.openxmlformats.org/officeDocument/2006/relationships/tags" Target="../tags/tag14.xml"/><Relationship Id="rId15" Type="http://schemas.openxmlformats.org/officeDocument/2006/relationships/oleObject" Target="../embeddings/oleObject17.bin"/><Relationship Id="rId10" Type="http://schemas.openxmlformats.org/officeDocument/2006/relationships/tags" Target="../tags/tag19.xml"/><Relationship Id="rId19" Type="http://schemas.openxmlformats.org/officeDocument/2006/relationships/image" Target="../media/image18.tmp"/><Relationship Id="rId4" Type="http://schemas.openxmlformats.org/officeDocument/2006/relationships/tags" Target="../tags/tag13.xml"/><Relationship Id="rId9" Type="http://schemas.openxmlformats.org/officeDocument/2006/relationships/tags" Target="../tags/tag18.xml"/><Relationship Id="rId1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3200" b="1" dirty="0">
                <a:latin typeface="黑体" pitchFamily="49" charset="-122"/>
                <a:ea typeface="黑体" pitchFamily="49" charset="-122"/>
              </a:rPr>
              <a:t>复  习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4187" y="898546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91524" y="1114446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9634" y="754513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71564" y="1189971"/>
            <a:ext cx="7588238" cy="122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70C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FF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5368" y="735085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7554" y="73521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90769" y="3223945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-273952" y="2952809"/>
            <a:ext cx="6157709" cy="499475"/>
            <a:chOff x="1043554" y="3709988"/>
            <a:chExt cx="6157709" cy="499475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     </a:t>
              </a:r>
              <a:r>
                <a:rPr lang="zh-CN" altLang="en-US" sz="2600" b="1" dirty="0"/>
                <a:t>       </a:t>
              </a:r>
              <a:r>
                <a:rPr lang="zh-CN" altLang="en-US" sz="2600" b="1" dirty="0" smtClean="0"/>
                <a:t>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特征多项式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1940314" y="3709988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name="Equation" r:id="rId3" imgW="1155700" imgH="457200" progId="Equation.DSMT4">
                    <p:embed/>
                  </p:oleObj>
                </mc:Choice>
                <mc:Fallback>
                  <p:oleObj name="Equation" r:id="rId3" imgW="1155700" imgH="457200" progId="Equation.DSMT4">
                    <p:embed/>
                    <p:pic>
                      <p:nvPicPr>
                        <p:cNvPr id="36" name="对象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0314" y="3709988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215954" y="3729546"/>
            <a:ext cx="5220814" cy="497536"/>
            <a:chOff x="1079306" y="5013110"/>
            <a:chExt cx="5220814" cy="497536"/>
          </a:xfrm>
        </p:grpSpPr>
        <p:sp>
          <p:nvSpPr>
            <p:cNvPr id="38" name="TextBox 37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       </a:t>
              </a:r>
              <a:r>
                <a:rPr lang="zh-CN" altLang="en-US" sz="2600" b="1" dirty="0" smtClean="0"/>
                <a:t>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/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Equation" r:id="rId5" imgW="1651000" imgH="457200" progId="Equation.DSMT4">
                    <p:embed/>
                  </p:oleObj>
                </mc:Choice>
                <mc:Fallback>
                  <p:oleObj name="Equation" r:id="rId5" imgW="1651000" imgH="457200" progId="Equation.DSMT4">
                    <p:embed/>
                    <p:pic>
                      <p:nvPicPr>
                        <p:cNvPr id="39" name="对象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600" b="1" dirty="0">
                    <a:solidFill>
                      <a:srgbClr val="000000"/>
                    </a:solidFill>
                    <a:latin typeface="Times New Roman" pitchFamily="18" charset="0"/>
                    <a:cs typeface="Times New Roman" pitchFamily="18" charset="0"/>
                    <a:sym typeface="宋体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阶矩阵在复数范围内有</a:t>
                </a:r>
                <a14:m>
                  <m:oMath xmlns:m="http://schemas.openxmlformats.org/officeDocument/2006/math">
                    <m:r>
                      <a:rPr lang="en-US" altLang="zh-CN" sz="26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宋体" pitchFamily="2" charset="-122"/>
                      </a:rPr>
                      <m:t>𝒏</m:t>
                    </m:r>
                  </m:oMath>
                </a14:m>
                <a:r>
                  <a:rPr lang="zh-CN" altLang="en-US" sz="2600" b="1" dirty="0">
                    <a:solidFill>
                      <a:srgbClr val="FF0000"/>
                    </a:solidFill>
                    <a:latin typeface="宋体" pitchFamily="2" charset="-122"/>
                    <a:sym typeface="宋体" pitchFamily="2" charset="-122"/>
                  </a:rPr>
                  <a:t>个特征值。</a:t>
                </a:r>
                <a:endPara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endParaRPr>
              </a:p>
            </p:txBody>
          </p:sp>
        </mc:Choice>
        <mc:Fallback xmlns="">
          <p:sp>
            <p:nvSpPr>
              <p:cNvPr id="22" name="TextBox 39">
                <a:extLst>
                  <a:ext uri="{FF2B5EF4-FFF2-40B4-BE49-F238E27FC236}">
                    <a16:creationId xmlns:a16="http://schemas.microsoft.com/office/drawing/2014/main" id="{92E51215-9E88-1767-6AC6-FAF75A521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6558" y="4618970"/>
                <a:ext cx="8018463" cy="492443"/>
              </a:xfrm>
              <a:prstGeom prst="rect">
                <a:avLst/>
              </a:prstGeom>
              <a:blipFill>
                <a:blip r:embed="rId7"/>
                <a:stretch>
                  <a:fillRect t="-15000" b="-2875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3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4"/>
            </p:custDataLst>
          </p:nvPr>
        </p:nvSpPr>
        <p:spPr>
          <a:xfrm>
            <a:off x="6172200" y="5373216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-562069" y="1189112"/>
            <a:ext cx="7600467" cy="1447800"/>
            <a:chOff x="-345872" y="2635250"/>
            <a:chExt cx="7600467" cy="1447800"/>
          </a:xfrm>
        </p:grpSpPr>
        <p:sp>
          <p:nvSpPr>
            <p:cNvPr id="13" name="TextBox 12"/>
            <p:cNvSpPr txBox="1"/>
            <p:nvPr/>
          </p:nvSpPr>
          <p:spPr>
            <a:xfrm>
              <a:off x="-345872" y="3101174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    </a:t>
              </a:r>
              <a:r>
                <a:rPr lang="en-US" altLang="zh-CN" sz="2600" b="1" dirty="0"/>
                <a:t>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</a:t>
              </a:r>
              <a:r>
                <a:rPr lang="zh-CN" altLang="en-US" sz="2600" b="1" dirty="0" smtClean="0"/>
                <a:t>相似</a:t>
              </a:r>
              <a:r>
                <a:rPr lang="zh-CN" altLang="en-US" sz="2600" b="1" dirty="0"/>
                <a:t>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02343817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Equation" r:id="rId13" imgW="2413000" imgH="1447800" progId="Equation.DSMT4">
                    <p:embed/>
                  </p:oleObj>
                </mc:Choice>
                <mc:Fallback>
                  <p:oleObj name="Equation" r:id="rId13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8220031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Equation" r:id="rId15" imgW="1218960" imgH="457200" progId="Equation.DSMT4">
                    <p:embed/>
                  </p:oleObj>
                </mc:Choice>
                <mc:Fallback>
                  <p:oleObj name="Equation" r:id="rId15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5562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539378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sp>
        <p:nvSpPr>
          <p:cNvPr id="16" name="Text Box 18"/>
          <p:cNvSpPr>
            <a:spLocks noChangeArrowheads="1"/>
          </p:cNvSpPr>
          <p:nvPr/>
        </p:nvSpPr>
        <p:spPr bwMode="auto">
          <a:xfrm>
            <a:off x="395710" y="2852936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17" name="组合 16"/>
          <p:cNvGrpSpPr/>
          <p:nvPr/>
        </p:nvGrpSpPr>
        <p:grpSpPr>
          <a:xfrm>
            <a:off x="576685" y="3416697"/>
            <a:ext cx="7311920" cy="538401"/>
            <a:chOff x="416613" y="4653085"/>
            <a:chExt cx="7311920" cy="538401"/>
          </a:xfrm>
        </p:grpSpPr>
        <p:sp>
          <p:nvSpPr>
            <p:cNvPr id="18" name="TextBox 17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</a:t>
              </a:r>
              <a:r>
                <a:rPr lang="en-US" altLang="zh-CN" b="1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600" b="1" dirty="0"/>
                <a:t>故</a:t>
              </a: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4620636"/>
                </p:ext>
              </p:extLst>
            </p:nvPr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8" name="Equation" r:id="rId13" imgW="1536033" imgH="355446" progId="Equation.DSMT4">
                    <p:embed/>
                  </p:oleObj>
                </mc:Choice>
                <mc:Fallback>
                  <p:oleObj name="Equation" r:id="rId13" imgW="1536033" imgH="3554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578370"/>
                </p:ext>
              </p:extLst>
            </p:nvPr>
          </p:nvGraphicFramePr>
          <p:xfrm>
            <a:off x="2508833" y="4658086"/>
            <a:ext cx="52197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9" name="Equation" r:id="rId15" imgW="5219640" imgH="533160" progId="Equation.DSMT4">
                    <p:embed/>
                  </p:oleObj>
                </mc:Choice>
                <mc:Fallback>
                  <p:oleObj name="Equation" r:id="rId15" imgW="5219640" imgH="533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8833" y="4658086"/>
                          <a:ext cx="52197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78602"/>
              </p:ext>
            </p:extLst>
          </p:nvPr>
        </p:nvGraphicFramePr>
        <p:xfrm>
          <a:off x="423863" y="4070204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name="Equation" r:id="rId17" imgW="1904760" imgH="457200" progId="Equation.DSMT4">
                  <p:embed/>
                </p:oleObj>
              </mc:Choice>
              <mc:Fallback>
                <p:oleObj name="Equation" r:id="rId17" imgW="190476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4070204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>
            <p:custDataLst>
              <p:tags r:id="rId5"/>
            </p:custDataLst>
          </p:nvPr>
        </p:nvSpPr>
        <p:spPr>
          <a:xfrm>
            <a:off x="179512" y="1000760"/>
            <a:ext cx="7910091" cy="177736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79512" y="1189112"/>
            <a:ext cx="7600467" cy="1447800"/>
            <a:chOff x="395709" y="2635250"/>
            <a:chExt cx="7600467" cy="1447800"/>
          </a:xfrm>
        </p:grpSpPr>
        <p:sp>
          <p:nvSpPr>
            <p:cNvPr id="24" name="TextBox 23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   </a:t>
              </a:r>
              <a:r>
                <a:rPr lang="zh-CN" altLang="en-US" sz="2600" b="1" dirty="0" smtClean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</a:t>
              </a:r>
              <a:r>
                <a:rPr lang="zh-CN" altLang="en-US" sz="2600" b="1" dirty="0" smtClean="0"/>
                <a:t>相似</a:t>
              </a:r>
              <a:r>
                <a:rPr lang="zh-CN" altLang="en-US" sz="2600" b="1" dirty="0"/>
                <a:t>，则                 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5185432"/>
                </p:ext>
              </p:extLst>
            </p:nvPr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1" name="Equation" r:id="rId19" imgW="2413000" imgH="1447800" progId="Equation.DSMT4">
                    <p:embed/>
                  </p:oleObj>
                </mc:Choice>
                <mc:Fallback>
                  <p:oleObj name="Equation" r:id="rId19" imgW="24130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460933"/>
                </p:ext>
              </p:extLst>
            </p:nvPr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2" name="Equation" r:id="rId21" imgW="1218960" imgH="457200" progId="Equation.DSMT4">
                    <p:embed/>
                  </p:oleObj>
                </mc:Choice>
                <mc:Fallback>
                  <p:oleObj name="Equation" r:id="rId21" imgW="1218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418284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540544" y="700866"/>
            <a:ext cx="8062912" cy="1423988"/>
            <a:chOff x="613373" y="38100"/>
            <a:chExt cx="8062912" cy="1423988"/>
          </a:xfrm>
        </p:grpSpPr>
        <p:sp>
          <p:nvSpPr>
            <p:cNvPr id="6" name="Text Box 32"/>
            <p:cNvSpPr txBox="1">
              <a:spLocks noChangeArrowheads="1"/>
            </p:cNvSpPr>
            <p:nvPr/>
          </p:nvSpPr>
          <p:spPr bwMode="auto">
            <a:xfrm>
              <a:off x="613373" y="476795"/>
              <a:ext cx="8062912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 例</a:t>
              </a:r>
              <a:r>
                <a:rPr lang="en-US" altLang="zh-CN" sz="2600" b="1" dirty="0"/>
                <a:t>3</a:t>
              </a:r>
              <a:r>
                <a:rPr lang="zh-CN" altLang="en-US" sz="2600" b="1" dirty="0"/>
                <a:t>    设                        与                         相似，    </a:t>
              </a:r>
              <a:endParaRPr lang="en-US" altLang="zh-CN" sz="2600" b="1" dirty="0"/>
            </a:p>
            <a:p>
              <a:r>
                <a:rPr lang="zh-CN" altLang="en-US" sz="2600" b="1" dirty="0"/>
                <a:t> </a:t>
              </a:r>
            </a:p>
          </p:txBody>
        </p:sp>
        <p:graphicFrame>
          <p:nvGraphicFramePr>
            <p:cNvPr id="7" name="Object 3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5090764"/>
                </p:ext>
              </p:extLst>
            </p:nvPr>
          </p:nvGraphicFramePr>
          <p:xfrm>
            <a:off x="2016125" y="38100"/>
            <a:ext cx="2220913" cy="142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125" y="38100"/>
                          <a:ext cx="2220913" cy="142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3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91720872"/>
                </p:ext>
              </p:extLst>
            </p:nvPr>
          </p:nvGraphicFramePr>
          <p:xfrm>
            <a:off x="4687888" y="38100"/>
            <a:ext cx="2070100" cy="1423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7888" y="38100"/>
                          <a:ext cx="2070100" cy="14239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1"/>
          <p:cNvSpPr txBox="1"/>
          <p:nvPr/>
        </p:nvSpPr>
        <p:spPr>
          <a:xfrm>
            <a:off x="611560" y="2750231"/>
            <a:ext cx="749051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宋体" pitchFamily="2" charset="-122"/>
              </a:rPr>
              <a:t>解：因为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宋体" pitchFamily="2" charset="-122"/>
              </a:rPr>
              <a:t>与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相似，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宋体" pitchFamily="2" charset="-122"/>
              </a:rPr>
              <a:t>,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600" b="1" dirty="0">
                <a:latin typeface="宋体" pitchFamily="2" charset="-122"/>
              </a:rPr>
              <a:t>，故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的三个特征值为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4，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，3，</a:t>
            </a:r>
            <a:r>
              <a:rPr lang="zh-CN" altLang="en-US" sz="2600" b="1" dirty="0">
                <a:latin typeface="宋体" pitchFamily="2" charset="-122"/>
              </a:rPr>
              <a:t>所以有：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>
                <a:latin typeface="宋体" pitchFamily="2" charset="-122"/>
              </a:rPr>
              <a:t>          </a:t>
            </a:r>
            <a:endParaRPr lang="en-US" altLang="zh-CN" sz="2600" b="1" dirty="0">
              <a:latin typeface="宋体" pitchFamily="2" charset="-122"/>
            </a:endParaRPr>
          </a:p>
          <a:p>
            <a:r>
              <a:rPr lang="en-US" altLang="zh-CN" sz="2600" b="1" dirty="0">
                <a:latin typeface="宋体" pitchFamily="2" charset="-122"/>
              </a:rPr>
              <a:t>                              </a:t>
            </a:r>
            <a:endParaRPr lang="en-US" altLang="zh-C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宋体" pitchFamily="2" charset="-122"/>
              </a:rPr>
              <a:t>     </a:t>
            </a:r>
            <a:endParaRPr lang="zh-CN" altLang="en-US" sz="2800" b="1" dirty="0">
              <a:latin typeface="宋体" pitchFamily="2" charset="-122"/>
            </a:endParaRPr>
          </a:p>
          <a:p>
            <a:endParaRPr lang="zh-CN" altLang="en-US" sz="2600" b="1" dirty="0">
              <a:latin typeface="宋体" pitchFamily="2" charset="-122"/>
            </a:endParaRPr>
          </a:p>
          <a:p>
            <a:r>
              <a:rPr lang="en-US" altLang="zh-CN" dirty="0"/>
              <a:t>             </a:t>
            </a:r>
            <a:endParaRPr lang="zh-CN" altLang="en-US" dirty="0"/>
          </a:p>
        </p:txBody>
      </p:sp>
      <p:sp>
        <p:nvSpPr>
          <p:cNvPr id="13" name="左大括号 12"/>
          <p:cNvSpPr/>
          <p:nvPr/>
        </p:nvSpPr>
        <p:spPr bwMode="auto">
          <a:xfrm>
            <a:off x="755569" y="3780071"/>
            <a:ext cx="360025" cy="720050"/>
          </a:xfrm>
          <a:prstGeom prst="leftBrace">
            <a:avLst/>
          </a:prstGeom>
          <a:solidFill>
            <a:schemeClr val="accent1">
              <a:alpha val="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1834" y="3863668"/>
            <a:ext cx="23761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y=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87599" y="3564056"/>
            <a:ext cx="2332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1+5+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+3</a:t>
            </a:r>
            <a:endParaRPr lang="zh-CN" altLang="en-US" sz="2600" dirty="0"/>
          </a:p>
        </p:txBody>
      </p:sp>
      <p:sp>
        <p:nvSpPr>
          <p:cNvPr id="16" name="TextBox 15"/>
          <p:cNvSpPr txBox="1"/>
          <p:nvPr/>
        </p:nvSpPr>
        <p:spPr>
          <a:xfrm>
            <a:off x="754911" y="1715601"/>
            <a:ext cx="17281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求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600" b="1" dirty="0">
                <a:latin typeface="宋体" pitchFamily="2" charset="-122"/>
              </a:rPr>
              <a:t>,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zh-CN" altLang="en-US" b="1" dirty="0">
                <a:latin typeface="Times New Roman" pitchFamily="18" charset="0"/>
              </a:rPr>
              <a:t>。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159446" y="4140096"/>
            <a:ext cx="24043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sz="2600" b="1" i="1" dirty="0">
                <a:latin typeface="Times New Roman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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9" name="右箭头 18"/>
          <p:cNvSpPr/>
          <p:nvPr/>
        </p:nvSpPr>
        <p:spPr bwMode="auto">
          <a:xfrm>
            <a:off x="3635769" y="3984494"/>
            <a:ext cx="504035" cy="299612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/>
      <p:bldP spid="15" grpId="0"/>
      <p:bldP spid="16" grpId="0"/>
      <p:bldP spid="17" grpId="0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25" name="TextBox 3"/>
          <p:cNvSpPr>
            <a:spLocks noChangeArrowheads="1"/>
          </p:cNvSpPr>
          <p:nvPr/>
        </p:nvSpPr>
        <p:spPr bwMode="auto">
          <a:xfrm>
            <a:off x="251520" y="1988840"/>
            <a:ext cx="3998330" cy="49244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下面我们要研究的问题是： </a:t>
            </a:r>
          </a:p>
        </p:txBody>
      </p:sp>
      <p:sp>
        <p:nvSpPr>
          <p:cNvPr id="26" name="TextBox 3"/>
          <p:cNvSpPr>
            <a:spLocks noChangeArrowheads="1"/>
          </p:cNvSpPr>
          <p:nvPr/>
        </p:nvSpPr>
        <p:spPr bwMode="auto">
          <a:xfrm>
            <a:off x="251520" y="2576517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  </a:t>
            </a:r>
            <a:r>
              <a:rPr lang="en-US" altLang="zh-CN" sz="2600" b="1" dirty="0">
                <a:solidFill>
                  <a:srgbClr val="000000"/>
                </a:solidFill>
                <a:sym typeface="Symbol"/>
              </a:rPr>
              <a:t>=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？，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=?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7" name="TextBox 3"/>
          <p:cNvSpPr>
            <a:spLocks noChangeArrowheads="1"/>
          </p:cNvSpPr>
          <p:nvPr/>
        </p:nvSpPr>
        <p:spPr bwMode="auto">
          <a:xfrm>
            <a:off x="251520" y="3080573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满足什么条件能与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相似？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25" grpId="0" animBg="1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3"/>
          <p:cNvSpPr>
            <a:spLocks noChangeArrowheads="1"/>
          </p:cNvSpPr>
          <p:nvPr/>
        </p:nvSpPr>
        <p:spPr bwMode="auto">
          <a:xfrm>
            <a:off x="251700" y="1340855"/>
            <a:ext cx="79963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叫做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相似对角矩阵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1547790" y="2132910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6" name="TextBox 7"/>
          <p:cNvSpPr>
            <a:spLocks noChangeArrowheads="1"/>
          </p:cNvSpPr>
          <p:nvPr/>
        </p:nvSpPr>
        <p:spPr bwMode="auto">
          <a:xfrm>
            <a:off x="358670" y="2708950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7" name="TextBox 2"/>
          <p:cNvSpPr>
            <a:spLocks noChangeArrowheads="1"/>
          </p:cNvSpPr>
          <p:nvPr/>
        </p:nvSpPr>
        <p:spPr bwMode="auto">
          <a:xfrm>
            <a:off x="1474210" y="332785"/>
            <a:ext cx="6669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如果矩阵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能与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对角阵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相似，则称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</a:p>
        </p:txBody>
      </p:sp>
      <p:sp>
        <p:nvSpPr>
          <p:cNvPr id="9" name="TextBox 5"/>
          <p:cNvSpPr>
            <a:spLocks noChangeArrowheads="1"/>
          </p:cNvSpPr>
          <p:nvPr/>
        </p:nvSpPr>
        <p:spPr bwMode="auto">
          <a:xfrm>
            <a:off x="225474" y="825268"/>
            <a:ext cx="7989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。当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可以相似对角化时，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0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12" name="流程图: 可选过程 11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3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5279" y="2060905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321005" y="3224577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itchFamily="2" charset="-122"/>
              </a:rPr>
              <a:t>必要性</a:t>
            </a:r>
          </a:p>
        </p:txBody>
      </p:sp>
      <p:sp>
        <p:nvSpPr>
          <p:cNvPr id="18" name="TextBox 17"/>
          <p:cNvSpPr>
            <a:spLocks noChangeArrowheads="1"/>
          </p:cNvSpPr>
          <p:nvPr/>
        </p:nvSpPr>
        <p:spPr bwMode="auto">
          <a:xfrm>
            <a:off x="251375" y="3656749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若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可相似对角化，则存在可逆阵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</p:txBody>
      </p:sp>
      <p:graphicFrame>
        <p:nvGraphicFramePr>
          <p:cNvPr id="19" name="对象 1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0207286"/>
              </p:ext>
            </p:extLst>
          </p:nvPr>
        </p:nvGraphicFramePr>
        <p:xfrm>
          <a:off x="395710" y="4221055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4" imgW="2527300" imgH="419100" progId="Equation.DSMT4">
                  <p:embed/>
                </p:oleObj>
              </mc:Choice>
              <mc:Fallback>
                <p:oleObj name="Equation" r:id="rId4" imgW="2527300" imgH="419100" progId="Equation.DSMT4">
                  <p:embed/>
                  <p:pic>
                    <p:nvPicPr>
                      <p:cNvPr id="0" name="Picture 2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4221055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5"/>
          <p:cNvSpPr txBox="1">
            <a:spLocks noChangeArrowheads="1"/>
          </p:cNvSpPr>
          <p:nvPr/>
        </p:nvSpPr>
        <p:spPr bwMode="auto">
          <a:xfrm>
            <a:off x="2846027" y="4149050"/>
            <a:ext cx="41738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>
                <a:sym typeface="Symbol"/>
              </a:rPr>
              <a:t></a:t>
            </a:r>
            <a:r>
              <a:rPr lang="en-US" altLang="zh-CN" sz="2600" b="1" baseline="30000" dirty="0"/>
              <a:t>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=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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21" name="Group 34"/>
          <p:cNvGrpSpPr>
            <a:grpSpLocks/>
          </p:cNvGrpSpPr>
          <p:nvPr/>
        </p:nvGrpSpPr>
        <p:grpSpPr bwMode="auto">
          <a:xfrm>
            <a:off x="395710" y="4653085"/>
            <a:ext cx="4824170" cy="492438"/>
            <a:chOff x="0" y="0"/>
            <a:chExt cx="7598" cy="776"/>
          </a:xfrm>
        </p:grpSpPr>
        <p:sp>
          <p:nvSpPr>
            <p:cNvPr id="22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23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383705841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3" name="Equation" r:id="rId6" imgW="3835400" imgH="457200" progId="Equation.DSMT4">
                    <p:embed/>
                  </p:oleObj>
                </mc:Choice>
                <mc:Fallback>
                  <p:oleObj name="Equation" r:id="rId6" imgW="3835400" imgH="457200" progId="Equation.DSMT4">
                    <p:embed/>
                    <p:pic>
                      <p:nvPicPr>
                        <p:cNvPr id="0" name="Picture 21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3705301"/>
              </p:ext>
            </p:extLst>
          </p:nvPr>
        </p:nvGraphicFramePr>
        <p:xfrm>
          <a:off x="1043755" y="5174813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Picture 2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5174813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191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7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5" grpId="1"/>
      <p:bldP spid="6" grpId="0"/>
      <p:bldP spid="6" grpId="1"/>
      <p:bldP spid="7" grpId="0"/>
      <p:bldP spid="9" grpId="0"/>
      <p:bldP spid="17" grpId="0"/>
      <p:bldP spid="17" grpId="1"/>
      <p:bldP spid="18" grpId="0"/>
      <p:bldP spid="18" grpId="1"/>
      <p:bldP spid="20" grpId="0"/>
      <p:bldP spid="2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1005" y="1568462"/>
            <a:ext cx="28829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证明：</a:t>
            </a:r>
            <a:r>
              <a:rPr lang="zh-CN" altLang="en-US" sz="2600" b="1" dirty="0">
                <a:solidFill>
                  <a:srgbClr val="000000"/>
                </a:solidFill>
                <a:highlight>
                  <a:srgbClr val="FFFF00"/>
                </a:highlight>
                <a:sym typeface="宋体" pitchFamily="2" charset="-122"/>
              </a:rPr>
              <a:t>必要性</a:t>
            </a:r>
          </a:p>
        </p:txBody>
      </p:sp>
      <p:sp>
        <p:nvSpPr>
          <p:cNvPr id="12" name="TextBox 17"/>
          <p:cNvSpPr>
            <a:spLocks noChangeArrowheads="1"/>
          </p:cNvSpPr>
          <p:nvPr/>
        </p:nvSpPr>
        <p:spPr bwMode="auto">
          <a:xfrm>
            <a:off x="251375" y="2000634"/>
            <a:ext cx="6120750" cy="49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因为 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可相似对角化，所以存在可逆阵</a:t>
            </a:r>
          </a:p>
        </p:txBody>
      </p:sp>
      <p:graphicFrame>
        <p:nvGraphicFramePr>
          <p:cNvPr id="13" name="对象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2406434"/>
              </p:ext>
            </p:extLst>
          </p:nvPr>
        </p:nvGraphicFramePr>
        <p:xfrm>
          <a:off x="395710" y="2564940"/>
          <a:ext cx="25003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4" imgW="2527300" imgH="419100" progId="Equation.DSMT4">
                  <p:embed/>
                </p:oleObj>
              </mc:Choice>
              <mc:Fallback>
                <p:oleObj name="Equation" r:id="rId4" imgW="2527300" imgH="419100" progId="Equation.DSMT4">
                  <p:embed/>
                  <p:pic>
                    <p:nvPicPr>
                      <p:cNvPr id="0" name="Picture 44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10" y="2564940"/>
                        <a:ext cx="2500313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5"/>
          <p:cNvSpPr txBox="1">
            <a:spLocks noChangeArrowheads="1"/>
          </p:cNvSpPr>
          <p:nvPr/>
        </p:nvSpPr>
        <p:spPr bwMode="auto">
          <a:xfrm>
            <a:off x="2846027" y="2492935"/>
            <a:ext cx="4173898" cy="49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，使得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600" b="1" baseline="30000" dirty="0"/>
              <a:t>-1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zh-CN" altLang="en-US" sz="2600" b="1" dirty="0"/>
              <a:t> 为对角阵。</a:t>
            </a:r>
          </a:p>
        </p:txBody>
      </p:sp>
      <p:grpSp>
        <p:nvGrpSpPr>
          <p:cNvPr id="15" name="Group 34"/>
          <p:cNvGrpSpPr>
            <a:grpSpLocks/>
          </p:cNvGrpSpPr>
          <p:nvPr/>
        </p:nvGrpSpPr>
        <p:grpSpPr bwMode="auto">
          <a:xfrm>
            <a:off x="395710" y="2996970"/>
            <a:ext cx="4824170" cy="492438"/>
            <a:chOff x="0" y="0"/>
            <a:chExt cx="7598" cy="776"/>
          </a:xfrm>
        </p:grpSpPr>
        <p:sp>
          <p:nvSpPr>
            <p:cNvPr id="16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设                                          ,则                </a:t>
              </a:r>
            </a:p>
          </p:txBody>
        </p:sp>
        <p:graphicFrame>
          <p:nvGraphicFramePr>
            <p:cNvPr id="17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837864743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9" name="Equation" r:id="rId6" imgW="3835400" imgH="457200" progId="Equation.DSMT4">
                    <p:embed/>
                  </p:oleObj>
                </mc:Choice>
                <mc:Fallback>
                  <p:oleObj name="Equation" r:id="rId6" imgW="3835400" imgH="457200" progId="Equation.DSMT4">
                    <p:embed/>
                    <p:pic>
                      <p:nvPicPr>
                        <p:cNvPr id="0" name="Picture 4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对象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1942129"/>
              </p:ext>
            </p:extLst>
          </p:nvPr>
        </p:nvGraphicFramePr>
        <p:xfrm>
          <a:off x="1043755" y="351869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8" imgW="3594100" imgH="419100" progId="Equation.DSMT4">
                  <p:embed/>
                </p:oleObj>
              </mc:Choice>
              <mc:Fallback>
                <p:oleObj name="Equation" r:id="rId8" imgW="3594100" imgH="419100" progId="Equation.DSMT4">
                  <p:embed/>
                  <p:pic>
                    <p:nvPicPr>
                      <p:cNvPr id="0" name="Picture 46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351869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928038"/>
              </p:ext>
            </p:extLst>
          </p:nvPr>
        </p:nvGraphicFramePr>
        <p:xfrm>
          <a:off x="395288" y="378460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0" imgW="7086600" imgH="1955800" progId="Equation.DSMT4">
                  <p:embed/>
                </p:oleObj>
              </mc:Choice>
              <mc:Fallback>
                <p:oleObj name="Equation" r:id="rId10" imgW="7086600" imgH="1955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8460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2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1547790" y="476795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相似对角化的充要条件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endParaRPr lang="en-US" altLang="zh-CN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358670" y="1052835"/>
            <a:ext cx="40693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个线性无关的特征向量。</a:t>
            </a:r>
          </a:p>
        </p:txBody>
      </p:sp>
      <p:sp>
        <p:nvSpPr>
          <p:cNvPr id="6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r>
              <a:rPr lang="zh-CN" altLang="en-US" b="1" dirty="0"/>
              <a:t>二</a:t>
            </a:r>
          </a:p>
          <a:p>
            <a:r>
              <a:rPr lang="zh-CN" altLang="en-US" b="1" dirty="0"/>
              <a:t>相</a:t>
            </a:r>
            <a:endParaRPr lang="en-US" altLang="zh-CN" b="1" dirty="0"/>
          </a:p>
          <a:p>
            <a:r>
              <a:rPr lang="zh-CN" altLang="en-US" b="1" dirty="0"/>
              <a:t>似</a:t>
            </a:r>
            <a:endParaRPr lang="en-US" altLang="zh-CN" b="1" dirty="0"/>
          </a:p>
          <a:p>
            <a:r>
              <a:rPr lang="zh-CN" altLang="en-US" b="1" dirty="0"/>
              <a:t>对</a:t>
            </a:r>
            <a:endParaRPr lang="en-US" altLang="zh-CN" b="1" dirty="0"/>
          </a:p>
          <a:p>
            <a:r>
              <a:rPr lang="zh-CN" altLang="en-US" b="1" dirty="0"/>
              <a:t>角</a:t>
            </a:r>
            <a:endParaRPr lang="en-US" altLang="zh-CN" b="1" dirty="0"/>
          </a:p>
          <a:p>
            <a:r>
              <a:rPr lang="zh-CN" altLang="en-US" b="1" dirty="0"/>
              <a:t>化</a:t>
            </a:r>
            <a:endParaRPr lang="en-US" altLang="zh-CN" b="1" dirty="0"/>
          </a:p>
          <a:p>
            <a:r>
              <a:rPr lang="zh-CN" altLang="en-US" b="1" dirty="0"/>
              <a:t>的</a:t>
            </a:r>
            <a:endParaRPr lang="en-US" altLang="zh-CN" b="1" dirty="0"/>
          </a:p>
          <a:p>
            <a:r>
              <a:rPr lang="zh-CN" altLang="en-US" b="1" dirty="0">
                <a:solidFill>
                  <a:srgbClr val="FF0000"/>
                </a:solidFill>
              </a:rPr>
              <a:t>定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25279" y="40479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定理</a:t>
              </a:r>
            </a:p>
          </p:txBody>
        </p:sp>
      </p:grpSp>
      <p:graphicFrame>
        <p:nvGraphicFramePr>
          <p:cNvPr id="11" name="对象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93539"/>
              </p:ext>
            </p:extLst>
          </p:nvPr>
        </p:nvGraphicFramePr>
        <p:xfrm>
          <a:off x="1043755" y="1783338"/>
          <a:ext cx="35814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4" imgW="3594100" imgH="419100" progId="Equation.DSMT4">
                  <p:embed/>
                </p:oleObj>
              </mc:Choice>
              <mc:Fallback>
                <p:oleObj name="Equation" r:id="rId4" imgW="3594100" imgH="419100" progId="Equation.DSMT4">
                  <p:embed/>
                  <p:pic>
                    <p:nvPicPr>
                      <p:cNvPr id="0" name="Picture 3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755" y="1783338"/>
                        <a:ext cx="3581400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726277"/>
              </p:ext>
            </p:extLst>
          </p:nvPr>
        </p:nvGraphicFramePr>
        <p:xfrm>
          <a:off x="395288" y="2049240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3" name="Equation" r:id="rId6" imgW="7086600" imgH="1955800" progId="Equation.DSMT4">
                  <p:embed/>
                </p:oleObj>
              </mc:Choice>
              <mc:Fallback>
                <p:oleObj name="Equation" r:id="rId6" imgW="7086600" imgH="1955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2049240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3918180"/>
              </p:ext>
            </p:extLst>
          </p:nvPr>
        </p:nvGraphicFramePr>
        <p:xfrm>
          <a:off x="467715" y="4017970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" name="Equation" r:id="rId8" imgW="5791200" imgH="419100" progId="Equation.DSMT4">
                  <p:embed/>
                </p:oleObj>
              </mc:Choice>
              <mc:Fallback>
                <p:oleObj name="Equation" r:id="rId8" imgW="57912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017970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069684"/>
              </p:ext>
            </p:extLst>
          </p:nvPr>
        </p:nvGraphicFramePr>
        <p:xfrm>
          <a:off x="467715" y="4555910"/>
          <a:ext cx="3733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name="Equation" r:id="rId10" imgW="3733800" imgH="457200" progId="Equation.DSMT4">
                  <p:embed/>
                </p:oleObj>
              </mc:Choice>
              <mc:Fallback>
                <p:oleObj name="Equation" r:id="rId10" imgW="3733800" imgH="457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715" y="4555910"/>
                        <a:ext cx="37338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251701" y="5013110"/>
            <a:ext cx="79330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所以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1</a:t>
            </a:r>
            <a:r>
              <a:rPr lang="en-US" altLang="zh-CN" sz="2400" b="1" dirty="0">
                <a:sym typeface="Symbol"/>
              </a:rPr>
              <a:t>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ym typeface="Symbol"/>
              </a:rPr>
              <a:t>2</a:t>
            </a:r>
            <a:r>
              <a:rPr lang="en-US" altLang="zh-CN" sz="2400" b="1" dirty="0">
                <a:sym typeface="Symbol"/>
              </a:rPr>
              <a:t>,…,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400" b="1" dirty="0"/>
              <a:t> 是 </a:t>
            </a:r>
            <a:r>
              <a:rPr lang="zh-CN" altLang="en-US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的特征值，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,…,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/>
              <a:t> 是它们对</a:t>
            </a:r>
            <a:r>
              <a:rPr lang="zh-CN" altLang="en-US" sz="2400" b="1" dirty="0">
                <a:latin typeface="宋体" pitchFamily="2" charset="-122"/>
              </a:rPr>
              <a:t>应的</a:t>
            </a:r>
            <a:endParaRPr lang="zh-CN" altLang="en-US" sz="2400" b="1" dirty="0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251700" y="5498885"/>
            <a:ext cx="75581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>
                <a:latin typeface="宋体" pitchFamily="2" charset="-122"/>
              </a:rPr>
              <a:t>线性无关的特征向量,故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宋体" pitchFamily="2" charset="-122"/>
              </a:rPr>
              <a:t>有 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宋体" pitchFamily="2" charset="-122"/>
              </a:rPr>
              <a:t>个线性无关的特征向</a:t>
            </a:r>
            <a:r>
              <a:rPr lang="zh-CN" altLang="en-US" sz="2400" b="1" dirty="0"/>
              <a:t>量。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260235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9696" y="116770"/>
            <a:ext cx="24481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highlight>
                  <a:srgbClr val="FFFF00"/>
                </a:highlight>
              </a:rPr>
              <a:t>充分性</a:t>
            </a:r>
            <a:r>
              <a:rPr lang="en-US" altLang="zh-CN" sz="2600" b="1" dirty="0">
                <a:highlight>
                  <a:srgbClr val="FFFF00"/>
                </a:highlight>
              </a:rPr>
              <a:t>:</a:t>
            </a:r>
            <a:endParaRPr lang="zh-CN" altLang="en-US" sz="2600" b="1" dirty="0">
              <a:highlight>
                <a:srgbClr val="FFFF00"/>
              </a:highlight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sp>
        <p:nvSpPr>
          <p:cNvPr id="22" name="TextBox 7"/>
          <p:cNvSpPr>
            <a:spLocks noChangeArrowheads="1"/>
          </p:cNvSpPr>
          <p:nvPr/>
        </p:nvSpPr>
        <p:spPr bwMode="auto">
          <a:xfrm>
            <a:off x="251520" y="692696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个线性无关的特征向量：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3" name="TextBox 7"/>
          <p:cNvSpPr>
            <a:spLocks noChangeArrowheads="1"/>
          </p:cNvSpPr>
          <p:nvPr/>
        </p:nvSpPr>
        <p:spPr bwMode="auto">
          <a:xfrm>
            <a:off x="251520" y="1208365"/>
            <a:ext cx="76697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对应的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特征值分别为：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baseline="-2500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,…,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endParaRPr lang="zh-CN" altLang="en-US" sz="2600" b="1" i="1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868246" y="1280373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404070"/>
              </p:ext>
            </p:extLst>
          </p:nvPr>
        </p:nvGraphicFramePr>
        <p:xfrm>
          <a:off x="395536" y="1844824"/>
          <a:ext cx="5791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4" imgW="5791200" imgH="419100" progId="Equation.DSMT4">
                  <p:embed/>
                </p:oleObj>
              </mc:Choice>
              <mc:Fallback>
                <p:oleObj name="Equation" r:id="rId4" imgW="5791200" imgH="4191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844824"/>
                        <a:ext cx="5791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6156278" y="1856437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/>
              <a:t>，即</a:t>
            </a:r>
            <a:endParaRPr lang="zh-CN" altLang="en-US" sz="2600" b="1" dirty="0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231979"/>
              </p:ext>
            </p:extLst>
          </p:nvPr>
        </p:nvGraphicFramePr>
        <p:xfrm>
          <a:off x="437728" y="2420888"/>
          <a:ext cx="7086600" cy="195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6" imgW="7086600" imgH="1955800" progId="Equation.DSMT4">
                  <p:embed/>
                </p:oleObj>
              </mc:Choice>
              <mc:Fallback>
                <p:oleObj name="Equation" r:id="rId6" imgW="7086600" imgH="1955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728" y="2420888"/>
                        <a:ext cx="7086600" cy="195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98455"/>
              </p:ext>
            </p:extLst>
          </p:nvPr>
        </p:nvGraphicFramePr>
        <p:xfrm>
          <a:off x="265113" y="4327773"/>
          <a:ext cx="2801937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8" imgW="2831760" imgH="431640" progId="Equation.DSMT4">
                  <p:embed/>
                </p:oleObj>
              </mc:Choice>
              <mc:Fallback>
                <p:oleObj name="Equation" r:id="rId8" imgW="2831760" imgH="431640" progId="Equation.DSMT4">
                  <p:embed/>
                  <p:pic>
                    <p:nvPicPr>
                      <p:cNvPr id="0" name="Picture 19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3" y="4327773"/>
                        <a:ext cx="2801937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3150324" y="4293096"/>
            <a:ext cx="18721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，则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600" b="1" dirty="0"/>
              <a:t>可逆</a:t>
            </a:r>
          </a:p>
        </p:txBody>
      </p:sp>
      <p:grpSp>
        <p:nvGrpSpPr>
          <p:cNvPr id="29" name="Group 34"/>
          <p:cNvGrpSpPr>
            <a:grpSpLocks/>
          </p:cNvGrpSpPr>
          <p:nvPr/>
        </p:nvGrpSpPr>
        <p:grpSpPr bwMode="auto">
          <a:xfrm>
            <a:off x="251520" y="4952786"/>
            <a:ext cx="4824170" cy="492438"/>
            <a:chOff x="0" y="0"/>
            <a:chExt cx="7598" cy="776"/>
          </a:xfrm>
        </p:grpSpPr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0" y="0"/>
              <a:ext cx="7598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且                                                          </a:t>
              </a:r>
            </a:p>
          </p:txBody>
        </p:sp>
        <p:graphicFrame>
          <p:nvGraphicFramePr>
            <p:cNvPr id="31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9397382"/>
                </p:ext>
              </p:extLst>
            </p:nvPr>
          </p:nvGraphicFramePr>
          <p:xfrm>
            <a:off x="680" y="0"/>
            <a:ext cx="6003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Equation" r:id="rId10" imgW="3835400" imgH="457200" progId="Equation.DSMT4">
                    <p:embed/>
                  </p:oleObj>
                </mc:Choice>
                <mc:Fallback>
                  <p:oleObj name="Equation" r:id="rId10" imgW="3835400" imgH="457200" progId="Equation.DSMT4">
                    <p:embed/>
                    <p:pic>
                      <p:nvPicPr>
                        <p:cNvPr id="0" name="Picture 2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0"/>
                          <a:ext cx="6003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" name="TextBox 31"/>
          <p:cNvSpPr txBox="1"/>
          <p:nvPr/>
        </p:nvSpPr>
        <p:spPr>
          <a:xfrm>
            <a:off x="395638" y="5528845"/>
            <a:ext cx="43923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故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/>
              <a:t>可以相似对角化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28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5590" y="138316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总结</a:t>
              </a:r>
            </a:p>
          </p:txBody>
        </p:sp>
      </p:grpSp>
      <p:sp>
        <p:nvSpPr>
          <p:cNvPr id="11" name="TextBox 6"/>
          <p:cNvSpPr>
            <a:spLocks noChangeArrowheads="1"/>
          </p:cNvSpPr>
          <p:nvPr/>
        </p:nvSpPr>
        <p:spPr bwMode="auto">
          <a:xfrm>
            <a:off x="1691680" y="1413937"/>
            <a:ext cx="65961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相似对角化，即存在可逆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6"/>
          <p:cNvSpPr>
            <a:spLocks noChangeArrowheads="1"/>
          </p:cNvSpPr>
          <p:nvPr/>
        </p:nvSpPr>
        <p:spPr bwMode="auto">
          <a:xfrm>
            <a:off x="395589" y="1989977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-1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AP=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，则相似对角矩阵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的对角线上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3" name="TextBox 6"/>
          <p:cNvSpPr>
            <a:spLocks noChangeArrowheads="1"/>
          </p:cNvSpPr>
          <p:nvPr/>
        </p:nvSpPr>
        <p:spPr bwMode="auto">
          <a:xfrm>
            <a:off x="395590" y="249401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的元素就是矩阵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en-US" altLang="zh-CN" sz="2600" b="1" i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个特征值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66FF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，可逆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4" name="TextBox 6"/>
          <p:cNvSpPr>
            <a:spLocks noChangeArrowheads="1"/>
          </p:cNvSpPr>
          <p:nvPr/>
        </p:nvSpPr>
        <p:spPr bwMode="auto">
          <a:xfrm>
            <a:off x="344822" y="2986455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的列向量就是矩阵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的分别对应于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…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5" name="TextBox 6"/>
          <p:cNvSpPr>
            <a:spLocks noChangeArrowheads="1"/>
          </p:cNvSpPr>
          <p:nvPr/>
        </p:nvSpPr>
        <p:spPr bwMode="auto">
          <a:xfrm>
            <a:off x="395590" y="3502082"/>
            <a:ext cx="78993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  <a:sym typeface="Symbol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线性无关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66FF"/>
                </a:solidFill>
                <a:latin typeface="Times New Roman" pitchFamily="18" charset="0"/>
                <a:sym typeface="Times New Roman" pitchFamily="18" charset="0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。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97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5556" y="332785"/>
            <a:ext cx="33478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可以相似对角化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7"/>
          <p:cNvSpPr>
            <a:spLocks noChangeArrowheads="1"/>
          </p:cNvSpPr>
          <p:nvPr/>
        </p:nvSpPr>
        <p:spPr bwMode="auto">
          <a:xfrm>
            <a:off x="252022" y="908825"/>
            <a:ext cx="547211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个线性无关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的特征向量</a:t>
            </a:r>
          </a:p>
        </p:txBody>
      </p:sp>
      <p:sp>
        <p:nvSpPr>
          <p:cNvPr id="6" name="TextBox 8"/>
          <p:cNvSpPr>
            <a:spLocks noChangeArrowheads="1"/>
          </p:cNvSpPr>
          <p:nvPr/>
        </p:nvSpPr>
        <p:spPr bwMode="auto">
          <a:xfrm>
            <a:off x="179695" y="1466275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7" name="TextBox 9"/>
          <p:cNvSpPr>
            <a:spLocks noChangeArrowheads="1"/>
          </p:cNvSpPr>
          <p:nvPr/>
        </p:nvSpPr>
        <p:spPr bwMode="auto">
          <a:xfrm>
            <a:off x="286150" y="2083023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9" name="TextBox 10"/>
          <p:cNvSpPr>
            <a:spLocks noChangeArrowheads="1"/>
          </p:cNvSpPr>
          <p:nvPr/>
        </p:nvSpPr>
        <p:spPr bwMode="auto">
          <a:xfrm>
            <a:off x="322799" y="4448725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1" name="Text Box 35"/>
          <p:cNvSpPr txBox="1">
            <a:spLocks noChangeArrowheads="1"/>
          </p:cNvSpPr>
          <p:nvPr/>
        </p:nvSpPr>
        <p:spPr bwMode="auto">
          <a:xfrm>
            <a:off x="181973" y="2724035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且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满足</a:t>
            </a: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395765" y="3277850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EA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nn</a:t>
            </a:r>
            <a:r>
              <a:rPr lang="en-US" altLang="zh-CN" sz="2600" b="1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dirty="0"/>
              <a:t>,</a:t>
            </a:r>
            <a:endParaRPr lang="zh-CN" altLang="en-US" sz="2600" b="1" dirty="0"/>
          </a:p>
        </p:txBody>
      </p:sp>
      <p:sp>
        <p:nvSpPr>
          <p:cNvPr id="18" name="左右箭头 17"/>
          <p:cNvSpPr/>
          <p:nvPr/>
        </p:nvSpPr>
        <p:spPr bwMode="auto">
          <a:xfrm>
            <a:off x="5148094" y="48958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19" name="左右箭头 18"/>
          <p:cNvSpPr/>
          <p:nvPr/>
        </p:nvSpPr>
        <p:spPr bwMode="auto">
          <a:xfrm>
            <a:off x="5148095" y="998975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0" name="左右箭头 19"/>
          <p:cNvSpPr/>
          <p:nvPr/>
        </p:nvSpPr>
        <p:spPr bwMode="auto">
          <a:xfrm>
            <a:off x="5148093" y="219430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2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1" grpId="0"/>
      <p:bldP spid="15" grpId="0"/>
      <p:bldP spid="18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84107" y="1581618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的特征多项式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77757" y="2140195"/>
            <a:ext cx="8350885" cy="892732"/>
            <a:chOff x="0" y="0"/>
            <a:chExt cx="13151" cy="1405"/>
          </a:xfrm>
        </p:grpSpPr>
        <p:sp>
          <p:nvSpPr>
            <p:cNvPr id="5" name="TextBox 1"/>
            <p:cNvSpPr>
              <a:spLocks noChangeArrowheads="1"/>
            </p:cNvSpPr>
            <p:nvPr/>
          </p:nvSpPr>
          <p:spPr bwMode="auto">
            <a:xfrm>
              <a:off x="0" y="0"/>
              <a:ext cx="13151" cy="14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求出特征方程</a:t>
              </a:r>
              <a:r>
                <a:rPr lang="en-US" sz="2600" b="1" dirty="0">
                  <a:solidFill>
                    <a:srgbClr val="000000"/>
                  </a:solidFill>
                  <a:sym typeface="Calibri" pitchFamily="34" charset="0"/>
                </a:rPr>
                <a:t>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的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全部根,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即得 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宋体" pitchFamily="2" charset="-122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的全部</a:t>
              </a:r>
            </a:p>
          </p:txBody>
        </p:sp>
        <p:graphicFrame>
          <p:nvGraphicFramePr>
            <p:cNvPr id="6" name="Object 32"/>
            <p:cNvGraphicFramePr>
              <a:graphicFrameLocks/>
            </p:cNvGraphicFramePr>
            <p:nvPr/>
          </p:nvGraphicFramePr>
          <p:xfrm>
            <a:off x="4183" y="135"/>
            <a:ext cx="3267" cy="6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3" imgW="1651000" imgH="457200" progId="Equation.DSMT4">
                    <p:embed/>
                  </p:oleObj>
                </mc:Choice>
                <mc:Fallback>
                  <p:oleObj name="Equation" r:id="rId3" imgW="1651000" imgH="457200" progId="Equation.DSMT4">
                    <p:embed/>
                    <p:pic>
                      <p:nvPicPr>
                        <p:cNvPr id="6" name="Object 3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3" y="135"/>
                          <a:ext cx="3267" cy="6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44532" y="1713618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16101" y="3117051"/>
            <a:ext cx="8128000" cy="892810"/>
            <a:chOff x="0" y="0"/>
            <a:chExt cx="12800" cy="1406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>
                  <a:solidFill>
                    <a:srgbClr val="000000"/>
                  </a:solidFill>
                  <a:sym typeface="Calibri" pitchFamily="34" charset="0"/>
                </a:rPr>
                <a:t>对每个特征值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，求出方程组            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的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全部</a:t>
              </a:r>
            </a:p>
          </p:txBody>
        </p:sp>
        <p:graphicFrame>
          <p:nvGraphicFramePr>
            <p:cNvPr id="11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72927985"/>
                </p:ext>
              </p:extLst>
            </p:nvPr>
          </p:nvGraphicFramePr>
          <p:xfrm>
            <a:off x="4515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5" imgW="318052" imgH="445273" progId="Equation.DSMT4">
                    <p:embed/>
                  </p:oleObj>
                </mc:Choice>
                <mc:Fallback>
                  <p:oleObj name="Equation" r:id="rId5" imgW="318052" imgH="445273" progId="Equation.DSMT4">
                    <p:embed/>
                    <p:pic>
                      <p:nvPicPr>
                        <p:cNvPr id="11" name="Object 3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5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37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51591629"/>
                </p:ext>
              </p:extLst>
            </p:nvPr>
          </p:nvGraphicFramePr>
          <p:xfrm>
            <a:off x="8576" y="58"/>
            <a:ext cx="3220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7" imgW="2070100" imgH="457200" progId="Equation.DSMT4">
                    <p:embed/>
                  </p:oleObj>
                </mc:Choice>
                <mc:Fallback>
                  <p:oleObj name="Equation" r:id="rId7" imgW="2070100" imgH="457200" progId="Equation.DSMT4">
                    <p:embed/>
                    <p:pic>
                      <p:nvPicPr>
                        <p:cNvPr id="12" name="Object 3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76" y="58"/>
                          <a:ext cx="3220" cy="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510822" y="2664868"/>
            <a:ext cx="44608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特</a:t>
            </a:r>
            <a:r>
              <a:rPr lang="zh-CN" altLang="en-US" sz="2600" b="1" dirty="0">
                <a:sym typeface="Arial" charset="0"/>
              </a:rPr>
              <a:t>征值；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4557" y="2353318"/>
            <a:ext cx="6193491" cy="1838477"/>
            <a:chOff x="0" y="0"/>
            <a:chExt cx="9752" cy="2899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21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00308126"/>
                </p:ext>
              </p:extLst>
            </p:nvPr>
          </p:nvGraphicFramePr>
          <p:xfrm>
            <a:off x="2855" y="2286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quation" r:id="rId9" imgW="2997200" imgH="419100" progId="Equation.DSMT4">
                    <p:embed/>
                  </p:oleObj>
                </mc:Choice>
                <mc:Fallback>
                  <p:oleObj name="Equation" r:id="rId9" imgW="2997200" imgH="419100" progId="Equation.DSMT4">
                    <p:embed/>
                    <p:pic>
                      <p:nvPicPr>
                        <p:cNvPr id="21" name="Object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5" y="2286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508490" y="4369410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>
              <a:graphicFrameLocks/>
            </p:cNvGraphicFramePr>
            <p:nvPr/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quation" r:id="rId11" imgW="1549400" imgH="419100" progId="Equation.DSMT4">
                    <p:embed/>
                  </p:oleObj>
                </mc:Choice>
                <mc:Fallback>
                  <p:oleObj name="Equation" r:id="rId11" imgW="1549400" imgH="419100" progId="Equation.DSMT4">
                    <p:embed/>
                    <p:pic>
                      <p:nvPicPr>
                        <p:cNvPr id="24" name="Object 4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291176" y="985034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92759" y="98516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方法二</a:t>
            </a:r>
          </a:p>
        </p:txBody>
      </p:sp>
      <p:graphicFrame>
        <p:nvGraphicFramePr>
          <p:cNvPr id="28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1714058"/>
              </p:ext>
            </p:extLst>
          </p:nvPr>
        </p:nvGraphicFramePr>
        <p:xfrm>
          <a:off x="4148107" y="1595698"/>
          <a:ext cx="14525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Equation" r:id="rId13" imgW="1155700" imgH="457200" progId="Equation.DSMT4">
                  <p:embed/>
                </p:oleObj>
              </mc:Choice>
              <mc:Fallback>
                <p:oleObj name="Equation" r:id="rId13" imgW="1155700" imgH="457200" progId="Equation.DSMT4">
                  <p:embed/>
                  <p:pic>
                    <p:nvPicPr>
                      <p:cNvPr id="28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07" y="1595698"/>
                        <a:ext cx="14525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507201" y="3721338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7B0F4B-32F5-12F9-2F77-DFDCAD036FE8}"/>
              </a:ext>
            </a:extLst>
          </p:cNvPr>
          <p:cNvSpPr/>
          <p:nvPr/>
        </p:nvSpPr>
        <p:spPr>
          <a:xfrm>
            <a:off x="291176" y="258374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26">
            <a:extLst>
              <a:ext uri="{FF2B5EF4-FFF2-40B4-BE49-F238E27FC236}">
                <a16:creationId xmlns:a16="http://schemas.microsoft.com/office/drawing/2014/main" id="{8EF126B8-D276-E743-0E04-7C4011CB20D0}"/>
              </a:ext>
            </a:extLst>
          </p:cNvPr>
          <p:cNvSpPr txBox="1"/>
          <p:nvPr/>
        </p:nvSpPr>
        <p:spPr>
          <a:xfrm>
            <a:off x="392759" y="25850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16" name="TextBox 1">
            <a:extLst>
              <a:ext uri="{FF2B5EF4-FFF2-40B4-BE49-F238E27FC236}">
                <a16:creationId xmlns:a16="http://schemas.microsoft.com/office/drawing/2014/main" id="{827C299B-4DF1-07F1-F50E-FBF5ABF29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341" y="274053"/>
            <a:ext cx="424815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定义法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A4A603B-6606-FE61-36DE-1B88548E230C}"/>
              </a:ext>
            </a:extLst>
          </p:cNvPr>
          <p:cNvSpPr/>
          <p:nvPr/>
        </p:nvSpPr>
        <p:spPr>
          <a:xfrm>
            <a:off x="377705" y="507162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26">
            <a:extLst>
              <a:ext uri="{FF2B5EF4-FFF2-40B4-BE49-F238E27FC236}">
                <a16:creationId xmlns:a16="http://schemas.microsoft.com/office/drawing/2014/main" id="{829E0121-CE8A-7345-6B09-86E1622B39D3}"/>
              </a:ext>
            </a:extLst>
          </p:cNvPr>
          <p:cNvSpPr txBox="1"/>
          <p:nvPr/>
        </p:nvSpPr>
        <p:spPr>
          <a:xfrm>
            <a:off x="479288" y="50717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方法三</a:t>
            </a:r>
          </a:p>
        </p:txBody>
      </p:sp>
      <p:sp>
        <p:nvSpPr>
          <p:cNvPr id="25" name="TextBox 1">
            <a:extLst>
              <a:ext uri="{FF2B5EF4-FFF2-40B4-BE49-F238E27FC236}">
                <a16:creationId xmlns:a16="http://schemas.microsoft.com/office/drawing/2014/main" id="{49096F7E-FCA0-A06D-2012-9ACB27AC51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6870" y="5087299"/>
            <a:ext cx="42481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用特征值与特征向量的性质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32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13" grpId="0" bldLvl="0" autoUpdateAnimBg="0"/>
      <p:bldP spid="2" grpId="0"/>
      <p:bldP spid="16" grpId="0" bldLvl="0" autoUpdateAnimBg="0"/>
      <p:bldP spid="25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261175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例题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980728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442904"/>
              </p:ext>
            </p:extLst>
          </p:nvPr>
        </p:nvGraphicFramePr>
        <p:xfrm>
          <a:off x="587648" y="1484784"/>
          <a:ext cx="2616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name="Equation" r:id="rId4" imgW="2616120" imgH="1447560" progId="Equation.DSMT4">
                  <p:embed/>
                </p:oleObj>
              </mc:Choice>
              <mc:Fallback>
                <p:oleObj name="Equation" r:id="rId4" imgW="26161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48" y="1484784"/>
                        <a:ext cx="2616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517542" y="1466666"/>
            <a:ext cx="576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342667"/>
              </p:ext>
            </p:extLst>
          </p:nvPr>
        </p:nvGraphicFramePr>
        <p:xfrm>
          <a:off x="3563888" y="1556792"/>
          <a:ext cx="4686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name="Equation" r:id="rId6" imgW="4686120" imgH="1447560" progId="Equation.DSMT4">
                  <p:embed/>
                </p:oleObj>
              </mc:Choice>
              <mc:Fallback>
                <p:oleObj name="Equation" r:id="rId6" imgW="46861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1556792"/>
                        <a:ext cx="4686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05543"/>
              </p:ext>
            </p:extLst>
          </p:nvPr>
        </p:nvGraphicFramePr>
        <p:xfrm>
          <a:off x="674587" y="3068960"/>
          <a:ext cx="6489701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Equation" r:id="rId8" imgW="6489360" imgH="431640" progId="Equation.DSMT4">
                  <p:embed/>
                </p:oleObj>
              </mc:Choice>
              <mc:Fallback>
                <p:oleObj name="Equation" r:id="rId8" imgW="6489360" imgH="43164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87" y="3068960"/>
                        <a:ext cx="6489701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280666"/>
              </p:ext>
            </p:extLst>
          </p:nvPr>
        </p:nvGraphicFramePr>
        <p:xfrm>
          <a:off x="683568" y="3645049"/>
          <a:ext cx="3060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Equation" r:id="rId10" imgW="3060360" imgH="431640" progId="Equation.DSMT4">
                  <p:embed/>
                </p:oleObj>
              </mc:Choice>
              <mc:Fallback>
                <p:oleObj name="Equation" r:id="rId10" imgW="3060360" imgH="43164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645049"/>
                        <a:ext cx="3060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28309"/>
              </p:ext>
            </p:extLst>
          </p:nvPr>
        </p:nvGraphicFramePr>
        <p:xfrm>
          <a:off x="3851920" y="3645049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Equation" r:id="rId12" imgW="1498320" imgH="431640" progId="Equation.DSMT4">
                  <p:embed/>
                </p:oleObj>
              </mc:Choice>
              <mc:Fallback>
                <p:oleObj name="Equation" r:id="rId12" imgW="1498320" imgH="43164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645049"/>
                        <a:ext cx="149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217566"/>
              </p:ext>
            </p:extLst>
          </p:nvPr>
        </p:nvGraphicFramePr>
        <p:xfrm>
          <a:off x="352276" y="4221163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Equation" r:id="rId14" imgW="5803560" imgH="1447560" progId="Equation.DSMT4">
                  <p:embed/>
                </p:oleObj>
              </mc:Choice>
              <mc:Fallback>
                <p:oleObj name="Equation" r:id="rId14" imgW="5803560" imgH="144756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6" y="4221163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818023" y="3645024"/>
            <a:ext cx="2210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特征值 </a:t>
            </a:r>
            <a:r>
              <a:rPr lang="zh-CN" altLang="en-US" sz="2400" b="1" dirty="0">
                <a:latin typeface="+mj-ea"/>
                <a:ea typeface="+mj-ea"/>
                <a:sym typeface="Symbol"/>
              </a:rPr>
              <a:t></a:t>
            </a:r>
            <a:r>
              <a:rPr lang="en-US" altLang="zh-CN" sz="2400" b="1" dirty="0">
                <a:latin typeface="+mj-ea"/>
                <a:ea typeface="+mj-ea"/>
                <a:sym typeface="Symbol"/>
              </a:rPr>
              <a:t>=-1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154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571184"/>
              </p:ext>
            </p:extLst>
          </p:nvPr>
        </p:nvGraphicFramePr>
        <p:xfrm>
          <a:off x="352276" y="4221163"/>
          <a:ext cx="5803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4" imgW="5803560" imgH="1447560" progId="Equation.DSMT4">
                  <p:embed/>
                </p:oleObj>
              </mc:Choice>
              <mc:Fallback>
                <p:oleObj name="Equation" r:id="rId4" imgW="58035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276" y="4221163"/>
                        <a:ext cx="5803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0645674"/>
              </p:ext>
            </p:extLst>
          </p:nvPr>
        </p:nvGraphicFramePr>
        <p:xfrm>
          <a:off x="683568" y="101600"/>
          <a:ext cx="45720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6" imgW="4572000" imgH="1765080" progId="Equation.DSMT4">
                  <p:embed/>
                </p:oleObj>
              </mc:Choice>
              <mc:Fallback>
                <p:oleObj name="Equation" r:id="rId6" imgW="4572000" imgH="176508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01600"/>
                        <a:ext cx="45720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45415" y="1959223"/>
            <a:ext cx="63148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故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+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E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）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 = 0</a:t>
            </a:r>
            <a:r>
              <a:rPr lang="en-US" altLang="zh-CN" sz="2400" b="1" dirty="0">
                <a:latin typeface="+mj-ea"/>
                <a:ea typeface="+mj-ea"/>
              </a:rPr>
              <a:t>,</a:t>
            </a:r>
            <a:r>
              <a:rPr lang="zh-CN" altLang="en-US" sz="2400" b="1" dirty="0">
                <a:latin typeface="+mj-ea"/>
                <a:ea typeface="+mj-ea"/>
              </a:rPr>
              <a:t>有一个线性无关的解，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3528" y="2463279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即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的三重特征值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= 1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  <a:sym typeface="Symbol"/>
              </a:rPr>
              <a:t>只</a:t>
            </a:r>
            <a:r>
              <a:rPr lang="zh-CN" altLang="en-US" sz="2400" b="1" dirty="0">
                <a:latin typeface="+mj-ea"/>
                <a:ea typeface="+mj-ea"/>
              </a:rPr>
              <a:t>有一个线性无关的特征向量，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3528" y="2967335"/>
            <a:ext cx="7272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Times New Roman" pitchFamily="18" charset="0"/>
                <a:ea typeface="+mj-ea"/>
                <a:cs typeface="Times New Roman" pitchFamily="18" charset="0"/>
              </a:rPr>
              <a:t>不可以相似对角化。</a:t>
            </a:r>
            <a:endParaRPr lang="zh-CN" altLang="en-US" sz="2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6620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755083" y="-17140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副标题 1"/>
          <p:cNvSpPr txBox="1">
            <a:spLocks noChangeArrowheads="1"/>
          </p:cNvSpPr>
          <p:nvPr/>
        </p:nvSpPr>
        <p:spPr bwMode="auto">
          <a:xfrm>
            <a:off x="8461375" y="116770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800" b="1" dirty="0"/>
              <a:t>三</a:t>
            </a:r>
          </a:p>
          <a:p>
            <a:r>
              <a:rPr lang="zh-CN" altLang="en-US" sz="2800" b="1" dirty="0"/>
              <a:t>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对</a:t>
            </a:r>
            <a:endParaRPr lang="en-US" altLang="zh-CN" sz="2800" b="1" dirty="0"/>
          </a:p>
          <a:p>
            <a:r>
              <a:rPr lang="zh-CN" altLang="en-US" sz="2800" b="1" dirty="0"/>
              <a:t>角</a:t>
            </a:r>
            <a:endParaRPr lang="en-US" altLang="zh-CN" sz="2800" b="1" dirty="0"/>
          </a:p>
          <a:p>
            <a:r>
              <a:rPr lang="zh-CN" altLang="en-US" sz="2800" b="1" dirty="0"/>
              <a:t>化</a:t>
            </a:r>
            <a:endParaRPr lang="en-US" altLang="zh-CN" sz="2800" b="1" dirty="0"/>
          </a:p>
          <a:p>
            <a:r>
              <a:rPr lang="zh-CN" altLang="en-US" sz="2800" b="1" dirty="0"/>
              <a:t>的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充要条件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79695" y="44624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练习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45415" y="620688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判断下列矩阵是否可以相似对角化，并求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）。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907772"/>
              </p:ext>
            </p:extLst>
          </p:nvPr>
        </p:nvGraphicFramePr>
        <p:xfrm>
          <a:off x="696913" y="1124273"/>
          <a:ext cx="2070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4" imgW="2070000" imgH="1447560" progId="Equation.DSMT4">
                  <p:embed/>
                </p:oleObj>
              </mc:Choice>
              <mc:Fallback>
                <p:oleObj name="Equation" r:id="rId4" imgW="20700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1124273"/>
                        <a:ext cx="2070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220923"/>
              </p:ext>
            </p:extLst>
          </p:nvPr>
        </p:nvGraphicFramePr>
        <p:xfrm>
          <a:off x="3779838" y="1197298"/>
          <a:ext cx="4254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9" name="Equation" r:id="rId6" imgW="4254480" imgH="1447560" progId="Equation.DSMT4">
                  <p:embed/>
                </p:oleObj>
              </mc:Choice>
              <mc:Fallback>
                <p:oleObj name="Equation" r:id="rId6" imgW="42544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197298"/>
                        <a:ext cx="4254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229926" y="1124744"/>
            <a:ext cx="5457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解</a:t>
            </a: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725418"/>
              </p:ext>
            </p:extLst>
          </p:nvPr>
        </p:nvGraphicFramePr>
        <p:xfrm>
          <a:off x="543520" y="2708598"/>
          <a:ext cx="690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0" name="Equation" r:id="rId8" imgW="6908760" imgH="1447560" progId="Equation.DSMT4">
                  <p:embed/>
                </p:oleObj>
              </mc:Choice>
              <mc:Fallback>
                <p:oleObj name="Equation" r:id="rId8" imgW="69087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20" y="2708598"/>
                        <a:ext cx="6908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509742"/>
              </p:ext>
            </p:extLst>
          </p:nvPr>
        </p:nvGraphicFramePr>
        <p:xfrm>
          <a:off x="529828" y="4293096"/>
          <a:ext cx="5194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1" name="Equation" r:id="rId10" imgW="5194080" imgH="431640" progId="Equation.DSMT4">
                  <p:embed/>
                </p:oleObj>
              </mc:Choice>
              <mc:Fallback>
                <p:oleObj name="Equation" r:id="rId10" imgW="5194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828" y="4293096"/>
                        <a:ext cx="5194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67544" y="4839543"/>
            <a:ext cx="7776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j-ea"/>
                <a:ea typeface="+mj-ea"/>
              </a:rPr>
              <a:t>因为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有三个互不相等的特征值，所以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一定可以对角化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815" y="5415607"/>
            <a:ext cx="7034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R</a:t>
            </a:r>
            <a:r>
              <a:rPr lang="zh-CN" altLang="en-US" sz="2400" b="1" dirty="0">
                <a:latin typeface="+mj-ea"/>
                <a:ea typeface="+mj-ea"/>
              </a:rPr>
              <a:t>（</a:t>
            </a:r>
            <a:r>
              <a:rPr lang="en-US" altLang="zh-CN" sz="2400" b="1" i="1" dirty="0">
                <a:latin typeface="Times New Roman" pitchFamily="18" charset="0"/>
                <a:ea typeface="+mj-ea"/>
                <a:cs typeface="Times New Roman" pitchFamily="18" charset="0"/>
              </a:rPr>
              <a:t>A</a:t>
            </a:r>
            <a:r>
              <a:rPr lang="zh-CN" altLang="en-US" sz="2400" b="1" dirty="0">
                <a:latin typeface="+mj-ea"/>
                <a:ea typeface="+mj-ea"/>
              </a:rPr>
              <a:t>）</a:t>
            </a:r>
            <a:r>
              <a:rPr lang="en-US" altLang="zh-CN" sz="2400" b="1" dirty="0">
                <a:latin typeface="Times New Roman" pitchFamily="18" charset="0"/>
                <a:ea typeface="+mj-ea"/>
                <a:cs typeface="Times New Roman" pitchFamily="18" charset="0"/>
              </a:rPr>
              <a:t>=2</a:t>
            </a:r>
            <a:r>
              <a:rPr lang="zh-CN" altLang="en-US" sz="2400" b="1" dirty="0">
                <a:latin typeface="+mj-ea"/>
                <a:ea typeface="+mj-ea"/>
              </a:rPr>
              <a:t>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CBCDFC4-442A-38F6-FED8-FA29DC958009}"/>
              </a:ext>
            </a:extLst>
          </p:cNvPr>
          <p:cNvGrpSpPr/>
          <p:nvPr/>
        </p:nvGrpSpPr>
        <p:grpSpPr>
          <a:xfrm>
            <a:off x="2847481" y="315380"/>
            <a:ext cx="5400376" cy="1336174"/>
            <a:chOff x="2843880" y="609213"/>
            <a:chExt cx="5400376" cy="1336174"/>
          </a:xfrm>
        </p:grpSpPr>
        <p:sp>
          <p:nvSpPr>
            <p:cNvPr id="14" name="圆角矩形 13">
              <a:extLst>
                <a:ext uri="{FF2B5EF4-FFF2-40B4-BE49-F238E27FC236}">
                  <a16:creationId xmlns:a16="http://schemas.microsoft.com/office/drawing/2014/main" id="{ACC3CF98-30B5-40F1-DDF8-48EACC4441C2}"/>
                </a:ext>
              </a:extLst>
            </p:cNvPr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7" name="TextBox 14">
              <a:extLst>
                <a:ext uri="{FF2B5EF4-FFF2-40B4-BE49-F238E27FC236}">
                  <a16:creationId xmlns:a16="http://schemas.microsoft.com/office/drawing/2014/main" id="{B4646E6E-5DB8-E7E6-E463-78A5B1E9C183}"/>
                </a:ext>
              </a:extLst>
            </p:cNvPr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8" name="TextBox 8">
              <a:extLst>
                <a:ext uri="{FF2B5EF4-FFF2-40B4-BE49-F238E27FC236}">
                  <a16:creationId xmlns:a16="http://schemas.microsoft.com/office/drawing/2014/main" id="{12A3C071-1939-C6E8-7981-2D1AFDDBC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EA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nn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655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753692"/>
              </p:ext>
            </p:extLst>
          </p:nvPr>
        </p:nvGraphicFramePr>
        <p:xfrm>
          <a:off x="331809" y="2132910"/>
          <a:ext cx="7120391" cy="1419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Equation" r:id="rId4" imgW="7264400" imgH="1447800" progId="Equation.DSMT4">
                  <p:embed/>
                </p:oleObj>
              </mc:Choice>
              <mc:Fallback>
                <p:oleObj name="Equation" r:id="rId4" imgW="7264400" imgH="1447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809" y="2132910"/>
                        <a:ext cx="7120391" cy="141909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9777627"/>
              </p:ext>
            </p:extLst>
          </p:nvPr>
        </p:nvGraphicFramePr>
        <p:xfrm>
          <a:off x="5364055" y="3140980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Equation" r:id="rId6" imgW="2209800" imgH="431800" progId="Equation.DSMT4">
                  <p:embed/>
                </p:oleObj>
              </mc:Choice>
              <mc:Fallback>
                <p:oleObj name="Equation" r:id="rId6" imgW="2209800" imgH="431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055" y="3140980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7690" y="3573010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可以相似对角化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033626"/>
              </p:ext>
            </p:extLst>
          </p:nvPr>
        </p:nvGraphicFramePr>
        <p:xfrm>
          <a:off x="1073150" y="4149050"/>
          <a:ext cx="5514990" cy="1384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Equation" r:id="rId8" imgW="5765800" imgH="1447800" progId="Equation.DSMT4">
                  <p:embed/>
                </p:oleObj>
              </mc:Choice>
              <mc:Fallback>
                <p:oleObj name="Equation" r:id="rId8" imgW="5765800" imgH="1447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149050"/>
                        <a:ext cx="5514990" cy="13848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107690" y="116770"/>
            <a:ext cx="5688396" cy="1920888"/>
            <a:chOff x="107690" y="3861030"/>
            <a:chExt cx="5688396" cy="1920888"/>
          </a:xfrm>
        </p:grpSpPr>
        <p:sp>
          <p:nvSpPr>
            <p:cNvPr id="11" name="TextBox 10"/>
            <p:cNvSpPr txBox="1"/>
            <p:nvPr/>
          </p:nvSpPr>
          <p:spPr>
            <a:xfrm>
              <a:off x="107690" y="3861030"/>
              <a:ext cx="56883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1.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判断下列矩阵能否相似对角化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28509130"/>
                </p:ext>
              </p:extLst>
            </p:nvPr>
          </p:nvGraphicFramePr>
          <p:xfrm>
            <a:off x="395710" y="4334118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45" name="Equation" r:id="rId10" imgW="2247900" imgH="1447800" progId="Equation.DSMT4">
                    <p:embed/>
                  </p:oleObj>
                </mc:Choice>
                <mc:Fallback>
                  <p:oleObj name="Equation" r:id="rId10" imgW="2247900" imgH="14478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10" y="4334118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" name="组合 1"/>
          <p:cNvGrpSpPr/>
          <p:nvPr/>
        </p:nvGrpSpPr>
        <p:grpSpPr>
          <a:xfrm>
            <a:off x="2843880" y="609213"/>
            <a:ext cx="5400376" cy="1336174"/>
            <a:chOff x="2843880" y="609213"/>
            <a:chExt cx="5400376" cy="1336174"/>
          </a:xfrm>
        </p:grpSpPr>
        <p:sp>
          <p:nvSpPr>
            <p:cNvPr id="14" name="圆角矩形 13"/>
            <p:cNvSpPr/>
            <p:nvPr/>
          </p:nvSpPr>
          <p:spPr bwMode="auto">
            <a:xfrm>
              <a:off x="2843881" y="609213"/>
              <a:ext cx="5400375" cy="1336174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43880" y="632397"/>
              <a:ext cx="540037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矩阵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可以相似对角化的充要条件是</a:t>
              </a:r>
            </a:p>
          </p:txBody>
        </p:sp>
        <p:sp>
          <p:nvSpPr>
            <p:cNvPr id="16" name="TextBox 8"/>
            <p:cNvSpPr>
              <a:spLocks noChangeArrowheads="1"/>
            </p:cNvSpPr>
            <p:nvPr/>
          </p:nvSpPr>
          <p:spPr bwMode="auto">
            <a:xfrm>
              <a:off x="2987836" y="1052835"/>
              <a:ext cx="5256419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       n</a:t>
              </a:r>
              <a:r>
                <a:rPr lang="en-US" altLang="zh-CN" b="1" i="1" baseline="-25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重的特征值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满足</a:t>
              </a:r>
              <a:endParaRPr lang="en-US" altLang="zh-CN" sz="2600" b="1" dirty="0">
                <a:solidFill>
                  <a:srgbClr val="000000"/>
                </a:solidFill>
                <a:latin typeface="宋体" pitchFamily="2" charset="-122"/>
                <a:sym typeface="Symbol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    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R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EA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)=</a:t>
              </a:r>
              <a:r>
                <a:rPr lang="en-US" altLang="zh-CN" sz="2600" b="1" i="1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nn</a:t>
              </a:r>
              <a:r>
                <a:rPr lang="en-US" altLang="zh-CN" b="1" i="1" baseline="-25000" dirty="0" err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i</a:t>
              </a:r>
              <a:endParaRPr lang="zh-CN" altLang="en-US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60090" y="5517232"/>
            <a:ext cx="5688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，故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不能相似对角化。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60032" y="350100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28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60350" y="3584629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所以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1,1,1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412750" y="2492518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E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573132"/>
              </p:ext>
            </p:extLst>
          </p:nvPr>
        </p:nvGraphicFramePr>
        <p:xfrm>
          <a:off x="2325340" y="2060488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4" imgW="4406900" imgH="1447800" progId="Equation.DSMT4">
                  <p:embed/>
                </p:oleObj>
              </mc:Choice>
              <mc:Fallback>
                <p:oleObj name="Equation" r:id="rId4" imgW="440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40" y="2060488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7835"/>
              </p:ext>
            </p:extLst>
          </p:nvPr>
        </p:nvGraphicFramePr>
        <p:xfrm>
          <a:off x="971750" y="4069432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6" imgW="5676900" imgH="1447800" progId="Equation.DSMT4">
                  <p:embed/>
                </p:oleObj>
              </mc:Choice>
              <mc:Fallback>
                <p:oleObj name="Equation" r:id="rId6" imgW="56769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50" y="4069432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043134"/>
              </p:ext>
            </p:extLst>
          </p:nvPr>
        </p:nvGraphicFramePr>
        <p:xfrm>
          <a:off x="4954380" y="3068788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8" imgW="2209800" imgH="431800" progId="Equation.DSMT4">
                  <p:embed/>
                </p:oleObj>
              </mc:Choice>
              <mc:Fallback>
                <p:oleObj name="Equation" r:id="rId8" imgW="22098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80" y="3068788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7950" y="5518166"/>
            <a:ext cx="49321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可相似对角化</a:t>
            </a:r>
            <a:r>
              <a:rPr lang="zh-CN" altLang="en-US" sz="2600" b="1" dirty="0">
                <a:solidFill>
                  <a:srgbClr val="000000"/>
                </a:solidFill>
                <a:sym typeface="Symbol"/>
              </a:rPr>
              <a:t>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6411560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9" name="Equation" r:id="rId10" imgW="2095500" imgH="1447800" progId="Equation.DSMT4">
                    <p:embed/>
                  </p:oleObj>
                </mc:Choice>
                <mc:Fallback>
                  <p:oleObj name="Equation" r:id="rId10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4932040" y="5528845"/>
            <a:ext cx="432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     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5300464" y="5517232"/>
            <a:ext cx="1215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6516216" y="5528845"/>
            <a:ext cx="715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anose="02020603050405020304" pitchFamily="18" charset="0"/>
              <a:sym typeface="Times New Roman" pitchFamily="18" charset="0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9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8" grpId="0"/>
      <p:bldP spid="19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395536" y="2132856"/>
            <a:ext cx="4104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时，求特征向量为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695499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Equation" r:id="rId4" imgW="3898800" imgH="1447560" progId="Equation.DSMT4">
                  <p:embed/>
                </p:oleObj>
              </mc:Choice>
              <mc:Fallback>
                <p:oleObj name="Equation" r:id="rId4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493119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89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907704" y="2576517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=(0,1,0)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=(1,0,1)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67544" y="3152581"/>
            <a:ext cx="45365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=1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时，特征向量为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3851920" y="3140968"/>
            <a:ext cx="216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=(1,1,1)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787111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Equation" r:id="rId8" imgW="2234880" imgH="1447560" progId="Equation.DSMT4">
                  <p:embed/>
                </p:oleObj>
              </mc:Choice>
              <mc:Fallback>
                <p:oleObj name="Equation" r:id="rId8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611560" y="5168805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612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611078"/>
              </p:ext>
            </p:extLst>
          </p:nvPr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4" imgW="3898800" imgH="1447560" progId="Equation.DSMT4">
                  <p:embed/>
                </p:oleObj>
              </mc:Choice>
              <mc:Fallback>
                <p:oleObj name="Equation" r:id="rId4" imgW="38988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当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0865602"/>
                </p:ext>
              </p:extLst>
            </p:nvPr>
          </p:nvGraphicFramePr>
          <p:xfrm>
            <a:off x="3597275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5" name="Equation" r:id="rId6" imgW="2095500" imgH="1447800" progId="Equation.DSMT4">
                    <p:embed/>
                  </p:oleObj>
                </mc:Choice>
                <mc:Fallback>
                  <p:oleObj name="Equation" r:id="rId6" imgW="20955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7275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180614"/>
              </p:ext>
            </p:extLst>
          </p:nvPr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8" imgW="2234880" imgH="1447560" progId="Equation.DSMT4">
                  <p:embed/>
                </p:oleObj>
              </mc:Choice>
              <mc:Fallback>
                <p:oleObj name="Equation" r:id="rId8" imgW="2234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323528" y="2132856"/>
            <a:ext cx="54726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若令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=(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,2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+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,3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，则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endParaRPr lang="zh-CN" altLang="en-US" sz="2600" b="1" dirty="0">
              <a:solidFill>
                <a:srgbClr val="FF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4204971"/>
              </p:ext>
            </p:extLst>
          </p:nvPr>
        </p:nvGraphicFramePr>
        <p:xfrm>
          <a:off x="5657304" y="2060575"/>
          <a:ext cx="165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Equation" r:id="rId10" imgW="1650960" imgH="1447560" progId="Equation.DSMT4">
                  <p:embed/>
                </p:oleObj>
              </mc:Choice>
              <mc:Fallback>
                <p:oleObj name="Equation" r:id="rId10" imgW="1650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304" y="2060575"/>
                        <a:ext cx="165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4375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9341156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4" name="Equation" r:id="rId4" imgW="2425680" imgH="1447560" progId="Equation.DSMT4">
                    <p:embed/>
                  </p:oleObj>
                </mc:Choice>
                <mc:Fallback>
                  <p:oleObj name="Equation" r:id="rId4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2899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6" imgW="2082600" imgH="1447560" progId="Equation.DSMT4">
                  <p:embed/>
                </p:oleObj>
              </mc:Choice>
              <mc:Fallback>
                <p:oleObj name="Equation" r:id="rId6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相似，得到</a:t>
            </a:r>
            <a:r>
              <a:rPr lang="en-US" altLang="zh-CN" sz="2800" b="1" dirty="0"/>
              <a:t>1+1+0=2+1+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800" b="1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ym typeface="Symbol"/>
              </a:rPr>
              <a:t>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；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2)(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所以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043608" y="384188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043608" y="436510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| 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|=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b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+6)=0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 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1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5" grpId="0"/>
      <p:bldP spid="15" grpId="0"/>
      <p:bldP spid="16" grpId="0"/>
      <p:bldP spid="18" grpId="0"/>
      <p:bldP spid="22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grpSp>
        <p:nvGrpSpPr>
          <p:cNvPr id="11" name="组合 10"/>
          <p:cNvGrpSpPr>
            <a:grpSpLocks/>
          </p:cNvGrpSpPr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892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 与矩阵                               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961820"/>
                </p:ext>
              </p:extLst>
            </p:nvPr>
          </p:nvGraphicFramePr>
          <p:xfrm>
            <a:off x="1691928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58" name="Equation" r:id="rId4" imgW="2425680" imgH="1447560" progId="Equation.DSMT4">
                    <p:embed/>
                  </p:oleObj>
                </mc:Choice>
                <mc:Fallback>
                  <p:oleObj name="Equation" r:id="rId4" imgW="24256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1928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的值；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090807"/>
              </p:ext>
            </p:extLst>
          </p:nvPr>
        </p:nvGraphicFramePr>
        <p:xfrm>
          <a:off x="5437188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6" imgW="2082600" imgH="1447560" progId="Equation.DSMT4">
                  <p:embed/>
                </p:oleObj>
              </mc:Choice>
              <mc:Fallback>
                <p:oleObj name="Equation" r:id="rId6" imgW="208260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7188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3834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1" grpId="0"/>
      <p:bldP spid="24" grpId="0"/>
      <p:bldP spid="2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=(0,1,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=(1,2,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=(1,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1,0)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 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diag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(1,2,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1)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107504" y="385500"/>
            <a:ext cx="8145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所以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，令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P= 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66202"/>
              </p:ext>
            </p:extLst>
          </p:nvPr>
        </p:nvGraphicFramePr>
        <p:xfrm>
          <a:off x="3131840" y="1117104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4" imgW="2628720" imgH="1447560" progId="Equation.DSMT4">
                  <p:embed/>
                </p:oleObj>
              </mc:Choice>
              <mc:Fallback>
                <p:oleObj name="Equation" r:id="rId4" imgW="2628720" imgH="144756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17104"/>
                        <a:ext cx="2628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118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5" name="图示 4"/>
          <p:cNvGraphicFramePr/>
          <p:nvPr/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95906" y="1952897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dirty="0">
                <a:latin typeface="+mn-ea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dirty="0">
                <a:latin typeface="+mn-ea"/>
                <a:cs typeface="Times New Roman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Equation" r:id="rId11" imgW="736600" imgH="228600" progId="Equation.DSMT4">
                    <p:embed/>
                  </p:oleObj>
                </mc:Choice>
                <mc:Fallback>
                  <p:oleObj name="Equation" r:id="rId11" imgW="736600" imgH="228600" progId="Equation.DSMT4">
                    <p:embed/>
                    <p:pic>
                      <p:nvPicPr>
                        <p:cNvPr id="16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Equation" r:id="rId13" imgW="736600" imgH="228600" progId="Equation.DSMT4">
                    <p:embed/>
                  </p:oleObj>
                </mc:Choice>
                <mc:Fallback>
                  <p:oleObj name="Equation" r:id="rId13" imgW="736600" imgH="228600" progId="Equation.DSMT4">
                    <p:embed/>
                    <p:pic>
                      <p:nvPicPr>
                        <p:cNvPr id="17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509142" y="69281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b="1" dirty="0"/>
              <a:t>性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质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总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结</a:t>
            </a:r>
            <a:endParaRPr lang="zh-CN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0FD332-90BE-8910-B148-592D94A12B60}"/>
              </a:ext>
            </a:extLst>
          </p:cNvPr>
          <p:cNvSpPr txBox="1">
            <a:spLocks noChangeArrowheads="1"/>
          </p:cNvSpPr>
          <p:nvPr/>
        </p:nvSpPr>
        <p:spPr>
          <a:xfrm>
            <a:off x="179388" y="6092825"/>
            <a:ext cx="7772400" cy="576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>
                <a:latin typeface="黑体" pitchFamily="49" charset="-122"/>
                <a:ea typeface="黑体" pitchFamily="49" charset="-122"/>
              </a:rPr>
              <a:t>复  习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9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12" name="TextBox 5"/>
          <p:cNvSpPr>
            <a:spLocks noChangeArrowheads="1"/>
          </p:cNvSpPr>
          <p:nvPr/>
        </p:nvSpPr>
        <p:spPr bwMode="auto">
          <a:xfrm>
            <a:off x="107950" y="621265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4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.</a:t>
            </a:r>
            <a:r>
              <a:rPr lang="zh-CN" altLang="zh-CN" sz="2800" b="1" dirty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阶矩阵，</a:t>
            </a:r>
            <a:r>
              <a:rPr lang="zh-CN" altLang="en-US" sz="2800" b="1" dirty="0">
                <a:sym typeface="Symbol"/>
              </a:rPr>
              <a:t>三个特征值为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ym typeface="Symbol"/>
              </a:rPr>
              <a:t>2</a:t>
            </a:r>
            <a:r>
              <a:rPr lang="zh-CN" altLang="zh-CN" sz="2800" b="1" dirty="0"/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对应的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8" y="272053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4" name="TextBox 5"/>
          <p:cNvSpPr>
            <a:spLocks noChangeArrowheads="1"/>
          </p:cNvSpPr>
          <p:nvPr/>
        </p:nvSpPr>
        <p:spPr bwMode="auto">
          <a:xfrm>
            <a:off x="260350" y="1196752"/>
            <a:ext cx="81359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特征向量依次为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P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=(3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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251520" y="1969676"/>
            <a:ext cx="39604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则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1056254" y="2708920"/>
            <a:ext cx="14275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|A|=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348582" y="2708920"/>
            <a:ext cx="57518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 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800" b="1" dirty="0">
                <a:sym typeface="Symbol"/>
              </a:rPr>
              <a:t>特征值分别为</a:t>
            </a:r>
            <a:r>
              <a:rPr lang="en-US" altLang="zh-CN" sz="2800" b="1" dirty="0">
                <a:sym typeface="Symbol"/>
              </a:rPr>
              <a:t>4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 0 </a:t>
            </a:r>
            <a:r>
              <a:rPr lang="zh-CN" altLang="en-US" sz="2800" b="1" dirty="0">
                <a:sym typeface="Symbol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 1</a:t>
            </a:r>
            <a:r>
              <a:rPr lang="zh-CN" altLang="zh-CN" sz="2800" b="1" dirty="0"/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1043608" y="3337828"/>
            <a:ext cx="63367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对应的</a:t>
            </a:r>
            <a:r>
              <a:rPr lang="zh-CN" altLang="en-US" sz="2800" b="1" dirty="0">
                <a:sym typeface="Symbol"/>
              </a:rPr>
              <a:t>特征向量分别为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/>
              <a:t>1</a:t>
            </a:r>
            <a:r>
              <a:rPr lang="zh-CN" altLang="zh-CN" sz="2800" b="1" dirty="0"/>
              <a:t>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/>
              <a:t> ，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/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sym typeface="Times New Roman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1043608" y="4417948"/>
            <a:ext cx="328471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/>
              <a:t>故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562158"/>
              </p:ext>
            </p:extLst>
          </p:nvPr>
        </p:nvGraphicFramePr>
        <p:xfrm>
          <a:off x="3903588" y="3997424"/>
          <a:ext cx="14605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Equation" r:id="rId4" imgW="1460160" imgH="1447560" progId="Equation.DSMT4">
                  <p:embed/>
                </p:oleObj>
              </mc:Choice>
              <mc:Fallback>
                <p:oleObj name="Equation" r:id="rId4" imgW="1460160" imgH="144756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588" y="3997424"/>
                        <a:ext cx="14605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597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5" grpId="0"/>
      <p:bldP spid="14" grpId="0"/>
      <p:bldP spid="15" grpId="0"/>
      <p:bldP spid="16" grpId="0"/>
      <p:bldP spid="23" grpId="0"/>
      <p:bldP spid="24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3658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 </a:t>
            </a:r>
            <a:endParaRPr lang="zh-CN" altLang="zh-CN" sz="2800" b="1" dirty="0">
              <a:latin typeface="黑体" pitchFamily="2" charset="-122"/>
              <a:ea typeface="黑体" pitchFamily="2" charset="-122"/>
            </a:endParaRPr>
          </a:p>
          <a:p>
            <a:endParaRPr lang="zh-CN" altLang="en-US" sz="28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黑体" pitchFamily="2" charset="-122"/>
              <a:ea typeface="黑体" pitchFamily="2" charset="-122"/>
              <a:sym typeface="宋体" pitchFamily="2" charset="-122"/>
            </a:endParaRPr>
          </a:p>
        </p:txBody>
      </p:sp>
      <p:sp>
        <p:nvSpPr>
          <p:cNvPr id="5" name="TextBox 4"/>
          <p:cNvSpPr>
            <a:spLocks noChangeArrowheads="1"/>
          </p:cNvSpPr>
          <p:nvPr/>
        </p:nvSpPr>
        <p:spPr bwMode="auto">
          <a:xfrm>
            <a:off x="3563930" y="376298"/>
            <a:ext cx="3529572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矩阵可以相似对角化的充要条件是什么？</a:t>
            </a: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auto">
          <a:xfrm>
            <a:off x="395710" y="332785"/>
            <a:ext cx="1584325" cy="935037"/>
          </a:xfrm>
          <a:prstGeom prst="wedgeRoundRectCallout">
            <a:avLst>
              <a:gd name="adj1" fmla="val 143638"/>
              <a:gd name="adj2" fmla="val -26546"/>
              <a:gd name="adj3" fmla="val 16667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170" tIns="46990" rIns="90170" bIns="46990" anchor="ctr"/>
          <a:lstStyle/>
          <a:p>
            <a:pPr algn="ctr"/>
            <a:r>
              <a:rPr lang="zh-CN" altLang="en-US" sz="2600" b="1" dirty="0">
                <a:latin typeface="黑体" pitchFamily="2" charset="-122"/>
                <a:ea typeface="黑体" pitchFamily="2" charset="-122"/>
              </a:rPr>
              <a:t>问题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</a:rPr>
              <a:t>2</a:t>
            </a:r>
            <a:endParaRPr lang="zh-CN" altLang="en-US" sz="26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2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75775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四</a:t>
            </a:r>
            <a:endParaRPr lang="en-US" altLang="zh-CN" sz="2600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r>
              <a:rPr lang="zh-CN" altLang="en-US" sz="2600" dirty="0">
                <a:latin typeface="黑体" pitchFamily="2" charset="-122"/>
                <a:ea typeface="黑体" pitchFamily="2" charset="-122"/>
              </a:rPr>
              <a:t>矩阵可以对角化的</a:t>
            </a:r>
            <a:r>
              <a:rPr lang="zh-CN" altLang="en-US" sz="2600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等价条件</a:t>
            </a:r>
            <a:endParaRPr lang="en-US" altLang="zh-CN" sz="2600" dirty="0">
              <a:solidFill>
                <a:srgbClr val="FF0000"/>
              </a:solidFill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  <a:p>
            <a:pPr eaLnBrk="1" hangingPunct="1"/>
            <a:endParaRPr lang="zh-CN" altLang="en-US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52022" y="1412776"/>
            <a:ext cx="5688128" cy="492125"/>
            <a:chOff x="252022" y="1556552"/>
            <a:chExt cx="5688128" cy="492125"/>
          </a:xfrm>
        </p:grpSpPr>
        <p:sp>
          <p:nvSpPr>
            <p:cNvPr id="19" name="TextBox 7"/>
            <p:cNvSpPr>
              <a:spLocks noChangeArrowheads="1"/>
            </p:cNvSpPr>
            <p:nvPr/>
          </p:nvSpPr>
          <p:spPr bwMode="auto">
            <a:xfrm>
              <a:off x="252022" y="1556552"/>
              <a:ext cx="5472113" cy="492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Times New Roman" pitchFamily="18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有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sz="2600" b="1" dirty="0">
                  <a:solidFill>
                    <a:srgbClr val="FF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个线性无关</a:t>
              </a:r>
              <a:r>
                <a:rPr lang="zh-CN" altLang="en-US" sz="2600" b="1" dirty="0">
                  <a:solidFill>
                    <a:srgbClr val="000000"/>
                  </a:solidFill>
                  <a:latin typeface="黑体" pitchFamily="2" charset="-122"/>
                  <a:ea typeface="黑体" pitchFamily="2" charset="-122"/>
                  <a:sym typeface="宋体" pitchFamily="2" charset="-122"/>
                </a:rPr>
                <a:t>的特征向量</a:t>
              </a:r>
            </a:p>
          </p:txBody>
        </p:sp>
        <p:sp>
          <p:nvSpPr>
            <p:cNvPr id="22" name="左右箭头 21"/>
            <p:cNvSpPr/>
            <p:nvPr/>
          </p:nvSpPr>
          <p:spPr bwMode="auto">
            <a:xfrm>
              <a:off x="5148095" y="1646702"/>
              <a:ext cx="792055" cy="269875"/>
            </a:xfrm>
            <a:prstGeom prst="leftRightArrow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黑体" pitchFamily="2" charset="-122"/>
                <a:ea typeface="黑体" pitchFamily="2" charset="-122"/>
              </a:endParaRPr>
            </a:p>
          </p:txBody>
        </p:sp>
      </p:grpSp>
      <p:sp>
        <p:nvSpPr>
          <p:cNvPr id="27" name="TextBox 8"/>
          <p:cNvSpPr>
            <a:spLocks noChangeArrowheads="1"/>
          </p:cNvSpPr>
          <p:nvPr/>
        </p:nvSpPr>
        <p:spPr bwMode="auto">
          <a:xfrm>
            <a:off x="179695" y="1970226"/>
            <a:ext cx="7848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Calibri" pitchFamily="34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，且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重的特征值存在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个线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286150" y="2586974"/>
            <a:ext cx="4933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性无关的特征向量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  <p:sp>
        <p:nvSpPr>
          <p:cNvPr id="29" name="左右箭头 28"/>
          <p:cNvSpPr/>
          <p:nvPr/>
        </p:nvSpPr>
        <p:spPr bwMode="auto">
          <a:xfrm>
            <a:off x="3780000" y="2708866"/>
            <a:ext cx="792055" cy="269875"/>
          </a:xfrm>
          <a:prstGeom prst="left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30" name="Text Box 35"/>
          <p:cNvSpPr txBox="1">
            <a:spLocks noChangeArrowheads="1"/>
          </p:cNvSpPr>
          <p:nvPr/>
        </p:nvSpPr>
        <p:spPr bwMode="auto">
          <a:xfrm>
            <a:off x="181973" y="3179227"/>
            <a:ext cx="791845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全是实数，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且每个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n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宋体" pitchFamily="2" charset="-122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重的特征值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都满足</a:t>
            </a:r>
          </a:p>
        </p:txBody>
      </p:sp>
      <p:sp>
        <p:nvSpPr>
          <p:cNvPr id="31" name="Text Box 39"/>
          <p:cNvSpPr txBox="1">
            <a:spLocks noChangeArrowheads="1"/>
          </p:cNvSpPr>
          <p:nvPr/>
        </p:nvSpPr>
        <p:spPr bwMode="auto">
          <a:xfrm>
            <a:off x="395765" y="3733042"/>
            <a:ext cx="3132145" cy="488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R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-A</a:t>
            </a:r>
            <a:r>
              <a:rPr lang="en-US" altLang="zh-CN" sz="2600" b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)</a:t>
            </a:r>
            <a:r>
              <a:rPr lang="en-US" altLang="zh-CN" sz="2600" b="1" i="1" dirty="0">
                <a:latin typeface="黑体" pitchFamily="2" charset="-122"/>
                <a:ea typeface="黑体" pitchFamily="2" charset="-122"/>
                <a:cs typeface="Times New Roman" pitchFamily="18" charset="0"/>
                <a:sym typeface="Symbol"/>
              </a:rPr>
              <a:t>=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n-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n</a:t>
            </a:r>
            <a:r>
              <a:rPr lang="en-US" altLang="zh-CN" sz="2600" b="1" i="1" baseline="-25000" dirty="0" err="1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Symbol"/>
              </a:rPr>
              <a:t>i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,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  <a:ea typeface="黑体" pitchFamily="2" charset="-122"/>
              <a:cs typeface="Times New Roman" pitchFamily="18" charset="0"/>
              <a:sym typeface="Times New Roman" pitchFamily="18" charset="0"/>
            </a:endParaRPr>
          </a:p>
        </p:txBody>
      </p:sp>
      <p:sp>
        <p:nvSpPr>
          <p:cNvPr id="33" name="TextBox 10"/>
          <p:cNvSpPr>
            <a:spLocks noChangeArrowheads="1"/>
          </p:cNvSpPr>
          <p:nvPr/>
        </p:nvSpPr>
        <p:spPr bwMode="auto">
          <a:xfrm>
            <a:off x="395710" y="4850598"/>
            <a:ext cx="698550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有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个</a:t>
            </a:r>
            <a:r>
              <a:rPr lang="zh-CN" altLang="en-US" sz="2600" b="1" dirty="0">
                <a:solidFill>
                  <a:srgbClr val="FF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互不相同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的特征值，则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  <a:sym typeface="宋体" pitchFamily="2" charset="-122"/>
              </a:rPr>
              <a:t>可以对角化</a:t>
            </a:r>
            <a:endParaRPr lang="zh-CN" altLang="en-US" sz="2600" b="1" dirty="0">
              <a:solidFill>
                <a:srgbClr val="000000"/>
              </a:solidFill>
              <a:latin typeface="黑体" pitchFamily="2" charset="-122"/>
              <a:ea typeface="黑体" pitchFamily="2" charset="-122"/>
              <a:sym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ldLvl="0" animBg="1" autoUpdateAnimBg="0"/>
      <p:bldP spid="27" grpId="0"/>
      <p:bldP spid="28" grpId="0"/>
      <p:bldP spid="29" grpId="0" animBg="1"/>
      <p:bldP spid="30" grpId="0"/>
      <p:bldP spid="31" grpId="0"/>
      <p:bldP spid="3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8350" y="188913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endParaRPr lang="en-US" altLang="zh-CN" sz="2400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内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容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总</a:t>
            </a: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endParaRPr lang="en-US" altLang="zh-CN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  <a:p>
            <a:pPr marL="0" lvl="0" indent="0" algn="ctr" eaLnBrk="1" hangingPunct="1">
              <a:buNone/>
            </a:pPr>
            <a:r>
              <a:rPr lang="zh-CN" altLang="en-US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结</a:t>
            </a: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B095B59-7879-C8B6-AC63-255939A00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412776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3" name="TextBox 10">
            <a:extLst>
              <a:ext uri="{FF2B5EF4-FFF2-40B4-BE49-F238E27FC236}">
                <a16:creationId xmlns:a16="http://schemas.microsoft.com/office/drawing/2014/main" id="{B1F4A581-AFDA-7A96-8A8B-A3D745672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35" y="2921401"/>
            <a:ext cx="721864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sym typeface="宋体" pitchFamily="2" charset="-122"/>
              </a:rPr>
              <a:t>相似对角化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的三个充要条件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DB2887D7-66CA-D610-4C4E-1E5530CAD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820" y="3729240"/>
            <a:ext cx="19880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并会应用。</a:t>
            </a: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6A66200E-1525-3218-39CB-EAC3D7483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48557"/>
            <a:ext cx="6048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lang="zh-CN" altLang="en-US" sz="2800" b="1" kern="0" dirty="0">
                <a:solidFill>
                  <a:srgbClr val="000000"/>
                </a:solidFill>
                <a:sym typeface="宋体" pitchFamily="2" charset="-122"/>
              </a:rPr>
              <a:t>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相似矩阵的性质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3" grpId="0" bldLvl="0" autoUpdateAnimBg="0"/>
      <p:bldP spid="7" grpId="0" bldLvl="0" autoUpdateAnimBg="0"/>
      <p:bldP spid="9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5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387618" y="502150"/>
            <a:ext cx="697287" cy="5413375"/>
          </a:xfrm>
        </p:spPr>
        <p:txBody>
          <a:bodyPr/>
          <a:lstStyle/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教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学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要</a:t>
            </a: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endParaRPr lang="en-US" altLang="zh-CN" b="1" dirty="0">
              <a:solidFill>
                <a:srgbClr val="000000"/>
              </a:solidFill>
            </a:endParaRPr>
          </a:p>
          <a:p>
            <a:pPr marL="0" lvl="0" indent="0" algn="ctr" eaLnBrk="1" hangingPunct="1">
              <a:buNone/>
            </a:pPr>
            <a:r>
              <a:rPr lang="zh-CN" altLang="en-US" b="1" dirty="0">
                <a:solidFill>
                  <a:srgbClr val="000000"/>
                </a:solidFill>
              </a:rPr>
              <a:t>求</a:t>
            </a: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55" name="TextBox 9"/>
          <p:cNvSpPr>
            <a:spLocks noChangeArrowheads="1"/>
          </p:cNvSpPr>
          <p:nvPr/>
        </p:nvSpPr>
        <p:spPr bwMode="auto">
          <a:xfrm>
            <a:off x="572517" y="1282201"/>
            <a:ext cx="733143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理解相似矩阵的定义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56" name="TextBox 10"/>
          <p:cNvSpPr>
            <a:spLocks noChangeArrowheads="1"/>
          </p:cNvSpPr>
          <p:nvPr/>
        </p:nvSpPr>
        <p:spPr bwMode="auto">
          <a:xfrm>
            <a:off x="572517" y="3429000"/>
            <a:ext cx="7331433" cy="138499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掌握矩阵可以相似对角化的三个充要条件</a:t>
            </a:r>
            <a:r>
              <a:rPr lang="zh-CN" altLang="en-US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并会应用。</a:t>
            </a:r>
            <a:endParaRPr lang="en-US" altLang="zh-CN" sz="2800" b="1" kern="0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572517" y="2420888"/>
            <a:ext cx="7331433" cy="52322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b="1" kern="0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、</a:t>
            </a:r>
            <a:r>
              <a:rPr lang="zh-CN" altLang="en-US" sz="2800" b="1" kern="0" dirty="0">
                <a:solidFill>
                  <a:srgbClr val="000000"/>
                </a:solidFill>
                <a:sym typeface="宋体" pitchFamily="2" charset="-122"/>
              </a:rPr>
              <a:t>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相似矩阵的性质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宋体" pitchFamily="2" charset="-122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sym typeface="宋体" pitchFamily="2" charset="-122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52242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bldLvl="0" animBg="1" autoUpdateAnimBg="0"/>
      <p:bldP spid="56" grpId="0" bldLvl="0" animBg="1" autoUpdateAnimBg="0"/>
      <p:bldP spid="10" grpId="0" bldLvl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Text Box 132"/>
          <p:cNvSpPr>
            <a:spLocks noChangeArrowheads="1"/>
          </p:cNvSpPr>
          <p:nvPr/>
        </p:nvSpPr>
        <p:spPr bwMode="auto">
          <a:xfrm>
            <a:off x="5867400" y="32845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 b="1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5" name="副标题 1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332943"/>
            <a:ext cx="503238" cy="5183623"/>
          </a:xfrm>
        </p:spPr>
        <p:txBody>
          <a:bodyPr/>
          <a:lstStyle/>
          <a:p>
            <a:r>
              <a:rPr lang="zh-CN" altLang="en-US" sz="2800" b="1" dirty="0"/>
              <a:t>一相</a:t>
            </a:r>
            <a:endParaRPr lang="en-US" altLang="zh-CN" sz="2800" b="1" dirty="0"/>
          </a:p>
          <a:p>
            <a:r>
              <a:rPr lang="zh-CN" altLang="en-US" sz="2800" b="1" dirty="0"/>
              <a:t>似</a:t>
            </a:r>
            <a:endParaRPr lang="en-US" altLang="zh-CN" sz="2800" b="1" dirty="0"/>
          </a:p>
          <a:p>
            <a:r>
              <a:rPr lang="zh-CN" altLang="en-US" sz="2800" b="1" dirty="0"/>
              <a:t>矩</a:t>
            </a:r>
            <a:endParaRPr lang="en-US" altLang="zh-CN" sz="2800" b="1" dirty="0"/>
          </a:p>
          <a:p>
            <a:r>
              <a:rPr lang="zh-CN" altLang="en-US" sz="2800" b="1" dirty="0"/>
              <a:t>阵</a:t>
            </a:r>
            <a:endParaRPr lang="en-US" altLang="zh-CN" sz="2800" b="1" dirty="0"/>
          </a:p>
          <a:p>
            <a:r>
              <a:rPr lang="zh-CN" altLang="en-US" sz="2800" b="1" dirty="0">
                <a:solidFill>
                  <a:srgbClr val="FF0000"/>
                </a:solidFill>
              </a:rPr>
              <a:t>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和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性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4049" y="332785"/>
            <a:ext cx="6577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设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600" b="1" dirty="0"/>
              <a:t>都是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en-US" sz="2600" b="1" dirty="0"/>
              <a:t>阶</a:t>
            </a:r>
            <a:r>
              <a:rPr lang="en-US" altLang="zh-CN" sz="2600" b="1" dirty="0" err="1">
                <a:latin typeface="+mn-ea"/>
                <a:ea typeface="+mn-ea"/>
              </a:rPr>
              <a:t>方阵</a:t>
            </a:r>
            <a:r>
              <a:rPr lang="en-US" altLang="zh-CN" sz="2600" b="1" dirty="0">
                <a:latin typeface="+mn-ea"/>
                <a:ea typeface="+mn-ea"/>
              </a:rPr>
              <a:t>，</a:t>
            </a:r>
            <a:r>
              <a:rPr lang="zh-CN" altLang="zh-CN" sz="2600" b="1" dirty="0"/>
              <a:t>若有可逆阵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zh-CN" sz="2600" b="1" dirty="0"/>
              <a:t>使</a:t>
            </a:r>
            <a:endParaRPr lang="zh-CN" altLang="en-US" sz="2600" b="1" i="1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53274" y="260780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0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定义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62360" y="880264"/>
            <a:ext cx="717223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P </a:t>
            </a:r>
            <a:r>
              <a:rPr lang="en-US" altLang="zh-CN" sz="2600" b="1" baseline="30000" dirty="0">
                <a:latin typeface="Times New Roman" pitchFamily="18" charset="0"/>
                <a:ea typeface="+mn-ea"/>
                <a:cs typeface="Times New Roman" pitchFamily="18" charset="0"/>
              </a:rPr>
              <a:t>-1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AP=B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是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3300"/>
                </a:solidFill>
                <a:latin typeface="宋体" pitchFamily="2" charset="-122"/>
                <a:sym typeface="宋体" pitchFamily="2" charset="-122"/>
              </a:rPr>
              <a:t>相似矩阵</a:t>
            </a:r>
            <a:r>
              <a:rPr lang="zh-CN" altLang="en-US" sz="2600" b="1" dirty="0">
                <a:latin typeface="Times New Roman" pitchFamily="18" charset="0"/>
                <a:ea typeface="+mn-ea"/>
                <a:cs typeface="Times New Roman" pitchFamily="18" charset="0"/>
                <a:sym typeface="宋体" pitchFamily="2" charset="-122"/>
              </a:rPr>
              <a:t>。</a:t>
            </a:r>
            <a:endParaRPr lang="en-US" altLang="zh-CN" sz="2600" b="1" dirty="0">
              <a:solidFill>
                <a:srgbClr val="00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12" name="Text Box 5"/>
          <p:cNvSpPr>
            <a:spLocks noChangeArrowheads="1"/>
          </p:cNvSpPr>
          <p:nvPr/>
        </p:nvSpPr>
        <p:spPr bwMode="auto">
          <a:xfrm>
            <a:off x="1475785" y="2129451"/>
            <a:ext cx="2160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若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8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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，则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401622" y="2864579"/>
            <a:ext cx="150554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5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i="1" baseline="50000" dirty="0"/>
              <a:t>T</a:t>
            </a:r>
            <a:r>
              <a:rPr lang="en-US" altLang="zh-CN" b="1" i="1" baseline="30000" dirty="0"/>
              <a:t> </a:t>
            </a:r>
            <a:endParaRPr lang="zh-CN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671415" y="2864549"/>
            <a:ext cx="21886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b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62360" y="3584629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27784" y="3584629"/>
            <a:ext cx="187213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B|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99792" y="4221088"/>
            <a:ext cx="27639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  <a:sym typeface="Symbol"/>
              </a:rPr>
              <a:t>.</a:t>
            </a:r>
            <a:r>
              <a:rPr lang="en-US" altLang="zh-CN" dirty="0"/>
              <a:t>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R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23052" y="4922004"/>
            <a:ext cx="81372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7.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 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</a:rPr>
              <a:t>|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  <a:r>
              <a:rPr lang="en-US" altLang="zh-CN" dirty="0"/>
              <a:t> </a:t>
            </a:r>
            <a:r>
              <a:rPr lang="zh-CN" altLang="zh-CN" sz="2600" b="1" dirty="0"/>
              <a:t>相似矩阵具有</a:t>
            </a:r>
            <a:r>
              <a:rPr lang="zh-CN" altLang="en-US" sz="2600" b="1" dirty="0"/>
              <a:t>相同</a:t>
            </a:r>
            <a:r>
              <a:rPr lang="zh-CN" altLang="zh-CN" sz="2600" b="1" dirty="0"/>
              <a:t>的</a:t>
            </a:r>
            <a:r>
              <a:rPr lang="zh-CN" altLang="en-US" sz="2600" b="1" dirty="0"/>
              <a:t>特征多项式、</a:t>
            </a:r>
            <a:r>
              <a:rPr lang="zh-CN" altLang="zh-CN" sz="2600" b="1" dirty="0"/>
              <a:t>特征值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251700" y="2125344"/>
            <a:ext cx="1150506" cy="523220"/>
            <a:chOff x="129208" y="932973"/>
            <a:chExt cx="1150506" cy="523220"/>
          </a:xfrm>
        </p:grpSpPr>
        <p:sp>
          <p:nvSpPr>
            <p:cNvPr id="20" name="流程图: 可选过程 1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222920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性质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则（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4" name="TextBox 23"/>
          <p:cNvSpPr txBox="1"/>
          <p:nvPr/>
        </p:nvSpPr>
        <p:spPr>
          <a:xfrm>
            <a:off x="5364014" y="3255400"/>
            <a:ext cx="2808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baseline="30000" dirty="0"/>
          </a:p>
        </p:txBody>
      </p:sp>
      <p:sp>
        <p:nvSpPr>
          <p:cNvPr id="25" name="TextBox 24"/>
          <p:cNvSpPr txBox="1"/>
          <p:nvPr/>
        </p:nvSpPr>
        <p:spPr>
          <a:xfrm>
            <a:off x="5364013" y="2492980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364013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7" name="TextBox 26"/>
          <p:cNvSpPr txBox="1"/>
          <p:nvPr/>
        </p:nvSpPr>
        <p:spPr>
          <a:xfrm>
            <a:off x="5364013" y="3255400"/>
            <a:ext cx="249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/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30000" dirty="0"/>
          </a:p>
        </p:txBody>
      </p:sp>
      <p:sp>
        <p:nvSpPr>
          <p:cNvPr id="28" name="内容占位符 4"/>
          <p:cNvSpPr txBox="1">
            <a:spLocks/>
          </p:cNvSpPr>
          <p:nvPr/>
        </p:nvSpPr>
        <p:spPr bwMode="auto">
          <a:xfrm>
            <a:off x="528149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360268" y="289537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/>
          </a:p>
        </p:txBody>
      </p:sp>
      <p:sp>
        <p:nvSpPr>
          <p:cNvPr id="30" name="TextBox 29"/>
          <p:cNvSpPr txBox="1"/>
          <p:nvPr/>
        </p:nvSpPr>
        <p:spPr>
          <a:xfrm>
            <a:off x="3563888" y="3213030"/>
            <a:ext cx="4608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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  </a:t>
            </a:r>
          </a:p>
        </p:txBody>
      </p:sp>
      <p:sp>
        <p:nvSpPr>
          <p:cNvPr id="31" name="矩形 30"/>
          <p:cNvSpPr/>
          <p:nvPr/>
        </p:nvSpPr>
        <p:spPr>
          <a:xfrm>
            <a:off x="5428088" y="3645060"/>
            <a:ext cx="1664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P=B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k</a:t>
            </a:r>
            <a:endParaRPr lang="zh-CN" altLang="en-US" sz="2400" b="1" i="1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内容占位符 4"/>
          <p:cNvSpPr txBox="1">
            <a:spLocks/>
          </p:cNvSpPr>
          <p:nvPr/>
        </p:nvSpPr>
        <p:spPr bwMode="auto">
          <a:xfrm>
            <a:off x="5364013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5374528" y="2953685"/>
            <a:ext cx="2739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则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endParaRPr lang="zh-CN" altLang="en-US" sz="2400" b="1" i="1" dirty="0"/>
          </a:p>
        </p:txBody>
      </p:sp>
      <p:sp>
        <p:nvSpPr>
          <p:cNvPr id="34" name="TextBox 33"/>
          <p:cNvSpPr txBox="1"/>
          <p:nvPr/>
        </p:nvSpPr>
        <p:spPr>
          <a:xfrm>
            <a:off x="5374528" y="3415350"/>
            <a:ext cx="2739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即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1||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A||P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=|B|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35" name="矩形 34"/>
          <p:cNvSpPr/>
          <p:nvPr/>
        </p:nvSpPr>
        <p:spPr>
          <a:xfrm>
            <a:off x="5870633" y="3817745"/>
            <a:ext cx="1039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|A|=|B|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内容占位符 4"/>
          <p:cNvSpPr txBox="1">
            <a:spLocks/>
          </p:cNvSpPr>
          <p:nvPr/>
        </p:nvSpPr>
        <p:spPr bwMode="auto">
          <a:xfrm>
            <a:off x="5147998" y="2492980"/>
            <a:ext cx="28187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Font typeface="Arial" charset="0"/>
              <a:buNone/>
            </a:pPr>
            <a:r>
              <a:rPr lang="zh-CN" altLang="en-US" sz="2400" b="1" dirty="0"/>
              <a:t>证明：若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AP=B</a:t>
            </a:r>
            <a:endParaRPr lang="zh-CN" altLang="en-US" sz="2400" b="1" dirty="0"/>
          </a:p>
        </p:txBody>
      </p:sp>
      <p:sp>
        <p:nvSpPr>
          <p:cNvPr id="37" name="内容占位符 4"/>
          <p:cNvSpPr txBox="1">
            <a:spLocks/>
          </p:cNvSpPr>
          <p:nvPr/>
        </p:nvSpPr>
        <p:spPr bwMode="auto">
          <a:xfrm>
            <a:off x="5147998" y="2895375"/>
            <a:ext cx="33038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zh-CN" altLang="en-US" sz="2400" b="1" dirty="0"/>
              <a:t>则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|B-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E|=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E|</a:t>
            </a:r>
            <a:endParaRPr lang="zh-CN" altLang="en-US" sz="2400" dirty="0"/>
          </a:p>
        </p:txBody>
      </p:sp>
      <p:sp>
        <p:nvSpPr>
          <p:cNvPr id="38" name="内容占位符 4"/>
          <p:cNvSpPr txBox="1">
            <a:spLocks/>
          </p:cNvSpPr>
          <p:nvPr/>
        </p:nvSpPr>
        <p:spPr bwMode="auto">
          <a:xfrm>
            <a:off x="5859658" y="3285035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AP-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39" name="内容占位符 4"/>
          <p:cNvSpPr txBox="1">
            <a:spLocks/>
          </p:cNvSpPr>
          <p:nvPr/>
        </p:nvSpPr>
        <p:spPr bwMode="auto">
          <a:xfrm>
            <a:off x="5859658" y="3687430"/>
            <a:ext cx="25201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0" name="内容占位符 4"/>
          <p:cNvSpPr txBox="1">
            <a:spLocks/>
          </p:cNvSpPr>
          <p:nvPr/>
        </p:nvSpPr>
        <p:spPr bwMode="auto">
          <a:xfrm>
            <a:off x="5859659" y="4047455"/>
            <a:ext cx="230416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marL="0" indent="0">
              <a:buNone/>
            </a:pP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400" dirty="0"/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A-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|</a:t>
            </a:r>
            <a:endParaRPr lang="zh-CN" alt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36096" y="848325"/>
            <a:ext cx="28803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或者说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相似。</a:t>
            </a:r>
            <a:endParaRPr lang="en-US" altLang="zh-CN" sz="2600" b="1" dirty="0">
              <a:solidFill>
                <a:srgbClr val="FF0000"/>
              </a:solidFill>
              <a:latin typeface="Times New Roman" pitchFamily="18" charset="0"/>
              <a:sym typeface="宋体" pitchFamily="2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23528" y="4232701"/>
            <a:ext cx="17608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5.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i="1" baseline="30000" dirty="0"/>
              <a:t> </a:t>
            </a:r>
            <a:r>
              <a:rPr lang="en-US" altLang="zh-CN" sz="2600" b="1" dirty="0">
                <a:latin typeface="Times New Roman" panose="02020603050405020304" pitchFamily="18" charset="0"/>
                <a:sym typeface="Symbol"/>
              </a:rPr>
              <a:t></a:t>
            </a:r>
            <a:r>
              <a:rPr lang="en-US" altLang="zh-CN" sz="2600" b="1" dirty="0">
                <a:latin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zh-CN" altLang="en-US" b="1" baseline="5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7543" y="1424389"/>
            <a:ext cx="761441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称为把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变成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的相似变换矩阵。</a:t>
            </a:r>
            <a:endParaRPr lang="en-US" altLang="zh-CN" sz="2600" b="1" dirty="0">
              <a:latin typeface="Times New Roman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2" grpId="0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3755" y="2571527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 Box 39"/>
          <p:cNvSpPr>
            <a:spLocks noChangeArrowheads="1"/>
          </p:cNvSpPr>
          <p:nvPr/>
        </p:nvSpPr>
        <p:spPr bwMode="auto">
          <a:xfrm>
            <a:off x="391290" y="2643517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-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2E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323528" y="1196752"/>
            <a:ext cx="7772297" cy="1447800"/>
            <a:chOff x="327948" y="38100"/>
            <a:chExt cx="7772297" cy="1447800"/>
          </a:xfrm>
        </p:grpSpPr>
        <p:sp>
          <p:nvSpPr>
            <p:cNvPr id="10" name="TextBox 9"/>
            <p:cNvSpPr txBox="1"/>
            <p:nvPr/>
          </p:nvSpPr>
          <p:spPr>
            <a:xfrm>
              <a:off x="327948" y="476795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  <a:r>
                <a:rPr lang="zh-CN" altLang="en-US" sz="2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" name="对象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95670922"/>
                </p:ext>
              </p:extLst>
            </p:nvPr>
          </p:nvGraphicFramePr>
          <p:xfrm>
            <a:off x="201295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4" imgW="2044700" imgH="1447800" progId="Equation.DSMT4">
                    <p:embed/>
                  </p:oleObj>
                </mc:Choice>
                <mc:Fallback>
                  <p:oleObj name="Equation" r:id="rId4" imgW="2044700" imgH="1447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295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24019428"/>
                </p:ext>
              </p:extLst>
            </p:nvPr>
          </p:nvGraphicFramePr>
          <p:xfrm>
            <a:off x="5645150" y="519113"/>
            <a:ext cx="13843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Equation" r:id="rId6" imgW="1384300" imgH="457200" progId="Equation.DSMT4">
                    <p:embed/>
                  </p:oleObj>
                </mc:Choice>
                <mc:Fallback>
                  <p:oleObj name="Equation" r:id="rId6" imgW="1384300" imgH="4572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45150" y="519113"/>
                          <a:ext cx="13843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391290" y="3219557"/>
            <a:ext cx="6264274" cy="522525"/>
            <a:chOff x="395710" y="1988900"/>
            <a:chExt cx="6264274" cy="522525"/>
          </a:xfrm>
        </p:grpSpPr>
        <p:sp>
          <p:nvSpPr>
            <p:cNvPr id="14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-1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，故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7220653"/>
                </p:ext>
              </p:extLst>
            </p:nvPr>
          </p:nvGraphicFramePr>
          <p:xfrm>
            <a:off x="2655888" y="2054225"/>
            <a:ext cx="1816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Equation" r:id="rId8" imgW="1816100" imgH="457200" progId="Equation.DSMT4">
                    <p:embed/>
                  </p:oleObj>
                </mc:Choice>
                <mc:Fallback>
                  <p:oleObj name="Equation" r:id="rId8" imgW="1816100" imgH="4572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5888" y="2054225"/>
                          <a:ext cx="1816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59599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99750147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6" name="Equation" r:id="rId13" imgW="2044700" imgH="1447800" progId="Equation.DSMT4">
                    <p:embed/>
                  </p:oleObj>
                </mc:Choice>
                <mc:Fallback>
                  <p:oleObj name="Equation" r:id="rId13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43816253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Equation" r:id="rId15" imgW="1358640" imgH="457200" progId="Equation.DSMT4">
                    <p:embed/>
                  </p:oleObj>
                </mc:Choice>
                <mc:Fallback>
                  <p:oleObj name="Equation" r:id="rId15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120955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                                 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5445224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327948" y="1045096"/>
            <a:ext cx="7772297" cy="1447800"/>
            <a:chOff x="327948" y="38100"/>
            <a:chExt cx="7772297" cy="1447800"/>
          </a:xfrm>
        </p:grpSpPr>
        <p:sp>
          <p:nvSpPr>
            <p:cNvPr id="15" name="TextBox 14"/>
            <p:cNvSpPr txBox="1"/>
            <p:nvPr/>
          </p:nvSpPr>
          <p:spPr>
            <a:xfrm>
              <a:off x="327948" y="489401"/>
              <a:ext cx="777229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与                           相似，则                   </a:t>
              </a: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00648228"/>
                </p:ext>
              </p:extLst>
            </p:nvPr>
          </p:nvGraphicFramePr>
          <p:xfrm>
            <a:off x="1331640" y="38100"/>
            <a:ext cx="20447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Equation" r:id="rId13" imgW="2044700" imgH="1447800" progId="Equation.DSMT4">
                    <p:embed/>
                  </p:oleObj>
                </mc:Choice>
                <mc:Fallback>
                  <p:oleObj name="Equation" r:id="rId13" imgW="20447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38100"/>
                          <a:ext cx="20447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0587659"/>
                </p:ext>
              </p:extLst>
            </p:nvPr>
          </p:nvGraphicFramePr>
          <p:xfrm>
            <a:off x="4945063" y="518592"/>
            <a:ext cx="1358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Equation" r:id="rId15" imgW="1358640" imgH="457200" progId="Equation.DSMT4">
                    <p:embed/>
                  </p:oleObj>
                </mc:Choice>
                <mc:Fallback>
                  <p:oleObj name="Equation" r:id="rId15" imgW="1358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5063" y="518592"/>
                          <a:ext cx="1358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Text Box 39"/>
          <p:cNvSpPr>
            <a:spLocks noChangeArrowheads="1"/>
          </p:cNvSpPr>
          <p:nvPr/>
        </p:nvSpPr>
        <p:spPr bwMode="auto">
          <a:xfrm>
            <a:off x="395710" y="2636912"/>
            <a:ext cx="79163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</a:t>
            </a:r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900014" y="3410531"/>
            <a:ext cx="6264274" cy="523294"/>
            <a:chOff x="395710" y="1988900"/>
            <a:chExt cx="6264274" cy="523294"/>
          </a:xfrm>
        </p:grpSpPr>
        <p:sp>
          <p:nvSpPr>
            <p:cNvPr id="20" name="Text Box 41"/>
            <p:cNvSpPr>
              <a:spLocks noChangeArrowheads="1"/>
            </p:cNvSpPr>
            <p:nvPr/>
          </p:nvSpPr>
          <p:spPr bwMode="auto">
            <a:xfrm>
              <a:off x="395710" y="1988900"/>
              <a:ext cx="6264274" cy="488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5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9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，故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.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</a:t>
              </a:r>
              <a:endParaRPr lang="zh-CN" altLang="en-US" dirty="0"/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3088611"/>
                </p:ext>
              </p:extLst>
            </p:nvPr>
          </p:nvGraphicFramePr>
          <p:xfrm>
            <a:off x="2669109" y="2054994"/>
            <a:ext cx="1790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Equation" r:id="rId17" imgW="1790640" imgH="457200" progId="Equation.DSMT4">
                    <p:embed/>
                  </p:oleObj>
                </mc:Choice>
                <mc:Fallback>
                  <p:oleObj name="Equation" r:id="rId17" imgW="179064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9109" y="2054994"/>
                          <a:ext cx="1790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1643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52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827740" y="6093185"/>
            <a:ext cx="6696466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en-US" sz="4000" b="1" dirty="0">
                <a:solidFill>
                  <a:srgbClr val="000000"/>
                </a:solidFill>
                <a:latin typeface="Times New Roman" pitchFamily="18" charset="0"/>
              </a:rPr>
              <a:t>5.3   </a:t>
            </a:r>
            <a:r>
              <a:rPr lang="zh-CN" altLang="en-US" sz="4000" b="1" dirty="0">
                <a:solidFill>
                  <a:srgbClr val="000000"/>
                </a:solidFill>
                <a:ea typeface="黑体" pitchFamily="49" charset="-122"/>
              </a:rPr>
              <a:t>相   似   矩   阵</a:t>
            </a:r>
            <a:endParaRPr lang="zh-CN" dirty="0"/>
          </a:p>
        </p:txBody>
      </p:sp>
      <p:sp>
        <p:nvSpPr>
          <p:cNvPr id="4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charset="0"/>
              <a:buNone/>
            </a:pPr>
            <a:r>
              <a:rPr lang="zh-CN" altLang="en-US" b="1" dirty="0"/>
              <a:t>题</a:t>
            </a:r>
          </a:p>
        </p:txBody>
      </p:sp>
      <p:sp>
        <p:nvSpPr>
          <p:cNvPr id="5" name="Text Box 10"/>
          <p:cNvSpPr>
            <a:spLocks noChangeArrowheads="1"/>
          </p:cNvSpPr>
          <p:nvPr/>
        </p:nvSpPr>
        <p:spPr bwMode="auto">
          <a:xfrm>
            <a:off x="1908175" y="141287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7" name="Text Box 18"/>
          <p:cNvSpPr>
            <a:spLocks noChangeArrowheads="1"/>
          </p:cNvSpPr>
          <p:nvPr/>
        </p:nvSpPr>
        <p:spPr bwMode="auto">
          <a:xfrm>
            <a:off x="395537" y="2497483"/>
            <a:ext cx="7416800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解：因为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与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相似，所以存在可逆矩阵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，使得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95536" y="1055688"/>
            <a:ext cx="7600467" cy="1447800"/>
            <a:chOff x="395709" y="2635250"/>
            <a:chExt cx="7600467" cy="1447800"/>
          </a:xfrm>
        </p:grpSpPr>
        <p:sp>
          <p:nvSpPr>
            <p:cNvPr id="17" name="TextBox 16"/>
            <p:cNvSpPr txBox="1"/>
            <p:nvPr/>
          </p:nvSpPr>
          <p:spPr>
            <a:xfrm>
              <a:off x="395709" y="3068975"/>
              <a:ext cx="7600467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例</a:t>
              </a:r>
              <a:r>
                <a:rPr lang="en-US" altLang="zh-CN" sz="2600" b="1" dirty="0"/>
                <a:t>2  </a:t>
              </a:r>
              <a:r>
                <a:rPr lang="zh-CN" altLang="en-US" sz="2600" b="1" dirty="0"/>
                <a:t>设</a:t>
              </a:r>
              <a:r>
                <a:rPr lang="en-US" altLang="zh-CN" sz="26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600" b="1" dirty="0"/>
                <a:t>与                                  相似，则                   </a:t>
              </a:r>
              <a:r>
                <a:rPr lang="zh-CN" altLang="en-US" sz="2600" b="1" u="sng" dirty="0"/>
                <a:t>      </a:t>
              </a:r>
              <a:r>
                <a:rPr lang="zh-CN" altLang="en-US" sz="2600" b="1" dirty="0"/>
                <a:t> </a:t>
              </a:r>
              <a:r>
                <a:rPr lang="en-US" altLang="zh-CN" sz="2600" b="1" dirty="0"/>
                <a:t>.</a:t>
              </a:r>
              <a:endPara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/>
          </p:nvGraphicFramePr>
          <p:xfrm>
            <a:off x="2058988" y="2635250"/>
            <a:ext cx="24130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0" name="Equation" r:id="rId4" imgW="2413000" imgH="1447800" progId="Equation.DSMT4">
                    <p:embed/>
                  </p:oleObj>
                </mc:Choice>
                <mc:Fallback>
                  <p:oleObj name="Equation" r:id="rId4" imgW="2413000" imgH="1447800" progId="Equation.DSMT4">
                    <p:embed/>
                    <p:pic>
                      <p:nvPicPr>
                        <p:cNvPr id="18" name="对象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8988" y="2635250"/>
                          <a:ext cx="24130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/>
            <p:cNvGraphicFramePr>
              <a:graphicFrameLocks noChangeAspect="1"/>
            </p:cNvGraphicFramePr>
            <p:nvPr/>
          </p:nvGraphicFramePr>
          <p:xfrm>
            <a:off x="5924568" y="3071810"/>
            <a:ext cx="1219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1" name="Equation" r:id="rId6" imgW="1219200" imgH="457200" progId="Equation.DSMT4">
                    <p:embed/>
                  </p:oleObj>
                </mc:Choice>
                <mc:Fallback>
                  <p:oleObj name="Equation" r:id="rId6" imgW="1219200" imgH="457200" progId="Equation.DSMT4">
                    <p:embed/>
                    <p:pic>
                      <p:nvPicPr>
                        <p:cNvPr id="19" name="对象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24568" y="3071810"/>
                          <a:ext cx="12192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组合 19"/>
          <p:cNvGrpSpPr/>
          <p:nvPr/>
        </p:nvGrpSpPr>
        <p:grpSpPr>
          <a:xfrm>
            <a:off x="414165" y="3073523"/>
            <a:ext cx="7229496" cy="539628"/>
            <a:chOff x="416613" y="4653085"/>
            <a:chExt cx="7229496" cy="539628"/>
          </a:xfrm>
        </p:grpSpPr>
        <p:sp>
          <p:nvSpPr>
            <p:cNvPr id="21" name="TextBox 20"/>
            <p:cNvSpPr txBox="1"/>
            <p:nvPr/>
          </p:nvSpPr>
          <p:spPr>
            <a:xfrm>
              <a:off x="460375" y="4653085"/>
              <a:ext cx="6343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                          </a:t>
              </a:r>
              <a:r>
                <a:rPr lang="en-US" altLang="zh-CN" b="1" dirty="0">
                  <a:latin typeface="Times New Roman" pitchFamily="18" charset="0"/>
                  <a:cs typeface="Times New Roman" pitchFamily="18" charset="0"/>
                </a:rPr>
                <a:t>,</a:t>
              </a:r>
              <a:r>
                <a:rPr lang="zh-CN" altLang="en-US" sz="2600" b="1" dirty="0"/>
                <a:t>故</a:t>
              </a:r>
            </a:p>
          </p:txBody>
        </p:sp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416613" y="4724400"/>
            <a:ext cx="1536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2" name="Equation" r:id="rId8" imgW="1536033" imgH="355446" progId="Equation.DSMT4">
                    <p:embed/>
                  </p:oleObj>
                </mc:Choice>
                <mc:Fallback>
                  <p:oleObj name="Equation" r:id="rId8" imgW="1536033" imgH="355446" progId="Equation.DSMT4">
                    <p:embed/>
                    <p:pic>
                      <p:nvPicPr>
                        <p:cNvPr id="22" name="对象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613" y="4724400"/>
                          <a:ext cx="1536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439109" y="4659313"/>
            <a:ext cx="5207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3" name="Equation" r:id="rId10" imgW="5207000" imgH="533400" progId="Equation.DSMT4">
                    <p:embed/>
                  </p:oleObj>
                </mc:Choice>
                <mc:Fallback>
                  <p:oleObj name="Equation" r:id="rId10" imgW="5207000" imgH="533400" progId="Equation.DSMT4">
                    <p:embed/>
                    <p:pic>
                      <p:nvPicPr>
                        <p:cNvPr id="23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9109" y="4659313"/>
                          <a:ext cx="5207000" cy="533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对象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2933"/>
              </p:ext>
            </p:extLst>
          </p:nvPr>
        </p:nvGraphicFramePr>
        <p:xfrm>
          <a:off x="423690" y="3714751"/>
          <a:ext cx="190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name="Equation" r:id="rId12" imgW="1905000" imgH="457200" progId="Equation.DSMT4">
                  <p:embed/>
                </p:oleObj>
              </mc:Choice>
              <mc:Fallback>
                <p:oleObj name="Equation" r:id="rId12" imgW="1905000" imgH="45720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90" y="3714751"/>
                        <a:ext cx="1905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538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45&quot;]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45&quot;]}]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2&quot;]}]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1.0"/>
  <p:tag name="PROBLEMBLANK" val="[{&quot;num&quot;:1,&quot;caseSensitive&quot;:false,&quot;fuzzyMatch&quot;:false,&quot;Score&quot;:1.0,&quot;answers&quot;:[&quot;-2&quot;]}]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3981</TotalTime>
  <Words>2641</Words>
  <Application>Microsoft Office PowerPoint</Application>
  <PresentationFormat>全屏显示(4:3)</PresentationFormat>
  <Paragraphs>554</Paragraphs>
  <Slides>32</Slides>
  <Notes>25</Notes>
  <HiddenSlides>2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Calibri</vt:lpstr>
      <vt:lpstr>Microsoft Yahei</vt:lpstr>
      <vt:lpstr>黑体</vt:lpstr>
      <vt:lpstr>宋体</vt:lpstr>
      <vt:lpstr>Arial</vt:lpstr>
      <vt:lpstr>Cambria Math</vt:lpstr>
      <vt:lpstr>Symbol</vt:lpstr>
      <vt:lpstr>Times New Roman</vt:lpstr>
      <vt:lpstr>Office 主题</vt:lpstr>
      <vt:lpstr>Equation</vt:lpstr>
      <vt:lpstr>复  习</vt:lpstr>
      <vt:lpstr>5.2  方阵的特征值和特征向量</vt:lpstr>
      <vt:lpstr>PowerPoint 演示文稿</vt:lpstr>
      <vt:lpstr>5.3   相   似   矩   阵</vt:lpstr>
      <vt:lpstr>5.3   相   似   矩   阵</vt:lpstr>
      <vt:lpstr>5.3   相   似   矩   阵</vt:lpstr>
      <vt:lpstr>PowerPoint 演示文稿</vt:lpstr>
      <vt:lpstr>PowerPoint 演示文稿</vt:lpstr>
      <vt:lpstr>5.3   相   似   矩   阵</vt:lpstr>
      <vt:lpstr>PowerPoint 演示文稿</vt:lpstr>
      <vt:lpstr>PowerPoint 演示文稿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  <vt:lpstr>5.3   相   似   矩   阵</vt:lpstr>
    </vt:vector>
  </TitlesOfParts>
  <Manager>卢玉贞</Manager>
  <Company>dlyuzhen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Windows 用户</cp:lastModifiedBy>
  <cp:revision>383</cp:revision>
  <dcterms:created xsi:type="dcterms:W3CDTF">2015-01-02T08:47:50Z</dcterms:created>
  <dcterms:modified xsi:type="dcterms:W3CDTF">2023-11-10T01:47:48Z</dcterms:modified>
</cp:coreProperties>
</file>