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9" r:id="rId16"/>
  </p:sldMasterIdLst>
  <p:notesMasterIdLst>
    <p:notesMasterId r:id="rId154"/>
  </p:notesMasterIdLst>
  <p:sldIdLst>
    <p:sldId id="256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707" r:id="rId50"/>
    <p:sldId id="708" r:id="rId51"/>
    <p:sldId id="790" r:id="rId52"/>
    <p:sldId id="709" r:id="rId53"/>
    <p:sldId id="710" r:id="rId54"/>
    <p:sldId id="711" r:id="rId55"/>
    <p:sldId id="713" r:id="rId56"/>
    <p:sldId id="714" r:id="rId57"/>
    <p:sldId id="715" r:id="rId58"/>
    <p:sldId id="716" r:id="rId59"/>
    <p:sldId id="717" r:id="rId60"/>
    <p:sldId id="860" r:id="rId61"/>
    <p:sldId id="720" r:id="rId62"/>
    <p:sldId id="719" r:id="rId63"/>
    <p:sldId id="776" r:id="rId64"/>
    <p:sldId id="721" r:id="rId65"/>
    <p:sldId id="947" r:id="rId66"/>
    <p:sldId id="858" r:id="rId67"/>
    <p:sldId id="722" r:id="rId68"/>
    <p:sldId id="723" r:id="rId69"/>
    <p:sldId id="784" r:id="rId70"/>
    <p:sldId id="781" r:id="rId71"/>
    <p:sldId id="788" r:id="rId72"/>
    <p:sldId id="778" r:id="rId73"/>
    <p:sldId id="761" r:id="rId74"/>
    <p:sldId id="762" r:id="rId75"/>
    <p:sldId id="763" r:id="rId76"/>
    <p:sldId id="764" r:id="rId77"/>
    <p:sldId id="1028" r:id="rId78"/>
    <p:sldId id="767" r:id="rId79"/>
    <p:sldId id="768" r:id="rId80"/>
    <p:sldId id="769" r:id="rId81"/>
    <p:sldId id="770" r:id="rId82"/>
    <p:sldId id="771" r:id="rId83"/>
    <p:sldId id="772" r:id="rId84"/>
    <p:sldId id="773" r:id="rId85"/>
    <p:sldId id="292" r:id="rId86"/>
    <p:sldId id="293" r:id="rId87"/>
    <p:sldId id="774" r:id="rId88"/>
    <p:sldId id="299" r:id="rId89"/>
    <p:sldId id="302" r:id="rId90"/>
    <p:sldId id="303" r:id="rId91"/>
    <p:sldId id="725" r:id="rId92"/>
    <p:sldId id="728" r:id="rId93"/>
    <p:sldId id="1029" r:id="rId94"/>
    <p:sldId id="1030" r:id="rId95"/>
    <p:sldId id="729" r:id="rId96"/>
    <p:sldId id="730" r:id="rId97"/>
    <p:sldId id="731" r:id="rId98"/>
    <p:sldId id="732" r:id="rId99"/>
    <p:sldId id="733" r:id="rId100"/>
    <p:sldId id="734" r:id="rId101"/>
    <p:sldId id="735" r:id="rId102"/>
    <p:sldId id="736" r:id="rId103"/>
    <p:sldId id="737" r:id="rId104"/>
    <p:sldId id="738" r:id="rId105"/>
    <p:sldId id="739" r:id="rId106"/>
    <p:sldId id="740" r:id="rId107"/>
    <p:sldId id="741" r:id="rId108"/>
    <p:sldId id="742" r:id="rId109"/>
    <p:sldId id="743" r:id="rId110"/>
    <p:sldId id="744" r:id="rId111"/>
    <p:sldId id="745" r:id="rId112"/>
    <p:sldId id="746" r:id="rId113"/>
    <p:sldId id="747" r:id="rId114"/>
    <p:sldId id="748" r:id="rId115"/>
    <p:sldId id="749" r:id="rId116"/>
    <p:sldId id="750" r:id="rId117"/>
    <p:sldId id="751" r:id="rId118"/>
    <p:sldId id="752" r:id="rId119"/>
    <p:sldId id="753" r:id="rId120"/>
    <p:sldId id="754" r:id="rId121"/>
    <p:sldId id="755" r:id="rId122"/>
    <p:sldId id="756" r:id="rId123"/>
    <p:sldId id="757" r:id="rId124"/>
    <p:sldId id="758" r:id="rId125"/>
    <p:sldId id="759" r:id="rId126"/>
    <p:sldId id="919" r:id="rId127"/>
    <p:sldId id="920" r:id="rId128"/>
    <p:sldId id="921" r:id="rId129"/>
    <p:sldId id="922" r:id="rId130"/>
    <p:sldId id="923" r:id="rId131"/>
    <p:sldId id="924" r:id="rId132"/>
    <p:sldId id="925" r:id="rId133"/>
    <p:sldId id="926" r:id="rId134"/>
    <p:sldId id="927" r:id="rId135"/>
    <p:sldId id="928" r:id="rId136"/>
    <p:sldId id="929" r:id="rId137"/>
    <p:sldId id="930" r:id="rId138"/>
    <p:sldId id="931" r:id="rId139"/>
    <p:sldId id="932" r:id="rId140"/>
    <p:sldId id="933" r:id="rId141"/>
    <p:sldId id="934" r:id="rId142"/>
    <p:sldId id="935" r:id="rId143"/>
    <p:sldId id="936" r:id="rId144"/>
    <p:sldId id="937" r:id="rId145"/>
    <p:sldId id="938" r:id="rId146"/>
    <p:sldId id="939" r:id="rId147"/>
    <p:sldId id="940" r:id="rId148"/>
    <p:sldId id="941" r:id="rId149"/>
    <p:sldId id="942" r:id="rId150"/>
    <p:sldId id="943" r:id="rId151"/>
    <p:sldId id="944" r:id="rId152"/>
    <p:sldId id="945" r:id="rId153"/>
  </p:sldIdLst>
  <p:sldSz cx="9144000" cy="6858000" type="screen4x3"/>
  <p:notesSz cx="6797675" cy="9928225"/>
  <p:custDataLst>
    <p:tags r:id="rId1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1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1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63" Type="http://schemas.openxmlformats.org/officeDocument/2006/relationships/slide" Target="slides/slide47.xml"/><Relationship Id="rId84" Type="http://schemas.openxmlformats.org/officeDocument/2006/relationships/slide" Target="slides/slide68.xml"/><Relationship Id="rId138" Type="http://schemas.openxmlformats.org/officeDocument/2006/relationships/slide" Target="slides/slide122.xml"/><Relationship Id="rId159" Type="http://schemas.openxmlformats.org/officeDocument/2006/relationships/tableStyles" Target="tableStyles.xml"/><Relationship Id="rId107" Type="http://schemas.openxmlformats.org/officeDocument/2006/relationships/slide" Target="slides/slide91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6.xml"/><Relationship Id="rId53" Type="http://schemas.openxmlformats.org/officeDocument/2006/relationships/slide" Target="slides/slide37.xml"/><Relationship Id="rId74" Type="http://schemas.openxmlformats.org/officeDocument/2006/relationships/slide" Target="slides/slide58.xml"/><Relationship Id="rId128" Type="http://schemas.openxmlformats.org/officeDocument/2006/relationships/slide" Target="slides/slide112.xml"/><Relationship Id="rId149" Type="http://schemas.openxmlformats.org/officeDocument/2006/relationships/slide" Target="slides/slide13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79.xml"/><Relationship Id="rId22" Type="http://schemas.openxmlformats.org/officeDocument/2006/relationships/slide" Target="slides/slide6.xml"/><Relationship Id="rId43" Type="http://schemas.openxmlformats.org/officeDocument/2006/relationships/slide" Target="slides/slide27.xml"/><Relationship Id="rId64" Type="http://schemas.openxmlformats.org/officeDocument/2006/relationships/slide" Target="slides/slide48.xml"/><Relationship Id="rId118" Type="http://schemas.openxmlformats.org/officeDocument/2006/relationships/slide" Target="slides/slide102.xml"/><Relationship Id="rId139" Type="http://schemas.openxmlformats.org/officeDocument/2006/relationships/slide" Target="slides/slide123.xml"/><Relationship Id="rId80" Type="http://schemas.openxmlformats.org/officeDocument/2006/relationships/slide" Target="slides/slide64.xml"/><Relationship Id="rId85" Type="http://schemas.openxmlformats.org/officeDocument/2006/relationships/slide" Target="slides/slide69.xml"/><Relationship Id="rId150" Type="http://schemas.openxmlformats.org/officeDocument/2006/relationships/slide" Target="slides/slide134.xml"/><Relationship Id="rId155" Type="http://schemas.openxmlformats.org/officeDocument/2006/relationships/tags" Target="tags/tag1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59" Type="http://schemas.openxmlformats.org/officeDocument/2006/relationships/slide" Target="slides/slide43.xml"/><Relationship Id="rId103" Type="http://schemas.openxmlformats.org/officeDocument/2006/relationships/slide" Target="slides/slide87.xml"/><Relationship Id="rId108" Type="http://schemas.openxmlformats.org/officeDocument/2006/relationships/slide" Target="slides/slide92.xml"/><Relationship Id="rId124" Type="http://schemas.openxmlformats.org/officeDocument/2006/relationships/slide" Target="slides/slide108.xml"/><Relationship Id="rId129" Type="http://schemas.openxmlformats.org/officeDocument/2006/relationships/slide" Target="slides/slide113.xml"/><Relationship Id="rId54" Type="http://schemas.openxmlformats.org/officeDocument/2006/relationships/slide" Target="slides/slide38.xml"/><Relationship Id="rId70" Type="http://schemas.openxmlformats.org/officeDocument/2006/relationships/slide" Target="slides/slide54.xml"/><Relationship Id="rId75" Type="http://schemas.openxmlformats.org/officeDocument/2006/relationships/slide" Target="slides/slide59.xml"/><Relationship Id="rId91" Type="http://schemas.openxmlformats.org/officeDocument/2006/relationships/slide" Target="slides/slide75.xml"/><Relationship Id="rId96" Type="http://schemas.openxmlformats.org/officeDocument/2006/relationships/slide" Target="slides/slide80.xml"/><Relationship Id="rId140" Type="http://schemas.openxmlformats.org/officeDocument/2006/relationships/slide" Target="slides/slide124.xml"/><Relationship Id="rId145" Type="http://schemas.openxmlformats.org/officeDocument/2006/relationships/slide" Target="slides/slide1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49" Type="http://schemas.openxmlformats.org/officeDocument/2006/relationships/slide" Target="slides/slide33.xml"/><Relationship Id="rId114" Type="http://schemas.openxmlformats.org/officeDocument/2006/relationships/slide" Target="slides/slide98.xml"/><Relationship Id="rId119" Type="http://schemas.openxmlformats.org/officeDocument/2006/relationships/slide" Target="slides/slide103.xml"/><Relationship Id="rId44" Type="http://schemas.openxmlformats.org/officeDocument/2006/relationships/slide" Target="slides/slide28.xml"/><Relationship Id="rId60" Type="http://schemas.openxmlformats.org/officeDocument/2006/relationships/slide" Target="slides/slide44.xml"/><Relationship Id="rId65" Type="http://schemas.openxmlformats.org/officeDocument/2006/relationships/slide" Target="slides/slide49.xml"/><Relationship Id="rId81" Type="http://schemas.openxmlformats.org/officeDocument/2006/relationships/slide" Target="slides/slide65.xml"/><Relationship Id="rId86" Type="http://schemas.openxmlformats.org/officeDocument/2006/relationships/slide" Target="slides/slide70.xml"/><Relationship Id="rId130" Type="http://schemas.openxmlformats.org/officeDocument/2006/relationships/slide" Target="slides/slide114.xml"/><Relationship Id="rId135" Type="http://schemas.openxmlformats.org/officeDocument/2006/relationships/slide" Target="slides/slide119.xml"/><Relationship Id="rId151" Type="http://schemas.openxmlformats.org/officeDocument/2006/relationships/slide" Target="slides/slide135.xml"/><Relationship Id="rId156" Type="http://schemas.openxmlformats.org/officeDocument/2006/relationships/presProps" Target="presProps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109" Type="http://schemas.openxmlformats.org/officeDocument/2006/relationships/slide" Target="slides/slide9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6" Type="http://schemas.openxmlformats.org/officeDocument/2006/relationships/slide" Target="slides/slide60.xml"/><Relationship Id="rId97" Type="http://schemas.openxmlformats.org/officeDocument/2006/relationships/slide" Target="slides/slide81.xml"/><Relationship Id="rId104" Type="http://schemas.openxmlformats.org/officeDocument/2006/relationships/slide" Target="slides/slide88.xml"/><Relationship Id="rId120" Type="http://schemas.openxmlformats.org/officeDocument/2006/relationships/slide" Target="slides/slide104.xml"/><Relationship Id="rId125" Type="http://schemas.openxmlformats.org/officeDocument/2006/relationships/slide" Target="slides/slide109.xml"/><Relationship Id="rId141" Type="http://schemas.openxmlformats.org/officeDocument/2006/relationships/slide" Target="slides/slide125.xml"/><Relationship Id="rId146" Type="http://schemas.openxmlformats.org/officeDocument/2006/relationships/slide" Target="slides/slide130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5.xml"/><Relationship Id="rId92" Type="http://schemas.openxmlformats.org/officeDocument/2006/relationships/slide" Target="slides/slide7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4" Type="http://schemas.openxmlformats.org/officeDocument/2006/relationships/slide" Target="slides/slide8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66" Type="http://schemas.openxmlformats.org/officeDocument/2006/relationships/slide" Target="slides/slide50.xml"/><Relationship Id="rId87" Type="http://schemas.openxmlformats.org/officeDocument/2006/relationships/slide" Target="slides/slide71.xml"/><Relationship Id="rId110" Type="http://schemas.openxmlformats.org/officeDocument/2006/relationships/slide" Target="slides/slide94.xml"/><Relationship Id="rId115" Type="http://schemas.openxmlformats.org/officeDocument/2006/relationships/slide" Target="slides/slide99.xml"/><Relationship Id="rId131" Type="http://schemas.openxmlformats.org/officeDocument/2006/relationships/slide" Target="slides/slide115.xml"/><Relationship Id="rId136" Type="http://schemas.openxmlformats.org/officeDocument/2006/relationships/slide" Target="slides/slide120.xml"/><Relationship Id="rId157" Type="http://schemas.openxmlformats.org/officeDocument/2006/relationships/viewProps" Target="viewProps.xml"/><Relationship Id="rId61" Type="http://schemas.openxmlformats.org/officeDocument/2006/relationships/slide" Target="slides/slide45.xml"/><Relationship Id="rId82" Type="http://schemas.openxmlformats.org/officeDocument/2006/relationships/slide" Target="slides/slide66.xml"/><Relationship Id="rId152" Type="http://schemas.openxmlformats.org/officeDocument/2006/relationships/slide" Target="slides/slide136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56" Type="http://schemas.openxmlformats.org/officeDocument/2006/relationships/slide" Target="slides/slide40.xml"/><Relationship Id="rId77" Type="http://schemas.openxmlformats.org/officeDocument/2006/relationships/slide" Target="slides/slide61.xml"/><Relationship Id="rId100" Type="http://schemas.openxmlformats.org/officeDocument/2006/relationships/slide" Target="slides/slide84.xml"/><Relationship Id="rId105" Type="http://schemas.openxmlformats.org/officeDocument/2006/relationships/slide" Target="slides/slide89.xml"/><Relationship Id="rId126" Type="http://schemas.openxmlformats.org/officeDocument/2006/relationships/slide" Target="slides/slide110.xml"/><Relationship Id="rId147" Type="http://schemas.openxmlformats.org/officeDocument/2006/relationships/slide" Target="slides/slide13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72" Type="http://schemas.openxmlformats.org/officeDocument/2006/relationships/slide" Target="slides/slide56.xml"/><Relationship Id="rId93" Type="http://schemas.openxmlformats.org/officeDocument/2006/relationships/slide" Target="slides/slide77.xml"/><Relationship Id="rId98" Type="http://schemas.openxmlformats.org/officeDocument/2006/relationships/slide" Target="slides/slide82.xml"/><Relationship Id="rId121" Type="http://schemas.openxmlformats.org/officeDocument/2006/relationships/slide" Target="slides/slide105.xml"/><Relationship Id="rId142" Type="http://schemas.openxmlformats.org/officeDocument/2006/relationships/slide" Target="slides/slide12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9.xml"/><Relationship Id="rId46" Type="http://schemas.openxmlformats.org/officeDocument/2006/relationships/slide" Target="slides/slide30.xml"/><Relationship Id="rId67" Type="http://schemas.openxmlformats.org/officeDocument/2006/relationships/slide" Target="slides/slide51.xml"/><Relationship Id="rId116" Type="http://schemas.openxmlformats.org/officeDocument/2006/relationships/slide" Target="slides/slide100.xml"/><Relationship Id="rId137" Type="http://schemas.openxmlformats.org/officeDocument/2006/relationships/slide" Target="slides/slide121.xml"/><Relationship Id="rId158" Type="http://schemas.openxmlformats.org/officeDocument/2006/relationships/theme" Target="theme/theme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62" Type="http://schemas.openxmlformats.org/officeDocument/2006/relationships/slide" Target="slides/slide46.xml"/><Relationship Id="rId83" Type="http://schemas.openxmlformats.org/officeDocument/2006/relationships/slide" Target="slides/slide67.xml"/><Relationship Id="rId88" Type="http://schemas.openxmlformats.org/officeDocument/2006/relationships/slide" Target="slides/slide72.xml"/><Relationship Id="rId111" Type="http://schemas.openxmlformats.org/officeDocument/2006/relationships/slide" Target="slides/slide95.xml"/><Relationship Id="rId132" Type="http://schemas.openxmlformats.org/officeDocument/2006/relationships/slide" Target="slides/slide116.xml"/><Relationship Id="rId153" Type="http://schemas.openxmlformats.org/officeDocument/2006/relationships/slide" Target="slides/slide137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20.xml"/><Relationship Id="rId57" Type="http://schemas.openxmlformats.org/officeDocument/2006/relationships/slide" Target="slides/slide41.xml"/><Relationship Id="rId106" Type="http://schemas.openxmlformats.org/officeDocument/2006/relationships/slide" Target="slides/slide90.xml"/><Relationship Id="rId127" Type="http://schemas.openxmlformats.org/officeDocument/2006/relationships/slide" Target="slides/slide11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52" Type="http://schemas.openxmlformats.org/officeDocument/2006/relationships/slide" Target="slides/slide36.xml"/><Relationship Id="rId73" Type="http://schemas.openxmlformats.org/officeDocument/2006/relationships/slide" Target="slides/slide57.xml"/><Relationship Id="rId78" Type="http://schemas.openxmlformats.org/officeDocument/2006/relationships/slide" Target="slides/slide62.xml"/><Relationship Id="rId94" Type="http://schemas.openxmlformats.org/officeDocument/2006/relationships/slide" Target="slides/slide78.xml"/><Relationship Id="rId99" Type="http://schemas.openxmlformats.org/officeDocument/2006/relationships/slide" Target="slides/slide83.xml"/><Relationship Id="rId101" Type="http://schemas.openxmlformats.org/officeDocument/2006/relationships/slide" Target="slides/slide85.xml"/><Relationship Id="rId122" Type="http://schemas.openxmlformats.org/officeDocument/2006/relationships/slide" Target="slides/slide106.xml"/><Relationship Id="rId143" Type="http://schemas.openxmlformats.org/officeDocument/2006/relationships/slide" Target="slides/slide127.xml"/><Relationship Id="rId148" Type="http://schemas.openxmlformats.org/officeDocument/2006/relationships/slide" Target="slides/slide13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0.xml"/><Relationship Id="rId47" Type="http://schemas.openxmlformats.org/officeDocument/2006/relationships/slide" Target="slides/slide31.xml"/><Relationship Id="rId68" Type="http://schemas.openxmlformats.org/officeDocument/2006/relationships/slide" Target="slides/slide52.xml"/><Relationship Id="rId89" Type="http://schemas.openxmlformats.org/officeDocument/2006/relationships/slide" Target="slides/slide73.xml"/><Relationship Id="rId112" Type="http://schemas.openxmlformats.org/officeDocument/2006/relationships/slide" Target="slides/slide96.xml"/><Relationship Id="rId133" Type="http://schemas.openxmlformats.org/officeDocument/2006/relationships/slide" Target="slides/slide117.xml"/><Relationship Id="rId154" Type="http://schemas.openxmlformats.org/officeDocument/2006/relationships/notesMaster" Target="notesMasters/notesMaster1.xml"/><Relationship Id="rId16" Type="http://schemas.openxmlformats.org/officeDocument/2006/relationships/slideMaster" Target="slideMasters/slideMaster16.xml"/><Relationship Id="rId37" Type="http://schemas.openxmlformats.org/officeDocument/2006/relationships/slide" Target="slides/slide21.xml"/><Relationship Id="rId58" Type="http://schemas.openxmlformats.org/officeDocument/2006/relationships/slide" Target="slides/slide42.xml"/><Relationship Id="rId79" Type="http://schemas.openxmlformats.org/officeDocument/2006/relationships/slide" Target="slides/slide63.xml"/><Relationship Id="rId102" Type="http://schemas.openxmlformats.org/officeDocument/2006/relationships/slide" Target="slides/slide86.xml"/><Relationship Id="rId123" Type="http://schemas.openxmlformats.org/officeDocument/2006/relationships/slide" Target="slides/slide107.xml"/><Relationship Id="rId144" Type="http://schemas.openxmlformats.org/officeDocument/2006/relationships/slide" Target="slides/slide128.xml"/><Relationship Id="rId90" Type="http://schemas.openxmlformats.org/officeDocument/2006/relationships/slide" Target="slides/slide74.xml"/><Relationship Id="rId27" Type="http://schemas.openxmlformats.org/officeDocument/2006/relationships/slide" Target="slides/slide11.xml"/><Relationship Id="rId48" Type="http://schemas.openxmlformats.org/officeDocument/2006/relationships/slide" Target="slides/slide32.xml"/><Relationship Id="rId69" Type="http://schemas.openxmlformats.org/officeDocument/2006/relationships/slide" Target="slides/slide53.xml"/><Relationship Id="rId113" Type="http://schemas.openxmlformats.org/officeDocument/2006/relationships/slide" Target="slides/slide97.xml"/><Relationship Id="rId134" Type="http://schemas.openxmlformats.org/officeDocument/2006/relationships/slide" Target="slides/slide1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3BE5E-77D1-4950-98D7-2325D7C6D6CC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FA9E-1827-46CF-ABEB-2EAA58F687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E562855-3A9A-4842-8CE4-6A465661233C}" type="slidenum">
              <a:rPr lang="zh-CN" altLang="en-US">
                <a:solidFill>
                  <a:prstClr val="black"/>
                </a:solidFill>
              </a:rPr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84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6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2173E2D-2FBB-4E82-A87D-F8F7CD5F9AFD}" type="slidenum">
              <a:rPr lang="en-US" altLang="zh-CN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65C8E-CCC8-4936-B3C8-E322CDD48EC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34409-29CC-4C95-8080-BB6F71C3E17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86246-C79E-4D12-85E4-38D6057F434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FDEA7-AD75-4D2B-B786-F9932C62C52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ED49B-B4C7-4A0C-BF2D-8C20D6BB4CE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B9F3-6AC6-4366-A4F4-6B24FC52D0F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1A9D9-823E-411E-BC6A-28D020FC815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ABFC0-135C-4DC2-B9CD-46BA3F8CC99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0248C-97E1-4F8E-B7DB-C7C41B0230B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0C06-BAAD-4C22-9F71-ABFF5C24CBE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EEE6B4-FB7D-4C6F-A4AE-1DE68669177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65016-8C8C-4C3B-AE64-12F1667F6E4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5932-651D-4644-BF7B-A360526FF48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DCE1-3D6A-4180-91DE-A9119969F5E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F5D4A-6FD3-4D19-8819-07A51BC071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D764D-0207-4389-8A35-FC657C20DAC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3E75-341F-4DB5-9A65-C23D94813ED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B22A-FDDE-4325-B7C0-24705C7533F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A27B-F016-4641-A18C-30D1C6E2912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3BB49-FF3A-4497-A266-B0F43150F8A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964D-BEC1-41CE-9FFC-999F4D6EDB0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6FC19-D966-4C63-9242-9128A1AF557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F409C1-9445-42F9-9D92-FBD2A9D9E4F5}" type="slidenum">
              <a:rPr lang="en-US" altLang="zh-CN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6F4B0-1FF9-40E0-BEA1-35B2B911150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72B77-CDDD-42E8-8A03-9DEF762B780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32B6A-E592-435A-B526-856BA29E8B3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37FE-CA44-42AC-B15A-BEA030F1B98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5B1B0-F174-49DE-9891-E82820185A6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CF7DB-61A0-4991-B67C-DBC97E1A706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3C6B-5496-4048-AF28-FE2CF994F0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D6A7F-CB57-4474-81E8-CEC0D44966E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E4087-9B06-401E-955E-B9CDED9AAE2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338E-8E82-4553-8F9C-D00062C254B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F4E21-90A0-427C-B51D-291B4FB5761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F7E2-855A-420C-82B5-2C2A130052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C00-D15A-4B65-8F92-3AAB2CFA44F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F2D6-FFB1-4922-AC94-E399A680D72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C798-8B21-4DD5-B81A-3C67C65D36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947-D8FF-4827-92DD-4F8D1D980E0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1D56-F1BB-4349-9F7C-8658C83643F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5F9-2116-430A-9A09-83DC9203519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054B-6B57-442A-9FD7-623F8CB810C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5E-B1E9-4205-80E5-3DBD394A0D8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40A-E73B-49DB-80F6-B7441099B04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770-CECC-4784-B14D-EB096B0AC4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CB2F-C6B6-46B2-B1DA-A4AF3FE876E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794EB04-1596-4DB6-8287-2F60F332AD1F}" type="slidenum">
              <a:rPr lang="en-US" altLang="zh-CN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BCE5D-61B2-4697-8992-78707396AAE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6D28-BB83-4285-AD65-A999F37D721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C0F8F-DBC7-41EC-9455-F2827FECEF1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90228-D6FE-4D14-BEA0-FD01BFA9D0E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3571D-8A4A-40BD-A381-16A35B5A8EF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8F1B-D46E-4F23-AC05-A712A4C5BE7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B6282-9914-4264-B2BC-6D676CB361A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2006-BDA8-4E9F-B0B2-C6802236A2C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F392C-3A6E-42C3-8C9F-C643D65C9BF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C33CA-EC4F-41A7-A2DB-B2F01BDD56D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AED0E-DE19-4CFF-BC10-D951F696400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DDED07-AD17-48EA-9E25-FC6C142AB3C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9AF9-661C-459D-8ED8-1A4380E55D8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4644-D11F-4A69-9360-D3C9CFD049B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254CD-BE87-4A26-B7AE-0D82825056D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D9F5D-AD26-4430-9832-2CF580E884F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7E31-03FE-4B65-AE6D-1945B85AABB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2CE7D-5420-453F-9D2C-117A09ADF06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AB6CC-F306-4BD1-9815-190B0B1DE26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8201-6095-4CF7-B1B2-86686E1BEE5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0D6DA-FB20-4ADB-93D1-4D7595C00E9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B1BF0-363D-43DA-83FC-33AD735C509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4AD74-B8DA-4782-9BBB-30CC9A6FBB8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88ED5-62F7-46BA-9C8D-DE282D24FA2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1FF53-33BE-41E3-B130-73FD74AE401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741FD-74CB-44BA-A414-3441B636C34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2E58D-00FC-4D23-A543-6CAFD5202D5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1417-74F9-4F6F-A05C-BC97444BDC6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2439-888B-4F99-9C71-542759B0DAE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15BA2-718E-4D6D-99CE-46FD2BD90D1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EC781-6061-43C4-8A02-2E624DBA7C1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61BC7-BE56-401A-BD90-0E36BE7049C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0AD7-6160-4FF6-B96A-4FA179D5121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049D0-5E59-42E8-A7F5-2F2D56F8E02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54BCB-495F-4AFD-B771-4E8FEC80D8C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E36F2-9ECD-41F4-BD98-9FDA3B27289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D13C1-58AC-4CFA-BFBC-5B2EC5B624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8B569-2A03-43F4-98D7-B7E73BCAC4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0E10-E607-442B-8CFE-F40B2F5DA09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444E-114C-44CE-9725-BCD2C269251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89F7-7067-478A-8F83-716EDB74AED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B25C-AAFD-4FA7-8CF9-B916EA3F6F3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151E8-5605-4211-AD78-19387C0C220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297-2611-4922-AC0C-62552F6A382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20C07-02DB-4B9C-935D-A96BC99D7E8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5B7B-B452-450F-9A52-10E144C07B1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FF83-C10F-45D8-88A8-7D64A1E7B5E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76DB-6B3F-427B-8950-70C2365EE76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BD82-2D59-40B2-B7A6-9DE756C7515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9343B-9FA5-4090-A60C-63FA2E46057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2E87-2516-47EB-80C4-48652EA0F5A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602F-E45A-4F89-A5AD-4156149FC32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45F7F-701F-437F-9247-538E91A06B3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4FF73-4839-4047-9397-051FBA79149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32F0A-94E6-4E65-BAB8-2C9FACEFFDC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150C-AD13-4FC2-ACDE-8E038E87201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2F4D-5FB4-4A01-B987-E034E8EFEE8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5BE41-E7EF-412F-A9EE-B7348C287CB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E60FF-BEEE-47D0-8010-5369DF02E04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FFE1A-3E4A-4286-A680-68865E66CB1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8526A-FA32-464E-805A-803AF03B17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E977-01D8-4B3E-B043-0AE07B8FC1F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69BD-14A2-4EFC-ABBA-11121E3B71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7EC59D-DF1D-4F6E-BEB4-DA884A31C2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D132E-C134-4989-897A-A6B2FD2A3E5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5ED45-0EE3-4876-A89E-05ADA5B02C0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42C4-6519-436C-AD28-78DD38854E1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81F17-EA28-4BF8-9E06-4FEC68B5905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76E6B-233C-4DAD-BA31-526C2F3B4DD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0C2B-E36D-42AB-A40C-C1E3D88BC21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D4AF-262D-4F1F-9AC9-A6D23F4A6D3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5A4CE-4ADC-4E89-9458-BE8E743AC94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857C2-BAD3-4C00-A2E5-6241BE58F44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0F1B-760C-497F-B2D5-AF1C4F85F18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E984D4C-D72F-4C8D-B541-08D1F092436E}" type="slidenum">
              <a:rPr lang="en-US" altLang="zh-CN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4E075-72E9-4BDA-9D57-3284086841B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B2B4C-479D-4114-9CAB-74B7CEEEC0A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6D8F-96DD-4DFA-8440-DA41190FA65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B097C-2BE7-4981-8085-07C04782D9F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323F-62BE-4716-8E68-6A328997106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8EAD5-DC52-47C9-A5C4-A4C7577EFF3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6738-9C72-49AD-AB3B-30BDE6CFE99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8F1F-035A-4513-AB6B-7EC565B162F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99E82-86E0-4B72-8786-C2D7E1E418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B0380-A901-4E6F-972C-84FDF5B8DBC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7F23E0-7F78-4DD1-8991-9DAB9511BAC1}" type="slidenum">
              <a:rPr lang="en-US" altLang="zh-CN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EFBEF-D27A-4E18-BCA0-BF706A94977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B488-9E83-4C21-A129-B7760E23404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58757-31E4-4F6D-96E5-7DAEE0713FE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2D0F-BF1D-4384-914A-AE033BB2A73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C82CB-2D7E-4053-84B4-4DBBA87CE75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558FF-E38A-4336-9EF6-5B2FB45C220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C3AC0-C21D-4559-A7CA-2883E936163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F7A73-5439-459C-B43B-7B77E3F0BA1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474E1-D1ED-4F48-A339-16CB7DD3016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C0546-3E23-45CD-AE63-1E3262815DF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98B5B-620F-4C33-B1FB-24E3F67679C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ACB3-325D-44F1-B82B-194B7C0C743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765C7-361E-425F-9A8D-4296AFDAA37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7CF0-A29C-461A-8639-3CEAE34861E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40BE7-49D2-4549-B6EB-47361CBCF83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667F8-286D-4D15-BE10-24450801112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9579F-24FD-4499-A9C1-BA26B7E1F13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D986E-C0BE-4F80-A068-FAAFC1B7E29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C9494-5ED7-44AD-9A49-9EF4C15C853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D3865-E209-480C-9C84-C6F9290CF11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D2556-ACAD-4338-B363-5E76C5AF1A4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366AAC-2D99-4B8D-9740-7BAE57AEB914}" type="slidenum">
              <a:rPr lang="en-US" altLang="zh-CN" smtClean="0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763BCB-E3C4-48F3-9738-09264728898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0F7716-5EC3-41D7-8F0E-DCBBD6E1780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5124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69D827-4175-43FB-BD7F-BA5CF0D0015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3B311-EC39-46D3-AE2B-B6D83B2B5B9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4F37C9-35C0-4058-877C-8F83BFB3CF9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04B3C-1EAB-43BB-B70B-91172131B0AE}" type="slidenum"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‹#›</a:t>
            </a:fld>
            <a:endParaRPr lang="en-US" altLang="zh-CN" b="1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1946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b="1">
                <a:solidFill>
                  <a:srgbClr val="6666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b="1">
                <a:solidFill>
                  <a:srgbClr val="6666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b="1">
                <a:solidFill>
                  <a:srgbClr val="9999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b="1">
                <a:solidFill>
                  <a:srgbClr val="6666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b="1">
                <a:solidFill>
                  <a:srgbClr val="9999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b="1">
                <a:solidFill>
                  <a:srgbClr val="9999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46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46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5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9322FC-241D-4418-99F8-0B910858D4E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843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843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C8B3E-008F-46E0-BFDB-07E02B83D5B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890D7-BC28-4712-BF23-E49CCD82568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86B275-5B50-479F-A87B-FC50EB25C40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BDC428-EA02-4348-B738-52BF46F12F8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6F2672-DB7E-4E3D-B19F-04651522153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86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286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BCB49-AF8E-4578-ACF8-D9D92F016A9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8284AF-ABD6-403B-A9FC-91AC831FD5B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D02AE3-78AA-4B5C-9ACD-AD47435C89E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666699"/>
                </a:solidFill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>
                <a:solidFill>
                  <a:srgbClr val="9999CC"/>
                </a:solidFill>
              </a:endParaRPr>
            </a:p>
          </p:txBody>
        </p:sp>
      </p:grp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176.xml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218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oleObject" Target="../embeddings/oleObject219.bin"/><Relationship Id="rId1" Type="http://schemas.openxmlformats.org/officeDocument/2006/relationships/slideLayout" Target="../slideLayouts/slideLayout173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5.emf"/><Relationship Id="rId12" Type="http://schemas.openxmlformats.org/officeDocument/2006/relationships/oleObject" Target="../embeddings/oleObject225.bin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173.x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197.wmf"/><Relationship Id="rId5" Type="http://schemas.openxmlformats.org/officeDocument/2006/relationships/image" Target="../media/image194.emf"/><Relationship Id="rId15" Type="http://schemas.openxmlformats.org/officeDocument/2006/relationships/image" Target="../media/image199.wmf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96.emf"/><Relationship Id="rId14" Type="http://schemas.openxmlformats.org/officeDocument/2006/relationships/oleObject" Target="../embeddings/oleObject226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oleObject" Target="../embeddings/oleObject227.bin"/><Relationship Id="rId1" Type="http://schemas.openxmlformats.org/officeDocument/2006/relationships/slideLayout" Target="../slideLayouts/slideLayout173.xml"/><Relationship Id="rId5" Type="http://schemas.openxmlformats.org/officeDocument/2006/relationships/image" Target="../media/image201.wmf"/><Relationship Id="rId4" Type="http://schemas.openxmlformats.org/officeDocument/2006/relationships/oleObject" Target="../embeddings/oleObject228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oleObject" Target="../embeddings/oleObject229.bin"/><Relationship Id="rId1" Type="http://schemas.openxmlformats.org/officeDocument/2006/relationships/slideLayout" Target="../slideLayouts/slideLayout17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oleObject" Target="../embeddings/oleObject230.bin"/><Relationship Id="rId1" Type="http://schemas.openxmlformats.org/officeDocument/2006/relationships/slideLayout" Target="../slideLayouts/slideLayout17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173.xml"/><Relationship Id="rId5" Type="http://schemas.openxmlformats.org/officeDocument/2006/relationships/image" Target="../media/image205.wmf"/><Relationship Id="rId4" Type="http://schemas.openxmlformats.org/officeDocument/2006/relationships/oleObject" Target="../embeddings/oleObject232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50.wmf"/><Relationship Id="rId2" Type="http://schemas.openxmlformats.org/officeDocument/2006/relationships/oleObject" Target="../embeddings/oleObject233.bin"/><Relationship Id="rId1" Type="http://schemas.openxmlformats.org/officeDocument/2006/relationships/slideLayout" Target="../slideLayouts/slideLayout173.xml"/><Relationship Id="rId6" Type="http://schemas.openxmlformats.org/officeDocument/2006/relationships/oleObject" Target="../embeddings/oleObject235.bin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2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7" Type="http://schemas.openxmlformats.org/officeDocument/2006/relationships/image" Target="../media/image208.wmf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173.xml"/><Relationship Id="rId6" Type="http://schemas.openxmlformats.org/officeDocument/2006/relationships/oleObject" Target="../embeddings/oleObject238.bin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237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12.w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42.bin"/><Relationship Id="rId2" Type="http://schemas.openxmlformats.org/officeDocument/2006/relationships/tags" Target="../tags/tag3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oleObject" Target="../embeddings/oleObject239.bin"/><Relationship Id="rId5" Type="http://schemas.openxmlformats.org/officeDocument/2006/relationships/tags" Target="../tags/tag6.xml"/><Relationship Id="rId15" Type="http://schemas.openxmlformats.org/officeDocument/2006/relationships/oleObject" Target="../embeddings/oleObject241.bin"/><Relationship Id="rId10" Type="http://schemas.openxmlformats.org/officeDocument/2006/relationships/slideLayout" Target="../slideLayouts/slideLayout173.xml"/><Relationship Id="rId19" Type="http://schemas.openxmlformats.org/officeDocument/2006/relationships/oleObject" Target="../embeddings/oleObject243.bin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10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16.wmf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173.xml"/><Relationship Id="rId12" Type="http://schemas.openxmlformats.org/officeDocument/2006/relationships/oleObject" Target="../embeddings/oleObject246.bin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15.wmf"/><Relationship Id="rId5" Type="http://schemas.openxmlformats.org/officeDocument/2006/relationships/tags" Target="../tags/tag15.xml"/><Relationship Id="rId15" Type="http://schemas.openxmlformats.org/officeDocument/2006/relationships/image" Target="../media/image217.wmf"/><Relationship Id="rId10" Type="http://schemas.openxmlformats.org/officeDocument/2006/relationships/oleObject" Target="../embeddings/oleObject245.bin"/><Relationship Id="rId4" Type="http://schemas.openxmlformats.org/officeDocument/2006/relationships/tags" Target="../tags/tag14.xml"/><Relationship Id="rId9" Type="http://schemas.openxmlformats.org/officeDocument/2006/relationships/image" Target="../media/image214.wmf"/><Relationship Id="rId14" Type="http://schemas.openxmlformats.org/officeDocument/2006/relationships/oleObject" Target="../embeddings/oleObject247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219.wmf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221.wmf"/><Relationship Id="rId2" Type="http://schemas.openxmlformats.org/officeDocument/2006/relationships/tags" Target="../tags/tag18.xml"/><Relationship Id="rId16" Type="http://schemas.openxmlformats.org/officeDocument/2006/relationships/oleObject" Target="../embeddings/oleObject251.bin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18.wmf"/><Relationship Id="rId5" Type="http://schemas.openxmlformats.org/officeDocument/2006/relationships/tags" Target="../tags/tag21.xml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48.bin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73.xml"/><Relationship Id="rId14" Type="http://schemas.openxmlformats.org/officeDocument/2006/relationships/oleObject" Target="../embeddings/oleObject250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15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223.wmf"/><Relationship Id="rId21" Type="http://schemas.openxmlformats.org/officeDocument/2006/relationships/tags" Target="../tags/tag45.xml"/><Relationship Id="rId34" Type="http://schemas.openxmlformats.org/officeDocument/2006/relationships/image" Target="../media/image227.wmf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oleObject" Target="../embeddings/oleObject253.bin"/><Relationship Id="rId33" Type="http://schemas.openxmlformats.org/officeDocument/2006/relationships/oleObject" Target="../embeddings/oleObject257.bin"/><Relationship Id="rId38" Type="http://schemas.openxmlformats.org/officeDocument/2006/relationships/image" Target="../media/image229.wmf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oleObject" Target="../embeddings/oleObject255.bin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222.wmf"/><Relationship Id="rId32" Type="http://schemas.openxmlformats.org/officeDocument/2006/relationships/image" Target="../media/image226.wmf"/><Relationship Id="rId37" Type="http://schemas.openxmlformats.org/officeDocument/2006/relationships/oleObject" Target="../embeddings/oleObject259.bin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oleObject" Target="../embeddings/oleObject252.bin"/><Relationship Id="rId28" Type="http://schemas.openxmlformats.org/officeDocument/2006/relationships/image" Target="../media/image224.wmf"/><Relationship Id="rId36" Type="http://schemas.openxmlformats.org/officeDocument/2006/relationships/image" Target="../media/image228.wmf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oleObject" Target="../embeddings/oleObject256.bin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slideLayout" Target="../slideLayouts/slideLayout173.xml"/><Relationship Id="rId27" Type="http://schemas.openxmlformats.org/officeDocument/2006/relationships/oleObject" Target="../embeddings/oleObject254.bin"/><Relationship Id="rId30" Type="http://schemas.openxmlformats.org/officeDocument/2006/relationships/image" Target="../media/image225.wmf"/><Relationship Id="rId35" Type="http://schemas.openxmlformats.org/officeDocument/2006/relationships/oleObject" Target="../embeddings/oleObject258.bin"/><Relationship Id="rId8" Type="http://schemas.openxmlformats.org/officeDocument/2006/relationships/tags" Target="../tags/tag32.xml"/><Relationship Id="rId3" Type="http://schemas.openxmlformats.org/officeDocument/2006/relationships/tags" Target="../tags/tag27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230.wmf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oleObject" Target="../embeddings/oleObject260.bin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173.xml"/><Relationship Id="rId20" Type="http://schemas.openxmlformats.org/officeDocument/2006/relationships/image" Target="../media/image231.wmf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oleObject" Target="../embeddings/oleObject261.bin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232.wmf"/><Relationship Id="rId5" Type="http://schemas.openxmlformats.org/officeDocument/2006/relationships/tags" Target="../tags/tag65.xml"/><Relationship Id="rId10" Type="http://schemas.openxmlformats.org/officeDocument/2006/relationships/slideLayout" Target="../slideLayouts/slideLayout173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oleObject" Target="../embeddings/oleObject262.bin"/><Relationship Id="rId1" Type="http://schemas.openxmlformats.org/officeDocument/2006/relationships/slideLayout" Target="../slideLayouts/slideLayout173.xml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63.bin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Layout" Target="../slideLayouts/slideLayout173.xml"/><Relationship Id="rId18" Type="http://schemas.openxmlformats.org/officeDocument/2006/relationships/oleObject" Target="../embeddings/oleObject266.bin"/><Relationship Id="rId26" Type="http://schemas.openxmlformats.org/officeDocument/2006/relationships/oleObject" Target="../embeddings/oleObject270.bin"/><Relationship Id="rId3" Type="http://schemas.openxmlformats.org/officeDocument/2006/relationships/tags" Target="../tags/tag72.xml"/><Relationship Id="rId21" Type="http://schemas.openxmlformats.org/officeDocument/2006/relationships/image" Target="../media/image238.wmf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image" Target="../media/image236.wmf"/><Relationship Id="rId25" Type="http://schemas.openxmlformats.org/officeDocument/2006/relationships/image" Target="../media/image240.wmf"/><Relationship Id="rId2" Type="http://schemas.openxmlformats.org/officeDocument/2006/relationships/tags" Target="../tags/tag71.xml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oleObject" Target="../embeddings/oleObject269.bin"/><Relationship Id="rId5" Type="http://schemas.openxmlformats.org/officeDocument/2006/relationships/tags" Target="../tags/tag74.xml"/><Relationship Id="rId15" Type="http://schemas.openxmlformats.org/officeDocument/2006/relationships/image" Target="../media/image235.wmf"/><Relationship Id="rId23" Type="http://schemas.openxmlformats.org/officeDocument/2006/relationships/image" Target="../media/image239.wmf"/><Relationship Id="rId10" Type="http://schemas.openxmlformats.org/officeDocument/2006/relationships/tags" Target="../tags/tag79.xml"/><Relationship Id="rId19" Type="http://schemas.openxmlformats.org/officeDocument/2006/relationships/image" Target="../media/image237.wmf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oleObject" Target="../embeddings/oleObject264.bin"/><Relationship Id="rId22" Type="http://schemas.openxmlformats.org/officeDocument/2006/relationships/oleObject" Target="../embeddings/oleObject268.bin"/><Relationship Id="rId27" Type="http://schemas.openxmlformats.org/officeDocument/2006/relationships/image" Target="../media/image24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5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image" Target="../media/image244.wmf"/><Relationship Id="rId3" Type="http://schemas.openxmlformats.org/officeDocument/2006/relationships/tags" Target="../tags/tag84.xml"/><Relationship Id="rId21" Type="http://schemas.openxmlformats.org/officeDocument/2006/relationships/oleObject" Target="../embeddings/oleObject271.bin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oleObject" Target="../embeddings/oleObject273.bin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slideLayout" Target="../slideLayouts/slideLayout17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243.wmf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oleObject" Target="../embeddings/oleObject272.bin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242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oleObject" Target="../embeddings/oleObject276.bin"/><Relationship Id="rId3" Type="http://schemas.openxmlformats.org/officeDocument/2006/relationships/tags" Target="../tags/tag103.xml"/><Relationship Id="rId21" Type="http://schemas.openxmlformats.org/officeDocument/2006/relationships/slideLayout" Target="../slideLayouts/slideLayout173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image" Target="../media/image245.wmf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29" Type="http://schemas.openxmlformats.org/officeDocument/2006/relationships/image" Target="../media/image247.wmf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oleObject" Target="../embeddings/oleObject275.bin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image" Target="../media/image242.wmf"/><Relationship Id="rId28" Type="http://schemas.openxmlformats.org/officeDocument/2006/relationships/oleObject" Target="../embeddings/oleObject277.bin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oleObject" Target="../embeddings/oleObject274.bin"/><Relationship Id="rId27" Type="http://schemas.openxmlformats.org/officeDocument/2006/relationships/image" Target="../media/image246.w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26" Type="http://schemas.openxmlformats.org/officeDocument/2006/relationships/oleObject" Target="../embeddings/oleObject280.bin"/><Relationship Id="rId3" Type="http://schemas.openxmlformats.org/officeDocument/2006/relationships/tags" Target="../tags/tag123.xml"/><Relationship Id="rId21" Type="http://schemas.openxmlformats.org/officeDocument/2006/relationships/slideLayout" Target="../slideLayouts/slideLayout17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5" Type="http://schemas.openxmlformats.org/officeDocument/2006/relationships/image" Target="../media/image243.wmf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oleObject" Target="../embeddings/oleObject279.bin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image" Target="../media/image242.wmf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oleObject" Target="../embeddings/oleObject278.bin"/><Relationship Id="rId27" Type="http://schemas.openxmlformats.org/officeDocument/2006/relationships/image" Target="../media/image248.wmf"/></Relationships>
</file>

<file path=ppt/slides/_rels/slide123.xml.rels><?xml version="1.0" encoding="UTF-8" standalone="yes"?>
<Relationships xmlns="http://schemas.openxmlformats.org/package/2006/relationships"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9" Type="http://schemas.openxmlformats.org/officeDocument/2006/relationships/tags" Target="../tags/tag179.xml"/><Relationship Id="rId21" Type="http://schemas.openxmlformats.org/officeDocument/2006/relationships/tags" Target="../tags/tag161.xml"/><Relationship Id="rId34" Type="http://schemas.openxmlformats.org/officeDocument/2006/relationships/tags" Target="../tags/tag174.xml"/><Relationship Id="rId42" Type="http://schemas.openxmlformats.org/officeDocument/2006/relationships/oleObject" Target="../embeddings/oleObject281.bin"/><Relationship Id="rId47" Type="http://schemas.openxmlformats.org/officeDocument/2006/relationships/image" Target="../media/image245.wmf"/><Relationship Id="rId50" Type="http://schemas.openxmlformats.org/officeDocument/2006/relationships/oleObject" Target="../embeddings/oleObject285.bin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9" Type="http://schemas.openxmlformats.org/officeDocument/2006/relationships/tags" Target="../tags/tag169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32" Type="http://schemas.openxmlformats.org/officeDocument/2006/relationships/tags" Target="../tags/tag172.xml"/><Relationship Id="rId37" Type="http://schemas.openxmlformats.org/officeDocument/2006/relationships/tags" Target="../tags/tag177.xml"/><Relationship Id="rId40" Type="http://schemas.openxmlformats.org/officeDocument/2006/relationships/tags" Target="../tags/tag180.xml"/><Relationship Id="rId45" Type="http://schemas.openxmlformats.org/officeDocument/2006/relationships/image" Target="../media/image243.wmf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36" Type="http://schemas.openxmlformats.org/officeDocument/2006/relationships/tags" Target="../tags/tag176.xml"/><Relationship Id="rId49" Type="http://schemas.openxmlformats.org/officeDocument/2006/relationships/image" Target="../media/image249.wmf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tags" Target="../tags/tag171.xml"/><Relationship Id="rId44" Type="http://schemas.openxmlformats.org/officeDocument/2006/relationships/oleObject" Target="../embeddings/oleObject282.bin"/><Relationship Id="rId52" Type="http://schemas.openxmlformats.org/officeDocument/2006/relationships/image" Target="../media/image232.wmf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tags" Target="../tags/tag170.xml"/><Relationship Id="rId35" Type="http://schemas.openxmlformats.org/officeDocument/2006/relationships/tags" Target="../tags/tag175.xml"/><Relationship Id="rId43" Type="http://schemas.openxmlformats.org/officeDocument/2006/relationships/image" Target="../media/image244.wmf"/><Relationship Id="rId48" Type="http://schemas.openxmlformats.org/officeDocument/2006/relationships/oleObject" Target="../embeddings/oleObject284.bin"/><Relationship Id="rId8" Type="http://schemas.openxmlformats.org/officeDocument/2006/relationships/tags" Target="../tags/tag148.xml"/><Relationship Id="rId51" Type="http://schemas.openxmlformats.org/officeDocument/2006/relationships/image" Target="../media/image250.wmf"/><Relationship Id="rId3" Type="http://schemas.openxmlformats.org/officeDocument/2006/relationships/tags" Target="../tags/tag143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33" Type="http://schemas.openxmlformats.org/officeDocument/2006/relationships/tags" Target="../tags/tag173.xml"/><Relationship Id="rId38" Type="http://schemas.openxmlformats.org/officeDocument/2006/relationships/tags" Target="../tags/tag178.xml"/><Relationship Id="rId46" Type="http://schemas.openxmlformats.org/officeDocument/2006/relationships/oleObject" Target="../embeddings/oleObject283.bin"/><Relationship Id="rId20" Type="http://schemas.openxmlformats.org/officeDocument/2006/relationships/tags" Target="../tags/tag160.xml"/><Relationship Id="rId41" Type="http://schemas.openxmlformats.org/officeDocument/2006/relationships/slideLayout" Target="../slideLayouts/slideLayout173.xml"/><Relationship Id="rId1" Type="http://schemas.openxmlformats.org/officeDocument/2006/relationships/tags" Target="../tags/tag141.xml"/><Relationship Id="rId6" Type="http://schemas.openxmlformats.org/officeDocument/2006/relationships/tags" Target="../tags/tag146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17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18" Type="http://schemas.openxmlformats.org/officeDocument/2006/relationships/image" Target="../media/image252.wmf"/><Relationship Id="rId3" Type="http://schemas.openxmlformats.org/officeDocument/2006/relationships/tags" Target="../tags/tag194.xml"/><Relationship Id="rId21" Type="http://schemas.openxmlformats.org/officeDocument/2006/relationships/oleObject" Target="../embeddings/oleObject289.bin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oleObject" Target="../embeddings/oleObject287.bin"/><Relationship Id="rId2" Type="http://schemas.openxmlformats.org/officeDocument/2006/relationships/tags" Target="../tags/tag193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24" Type="http://schemas.openxmlformats.org/officeDocument/2006/relationships/image" Target="../media/image255.wmf"/><Relationship Id="rId5" Type="http://schemas.openxmlformats.org/officeDocument/2006/relationships/tags" Target="../tags/tag196.xml"/><Relationship Id="rId15" Type="http://schemas.openxmlformats.org/officeDocument/2006/relationships/oleObject" Target="../embeddings/oleObject286.bin"/><Relationship Id="rId23" Type="http://schemas.openxmlformats.org/officeDocument/2006/relationships/oleObject" Target="../embeddings/oleObject290.bin"/><Relationship Id="rId10" Type="http://schemas.openxmlformats.org/officeDocument/2006/relationships/tags" Target="../tags/tag201.xml"/><Relationship Id="rId19" Type="http://schemas.openxmlformats.org/officeDocument/2006/relationships/oleObject" Target="../embeddings/oleObject288.bin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slideLayout" Target="../slideLayouts/slideLayout173.xml"/><Relationship Id="rId22" Type="http://schemas.openxmlformats.org/officeDocument/2006/relationships/image" Target="../media/image254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27.xml.rels><?xml version="1.0" encoding="UTF-8" standalone="yes"?>
<Relationships xmlns="http://schemas.openxmlformats.org/package/2006/relationships"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26" Type="http://schemas.openxmlformats.org/officeDocument/2006/relationships/image" Target="../media/image223.wmf"/><Relationship Id="rId21" Type="http://schemas.openxmlformats.org/officeDocument/2006/relationships/tags" Target="../tags/tag225.xml"/><Relationship Id="rId34" Type="http://schemas.openxmlformats.org/officeDocument/2006/relationships/image" Target="../media/image227.wmf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5" Type="http://schemas.openxmlformats.org/officeDocument/2006/relationships/oleObject" Target="../embeddings/oleObject292.bin"/><Relationship Id="rId33" Type="http://schemas.openxmlformats.org/officeDocument/2006/relationships/oleObject" Target="../embeddings/oleObject296.bin"/><Relationship Id="rId38" Type="http://schemas.openxmlformats.org/officeDocument/2006/relationships/image" Target="../media/image229.wmf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tags" Target="../tags/tag224.xml"/><Relationship Id="rId29" Type="http://schemas.openxmlformats.org/officeDocument/2006/relationships/oleObject" Target="../embeddings/oleObject294.bin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24" Type="http://schemas.openxmlformats.org/officeDocument/2006/relationships/image" Target="../media/image222.wmf"/><Relationship Id="rId32" Type="http://schemas.openxmlformats.org/officeDocument/2006/relationships/image" Target="../media/image226.wmf"/><Relationship Id="rId37" Type="http://schemas.openxmlformats.org/officeDocument/2006/relationships/oleObject" Target="../embeddings/oleObject298.bin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224.wmf"/><Relationship Id="rId36" Type="http://schemas.openxmlformats.org/officeDocument/2006/relationships/image" Target="../media/image228.wmf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31" Type="http://schemas.openxmlformats.org/officeDocument/2006/relationships/oleObject" Target="../embeddings/oleObject295.bin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Relationship Id="rId22" Type="http://schemas.openxmlformats.org/officeDocument/2006/relationships/slideLayout" Target="../slideLayouts/slideLayout173.xml"/><Relationship Id="rId27" Type="http://schemas.openxmlformats.org/officeDocument/2006/relationships/oleObject" Target="../embeddings/oleObject293.bin"/><Relationship Id="rId30" Type="http://schemas.openxmlformats.org/officeDocument/2006/relationships/image" Target="../media/image225.wmf"/><Relationship Id="rId35" Type="http://schemas.openxmlformats.org/officeDocument/2006/relationships/oleObject" Target="../embeddings/oleObject297.bin"/><Relationship Id="rId8" Type="http://schemas.openxmlformats.org/officeDocument/2006/relationships/tags" Target="../tags/tag212.xml"/><Relationship Id="rId3" Type="http://schemas.openxmlformats.org/officeDocument/2006/relationships/tags" Target="../tags/tag207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18" Type="http://schemas.openxmlformats.org/officeDocument/2006/relationships/image" Target="../media/image230.wmf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oleObject" Target="../embeddings/oleObject299.bin"/><Relationship Id="rId2" Type="http://schemas.openxmlformats.org/officeDocument/2006/relationships/tags" Target="../tags/tag227.xml"/><Relationship Id="rId16" Type="http://schemas.openxmlformats.org/officeDocument/2006/relationships/slideLayout" Target="../slideLayouts/slideLayout173.xml"/><Relationship Id="rId20" Type="http://schemas.openxmlformats.org/officeDocument/2006/relationships/image" Target="../media/image231.wmf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10" Type="http://schemas.openxmlformats.org/officeDocument/2006/relationships/tags" Target="../tags/tag235.xml"/><Relationship Id="rId19" Type="http://schemas.openxmlformats.org/officeDocument/2006/relationships/oleObject" Target="../embeddings/oleObject300.bin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image" Target="../media/image232.wmf"/><Relationship Id="rId5" Type="http://schemas.openxmlformats.org/officeDocument/2006/relationships/tags" Target="../tags/tag245.xml"/><Relationship Id="rId10" Type="http://schemas.openxmlformats.org/officeDocument/2006/relationships/slideLayout" Target="../slideLayouts/slideLayout173.xml"/><Relationship Id="rId4" Type="http://schemas.openxmlformats.org/officeDocument/2006/relationships/tags" Target="../tags/tag244.xml"/><Relationship Id="rId9" Type="http://schemas.openxmlformats.org/officeDocument/2006/relationships/tags" Target="../tags/tag2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5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oleObject" Target="../embeddings/oleObject301.bin"/><Relationship Id="rId1" Type="http://schemas.openxmlformats.org/officeDocument/2006/relationships/slideLayout" Target="../slideLayouts/slideLayout173.xml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302.bin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slideLayout" Target="../slideLayouts/slideLayout173.xml"/><Relationship Id="rId18" Type="http://schemas.openxmlformats.org/officeDocument/2006/relationships/oleObject" Target="../embeddings/oleObject305.bin"/><Relationship Id="rId26" Type="http://schemas.openxmlformats.org/officeDocument/2006/relationships/oleObject" Target="../embeddings/oleObject309.bin"/><Relationship Id="rId3" Type="http://schemas.openxmlformats.org/officeDocument/2006/relationships/tags" Target="../tags/tag252.xml"/><Relationship Id="rId21" Type="http://schemas.openxmlformats.org/officeDocument/2006/relationships/image" Target="../media/image238.wmf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17" Type="http://schemas.openxmlformats.org/officeDocument/2006/relationships/image" Target="../media/image236.wmf"/><Relationship Id="rId25" Type="http://schemas.openxmlformats.org/officeDocument/2006/relationships/image" Target="../media/image240.wmf"/><Relationship Id="rId2" Type="http://schemas.openxmlformats.org/officeDocument/2006/relationships/tags" Target="../tags/tag251.xml"/><Relationship Id="rId16" Type="http://schemas.openxmlformats.org/officeDocument/2006/relationships/oleObject" Target="../embeddings/oleObject304.bin"/><Relationship Id="rId20" Type="http://schemas.openxmlformats.org/officeDocument/2006/relationships/oleObject" Target="../embeddings/oleObject306.bin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24" Type="http://schemas.openxmlformats.org/officeDocument/2006/relationships/oleObject" Target="../embeddings/oleObject308.bin"/><Relationship Id="rId5" Type="http://schemas.openxmlformats.org/officeDocument/2006/relationships/tags" Target="../tags/tag254.xml"/><Relationship Id="rId15" Type="http://schemas.openxmlformats.org/officeDocument/2006/relationships/image" Target="../media/image235.wmf"/><Relationship Id="rId23" Type="http://schemas.openxmlformats.org/officeDocument/2006/relationships/image" Target="../media/image239.wmf"/><Relationship Id="rId10" Type="http://schemas.openxmlformats.org/officeDocument/2006/relationships/tags" Target="../tags/tag259.xml"/><Relationship Id="rId19" Type="http://schemas.openxmlformats.org/officeDocument/2006/relationships/image" Target="../media/image237.wmf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oleObject" Target="../embeddings/oleObject303.bin"/><Relationship Id="rId22" Type="http://schemas.openxmlformats.org/officeDocument/2006/relationships/oleObject" Target="../embeddings/oleObject307.bin"/><Relationship Id="rId27" Type="http://schemas.openxmlformats.org/officeDocument/2006/relationships/image" Target="../media/image241.wmf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image" Target="../media/image244.wmf"/><Relationship Id="rId3" Type="http://schemas.openxmlformats.org/officeDocument/2006/relationships/tags" Target="../tags/tag264.xml"/><Relationship Id="rId21" Type="http://schemas.openxmlformats.org/officeDocument/2006/relationships/oleObject" Target="../embeddings/oleObject310.bin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oleObject" Target="../embeddings/oleObject312.bin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0" Type="http://schemas.openxmlformats.org/officeDocument/2006/relationships/slideLayout" Target="../slideLayouts/slideLayout17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24" Type="http://schemas.openxmlformats.org/officeDocument/2006/relationships/image" Target="../media/image243.wmf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23" Type="http://schemas.openxmlformats.org/officeDocument/2006/relationships/oleObject" Target="../embeddings/oleObject311.bin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image" Target="../media/image242.wmf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26" Type="http://schemas.openxmlformats.org/officeDocument/2006/relationships/oleObject" Target="../embeddings/oleObject315.bin"/><Relationship Id="rId3" Type="http://schemas.openxmlformats.org/officeDocument/2006/relationships/tags" Target="../tags/tag283.xml"/><Relationship Id="rId21" Type="http://schemas.openxmlformats.org/officeDocument/2006/relationships/slideLayout" Target="../slideLayouts/slideLayout173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image" Target="../media/image245.wmf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0" Type="http://schemas.openxmlformats.org/officeDocument/2006/relationships/tags" Target="../tags/tag300.xml"/><Relationship Id="rId29" Type="http://schemas.openxmlformats.org/officeDocument/2006/relationships/image" Target="../media/image247.wmf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24" Type="http://schemas.openxmlformats.org/officeDocument/2006/relationships/oleObject" Target="../embeddings/oleObject314.bin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23" Type="http://schemas.openxmlformats.org/officeDocument/2006/relationships/image" Target="../media/image242.wmf"/><Relationship Id="rId28" Type="http://schemas.openxmlformats.org/officeDocument/2006/relationships/oleObject" Target="../embeddings/oleObject316.bin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oleObject" Target="../embeddings/oleObject313.bin"/><Relationship Id="rId27" Type="http://schemas.openxmlformats.org/officeDocument/2006/relationships/image" Target="../media/image246.w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18" Type="http://schemas.openxmlformats.org/officeDocument/2006/relationships/tags" Target="../tags/tag318.xml"/><Relationship Id="rId26" Type="http://schemas.openxmlformats.org/officeDocument/2006/relationships/oleObject" Target="../embeddings/oleObject319.bin"/><Relationship Id="rId3" Type="http://schemas.openxmlformats.org/officeDocument/2006/relationships/tags" Target="../tags/tag303.xml"/><Relationship Id="rId21" Type="http://schemas.openxmlformats.org/officeDocument/2006/relationships/slideLayout" Target="../slideLayouts/slideLayout173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5" Type="http://schemas.openxmlformats.org/officeDocument/2006/relationships/image" Target="../media/image243.wmf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20" Type="http://schemas.openxmlformats.org/officeDocument/2006/relationships/tags" Target="../tags/tag320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24" Type="http://schemas.openxmlformats.org/officeDocument/2006/relationships/oleObject" Target="../embeddings/oleObject318.bin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23" Type="http://schemas.openxmlformats.org/officeDocument/2006/relationships/image" Target="../media/image242.wmf"/><Relationship Id="rId10" Type="http://schemas.openxmlformats.org/officeDocument/2006/relationships/tags" Target="../tags/tag310.xml"/><Relationship Id="rId19" Type="http://schemas.openxmlformats.org/officeDocument/2006/relationships/tags" Target="../tags/tag319.xml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Relationship Id="rId22" Type="http://schemas.openxmlformats.org/officeDocument/2006/relationships/oleObject" Target="../embeddings/oleObject317.bin"/><Relationship Id="rId27" Type="http://schemas.openxmlformats.org/officeDocument/2006/relationships/image" Target="../media/image248.wmf"/></Relationships>
</file>

<file path=ppt/slides/_rels/slide135.xml.rels><?xml version="1.0" encoding="UTF-8" standalone="yes"?>
<Relationships xmlns="http://schemas.openxmlformats.org/package/2006/relationships"><Relationship Id="rId13" Type="http://schemas.openxmlformats.org/officeDocument/2006/relationships/tags" Target="../tags/tag333.xml"/><Relationship Id="rId18" Type="http://schemas.openxmlformats.org/officeDocument/2006/relationships/tags" Target="../tags/tag338.xml"/><Relationship Id="rId26" Type="http://schemas.openxmlformats.org/officeDocument/2006/relationships/tags" Target="../tags/tag346.xml"/><Relationship Id="rId39" Type="http://schemas.openxmlformats.org/officeDocument/2006/relationships/tags" Target="../tags/tag359.xml"/><Relationship Id="rId21" Type="http://schemas.openxmlformats.org/officeDocument/2006/relationships/tags" Target="../tags/tag341.xml"/><Relationship Id="rId34" Type="http://schemas.openxmlformats.org/officeDocument/2006/relationships/tags" Target="../tags/tag354.xml"/><Relationship Id="rId42" Type="http://schemas.openxmlformats.org/officeDocument/2006/relationships/oleObject" Target="../embeddings/oleObject320.bin"/><Relationship Id="rId47" Type="http://schemas.openxmlformats.org/officeDocument/2006/relationships/image" Target="../media/image245.wmf"/><Relationship Id="rId50" Type="http://schemas.openxmlformats.org/officeDocument/2006/relationships/oleObject" Target="../embeddings/oleObject324.bin"/><Relationship Id="rId7" Type="http://schemas.openxmlformats.org/officeDocument/2006/relationships/tags" Target="../tags/tag327.xml"/><Relationship Id="rId2" Type="http://schemas.openxmlformats.org/officeDocument/2006/relationships/tags" Target="../tags/tag322.xml"/><Relationship Id="rId16" Type="http://schemas.openxmlformats.org/officeDocument/2006/relationships/tags" Target="../tags/tag336.xml"/><Relationship Id="rId29" Type="http://schemas.openxmlformats.org/officeDocument/2006/relationships/tags" Target="../tags/tag349.xml"/><Relationship Id="rId11" Type="http://schemas.openxmlformats.org/officeDocument/2006/relationships/tags" Target="../tags/tag331.xml"/><Relationship Id="rId24" Type="http://schemas.openxmlformats.org/officeDocument/2006/relationships/tags" Target="../tags/tag344.xml"/><Relationship Id="rId32" Type="http://schemas.openxmlformats.org/officeDocument/2006/relationships/tags" Target="../tags/tag352.xml"/><Relationship Id="rId37" Type="http://schemas.openxmlformats.org/officeDocument/2006/relationships/tags" Target="../tags/tag357.xml"/><Relationship Id="rId40" Type="http://schemas.openxmlformats.org/officeDocument/2006/relationships/tags" Target="../tags/tag360.xml"/><Relationship Id="rId45" Type="http://schemas.openxmlformats.org/officeDocument/2006/relationships/image" Target="../media/image243.wmf"/><Relationship Id="rId5" Type="http://schemas.openxmlformats.org/officeDocument/2006/relationships/tags" Target="../tags/tag325.xml"/><Relationship Id="rId15" Type="http://schemas.openxmlformats.org/officeDocument/2006/relationships/tags" Target="../tags/tag335.xml"/><Relationship Id="rId23" Type="http://schemas.openxmlformats.org/officeDocument/2006/relationships/tags" Target="../tags/tag343.xml"/><Relationship Id="rId28" Type="http://schemas.openxmlformats.org/officeDocument/2006/relationships/tags" Target="../tags/tag348.xml"/><Relationship Id="rId36" Type="http://schemas.openxmlformats.org/officeDocument/2006/relationships/tags" Target="../tags/tag356.xml"/><Relationship Id="rId49" Type="http://schemas.openxmlformats.org/officeDocument/2006/relationships/image" Target="../media/image249.wmf"/><Relationship Id="rId10" Type="http://schemas.openxmlformats.org/officeDocument/2006/relationships/tags" Target="../tags/tag330.xml"/><Relationship Id="rId19" Type="http://schemas.openxmlformats.org/officeDocument/2006/relationships/tags" Target="../tags/tag339.xml"/><Relationship Id="rId31" Type="http://schemas.openxmlformats.org/officeDocument/2006/relationships/tags" Target="../tags/tag351.xml"/><Relationship Id="rId44" Type="http://schemas.openxmlformats.org/officeDocument/2006/relationships/oleObject" Target="../embeddings/oleObject321.bin"/><Relationship Id="rId52" Type="http://schemas.openxmlformats.org/officeDocument/2006/relationships/image" Target="../media/image232.wmf"/><Relationship Id="rId4" Type="http://schemas.openxmlformats.org/officeDocument/2006/relationships/tags" Target="../tags/tag324.xml"/><Relationship Id="rId9" Type="http://schemas.openxmlformats.org/officeDocument/2006/relationships/tags" Target="../tags/tag329.xml"/><Relationship Id="rId14" Type="http://schemas.openxmlformats.org/officeDocument/2006/relationships/tags" Target="../tags/tag334.xml"/><Relationship Id="rId22" Type="http://schemas.openxmlformats.org/officeDocument/2006/relationships/tags" Target="../tags/tag342.xml"/><Relationship Id="rId27" Type="http://schemas.openxmlformats.org/officeDocument/2006/relationships/tags" Target="../tags/tag347.xml"/><Relationship Id="rId30" Type="http://schemas.openxmlformats.org/officeDocument/2006/relationships/tags" Target="../tags/tag350.xml"/><Relationship Id="rId35" Type="http://schemas.openxmlformats.org/officeDocument/2006/relationships/tags" Target="../tags/tag355.xml"/><Relationship Id="rId43" Type="http://schemas.openxmlformats.org/officeDocument/2006/relationships/image" Target="../media/image244.wmf"/><Relationship Id="rId48" Type="http://schemas.openxmlformats.org/officeDocument/2006/relationships/oleObject" Target="../embeddings/oleObject323.bin"/><Relationship Id="rId8" Type="http://schemas.openxmlformats.org/officeDocument/2006/relationships/tags" Target="../tags/tag328.xml"/><Relationship Id="rId51" Type="http://schemas.openxmlformats.org/officeDocument/2006/relationships/image" Target="../media/image250.wmf"/><Relationship Id="rId3" Type="http://schemas.openxmlformats.org/officeDocument/2006/relationships/tags" Target="../tags/tag323.xml"/><Relationship Id="rId12" Type="http://schemas.openxmlformats.org/officeDocument/2006/relationships/tags" Target="../tags/tag332.xml"/><Relationship Id="rId17" Type="http://schemas.openxmlformats.org/officeDocument/2006/relationships/tags" Target="../tags/tag337.xml"/><Relationship Id="rId25" Type="http://schemas.openxmlformats.org/officeDocument/2006/relationships/tags" Target="../tags/tag345.xml"/><Relationship Id="rId33" Type="http://schemas.openxmlformats.org/officeDocument/2006/relationships/tags" Target="../tags/tag353.xml"/><Relationship Id="rId38" Type="http://schemas.openxmlformats.org/officeDocument/2006/relationships/tags" Target="../tags/tag358.xml"/><Relationship Id="rId46" Type="http://schemas.openxmlformats.org/officeDocument/2006/relationships/oleObject" Target="../embeddings/oleObject322.bin"/><Relationship Id="rId20" Type="http://schemas.openxmlformats.org/officeDocument/2006/relationships/tags" Target="../tags/tag340.xml"/><Relationship Id="rId41" Type="http://schemas.openxmlformats.org/officeDocument/2006/relationships/slideLayout" Target="../slideLayouts/slideLayout173.xml"/><Relationship Id="rId1" Type="http://schemas.openxmlformats.org/officeDocument/2006/relationships/tags" Target="../tags/tag321.xml"/><Relationship Id="rId6" Type="http://schemas.openxmlformats.org/officeDocument/2006/relationships/tags" Target="../tags/tag326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tags" Target="../tags/tag368.xml"/><Relationship Id="rId3" Type="http://schemas.openxmlformats.org/officeDocument/2006/relationships/tags" Target="../tags/tag363.xml"/><Relationship Id="rId7" Type="http://schemas.openxmlformats.org/officeDocument/2006/relationships/tags" Target="../tags/tag367.xml"/><Relationship Id="rId12" Type="http://schemas.openxmlformats.org/officeDocument/2006/relationships/slideLayout" Target="../slideLayouts/slideLayout173.xml"/><Relationship Id="rId2" Type="http://schemas.openxmlformats.org/officeDocument/2006/relationships/tags" Target="../tags/tag362.xml"/><Relationship Id="rId1" Type="http://schemas.openxmlformats.org/officeDocument/2006/relationships/tags" Target="../tags/tag361.xml"/><Relationship Id="rId6" Type="http://schemas.openxmlformats.org/officeDocument/2006/relationships/tags" Target="../tags/tag366.xml"/><Relationship Id="rId11" Type="http://schemas.openxmlformats.org/officeDocument/2006/relationships/tags" Target="../tags/tag371.xml"/><Relationship Id="rId5" Type="http://schemas.openxmlformats.org/officeDocument/2006/relationships/tags" Target="../tags/tag365.xml"/><Relationship Id="rId10" Type="http://schemas.openxmlformats.org/officeDocument/2006/relationships/tags" Target="../tags/tag370.xml"/><Relationship Id="rId4" Type="http://schemas.openxmlformats.org/officeDocument/2006/relationships/tags" Target="../tags/tag364.xml"/><Relationship Id="rId9" Type="http://schemas.openxmlformats.org/officeDocument/2006/relationships/tags" Target="../tags/tag369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4.xml"/><Relationship Id="rId18" Type="http://schemas.openxmlformats.org/officeDocument/2006/relationships/image" Target="../media/image252.wmf"/><Relationship Id="rId3" Type="http://schemas.openxmlformats.org/officeDocument/2006/relationships/tags" Target="../tags/tag374.xml"/><Relationship Id="rId21" Type="http://schemas.openxmlformats.org/officeDocument/2006/relationships/oleObject" Target="../embeddings/oleObject328.bin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17" Type="http://schemas.openxmlformats.org/officeDocument/2006/relationships/oleObject" Target="../embeddings/oleObject326.bin"/><Relationship Id="rId2" Type="http://schemas.openxmlformats.org/officeDocument/2006/relationships/tags" Target="../tags/tag373.xml"/><Relationship Id="rId16" Type="http://schemas.openxmlformats.org/officeDocument/2006/relationships/image" Target="../media/image251.wmf"/><Relationship Id="rId20" Type="http://schemas.openxmlformats.org/officeDocument/2006/relationships/image" Target="../media/image253.wmf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24" Type="http://schemas.openxmlformats.org/officeDocument/2006/relationships/image" Target="../media/image255.wmf"/><Relationship Id="rId5" Type="http://schemas.openxmlformats.org/officeDocument/2006/relationships/tags" Target="../tags/tag376.xml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10" Type="http://schemas.openxmlformats.org/officeDocument/2006/relationships/tags" Target="../tags/tag381.xml"/><Relationship Id="rId19" Type="http://schemas.openxmlformats.org/officeDocument/2006/relationships/oleObject" Target="../embeddings/oleObject327.bin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slideLayout" Target="../slideLayouts/slideLayout173.xml"/><Relationship Id="rId22" Type="http://schemas.openxmlformats.org/officeDocument/2006/relationships/image" Target="../media/image25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9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6.emf"/><Relationship Id="rId2" Type="http://schemas.openxmlformats.org/officeDocument/2006/relationships/slide" Target="slide10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5.e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5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64.bin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6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6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.xml"/><Relationship Id="rId1" Type="http://schemas.openxmlformats.org/officeDocument/2006/relationships/themeOverride" Target="../theme/themeOverr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9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90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90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95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73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95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9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95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9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95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9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9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0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0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0.xml"/><Relationship Id="rId1" Type="http://schemas.openxmlformats.org/officeDocument/2006/relationships/themeOverride" Target="../theme/themeOverride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05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13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2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5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7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3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2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08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30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2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2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2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8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52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6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40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1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2.xml"/><Relationship Id="rId1" Type="http://schemas.openxmlformats.org/officeDocument/2006/relationships/themeOverride" Target="../theme/themeOverride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oleObject" Target="../embeddings/oleObject161.bin"/><Relationship Id="rId1" Type="http://schemas.openxmlformats.org/officeDocument/2006/relationships/slideLayout" Target="../slideLayouts/slideLayout13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139.x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63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4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9.x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0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2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139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17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image" Target="../media/image151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139.xml"/><Relationship Id="rId6" Type="http://schemas.openxmlformats.org/officeDocument/2006/relationships/oleObject" Target="../embeddings/oleObject175.bin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55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image" Target="../media/image156.wmf"/><Relationship Id="rId7" Type="http://schemas.openxmlformats.org/officeDocument/2006/relationships/image" Target="../media/image157.w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139.x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50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139.x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61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oleObject" Target="../embeddings/oleObject185.bin"/><Relationship Id="rId1" Type="http://schemas.openxmlformats.org/officeDocument/2006/relationships/slideLayout" Target="../slideLayouts/slideLayout134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58.wmf"/><Relationship Id="rId7" Type="http://schemas.openxmlformats.org/officeDocument/2006/relationships/image" Target="../media/image164.w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139.x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65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73.wmf"/><Relationship Id="rId2" Type="http://schemas.openxmlformats.org/officeDocument/2006/relationships/oleObject" Target="../embeddings/oleObject190.bin"/><Relationship Id="rId16" Type="http://schemas.openxmlformats.org/officeDocument/2006/relationships/oleObject" Target="../embeddings/oleObject197.bin"/><Relationship Id="rId1" Type="http://schemas.openxmlformats.org/officeDocument/2006/relationships/slideLayout" Target="../slideLayouts/slideLayout139.x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96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6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139.x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199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4.xml"/><Relationship Id="rId1" Type="http://schemas.openxmlformats.org/officeDocument/2006/relationships/themeOverride" Target="../theme/themeOverride5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209.bin"/><Relationship Id="rId26" Type="http://schemas.openxmlformats.org/officeDocument/2006/relationships/oleObject" Target="../embeddings/oleObject213.bin"/><Relationship Id="rId3" Type="http://schemas.openxmlformats.org/officeDocument/2006/relationships/image" Target="../media/image177.wmf"/><Relationship Id="rId21" Type="http://schemas.openxmlformats.org/officeDocument/2006/relationships/image" Target="../media/image186.wmf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84.wmf"/><Relationship Id="rId25" Type="http://schemas.openxmlformats.org/officeDocument/2006/relationships/image" Target="../media/image188.wmf"/><Relationship Id="rId2" Type="http://schemas.openxmlformats.org/officeDocument/2006/relationships/oleObject" Target="../embeddings/oleObject201.bin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29" Type="http://schemas.openxmlformats.org/officeDocument/2006/relationships/oleObject" Target="../embeddings/oleObject215.bin"/><Relationship Id="rId1" Type="http://schemas.openxmlformats.org/officeDocument/2006/relationships/slideLayout" Target="../slideLayouts/slideLayout161.x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81.wmf"/><Relationship Id="rId24" Type="http://schemas.openxmlformats.org/officeDocument/2006/relationships/oleObject" Target="../embeddings/oleObject212.bin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23" Type="http://schemas.openxmlformats.org/officeDocument/2006/relationships/image" Target="../media/image187.wmf"/><Relationship Id="rId28" Type="http://schemas.openxmlformats.org/officeDocument/2006/relationships/oleObject" Target="../embeddings/oleObject214.bin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185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1.bin"/><Relationship Id="rId27" Type="http://schemas.openxmlformats.org/officeDocument/2006/relationships/image" Target="../media/image189.wmf"/><Relationship Id="rId30" Type="http://schemas.openxmlformats.org/officeDocument/2006/relationships/oleObject" Target="../embeddings/oleObject2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线性代数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（第五版）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回顾：线段的长度</a:t>
            </a:r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4508500" y="2387600"/>
          <a:ext cx="3324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928800" imgH="7010400" progId="Equation.DSMT4">
                  <p:embed/>
                </p:oleObj>
              </mc:Choice>
              <mc:Fallback>
                <p:oleObj name="Equation" r:id="rId2" imgW="39928800" imgH="70104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08500" y="2387600"/>
                        <a:ext cx="3324225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958850" y="2971800"/>
            <a:ext cx="2519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958850" y="1531938"/>
            <a:ext cx="0" cy="1439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958850" y="1849438"/>
            <a:ext cx="1943100" cy="1122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2" name="Group 43"/>
          <p:cNvGrpSpPr/>
          <p:nvPr/>
        </p:nvGrpSpPr>
        <p:grpSpPr bwMode="auto">
          <a:xfrm>
            <a:off x="958850" y="1849438"/>
            <a:ext cx="1943100" cy="1122362"/>
            <a:chOff x="604" y="1165"/>
            <a:chExt cx="1224" cy="707"/>
          </a:xfrm>
        </p:grpSpPr>
        <p:sp>
          <p:nvSpPr>
            <p:cNvPr id="5156" name="Line 7"/>
            <p:cNvSpPr>
              <a:spLocks noChangeShapeType="1"/>
            </p:cNvSpPr>
            <p:nvPr/>
          </p:nvSpPr>
          <p:spPr bwMode="auto">
            <a:xfrm>
              <a:off x="1828" y="1169"/>
              <a:ext cx="0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157" name="Line 8"/>
            <p:cNvSpPr>
              <a:spLocks noChangeShapeType="1"/>
            </p:cNvSpPr>
            <p:nvPr/>
          </p:nvSpPr>
          <p:spPr bwMode="auto">
            <a:xfrm flipH="1">
              <a:off x="604" y="116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2687638" y="28876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511175" y="16192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>
            <a:off x="958850" y="1849438"/>
            <a:ext cx="0" cy="11160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H="1">
            <a:off x="958850" y="2971800"/>
            <a:ext cx="1943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957263" y="4484688"/>
            <a:ext cx="2665412" cy="1382712"/>
            <a:chOff x="657" y="2523"/>
            <a:chExt cx="1679" cy="871"/>
          </a:xfrm>
        </p:grpSpPr>
        <p:sp>
          <p:nvSpPr>
            <p:cNvPr id="5152" name="AutoShape 14"/>
            <p:cNvSpPr>
              <a:spLocks noChangeArrowheads="1"/>
            </p:cNvSpPr>
            <p:nvPr/>
          </p:nvSpPr>
          <p:spPr bwMode="auto">
            <a:xfrm>
              <a:off x="657" y="2523"/>
              <a:ext cx="1679" cy="862"/>
            </a:xfrm>
            <a:prstGeom prst="cube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153" name="Line 15"/>
            <p:cNvSpPr>
              <a:spLocks noChangeShapeType="1"/>
            </p:cNvSpPr>
            <p:nvPr/>
          </p:nvSpPr>
          <p:spPr bwMode="auto">
            <a:xfrm>
              <a:off x="884" y="3167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154" name="Line 16"/>
            <p:cNvSpPr>
              <a:spLocks noChangeShapeType="1"/>
            </p:cNvSpPr>
            <p:nvPr/>
          </p:nvSpPr>
          <p:spPr bwMode="auto">
            <a:xfrm>
              <a:off x="884" y="2523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155" name="Line 17"/>
            <p:cNvSpPr>
              <a:spLocks noChangeAspect="1" noChangeShapeType="1"/>
            </p:cNvSpPr>
            <p:nvPr/>
          </p:nvSpPr>
          <p:spPr bwMode="auto">
            <a:xfrm flipV="1">
              <a:off x="657" y="3167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10962" name="Line 18"/>
          <p:cNvSpPr>
            <a:spLocks noChangeShapeType="1"/>
          </p:cNvSpPr>
          <p:nvPr/>
        </p:nvSpPr>
        <p:spPr bwMode="auto">
          <a:xfrm>
            <a:off x="1317625" y="4484688"/>
            <a:ext cx="1944688" cy="1368425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4" name="Group 34"/>
          <p:cNvGrpSpPr/>
          <p:nvPr/>
        </p:nvGrpSpPr>
        <p:grpSpPr bwMode="auto">
          <a:xfrm>
            <a:off x="957263" y="4845050"/>
            <a:ext cx="2679700" cy="1008063"/>
            <a:chOff x="603" y="3052"/>
            <a:chExt cx="1688" cy="635"/>
          </a:xfrm>
        </p:grpSpPr>
        <p:sp>
          <p:nvSpPr>
            <p:cNvPr id="5149" name="Line 19"/>
            <p:cNvSpPr>
              <a:spLocks noChangeShapeType="1"/>
            </p:cNvSpPr>
            <p:nvPr/>
          </p:nvSpPr>
          <p:spPr bwMode="auto">
            <a:xfrm>
              <a:off x="2064" y="3052"/>
              <a:ext cx="0" cy="63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150" name="Line 20"/>
            <p:cNvSpPr>
              <a:spLocks noChangeShapeType="1"/>
            </p:cNvSpPr>
            <p:nvPr/>
          </p:nvSpPr>
          <p:spPr bwMode="auto">
            <a:xfrm>
              <a:off x="603" y="3687"/>
              <a:ext cx="145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5151" name="Line 21"/>
            <p:cNvSpPr>
              <a:spLocks noChangeAspect="1" noChangeShapeType="1"/>
            </p:cNvSpPr>
            <p:nvPr/>
          </p:nvSpPr>
          <p:spPr bwMode="auto">
            <a:xfrm flipV="1">
              <a:off x="2064" y="3460"/>
              <a:ext cx="227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210967" name="Text Box 23"/>
          <p:cNvSpPr txBox="1">
            <a:spLocks noChangeArrowheads="1"/>
          </p:cNvSpPr>
          <p:nvPr/>
        </p:nvSpPr>
        <p:spPr bwMode="auto">
          <a:xfrm>
            <a:off x="1901825" y="58197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0968" name="Text Box 24"/>
          <p:cNvSpPr txBox="1">
            <a:spLocks noChangeArrowheads="1"/>
          </p:cNvSpPr>
          <p:nvPr/>
        </p:nvSpPr>
        <p:spPr bwMode="auto">
          <a:xfrm>
            <a:off x="3462338" y="54451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2843213" y="50133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139" name="Text Box 26"/>
          <p:cNvSpPr txBox="1">
            <a:spLocks noChangeArrowheads="1"/>
          </p:cNvSpPr>
          <p:nvPr/>
        </p:nvSpPr>
        <p:spPr bwMode="auto">
          <a:xfrm>
            <a:off x="2268538" y="1268413"/>
            <a:ext cx="123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00000"/>
                </a:solidFill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140" name="Rectangle 28"/>
          <p:cNvSpPr>
            <a:spLocks noChangeArrowheads="1"/>
          </p:cNvSpPr>
          <p:nvPr/>
        </p:nvSpPr>
        <p:spPr bwMode="auto">
          <a:xfrm>
            <a:off x="741363" y="28876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10976" name="Text Box 32"/>
          <p:cNvSpPr txBox="1">
            <a:spLocks noChangeArrowheads="1"/>
          </p:cNvSpPr>
          <p:nvPr/>
        </p:nvSpPr>
        <p:spPr bwMode="auto">
          <a:xfrm>
            <a:off x="1177925" y="40513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 i="1">
                <a:solidFill>
                  <a:srgbClr val="000000"/>
                </a:solidFill>
              </a:rPr>
              <a:t>P</a:t>
            </a:r>
            <a:endParaRPr kumimoji="1" lang="en-US" altLang="zh-CN" sz="2400">
              <a:solidFill>
                <a:srgbClr val="000000"/>
              </a:solidFill>
            </a:endParaRPr>
          </a:p>
        </p:txBody>
      </p:sp>
      <p:sp>
        <p:nvSpPr>
          <p:cNvPr id="210977" name="Rectangle 33"/>
          <p:cNvSpPr>
            <a:spLocks noChangeArrowheads="1"/>
          </p:cNvSpPr>
          <p:nvPr/>
        </p:nvSpPr>
        <p:spPr bwMode="auto">
          <a:xfrm>
            <a:off x="3060700" y="58197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210980" name="Text Box 36"/>
          <p:cNvSpPr txBox="1">
            <a:spLocks noChangeArrowheads="1"/>
          </p:cNvSpPr>
          <p:nvPr/>
        </p:nvSpPr>
        <p:spPr bwMode="auto">
          <a:xfrm>
            <a:off x="4572000" y="1747838"/>
            <a:ext cx="296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若令 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</a:rPr>
              <a:t> = (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</a:rPr>
              <a:t>，则</a:t>
            </a:r>
          </a:p>
        </p:txBody>
      </p:sp>
      <p:graphicFrame>
        <p:nvGraphicFramePr>
          <p:cNvPr id="210981" name="Object 37"/>
          <p:cNvGraphicFramePr>
            <a:graphicFrameLocks noChangeAspect="1"/>
          </p:cNvGraphicFramePr>
          <p:nvPr/>
        </p:nvGraphicFramePr>
        <p:xfrm>
          <a:off x="4495800" y="5268913"/>
          <a:ext cx="39322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244000" imgH="7010400" progId="Equation.DSMT4">
                  <p:embed/>
                </p:oleObj>
              </mc:Choice>
              <mc:Fallback>
                <p:oleObj name="Equation" r:id="rId4" imgW="47244000" imgH="70104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5268913"/>
                        <a:ext cx="3932238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83" name="Text Box 39"/>
          <p:cNvSpPr txBox="1">
            <a:spLocks noChangeArrowheads="1"/>
          </p:cNvSpPr>
          <p:nvPr/>
        </p:nvSpPr>
        <p:spPr bwMode="auto">
          <a:xfrm>
            <a:off x="4572000" y="4629150"/>
            <a:ext cx="336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若令 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</a:rPr>
              <a:t> = (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>
                <a:solidFill>
                  <a:srgbClr val="000000"/>
                </a:solidFill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</a:rPr>
              <a:t>x</a:t>
            </a:r>
            <a:r>
              <a:rPr kumimoji="1" lang="en-US" altLang="zh-CN" sz="2400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>
                <a:solidFill>
                  <a:srgbClr val="000000"/>
                </a:solidFill>
              </a:rPr>
              <a:t>)</a:t>
            </a:r>
            <a:r>
              <a:rPr kumimoji="1" lang="en-US" altLang="zh-CN" sz="2400" baseline="30000">
                <a:solidFill>
                  <a:srgbClr val="000000"/>
                </a:solidFill>
              </a:rPr>
              <a:t>T</a:t>
            </a:r>
            <a:r>
              <a:rPr kumimoji="1" lang="zh-CN" altLang="en-US" sz="2400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210985" name="Rectangle 41"/>
          <p:cNvSpPr>
            <a:spLocks noChangeArrowheads="1"/>
          </p:cNvSpPr>
          <p:nvPr/>
        </p:nvSpPr>
        <p:spPr bwMode="auto">
          <a:xfrm>
            <a:off x="6516688" y="2420938"/>
            <a:ext cx="12954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0986" name="Rectangle 42"/>
          <p:cNvSpPr>
            <a:spLocks noChangeArrowheads="1"/>
          </p:cNvSpPr>
          <p:nvPr/>
        </p:nvSpPr>
        <p:spPr bwMode="auto">
          <a:xfrm>
            <a:off x="7164388" y="5300663"/>
            <a:ext cx="129540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5147" name="Oval 44"/>
          <p:cNvSpPr>
            <a:spLocks noChangeAspect="1" noChangeArrowheads="1"/>
          </p:cNvSpPr>
          <p:nvPr/>
        </p:nvSpPr>
        <p:spPr bwMode="auto">
          <a:xfrm>
            <a:off x="2857500" y="18018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071938" y="563563"/>
            <a:ext cx="4343400" cy="493712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81000" indent="-3810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 ≥ </a:t>
            </a:r>
            <a:r>
              <a:rPr kumimoji="1" lang="en-US" altLang="zh-CN" sz="2400" b="1">
                <a:solidFill>
                  <a:srgbClr val="000000"/>
                </a:solidFill>
              </a:rPr>
              <a:t>0  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 -3.64162E-6 L 3.61111E-6 -0.00161 " pathEditMode="relative" rAng="0" ptsTypes="AA">
                                      <p:cBhvr>
                                        <p:cTn id="31" dur="2000" spd="-1000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3" grpId="0"/>
      <p:bldP spid="210954" grpId="0"/>
      <p:bldP spid="210955" grpId="0" animBg="1"/>
      <p:bldP spid="210955" grpId="1" animBg="1"/>
      <p:bldP spid="210956" grpId="0" animBg="1"/>
      <p:bldP spid="210962" grpId="0" animBg="1"/>
      <p:bldP spid="210967" grpId="0"/>
      <p:bldP spid="210968" grpId="0"/>
      <p:bldP spid="210969" grpId="0"/>
      <p:bldP spid="210976" grpId="0"/>
      <p:bldP spid="210980" grpId="0"/>
      <p:bldP spid="210983" grpId="0"/>
      <p:bldP spid="210985" grpId="0" animBg="1"/>
      <p:bldP spid="210986" grpId="0" animBg="1"/>
      <p:bldP spid="39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竖排文字占位符 3"/>
          <p:cNvSpPr>
            <a:spLocks noGrp="1"/>
          </p:cNvSpPr>
          <p:nvPr>
            <p:ph type="body" orient="vert" idx="1"/>
          </p:nvPr>
        </p:nvSpPr>
        <p:spPr>
          <a:xfrm>
            <a:off x="457200" y="455613"/>
            <a:ext cx="8229600" cy="5781675"/>
          </a:xfrm>
        </p:spPr>
        <p:txBody>
          <a:bodyPr vert="horz"/>
          <a:lstStyle/>
          <a:p>
            <a:r>
              <a:rPr lang="zh-CN" altLang="en-US" dirty="0"/>
              <a:t>解析几何中，二次曲线的一般形式</a:t>
            </a:r>
            <a:endParaRPr lang="en-US" altLang="zh-CN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i="1" dirty="0"/>
              <a:t>ax</a:t>
            </a:r>
            <a:r>
              <a:rPr lang="en-US" altLang="zh-CN" baseline="30000" dirty="0"/>
              <a:t>2</a:t>
            </a:r>
            <a:r>
              <a:rPr lang="en-US" altLang="zh-CN" dirty="0"/>
              <a:t> + </a:t>
            </a:r>
            <a:r>
              <a:rPr lang="en-US" altLang="zh-CN" i="1" dirty="0" err="1"/>
              <a:t>bxy</a:t>
            </a:r>
            <a:r>
              <a:rPr lang="en-US" altLang="zh-CN" dirty="0"/>
              <a:t> + </a:t>
            </a:r>
            <a:r>
              <a:rPr lang="en-US" altLang="zh-CN" i="1" dirty="0"/>
              <a:t>cy</a:t>
            </a:r>
            <a:r>
              <a:rPr lang="en-US" altLang="zh-CN" baseline="30000" dirty="0"/>
              <a:t>2</a:t>
            </a:r>
            <a:r>
              <a:rPr lang="en-US" altLang="zh-CN" dirty="0"/>
              <a:t>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	</a:t>
            </a:r>
            <a:r>
              <a:rPr lang="zh-CN" altLang="en-US" dirty="0"/>
              <a:t>通过选择适当的旋转变换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使得 </a:t>
            </a:r>
            <a:r>
              <a:rPr lang="en-US" altLang="zh-CN" i="1" dirty="0" err="1"/>
              <a:t>mx</a:t>
            </a:r>
            <a:r>
              <a:rPr lang="en-US" altLang="zh-CN" i="1" dirty="0"/>
              <a:t>' </a:t>
            </a:r>
            <a:r>
              <a:rPr lang="en-US" altLang="zh-CN" baseline="30000" dirty="0"/>
              <a:t>2</a:t>
            </a:r>
            <a:r>
              <a:rPr lang="en-US" altLang="zh-CN" dirty="0"/>
              <a:t> + </a:t>
            </a:r>
            <a:r>
              <a:rPr lang="en-US" altLang="zh-CN" i="1" dirty="0" err="1"/>
              <a:t>ny</a:t>
            </a:r>
            <a:r>
              <a:rPr lang="en-US" altLang="zh-CN" i="1" dirty="0"/>
              <a:t>' </a:t>
            </a:r>
            <a:r>
              <a:rPr lang="en-US" altLang="zh-CN" baseline="30000" dirty="0"/>
              <a:t>2</a:t>
            </a:r>
            <a:r>
              <a:rPr lang="en-US" altLang="zh-CN" dirty="0"/>
              <a:t> = 0 </a:t>
            </a:r>
            <a:r>
              <a:rPr lang="zh-CN" altLang="en-US" dirty="0"/>
              <a:t>．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定义：</a:t>
            </a:r>
            <a:r>
              <a:rPr lang="zh-CN" altLang="en-US" dirty="0"/>
              <a:t>含有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个变量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</a:t>
            </a:r>
            <a:r>
              <a:rPr lang="zh-CN" altLang="en-US" dirty="0"/>
              <a:t>的二次齐次函数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二次型</a:t>
            </a:r>
            <a:r>
              <a:rPr lang="zh-CN" altLang="en-US" dirty="0"/>
              <a:t>．</a:t>
            </a:r>
            <a:endParaRPr lang="en-US" altLang="zh-CN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090863" y="1881188"/>
          <a:ext cx="2968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61600" imgH="11277600" progId="Equation.DSMT4">
                  <p:embed/>
                </p:oleObj>
              </mc:Choice>
              <mc:Fallback>
                <p:oleObj name="Equation" r:id="rId2" imgW="35661600" imgH="11277600" progId="Equation.DSMT4">
                  <p:embed/>
                  <p:pic>
                    <p:nvPicPr>
                      <p:cNvPr id="0" name="图片 6553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0863" y="1881188"/>
                        <a:ext cx="2968625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35150" y="4581525"/>
          <a:ext cx="5480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5836800" imgH="11887200" progId="Equation.DSMT4">
                  <p:embed/>
                </p:oleObj>
              </mc:Choice>
              <mc:Fallback>
                <p:oleObj name="Equation" r:id="rId4" imgW="65836800" imgH="11887200" progId="Equation.DSMT4">
                  <p:embed/>
                  <p:pic>
                    <p:nvPicPr>
                      <p:cNvPr id="0" name="图片 6553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4581525"/>
                        <a:ext cx="5480050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0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066800" y="1173163"/>
          <a:ext cx="720407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563200" imgH="46939200" progId="Equation.DSMT4">
                  <p:embed/>
                </p:oleObj>
              </mc:Choice>
              <mc:Fallback>
                <p:oleObj name="Equation" r:id="rId2" imgW="86563200" imgH="46939200" progId="Equation.DSMT4">
                  <p:embed/>
                  <p:pic>
                    <p:nvPicPr>
                      <p:cNvPr id="0" name="图片 6656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173163"/>
                        <a:ext cx="7204075" cy="3911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141663" y="2214563"/>
            <a:ext cx="2159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kumimoji="1" lang="zh-CN" altLang="en-US" sz="2400" b="1">
                <a:solidFill>
                  <a:srgbClr val="000000"/>
                </a:solidFill>
              </a:rPr>
              <a:t>，则 </a:t>
            </a:r>
            <a:r>
              <a:rPr kumimoji="1" lang="en-US" altLang="zh-CN" sz="2400" b="1">
                <a:solidFill>
                  <a:srgbClr val="FF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</a:rPr>
              <a:t> 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</a:rPr>
              <a:t> =</a:t>
            </a:r>
            <a:r>
              <a:rPr kumimoji="1" lang="en-US" altLang="zh-CN" sz="2400" b="1" i="1">
                <a:solidFill>
                  <a:srgbClr val="000000"/>
                </a:solidFill>
              </a:rPr>
              <a:t> a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</a:rPr>
              <a:t> x</a:t>
            </a:r>
            <a:r>
              <a:rPr kumimoji="1" lang="en-US" altLang="zh-CN" sz="2400" b="1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+ a</a:t>
            </a:r>
            <a:r>
              <a:rPr kumimoji="1" lang="en-US" altLang="zh-CN" sz="2400" b="1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kumimoji="1" lang="en-US" altLang="zh-CN" sz="2400" b="1" i="1">
                <a:solidFill>
                  <a:srgbClr val="000000"/>
                </a:solidFill>
              </a:rPr>
              <a:t> x</a:t>
            </a:r>
            <a:r>
              <a:rPr kumimoji="1" lang="en-US" altLang="zh-CN" sz="2400" b="1" i="1" baseline="-25000">
                <a:solidFill>
                  <a:srgbClr val="0000FF"/>
                </a:solidFill>
              </a:rPr>
              <a:t>j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，于是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57688" y="2728913"/>
            <a:ext cx="92868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00425" y="2214563"/>
            <a:ext cx="64293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57913" y="3700463"/>
            <a:ext cx="105727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4688" y="1685925"/>
            <a:ext cx="12573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98925" y="2214563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143250" y="2728913"/>
            <a:ext cx="1187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286375" y="2214563"/>
            <a:ext cx="1785938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157538" y="3214688"/>
            <a:ext cx="3000375" cy="928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395663" y="1214438"/>
            <a:ext cx="3205162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071813" y="4286250"/>
            <a:ext cx="1714500" cy="785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6" grpId="1" animBg="1"/>
      <p:bldP spid="1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55613" y="428625"/>
          <a:ext cx="6086475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0" imgH="23469600" progId="Equation.DSMT4">
                  <p:embed/>
                </p:oleObj>
              </mc:Choice>
              <mc:Fallback>
                <p:oleObj name="Equation" r:id="rId2" imgW="73152000" imgH="23469600" progId="Equation.DSMT4">
                  <p:embed/>
                  <p:pic>
                    <p:nvPicPr>
                      <p:cNvPr id="0" name="图片 6758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613" y="428625"/>
                        <a:ext cx="6086475" cy="195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746375" y="473075"/>
          <a:ext cx="3625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700" imgH="304800" progId="Equation.DSMT4">
                  <p:embed/>
                </p:oleObj>
              </mc:Choice>
              <mc:Fallback>
                <p:oleObj name="Equation" r:id="rId4" imgW="2425700" imgH="304800" progId="Equation.DSMT4">
                  <p:embed/>
                  <p:pic>
                    <p:nvPicPr>
                      <p:cNvPr id="0" name="图片 6758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6375" y="473075"/>
                        <a:ext cx="362585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603500" y="973138"/>
          <a:ext cx="3854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304800" progId="Equation.DSMT4">
                  <p:embed/>
                </p:oleObj>
              </mc:Choice>
              <mc:Fallback>
                <p:oleObj name="Equation" r:id="rId6" imgW="2578100" imgH="304800" progId="Equation.DSMT4">
                  <p:embed/>
                  <p:pic>
                    <p:nvPicPr>
                      <p:cNvPr id="0" name="图片 6758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3500" y="973138"/>
                        <a:ext cx="385445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600325" y="1943100"/>
          <a:ext cx="3905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500" imgH="304800" progId="Equation.DSMT4">
                  <p:embed/>
                </p:oleObj>
              </mc:Choice>
              <mc:Fallback>
                <p:oleObj name="Equation" r:id="rId8" imgW="2603500" imgH="304800" progId="Equation.DSMT4">
                  <p:embed/>
                  <p:pic>
                    <p:nvPicPr>
                      <p:cNvPr id="0" name="图片 6758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0325" y="1943100"/>
                        <a:ext cx="3905250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514600" y="2544763"/>
          <a:ext cx="55276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6446400" imgH="22555200" progId="Equation.DSMT4">
                  <p:embed/>
                </p:oleObj>
              </mc:Choice>
              <mc:Fallback>
                <p:oleObj name="Equation" r:id="rId10" imgW="66446400" imgH="22555200" progId="Equation.DSMT4">
                  <p:embed/>
                  <p:pic>
                    <p:nvPicPr>
                      <p:cNvPr id="0" name="图片 6758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14600" y="2544763"/>
                        <a:ext cx="5527675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514600" y="4594225"/>
          <a:ext cx="537686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617600" imgH="22555200" progId="Equation.DSMT4">
                  <p:embed/>
                </p:oleObj>
              </mc:Choice>
              <mc:Fallback>
                <p:oleObj name="Equation" r:id="rId12" imgW="64617600" imgH="22555200" progId="Equation.DSMT4">
                  <p:embed/>
                  <p:pic>
                    <p:nvPicPr>
                      <p:cNvPr id="0" name="图片 6758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14600" y="4594225"/>
                        <a:ext cx="5376863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2514600" y="6237288"/>
          <a:ext cx="106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01600" imgH="4876800" progId="Equation.DSMT4">
                  <p:embed/>
                </p:oleObj>
              </mc:Choice>
              <mc:Fallback>
                <p:oleObj name="Equation" r:id="rId14" imgW="12801600" imgH="4876800" progId="Equation.DSMT4">
                  <p:embed/>
                  <p:pic>
                    <p:nvPicPr>
                      <p:cNvPr id="0" name="图片 67590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4600" y="6237288"/>
                        <a:ext cx="1065213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云形标注 16"/>
          <p:cNvSpPr>
            <a:spLocks noChangeArrowheads="1"/>
          </p:cNvSpPr>
          <p:nvPr/>
        </p:nvSpPr>
        <p:spPr bwMode="auto">
          <a:xfrm>
            <a:off x="2571750" y="3857625"/>
            <a:ext cx="1857375" cy="1000125"/>
          </a:xfrm>
          <a:prstGeom prst="cloudCallout">
            <a:avLst>
              <a:gd name="adj1" fmla="val 47736"/>
              <a:gd name="adj2" fmla="val 79431"/>
            </a:avLst>
          </a:prstGeom>
          <a:solidFill>
            <a:srgbClr val="FFFF99"/>
          </a:solidFill>
          <a:ln w="28575" algn="ctr">
            <a:solidFill>
              <a:srgbClr val="00CC00"/>
            </a:solidFill>
            <a:rou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对称阵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55613" y="455613"/>
          <a:ext cx="744537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306400" imgH="22555200" progId="Equation.DSMT4">
                  <p:embed/>
                </p:oleObj>
              </mc:Choice>
              <mc:Fallback>
                <p:oleObj name="Equation" r:id="rId2" imgW="89306400" imgH="22555200" progId="Equation.DSMT4">
                  <p:embed/>
                  <p:pic>
                    <p:nvPicPr>
                      <p:cNvPr id="0" name="图片 6860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5613" y="455613"/>
                        <a:ext cx="7445375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995738" y="3298825"/>
          <a:ext cx="32035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04800" imgH="22555200" progId="Equation.DSMT4">
                  <p:embed/>
                </p:oleObj>
              </mc:Choice>
              <mc:Fallback>
                <p:oleObj name="Equation" r:id="rId4" imgW="38404800" imgH="22555200" progId="Equation.DSMT4">
                  <p:embed/>
                  <p:pic>
                    <p:nvPicPr>
                      <p:cNvPr id="0" name="图片 6860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5738" y="3298825"/>
                        <a:ext cx="3203575" cy="1643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1633538" y="5276850"/>
            <a:ext cx="58531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</a:rPr>
              <a:t>对称阵</a:t>
            </a:r>
            <a:r>
              <a:rPr kumimoji="1"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</a:rPr>
              <a:t>的秩也叫做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</a:rPr>
              <a:t>二次型</a:t>
            </a:r>
            <a:r>
              <a:rPr kumimoji="1" lang="zh-CN" altLang="en-US" sz="2400" b="1" i="1">
                <a:solidFill>
                  <a:srgbClr val="FF0000"/>
                </a:solidFill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</a:rPr>
              <a:t>f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</a:rPr>
              <a:t>的秩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</a:rPr>
              <a:t>线性变换与矩阵之间存在着一一对应关系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>
            <a:off x="5699125" y="2611438"/>
            <a:ext cx="4572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64526" name="AutoShape 14"/>
          <p:cNvSpPr>
            <a:spLocks noChangeArrowheads="1"/>
          </p:cNvSpPr>
          <p:nvPr/>
        </p:nvSpPr>
        <p:spPr bwMode="auto">
          <a:xfrm>
            <a:off x="1690688" y="1989138"/>
            <a:ext cx="2160587" cy="1152525"/>
          </a:xfrm>
          <a:prstGeom prst="cloudCallout">
            <a:avLst>
              <a:gd name="adj1" fmla="val -45810"/>
              <a:gd name="adj2" fmla="val -78514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对称阵的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二次型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64527" name="AutoShape 15"/>
          <p:cNvSpPr>
            <a:spLocks noChangeArrowheads="1"/>
          </p:cNvSpPr>
          <p:nvPr/>
        </p:nvSpPr>
        <p:spPr bwMode="auto">
          <a:xfrm>
            <a:off x="1690688" y="3573463"/>
            <a:ext cx="2160587" cy="1152525"/>
          </a:xfrm>
          <a:prstGeom prst="cloudCallout">
            <a:avLst>
              <a:gd name="adj1" fmla="val 64991"/>
              <a:gd name="adj2" fmla="val 48759"/>
            </a:avLst>
          </a:prstGeom>
          <a:solidFill>
            <a:srgbClr val="FFFF99"/>
          </a:solidFill>
          <a:ln w="28575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二次型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的矩阵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0" grpId="0" build="allAtOnce"/>
      <p:bldP spid="64525" grpId="0" animBg="1"/>
      <p:bldP spid="64526" grpId="0" animBg="1"/>
      <p:bldP spid="6452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49263" y="455613"/>
            <a:ext cx="823118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对于二次型，寻找可逆的线性变换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使二次型只含平方项，即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定义：</a:t>
            </a:r>
            <a:r>
              <a:rPr kumimoji="1" lang="zh-CN" altLang="en-US" sz="2400" b="1">
                <a:solidFill>
                  <a:srgbClr val="000000"/>
                </a:solidFill>
              </a:rPr>
              <a:t>只含平方项的二次型称为二次型的</a:t>
            </a:r>
            <a:r>
              <a:rPr kumimoji="1" lang="zh-CN" altLang="en-US" sz="2400" b="1">
                <a:solidFill>
                  <a:srgbClr val="FF0000"/>
                </a:solidFill>
              </a:rPr>
              <a:t>标准形</a:t>
            </a:r>
            <a:r>
              <a:rPr kumimoji="1" lang="zh-CN" altLang="en-US" sz="2400" b="1">
                <a:solidFill>
                  <a:srgbClr val="000000"/>
                </a:solidFill>
              </a:rPr>
              <a:t>（或法式）</a:t>
            </a:r>
            <a:r>
              <a:rPr kumimoji="1" lang="en-US" altLang="zh-CN" sz="2400" b="1">
                <a:solidFill>
                  <a:srgbClr val="000000"/>
                </a:solidFill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如果标准形的系数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,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, … ,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只在−</a:t>
            </a:r>
            <a:r>
              <a:rPr kumimoji="1" lang="en-US" altLang="zh-CN" sz="2400" b="1">
                <a:solidFill>
                  <a:srgbClr val="000000"/>
                </a:solidFill>
              </a:rPr>
              <a:t>1,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0,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三个数中取值</a:t>
            </a:r>
            <a:r>
              <a:rPr kumimoji="1" lang="en-US" altLang="zh-CN" sz="2400" b="1">
                <a:solidFill>
                  <a:srgbClr val="000000"/>
                </a:solidFill>
              </a:rPr>
              <a:t>,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>
                <a:solidFill>
                  <a:srgbClr val="000000"/>
                </a:solidFill>
              </a:rPr>
              <a:t>即</a:t>
            </a:r>
            <a:r>
              <a:rPr kumimoji="1" lang="en-US" altLang="zh-CN" sz="2400" b="1">
                <a:solidFill>
                  <a:srgbClr val="000000"/>
                </a:solidFill>
              </a:rPr>
              <a:t>	</a:t>
            </a:r>
            <a:r>
              <a:rPr kumimoji="1" lang="zh-CN" altLang="en-US" sz="2400" b="1">
                <a:solidFill>
                  <a:srgbClr val="000000"/>
                </a:solidFill>
              </a:rPr>
              <a:t>          </a:t>
            </a:r>
            <a:r>
              <a:rPr kumimoji="1" lang="en-US" altLang="zh-CN" sz="2400" b="1" i="1">
                <a:solidFill>
                  <a:srgbClr val="000000"/>
                </a:solidFill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</a:rPr>
              <a:t> 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p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 </a:t>
            </a:r>
            <a:r>
              <a:rPr kumimoji="1" lang="zh-CN" altLang="en-US" sz="2400" b="1">
                <a:solidFill>
                  <a:srgbClr val="000000"/>
                </a:solidFill>
              </a:rPr>
              <a:t>−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−</a:t>
            </a:r>
            <a:r>
              <a:rPr kumimoji="1" lang="en-US" altLang="zh-CN" sz="2400" b="1">
                <a:solidFill>
                  <a:srgbClr val="000000"/>
                </a:solidFill>
              </a:rPr>
              <a:t> … </a:t>
            </a:r>
            <a:r>
              <a:rPr kumimoji="1" lang="zh-CN" altLang="en-US" sz="2400" b="1">
                <a:solidFill>
                  <a:srgbClr val="000000"/>
                </a:solidFill>
              </a:rPr>
              <a:t>−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r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则上式称为二次型的</a:t>
            </a:r>
            <a:r>
              <a:rPr kumimoji="1" lang="zh-CN" altLang="en-US" sz="2400" b="1">
                <a:solidFill>
                  <a:srgbClr val="FF0000"/>
                </a:solidFill>
              </a:rPr>
              <a:t>规范形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说明：这里只讨论实二次型，所求线性变换也限于实数范围</a:t>
            </a:r>
            <a:r>
              <a:rPr kumimoji="1" lang="en-US" altLang="zh-CN" sz="2400" b="1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819150" y="928688"/>
          <a:ext cx="40401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463200" imgH="22555200" progId="Equation.DSMT4">
                  <p:embed/>
                </p:oleObj>
              </mc:Choice>
              <mc:Fallback>
                <p:oleObj name="Equation" r:id="rId2" imgW="48463200" imgH="22555200" progId="Equation.DSMT4">
                  <p:embed/>
                  <p:pic>
                    <p:nvPicPr>
                      <p:cNvPr id="0" name="图片 6963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150" y="928688"/>
                        <a:ext cx="4040188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32363" y="1125538"/>
            <a:ext cx="3748087" cy="19462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简记为</a:t>
            </a:r>
            <a:r>
              <a:rPr lang="en-US" altLang="zh-CN" sz="2400" b="1">
                <a:solidFill>
                  <a:srgbClr val="0000FF"/>
                </a:solidFill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</a:rPr>
              <a:t>x</a:t>
            </a:r>
            <a:r>
              <a:rPr lang="en-US" altLang="zh-CN" sz="2400" b="1">
                <a:solidFill>
                  <a:srgbClr val="0000FF"/>
                </a:solidFill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</a:rPr>
              <a:t>C y </a:t>
            </a:r>
            <a:r>
              <a:rPr lang="zh-CN" altLang="en-US" sz="2400" b="1">
                <a:solidFill>
                  <a:srgbClr val="0000FF"/>
                </a:solidFill>
              </a:rPr>
              <a:t>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于是</a:t>
            </a:r>
            <a:r>
              <a:rPr lang="zh-CN" altLang="en-US" sz="2400" b="1" i="1">
                <a:solidFill>
                  <a:srgbClr val="0000FF"/>
                </a:solidFill>
              </a:rPr>
              <a:t>      </a:t>
            </a:r>
            <a:r>
              <a:rPr lang="en-US" altLang="zh-CN" sz="2400" b="1" i="1">
                <a:solidFill>
                  <a:srgbClr val="0000FF"/>
                </a:solidFill>
              </a:rPr>
              <a:t>f </a:t>
            </a:r>
            <a:r>
              <a:rPr lang="en-US" altLang="zh-CN" sz="2400" b="1">
                <a:solidFill>
                  <a:srgbClr val="0000FF"/>
                </a:solidFill>
              </a:rPr>
              <a:t>=</a:t>
            </a:r>
            <a:r>
              <a:rPr lang="en-US" altLang="zh-CN" sz="2400" b="1" i="1">
                <a:solidFill>
                  <a:srgbClr val="0000FF"/>
                </a:solidFill>
              </a:rPr>
              <a:t> x</a:t>
            </a:r>
            <a:r>
              <a:rPr lang="en-US" altLang="zh-CN" sz="2400" b="1" i="1" baseline="30000">
                <a:solidFill>
                  <a:srgbClr val="0000FF"/>
                </a:solidFill>
              </a:rPr>
              <a:t>T</a:t>
            </a:r>
            <a:r>
              <a:rPr lang="en-US" altLang="zh-CN" sz="2400" b="1" i="1">
                <a:solidFill>
                  <a:srgbClr val="0000FF"/>
                </a:solidFill>
              </a:rPr>
              <a:t>Ax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            =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</a:rPr>
              <a:t>C y</a:t>
            </a:r>
            <a:r>
              <a:rPr lang="en-US" altLang="zh-CN" sz="2400" b="1">
                <a:solidFill>
                  <a:srgbClr val="0000FF"/>
                </a:solidFill>
              </a:rPr>
              <a:t>)</a:t>
            </a:r>
            <a:r>
              <a:rPr lang="en-US" altLang="zh-CN" sz="2400" b="1" i="1" baseline="30000">
                <a:solidFill>
                  <a:srgbClr val="0000FF"/>
                </a:solidFill>
              </a:rPr>
              <a:t>T</a:t>
            </a:r>
            <a:r>
              <a:rPr lang="en-US" altLang="zh-CN" sz="2400" b="1" i="1">
                <a:solidFill>
                  <a:srgbClr val="0000FF"/>
                </a:solidFill>
              </a:rPr>
              <a:t> A </a:t>
            </a:r>
            <a:r>
              <a:rPr lang="en-US" altLang="zh-CN" sz="2400" b="1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</a:rPr>
              <a:t>C y</a:t>
            </a:r>
            <a:r>
              <a:rPr lang="en-US" altLang="zh-CN" sz="2400" b="1">
                <a:solidFill>
                  <a:srgbClr val="0000FF"/>
                </a:solidFill>
              </a:rPr>
              <a:t>)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            =</a:t>
            </a:r>
            <a:r>
              <a:rPr lang="en-US" altLang="zh-CN" sz="2400" b="1" i="1">
                <a:solidFill>
                  <a:srgbClr val="0000FF"/>
                </a:solidFill>
              </a:rPr>
              <a:t> y</a:t>
            </a:r>
            <a:r>
              <a:rPr lang="en-US" altLang="zh-CN" sz="2400" b="1" i="1" baseline="30000">
                <a:solidFill>
                  <a:srgbClr val="0000FF"/>
                </a:solidFill>
              </a:rPr>
              <a:t>T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</a:rPr>
              <a:t>C</a:t>
            </a:r>
            <a:r>
              <a:rPr lang="en-US" altLang="zh-CN" sz="2400" b="1" i="1" baseline="30000">
                <a:solidFill>
                  <a:srgbClr val="0000FF"/>
                </a:solidFill>
              </a:rPr>
              <a:t>T</a:t>
            </a:r>
            <a:r>
              <a:rPr lang="en-US" altLang="zh-CN" sz="2400" b="1" i="1">
                <a:solidFill>
                  <a:srgbClr val="0000FF"/>
                </a:solidFill>
              </a:rPr>
              <a:t>AC</a:t>
            </a:r>
            <a:r>
              <a:rPr lang="en-US" altLang="zh-CN" sz="2400" b="1">
                <a:solidFill>
                  <a:srgbClr val="0000FF"/>
                </a:solidFill>
              </a:rPr>
              <a:t>)</a:t>
            </a:r>
            <a:r>
              <a:rPr lang="en-US" altLang="zh-CN" sz="2400" b="1" i="1">
                <a:solidFill>
                  <a:srgbClr val="0000FF"/>
                </a:solidFill>
              </a:rPr>
              <a:t> y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804025" y="2636838"/>
            <a:ext cx="1008063" cy="431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07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5613" y="455613"/>
            <a:ext cx="8231187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阶矩阵，</a:t>
            </a:r>
            <a:r>
              <a:rPr lang="zh-CN" altLang="en-US" sz="2400" b="1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满足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FF0000"/>
                </a:solidFill>
              </a:rPr>
              <a:t>−</a:t>
            </a:r>
            <a:r>
              <a:rPr lang="en-US" altLang="zh-CN" sz="2400" b="1" baseline="30000">
                <a:solidFill>
                  <a:srgbClr val="FF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则</a:t>
            </a:r>
            <a:r>
              <a:rPr kumimoji="1" lang="zh-CN" altLang="en-US" sz="2400" b="1">
                <a:solidFill>
                  <a:srgbClr val="000000"/>
                </a:solidFill>
              </a:rPr>
              <a:t>称矩阵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FF0000"/>
                </a:solidFill>
              </a:rPr>
              <a:t>相似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r>
              <a:rPr kumimoji="1" lang="zh-CN" altLang="en-US" sz="2400" b="1">
                <a:solidFill>
                  <a:srgbClr val="0000FF"/>
                </a:solidFill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</a:rPr>
              <a:t>P.121</a:t>
            </a:r>
            <a:r>
              <a:rPr kumimoji="1" lang="zh-CN" altLang="en-US" sz="2400" b="1">
                <a:solidFill>
                  <a:srgbClr val="0000FF"/>
                </a:solidFill>
              </a:rPr>
              <a:t>定义</a:t>
            </a:r>
            <a:r>
              <a:rPr kumimoji="1" lang="en-US" altLang="zh-CN" sz="2400" b="1">
                <a:solidFill>
                  <a:srgbClr val="0000FF"/>
                </a:solidFill>
              </a:rPr>
              <a:t>7</a:t>
            </a:r>
            <a:r>
              <a:rPr kumimoji="1" lang="zh-CN" altLang="en-US" sz="2400" b="1">
                <a:solidFill>
                  <a:srgbClr val="0000FF"/>
                </a:solidFill>
              </a:rPr>
              <a:t>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阶矩阵，</a:t>
            </a:r>
            <a:r>
              <a:rPr lang="zh-CN" altLang="en-US" sz="2400" b="1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满足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FF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AC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则</a:t>
            </a:r>
            <a:r>
              <a:rPr kumimoji="1" lang="zh-CN" altLang="en-US" sz="2400" b="1">
                <a:solidFill>
                  <a:srgbClr val="000000"/>
                </a:solidFill>
              </a:rPr>
              <a:t>称矩阵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FF0000"/>
                </a:solidFill>
              </a:rPr>
              <a:t>合同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r>
              <a:rPr kumimoji="1" lang="zh-CN" altLang="en-US" sz="2400" b="1">
                <a:solidFill>
                  <a:srgbClr val="0000FF"/>
                </a:solidFill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</a:rPr>
              <a:t>P.129</a:t>
            </a:r>
            <a:r>
              <a:rPr kumimoji="1" lang="zh-CN" altLang="en-US" sz="2400" b="1">
                <a:solidFill>
                  <a:srgbClr val="0000FF"/>
                </a:solidFill>
              </a:rPr>
              <a:t>定义</a:t>
            </a:r>
            <a:r>
              <a:rPr kumimoji="1" lang="en-US" altLang="zh-CN" sz="2400" b="1">
                <a:solidFill>
                  <a:srgbClr val="0000FF"/>
                </a:solidFill>
              </a:rPr>
              <a:t>9</a:t>
            </a:r>
            <a:r>
              <a:rPr kumimoji="1" lang="zh-CN" altLang="en-US" sz="2400" b="1">
                <a:solidFill>
                  <a:srgbClr val="0000FF"/>
                </a:solidFill>
              </a:rPr>
              <a:t>）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显然，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>
                <a:solidFill>
                  <a:srgbClr val="000000"/>
                </a:solidFill>
              </a:rPr>
              <a:t> = (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FF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AC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 baseline="30000">
                <a:solidFill>
                  <a:srgbClr val="000000"/>
                </a:solidFill>
              </a:rPr>
              <a:t>T 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FF0000"/>
                </a:solidFill>
              </a:rPr>
              <a:t>T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AC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	即若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为对称</a:t>
            </a:r>
            <a:r>
              <a:rPr kumimoji="1" lang="zh-CN" altLang="en-US" sz="2400" b="1">
                <a:solidFill>
                  <a:srgbClr val="000000"/>
                </a:solidFill>
              </a:rPr>
              <a:t>阵，则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也为对称</a:t>
            </a:r>
            <a:r>
              <a:rPr kumimoji="1" lang="zh-CN" altLang="en-US" sz="2400" b="1">
                <a:solidFill>
                  <a:srgbClr val="000000"/>
                </a:solidFill>
              </a:rPr>
              <a:t>阵．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经过可逆变换后，二次型 </a:t>
            </a:r>
            <a:r>
              <a:rPr kumimoji="1" lang="en-US" altLang="zh-CN" sz="2400" b="1" i="1">
                <a:solidFill>
                  <a:srgbClr val="FF0000"/>
                </a:solidFill>
              </a:rPr>
              <a:t>f</a:t>
            </a:r>
            <a:r>
              <a:rPr kumimoji="1" lang="en-US" altLang="zh-CN" sz="2400" b="1">
                <a:solidFill>
                  <a:srgbClr val="FF0000"/>
                </a:solidFill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</a:rPr>
              <a:t>的矩阵由 </a:t>
            </a:r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>
                <a:solidFill>
                  <a:srgbClr val="FF0000"/>
                </a:solidFill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</a:rPr>
              <a:t>变为与 </a:t>
            </a:r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>
                <a:solidFill>
                  <a:srgbClr val="FF0000"/>
                </a:solidFill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</a:rPr>
              <a:t>合同的矩阵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FF0000"/>
                </a:solidFill>
              </a:rPr>
              <a:t>C</a:t>
            </a:r>
            <a:r>
              <a:rPr lang="en-US" altLang="zh-CN" sz="2400" b="1" baseline="30000">
                <a:solidFill>
                  <a:srgbClr val="FF0000"/>
                </a:solidFill>
              </a:rPr>
              <a:t>T</a:t>
            </a:r>
            <a:r>
              <a:rPr lang="en-US" altLang="zh-CN" sz="2400" b="1" i="1">
                <a:solidFill>
                  <a:srgbClr val="FF0000"/>
                </a:solidFill>
              </a:rPr>
              <a:t>AC</a:t>
            </a:r>
            <a:r>
              <a:rPr kumimoji="1" lang="zh-CN" altLang="en-US" sz="2400" b="1">
                <a:solidFill>
                  <a:srgbClr val="FF0000"/>
                </a:solidFill>
              </a:rPr>
              <a:t>，且二次型的秩不变．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5613" y="455613"/>
            <a:ext cx="82311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若二次型 </a:t>
            </a:r>
            <a:r>
              <a:rPr kumimoji="1" lang="en-US" altLang="zh-CN" sz="2400" b="1" i="1">
                <a:solidFill>
                  <a:srgbClr val="000000"/>
                </a:solidFill>
              </a:rPr>
              <a:t>f  </a:t>
            </a:r>
            <a:r>
              <a:rPr kumimoji="1" lang="zh-CN" altLang="en-US" sz="2400" b="1">
                <a:solidFill>
                  <a:srgbClr val="000000"/>
                </a:solidFill>
              </a:rPr>
              <a:t>经过可逆变换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</a:rPr>
              <a:t>x</a:t>
            </a:r>
            <a:r>
              <a:rPr lang="en-US" altLang="zh-CN" sz="2400" b="1">
                <a:solidFill>
                  <a:srgbClr val="0000FF"/>
                </a:solidFill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</a:rPr>
              <a:t>C y </a:t>
            </a:r>
            <a:r>
              <a:rPr kumimoji="1" lang="zh-CN" altLang="en-US" sz="2400" b="1">
                <a:solidFill>
                  <a:srgbClr val="000000"/>
                </a:solidFill>
              </a:rPr>
              <a:t>变为标准形，即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822325" y="1052513"/>
          <a:ext cx="5351463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12800" imgH="46329600" progId="Equation.DSMT4">
                  <p:embed/>
                </p:oleObj>
              </mc:Choice>
              <mc:Fallback>
                <p:oleObj name="Equation" r:id="rId2" imgW="64312800" imgH="46329600" progId="Equation.DSMT4">
                  <p:embed/>
                  <p:pic>
                    <p:nvPicPr>
                      <p:cNvPr id="0" name="图片 7065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2325" y="1052513"/>
                        <a:ext cx="5351463" cy="3860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5613" y="5013325"/>
            <a:ext cx="82311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问题：</a:t>
            </a:r>
            <a:r>
              <a:rPr lang="zh-CN" altLang="en-US" sz="2400" b="1">
                <a:solidFill>
                  <a:srgbClr val="000000"/>
                </a:solidFill>
              </a:rPr>
              <a:t>对</a:t>
            </a:r>
            <a:r>
              <a:rPr kumimoji="1" lang="zh-CN" altLang="en-US" sz="2400" b="1">
                <a:solidFill>
                  <a:srgbClr val="000000"/>
                </a:solidFill>
              </a:rPr>
              <a:t>于对称阵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，寻找可逆矩阵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</a:rPr>
              <a:t>，使 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AC</a:t>
            </a:r>
            <a:r>
              <a:rPr kumimoji="1" lang="zh-CN" altLang="en-US" sz="2400" b="1">
                <a:solidFill>
                  <a:srgbClr val="000000"/>
                </a:solidFill>
              </a:rPr>
              <a:t> 为对角阵</a:t>
            </a:r>
            <a:r>
              <a:rPr kumimoji="1" lang="en-US" altLang="zh-CN" sz="2400" b="1">
                <a:solidFill>
                  <a:srgbClr val="000000"/>
                </a:solidFill>
              </a:rPr>
              <a:t>,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（把对称阵合同对角化）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116013" y="1557338"/>
            <a:ext cx="18716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116013" y="2060575"/>
            <a:ext cx="18716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116013" y="2563813"/>
            <a:ext cx="3240087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1116013" y="3068638"/>
            <a:ext cx="5184775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nimBg="1"/>
      <p:bldP spid="66566" grpId="0" animBg="1"/>
      <p:bldP spid="66567" grpId="0" animBg="1"/>
      <p:bldP spid="6656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455613"/>
            <a:ext cx="8231188" cy="626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</a:rPr>
              <a:t>如果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r>
              <a:rPr lang="zh-CN" altLang="en-US" sz="2400" b="1">
                <a:solidFill>
                  <a:srgbClr val="0000FF"/>
                </a:solidFill>
              </a:rPr>
              <a:t>即</a:t>
            </a:r>
            <a:r>
              <a:rPr kumimoji="1" lang="zh-CN" altLang="en-US" sz="2400" b="1">
                <a:solidFill>
                  <a:srgbClr val="0000FF"/>
                </a:solidFill>
              </a:rPr>
              <a:t> </a:t>
            </a:r>
            <a:r>
              <a:rPr kumimoji="1" lang="en-US" altLang="zh-CN" sz="2400" b="1" i="1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>
                <a:solidFill>
                  <a:srgbClr val="0000FF"/>
                </a:solidFill>
              </a:rPr>
              <a:t>−</a:t>
            </a:r>
            <a:r>
              <a:rPr kumimoji="1" lang="en-US" altLang="zh-CN" sz="2400" b="1" baseline="30000">
                <a:solidFill>
                  <a:srgbClr val="0000FF"/>
                </a:solidFill>
              </a:rPr>
              <a:t>1</a:t>
            </a:r>
            <a:r>
              <a:rPr kumimoji="1" lang="en-US" altLang="zh-CN" sz="2400" b="1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>
                <a:solidFill>
                  <a:srgbClr val="0000FF"/>
                </a:solidFill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则称矩阵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为</a:t>
            </a:r>
            <a:r>
              <a:rPr kumimoji="1" lang="zh-CN" altLang="en-US" sz="2400" b="1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zh-CN" altLang="en-US" sz="2400" b="1">
                <a:solidFill>
                  <a:srgbClr val="000000"/>
                </a:solidFill>
              </a:rPr>
              <a:t>设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A </a:t>
            </a:r>
            <a:r>
              <a:rPr lang="zh-CN" altLang="en-US" sz="2400" b="1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阶对称阵，则必有</a:t>
            </a:r>
            <a:r>
              <a:rPr kumimoji="1" lang="zh-CN" altLang="en-US" sz="2400" b="1">
                <a:solidFill>
                  <a:srgbClr val="FF0000"/>
                </a:solidFill>
              </a:rPr>
              <a:t>正交阵 </a:t>
            </a:r>
            <a:r>
              <a:rPr kumimoji="1" lang="en-US" altLang="zh-CN" sz="2400" b="1" i="1">
                <a:solidFill>
                  <a:srgbClr val="FF0000"/>
                </a:solidFill>
              </a:rPr>
              <a:t>P</a:t>
            </a:r>
            <a:r>
              <a:rPr kumimoji="1" lang="zh-CN" altLang="en-US" sz="2400" b="1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= </a:t>
            </a:r>
            <a:r>
              <a:rPr lang="en-US" altLang="zh-CN" sz="2400" b="1" i="1">
                <a:solidFill>
                  <a:srgbClr val="0000FF"/>
                </a:solidFill>
              </a:rPr>
              <a:t>P</a:t>
            </a:r>
            <a:r>
              <a:rPr lang="en-US" altLang="zh-CN" sz="2400" b="1" baseline="30000">
                <a:solidFill>
                  <a:srgbClr val="0000FF"/>
                </a:solidFill>
              </a:rPr>
              <a:t>T</a:t>
            </a:r>
            <a:r>
              <a:rPr lang="en-US" altLang="zh-CN" sz="2400" b="1" i="1">
                <a:solidFill>
                  <a:srgbClr val="0000FF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>
                <a:solidFill>
                  <a:srgbClr val="000000"/>
                </a:solidFill>
              </a:rPr>
              <a:t>其中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是以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 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个特征值为对角元的对角阵（不唯一）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P.124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7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定理：</a:t>
            </a:r>
            <a:r>
              <a:rPr kumimoji="1" lang="zh-CN" altLang="en-US" sz="2400" b="1">
                <a:solidFill>
                  <a:srgbClr val="000000"/>
                </a:solidFill>
              </a:rPr>
              <a:t>任给二次型 </a:t>
            </a:r>
            <a:r>
              <a:rPr lang="en-US" altLang="zh-CN" sz="2400" b="1" i="1">
                <a:solidFill>
                  <a:srgbClr val="000000"/>
                </a:solidFill>
              </a:rPr>
              <a:t>f 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</a:rPr>
              <a:t> x</a:t>
            </a:r>
            <a:r>
              <a:rPr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Ax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（其中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</a:rPr>
              <a:t>） ，总存在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正交变换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P y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，使 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化为</a:t>
            </a:r>
            <a:r>
              <a:rPr lang="zh-CN" altLang="en-US" sz="2400" b="1">
                <a:solidFill>
                  <a:srgbClr val="FF0000"/>
                </a:solidFill>
              </a:rPr>
              <a:t>标准形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 </a:t>
            </a:r>
            <a:r>
              <a:rPr kumimoji="1" lang="en-US" altLang="zh-CN" sz="2400" b="1" i="1">
                <a:solidFill>
                  <a:srgbClr val="000000"/>
                </a:solidFill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P y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… +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其中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,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, … ,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lang="zh-CN" altLang="en-US" sz="2400" b="1">
                <a:solidFill>
                  <a:srgbClr val="000000"/>
                </a:solidFill>
              </a:rPr>
              <a:t> 是 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zh-CN" altLang="en-US" sz="2400" b="1">
                <a:solidFill>
                  <a:srgbClr val="000000"/>
                </a:solidFill>
              </a:rPr>
              <a:t> 的矩阵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的特征值．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推论：</a:t>
            </a:r>
            <a:r>
              <a:rPr kumimoji="1" lang="zh-CN" altLang="en-US" sz="2400" b="1">
                <a:solidFill>
                  <a:srgbClr val="000000"/>
                </a:solidFill>
              </a:rPr>
              <a:t>任给二次型 </a:t>
            </a:r>
            <a:r>
              <a:rPr lang="en-US" altLang="zh-CN" sz="2400" b="1" i="1">
                <a:solidFill>
                  <a:srgbClr val="000000"/>
                </a:solidFill>
              </a:rPr>
              <a:t>f 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</a:rPr>
              <a:t> x</a:t>
            </a:r>
            <a:r>
              <a:rPr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Ax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（其中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</a:rPr>
              <a:t>） ，总存在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可逆变换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C z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，使  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Cz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zh-CN" altLang="en-US" sz="2400" b="1">
                <a:solidFill>
                  <a:srgbClr val="000000"/>
                </a:solidFill>
              </a:rPr>
              <a:t> 为</a:t>
            </a:r>
            <a:r>
              <a:rPr lang="zh-CN" altLang="en-US" sz="2400" b="1">
                <a:solidFill>
                  <a:srgbClr val="FF0000"/>
                </a:solidFill>
              </a:rPr>
              <a:t>规范形</a:t>
            </a:r>
            <a:r>
              <a:rPr lang="zh-CN" altLang="en-US" b="1">
                <a:solidFill>
                  <a:srgbClr val="000000"/>
                </a:solidFill>
              </a:rPr>
              <a:t>．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580063" y="476250"/>
            <a:ext cx="1655762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067175" y="1844675"/>
            <a:ext cx="100965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455613"/>
            <a:ext cx="82311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推论：</a:t>
            </a:r>
            <a:r>
              <a:rPr kumimoji="1" lang="zh-CN" altLang="en-US" sz="2400" b="1">
                <a:solidFill>
                  <a:srgbClr val="000000"/>
                </a:solidFill>
              </a:rPr>
              <a:t>任给二次型 </a:t>
            </a:r>
            <a:r>
              <a:rPr lang="en-US" altLang="zh-CN" sz="2400" b="1" i="1">
                <a:solidFill>
                  <a:srgbClr val="000000"/>
                </a:solidFill>
              </a:rPr>
              <a:t>f 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</a:rPr>
              <a:t> x</a:t>
            </a:r>
            <a:r>
              <a:rPr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Ax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（其中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zh-CN" altLang="en-US" sz="2400" b="1">
                <a:solidFill>
                  <a:srgbClr val="000000"/>
                </a:solidFill>
              </a:rPr>
              <a:t>） ，总存在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可逆变换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C z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，使  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C z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zh-CN" altLang="en-US" sz="2400" b="1">
                <a:solidFill>
                  <a:srgbClr val="000000"/>
                </a:solidFill>
              </a:rPr>
              <a:t> 为规范形</a:t>
            </a:r>
            <a:r>
              <a:rPr lang="zh-CN" altLang="en-US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证明：</a:t>
            </a:r>
            <a:r>
              <a:rPr lang="zh-CN" altLang="en-US" sz="2400" b="1">
                <a:solidFill>
                  <a:srgbClr val="000000"/>
                </a:solidFill>
              </a:rPr>
              <a:t>	</a:t>
            </a:r>
            <a:r>
              <a:rPr kumimoji="1" lang="en-US" altLang="zh-CN" sz="2400" b="1" i="1">
                <a:solidFill>
                  <a:srgbClr val="000000"/>
                </a:solidFill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P y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… +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若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zh-CN" altLang="en-US" sz="2400" b="1">
                <a:solidFill>
                  <a:srgbClr val="000000"/>
                </a:solidFill>
              </a:rPr>
              <a:t>，不妨设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…,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不等于零，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</a:rPr>
              <a:t> = …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=0,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令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可逆，变换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Kz </a:t>
            </a:r>
            <a:r>
              <a:rPr kumimoji="1" lang="zh-CN" altLang="en-US" sz="2400" b="1">
                <a:solidFill>
                  <a:srgbClr val="000000"/>
                </a:solidFill>
              </a:rPr>
              <a:t>把 </a:t>
            </a:r>
            <a:r>
              <a:rPr kumimoji="1" lang="en-US" altLang="zh-CN" sz="2400" b="1" i="1">
                <a:solidFill>
                  <a:srgbClr val="000000"/>
                </a:solidFill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P y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</a:rPr>
              <a:t> 化为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f</a:t>
            </a:r>
            <a:r>
              <a:rPr kumimoji="1"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PKz</a:t>
            </a:r>
            <a:r>
              <a:rPr kumimoji="1" lang="en-US" altLang="zh-CN" sz="2400" b="1">
                <a:solidFill>
                  <a:srgbClr val="000000"/>
                </a:solidFill>
              </a:rPr>
              <a:t>) = (</a:t>
            </a:r>
            <a:r>
              <a:rPr lang="en-US" altLang="zh-CN" sz="2400" b="1" i="1">
                <a:solidFill>
                  <a:srgbClr val="000000"/>
                </a:solidFill>
              </a:rPr>
              <a:t>PKz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PKz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z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</a:rPr>
              <a:t>APKz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z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30000">
                <a:solidFill>
                  <a:srgbClr val="000000"/>
                </a:solidFill>
              </a:rPr>
              <a:t>T</a:t>
            </a:r>
            <a:r>
              <a:rPr kumimoji="1" lang="el-GR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Λ</a:t>
            </a:r>
            <a:r>
              <a:rPr kumimoji="1" lang="en-US" altLang="zh-CN" sz="2400" b="1" i="1">
                <a:solidFill>
                  <a:srgbClr val="000000"/>
                </a:solidFill>
              </a:rPr>
              <a:t>Kz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其中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889000" y="2844800"/>
          <a:ext cx="62372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80800" imgH="22555200" progId="Equation.DSMT4">
                  <p:embed/>
                </p:oleObj>
              </mc:Choice>
              <mc:Fallback>
                <p:oleObj name="Equation" r:id="rId2" imgW="74980800" imgH="22555200" progId="Equation.DSMT4">
                  <p:embed/>
                  <p:pic>
                    <p:nvPicPr>
                      <p:cNvPr id="0" name="图片 7168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000" y="2844800"/>
                        <a:ext cx="6237288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08088" y="5776913"/>
          <a:ext cx="54514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5532000" imgH="11582400" progId="Equation.DSMT4">
                  <p:embed/>
                </p:oleObj>
              </mc:Choice>
              <mc:Fallback>
                <p:oleObj name="Equation" r:id="rId4" imgW="65532000" imgH="11582400" progId="Equation.DSMT4">
                  <p:embed/>
                  <p:pic>
                    <p:nvPicPr>
                      <p:cNvPr id="0" name="图片 7168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8088" y="5776913"/>
                        <a:ext cx="5451475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455613"/>
            <a:ext cx="8231188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例：</a:t>
            </a:r>
            <a:r>
              <a:rPr lang="zh-CN" altLang="en-US" sz="2400" b="1">
                <a:solidFill>
                  <a:srgbClr val="000000"/>
                </a:solidFill>
              </a:rPr>
              <a:t>求一个正交变换 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P y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，把二次型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zh-CN" altLang="en-US" sz="2400" b="1">
                <a:solidFill>
                  <a:srgbClr val="000000"/>
                </a:solidFill>
              </a:rPr>
              <a:t>－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+ 2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+ 2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化为标准形．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解：</a:t>
            </a:r>
            <a:r>
              <a:rPr lang="zh-CN" altLang="en-US" sz="2400" b="1">
                <a:solidFill>
                  <a:srgbClr val="000000"/>
                </a:solidFill>
              </a:rPr>
              <a:t>二次型的矩阵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根据</a:t>
            </a:r>
            <a:r>
              <a:rPr lang="en-US" altLang="zh-CN" sz="2400" b="1">
                <a:solidFill>
                  <a:srgbClr val="000000"/>
                </a:solidFill>
              </a:rPr>
              <a:t>P.125</a:t>
            </a:r>
            <a:r>
              <a:rPr lang="zh-CN" altLang="en-US" sz="2400" b="1">
                <a:solidFill>
                  <a:srgbClr val="000000"/>
                </a:solidFill>
              </a:rPr>
              <a:t>例</a:t>
            </a:r>
            <a:r>
              <a:rPr lang="en-US" altLang="zh-CN" sz="2400" b="1">
                <a:solidFill>
                  <a:srgbClr val="000000"/>
                </a:solidFill>
              </a:rPr>
              <a:t>12</a:t>
            </a:r>
            <a:r>
              <a:rPr lang="zh-CN" altLang="en-US" sz="2400" b="1">
                <a:solidFill>
                  <a:srgbClr val="000000"/>
                </a:solidFill>
              </a:rPr>
              <a:t>的结果，有正交阵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使得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于是正交变换 </a:t>
            </a:r>
            <a:r>
              <a:rPr lang="en-US" altLang="zh-CN" sz="2400" b="1" i="1">
                <a:solidFill>
                  <a:srgbClr val="000000"/>
                </a:solidFill>
              </a:rPr>
              <a:t>x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P y</a:t>
            </a:r>
            <a:r>
              <a:rPr lang="en-US" altLang="zh-CN" sz="2400" b="1" i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把二次型化为标准形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zh-CN" altLang="en-US" sz="2400" b="1">
                <a:solidFill>
                  <a:srgbClr val="000000"/>
                </a:solidFill>
              </a:rPr>
              <a:t>－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en-US" altLang="zh-CN" sz="2400" b="1" i="1">
                <a:solidFill>
                  <a:srgbClr val="000000"/>
                </a:solidFill>
              </a:rPr>
              <a:t>y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 baseline="30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</a:rPr>
              <a:t>y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 baseline="30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</a:rPr>
              <a:t>y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 baseline="3000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69637" name="Object 3"/>
          <p:cNvGraphicFramePr>
            <a:graphicFrameLocks noChangeAspect="1"/>
          </p:cNvGraphicFramePr>
          <p:nvPr/>
        </p:nvGraphicFramePr>
        <p:xfrm>
          <a:off x="3009900" y="1773238"/>
          <a:ext cx="22828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0" imgH="16764000" progId="Equation.DSMT4">
                  <p:embed/>
                </p:oleObj>
              </mc:Choice>
              <mc:Fallback>
                <p:oleObj name="Equation" r:id="rId2" imgW="27432000" imgH="16764000" progId="Equation.DSMT4">
                  <p:embed/>
                  <p:pic>
                    <p:nvPicPr>
                      <p:cNvPr id="0" name="图片 7270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9900" y="1773238"/>
                        <a:ext cx="22828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5076825" y="2563813"/>
          <a:ext cx="2922588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014400" imgH="32004000" progId="Equation.DSMT4">
                  <p:embed/>
                </p:oleObj>
              </mc:Choice>
              <mc:Fallback>
                <p:oleObj name="Equation" r:id="rId4" imgW="39014400" imgH="32004000" progId="Equation.DSMT4">
                  <p:embed/>
                  <p:pic>
                    <p:nvPicPr>
                      <p:cNvPr id="0" name="图片 7270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6825" y="2563813"/>
                        <a:ext cx="2922588" cy="2392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1187450" y="4411663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928800" imgH="16764000" progId="Equation.DSMT4">
                  <p:embed/>
                </p:oleObj>
              </mc:Choice>
              <mc:Fallback>
                <p:oleObj name="Equation" r:id="rId6" imgW="39928800" imgH="16764000" progId="Equation.DSMT4">
                  <p:embed/>
                  <p:pic>
                    <p:nvPicPr>
                      <p:cNvPr id="0" name="图片 7270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7450" y="4411663"/>
                        <a:ext cx="33242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1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1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954088" y="5227638"/>
          <a:ext cx="5203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484000" imgH="5486400" progId="Equation.DSMT4">
                  <p:embed/>
                </p:oleObj>
              </mc:Choice>
              <mc:Fallback>
                <p:oleObj name="Equation" r:id="rId2" imgW="62484000" imgH="54864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4088" y="5227638"/>
                        <a:ext cx="520382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向量的长度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3451225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令</a:t>
            </a:r>
          </a:p>
          <a:p>
            <a:pPr marL="381000" indent="-3810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称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</a:t>
            </a:r>
            <a:r>
              <a:rPr lang="zh-CN" altLang="en-US"/>
              <a:t>为 </a:t>
            </a:r>
            <a:r>
              <a:rPr kumimoji="1" lang="en-US" altLang="zh-CN" i="1"/>
              <a:t>n </a:t>
            </a:r>
            <a:r>
              <a:rPr kumimoji="1" lang="zh-CN" altLang="en-US"/>
              <a:t>维向量 </a:t>
            </a:r>
            <a:r>
              <a:rPr lang="en-US" altLang="zh-CN" i="1"/>
              <a:t>x 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长度</a:t>
            </a:r>
            <a:r>
              <a:rPr lang="zh-CN" altLang="en-US"/>
              <a:t>（或</a:t>
            </a:r>
            <a:r>
              <a:rPr lang="zh-CN" altLang="en-US">
                <a:solidFill>
                  <a:srgbClr val="FF0000"/>
                </a:solidFill>
              </a:rPr>
              <a:t>范数</a:t>
            </a:r>
            <a:r>
              <a:rPr lang="zh-CN" altLang="en-US"/>
              <a:t>）．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当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= 1</a:t>
            </a:r>
            <a:r>
              <a:rPr lang="zh-CN" altLang="en-US"/>
              <a:t>时，称 </a:t>
            </a:r>
            <a:r>
              <a:rPr lang="en-US" altLang="zh-CN" i="1"/>
              <a:t>x 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单位向量</a:t>
            </a:r>
            <a:r>
              <a:rPr lang="zh-CN" altLang="en-US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向量的长度具有下列性质：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>
                <a:solidFill>
                  <a:srgbClr val="0000FF"/>
                </a:solidFill>
              </a:rPr>
              <a:t>非负性：</a:t>
            </a:r>
            <a:r>
              <a:rPr kumimoji="1" lang="zh-CN" altLang="en-US"/>
              <a:t>当 </a:t>
            </a:r>
            <a:r>
              <a:rPr kumimoji="1" lang="en-US" altLang="zh-CN" i="1"/>
              <a:t>x</a:t>
            </a:r>
            <a:r>
              <a:rPr kumimoji="1" lang="en-US" altLang="zh-CN"/>
              <a:t> = 0</a:t>
            </a:r>
            <a:r>
              <a:rPr kumimoji="1" lang="zh-CN" altLang="en-US"/>
              <a:t>（零向量） 时，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</a:t>
            </a:r>
            <a:r>
              <a:rPr kumimoji="1" lang="en-US" altLang="zh-CN"/>
              <a:t>= 0</a:t>
            </a:r>
            <a:r>
              <a:rPr kumimoji="1" lang="zh-CN" altLang="en-US"/>
              <a:t>；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                   当 </a:t>
            </a:r>
            <a:r>
              <a:rPr kumimoji="1" lang="en-US" altLang="zh-CN" i="1"/>
              <a:t>x</a:t>
            </a:r>
            <a:r>
              <a:rPr kumimoji="1" lang="en-US" altLang="en-US"/>
              <a:t>≠</a:t>
            </a:r>
            <a:r>
              <a:rPr kumimoji="1" lang="en-US" altLang="zh-CN"/>
              <a:t>0</a:t>
            </a:r>
            <a:r>
              <a:rPr kumimoji="1" lang="zh-CN" altLang="en-US"/>
              <a:t>（零向量） 时，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</a:t>
            </a:r>
            <a:r>
              <a:rPr kumimoji="1" lang="en-US" altLang="zh-CN">
                <a:latin typeface="Symbol" panose="05050102010706020507" pitchFamily="18" charset="2"/>
              </a:rPr>
              <a:t>&gt;</a:t>
            </a:r>
            <a:r>
              <a:rPr kumimoji="1" lang="en-US" altLang="zh-CN"/>
              <a:t> 0</a:t>
            </a:r>
            <a:r>
              <a:rPr kumimoji="1" lang="zh-CN" altLang="en-US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>
                <a:solidFill>
                  <a:srgbClr val="0000FF"/>
                </a:solidFill>
              </a:rPr>
              <a:t>齐次性： </a:t>
            </a:r>
            <a:r>
              <a:rPr lang="en-US" altLang="zh-CN"/>
              <a:t>||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lang="en-US" altLang="zh-CN"/>
              <a:t> </a:t>
            </a:r>
            <a:r>
              <a:rPr lang="en-US" altLang="zh-CN" i="1"/>
              <a:t>x </a:t>
            </a:r>
            <a:r>
              <a:rPr lang="en-US" altLang="zh-CN"/>
              <a:t>|| = </a:t>
            </a:r>
            <a:r>
              <a:rPr lang="en-US" altLang="zh-CN">
                <a:solidFill>
                  <a:srgbClr val="FF0000"/>
                </a:solidFill>
              </a:rPr>
              <a:t>| </a:t>
            </a:r>
            <a:r>
              <a:rPr kumimoji="1"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en-US" altLang="zh-CN">
                <a:solidFill>
                  <a:srgbClr val="FF0000"/>
                </a:solidFill>
              </a:rPr>
              <a:t>|</a:t>
            </a:r>
            <a:r>
              <a:rPr kumimoji="1" lang="en-US" altLang="zh-CN"/>
              <a:t> </a:t>
            </a:r>
            <a:r>
              <a:rPr kumimoji="1" lang="en-US" altLang="zh-CN">
                <a:cs typeface="Times New Roman" panose="02020603050405020304" pitchFamily="18" charset="0"/>
              </a:rPr>
              <a:t>·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</a:t>
            </a:r>
            <a:r>
              <a:rPr kumimoji="1" lang="zh-CN" altLang="en-US"/>
              <a:t>．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357438" y="1500188"/>
          <a:ext cx="4848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216800" imgH="7010400" progId="Equation.DSMT4">
                  <p:embed/>
                </p:oleObj>
              </mc:Choice>
              <mc:Fallback>
                <p:oleObj name="Equation" r:id="rId4" imgW="58216800" imgH="70104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7438" y="1500188"/>
                        <a:ext cx="4848225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954088" y="5942013"/>
          <a:ext cx="69040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905600" imgH="6705600" progId="Equation.DSMT4">
                  <p:embed/>
                </p:oleObj>
              </mc:Choice>
              <mc:Fallback>
                <p:oleObj name="Equation" r:id="rId6" imgW="82905600" imgH="67056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4088" y="5942013"/>
                        <a:ext cx="6904037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00263" y="5243513"/>
            <a:ext cx="1371600" cy="48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471863" y="5243513"/>
            <a:ext cx="1357312" cy="48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29175" y="5243513"/>
            <a:ext cx="1385888" cy="485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728788" y="5988050"/>
            <a:ext cx="1571625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314700" y="5988050"/>
            <a:ext cx="1485900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14888" y="5988050"/>
            <a:ext cx="1628775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43663" y="5988050"/>
            <a:ext cx="1385887" cy="48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" name="圆角矩形 18"/>
          <p:cNvSpPr>
            <a:spLocks noChangeArrowheads="1"/>
          </p:cNvSpPr>
          <p:nvPr/>
        </p:nvSpPr>
        <p:spPr bwMode="auto">
          <a:xfrm>
            <a:off x="500063" y="5191125"/>
            <a:ext cx="8501062" cy="1381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157413" y="16287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06400" y="1933575"/>
            <a:ext cx="8231188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如果要把 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 </a:t>
            </a:r>
            <a:r>
              <a:rPr lang="zh-CN" altLang="en-US" sz="2400" b="1">
                <a:solidFill>
                  <a:srgbClr val="000000"/>
                </a:solidFill>
              </a:rPr>
              <a:t>化为规范形，令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                                    ，即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可得 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的规范形：</a:t>
            </a:r>
            <a:r>
              <a:rPr lang="en-US" altLang="zh-CN" sz="2400" b="1" i="1">
                <a:solidFill>
                  <a:srgbClr val="000000"/>
                </a:solidFill>
              </a:rPr>
              <a:t>f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zh-CN" altLang="en-US" sz="2400" b="1">
                <a:solidFill>
                  <a:srgbClr val="000000"/>
                </a:solidFill>
              </a:rPr>
              <a:t>－</a:t>
            </a:r>
            <a:r>
              <a:rPr lang="en-US" altLang="zh-CN" sz="2400" b="1" i="1">
                <a:solidFill>
                  <a:srgbClr val="000000"/>
                </a:solidFill>
              </a:rPr>
              <a:t>z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 baseline="30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</a:rPr>
              <a:t>z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 baseline="30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</a:rPr>
              <a:t>z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 baseline="30000">
                <a:solidFill>
                  <a:srgbClr val="000000"/>
                </a:solidFill>
              </a:rPr>
              <a:t>2</a:t>
            </a:r>
          </a:p>
        </p:txBody>
      </p:sp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4032250" y="2701925"/>
          <a:ext cx="2538413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0" imgH="18288000" progId="Equation.DSMT4">
                  <p:embed/>
                </p:oleObj>
              </mc:Choice>
              <mc:Fallback>
                <p:oleObj name="Equation" r:id="rId2" imgW="30480000" imgH="18288000" progId="Equation.DSMT4">
                  <p:embed/>
                  <p:pic>
                    <p:nvPicPr>
                      <p:cNvPr id="0" name="图片 7372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2250" y="2701925"/>
                        <a:ext cx="2538413" cy="1519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909888" y="455613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928800" imgH="16764000" progId="Equation.DSMT4">
                  <p:embed/>
                </p:oleObj>
              </mc:Choice>
              <mc:Fallback>
                <p:oleObj name="Equation" r:id="rId4" imgW="39928800" imgH="16764000" progId="Equation.DSMT4">
                  <p:embed/>
                  <p:pic>
                    <p:nvPicPr>
                      <p:cNvPr id="0" name="图片 7372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9888" y="455613"/>
                        <a:ext cx="33242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225550" y="2630488"/>
          <a:ext cx="1776413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6000" imgH="18288000" progId="Equation.DSMT4">
                  <p:embed/>
                </p:oleObj>
              </mc:Choice>
              <mc:Fallback>
                <p:oleObj name="Equation" r:id="rId6" imgW="21336000" imgH="18288000" progId="Equation.DSMT4">
                  <p:embed/>
                  <p:pic>
                    <p:nvPicPr>
                      <p:cNvPr id="0" name="图片 7373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5550" y="2630488"/>
                        <a:ext cx="1776413" cy="1519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913" y="1484784"/>
            <a:ext cx="7846151" cy="967939"/>
            <a:chOff x="247913" y="1556683"/>
            <a:chExt cx="7846151" cy="967939"/>
          </a:xfrm>
        </p:grpSpPr>
        <p:grpSp>
          <p:nvGrpSpPr>
            <p:cNvPr id="23" name="组合 22"/>
            <p:cNvGrpSpPr/>
            <p:nvPr/>
          </p:nvGrpSpPr>
          <p:grpSpPr>
            <a:xfrm>
              <a:off x="247913" y="1556683"/>
              <a:ext cx="7846151" cy="928694"/>
              <a:chOff x="272598" y="1271563"/>
              <a:chExt cx="7715304" cy="928694"/>
            </a:xfrm>
          </p:grpSpPr>
          <p:sp>
            <p:nvSpPr>
              <p:cNvPr id="12" name="矩形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272598" y="1271563"/>
                <a:ext cx="7715304" cy="92869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custDataLst>
                  <p:tags r:id="rId9"/>
                </p:custDataLst>
              </p:nvPr>
            </p:nvGraphicFramePr>
            <p:xfrm>
              <a:off x="1526379" y="1336647"/>
              <a:ext cx="54483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30759200" imgH="10058400" progId="Equation.DSMT4">
                      <p:embed/>
                    </p:oleObj>
                  </mc:Choice>
                  <mc:Fallback>
                    <p:oleObj name="Equation" r:id="rId11" imgW="130759200" imgH="10058400" progId="Equation.DSMT4">
                      <p:embed/>
                      <p:pic>
                        <p:nvPicPr>
                          <p:cNvPr id="0" name="图片 1126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526379" y="1336647"/>
                            <a:ext cx="5448300" cy="4191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TextBox 19"/>
            <p:cNvSpPr txBox="1"/>
            <p:nvPr>
              <p:custDataLst>
                <p:tags r:id="rId6"/>
              </p:custDataLst>
            </p:nvPr>
          </p:nvSpPr>
          <p:spPr>
            <a:xfrm>
              <a:off x="406234" y="1570515"/>
              <a:ext cx="74480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1.   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设                      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       </a:t>
              </a:r>
              <a:r>
                <a:rPr lang="en-US" altLang="zh-CN" dirty="0"/>
                <a:t>                                                 </a:t>
              </a:r>
              <a:r>
                <a:rPr lang="zh-CN" altLang="zh-CN" sz="28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经正交变换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化为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                   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，求</a:t>
              </a:r>
              <a:r>
                <a:rPr lang="el-GR" altLang="zh-CN" sz="2800" b="1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α</a:t>
              </a:r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，</a:t>
              </a:r>
              <a:r>
                <a:rPr lang="el-GR" altLang="zh-CN" sz="2800" b="1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β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。</a:t>
              </a:r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3155950" y="2028190"/>
            <a:ext cx="1752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2062400" imgH="10972800" progId="Equation.DSMT4">
                    <p:embed/>
                  </p:oleObj>
                </mc:Choice>
                <mc:Fallback>
                  <p:oleObj name="Equation" r:id="rId13" imgW="42062400" imgH="10972800" progId="Equation.DSMT4">
                    <p:embed/>
                    <p:pic>
                      <p:nvPicPr>
                        <p:cNvPr id="0" name="图片 1126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55950" y="2028190"/>
                          <a:ext cx="17526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259904" y="2598584"/>
            <a:ext cx="7772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解：二次型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79512" y="3265820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意味着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/>
              <a:t>的矩阵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/>
              <a:t>的特征值为</a:t>
            </a:r>
            <a:r>
              <a:rPr lang="en-US" altLang="zh-CN" sz="2800" b="1" dirty="0"/>
              <a:t>0,1,2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79413" y="3824288"/>
          <a:ext cx="1952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0045600" imgH="11887200" progId="Equation.DSMT4">
                  <p:embed/>
                </p:oleObj>
              </mc:Choice>
              <mc:Fallback>
                <p:oleObj name="Equation" r:id="rId15" imgW="60045600" imgH="118872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9413" y="3824288"/>
                        <a:ext cx="1952625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88913" y="4430713"/>
          <a:ext cx="3649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2166400" imgH="12192000" progId="Equation.DSMT4">
                  <p:embed/>
                </p:oleObj>
              </mc:Choice>
              <mc:Fallback>
                <p:oleObj name="Equation" r:id="rId17" imgW="112166400" imgH="121920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8913" y="4430713"/>
                        <a:ext cx="3649662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12750" y="5024438"/>
          <a:ext cx="4332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3197600" imgH="12192000" progId="Equation.DSMT4">
                  <p:embed/>
                </p:oleObj>
              </mc:Choice>
              <mc:Fallback>
                <p:oleObj name="Equation" r:id="rId19" imgW="133197600" imgH="121920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2750" y="5024438"/>
                        <a:ext cx="4332288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79730" y="6927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9730" y="6927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例题：</a:t>
            </a:r>
          </a:p>
        </p:txBody>
      </p:sp>
      <p:sp>
        <p:nvSpPr>
          <p:cNvPr id="26" name="TextBox 25"/>
          <p:cNvSpPr txBox="1"/>
          <p:nvPr>
            <p:custDataLst>
              <p:tags r:id="rId1"/>
            </p:custDataLst>
          </p:nvPr>
        </p:nvSpPr>
        <p:spPr>
          <a:xfrm>
            <a:off x="323956" y="1340768"/>
            <a:ext cx="7880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2.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设二次型                                               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&gt; 0)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，其中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的矩阵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的特征值之和为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，特征值之积为－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</a:p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）	求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的值。</a:t>
            </a:r>
          </a:p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）	用正交变换化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600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为标准型，并写出所用的正交    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      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变换及对应的正交矩阵。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68220" y="1357313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097600" imgH="10972800" progId="Equation.DSMT4">
                  <p:embed/>
                </p:oleObj>
              </mc:Choice>
              <mc:Fallback>
                <p:oleObj name="Equation" r:id="rId8" imgW="95097600" imgH="109728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8220" y="1357313"/>
                        <a:ext cx="39624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54250" y="5575300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805600" imgH="8229600" progId="Equation.DSMT4">
                  <p:embed/>
                </p:oleObj>
              </mc:Choice>
              <mc:Fallback>
                <p:oleObj name="Equation" r:id="rId10" imgW="44805600" imgH="8229600" progId="Equation.DSMT4">
                  <p:embed/>
                  <p:pic>
                    <p:nvPicPr>
                      <p:cNvPr id="0" name="图片 12291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54250" y="5575300"/>
                        <a:ext cx="1866900" cy="342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38313" y="3465513"/>
          <a:ext cx="226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254400" imgH="34747200" progId="Equation.DSMT4">
                  <p:embed/>
                </p:oleObj>
              </mc:Choice>
              <mc:Fallback>
                <p:oleObj name="Equation" r:id="rId12" imgW="54254400" imgH="34747200" progId="Equation.DSMT4">
                  <p:embed/>
                  <p:pic>
                    <p:nvPicPr>
                      <p:cNvPr id="0" name="图片 1228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38313" y="3465513"/>
                        <a:ext cx="2260600" cy="1447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908967" y="3613666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解：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88020" y="5038824"/>
          <a:ext cx="486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6738400" imgH="9753600" progId="Equation.DSMT4">
                  <p:embed/>
                </p:oleObj>
              </mc:Choice>
              <mc:Fallback>
                <p:oleObj name="Equation" r:id="rId14" imgW="116738400" imgH="9753600" progId="Equation.DSMT4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8020" y="5038824"/>
                        <a:ext cx="48641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9730" y="6927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例题：</a:t>
            </a: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326999" y="4088685"/>
            <a:ext cx="57259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(3)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691680" y="3679432"/>
            <a:ext cx="40783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(1)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=0 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0,2,2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29607" y="4197007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210400" imgH="10363200" progId="Equation.DSMT4">
                  <p:embed/>
                </p:oleObj>
              </mc:Choice>
              <mc:Fallback>
                <p:oleObj name="Equation" r:id="rId10" imgW="83210400" imgH="10363200" progId="Equation.DSMT4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9607" y="4197007"/>
                        <a:ext cx="34671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1124000" y="3728645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解：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446612" y="4221163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0408800" imgH="10363200" progId="Equation.DSMT4">
                  <p:embed/>
                </p:oleObj>
              </mc:Choice>
              <mc:Fallback>
                <p:oleObj name="Equation" r:id="rId12" imgW="70408800" imgH="10363200" progId="Equation.DSMT4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46612" y="4221163"/>
                        <a:ext cx="29337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324035" y="1269648"/>
            <a:ext cx="8013717" cy="2232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已知                                                         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的秩为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）求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的值；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）求正交变换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= QY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，把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化为标准形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）求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方程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) = 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的解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52599" y="1341021"/>
          <a:ext cx="601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475200" imgH="10363200" progId="Equation.DSMT4">
                  <p:embed/>
                </p:oleObj>
              </mc:Choice>
              <mc:Fallback>
                <p:oleObj name="Equation" r:id="rId14" imgW="144475200" imgH="103632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52599" y="1341021"/>
                        <a:ext cx="60198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23936" y="4653493"/>
          <a:ext cx="40386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6926400" imgH="35052000" progId="Equation.DSMT4">
                  <p:embed/>
                </p:oleObj>
              </mc:Choice>
              <mc:Fallback>
                <p:oleObj name="Equation" r:id="rId16" imgW="96926400" imgH="35052000" progId="Equation.DSMT4">
                  <p:embed/>
                  <p:pic>
                    <p:nvPicPr>
                      <p:cNvPr id="0" name="图片 14339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23936" y="4653493"/>
                        <a:ext cx="4038600" cy="146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>
                <a:solidFill>
                  <a:srgbClr val="CC0099"/>
                </a:solidFill>
              </a:rPr>
              <a:t>6</a:t>
            </a:r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CC0099"/>
                </a:solidFill>
                <a:latin typeface="楷体_GB2312" pitchFamily="49" charset="-122"/>
              </a:rPr>
              <a:t>正定二次型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750" y="6927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sym typeface="+mn-ea"/>
              </a:rPr>
              <a:t>惯性定理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87537" y="1217165"/>
            <a:ext cx="7887716" cy="523220"/>
            <a:chOff x="284685" y="1478775"/>
            <a:chExt cx="7887716" cy="523220"/>
          </a:xfrm>
        </p:grpSpPr>
        <p:grpSp>
          <p:nvGrpSpPr>
            <p:cNvPr id="37" name="组合 36"/>
            <p:cNvGrpSpPr/>
            <p:nvPr/>
          </p:nvGrpSpPr>
          <p:grpSpPr>
            <a:xfrm>
              <a:off x="284685" y="1478775"/>
              <a:ext cx="4300338" cy="523220"/>
              <a:chOff x="284685" y="1478775"/>
              <a:chExt cx="4300338" cy="523220"/>
            </a:xfrm>
          </p:grpSpPr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custDataLst>
                  <p:tags r:id="rId20"/>
                </p:custDataLst>
              </p:nvPr>
            </p:nvGraphicFramePr>
            <p:xfrm>
              <a:off x="2654623" y="1525260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46329600" imgH="11277600" progId="Equation.DSMT4">
                      <p:embed/>
                    </p:oleObj>
                  </mc:Choice>
                  <mc:Fallback>
                    <p:oleObj name="Equation" r:id="rId23" imgW="46329600" imgH="11277600" progId="Equation.DSMT4">
                      <p:embed/>
                      <p:pic>
                        <p:nvPicPr>
                          <p:cNvPr id="0" name="图片 2457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654623" y="1525260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Box 20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43" name="TextBox 24"/>
            <p:cNvSpPr txBox="1"/>
            <p:nvPr>
              <p:custDataLst>
                <p:tags r:id="rId19"/>
              </p:custDataLst>
            </p:nvPr>
          </p:nvSpPr>
          <p:spPr>
            <a:xfrm>
              <a:off x="4555950" y="1478775"/>
              <a:ext cx="3616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，它的秩为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有两个</a:t>
              </a:r>
              <a:endParaRPr lang="zh-CN" altLang="en-US" sz="2800" b="1" dirty="0"/>
            </a:p>
          </p:txBody>
        </p:sp>
      </p:grpSp>
      <p:sp>
        <p:nvSpPr>
          <p:cNvPr id="45" name="TextBox 34"/>
          <p:cNvSpPr txBox="1"/>
          <p:nvPr>
            <p:custDataLst>
              <p:tags r:id="rId1"/>
            </p:custDataLst>
          </p:nvPr>
        </p:nvSpPr>
        <p:spPr>
          <a:xfrm>
            <a:off x="248864" y="4024798"/>
            <a:ext cx="3344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中</a:t>
            </a:r>
            <a:r>
              <a:rPr lang="zh-CN" altLang="zh-CN" sz="2800" b="1" dirty="0"/>
              <a:t>正数的个数</a:t>
            </a:r>
            <a:r>
              <a:rPr lang="zh-CN" altLang="en-US" sz="2800" b="1" dirty="0"/>
              <a:t>相等。</a:t>
            </a:r>
            <a:endParaRPr lang="zh-CN" altLang="zh-CN" sz="2800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48864" y="1817102"/>
            <a:ext cx="4067549" cy="531778"/>
            <a:chOff x="129209" y="1915933"/>
            <a:chExt cx="4067549" cy="531778"/>
          </a:xfrm>
        </p:grpSpPr>
        <p:grpSp>
          <p:nvGrpSpPr>
            <p:cNvPr id="49" name="组合 48"/>
            <p:cNvGrpSpPr/>
            <p:nvPr/>
          </p:nvGrpSpPr>
          <p:grpSpPr>
            <a:xfrm>
              <a:off x="129209" y="1924491"/>
              <a:ext cx="2580061" cy="523220"/>
              <a:chOff x="129209" y="1924491"/>
              <a:chExt cx="2580061" cy="523220"/>
            </a:xfrm>
          </p:grpSpPr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custDataLst>
                  <p:tags r:id="rId17"/>
                </p:custDataLst>
              </p:nvPr>
            </p:nvGraphicFramePr>
            <p:xfrm>
              <a:off x="1756770" y="1994306"/>
              <a:ext cx="9525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22860000" imgH="8534400" progId="Equation.DSMT4">
                      <p:embed/>
                    </p:oleObj>
                  </mc:Choice>
                  <mc:Fallback>
                    <p:oleObj name="Equation" r:id="rId25" imgW="22860000" imgH="8534400" progId="Equation.DSMT4">
                      <p:embed/>
                      <p:pic>
                        <p:nvPicPr>
                          <p:cNvPr id="0" name="图片 2457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756770" y="1994306"/>
                            <a:ext cx="952500" cy="355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9209" y="1924491"/>
                <a:ext cx="1651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可逆变换</a:t>
                </a:r>
              </a:p>
            </p:txBody>
          </p:sp>
        </p:grpSp>
        <p:sp>
          <p:nvSpPr>
            <p:cNvPr id="54" name="TextBox 27"/>
            <p:cNvSpPr txBox="1"/>
            <p:nvPr>
              <p:custDataLst>
                <p:tags r:id="rId15"/>
              </p:custDataLst>
            </p:nvPr>
          </p:nvSpPr>
          <p:spPr>
            <a:xfrm>
              <a:off x="2754833" y="1915933"/>
              <a:ext cx="288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及</a:t>
              </a: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256958" y="2027644"/>
            <a:ext cx="939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555200" imgH="7620000" progId="Equation.DSMT4">
                    <p:embed/>
                  </p:oleObj>
                </mc:Choice>
                <mc:Fallback>
                  <p:oleObj name="Equation" r:id="rId27" imgW="22555200" imgH="7620000" progId="Equation.DSMT4">
                    <p:embed/>
                    <p:pic>
                      <p:nvPicPr>
                        <p:cNvPr id="0" name="图片 245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256958" y="2027644"/>
                          <a:ext cx="939800" cy="317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283566" y="2439153"/>
            <a:ext cx="5326659" cy="523220"/>
            <a:chOff x="283566" y="2439153"/>
            <a:chExt cx="5326659" cy="523220"/>
          </a:xfrm>
        </p:grpSpPr>
        <p:graphicFrame>
          <p:nvGraphicFramePr>
            <p:cNvPr id="59" name="对象 58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714375" y="2459038"/>
            <a:ext cx="48958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7043200" imgH="11582400" progId="Equation.DSMT4">
                    <p:embed/>
                  </p:oleObj>
                </mc:Choice>
                <mc:Fallback>
                  <p:oleObj name="Equation" r:id="rId29" imgW="117043200" imgH="11582400" progId="Equation.DSMT4">
                    <p:embed/>
                    <p:pic>
                      <p:nvPicPr>
                        <p:cNvPr id="0" name="图片 245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4375" y="2459038"/>
                          <a:ext cx="4895850" cy="48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27"/>
            <p:cNvSpPr txBox="1"/>
            <p:nvPr>
              <p:custDataLst>
                <p:tags r:id="rId14"/>
              </p:custDataLst>
            </p:nvPr>
          </p:nvSpPr>
          <p:spPr>
            <a:xfrm>
              <a:off x="283566" y="2439153"/>
              <a:ext cx="54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使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1519" y="2978150"/>
            <a:ext cx="5333306" cy="523428"/>
            <a:chOff x="251519" y="2978150"/>
            <a:chExt cx="5333306" cy="523428"/>
          </a:xfrm>
        </p:grpSpPr>
        <p:graphicFrame>
          <p:nvGraphicFramePr>
            <p:cNvPr id="68" name="对象 67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809625" y="2978150"/>
            <a:ext cx="4775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14604800" imgH="11582400" progId="Equation.DSMT4">
                    <p:embed/>
                  </p:oleObj>
                </mc:Choice>
                <mc:Fallback>
                  <p:oleObj name="Equation" r:id="rId31" imgW="114604800" imgH="11582400" progId="Equation.DSMT4">
                    <p:embed/>
                    <p:pic>
                      <p:nvPicPr>
                        <p:cNvPr id="0" name="图片 2458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09625" y="2978150"/>
                          <a:ext cx="4775200" cy="48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Box 27"/>
            <p:cNvSpPr txBox="1"/>
            <p:nvPr>
              <p:custDataLst>
                <p:tags r:id="rId12"/>
              </p:custDataLst>
            </p:nvPr>
          </p:nvSpPr>
          <p:spPr>
            <a:xfrm>
              <a:off x="251519" y="2978358"/>
              <a:ext cx="577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及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12638" y="3501578"/>
            <a:ext cx="6413587" cy="523220"/>
            <a:chOff x="212638" y="3501578"/>
            <a:chExt cx="6413587" cy="523220"/>
          </a:xfrm>
        </p:grpSpPr>
        <p:graphicFrame>
          <p:nvGraphicFramePr>
            <p:cNvPr id="72" name="对象 71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026025" y="3560763"/>
            <a:ext cx="1600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8404800" imgH="9753600" progId="Equation.DSMT4">
                    <p:embed/>
                  </p:oleObj>
                </mc:Choice>
                <mc:Fallback>
                  <p:oleObj name="Equation" r:id="rId33" imgW="38404800" imgH="9753600" progId="Equation.DSMT4">
                    <p:embed/>
                    <p:pic>
                      <p:nvPicPr>
                        <p:cNvPr id="0" name="图片 2458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026025" y="3560763"/>
                          <a:ext cx="1600200" cy="406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" name="组合 72"/>
            <p:cNvGrpSpPr/>
            <p:nvPr/>
          </p:nvGrpSpPr>
          <p:grpSpPr>
            <a:xfrm>
              <a:off x="212638" y="3501578"/>
              <a:ext cx="4935426" cy="523220"/>
              <a:chOff x="212638" y="3501578"/>
              <a:chExt cx="4935426" cy="52322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2638" y="3501578"/>
                <a:ext cx="2141625" cy="523220"/>
                <a:chOff x="212638" y="3501578"/>
                <a:chExt cx="2141625" cy="523220"/>
              </a:xfrm>
            </p:grpSpPr>
            <p:sp>
              <p:nvSpPr>
                <p:cNvPr id="75" name="TextBox 2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212638" y="3501578"/>
                  <a:ext cx="5429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2800" b="1" dirty="0"/>
                    <a:t>则</a:t>
                  </a:r>
                </a:p>
              </p:txBody>
            </p:sp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custDataLst>
                    <p:tags r:id="rId10"/>
                  </p:custDataLst>
                </p:nvPr>
              </p:nvGraphicFramePr>
              <p:xfrm>
                <a:off x="792163" y="3560763"/>
                <a:ext cx="15621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5" imgW="37490400" imgH="9753600" progId="Equation.DSMT4">
                        <p:embed/>
                      </p:oleObj>
                    </mc:Choice>
                    <mc:Fallback>
                      <p:oleObj name="Equation" r:id="rId35" imgW="37490400" imgH="9753600" progId="Equation.DSMT4">
                        <p:embed/>
                        <p:pic>
                          <p:nvPicPr>
                            <p:cNvPr id="0" name="图片 24583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92163" y="3560763"/>
                              <a:ext cx="1562100" cy="4064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7" name="TextBox 1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339752" y="3501578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中正数的个数与</a:t>
                </a:r>
              </a:p>
            </p:txBody>
          </p:sp>
        </p:grpSp>
      </p:grpSp>
      <p:sp>
        <p:nvSpPr>
          <p:cNvPr id="80" name="TextBox 34"/>
          <p:cNvSpPr txBox="1"/>
          <p:nvPr>
            <p:custDataLst>
              <p:tags r:id="rId2"/>
            </p:custDataLst>
          </p:nvPr>
        </p:nvSpPr>
        <p:spPr>
          <a:xfrm>
            <a:off x="3419872" y="4005094"/>
            <a:ext cx="417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从而负数的个数也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相等。</a:t>
            </a:r>
            <a:endParaRPr lang="zh-CN" altLang="zh-CN" sz="2800" b="1" dirty="0"/>
          </a:p>
        </p:txBody>
      </p:sp>
      <p:sp>
        <p:nvSpPr>
          <p:cNvPr id="81" name="TextBox 30"/>
          <p:cNvSpPr txBox="1"/>
          <p:nvPr>
            <p:custDataLst>
              <p:tags r:id="rId3"/>
            </p:custDataLst>
          </p:nvPr>
        </p:nvSpPr>
        <p:spPr>
          <a:xfrm>
            <a:off x="283845" y="4552315"/>
            <a:ext cx="8315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  设二次型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正惯性指数</a:t>
            </a:r>
            <a:r>
              <a:rPr lang="zh-CN" altLang="en-US" sz="2800" b="1" dirty="0">
                <a:latin typeface="+mn-ea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+mn-ea"/>
              </a:rPr>
              <a:t> ,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秩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lang="zh-CN" altLang="zh-CN" sz="2800" b="1" dirty="0">
                <a:latin typeface="Times New Roman" panose="02020603050405020304"/>
                <a:cs typeface="Times New Roman" panose="02020603050405020304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规范型</a:t>
            </a:r>
            <a:r>
              <a:rPr lang="zh-CN" altLang="en-US" sz="2800" b="1" dirty="0">
                <a:latin typeface="宋体" panose="02010600030101010101" pitchFamily="2" charset="-122"/>
              </a:rPr>
              <a:t>可确定为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4" name="圆角矩形标注 83"/>
          <p:cNvSpPr/>
          <p:nvPr>
            <p:custDataLst>
              <p:tags r:id="rId4"/>
            </p:custDataLst>
          </p:nvPr>
        </p:nvSpPr>
        <p:spPr>
          <a:xfrm>
            <a:off x="5076170" y="1815197"/>
            <a:ext cx="1872207" cy="523220"/>
          </a:xfrm>
          <a:prstGeom prst="wedgeRoundRectCallout">
            <a:avLst>
              <a:gd name="adj1" fmla="val -135622"/>
              <a:gd name="adj2" fmla="val 294609"/>
              <a:gd name="adj3" fmla="val 16667"/>
            </a:avLst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</a:rPr>
              <a:t>正惯性指数</a:t>
            </a:r>
          </a:p>
        </p:txBody>
      </p:sp>
      <p:sp>
        <p:nvSpPr>
          <p:cNvPr id="85" name="圆角矩形标注 84"/>
          <p:cNvSpPr/>
          <p:nvPr>
            <p:custDataLst>
              <p:tags r:id="rId5"/>
            </p:custDataLst>
          </p:nvPr>
        </p:nvSpPr>
        <p:spPr>
          <a:xfrm>
            <a:off x="6372205" y="2564497"/>
            <a:ext cx="1872207" cy="523220"/>
          </a:xfrm>
          <a:prstGeom prst="wedgeRoundRectCallout">
            <a:avLst>
              <a:gd name="adj1" fmla="val -135622"/>
              <a:gd name="adj2" fmla="val 294609"/>
              <a:gd name="adj3" fmla="val 16667"/>
            </a:avLst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</a:rPr>
              <a:t>负惯性指数</a:t>
            </a:r>
          </a:p>
        </p:txBody>
      </p:sp>
      <p:graphicFrame>
        <p:nvGraphicFramePr>
          <p:cNvPr id="86" name="对象 8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23758" y="5661660"/>
          <a:ext cx="430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03327200" imgH="11887200" progId="Equation.DSMT4">
                  <p:embed/>
                </p:oleObj>
              </mc:Choice>
              <mc:Fallback>
                <p:oleObj name="Equation" r:id="rId37" imgW="103327200" imgH="11887200" progId="Equation.DSMT4">
                  <p:embed/>
                  <p:pic>
                    <p:nvPicPr>
                      <p:cNvPr id="0" name="图片 24584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123758" y="5661660"/>
                        <a:ext cx="430530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0" grpId="0"/>
      <p:bldP spid="81" grpId="0" build="p"/>
      <p:bldP spid="84" grpId="0" bldLvl="0" animBg="1"/>
      <p:bldP spid="85" grpId="0" bldLvl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9730" y="6927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例题：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35785" y="757238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032800" imgH="10972800" progId="Equation.DSMT4">
                  <p:embed/>
                </p:oleObj>
              </mc:Choice>
              <mc:Fallback>
                <p:oleObj name="Equation" r:id="rId17" imgW="110032800" imgH="10972800" progId="Equation.DSMT4">
                  <p:embed/>
                  <p:pic>
                    <p:nvPicPr>
                      <p:cNvPr id="0" name="图片 2560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5785" y="757238"/>
                        <a:ext cx="45847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762500" y="23685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267200" imgH="7315200" progId="Equation.DSMT4">
                  <p:embed/>
                </p:oleObj>
              </mc:Choice>
              <mc:Fallback>
                <p:oleObj name="Equation" r:id="rId19" imgW="4267200" imgH="7315200" progId="Equation.DSMT4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62500" y="2368550"/>
                        <a:ext cx="177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477527" y="1268760"/>
            <a:ext cx="3616451" cy="461665"/>
            <a:chOff x="477527" y="1268760"/>
            <a:chExt cx="3616451" cy="461665"/>
          </a:xfrm>
        </p:grpSpPr>
        <p:sp>
          <p:nvSpPr>
            <p:cNvPr id="25" name="TextBox 24"/>
            <p:cNvSpPr txBox="1"/>
            <p:nvPr>
              <p:custDataLst>
                <p:tags r:id="rId14"/>
              </p:custDataLst>
            </p:nvPr>
          </p:nvSpPr>
          <p:spPr>
            <a:xfrm>
              <a:off x="477527" y="1268760"/>
              <a:ext cx="361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的秩为</a:t>
              </a:r>
            </a:p>
          </p:txBody>
        </p:sp>
        <p:cxnSp>
          <p:nvCxnSpPr>
            <p:cNvPr id="13" name="直接连接符 12"/>
            <p:cNvCxnSpPr/>
            <p:nvPr>
              <p:custDataLst>
                <p:tags r:id="rId15"/>
              </p:custDataLst>
            </p:nvPr>
          </p:nvCxnSpPr>
          <p:spPr>
            <a:xfrm>
              <a:off x="1623241" y="1628800"/>
              <a:ext cx="14814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65026" y="1791979"/>
            <a:ext cx="3504106" cy="461665"/>
            <a:chOff x="557028" y="2477095"/>
            <a:chExt cx="3504106" cy="461665"/>
          </a:xfrm>
        </p:grpSpPr>
        <p:sp>
          <p:nvSpPr>
            <p:cNvPr id="48" name="TextBox 47"/>
            <p:cNvSpPr txBox="1"/>
            <p:nvPr>
              <p:custDataLst>
                <p:tags r:id="rId12"/>
              </p:custDataLst>
            </p:nvPr>
          </p:nvSpPr>
          <p:spPr>
            <a:xfrm>
              <a:off x="557028" y="2477095"/>
              <a:ext cx="3270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正惯性指数为</a:t>
              </a:r>
            </a:p>
          </p:txBody>
        </p:sp>
        <p:cxnSp>
          <p:nvCxnSpPr>
            <p:cNvPr id="53" name="直接连接符 52"/>
            <p:cNvCxnSpPr/>
            <p:nvPr>
              <p:custDataLst>
                <p:tags r:id="rId13"/>
              </p:custDataLst>
            </p:nvPr>
          </p:nvCxnSpPr>
          <p:spPr>
            <a:xfrm>
              <a:off x="2579646" y="2847290"/>
              <a:ext cx="14814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91621" y="2324414"/>
            <a:ext cx="3504106" cy="461665"/>
            <a:chOff x="557028" y="2938759"/>
            <a:chExt cx="3504106" cy="461665"/>
          </a:xfrm>
        </p:grpSpPr>
        <p:sp>
          <p:nvSpPr>
            <p:cNvPr id="61" name="TextBox 47"/>
            <p:cNvSpPr txBox="1"/>
            <p:nvPr>
              <p:custDataLst>
                <p:tags r:id="rId10"/>
              </p:custDataLst>
            </p:nvPr>
          </p:nvSpPr>
          <p:spPr>
            <a:xfrm>
              <a:off x="557028" y="2938759"/>
              <a:ext cx="3457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/>
                <a:t>负惯性指数</a:t>
              </a:r>
              <a:r>
                <a:rPr lang="zh-CN" altLang="zh-CN" sz="2400" b="1" dirty="0">
                  <a:solidFill>
                    <a:srgbClr val="000000"/>
                  </a:solidFill>
                </a:rPr>
                <a:t>为</a:t>
              </a:r>
              <a:endParaRPr lang="zh-CN" altLang="zh-CN" dirty="0"/>
            </a:p>
          </p:txBody>
        </p:sp>
        <p:cxnSp>
          <p:nvCxnSpPr>
            <p:cNvPr id="54" name="直接连接符 53"/>
            <p:cNvCxnSpPr/>
            <p:nvPr>
              <p:custDataLst>
                <p:tags r:id="rId11"/>
              </p:custDataLst>
            </p:nvPr>
          </p:nvCxnSpPr>
          <p:spPr>
            <a:xfrm>
              <a:off x="2579646" y="3284984"/>
              <a:ext cx="14814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圆角矩形 79"/>
          <p:cNvSpPr/>
          <p:nvPr>
            <p:custDataLst>
              <p:tags r:id="rId3"/>
            </p:custDataLst>
          </p:nvPr>
        </p:nvSpPr>
        <p:spPr>
          <a:xfrm>
            <a:off x="584927" y="4509036"/>
            <a:ext cx="7207416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4"/>
            </p:custDataLst>
          </p:nvPr>
        </p:nvSpPr>
        <p:spPr>
          <a:xfrm>
            <a:off x="611561" y="4581668"/>
            <a:ext cx="72728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        </a:t>
            </a:r>
            <a:r>
              <a:rPr lang="zh-CN" altLang="en-US" sz="2800" b="1" dirty="0">
                <a:solidFill>
                  <a:srgbClr val="FF0000"/>
                </a:solidFill>
              </a:rPr>
              <a:t>正（负）惯性指数</a:t>
            </a:r>
            <a:r>
              <a:rPr lang="zh-CN" altLang="en-US" sz="2800" b="1" dirty="0"/>
              <a:t>等于 矩阵正（负）特征值的个数，即标准形中正（负）平方项的个数。         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539552" y="3068960"/>
            <a:ext cx="7255331" cy="892552"/>
            <a:chOff x="557027" y="3455819"/>
            <a:chExt cx="7640379" cy="892552"/>
          </a:xfrm>
        </p:grpSpPr>
        <p:sp>
          <p:nvSpPr>
            <p:cNvPr id="78" name="圆角矩形 77"/>
            <p:cNvSpPr/>
            <p:nvPr>
              <p:custDataLst>
                <p:tags r:id="rId8"/>
              </p:custDataLst>
            </p:nvPr>
          </p:nvSpPr>
          <p:spPr>
            <a:xfrm>
              <a:off x="604943" y="3455819"/>
              <a:ext cx="6441890" cy="8925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>
              <p:custDataLst>
                <p:tags r:id="rId9"/>
              </p:custDataLst>
            </p:nvPr>
          </p:nvSpPr>
          <p:spPr>
            <a:xfrm>
              <a:off x="557027" y="3455819"/>
              <a:ext cx="7640379" cy="8925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+mn-ea"/>
                </a:rPr>
                <a:t>    正（负）特征值的</a:t>
              </a:r>
              <a:r>
                <a:rPr lang="zh-CN" altLang="en-US" sz="2600" b="1" dirty="0">
                  <a:solidFill>
                    <a:srgbClr val="FF0000"/>
                  </a:solidFill>
                  <a:latin typeface="+mn-ea"/>
                </a:rPr>
                <a:t>个数</a:t>
              </a:r>
              <a:r>
                <a:rPr lang="zh-CN" altLang="en-US" sz="2600" b="1" dirty="0">
                  <a:latin typeface="+mn-ea"/>
                </a:rPr>
                <a:t>与</a:t>
              </a:r>
              <a:r>
                <a:rPr lang="zh-CN" altLang="zh-CN" sz="2600" b="1" dirty="0">
                  <a:solidFill>
                    <a:srgbClr val="FF0000"/>
                  </a:solidFill>
                  <a:latin typeface="+mn-ea"/>
                </a:rPr>
                <a:t>正（负）惯性指数</a:t>
              </a:r>
              <a:r>
                <a:rPr lang="zh-CN" altLang="en-US" sz="2600" b="1" dirty="0">
                  <a:solidFill>
                    <a:schemeClr val="tx1"/>
                  </a:solidFill>
                  <a:latin typeface="+mn-ea"/>
                </a:rPr>
                <a:t>有什么关系？</a:t>
              </a:r>
            </a:p>
          </p:txBody>
        </p:sp>
      </p:grpSp>
      <p:sp>
        <p:nvSpPr>
          <p:cNvPr id="71" name="TextBox 70"/>
          <p:cNvSpPr txBox="1"/>
          <p:nvPr>
            <p:custDataLst>
              <p:tags r:id="rId5"/>
            </p:custDataLst>
          </p:nvPr>
        </p:nvSpPr>
        <p:spPr>
          <a:xfrm>
            <a:off x="2935145" y="1628800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2" name="TextBox 70"/>
          <p:cNvSpPr txBox="1"/>
          <p:nvPr>
            <p:custDataLst>
              <p:tags r:id="rId6"/>
            </p:custDataLst>
          </p:nvPr>
        </p:nvSpPr>
        <p:spPr>
          <a:xfrm>
            <a:off x="2935145" y="2147419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>
            <p:custDataLst>
              <p:tags r:id="rId7"/>
            </p:custDataLst>
          </p:nvPr>
        </p:nvSpPr>
        <p:spPr>
          <a:xfrm>
            <a:off x="2109118" y="1109128"/>
            <a:ext cx="65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64" grpId="0"/>
      <p:bldP spid="71" grpId="0"/>
      <p:bldP spid="72" grpId="0"/>
      <p:bldP spid="7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5613" y="455613"/>
            <a:ext cx="8231187" cy="4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28223" y="470565"/>
            <a:ext cx="6920544" cy="529590"/>
            <a:chOff x="523172" y="1203800"/>
            <a:chExt cx="6777698" cy="529590"/>
          </a:xfrm>
        </p:grpSpPr>
        <p:grpSp>
          <p:nvGrpSpPr>
            <p:cNvPr id="20" name="组合 19"/>
            <p:cNvGrpSpPr/>
            <p:nvPr/>
          </p:nvGrpSpPr>
          <p:grpSpPr>
            <a:xfrm>
              <a:off x="523172" y="1203800"/>
              <a:ext cx="4066910" cy="529590"/>
              <a:chOff x="523172" y="1203800"/>
              <a:chExt cx="4066910" cy="529590"/>
            </a:xfrm>
          </p:grpSpPr>
          <p:pic>
            <p:nvPicPr>
              <p:cNvPr id="22" name="图片 21"/>
              <p:cNvPicPr/>
              <p:nvPr>
                <p:custDataLst>
                  <p:tags r:id="rId8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2850182" y="1203800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24" name="TextBox 2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23172" y="1210170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1" name="TextBox 24"/>
            <p:cNvSpPr txBox="1"/>
            <p:nvPr>
              <p:custDataLst>
                <p:tags r:id="rId7"/>
              </p:custDataLst>
            </p:nvPr>
          </p:nvSpPr>
          <p:spPr>
            <a:xfrm>
              <a:off x="4542005" y="1203820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26" name="TextBox 25"/>
          <p:cNvSpPr txBox="1"/>
          <p:nvPr>
            <p:custDataLst>
              <p:tags r:id="rId2"/>
            </p:custDataLst>
          </p:nvPr>
        </p:nvSpPr>
        <p:spPr>
          <a:xfrm>
            <a:off x="611690" y="1667545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正定的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TextBox 17"/>
          <p:cNvSpPr txBox="1"/>
          <p:nvPr>
            <p:custDataLst>
              <p:tags r:id="rId3"/>
            </p:custDataLst>
          </p:nvPr>
        </p:nvSpPr>
        <p:spPr>
          <a:xfrm>
            <a:off x="539750" y="2329815"/>
            <a:ext cx="8366125" cy="1141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负定二次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5"/>
          <p:cNvSpPr txBox="1"/>
          <p:nvPr>
            <p:custDataLst>
              <p:tags r:id="rId4"/>
            </p:custDataLst>
          </p:nvPr>
        </p:nvSpPr>
        <p:spPr>
          <a:xfrm>
            <a:off x="611630" y="2949595"/>
            <a:ext cx="78488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负定的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5"/>
            </p:custDataLst>
          </p:nvPr>
        </p:nvSpPr>
        <p:spPr>
          <a:xfrm>
            <a:off x="179705" y="1052830"/>
            <a:ext cx="8213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6"/>
            </p:custDataLst>
          </p:nvPr>
        </p:nvSpPr>
        <p:spPr>
          <a:xfrm>
            <a:off x="1188136" y="4293498"/>
            <a:ext cx="74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正</a:t>
            </a:r>
            <a:r>
              <a:rPr lang="zh-CN" altLang="zh-CN" sz="2800" b="1" dirty="0">
                <a:latin typeface="宋体" panose="02010600030101010101" pitchFamily="2" charset="-122"/>
              </a:rPr>
              <a:t>定二次型</a:t>
            </a:r>
            <a:r>
              <a:rPr lang="zh-CN" altLang="en-US" sz="2800" b="1" dirty="0">
                <a:latin typeface="宋体" panose="02010600030101010101" pitchFamily="2" charset="-122"/>
              </a:rPr>
              <a:t>的矩阵称为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正定矩阵。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18" grpId="0"/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750" y="621030"/>
            <a:ext cx="77666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sym typeface="+mn-ea"/>
              </a:rPr>
              <a:t>定理：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对称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矩阵</a:t>
            </a:r>
            <a:r>
              <a:rPr lang="en-US" altLang="zh-CN" sz="2400" b="1" i="1">
                <a:solidFill>
                  <a:srgbClr val="0000FF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正定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的充要条件是：</a:t>
            </a:r>
            <a:r>
              <a:rPr lang="en-US" altLang="zh-CN" sz="2400" b="1" i="1">
                <a:solidFill>
                  <a:srgbClr val="0000FF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的各阶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顺序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主子式都为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正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985" y="1269365"/>
          <a:ext cx="562546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711200" progId="Equation.KSEE3">
                  <p:embed/>
                </p:oleObj>
              </mc:Choice>
              <mc:Fallback>
                <p:oleObj r:id="rId2" imgW="24003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985" y="1269365"/>
                        <a:ext cx="5625465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1505" y="3069590"/>
            <a:ext cx="7766685" cy="915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对称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矩阵</a:t>
            </a:r>
            <a:r>
              <a:rPr lang="en-US" altLang="zh-CN" sz="2400" b="1" i="1">
                <a:solidFill>
                  <a:srgbClr val="0000FF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负定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的充要条件是：</a:t>
            </a:r>
            <a:r>
              <a:rPr lang="zh-CN" sz="2400" b="1">
                <a:solidFill>
                  <a:srgbClr val="0000FF"/>
                </a:solidFill>
                <a:sym typeface="+mn-ea"/>
              </a:rPr>
              <a:t>奇数阶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主子式为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负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，而偶数阶主子式为正，即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785" y="4149090"/>
          <a:ext cx="528383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34565" imgH="711200" progId="Equation.KSEE3">
                  <p:embed/>
                </p:oleObj>
              </mc:Choice>
              <mc:Fallback>
                <p:oleObj r:id="rId4" imgW="2234565" imgH="711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785" y="4149090"/>
                        <a:ext cx="5283835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9750" y="1017905"/>
            <a:ext cx="77666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sym typeface="+mn-ea"/>
              </a:rPr>
              <a:t>性质：</a:t>
            </a:r>
          </a:p>
        </p:txBody>
      </p:sp>
      <p:sp>
        <p:nvSpPr>
          <p:cNvPr id="27" name="TextBox 26"/>
          <p:cNvSpPr txBox="1"/>
          <p:nvPr>
            <p:custDataLst>
              <p:tags r:id="rId2"/>
            </p:custDataLst>
          </p:nvPr>
        </p:nvSpPr>
        <p:spPr>
          <a:xfrm>
            <a:off x="971460" y="2061218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为正定矩阵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720590" y="3521393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76800" imgH="8229600" progId="Equation.DSMT4">
                  <p:embed/>
                </p:oleObj>
              </mc:Choice>
              <mc:Fallback>
                <p:oleObj name="Equation" r:id="rId14" imgW="4876800" imgH="8229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20590" y="3521393"/>
                        <a:ext cx="203200" cy="342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255701" y="2081349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473600" imgH="12801600" progId="Equation.DSMT4">
                  <p:embed/>
                </p:oleObj>
              </mc:Choice>
              <mc:Fallback>
                <p:oleObj name="Equation" r:id="rId16" imgW="55473600" imgH="128016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55701" y="2081349"/>
                        <a:ext cx="23114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726940" y="352298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0" imgH="7924800" progId="Equation.DSMT4">
                  <p:embed/>
                </p:oleObj>
              </mc:Choice>
              <mc:Fallback>
                <p:oleObj name="Equation" r:id="rId18" imgW="4572000" imgH="79248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26940" y="3522980"/>
                        <a:ext cx="1905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>
            <p:custDataLst>
              <p:tags r:id="rId6"/>
            </p:custDataLst>
          </p:nvPr>
        </p:nvSpPr>
        <p:spPr>
          <a:xfrm>
            <a:off x="963796" y="3218102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60894" y="3802662"/>
            <a:ext cx="5078040" cy="812800"/>
            <a:chOff x="790104" y="2645057"/>
            <a:chExt cx="5078040" cy="8128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790104" y="2645057"/>
            <a:ext cx="1117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822400" imgH="19507200" progId="Equation.DSMT4">
                    <p:embed/>
                  </p:oleObj>
                </mc:Choice>
                <mc:Fallback>
                  <p:oleObj name="Equation" r:id="rId20" imgW="26822400" imgH="19507200" progId="Equation.DSMT4">
                    <p:embed/>
                    <p:pic>
                      <p:nvPicPr>
                        <p:cNvPr id="0" name="图片 61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90104" y="2645057"/>
                          <a:ext cx="1117600" cy="812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>
              <p:custDataLst>
                <p:tags r:id="rId12"/>
              </p:custDataLst>
            </p:nvPr>
          </p:nvSpPr>
          <p:spPr>
            <a:xfrm>
              <a:off x="1907704" y="2789847"/>
              <a:ext cx="3960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也是正定矩阵。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8350" y="2614749"/>
            <a:ext cx="5614630" cy="523220"/>
            <a:chOff x="557560" y="1457144"/>
            <a:chExt cx="56146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custDataLst>
                  <p:tags r:id="rId9"/>
                </p:custData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8534400" imgH="8534400" progId="Equation.DSMT4">
                      <p:embed/>
                    </p:oleObj>
                  </mc:Choice>
                  <mc:Fallback>
                    <p:oleObj name="Equation" r:id="rId22" imgW="8534400" imgH="8534400" progId="Equation.DSMT4">
                      <p:embed/>
                      <p:pic>
                        <p:nvPicPr>
                          <p:cNvPr id="0" name="图片 614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，    也是正定矩阵。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57560" y="1493838"/>
              <a:ext cx="2078212" cy="482600"/>
              <a:chOff x="557560" y="1493838"/>
              <a:chExt cx="2078212" cy="4826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custDataLst>
                  <p:tags r:id="rId7"/>
                </p:custDataLst>
              </p:nvPr>
            </p:nvGraphicFramePr>
            <p:xfrm>
              <a:off x="2169154" y="1517206"/>
              <a:ext cx="46661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0972800" imgH="8534400" progId="Equation.DSMT4">
                      <p:embed/>
                    </p:oleObj>
                  </mc:Choice>
                  <mc:Fallback>
                    <p:oleObj name="Equation" r:id="rId24" imgW="10972800" imgH="8534400" progId="Equation.DSMT4">
                      <p:embed/>
                      <p:pic>
                        <p:nvPicPr>
                          <p:cNvPr id="0" name="图片 614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169154" y="1517206"/>
                            <a:ext cx="466618" cy="355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custDataLst>
                  <p:tags r:id="rId8"/>
                </p:custDataLst>
              </p:nvPr>
            </p:nvGraphicFramePr>
            <p:xfrm>
              <a:off x="557560" y="1493838"/>
              <a:ext cx="156616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6880800" imgH="11582400" progId="Equation.DSMT4">
                      <p:embed/>
                    </p:oleObj>
                  </mc:Choice>
                  <mc:Fallback>
                    <p:oleObj name="Equation" r:id="rId26" imgW="36880800" imgH="11582400" progId="Equation.DSMT4">
                      <p:embed/>
                      <p:pic>
                        <p:nvPicPr>
                          <p:cNvPr id="0" name="图片 615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557560" y="1493838"/>
                            <a:ext cx="1566168" cy="482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7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向量的长度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229600" cy="3970338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令</a:t>
            </a:r>
          </a:p>
          <a:p>
            <a:pPr marL="381000" indent="-38100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/>
              <a:t>称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</a:t>
            </a:r>
            <a:r>
              <a:rPr lang="zh-CN" altLang="en-US"/>
              <a:t>为 </a:t>
            </a:r>
            <a:r>
              <a:rPr kumimoji="1" lang="en-US" altLang="zh-CN" i="1"/>
              <a:t>n </a:t>
            </a:r>
            <a:r>
              <a:rPr kumimoji="1" lang="zh-CN" altLang="en-US"/>
              <a:t>维向量 </a:t>
            </a:r>
            <a:r>
              <a:rPr lang="en-US" altLang="zh-CN" i="1"/>
              <a:t>x 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长度</a:t>
            </a:r>
            <a:r>
              <a:rPr lang="zh-CN" altLang="en-US"/>
              <a:t>（或</a:t>
            </a:r>
            <a:r>
              <a:rPr lang="zh-CN" altLang="en-US">
                <a:solidFill>
                  <a:srgbClr val="FF0000"/>
                </a:solidFill>
              </a:rPr>
              <a:t>范数</a:t>
            </a:r>
            <a:r>
              <a:rPr lang="zh-CN" altLang="en-US"/>
              <a:t>）．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当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= 1</a:t>
            </a:r>
            <a:r>
              <a:rPr lang="zh-CN" altLang="en-US"/>
              <a:t>时，称 </a:t>
            </a:r>
            <a:r>
              <a:rPr lang="en-US" altLang="zh-CN" i="1"/>
              <a:t>x 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单位向量</a:t>
            </a:r>
            <a:r>
              <a:rPr lang="zh-CN" altLang="en-US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向量的长度具有下列性质：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>
                <a:solidFill>
                  <a:srgbClr val="0000FF"/>
                </a:solidFill>
              </a:rPr>
              <a:t>非负性：</a:t>
            </a:r>
            <a:r>
              <a:rPr kumimoji="1" lang="zh-CN" altLang="en-US"/>
              <a:t>当 </a:t>
            </a:r>
            <a:r>
              <a:rPr kumimoji="1" lang="en-US" altLang="zh-CN" i="1"/>
              <a:t>x</a:t>
            </a:r>
            <a:r>
              <a:rPr kumimoji="1" lang="en-US" altLang="zh-CN"/>
              <a:t> = 0</a:t>
            </a:r>
            <a:r>
              <a:rPr kumimoji="1" lang="zh-CN" altLang="en-US"/>
              <a:t>（零向量） 时，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</a:t>
            </a:r>
            <a:r>
              <a:rPr kumimoji="1" lang="en-US" altLang="zh-CN"/>
              <a:t>= 0</a:t>
            </a:r>
            <a:r>
              <a:rPr kumimoji="1" lang="zh-CN" altLang="en-US"/>
              <a:t>；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/>
              <a:t>                     当 </a:t>
            </a:r>
            <a:r>
              <a:rPr kumimoji="1" lang="en-US" altLang="zh-CN" i="1"/>
              <a:t>x </a:t>
            </a:r>
            <a:r>
              <a:rPr kumimoji="1" lang="en-US" altLang="en-US"/>
              <a:t>≠ </a:t>
            </a:r>
            <a:r>
              <a:rPr kumimoji="1" lang="en-US" altLang="zh-CN"/>
              <a:t>0</a:t>
            </a:r>
            <a:r>
              <a:rPr kumimoji="1" lang="zh-CN" altLang="en-US"/>
              <a:t>（零向量） 时，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</a:t>
            </a:r>
            <a:r>
              <a:rPr kumimoji="1" lang="en-US" altLang="zh-CN">
                <a:latin typeface="Symbol" panose="05050102010706020507" pitchFamily="18" charset="2"/>
              </a:rPr>
              <a:t>&gt;</a:t>
            </a:r>
            <a:r>
              <a:rPr kumimoji="1" lang="en-US" altLang="zh-CN"/>
              <a:t> 0</a:t>
            </a:r>
            <a:r>
              <a:rPr kumimoji="1" lang="zh-CN" altLang="en-US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>
                <a:solidFill>
                  <a:srgbClr val="0000FF"/>
                </a:solidFill>
              </a:rPr>
              <a:t>齐次性： </a:t>
            </a:r>
            <a:r>
              <a:rPr lang="en-US" altLang="zh-CN"/>
              <a:t>||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lang="en-US" altLang="zh-CN"/>
              <a:t> </a:t>
            </a:r>
            <a:r>
              <a:rPr lang="en-US" altLang="zh-CN" i="1"/>
              <a:t>x </a:t>
            </a:r>
            <a:r>
              <a:rPr lang="en-US" altLang="zh-CN"/>
              <a:t>|| = </a:t>
            </a:r>
            <a:r>
              <a:rPr lang="en-US" altLang="zh-CN">
                <a:solidFill>
                  <a:srgbClr val="FF0000"/>
                </a:solidFill>
              </a:rPr>
              <a:t>| </a:t>
            </a:r>
            <a:r>
              <a:rPr kumimoji="1"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en-US" altLang="zh-CN">
                <a:solidFill>
                  <a:srgbClr val="FF0000"/>
                </a:solidFill>
              </a:rPr>
              <a:t>|</a:t>
            </a:r>
            <a:r>
              <a:rPr kumimoji="1" lang="en-US" altLang="zh-CN"/>
              <a:t> </a:t>
            </a:r>
            <a:r>
              <a:rPr kumimoji="1" lang="en-US" altLang="zh-CN">
                <a:cs typeface="Times New Roman" panose="02020603050405020304" pitchFamily="18" charset="0"/>
              </a:rPr>
              <a:t>·</a:t>
            </a:r>
            <a:r>
              <a:rPr kumimoji="1" lang="en-US" altLang="zh-CN">
                <a:solidFill>
                  <a:srgbClr val="0000FF"/>
                </a:solidFill>
              </a:rPr>
              <a:t>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</a:t>
            </a:r>
            <a:r>
              <a:rPr kumimoji="1" lang="zh-CN" altLang="en-US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FF0000"/>
              </a:buClr>
            </a:pPr>
            <a:r>
              <a:rPr kumimoji="1" lang="zh-CN" altLang="en-US">
                <a:solidFill>
                  <a:srgbClr val="0000FF"/>
                </a:solidFill>
              </a:rPr>
              <a:t>三角不等式：</a:t>
            </a:r>
            <a:r>
              <a:rPr kumimoji="1" lang="zh-CN" altLang="en-US"/>
              <a:t> </a:t>
            </a:r>
            <a:r>
              <a:rPr lang="en-US" altLang="zh-CN"/>
              <a:t>|| </a:t>
            </a:r>
            <a:r>
              <a:rPr lang="en-US" altLang="zh-CN" i="1"/>
              <a:t>x + y </a:t>
            </a:r>
            <a:r>
              <a:rPr lang="en-US" altLang="zh-CN"/>
              <a:t>|| ≤</a:t>
            </a:r>
            <a:r>
              <a:rPr lang="en-US" altLang="zh-CN" sz="2000"/>
              <a:t> </a:t>
            </a:r>
            <a:r>
              <a:rPr lang="en-US" altLang="zh-CN"/>
              <a:t>|| </a:t>
            </a:r>
            <a:r>
              <a:rPr lang="en-US" altLang="zh-CN" i="1"/>
              <a:t>x </a:t>
            </a:r>
            <a:r>
              <a:rPr lang="en-US" altLang="zh-CN"/>
              <a:t>|| + || </a:t>
            </a:r>
            <a:r>
              <a:rPr lang="en-US" altLang="zh-CN" i="1"/>
              <a:t>y </a:t>
            </a:r>
            <a:r>
              <a:rPr lang="en-US" altLang="zh-CN"/>
              <a:t>||</a:t>
            </a:r>
            <a:r>
              <a:rPr kumimoji="1" lang="zh-CN" altLang="en-US"/>
              <a:t>．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378075" y="1500188"/>
          <a:ext cx="4391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730400" imgH="7010400" progId="Equation.DSMT4">
                  <p:embed/>
                </p:oleObj>
              </mc:Choice>
              <mc:Fallback>
                <p:oleObj name="Equation" r:id="rId2" imgW="52730400" imgH="70104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8075" y="1500188"/>
                        <a:ext cx="4391025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9"/>
          <p:cNvGrpSpPr/>
          <p:nvPr/>
        </p:nvGrpSpPr>
        <p:grpSpPr bwMode="auto">
          <a:xfrm>
            <a:off x="6267450" y="5972175"/>
            <a:ext cx="1643063" cy="714375"/>
            <a:chOff x="6000762" y="5572140"/>
            <a:chExt cx="1643074" cy="714380"/>
          </a:xfrm>
        </p:grpSpPr>
        <p:sp>
          <p:nvSpPr>
            <p:cNvPr id="7186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x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7187" name="直接连接符 71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</p:grpSp>
      <p:grpSp>
        <p:nvGrpSpPr>
          <p:cNvPr id="3" name="组合 72"/>
          <p:cNvGrpSpPr/>
          <p:nvPr/>
        </p:nvGrpSpPr>
        <p:grpSpPr bwMode="auto">
          <a:xfrm>
            <a:off x="6288088" y="5257800"/>
            <a:ext cx="749300" cy="1428750"/>
            <a:chOff x="1428728" y="2000240"/>
            <a:chExt cx="749550" cy="1428760"/>
          </a:xfrm>
        </p:grpSpPr>
        <p:cxnSp>
          <p:nvCxnSpPr>
            <p:cNvPr id="7184" name="直接连接符 73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7185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75"/>
          <p:cNvGrpSpPr/>
          <p:nvPr/>
        </p:nvGrpSpPr>
        <p:grpSpPr bwMode="auto">
          <a:xfrm>
            <a:off x="6267450" y="4557713"/>
            <a:ext cx="2286000" cy="2143125"/>
            <a:chOff x="6000760" y="4157894"/>
            <a:chExt cx="2286016" cy="2143140"/>
          </a:xfrm>
        </p:grpSpPr>
        <p:sp>
          <p:nvSpPr>
            <p:cNvPr id="7182" name="Text Box 9"/>
            <p:cNvSpPr txBox="1">
              <a:spLocks noChangeArrowheads="1"/>
            </p:cNvSpPr>
            <p:nvPr/>
          </p:nvSpPr>
          <p:spPr bwMode="auto">
            <a:xfrm>
              <a:off x="6762764" y="4286255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</a:rPr>
                <a:t>x + y</a:t>
              </a:r>
              <a:endParaRPr kumimoji="1" lang="en-US" altLang="zh-CN" sz="2400" baseline="-25000">
                <a:solidFill>
                  <a:srgbClr val="0000FF"/>
                </a:solidFill>
              </a:endParaRPr>
            </a:p>
          </p:txBody>
        </p:sp>
        <p:cxnSp>
          <p:nvCxnSpPr>
            <p:cNvPr id="7183" name="直接连接符 77"/>
            <p:cNvCxnSpPr>
              <a:cxnSpLocks noChangeShapeType="1"/>
            </p:cNvCxnSpPr>
            <p:nvPr/>
          </p:nvCxnSpPr>
          <p:spPr bwMode="auto">
            <a:xfrm flipV="1">
              <a:off x="6000760" y="4157894"/>
              <a:ext cx="2286016" cy="214314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</a:ln>
          </p:spPr>
        </p:cxnSp>
      </p:grpSp>
      <p:grpSp>
        <p:nvGrpSpPr>
          <p:cNvPr id="5" name="组合 78"/>
          <p:cNvGrpSpPr/>
          <p:nvPr/>
        </p:nvGrpSpPr>
        <p:grpSpPr bwMode="auto">
          <a:xfrm>
            <a:off x="6267450" y="4471988"/>
            <a:ext cx="2519363" cy="2214562"/>
            <a:chOff x="6000760" y="4071942"/>
            <a:chExt cx="2520002" cy="2215651"/>
          </a:xfrm>
        </p:grpSpPr>
        <p:cxnSp>
          <p:nvCxnSpPr>
            <p:cNvPr id="7180" name="直接连接符 79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7181" name="直接连接符 80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6" name="组合 83"/>
          <p:cNvGrpSpPr/>
          <p:nvPr/>
        </p:nvGrpSpPr>
        <p:grpSpPr bwMode="auto">
          <a:xfrm>
            <a:off x="7908925" y="4543425"/>
            <a:ext cx="749300" cy="1428750"/>
            <a:chOff x="1428728" y="2000240"/>
            <a:chExt cx="749550" cy="1428760"/>
          </a:xfrm>
        </p:grpSpPr>
        <p:cxnSp>
          <p:nvCxnSpPr>
            <p:cNvPr id="7178" name="直接连接符 84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>
            <p:custDataLst>
              <p:tags r:id="rId1"/>
            </p:custDataLst>
          </p:nvPr>
        </p:nvSpPr>
        <p:spPr>
          <a:xfrm>
            <a:off x="674097" y="376870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665394" y="3732270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4640838" y="1276519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683846" y="1276519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5"/>
            </p:custDataLst>
          </p:nvPr>
        </p:nvSpPr>
        <p:spPr>
          <a:xfrm>
            <a:off x="2912646" y="2724158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40675" y="2985768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>
              <p:custDataLst>
                <p:tags r:id="rId18"/>
              </p:custDataLst>
            </p:nvPr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784800" imgH="10363200" progId="Equation.DSMT4">
                    <p:embed/>
                  </p:oleObj>
                </mc:Choice>
                <mc:Fallback>
                  <p:oleObj name="Equation" r:id="rId21" imgW="30784800" imgH="10363200" progId="Equation.DSMT4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3140675" y="3535403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>
            <p:custDataLst>
              <p:tags r:id="rId7"/>
            </p:custDataLst>
          </p:nvPr>
        </p:nvSpPr>
        <p:spPr>
          <a:xfrm>
            <a:off x="3776742" y="2148094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>
            <p:custDataLst>
              <p:tags r:id="rId8"/>
            </p:custDataLst>
          </p:nvPr>
        </p:nvSpPr>
        <p:spPr>
          <a:xfrm>
            <a:off x="5072886" y="206860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正定矩阵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2" name="左右箭头 41"/>
          <p:cNvSpPr/>
          <p:nvPr>
            <p:custDataLst>
              <p:tags r:id="rId9"/>
            </p:custDataLst>
          </p:nvPr>
        </p:nvSpPr>
        <p:spPr>
          <a:xfrm rot="5400000">
            <a:off x="5841479" y="3453820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2"/>
          <p:cNvSpPr txBox="1"/>
          <p:nvPr>
            <p:custDataLst>
              <p:tags r:id="rId10"/>
            </p:custDataLst>
          </p:nvPr>
        </p:nvSpPr>
        <p:spPr>
          <a:xfrm>
            <a:off x="4976062" y="4642368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/>
              <a:t>的正惯性指数为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左右箭头 3"/>
          <p:cNvSpPr/>
          <p:nvPr>
            <p:custDataLst>
              <p:tags r:id="rId11"/>
            </p:custDataLst>
          </p:nvPr>
        </p:nvSpPr>
        <p:spPr>
          <a:xfrm>
            <a:off x="3726475" y="4714292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>
            <p:custDataLst>
              <p:tags r:id="rId12"/>
            </p:custDataLst>
          </p:nvPr>
        </p:nvSpPr>
        <p:spPr>
          <a:xfrm>
            <a:off x="1106489" y="4556932"/>
            <a:ext cx="270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大于零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左右箭头 4"/>
          <p:cNvSpPr/>
          <p:nvPr>
            <p:custDataLst>
              <p:tags r:id="rId13"/>
            </p:custDataLst>
          </p:nvPr>
        </p:nvSpPr>
        <p:spPr>
          <a:xfrm rot="5400000">
            <a:off x="1712255" y="3453820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96422" y="1737231"/>
            <a:ext cx="3131356" cy="523220"/>
            <a:chOff x="4788024" y="1322318"/>
            <a:chExt cx="3131356" cy="523220"/>
          </a:xfrm>
        </p:grpSpPr>
        <p:sp>
          <p:nvSpPr>
            <p:cNvPr id="29" name="TextBox 28"/>
            <p:cNvSpPr txBox="1"/>
            <p:nvPr>
              <p:custDataLst>
                <p:tags r:id="rId16"/>
              </p:custDataLst>
            </p:nvPr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1452800" imgH="9448800" progId="Equation.DSMT4">
                    <p:embed/>
                  </p:oleObj>
                </mc:Choice>
                <mc:Fallback>
                  <p:oleObj name="Equation" r:id="rId23" imgW="41452800" imgH="9448800" progId="Equation.DSMT4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993448" y="2337475"/>
            <a:ext cx="2999318" cy="523220"/>
            <a:chOff x="4885050" y="1922562"/>
            <a:chExt cx="2999318" cy="523220"/>
          </a:xfrm>
        </p:grpSpPr>
        <p:sp>
          <p:nvSpPr>
            <p:cNvPr id="49" name="TextBox 48"/>
            <p:cNvSpPr txBox="1"/>
            <p:nvPr>
              <p:custDataLst>
                <p:tags r:id="rId14"/>
              </p:custDataLst>
            </p:nvPr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175200" imgH="8839200" progId="Equation.DSMT4">
                    <p:embed/>
                  </p:oleObj>
                </mc:Choice>
                <mc:Fallback>
                  <p:oleObj name="Equation" r:id="rId25" imgW="30175200" imgH="8839200" progId="Equation.DSMT4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75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1" grpId="0" bldLvl="0" animBg="1"/>
      <p:bldP spid="9" grpId="0" bldLvl="0" animBg="1"/>
      <p:bldP spid="30" grpId="0" bldLvl="0" animBg="1"/>
      <p:bldP spid="2" grpId="0" bldLvl="0" animBg="1"/>
      <p:bldP spid="16" grpId="0"/>
      <p:bldP spid="32" grpId="0" bldLvl="0" animBg="1"/>
      <p:bldP spid="34" grpId="0"/>
      <p:bldP spid="42" grpId="0" bldLvl="0" animBg="1"/>
      <p:bldP spid="3" grpId="0"/>
      <p:bldP spid="4" grpId="0" bldLvl="0" animBg="1"/>
      <p:bldP spid="45" grpId="0" uiExpand="1" build="p"/>
      <p:bldP spid="5" grpId="0" bldLvl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>
            <p:custDataLst>
              <p:tags r:id="rId1"/>
            </p:custDataLst>
          </p:nvPr>
        </p:nvSpPr>
        <p:spPr>
          <a:xfrm>
            <a:off x="473437" y="3688992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464734" y="3652559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4440178" y="1196808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483186" y="1196808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2711986" y="2644447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40015" y="2906057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>
              <p:custDataLst>
                <p:tags r:id="rId19"/>
              </p:custDataLst>
            </p:nvPr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784800" imgH="10363200" progId="Equation.DSMT4">
                    <p:embed/>
                  </p:oleObj>
                </mc:Choice>
                <mc:Fallback>
                  <p:oleObj name="Equation" r:id="rId22" imgW="30784800" imgH="10363200" progId="Equation.DSMT4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2940015" y="345569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>
            <p:custDataLst>
              <p:tags r:id="rId7"/>
            </p:custDataLst>
          </p:nvPr>
        </p:nvSpPr>
        <p:spPr>
          <a:xfrm>
            <a:off x="3576082" y="2068383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右箭头 41"/>
          <p:cNvSpPr/>
          <p:nvPr>
            <p:custDataLst>
              <p:tags r:id="rId8"/>
            </p:custDataLst>
          </p:nvPr>
        </p:nvSpPr>
        <p:spPr>
          <a:xfrm rot="5400000">
            <a:off x="5640819" y="337410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>
            <p:custDataLst>
              <p:tags r:id="rId9"/>
            </p:custDataLst>
          </p:nvPr>
        </p:nvSpPr>
        <p:spPr>
          <a:xfrm>
            <a:off x="3525815" y="46345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右箭头 45"/>
          <p:cNvSpPr/>
          <p:nvPr>
            <p:custDataLst>
              <p:tags r:id="rId10"/>
            </p:custDataLst>
          </p:nvPr>
        </p:nvSpPr>
        <p:spPr>
          <a:xfrm rot="5400000">
            <a:off x="1511595" y="337410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872226" y="4499233"/>
            <a:ext cx="3304062" cy="853420"/>
            <a:chOff x="573408" y="1166292"/>
            <a:chExt cx="3304062" cy="853420"/>
          </a:xfrm>
        </p:grpSpPr>
        <p:sp>
          <p:nvSpPr>
            <p:cNvPr id="47" name="TextBox 46"/>
            <p:cNvSpPr txBox="1"/>
            <p:nvPr>
              <p:custDataLst>
                <p:tags r:id="rId17"/>
              </p:custDataLst>
            </p:nvPr>
          </p:nvSpPr>
          <p:spPr>
            <a:xfrm>
              <a:off x="573408" y="1166292"/>
              <a:ext cx="3304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存在可逆阵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099785" y="1689512"/>
            <a:ext cx="1155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736800" imgH="7924800" progId="Equation.DSMT4">
                    <p:embed/>
                  </p:oleObj>
                </mc:Choice>
                <mc:Fallback>
                  <p:oleObj name="Equation" r:id="rId24" imgW="27736800" imgH="7924800" progId="Equation.DSMT4">
                    <p:embed/>
                    <p:pic>
                      <p:nvPicPr>
                        <p:cNvPr id="0" name="图片 20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99785" y="1689512"/>
                          <a:ext cx="1155700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Box 49"/>
          <p:cNvSpPr txBox="1"/>
          <p:nvPr>
            <p:custDataLst>
              <p:tags r:id="rId11"/>
            </p:custDataLst>
          </p:nvPr>
        </p:nvSpPr>
        <p:spPr>
          <a:xfrm>
            <a:off x="5016242" y="1708343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存在正定矩阵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，使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 B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>
            <p:custDataLst>
              <p:tags r:id="rId12"/>
            </p:custDataLst>
          </p:nvPr>
        </p:nvSpPr>
        <p:spPr>
          <a:xfrm>
            <a:off x="945206" y="1608237"/>
            <a:ext cx="32153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式都大于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即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39778" y="2491313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809600" imgH="10668000" progId="Equation.DSMT4">
                  <p:embed/>
                </p:oleObj>
              </mc:Choice>
              <mc:Fallback>
                <p:oleObj name="Equation" r:id="rId26" imgW="76809600" imgH="106680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9778" y="2491313"/>
                        <a:ext cx="3200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>
            <p:custDataLst>
              <p:tags r:id="rId14"/>
            </p:custDataLst>
          </p:nvPr>
        </p:nvSpPr>
        <p:spPr>
          <a:xfrm>
            <a:off x="360911" y="5333129"/>
            <a:ext cx="384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（合同标准形为单位阵）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8437" y="4438114"/>
            <a:ext cx="3042629" cy="903824"/>
            <a:chOff x="352227" y="4161879"/>
            <a:chExt cx="3042629" cy="903824"/>
          </a:xfrm>
        </p:grpSpPr>
        <p:sp>
          <p:nvSpPr>
            <p:cNvPr id="7" name="TextBox 6"/>
            <p:cNvSpPr txBox="1"/>
            <p:nvPr>
              <p:custDataLst>
                <p:tags r:id="rId15"/>
              </p:custDataLst>
            </p:nvPr>
          </p:nvSpPr>
          <p:spPr>
            <a:xfrm>
              <a:off x="352227" y="4161879"/>
              <a:ext cx="3042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存在可逆阵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使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025525" y="4710103"/>
            <a:ext cx="1409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832800" imgH="8534400" progId="Equation.DSMT4">
                    <p:embed/>
                  </p:oleObj>
                </mc:Choice>
                <mc:Fallback>
                  <p:oleObj name="Equation" r:id="rId28" imgW="33832800" imgH="8534400" progId="Equation.DSMT4">
                    <p:embed/>
                    <p:pic>
                      <p:nvPicPr>
                        <p:cNvPr id="0" name="图片 20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25525" y="4710103"/>
                          <a:ext cx="14097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199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bldLvl="0" animBg="1"/>
      <p:bldP spid="42" grpId="1" bldLvl="0" animBg="1"/>
      <p:bldP spid="44" grpId="1" bldLvl="0" animBg="1"/>
      <p:bldP spid="46" grpId="0" bldLvl="0" animBg="1"/>
      <p:bldP spid="50" grpId="0"/>
      <p:bldP spid="4" grpId="0"/>
      <p:bldP spid="1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>
            <p:custDataLst>
              <p:tags r:id="rId1"/>
            </p:custDataLst>
          </p:nvPr>
        </p:nvSpPr>
        <p:spPr>
          <a:xfrm>
            <a:off x="533127" y="3508368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524424" y="3508368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4499868" y="1052617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611436" y="1052617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2771676" y="2500256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99705" y="2636793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>
              <p:custDataLst>
                <p:tags r:id="rId19"/>
              </p:custDataLst>
            </p:nvPr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784800" imgH="10363200" progId="Equation.DSMT4">
                    <p:embed/>
                  </p:oleObj>
                </mc:Choice>
                <mc:Fallback>
                  <p:oleObj name="Equation" r:id="rId22" imgW="30784800" imgH="103632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3203724" y="314084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0070C0"/>
                </a:solidFill>
              </a:rPr>
              <a:t>负定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>
            <p:custDataLst>
              <p:tags r:id="rId7"/>
            </p:custDataLst>
          </p:nvPr>
        </p:nvSpPr>
        <p:spPr>
          <a:xfrm>
            <a:off x="3635772" y="1924192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>
            <p:custDataLst>
              <p:tags r:id="rId8"/>
            </p:custDataLst>
          </p:nvPr>
        </p:nvSpPr>
        <p:spPr>
          <a:xfrm>
            <a:off x="3203724" y="362574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负定矩阵</a:t>
            </a:r>
            <a:endParaRPr lang="zh-CN" altLang="en-US" sz="28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64456" y="1513329"/>
            <a:ext cx="3131356" cy="523220"/>
            <a:chOff x="4788024" y="1322318"/>
            <a:chExt cx="3131356" cy="523220"/>
          </a:xfrm>
        </p:grpSpPr>
        <p:sp>
          <p:nvSpPr>
            <p:cNvPr id="35" name="TextBox 34"/>
            <p:cNvSpPr txBox="1"/>
            <p:nvPr>
              <p:custDataLst>
                <p:tags r:id="rId17"/>
              </p:custDataLst>
            </p:nvPr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1452800" imgH="9448800" progId="Equation.DSMT4">
                    <p:embed/>
                  </p:oleObj>
                </mc:Choice>
                <mc:Fallback>
                  <p:oleObj name="Equation" r:id="rId24" imgW="41452800" imgH="9448800" progId="Equation.DSMT4">
                    <p:embed/>
                    <p:pic>
                      <p:nvPicPr>
                        <p:cNvPr id="0" name="图片 3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961482" y="2113573"/>
            <a:ext cx="2999318" cy="523220"/>
            <a:chOff x="4885050" y="1922562"/>
            <a:chExt cx="2999318" cy="523220"/>
          </a:xfrm>
        </p:grpSpPr>
        <p:sp>
          <p:nvSpPr>
            <p:cNvPr id="38" name="TextBox 37"/>
            <p:cNvSpPr txBox="1"/>
            <p:nvPr>
              <p:custDataLst>
                <p:tags r:id="rId15"/>
              </p:custDataLst>
            </p:nvPr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0175200" imgH="8839200" progId="Equation.DSMT4">
                    <p:embed/>
                  </p:oleObj>
                </mc:Choice>
                <mc:Fallback>
                  <p:oleObj name="Equation" r:id="rId26" imgW="30175200" imgH="8839200" progId="Equation.DSMT4">
                    <p:embed/>
                    <p:pic>
                      <p:nvPicPr>
                        <p:cNvPr id="0" name="图片 30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左右箭头 41"/>
          <p:cNvSpPr/>
          <p:nvPr>
            <p:custDataLst>
              <p:tags r:id="rId9"/>
            </p:custDataLst>
          </p:nvPr>
        </p:nvSpPr>
        <p:spPr>
          <a:xfrm rot="5400000">
            <a:off x="5700509" y="3229918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>
            <p:custDataLst>
              <p:tags r:id="rId10"/>
            </p:custDataLst>
          </p:nvPr>
        </p:nvSpPr>
        <p:spPr>
          <a:xfrm>
            <a:off x="4835092" y="4418466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/>
              <a:t>的</a:t>
            </a:r>
            <a:r>
              <a:rPr lang="zh-CN" altLang="en-US" sz="2800" b="1" dirty="0">
                <a:solidFill>
                  <a:srgbClr val="0070C0"/>
                </a:solidFill>
              </a:rPr>
              <a:t>负</a:t>
            </a:r>
            <a:r>
              <a:rPr lang="zh-CN" altLang="zh-CN" sz="2800" b="1" dirty="0">
                <a:solidFill>
                  <a:srgbClr val="0070C0"/>
                </a:solidFill>
              </a:rPr>
              <a:t>惯性指数为</a:t>
            </a: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右箭头 43"/>
          <p:cNvSpPr/>
          <p:nvPr>
            <p:custDataLst>
              <p:tags r:id="rId11"/>
            </p:custDataLst>
          </p:nvPr>
        </p:nvSpPr>
        <p:spPr>
          <a:xfrm>
            <a:off x="3585505" y="4490390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>
            <p:custDataLst>
              <p:tags r:id="rId12"/>
            </p:custDataLst>
          </p:nvPr>
        </p:nvSpPr>
        <p:spPr>
          <a:xfrm>
            <a:off x="5324236" y="1484665"/>
            <a:ext cx="270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全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小</a:t>
            </a:r>
            <a:r>
              <a:rPr lang="zh-CN" altLang="zh-CN" sz="2800" b="1" dirty="0">
                <a:solidFill>
                  <a:srgbClr val="0070C0"/>
                </a:solidFill>
                <a:latin typeface="+mn-ea"/>
              </a:rPr>
              <a:t>于零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6" name="左右箭头 45"/>
          <p:cNvSpPr/>
          <p:nvPr>
            <p:custDataLst>
              <p:tags r:id="rId13"/>
            </p:custDataLst>
          </p:nvPr>
        </p:nvSpPr>
        <p:spPr>
          <a:xfrm rot="5400000">
            <a:off x="1571285" y="3229918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>
            <p:custDataLst>
              <p:tags r:id="rId14"/>
            </p:custDataLst>
          </p:nvPr>
        </p:nvSpPr>
        <p:spPr>
          <a:xfrm>
            <a:off x="636454" y="3936419"/>
            <a:ext cx="3215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1" grpId="0" bldLvl="0" animBg="1"/>
      <p:bldP spid="9" grpId="0" bldLvl="0" animBg="1"/>
      <p:bldP spid="30" grpId="0" bldLvl="0" animBg="1"/>
      <p:bldP spid="13" grpId="0" bldLvl="0" animBg="1"/>
      <p:bldP spid="16" grpId="0"/>
      <p:bldP spid="32" grpId="0" bldLvl="0" animBg="1"/>
      <p:bldP spid="34" grpId="0"/>
      <p:bldP spid="42" grpId="0" bldLvl="0" animBg="1"/>
      <p:bldP spid="43" grpId="0"/>
      <p:bldP spid="44" grpId="0" bldLvl="0" animBg="1"/>
      <p:bldP spid="45" grpId="0" uiExpand="1" build="p"/>
      <p:bldP spid="46" grpId="0" bldLvl="0" animBg="1"/>
      <p:bldP spid="2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395541" y="980871"/>
            <a:ext cx="4104456" cy="5663402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4"/>
          <p:cNvSpPr txBox="1"/>
          <p:nvPr>
            <p:custDataLst>
              <p:tags r:id="rId2"/>
            </p:custDataLst>
          </p:nvPr>
        </p:nvSpPr>
        <p:spPr>
          <a:xfrm>
            <a:off x="1276008" y="1124546"/>
            <a:ext cx="260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 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二次型</a:t>
            </a:r>
          </a:p>
        </p:txBody>
      </p:sp>
      <p:sp>
        <p:nvSpPr>
          <p:cNvPr id="30" name="圆角矩形 29"/>
          <p:cNvSpPr/>
          <p:nvPr>
            <p:custDataLst>
              <p:tags r:id="rId3"/>
            </p:custDataLst>
          </p:nvPr>
        </p:nvSpPr>
        <p:spPr>
          <a:xfrm>
            <a:off x="4572005" y="1008255"/>
            <a:ext cx="4042479" cy="5663402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549" y="1736934"/>
            <a:ext cx="3600653" cy="521970"/>
            <a:chOff x="107504" y="1041941"/>
            <a:chExt cx="3600653" cy="521970"/>
          </a:xfrm>
        </p:grpSpPr>
        <p:sp>
          <p:nvSpPr>
            <p:cNvPr id="11" name="左右箭头 10"/>
            <p:cNvSpPr/>
            <p:nvPr>
              <p:custDataLst>
                <p:tags r:id="rId39"/>
              </p:custDataLst>
            </p:nvPr>
          </p:nvSpPr>
          <p:spPr>
            <a:xfrm>
              <a:off x="107504" y="1224136"/>
              <a:ext cx="474277" cy="2160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>
              <p:custDataLst>
                <p:tags r:id="rId40"/>
              </p:custDataLst>
            </p:nvPr>
          </p:nvSpPr>
          <p:spPr>
            <a:xfrm>
              <a:off x="755829" y="1041941"/>
              <a:ext cx="29523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正定矩阵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；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34" name="左右箭头 33"/>
          <p:cNvSpPr/>
          <p:nvPr>
            <p:custDataLst>
              <p:tags r:id="rId4"/>
            </p:custDataLst>
          </p:nvPr>
        </p:nvSpPr>
        <p:spPr>
          <a:xfrm>
            <a:off x="403942" y="5420137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右箭头 34"/>
          <p:cNvSpPr/>
          <p:nvPr>
            <p:custDataLst>
              <p:tags r:id="rId5"/>
            </p:custDataLst>
          </p:nvPr>
        </p:nvSpPr>
        <p:spPr>
          <a:xfrm>
            <a:off x="4716185" y="2624783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>
            <p:custDataLst>
              <p:tags r:id="rId6"/>
            </p:custDataLst>
          </p:nvPr>
        </p:nvSpPr>
        <p:spPr>
          <a:xfrm>
            <a:off x="403941" y="6041030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>
            <p:custDataLst>
              <p:tags r:id="rId7"/>
            </p:custDataLst>
          </p:nvPr>
        </p:nvSpPr>
        <p:spPr>
          <a:xfrm>
            <a:off x="473224" y="3115881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右箭头 38"/>
          <p:cNvSpPr/>
          <p:nvPr>
            <p:custDataLst>
              <p:tags r:id="rId8"/>
            </p:custDataLst>
          </p:nvPr>
        </p:nvSpPr>
        <p:spPr>
          <a:xfrm>
            <a:off x="425320" y="4628049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>
            <p:custDataLst>
              <p:tags r:id="rId9"/>
            </p:custDataLst>
          </p:nvPr>
        </p:nvSpPr>
        <p:spPr>
          <a:xfrm>
            <a:off x="451382" y="3979977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右箭头 40"/>
          <p:cNvSpPr/>
          <p:nvPr>
            <p:custDataLst>
              <p:tags r:id="rId10"/>
            </p:custDataLst>
          </p:nvPr>
        </p:nvSpPr>
        <p:spPr>
          <a:xfrm>
            <a:off x="467549" y="3547929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右箭头 41"/>
          <p:cNvSpPr/>
          <p:nvPr>
            <p:custDataLst>
              <p:tags r:id="rId11"/>
            </p:custDataLst>
          </p:nvPr>
        </p:nvSpPr>
        <p:spPr>
          <a:xfrm>
            <a:off x="4695231" y="3331781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67549" y="2179777"/>
            <a:ext cx="3530909" cy="851530"/>
            <a:chOff x="107504" y="1484784"/>
            <a:chExt cx="3530909" cy="851530"/>
          </a:xfrm>
        </p:grpSpPr>
        <p:grpSp>
          <p:nvGrpSpPr>
            <p:cNvPr id="44" name="组合 43"/>
            <p:cNvGrpSpPr/>
            <p:nvPr/>
          </p:nvGrpSpPr>
          <p:grpSpPr>
            <a:xfrm>
              <a:off x="639095" y="1844824"/>
              <a:ext cx="2999318" cy="491490"/>
              <a:chOff x="4885050" y="1922562"/>
              <a:chExt cx="2999318" cy="491490"/>
            </a:xfrm>
          </p:grpSpPr>
          <p:sp>
            <p:nvSpPr>
              <p:cNvPr id="45" name="TextBox 44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4885050" y="1922562"/>
                <a:ext cx="2999318" cy="49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/>
                  <a:t> 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都有</a:t>
                </a:r>
                <a:r>
                  <a:rPr lang="zh-CN" altLang="en-US" sz="2600" b="1" dirty="0"/>
                  <a:t>                  ；</a:t>
                </a:r>
              </a:p>
            </p:txBody>
          </p:sp>
          <p:graphicFrame>
            <p:nvGraphicFramePr>
              <p:cNvPr id="46" name="对象 45"/>
              <p:cNvGraphicFramePr>
                <a:graphicFrameLocks noChangeAspect="1"/>
              </p:cNvGraphicFramePr>
              <p:nvPr>
                <p:custDataLst>
                  <p:tags r:id="rId38"/>
                </p:custDataLst>
              </p:nvPr>
            </p:nvGraphicFramePr>
            <p:xfrm>
              <a:off x="5876349" y="1948706"/>
              <a:ext cx="12573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30175200" imgH="8839200" progId="Equation.DSMT4">
                      <p:embed/>
                    </p:oleObj>
                  </mc:Choice>
                  <mc:Fallback>
                    <p:oleObj name="Equation" r:id="rId42" imgW="30175200" imgH="8839200" progId="Equation.DSMT4">
                      <p:embed/>
                      <p:pic>
                        <p:nvPicPr>
                          <p:cNvPr id="0" name="图片 409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5876349" y="1948706"/>
                            <a:ext cx="1257300" cy="3683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107504" y="1484784"/>
              <a:ext cx="3456384" cy="460375"/>
              <a:chOff x="107504" y="1484784"/>
              <a:chExt cx="3456384" cy="460375"/>
            </a:xfrm>
          </p:grpSpPr>
          <p:sp>
            <p:nvSpPr>
              <p:cNvPr id="32" name="左右箭头 31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7504" y="1584176"/>
                <a:ext cx="474277" cy="216024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700488" y="1484784"/>
                <a:ext cx="2863400" cy="460375"/>
                <a:chOff x="4788024" y="1322318"/>
                <a:chExt cx="2863400" cy="460375"/>
              </a:xfrm>
            </p:grpSpPr>
            <p:sp>
              <p:nvSpPr>
                <p:cNvPr id="48" name="TextBox 47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4788024" y="1322318"/>
                  <a:ext cx="1463655" cy="460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zh-CN" sz="2400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对任意</a:t>
                  </a:r>
                  <a:endParaRPr lang="zh-CN" altLang="en-US" sz="2600" b="1" dirty="0"/>
                </a:p>
              </p:txBody>
            </p:sp>
            <p:graphicFrame>
              <p:nvGraphicFramePr>
                <p:cNvPr id="49" name="对象 48"/>
                <p:cNvGraphicFramePr>
                  <a:graphicFrameLocks noChangeAspect="1"/>
                </p:cNvGraphicFramePr>
                <p:nvPr>
                  <p:custDataLst>
                    <p:tags r:id="rId36"/>
                  </p:custDataLst>
                </p:nvPr>
              </p:nvGraphicFramePr>
              <p:xfrm>
                <a:off x="5924224" y="1387078"/>
                <a:ext cx="1727200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4" imgW="41452800" imgH="9448800" progId="Equation.DSMT4">
                        <p:embed/>
                      </p:oleObj>
                    </mc:Choice>
                    <mc:Fallback>
                      <p:oleObj name="Equation" r:id="rId44" imgW="41452800" imgH="9448800" progId="Equation.DSMT4">
                        <p:embed/>
                        <p:pic>
                          <p:nvPicPr>
                            <p:cNvPr id="0" name="图片 4097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24224" y="1387078"/>
                              <a:ext cx="1727200" cy="3937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50" name="TextBox 49"/>
          <p:cNvSpPr txBox="1"/>
          <p:nvPr>
            <p:custDataLst>
              <p:tags r:id="rId12"/>
            </p:custDataLst>
          </p:nvPr>
        </p:nvSpPr>
        <p:spPr>
          <a:xfrm>
            <a:off x="999140" y="2899857"/>
            <a:ext cx="35995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zh-CN" sz="2600" b="1" dirty="0"/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的正惯性指数为</a:t>
            </a:r>
            <a:r>
              <a:rPr lang="zh-CN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1" name="TextBox 50"/>
          <p:cNvSpPr txBox="1"/>
          <p:nvPr>
            <p:custDataLst>
              <p:tags r:id="rId13"/>
            </p:custDataLst>
          </p:nvPr>
        </p:nvSpPr>
        <p:spPr>
          <a:xfrm>
            <a:off x="971604" y="3331905"/>
            <a:ext cx="375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zh-CN" sz="2600" b="1" dirty="0"/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的特征值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全大于零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；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975797" y="5284822"/>
            <a:ext cx="3384257" cy="521970"/>
            <a:chOff x="573408" y="1166292"/>
            <a:chExt cx="3384257" cy="521970"/>
          </a:xfrm>
        </p:grpSpPr>
        <p:sp>
          <p:nvSpPr>
            <p:cNvPr id="55" name="TextBox 54"/>
            <p:cNvSpPr txBox="1"/>
            <p:nvPr>
              <p:custDataLst>
                <p:tags r:id="rId32"/>
              </p:custDataLst>
            </p:nvPr>
          </p:nvSpPr>
          <p:spPr>
            <a:xfrm>
              <a:off x="573408" y="1166292"/>
              <a:ext cx="330406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存在可逆阵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使</a:t>
              </a:r>
              <a:endPara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2801965" y="1254815"/>
            <a:ext cx="1155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27736800" imgH="7924800" progId="Equation.DSMT4">
                    <p:embed/>
                  </p:oleObj>
                </mc:Choice>
                <mc:Fallback>
                  <p:oleObj name="Equation" r:id="rId46" imgW="27736800" imgH="7924800" progId="Equation.DSMT4">
                    <p:embed/>
                    <p:pic>
                      <p:nvPicPr>
                        <p:cNvPr id="0" name="图片 40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2801965" y="1254815"/>
                          <a:ext cx="1155700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Box 56"/>
          <p:cNvSpPr txBox="1"/>
          <p:nvPr>
            <p:custDataLst>
              <p:tags r:id="rId14"/>
            </p:custDataLst>
          </p:nvPr>
        </p:nvSpPr>
        <p:spPr>
          <a:xfrm>
            <a:off x="921640" y="4484033"/>
            <a:ext cx="331236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存在正定矩阵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使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 B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TextBox 57"/>
          <p:cNvSpPr txBox="1"/>
          <p:nvPr>
            <p:custDataLst>
              <p:tags r:id="rId15"/>
            </p:custDataLst>
          </p:nvPr>
        </p:nvSpPr>
        <p:spPr>
          <a:xfrm>
            <a:off x="889839" y="3791337"/>
            <a:ext cx="3682166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式都大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zh-CN" sz="25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；</a:t>
            </a:r>
            <a:endParaRPr lang="zh-CN" altLang="zh-CN" dirty="0"/>
          </a:p>
        </p:txBody>
      </p:sp>
      <p:sp>
        <p:nvSpPr>
          <p:cNvPr id="60" name="TextBox 59"/>
          <p:cNvSpPr txBox="1"/>
          <p:nvPr>
            <p:custDataLst>
              <p:tags r:id="rId16"/>
            </p:custDataLst>
          </p:nvPr>
        </p:nvSpPr>
        <p:spPr>
          <a:xfrm>
            <a:off x="899597" y="5917660"/>
            <a:ext cx="30426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存在可逆阵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使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987993" y="5948998"/>
          <a:ext cx="1409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33832800" imgH="8534400" progId="Equation.DSMT4">
                  <p:embed/>
                </p:oleObj>
              </mc:Choice>
              <mc:Fallback>
                <p:oleObj name="Equation" r:id="rId48" imgW="33832800" imgH="85344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987993" y="5948998"/>
                        <a:ext cx="14097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24"/>
          <p:cNvSpPr txBox="1"/>
          <p:nvPr>
            <p:custDataLst>
              <p:tags r:id="rId18"/>
            </p:custDataLst>
          </p:nvPr>
        </p:nvSpPr>
        <p:spPr>
          <a:xfrm>
            <a:off x="5508664" y="1080979"/>
            <a:ext cx="260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 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500" b="1" dirty="0">
                <a:solidFill>
                  <a:srgbClr val="0070C0"/>
                </a:solidFill>
                <a:latin typeface="宋体" panose="02010600030101010101" pitchFamily="2" charset="-122"/>
              </a:rPr>
              <a:t>负定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二次型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728251" y="1747729"/>
            <a:ext cx="3550185" cy="521970"/>
            <a:chOff x="4368206" y="1052736"/>
            <a:chExt cx="3550185" cy="521970"/>
          </a:xfrm>
        </p:grpSpPr>
        <p:sp>
          <p:nvSpPr>
            <p:cNvPr id="36" name="左右箭头 35"/>
            <p:cNvSpPr/>
            <p:nvPr>
              <p:custDataLst>
                <p:tags r:id="rId30"/>
              </p:custDataLst>
            </p:nvPr>
          </p:nvSpPr>
          <p:spPr>
            <a:xfrm>
              <a:off x="4368206" y="1221770"/>
              <a:ext cx="474277" cy="2160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30"/>
            <p:cNvSpPr txBox="1"/>
            <p:nvPr>
              <p:custDataLst>
                <p:tags r:id="rId31"/>
              </p:custDataLst>
            </p:nvPr>
          </p:nvSpPr>
          <p:spPr>
            <a:xfrm>
              <a:off x="4966063" y="1052736"/>
              <a:ext cx="29523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为</a:t>
              </a:r>
              <a:r>
                <a:rPr lang="zh-CN" altLang="en-US" sz="2800" b="1" dirty="0">
                  <a:solidFill>
                    <a:srgbClr val="0070C0"/>
                  </a:solidFill>
                  <a:latin typeface="+mn-ea"/>
                </a:rPr>
                <a:t>负定矩阵；</a:t>
              </a:r>
              <a:endParaRPr lang="zh-CN" altLang="en-US" sz="2800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26504" y="2348052"/>
            <a:ext cx="2863400" cy="492443"/>
            <a:chOff x="4788024" y="1322318"/>
            <a:chExt cx="2863400" cy="492443"/>
          </a:xfrm>
        </p:grpSpPr>
        <p:sp>
          <p:nvSpPr>
            <p:cNvPr id="69" name="TextBox 47"/>
            <p:cNvSpPr txBox="1"/>
            <p:nvPr>
              <p:custDataLst>
                <p:tags r:id="rId28"/>
              </p:custDataLst>
            </p:nvPr>
          </p:nvSpPr>
          <p:spPr>
            <a:xfrm>
              <a:off x="4788024" y="1322318"/>
              <a:ext cx="1463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600" b="1" dirty="0"/>
                <a:t>对任意</a:t>
              </a:r>
            </a:p>
          </p:txBody>
        </p:sp>
        <p:pic>
          <p:nvPicPr>
            <p:cNvPr id="70" name="图片 69"/>
            <p:cNvPicPr/>
            <p:nvPr>
              <p:custDataLst>
                <p:tags r:id="rId29"/>
              </p:custDataLst>
            </p:nvPr>
          </p:nvPicPr>
          <p:blipFill>
            <a:blip r:embed="rId45"/>
            <a:stretch>
              <a:fillRect/>
            </a:stretch>
          </p:blipFill>
          <p:spPr>
            <a:xfrm>
              <a:off x="5924224" y="1387078"/>
              <a:ext cx="1727200" cy="3937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>
            <p:custDataLst>
              <p:tags r:id="rId19"/>
            </p:custDataLst>
          </p:nvPr>
        </p:nvSpPr>
        <p:spPr>
          <a:xfrm>
            <a:off x="5220582" y="3195132"/>
            <a:ext cx="35995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惯性指数为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5" name="左右箭头 74"/>
          <p:cNvSpPr/>
          <p:nvPr>
            <p:custDataLst>
              <p:tags r:id="rId20"/>
            </p:custDataLst>
          </p:nvPr>
        </p:nvSpPr>
        <p:spPr>
          <a:xfrm>
            <a:off x="4694906" y="3995351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" name="TextBox 44"/>
          <p:cNvSpPr txBox="1"/>
          <p:nvPr>
            <p:custDataLst>
              <p:tags r:id="rId21"/>
            </p:custDataLst>
          </p:nvPr>
        </p:nvSpPr>
        <p:spPr>
          <a:xfrm>
            <a:off x="5220307" y="3844350"/>
            <a:ext cx="341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小</a:t>
            </a:r>
            <a:r>
              <a:rPr lang="zh-CN" altLang="zh-CN" sz="2800" b="1" dirty="0">
                <a:solidFill>
                  <a:srgbClr val="0070C0"/>
                </a:solidFill>
                <a:latin typeface="+mn-ea"/>
              </a:rPr>
              <a:t>于零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左右箭头 76"/>
          <p:cNvSpPr/>
          <p:nvPr>
            <p:custDataLst>
              <p:tags r:id="rId22"/>
            </p:custDataLst>
          </p:nvPr>
        </p:nvSpPr>
        <p:spPr>
          <a:xfrm>
            <a:off x="4694271" y="4987722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2" name="TextBox 3"/>
          <p:cNvSpPr txBox="1"/>
          <p:nvPr>
            <p:custDataLst>
              <p:tags r:id="rId23"/>
            </p:custDataLst>
          </p:nvPr>
        </p:nvSpPr>
        <p:spPr>
          <a:xfrm>
            <a:off x="5362422" y="4493012"/>
            <a:ext cx="3215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364391" y="2786197"/>
            <a:ext cx="2999318" cy="492443"/>
            <a:chOff x="4805591" y="1844824"/>
            <a:chExt cx="2999318" cy="492443"/>
          </a:xfrm>
        </p:grpSpPr>
        <p:sp>
          <p:nvSpPr>
            <p:cNvPr id="72" name="TextBox 44"/>
            <p:cNvSpPr txBox="1"/>
            <p:nvPr>
              <p:custDataLst>
                <p:tags r:id="rId26"/>
              </p:custDataLst>
            </p:nvPr>
          </p:nvSpPr>
          <p:spPr>
            <a:xfrm>
              <a:off x="4805591" y="1844824"/>
              <a:ext cx="29993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600" b="1" dirty="0"/>
                <a:t>都有                     ；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5683498" y="1844824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30175200" imgH="8839200" progId="Equation.DSMT4">
                    <p:embed/>
                  </p:oleObj>
                </mc:Choice>
                <mc:Fallback>
                  <p:oleObj name="Equation" r:id="rId50" imgW="30175200" imgH="8839200" progId="Equation.DSMT4">
                    <p:embed/>
                    <p:pic>
                      <p:nvPicPr>
                        <p:cNvPr id="0" name="图片 41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5683498" y="1844824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2670420" y="450646"/>
            <a:ext cx="3049389" cy="523220"/>
            <a:chOff x="-317012" y="1478775"/>
            <a:chExt cx="3825192" cy="720881"/>
          </a:xfrm>
        </p:grpSpPr>
        <p:pic>
          <p:nvPicPr>
            <p:cNvPr id="22" name="图片 21"/>
            <p:cNvPicPr/>
            <p:nvPr>
              <p:custDataLst>
                <p:tags r:id="rId24"/>
              </p:custDataLst>
            </p:nvPr>
          </p:nvPicPr>
          <p:blipFill>
            <a:blip r:embed="rId52"/>
            <a:stretch>
              <a:fillRect/>
            </a:stretch>
          </p:blipFill>
          <p:spPr>
            <a:xfrm>
              <a:off x="1768279" y="1519396"/>
              <a:ext cx="1739901" cy="630703"/>
            </a:xfrm>
            <a:prstGeom prst="rect">
              <a:avLst/>
            </a:prstGeom>
          </p:spPr>
        </p:pic>
        <p:sp>
          <p:nvSpPr>
            <p:cNvPr id="24" name="TextBox 20"/>
            <p:cNvSpPr txBox="1"/>
            <p:nvPr>
              <p:custDataLst>
                <p:tags r:id="rId25"/>
              </p:custDataLst>
            </p:nvPr>
          </p:nvSpPr>
          <p:spPr>
            <a:xfrm>
              <a:off x="-317012" y="1478775"/>
              <a:ext cx="2566534" cy="720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zh-CN" sz="26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宋体" panose="02010600030101010101" pitchFamily="2" charset="-122"/>
                </a:rPr>
                <a:t>二次型</a:t>
              </a:r>
              <a:r>
                <a:rPr lang="en-US" altLang="zh-CN" sz="28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宋体" panose="02010600030101010101" pitchFamily="2" charset="-122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1" grpId="0"/>
      <p:bldP spid="30" grpId="0" bldLvl="0" animBg="1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50" grpId="0"/>
      <p:bldP spid="51" grpId="0"/>
      <p:bldP spid="57" grpId="0"/>
      <p:bldP spid="58" grpId="0"/>
      <p:bldP spid="60" grpId="0"/>
      <p:bldP spid="66" grpId="0"/>
      <p:bldP spid="74" grpId="0"/>
      <p:bldP spid="75" grpId="0" bldLvl="0" animBg="1"/>
      <p:bldP spid="76" grpId="0"/>
      <p:bldP spid="77" grpId="0" bldLvl="0" animBg="1"/>
      <p:bldP spid="82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7995" y="476885"/>
            <a:ext cx="7766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sym typeface="+mn-ea"/>
              </a:rPr>
              <a:t>相似、合同、等价与特征值的关系</a:t>
            </a:r>
          </a:p>
        </p:txBody>
      </p:sp>
      <p:sp>
        <p:nvSpPr>
          <p:cNvPr id="2211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5268" y="936943"/>
            <a:ext cx="8231187" cy="17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highlight>
                  <a:srgbClr val="FFFF00"/>
                </a:highlight>
              </a:rPr>
              <a:t>相似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阶矩阵，</a:t>
            </a:r>
            <a:r>
              <a:rPr lang="zh-CN" altLang="en-US" sz="2400" b="1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满足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FF0000"/>
                </a:solidFill>
              </a:rPr>
              <a:t>−</a:t>
            </a:r>
            <a:r>
              <a:rPr lang="en-US" altLang="zh-CN" sz="2400" b="1" baseline="30000">
                <a:solidFill>
                  <a:srgbClr val="FF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lang="zh-CN" altLang="en-US" sz="2400" b="1">
                <a:solidFill>
                  <a:srgbClr val="000000"/>
                </a:solidFill>
              </a:rPr>
              <a:t>，则</a:t>
            </a:r>
            <a:r>
              <a:rPr kumimoji="1" lang="zh-CN" altLang="en-US" sz="2400" b="1">
                <a:solidFill>
                  <a:srgbClr val="000000"/>
                </a:solidFill>
              </a:rPr>
              <a:t>称矩阵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FF0000"/>
                </a:solidFill>
              </a:rPr>
              <a:t>相似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r>
              <a:rPr kumimoji="1" lang="en-US" altLang="zh-CN" sz="2400" b="1">
                <a:solidFill>
                  <a:srgbClr val="0000FF"/>
                </a:solidFill>
              </a:rPr>
              <a:t> </a:t>
            </a: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highlight>
                  <a:srgbClr val="FFFF00"/>
                </a:highlight>
              </a:rPr>
              <a:t>合同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阶矩阵，</a:t>
            </a:r>
            <a:r>
              <a:rPr lang="zh-CN" altLang="en-US" sz="2400" b="1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满足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FF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AC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lang="zh-CN" altLang="en-US" sz="2400" b="1">
                <a:solidFill>
                  <a:srgbClr val="000000"/>
                </a:solidFill>
              </a:rPr>
              <a:t>，则</a:t>
            </a:r>
            <a:r>
              <a:rPr kumimoji="1" lang="zh-CN" altLang="en-US" sz="2400" b="1">
                <a:solidFill>
                  <a:srgbClr val="000000"/>
                </a:solidFill>
              </a:rPr>
              <a:t>称矩阵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FF0000"/>
                </a:solidFill>
              </a:rPr>
              <a:t>合同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r>
              <a:rPr kumimoji="1" lang="en-US" altLang="zh-CN" sz="2400" b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 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" name="TextBox 18"/>
          <p:cNvSpPr txBox="1"/>
          <p:nvPr>
            <p:custDataLst>
              <p:tags r:id="rId3"/>
            </p:custDataLst>
          </p:nvPr>
        </p:nvSpPr>
        <p:spPr>
          <a:xfrm>
            <a:off x="235436" y="4220726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合同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左右箭头 3"/>
          <p:cNvSpPr/>
          <p:nvPr>
            <p:custDataLst>
              <p:tags r:id="rId4"/>
            </p:custDataLst>
          </p:nvPr>
        </p:nvSpPr>
        <p:spPr>
          <a:xfrm>
            <a:off x="1355707" y="4935862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0"/>
          <p:cNvSpPr txBox="1"/>
          <p:nvPr>
            <p:custDataLst>
              <p:tags r:id="rId5"/>
            </p:custDataLst>
          </p:nvPr>
        </p:nvSpPr>
        <p:spPr>
          <a:xfrm>
            <a:off x="2195671" y="4809490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的特征值中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正项个数和负项个数相等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TextBox 23"/>
          <p:cNvSpPr txBox="1"/>
          <p:nvPr>
            <p:custDataLst>
              <p:tags r:id="rId6"/>
            </p:custDataLst>
          </p:nvPr>
        </p:nvSpPr>
        <p:spPr>
          <a:xfrm>
            <a:off x="108003" y="2905785"/>
            <a:ext cx="62776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相似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左右箭头 6"/>
          <p:cNvSpPr/>
          <p:nvPr>
            <p:custDataLst>
              <p:tags r:id="rId7"/>
            </p:custDataLst>
          </p:nvPr>
        </p:nvSpPr>
        <p:spPr>
          <a:xfrm>
            <a:off x="1331470" y="3645163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7"/>
          <p:cNvSpPr txBox="1"/>
          <p:nvPr>
            <p:custDataLst>
              <p:tags r:id="rId8"/>
            </p:custDataLst>
          </p:nvPr>
        </p:nvSpPr>
        <p:spPr>
          <a:xfrm>
            <a:off x="2195873" y="3505979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的特征值完全相同。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9" name="TextBox 28"/>
          <p:cNvSpPr txBox="1"/>
          <p:nvPr>
            <p:custDataLst>
              <p:tags r:id="rId9"/>
            </p:custDataLst>
          </p:nvPr>
        </p:nvSpPr>
        <p:spPr>
          <a:xfrm>
            <a:off x="251766" y="5373350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等价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左右箭头 9"/>
          <p:cNvSpPr/>
          <p:nvPr>
            <p:custDataLst>
              <p:tags r:id="rId10"/>
            </p:custDataLst>
          </p:nvPr>
        </p:nvSpPr>
        <p:spPr>
          <a:xfrm>
            <a:off x="1355527" y="6093705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>
            <p:custDataLst>
              <p:tags r:id="rId11"/>
            </p:custDataLst>
          </p:nvPr>
        </p:nvSpPr>
        <p:spPr>
          <a:xfrm>
            <a:off x="2268516" y="5949553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非零特征值的个数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2" grpId="0"/>
      <p:bldP spid="4" grpId="0" bldLvl="0" animBg="1"/>
      <p:bldP spid="5" grpId="0"/>
      <p:bldP spid="6" grpId="0"/>
      <p:bldP spid="7" grpId="0" bldLvl="0" animBg="1"/>
      <p:bldP spid="8" grpId="0"/>
      <p:bldP spid="9" grpId="0"/>
      <p:bldP spid="10" grpId="0" bldLvl="0" animBg="1"/>
      <p:bldP spid="31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对象 3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95858" y="1268760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8463200" imgH="26517600" progId="Equation.DSMT4">
                  <p:embed/>
                </p:oleObj>
              </mc:Choice>
              <mc:Fallback>
                <p:oleObj name="Equation" r:id="rId15" imgW="48463200" imgH="265176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5858" y="1268760"/>
                        <a:ext cx="2019300" cy="110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428173" y="1235075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158400" imgH="26517600" progId="Equation.DSMT4">
                  <p:embed/>
                </p:oleObj>
              </mc:Choice>
              <mc:Fallback>
                <p:oleObj name="Equation" r:id="rId17" imgW="48158400" imgH="26517600" progId="Equation.DSMT4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28173" y="1235075"/>
                        <a:ext cx="2006600" cy="110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780410" y="155679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74886" y="249340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267200" imgH="7315200" progId="Equation.DSMT4">
                  <p:embed/>
                </p:oleObj>
              </mc:Choice>
              <mc:Fallback>
                <p:oleObj name="Equation" r:id="rId19" imgW="4267200" imgH="73152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74886" y="2493402"/>
                        <a:ext cx="177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51070" y="2617748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0538400" imgH="11582400" progId="Equation.DSMT4">
                  <p:embed/>
                </p:oleObj>
              </mc:Choice>
              <mc:Fallback>
                <p:oleObj name="Equation" r:id="rId21" imgW="40538400" imgH="115824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51070" y="2617748"/>
                        <a:ext cx="16891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>
            <p:custDataLst>
              <p:tags r:id="rId6"/>
            </p:custDataLst>
          </p:nvPr>
        </p:nvSpPr>
        <p:spPr>
          <a:xfrm>
            <a:off x="3528202" y="26177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7"/>
            </p:custDataLst>
          </p:nvPr>
        </p:nvSpPr>
        <p:spPr>
          <a:xfrm>
            <a:off x="4248282" y="2545740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>
                <a:latin typeface="Times New Roman" panose="02020603050405020304"/>
              </a:rPr>
              <a:t>A </a:t>
            </a:r>
            <a:r>
              <a:rPr lang="zh-CN" altLang="zh-CN" sz="2800" b="1" kern="100" dirty="0">
                <a:latin typeface="Times New Roman" panose="02020603050405020304"/>
              </a:rPr>
              <a:t>的特征值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el-GR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1,2,6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51070" y="3379641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0538400" imgH="11582400" progId="Equation.DSMT4">
                  <p:embed/>
                </p:oleObj>
              </mc:Choice>
              <mc:Fallback>
                <p:oleObj name="Equation" r:id="rId23" imgW="40538400" imgH="115824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51070" y="3379641"/>
                        <a:ext cx="16891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>
            <p:custDataLst>
              <p:tags r:id="rId9"/>
            </p:custDataLst>
          </p:nvPr>
        </p:nvSpPr>
        <p:spPr>
          <a:xfrm>
            <a:off x="3528202" y="33910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0"/>
            </p:custDataLst>
          </p:nvPr>
        </p:nvSpPr>
        <p:spPr>
          <a:xfrm>
            <a:off x="4248282" y="3318664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>
                <a:latin typeface="Times New Roman" panose="02020603050405020304"/>
              </a:rPr>
              <a:t>B </a:t>
            </a:r>
            <a:r>
              <a:rPr lang="zh-CN" altLang="zh-CN" sz="2800" b="1" kern="100" dirty="0">
                <a:latin typeface="Times New Roman" panose="02020603050405020304"/>
              </a:rPr>
              <a:t>的特征值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el-GR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2,2,4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827584" y="2546901"/>
            <a:ext cx="49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</a:t>
            </a:r>
          </a:p>
        </p:txBody>
      </p:sp>
      <p:sp>
        <p:nvSpPr>
          <p:cNvPr id="40" name="矩形 39"/>
          <p:cNvSpPr/>
          <p:nvPr>
            <p:custDataLst>
              <p:tags r:id="rId12"/>
            </p:custDataLst>
          </p:nvPr>
        </p:nvSpPr>
        <p:spPr>
          <a:xfrm>
            <a:off x="755576" y="4129916"/>
            <a:ext cx="644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Times New Roman" panose="02020603050405020304"/>
              </a:rPr>
              <a:t>所以 </a:t>
            </a:r>
            <a:r>
              <a:rPr lang="en-US" altLang="zh-CN" sz="2800" b="1" i="1" kern="100" dirty="0">
                <a:latin typeface="Times New Roman" panose="02020603050405020304"/>
              </a:rPr>
              <a:t>A </a:t>
            </a:r>
            <a:r>
              <a:rPr lang="zh-CN" altLang="en-US" sz="2800" b="1" kern="100" dirty="0">
                <a:latin typeface="Times New Roman" panose="02020603050405020304"/>
              </a:rPr>
              <a:t>与</a:t>
            </a:r>
            <a:r>
              <a:rPr lang="en-US" altLang="zh-CN" sz="2800" b="1" i="1" kern="100" dirty="0">
                <a:latin typeface="Times New Roman" panose="02020603050405020304"/>
              </a:rPr>
              <a:t>B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</a:rPr>
              <a:t>合同、等价、不相似</a:t>
            </a:r>
            <a:r>
              <a:rPr lang="zh-CN" altLang="en-US" sz="2800" b="1" i="1" kern="100" dirty="0">
                <a:latin typeface="Times New Roman" panose="02020603050405020304"/>
              </a:rPr>
              <a:t>。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995" y="62103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例题：</a:t>
            </a:r>
          </a:p>
        </p:txBody>
      </p:sp>
      <p:sp>
        <p:nvSpPr>
          <p:cNvPr id="41" name="TextBox 18"/>
          <p:cNvSpPr txBox="1"/>
          <p:nvPr>
            <p:custDataLst>
              <p:tags r:id="rId13"/>
            </p:custDataLst>
          </p:nvPr>
        </p:nvSpPr>
        <p:spPr>
          <a:xfrm>
            <a:off x="1547793" y="42359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38125" algn="l"/>
              </a:tabLst>
            </a:pPr>
            <a:r>
              <a:rPr lang="zh-CN" altLang="zh-CN" sz="2800" b="1" kern="100" dirty="0">
                <a:latin typeface="Times New Roman" panose="02020603050405020304"/>
              </a:rPr>
              <a:t>判断矩阵</a:t>
            </a:r>
            <a:r>
              <a:rPr lang="en-US" altLang="zh-CN" sz="2800" b="1" kern="100" dirty="0">
                <a:latin typeface="Times New Roman" panose="02020603050405020304"/>
              </a:rPr>
              <a:t>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zh-CN" altLang="zh-CN" sz="2800" b="1" kern="100" dirty="0">
                <a:latin typeface="Times New Roman" panose="02020603050405020304"/>
              </a:rPr>
              <a:t>与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en-US" altLang="zh-CN" sz="2800" b="1" i="1" kern="100" dirty="0">
                <a:latin typeface="Times New Roman" panose="02020603050405020304"/>
              </a:rPr>
              <a:t>B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zh-CN" altLang="zh-CN" sz="2800" b="1" kern="100" dirty="0">
                <a:latin typeface="Times New Roman" panose="02020603050405020304"/>
              </a:rPr>
              <a:t>是否合同</a:t>
            </a:r>
            <a:r>
              <a:rPr lang="zh-CN" altLang="en-US" sz="2800" b="1" kern="100" dirty="0">
                <a:latin typeface="Times New Roman" panose="02020603050405020304"/>
              </a:rPr>
              <a:t>、相似、等价</a:t>
            </a:r>
            <a:r>
              <a:rPr lang="zh-CN" altLang="zh-CN" sz="2800" b="1" kern="100" dirty="0">
                <a:latin typeface="Times New Roman" panose="02020603050405020304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/>
      <p:bldP spid="37" grpId="0" bldLvl="0" animBg="1"/>
      <p:bldP spid="39" grpId="0"/>
      <p:bldP spid="4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>
                <a:solidFill>
                  <a:srgbClr val="CC0099"/>
                </a:solidFill>
              </a:rPr>
              <a:t>6</a:t>
            </a:r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CC0099"/>
                </a:solidFill>
                <a:latin typeface="楷体_GB2312" pitchFamily="49" charset="-122"/>
              </a:rPr>
              <a:t>正定二次型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750" y="6927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sym typeface="+mn-ea"/>
              </a:rPr>
              <a:t>惯性定理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87537" y="1217165"/>
            <a:ext cx="7887716" cy="523220"/>
            <a:chOff x="284685" y="1478775"/>
            <a:chExt cx="7887716" cy="523220"/>
          </a:xfrm>
        </p:grpSpPr>
        <p:grpSp>
          <p:nvGrpSpPr>
            <p:cNvPr id="37" name="组合 36"/>
            <p:cNvGrpSpPr/>
            <p:nvPr/>
          </p:nvGrpSpPr>
          <p:grpSpPr>
            <a:xfrm>
              <a:off x="284685" y="1478775"/>
              <a:ext cx="4300338" cy="523220"/>
              <a:chOff x="284685" y="1478775"/>
              <a:chExt cx="4300338" cy="523220"/>
            </a:xfrm>
          </p:grpSpPr>
          <p:graphicFrame>
            <p:nvGraphicFramePr>
              <p:cNvPr id="38" name="对象 37"/>
              <p:cNvGraphicFramePr>
                <a:graphicFrameLocks noChangeAspect="1"/>
              </p:cNvGraphicFramePr>
              <p:nvPr>
                <p:custDataLst>
                  <p:tags r:id="rId20"/>
                </p:custDataLst>
              </p:nvPr>
            </p:nvGraphicFramePr>
            <p:xfrm>
              <a:off x="2654623" y="1525260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46329600" imgH="11277600" progId="Equation.DSMT4">
                      <p:embed/>
                    </p:oleObj>
                  </mc:Choice>
                  <mc:Fallback>
                    <p:oleObj name="Equation" r:id="rId23" imgW="46329600" imgH="11277600" progId="Equation.DSMT4">
                      <p:embed/>
                      <p:pic>
                        <p:nvPicPr>
                          <p:cNvPr id="0" name="图片 2457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654623" y="1525260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Box 20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43" name="TextBox 24"/>
            <p:cNvSpPr txBox="1"/>
            <p:nvPr>
              <p:custDataLst>
                <p:tags r:id="rId19"/>
              </p:custDataLst>
            </p:nvPr>
          </p:nvSpPr>
          <p:spPr>
            <a:xfrm>
              <a:off x="4555950" y="1478775"/>
              <a:ext cx="3616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，它的秩为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有两个</a:t>
              </a:r>
              <a:endParaRPr lang="zh-CN" altLang="en-US" sz="2800" b="1" dirty="0"/>
            </a:p>
          </p:txBody>
        </p:sp>
      </p:grpSp>
      <p:sp>
        <p:nvSpPr>
          <p:cNvPr id="45" name="TextBox 34"/>
          <p:cNvSpPr txBox="1"/>
          <p:nvPr>
            <p:custDataLst>
              <p:tags r:id="rId1"/>
            </p:custDataLst>
          </p:nvPr>
        </p:nvSpPr>
        <p:spPr>
          <a:xfrm>
            <a:off x="248864" y="4024798"/>
            <a:ext cx="3344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中</a:t>
            </a:r>
            <a:r>
              <a:rPr lang="zh-CN" altLang="zh-CN" sz="2800" b="1" dirty="0"/>
              <a:t>正数的个数</a:t>
            </a:r>
            <a:r>
              <a:rPr lang="zh-CN" altLang="en-US" sz="2800" b="1" dirty="0"/>
              <a:t>相等。</a:t>
            </a:r>
            <a:endParaRPr lang="zh-CN" altLang="zh-CN" sz="2800" b="1" dirty="0"/>
          </a:p>
        </p:txBody>
      </p:sp>
      <p:grpSp>
        <p:nvGrpSpPr>
          <p:cNvPr id="46" name="组合 45"/>
          <p:cNvGrpSpPr/>
          <p:nvPr/>
        </p:nvGrpSpPr>
        <p:grpSpPr>
          <a:xfrm>
            <a:off x="248864" y="1817102"/>
            <a:ext cx="4067549" cy="531778"/>
            <a:chOff x="129209" y="1915933"/>
            <a:chExt cx="4067549" cy="531778"/>
          </a:xfrm>
        </p:grpSpPr>
        <p:grpSp>
          <p:nvGrpSpPr>
            <p:cNvPr id="49" name="组合 48"/>
            <p:cNvGrpSpPr/>
            <p:nvPr/>
          </p:nvGrpSpPr>
          <p:grpSpPr>
            <a:xfrm>
              <a:off x="129209" y="1924491"/>
              <a:ext cx="2580061" cy="523220"/>
              <a:chOff x="129209" y="1924491"/>
              <a:chExt cx="2580061" cy="523220"/>
            </a:xfrm>
          </p:grpSpPr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custDataLst>
                  <p:tags r:id="rId17"/>
                </p:custDataLst>
              </p:nvPr>
            </p:nvGraphicFramePr>
            <p:xfrm>
              <a:off x="1756770" y="1994306"/>
              <a:ext cx="9525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22860000" imgH="8534400" progId="Equation.DSMT4">
                      <p:embed/>
                    </p:oleObj>
                  </mc:Choice>
                  <mc:Fallback>
                    <p:oleObj name="Equation" r:id="rId25" imgW="22860000" imgH="8534400" progId="Equation.DSMT4">
                      <p:embed/>
                      <p:pic>
                        <p:nvPicPr>
                          <p:cNvPr id="0" name="图片 2457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756770" y="1994306"/>
                            <a:ext cx="952500" cy="355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9209" y="1924491"/>
                <a:ext cx="1651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可逆变换</a:t>
                </a:r>
              </a:p>
            </p:txBody>
          </p:sp>
        </p:grpSp>
        <p:sp>
          <p:nvSpPr>
            <p:cNvPr id="54" name="TextBox 27"/>
            <p:cNvSpPr txBox="1"/>
            <p:nvPr>
              <p:custDataLst>
                <p:tags r:id="rId15"/>
              </p:custDataLst>
            </p:nvPr>
          </p:nvSpPr>
          <p:spPr>
            <a:xfrm>
              <a:off x="2754833" y="1915933"/>
              <a:ext cx="288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及</a:t>
              </a: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256958" y="2027644"/>
            <a:ext cx="939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2555200" imgH="7620000" progId="Equation.DSMT4">
                    <p:embed/>
                  </p:oleObj>
                </mc:Choice>
                <mc:Fallback>
                  <p:oleObj name="Equation" r:id="rId27" imgW="22555200" imgH="7620000" progId="Equation.DSMT4">
                    <p:embed/>
                    <p:pic>
                      <p:nvPicPr>
                        <p:cNvPr id="0" name="图片 245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256958" y="2027644"/>
                          <a:ext cx="939800" cy="317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283566" y="2439153"/>
            <a:ext cx="5326659" cy="523220"/>
            <a:chOff x="283566" y="2439153"/>
            <a:chExt cx="5326659" cy="523220"/>
          </a:xfrm>
        </p:grpSpPr>
        <p:graphicFrame>
          <p:nvGraphicFramePr>
            <p:cNvPr id="59" name="对象 58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714375" y="2459038"/>
            <a:ext cx="48958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7043200" imgH="11582400" progId="Equation.DSMT4">
                    <p:embed/>
                  </p:oleObj>
                </mc:Choice>
                <mc:Fallback>
                  <p:oleObj name="Equation" r:id="rId29" imgW="117043200" imgH="11582400" progId="Equation.DSMT4">
                    <p:embed/>
                    <p:pic>
                      <p:nvPicPr>
                        <p:cNvPr id="0" name="图片 245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4375" y="2459038"/>
                          <a:ext cx="4895850" cy="48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27"/>
            <p:cNvSpPr txBox="1"/>
            <p:nvPr>
              <p:custDataLst>
                <p:tags r:id="rId14"/>
              </p:custDataLst>
            </p:nvPr>
          </p:nvSpPr>
          <p:spPr>
            <a:xfrm>
              <a:off x="283566" y="2439153"/>
              <a:ext cx="54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使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51519" y="2978150"/>
            <a:ext cx="5333306" cy="523428"/>
            <a:chOff x="251519" y="2978150"/>
            <a:chExt cx="5333306" cy="523428"/>
          </a:xfrm>
        </p:grpSpPr>
        <p:graphicFrame>
          <p:nvGraphicFramePr>
            <p:cNvPr id="68" name="对象 67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809625" y="2978150"/>
            <a:ext cx="4775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14604800" imgH="11582400" progId="Equation.DSMT4">
                    <p:embed/>
                  </p:oleObj>
                </mc:Choice>
                <mc:Fallback>
                  <p:oleObj name="Equation" r:id="rId31" imgW="114604800" imgH="11582400" progId="Equation.DSMT4">
                    <p:embed/>
                    <p:pic>
                      <p:nvPicPr>
                        <p:cNvPr id="0" name="图片 2458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809625" y="2978150"/>
                          <a:ext cx="4775200" cy="482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Box 27"/>
            <p:cNvSpPr txBox="1"/>
            <p:nvPr>
              <p:custDataLst>
                <p:tags r:id="rId12"/>
              </p:custDataLst>
            </p:nvPr>
          </p:nvSpPr>
          <p:spPr>
            <a:xfrm>
              <a:off x="251519" y="2978358"/>
              <a:ext cx="577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及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12638" y="3501578"/>
            <a:ext cx="6413587" cy="523220"/>
            <a:chOff x="212638" y="3501578"/>
            <a:chExt cx="6413587" cy="523220"/>
          </a:xfrm>
        </p:grpSpPr>
        <p:graphicFrame>
          <p:nvGraphicFramePr>
            <p:cNvPr id="72" name="对象 71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5026025" y="3560763"/>
            <a:ext cx="1600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8404800" imgH="9753600" progId="Equation.DSMT4">
                    <p:embed/>
                  </p:oleObj>
                </mc:Choice>
                <mc:Fallback>
                  <p:oleObj name="Equation" r:id="rId33" imgW="38404800" imgH="9753600" progId="Equation.DSMT4">
                    <p:embed/>
                    <p:pic>
                      <p:nvPicPr>
                        <p:cNvPr id="0" name="图片 2458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026025" y="3560763"/>
                          <a:ext cx="1600200" cy="406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" name="组合 72"/>
            <p:cNvGrpSpPr/>
            <p:nvPr/>
          </p:nvGrpSpPr>
          <p:grpSpPr>
            <a:xfrm>
              <a:off x="212638" y="3501578"/>
              <a:ext cx="4935426" cy="523220"/>
              <a:chOff x="212638" y="3501578"/>
              <a:chExt cx="4935426" cy="52322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2638" y="3501578"/>
                <a:ext cx="2141625" cy="523220"/>
                <a:chOff x="212638" y="3501578"/>
                <a:chExt cx="2141625" cy="523220"/>
              </a:xfrm>
            </p:grpSpPr>
            <p:sp>
              <p:nvSpPr>
                <p:cNvPr id="75" name="TextBox 27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212638" y="3501578"/>
                  <a:ext cx="5429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2800" b="1" dirty="0"/>
                    <a:t>则</a:t>
                  </a:r>
                </a:p>
              </p:txBody>
            </p:sp>
            <p:graphicFrame>
              <p:nvGraphicFramePr>
                <p:cNvPr id="76" name="对象 75"/>
                <p:cNvGraphicFramePr>
                  <a:graphicFrameLocks noChangeAspect="1"/>
                </p:cNvGraphicFramePr>
                <p:nvPr>
                  <p:custDataLst>
                    <p:tags r:id="rId10"/>
                  </p:custDataLst>
                </p:nvPr>
              </p:nvGraphicFramePr>
              <p:xfrm>
                <a:off x="792163" y="3560763"/>
                <a:ext cx="15621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5" imgW="37490400" imgH="9753600" progId="Equation.DSMT4">
                        <p:embed/>
                      </p:oleObj>
                    </mc:Choice>
                    <mc:Fallback>
                      <p:oleObj name="Equation" r:id="rId35" imgW="37490400" imgH="9753600" progId="Equation.DSMT4">
                        <p:embed/>
                        <p:pic>
                          <p:nvPicPr>
                            <p:cNvPr id="0" name="图片 24583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92163" y="3560763"/>
                              <a:ext cx="1562100" cy="4064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7" name="TextBox 1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2339752" y="3501578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中正数的个数与</a:t>
                </a:r>
              </a:p>
            </p:txBody>
          </p:sp>
        </p:grpSp>
      </p:grpSp>
      <p:sp>
        <p:nvSpPr>
          <p:cNvPr id="80" name="TextBox 34"/>
          <p:cNvSpPr txBox="1"/>
          <p:nvPr>
            <p:custDataLst>
              <p:tags r:id="rId2"/>
            </p:custDataLst>
          </p:nvPr>
        </p:nvSpPr>
        <p:spPr>
          <a:xfrm>
            <a:off x="3419872" y="4005094"/>
            <a:ext cx="417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从而负数的个数也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相等。</a:t>
            </a:r>
            <a:endParaRPr lang="zh-CN" altLang="zh-CN" sz="2800" b="1" dirty="0"/>
          </a:p>
        </p:txBody>
      </p:sp>
      <p:sp>
        <p:nvSpPr>
          <p:cNvPr id="81" name="TextBox 30"/>
          <p:cNvSpPr txBox="1"/>
          <p:nvPr>
            <p:custDataLst>
              <p:tags r:id="rId3"/>
            </p:custDataLst>
          </p:nvPr>
        </p:nvSpPr>
        <p:spPr>
          <a:xfrm>
            <a:off x="283845" y="4552315"/>
            <a:ext cx="8315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  设二次型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正惯性指数</a:t>
            </a:r>
            <a:r>
              <a:rPr lang="zh-CN" altLang="en-US" sz="2800" b="1" dirty="0">
                <a:latin typeface="+mn-ea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+mn-ea"/>
              </a:rPr>
              <a:t> ,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秩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lang="zh-CN" altLang="zh-CN" sz="2800" b="1" dirty="0">
                <a:latin typeface="Times New Roman" panose="02020603050405020304"/>
                <a:cs typeface="Times New Roman" panose="02020603050405020304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规范型</a:t>
            </a:r>
            <a:r>
              <a:rPr lang="zh-CN" altLang="en-US" sz="2800" b="1" dirty="0">
                <a:latin typeface="宋体" panose="02010600030101010101" pitchFamily="2" charset="-122"/>
              </a:rPr>
              <a:t>可确定为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84" name="圆角矩形标注 83"/>
          <p:cNvSpPr/>
          <p:nvPr>
            <p:custDataLst>
              <p:tags r:id="rId4"/>
            </p:custDataLst>
          </p:nvPr>
        </p:nvSpPr>
        <p:spPr>
          <a:xfrm>
            <a:off x="5076170" y="1815197"/>
            <a:ext cx="1872207" cy="523220"/>
          </a:xfrm>
          <a:prstGeom prst="wedgeRoundRectCallout">
            <a:avLst>
              <a:gd name="adj1" fmla="val -135622"/>
              <a:gd name="adj2" fmla="val 294609"/>
              <a:gd name="adj3" fmla="val 16667"/>
            </a:avLst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</a:rPr>
              <a:t>正惯性指数</a:t>
            </a:r>
          </a:p>
        </p:txBody>
      </p:sp>
      <p:sp>
        <p:nvSpPr>
          <p:cNvPr id="85" name="圆角矩形标注 84"/>
          <p:cNvSpPr/>
          <p:nvPr>
            <p:custDataLst>
              <p:tags r:id="rId5"/>
            </p:custDataLst>
          </p:nvPr>
        </p:nvSpPr>
        <p:spPr>
          <a:xfrm>
            <a:off x="6372205" y="2564497"/>
            <a:ext cx="1872207" cy="523220"/>
          </a:xfrm>
          <a:prstGeom prst="wedgeRoundRectCallout">
            <a:avLst>
              <a:gd name="adj1" fmla="val -135622"/>
              <a:gd name="adj2" fmla="val 294609"/>
              <a:gd name="adj3" fmla="val 16667"/>
            </a:avLst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</a:rPr>
              <a:t>负惯性指数</a:t>
            </a:r>
          </a:p>
        </p:txBody>
      </p:sp>
      <p:graphicFrame>
        <p:nvGraphicFramePr>
          <p:cNvPr id="86" name="对象 8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23758" y="5661660"/>
          <a:ext cx="430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03327200" imgH="11887200" progId="Equation.DSMT4">
                  <p:embed/>
                </p:oleObj>
              </mc:Choice>
              <mc:Fallback>
                <p:oleObj name="Equation" r:id="rId37" imgW="103327200" imgH="11887200" progId="Equation.DSMT4">
                  <p:embed/>
                  <p:pic>
                    <p:nvPicPr>
                      <p:cNvPr id="0" name="图片 24584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123758" y="5661660"/>
                        <a:ext cx="4305300" cy="49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0" grpId="0"/>
      <p:bldP spid="81" grpId="0" build="p"/>
      <p:bldP spid="84" grpId="0" bldLvl="0" animBg="1"/>
      <p:bldP spid="85" grpId="0" bldLvl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79730" y="6927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例题：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35785" y="757238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032800" imgH="10972800" progId="Equation.DSMT4">
                  <p:embed/>
                </p:oleObj>
              </mc:Choice>
              <mc:Fallback>
                <p:oleObj name="Equation" r:id="rId17" imgW="110032800" imgH="10972800" progId="Equation.DSMT4">
                  <p:embed/>
                  <p:pic>
                    <p:nvPicPr>
                      <p:cNvPr id="0" name="图片 25601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5785" y="757238"/>
                        <a:ext cx="45847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762500" y="23685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267200" imgH="7315200" progId="Equation.DSMT4">
                  <p:embed/>
                </p:oleObj>
              </mc:Choice>
              <mc:Fallback>
                <p:oleObj name="Equation" r:id="rId19" imgW="4267200" imgH="7315200" progId="Equation.DSMT4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62500" y="2368550"/>
                        <a:ext cx="177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477527" y="1268760"/>
            <a:ext cx="3616451" cy="461665"/>
            <a:chOff x="477527" y="1268760"/>
            <a:chExt cx="3616451" cy="461665"/>
          </a:xfrm>
        </p:grpSpPr>
        <p:sp>
          <p:nvSpPr>
            <p:cNvPr id="25" name="TextBox 24"/>
            <p:cNvSpPr txBox="1"/>
            <p:nvPr>
              <p:custDataLst>
                <p:tags r:id="rId14"/>
              </p:custDataLst>
            </p:nvPr>
          </p:nvSpPr>
          <p:spPr>
            <a:xfrm>
              <a:off x="477527" y="1268760"/>
              <a:ext cx="361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的秩为</a:t>
              </a:r>
            </a:p>
          </p:txBody>
        </p:sp>
        <p:cxnSp>
          <p:nvCxnSpPr>
            <p:cNvPr id="13" name="直接连接符 12"/>
            <p:cNvCxnSpPr/>
            <p:nvPr>
              <p:custDataLst>
                <p:tags r:id="rId15"/>
              </p:custDataLst>
            </p:nvPr>
          </p:nvCxnSpPr>
          <p:spPr>
            <a:xfrm>
              <a:off x="1623241" y="1628800"/>
              <a:ext cx="14814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65026" y="1791979"/>
            <a:ext cx="3504106" cy="461665"/>
            <a:chOff x="557028" y="2477095"/>
            <a:chExt cx="3504106" cy="461665"/>
          </a:xfrm>
        </p:grpSpPr>
        <p:sp>
          <p:nvSpPr>
            <p:cNvPr id="48" name="TextBox 47"/>
            <p:cNvSpPr txBox="1"/>
            <p:nvPr>
              <p:custDataLst>
                <p:tags r:id="rId12"/>
              </p:custDataLst>
            </p:nvPr>
          </p:nvSpPr>
          <p:spPr>
            <a:xfrm>
              <a:off x="557028" y="2477095"/>
              <a:ext cx="3270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正惯性指数为</a:t>
              </a:r>
            </a:p>
          </p:txBody>
        </p:sp>
        <p:cxnSp>
          <p:nvCxnSpPr>
            <p:cNvPr id="53" name="直接连接符 52"/>
            <p:cNvCxnSpPr/>
            <p:nvPr>
              <p:custDataLst>
                <p:tags r:id="rId13"/>
              </p:custDataLst>
            </p:nvPr>
          </p:nvCxnSpPr>
          <p:spPr>
            <a:xfrm>
              <a:off x="2579646" y="2847290"/>
              <a:ext cx="14814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91621" y="2324414"/>
            <a:ext cx="3504106" cy="461665"/>
            <a:chOff x="557028" y="2938759"/>
            <a:chExt cx="3504106" cy="461665"/>
          </a:xfrm>
        </p:grpSpPr>
        <p:sp>
          <p:nvSpPr>
            <p:cNvPr id="61" name="TextBox 47"/>
            <p:cNvSpPr txBox="1"/>
            <p:nvPr>
              <p:custDataLst>
                <p:tags r:id="rId10"/>
              </p:custDataLst>
            </p:nvPr>
          </p:nvSpPr>
          <p:spPr>
            <a:xfrm>
              <a:off x="557028" y="2938759"/>
              <a:ext cx="3457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/>
                <a:t>负惯性指数</a:t>
              </a:r>
              <a:r>
                <a:rPr lang="zh-CN" altLang="zh-CN" sz="2400" b="1" dirty="0">
                  <a:solidFill>
                    <a:srgbClr val="000000"/>
                  </a:solidFill>
                </a:rPr>
                <a:t>为</a:t>
              </a:r>
              <a:endParaRPr lang="zh-CN" altLang="zh-CN" dirty="0"/>
            </a:p>
          </p:txBody>
        </p:sp>
        <p:cxnSp>
          <p:nvCxnSpPr>
            <p:cNvPr id="54" name="直接连接符 53"/>
            <p:cNvCxnSpPr/>
            <p:nvPr>
              <p:custDataLst>
                <p:tags r:id="rId11"/>
              </p:custDataLst>
            </p:nvPr>
          </p:nvCxnSpPr>
          <p:spPr>
            <a:xfrm>
              <a:off x="2579646" y="3284984"/>
              <a:ext cx="14814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圆角矩形 79"/>
          <p:cNvSpPr/>
          <p:nvPr>
            <p:custDataLst>
              <p:tags r:id="rId3"/>
            </p:custDataLst>
          </p:nvPr>
        </p:nvSpPr>
        <p:spPr>
          <a:xfrm>
            <a:off x="584927" y="4509036"/>
            <a:ext cx="7207416" cy="138499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4"/>
            </p:custDataLst>
          </p:nvPr>
        </p:nvSpPr>
        <p:spPr>
          <a:xfrm>
            <a:off x="611561" y="4581668"/>
            <a:ext cx="72728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        </a:t>
            </a:r>
            <a:r>
              <a:rPr lang="zh-CN" altLang="en-US" sz="2800" b="1" dirty="0">
                <a:solidFill>
                  <a:srgbClr val="FF0000"/>
                </a:solidFill>
              </a:rPr>
              <a:t>正（负）惯性指数</a:t>
            </a:r>
            <a:r>
              <a:rPr lang="zh-CN" altLang="en-US" sz="2800" b="1" dirty="0"/>
              <a:t>等于 矩阵正（负）特征值的个数，即标准形中正（负）平方项的个数。         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539552" y="3068960"/>
            <a:ext cx="7255331" cy="892552"/>
            <a:chOff x="557027" y="3455819"/>
            <a:chExt cx="7640379" cy="892552"/>
          </a:xfrm>
        </p:grpSpPr>
        <p:sp>
          <p:nvSpPr>
            <p:cNvPr id="78" name="圆角矩形 77"/>
            <p:cNvSpPr/>
            <p:nvPr>
              <p:custDataLst>
                <p:tags r:id="rId8"/>
              </p:custDataLst>
            </p:nvPr>
          </p:nvSpPr>
          <p:spPr>
            <a:xfrm>
              <a:off x="604943" y="3455819"/>
              <a:ext cx="6441890" cy="89255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>
              <p:custDataLst>
                <p:tags r:id="rId9"/>
              </p:custDataLst>
            </p:nvPr>
          </p:nvSpPr>
          <p:spPr>
            <a:xfrm>
              <a:off x="557027" y="3455819"/>
              <a:ext cx="7640379" cy="89255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+mn-ea"/>
                </a:rPr>
                <a:t>    正（负）特征值的</a:t>
              </a:r>
              <a:r>
                <a:rPr lang="zh-CN" altLang="en-US" sz="2600" b="1" dirty="0">
                  <a:solidFill>
                    <a:srgbClr val="FF0000"/>
                  </a:solidFill>
                  <a:latin typeface="+mn-ea"/>
                </a:rPr>
                <a:t>个数</a:t>
              </a:r>
              <a:r>
                <a:rPr lang="zh-CN" altLang="en-US" sz="2600" b="1" dirty="0">
                  <a:latin typeface="+mn-ea"/>
                </a:rPr>
                <a:t>与</a:t>
              </a:r>
              <a:r>
                <a:rPr lang="zh-CN" altLang="zh-CN" sz="2600" b="1" dirty="0">
                  <a:solidFill>
                    <a:srgbClr val="FF0000"/>
                  </a:solidFill>
                  <a:latin typeface="+mn-ea"/>
                </a:rPr>
                <a:t>正（负）惯性指数</a:t>
              </a:r>
              <a:r>
                <a:rPr lang="zh-CN" altLang="en-US" sz="2600" b="1" dirty="0">
                  <a:solidFill>
                    <a:schemeClr val="tx1"/>
                  </a:solidFill>
                  <a:latin typeface="+mn-ea"/>
                </a:rPr>
                <a:t>有什么关系？</a:t>
              </a:r>
            </a:p>
          </p:txBody>
        </p:sp>
      </p:grpSp>
      <p:sp>
        <p:nvSpPr>
          <p:cNvPr id="71" name="TextBox 70"/>
          <p:cNvSpPr txBox="1"/>
          <p:nvPr>
            <p:custDataLst>
              <p:tags r:id="rId5"/>
            </p:custDataLst>
          </p:nvPr>
        </p:nvSpPr>
        <p:spPr>
          <a:xfrm>
            <a:off x="2935145" y="1628800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2" name="TextBox 70"/>
          <p:cNvSpPr txBox="1"/>
          <p:nvPr>
            <p:custDataLst>
              <p:tags r:id="rId6"/>
            </p:custDataLst>
          </p:nvPr>
        </p:nvSpPr>
        <p:spPr>
          <a:xfrm>
            <a:off x="2935145" y="2147419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TextBox 69"/>
          <p:cNvSpPr txBox="1"/>
          <p:nvPr>
            <p:custDataLst>
              <p:tags r:id="rId7"/>
            </p:custDataLst>
          </p:nvPr>
        </p:nvSpPr>
        <p:spPr>
          <a:xfrm>
            <a:off x="2109118" y="1109128"/>
            <a:ext cx="65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64" grpId="0"/>
      <p:bldP spid="71" grpId="0"/>
      <p:bldP spid="72" grpId="0"/>
      <p:bldP spid="7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5613" y="455613"/>
            <a:ext cx="8231187" cy="4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28223" y="470565"/>
            <a:ext cx="6920544" cy="529590"/>
            <a:chOff x="523172" y="1203800"/>
            <a:chExt cx="6777698" cy="529590"/>
          </a:xfrm>
        </p:grpSpPr>
        <p:grpSp>
          <p:nvGrpSpPr>
            <p:cNvPr id="20" name="组合 19"/>
            <p:cNvGrpSpPr/>
            <p:nvPr/>
          </p:nvGrpSpPr>
          <p:grpSpPr>
            <a:xfrm>
              <a:off x="523172" y="1203800"/>
              <a:ext cx="4066910" cy="529590"/>
              <a:chOff x="523172" y="1203800"/>
              <a:chExt cx="4066910" cy="529590"/>
            </a:xfrm>
          </p:grpSpPr>
          <p:pic>
            <p:nvPicPr>
              <p:cNvPr id="22" name="图片 21"/>
              <p:cNvPicPr/>
              <p:nvPr>
                <p:custDataLst>
                  <p:tags r:id="rId8"/>
                </p:custDataLst>
              </p:nvPr>
            </p:nvPicPr>
            <p:blipFill>
              <a:blip r:embed="rId11"/>
              <a:stretch>
                <a:fillRect/>
              </a:stretch>
            </p:blipFill>
            <p:spPr>
              <a:xfrm>
                <a:off x="2850182" y="1203800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24" name="TextBox 2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23172" y="1210170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1" name="TextBox 24"/>
            <p:cNvSpPr txBox="1"/>
            <p:nvPr>
              <p:custDataLst>
                <p:tags r:id="rId7"/>
              </p:custDataLst>
            </p:nvPr>
          </p:nvSpPr>
          <p:spPr>
            <a:xfrm>
              <a:off x="4542005" y="1203820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26" name="TextBox 25"/>
          <p:cNvSpPr txBox="1"/>
          <p:nvPr>
            <p:custDataLst>
              <p:tags r:id="rId2"/>
            </p:custDataLst>
          </p:nvPr>
        </p:nvSpPr>
        <p:spPr>
          <a:xfrm>
            <a:off x="611690" y="1667545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正定的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TextBox 17"/>
          <p:cNvSpPr txBox="1"/>
          <p:nvPr>
            <p:custDataLst>
              <p:tags r:id="rId3"/>
            </p:custDataLst>
          </p:nvPr>
        </p:nvSpPr>
        <p:spPr>
          <a:xfrm>
            <a:off x="539750" y="2329815"/>
            <a:ext cx="8366125" cy="1141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+mn-ea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负定二次</a:t>
            </a:r>
          </a:p>
          <a:p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5"/>
          <p:cNvSpPr txBox="1"/>
          <p:nvPr>
            <p:custDataLst>
              <p:tags r:id="rId4"/>
            </p:custDataLst>
          </p:nvPr>
        </p:nvSpPr>
        <p:spPr>
          <a:xfrm>
            <a:off x="611630" y="2949595"/>
            <a:ext cx="784887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型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负定的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5"/>
            </p:custDataLst>
          </p:nvPr>
        </p:nvSpPr>
        <p:spPr>
          <a:xfrm>
            <a:off x="179705" y="1052830"/>
            <a:ext cx="8213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6"/>
            </p:custDataLst>
          </p:nvPr>
        </p:nvSpPr>
        <p:spPr>
          <a:xfrm>
            <a:off x="1188136" y="4293498"/>
            <a:ext cx="74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正</a:t>
            </a:r>
            <a:r>
              <a:rPr lang="zh-CN" altLang="zh-CN" sz="2800" b="1" dirty="0">
                <a:latin typeface="宋体" panose="02010600030101010101" pitchFamily="2" charset="-122"/>
              </a:rPr>
              <a:t>定二次型</a:t>
            </a:r>
            <a:r>
              <a:rPr lang="zh-CN" altLang="en-US" sz="2800" b="1" dirty="0">
                <a:latin typeface="宋体" panose="02010600030101010101" pitchFamily="2" charset="-122"/>
              </a:rPr>
              <a:t>的矩阵称为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正定矩阵。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向量的正交性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2900"/>
            <a:ext cx="8229600" cy="5041900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>
                <a:solidFill>
                  <a:srgbClr val="0000FF"/>
                </a:solidFill>
              </a:rPr>
              <a:t>Schwarz</a:t>
            </a:r>
            <a:r>
              <a:rPr kumimoji="1" lang="zh-CN" altLang="en-US" dirty="0">
                <a:solidFill>
                  <a:srgbClr val="0000FF"/>
                </a:solidFill>
              </a:rPr>
              <a:t>）不等式</a:t>
            </a: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None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en-US" altLang="zh-CN" baseline="30000" dirty="0"/>
              <a:t>2 </a:t>
            </a:r>
            <a:r>
              <a:rPr kumimoji="1" lang="en-US" altLang="en-US" dirty="0"/>
              <a:t>≤</a:t>
            </a:r>
            <a:r>
              <a:rPr kumimoji="1" lang="en-US" altLang="zh-CN" dirty="0"/>
              <a:t> 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lang="en-US" altLang="zh-CN" dirty="0"/>
              <a:t>|| </a:t>
            </a:r>
            <a:r>
              <a:rPr lang="en-US" altLang="zh-CN" i="1" dirty="0"/>
              <a:t>x </a:t>
            </a:r>
            <a:r>
              <a:rPr lang="en-US" altLang="zh-CN" dirty="0"/>
              <a:t>||</a:t>
            </a:r>
            <a:r>
              <a:rPr kumimoji="1" lang="en-US" altLang="zh-CN" baseline="30000" dirty="0"/>
              <a:t>2</a:t>
            </a:r>
            <a:r>
              <a:rPr lang="en-US" altLang="zh-CN" dirty="0"/>
              <a:t> </a:t>
            </a:r>
            <a:r>
              <a:rPr kumimoji="1" lang="en-US" altLang="zh-CN" dirty="0">
                <a:cs typeface="Times New Roman" panose="02020603050405020304" pitchFamily="18" charset="0"/>
              </a:rPr>
              <a:t>·</a:t>
            </a:r>
            <a:r>
              <a:rPr lang="en-US" altLang="zh-CN" dirty="0"/>
              <a:t> || </a:t>
            </a:r>
            <a:r>
              <a:rPr lang="en-US" altLang="zh-CN" i="1" dirty="0"/>
              <a:t>y </a:t>
            </a:r>
            <a:r>
              <a:rPr lang="en-US" altLang="zh-CN" dirty="0"/>
              <a:t>||</a:t>
            </a:r>
            <a:r>
              <a:rPr kumimoji="1" lang="en-US" altLang="zh-CN" baseline="30000" dirty="0"/>
              <a:t>2</a:t>
            </a:r>
            <a:endParaRPr lang="zh-CN" altLang="en-US" dirty="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当 </a:t>
            </a:r>
            <a:r>
              <a:rPr kumimoji="1" lang="en-US" altLang="zh-CN" i="1" dirty="0"/>
              <a:t>x </a:t>
            </a:r>
            <a:r>
              <a:rPr kumimoji="1" lang="en-US" altLang="en-US" dirty="0"/>
              <a:t>≠ </a:t>
            </a:r>
            <a:r>
              <a:rPr kumimoji="1" lang="en-US" altLang="zh-CN" dirty="0"/>
              <a:t>0 </a:t>
            </a:r>
            <a:r>
              <a:rPr kumimoji="1" lang="zh-CN" altLang="en-US" dirty="0"/>
              <a:t>且 </a:t>
            </a:r>
            <a:r>
              <a:rPr kumimoji="1" lang="en-US" altLang="zh-CN" i="1" dirty="0"/>
              <a:t>y </a:t>
            </a:r>
            <a:r>
              <a:rPr kumimoji="1" lang="en-US" altLang="en-US" dirty="0"/>
              <a:t>≠ </a:t>
            </a:r>
            <a:r>
              <a:rPr kumimoji="1" lang="en-US" altLang="zh-CN" dirty="0"/>
              <a:t>0 </a:t>
            </a:r>
            <a:r>
              <a:rPr kumimoji="1" lang="zh-CN" altLang="en-US" dirty="0"/>
              <a:t>时，</a:t>
            </a:r>
            <a:endParaRPr lang="zh-CN" altLang="en-US" dirty="0"/>
          </a:p>
          <a:p>
            <a:pPr marL="381000" indent="-381000" eaLnBrk="1" hangingPunct="1">
              <a:lnSpc>
                <a:spcPct val="2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定义：</a:t>
            </a:r>
            <a:r>
              <a:rPr lang="zh-CN" altLang="en-US" dirty="0"/>
              <a:t>当 </a:t>
            </a:r>
            <a:r>
              <a:rPr kumimoji="1" lang="en-US" altLang="zh-CN" i="1" dirty="0"/>
              <a:t>x </a:t>
            </a:r>
            <a:r>
              <a:rPr kumimoji="1" lang="en-US" altLang="en-US" dirty="0"/>
              <a:t>≠ </a:t>
            </a:r>
            <a:r>
              <a:rPr kumimoji="1" lang="en-US" altLang="zh-CN" dirty="0"/>
              <a:t>0 </a:t>
            </a:r>
            <a:r>
              <a:rPr kumimoji="1" lang="zh-CN" altLang="en-US" dirty="0"/>
              <a:t>且 </a:t>
            </a:r>
            <a:r>
              <a:rPr kumimoji="1" lang="en-US" altLang="zh-CN" i="1" dirty="0"/>
              <a:t>y </a:t>
            </a:r>
            <a:r>
              <a:rPr kumimoji="1" lang="en-US" altLang="en-US" dirty="0"/>
              <a:t>≠ </a:t>
            </a:r>
            <a:r>
              <a:rPr kumimoji="1" lang="en-US" altLang="zh-CN" dirty="0"/>
              <a:t>0 </a:t>
            </a:r>
            <a:r>
              <a:rPr kumimoji="1" lang="zh-CN" altLang="en-US" dirty="0"/>
              <a:t>时，把</a:t>
            </a:r>
            <a:endParaRPr lang="zh-CN" altLang="en-US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marL="381000" indent="-3810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称为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维向量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夹角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当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0</a:t>
            </a:r>
            <a:r>
              <a:rPr kumimoji="1" lang="zh-CN" altLang="en-US" dirty="0"/>
              <a:t>，称向量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正交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结论：</a:t>
            </a:r>
            <a:r>
              <a:rPr kumimoji="1" lang="zh-CN" altLang="en-US" dirty="0">
                <a:solidFill>
                  <a:srgbClr val="FF0000"/>
                </a:solidFill>
              </a:rPr>
              <a:t>若 </a:t>
            </a:r>
            <a:r>
              <a:rPr kumimoji="1" lang="en-US" altLang="zh-CN" i="1" dirty="0">
                <a:solidFill>
                  <a:srgbClr val="FF0000"/>
                </a:solidFill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</a:rPr>
              <a:t> = 0</a:t>
            </a:r>
            <a:r>
              <a:rPr kumimoji="1" lang="zh-CN" altLang="en-US" dirty="0">
                <a:solidFill>
                  <a:srgbClr val="FF0000"/>
                </a:solidFill>
              </a:rPr>
              <a:t>，则 </a:t>
            </a:r>
            <a:r>
              <a:rPr kumimoji="1" lang="en-US" altLang="zh-CN" i="1" dirty="0">
                <a:solidFill>
                  <a:srgbClr val="FF0000"/>
                </a:solidFill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与任何向量都正交</a:t>
            </a:r>
            <a:r>
              <a:rPr kumimoji="1" lang="zh-CN" altLang="en-US" dirty="0"/>
              <a:t>．</a:t>
            </a:r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3179763" y="4321175"/>
          <a:ext cx="276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23200" imgH="10363200" progId="Equation.DSMT4">
                  <p:embed/>
                </p:oleObj>
              </mc:Choice>
              <mc:Fallback>
                <p:oleObj name="Equation" r:id="rId2" imgW="33223200" imgH="103632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9763" y="4321175"/>
                        <a:ext cx="2768600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3592513" y="2781300"/>
          <a:ext cx="193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64800" imgH="11277600" progId="Equation.DSMT4">
                  <p:embed/>
                </p:oleObj>
              </mc:Choice>
              <mc:Fallback>
                <p:oleObj name="Equation" r:id="rId4" imgW="23164800" imgH="112776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2513" y="2781300"/>
                        <a:ext cx="19304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"/>
          <p:cNvGrpSpPr/>
          <p:nvPr/>
        </p:nvGrpSpPr>
        <p:grpSpPr bwMode="auto">
          <a:xfrm>
            <a:off x="6267450" y="5972175"/>
            <a:ext cx="1643063" cy="714375"/>
            <a:chOff x="6000762" y="5572140"/>
            <a:chExt cx="1643074" cy="714380"/>
          </a:xfrm>
        </p:grpSpPr>
        <p:sp>
          <p:nvSpPr>
            <p:cNvPr id="8211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x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8212" name="直接连接符 10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</p:grpSp>
      <p:grpSp>
        <p:nvGrpSpPr>
          <p:cNvPr id="3" name="组合 11"/>
          <p:cNvGrpSpPr/>
          <p:nvPr/>
        </p:nvGrpSpPr>
        <p:grpSpPr bwMode="auto">
          <a:xfrm>
            <a:off x="6288088" y="5257800"/>
            <a:ext cx="749300" cy="1428750"/>
            <a:chOff x="1428728" y="2000240"/>
            <a:chExt cx="749550" cy="1428760"/>
          </a:xfrm>
        </p:grpSpPr>
        <p:cxnSp>
          <p:nvCxnSpPr>
            <p:cNvPr id="8209" name="直接连接符 12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8210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14"/>
          <p:cNvGrpSpPr/>
          <p:nvPr/>
        </p:nvGrpSpPr>
        <p:grpSpPr bwMode="auto">
          <a:xfrm>
            <a:off x="6267450" y="4471988"/>
            <a:ext cx="2519363" cy="2214562"/>
            <a:chOff x="6000760" y="4071942"/>
            <a:chExt cx="2520002" cy="2215651"/>
          </a:xfrm>
        </p:grpSpPr>
        <p:cxnSp>
          <p:nvCxnSpPr>
            <p:cNvPr id="8207" name="直接连接符 15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8208" name="直接连接符 16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5" name="组合 22"/>
          <p:cNvGrpSpPr/>
          <p:nvPr/>
        </p:nvGrpSpPr>
        <p:grpSpPr bwMode="auto">
          <a:xfrm>
            <a:off x="6402388" y="6143625"/>
            <a:ext cx="379412" cy="428625"/>
            <a:chOff x="6403087" y="6143647"/>
            <a:chExt cx="378727" cy="428625"/>
          </a:xfrm>
        </p:grpSpPr>
        <p:graphicFrame>
          <p:nvGraphicFramePr>
            <p:cNvPr id="8196" name="Object 10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4267200" progId="Equation.DSMT4">
                    <p:embed/>
                  </p:oleObj>
                </mc:Choice>
                <mc:Fallback>
                  <p:oleObj name="Equation" r:id="rId6" imgW="3352800" imgH="4267200" progId="Equation.DSMT4">
                    <p:embed/>
                    <p:pic>
                      <p:nvPicPr>
                        <p:cNvPr id="0" name="图片 819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00826" y="6143647"/>
                          <a:ext cx="280988" cy="3571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4" name="Group 71"/>
            <p:cNvGrpSpPr/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8205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206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750" y="621030"/>
            <a:ext cx="77666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sym typeface="+mn-ea"/>
              </a:rPr>
              <a:t>定理：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对称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矩阵</a:t>
            </a:r>
            <a:r>
              <a:rPr lang="en-US" altLang="zh-CN" sz="2400" b="1" i="1">
                <a:solidFill>
                  <a:srgbClr val="0000FF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正定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的充要条件是：</a:t>
            </a:r>
            <a:r>
              <a:rPr lang="en-US" altLang="zh-CN" sz="2400" b="1" i="1">
                <a:solidFill>
                  <a:srgbClr val="0000FF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的各阶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顺序</a:t>
            </a:r>
            <a:r>
              <a:rPr lang="en-US" altLang="zh-CN" sz="2400" b="1">
                <a:solidFill>
                  <a:srgbClr val="0000FF"/>
                </a:solidFill>
                <a:sym typeface="+mn-ea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主子式都为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正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985" y="1269365"/>
          <a:ext cx="562546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00300" imgH="711200" progId="Equation.KSEE3">
                  <p:embed/>
                </p:oleObj>
              </mc:Choice>
              <mc:Fallback>
                <p:oleObj r:id="rId2" imgW="24003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985" y="1269365"/>
                        <a:ext cx="5625465" cy="166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1505" y="3069590"/>
            <a:ext cx="7766685" cy="915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对称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矩阵</a:t>
            </a:r>
            <a:r>
              <a:rPr lang="en-US" altLang="zh-CN" sz="2400" b="1" i="1">
                <a:solidFill>
                  <a:srgbClr val="0000FF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负定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的充要条件是：</a:t>
            </a:r>
            <a:r>
              <a:rPr lang="zh-CN" sz="2400" b="1">
                <a:solidFill>
                  <a:srgbClr val="0000FF"/>
                </a:solidFill>
                <a:sym typeface="+mn-ea"/>
              </a:rPr>
              <a:t>奇数阶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主子式为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负</a:t>
            </a:r>
            <a:r>
              <a:rPr lang="zh-CN" altLang="en-US" sz="2400" b="1">
                <a:solidFill>
                  <a:srgbClr val="0000FF"/>
                </a:solidFill>
                <a:sym typeface="+mn-ea"/>
              </a:rPr>
              <a:t>，而偶数阶主子式为正，即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785" y="4149090"/>
          <a:ext cx="5283835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34565" imgH="711200" progId="Equation.KSEE3">
                  <p:embed/>
                </p:oleObj>
              </mc:Choice>
              <mc:Fallback>
                <p:oleObj r:id="rId4" imgW="2234565" imgH="711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785" y="4149090"/>
                        <a:ext cx="5283835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9750" y="1017905"/>
            <a:ext cx="77666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sym typeface="+mn-ea"/>
              </a:rPr>
              <a:t>性质：</a:t>
            </a:r>
          </a:p>
        </p:txBody>
      </p:sp>
      <p:sp>
        <p:nvSpPr>
          <p:cNvPr id="27" name="TextBox 26"/>
          <p:cNvSpPr txBox="1"/>
          <p:nvPr>
            <p:custDataLst>
              <p:tags r:id="rId2"/>
            </p:custDataLst>
          </p:nvPr>
        </p:nvSpPr>
        <p:spPr>
          <a:xfrm>
            <a:off x="971460" y="2061218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为正定矩阵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720590" y="3521393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76800" imgH="8229600" progId="Equation.DSMT4">
                  <p:embed/>
                </p:oleObj>
              </mc:Choice>
              <mc:Fallback>
                <p:oleObj name="Equation" r:id="rId14" imgW="4876800" imgH="8229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20590" y="3521393"/>
                        <a:ext cx="203200" cy="342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255701" y="2081349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473600" imgH="12801600" progId="Equation.DSMT4">
                  <p:embed/>
                </p:oleObj>
              </mc:Choice>
              <mc:Fallback>
                <p:oleObj name="Equation" r:id="rId16" imgW="55473600" imgH="128016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55701" y="2081349"/>
                        <a:ext cx="23114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726940" y="352298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0" imgH="7924800" progId="Equation.DSMT4">
                  <p:embed/>
                </p:oleObj>
              </mc:Choice>
              <mc:Fallback>
                <p:oleObj name="Equation" r:id="rId18" imgW="4572000" imgH="79248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26940" y="3522980"/>
                        <a:ext cx="190500" cy="330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>
            <p:custDataLst>
              <p:tags r:id="rId6"/>
            </p:custDataLst>
          </p:nvPr>
        </p:nvSpPr>
        <p:spPr>
          <a:xfrm>
            <a:off x="963796" y="3218102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60894" y="3802662"/>
            <a:ext cx="5078040" cy="812800"/>
            <a:chOff x="790104" y="2645057"/>
            <a:chExt cx="5078040" cy="8128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790104" y="2645057"/>
            <a:ext cx="1117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822400" imgH="19507200" progId="Equation.DSMT4">
                    <p:embed/>
                  </p:oleObj>
                </mc:Choice>
                <mc:Fallback>
                  <p:oleObj name="Equation" r:id="rId20" imgW="26822400" imgH="19507200" progId="Equation.DSMT4">
                    <p:embed/>
                    <p:pic>
                      <p:nvPicPr>
                        <p:cNvPr id="0" name="图片 614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90104" y="2645057"/>
                          <a:ext cx="1117600" cy="812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>
              <p:custDataLst>
                <p:tags r:id="rId12"/>
              </p:custDataLst>
            </p:nvPr>
          </p:nvSpPr>
          <p:spPr>
            <a:xfrm>
              <a:off x="1907704" y="2789847"/>
              <a:ext cx="3960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也是正定矩阵。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8350" y="2614749"/>
            <a:ext cx="5614630" cy="523220"/>
            <a:chOff x="557560" y="1457144"/>
            <a:chExt cx="56146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custDataLst>
                  <p:tags r:id="rId9"/>
                </p:custData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8534400" imgH="8534400" progId="Equation.DSMT4">
                      <p:embed/>
                    </p:oleObj>
                  </mc:Choice>
                  <mc:Fallback>
                    <p:oleObj name="Equation" r:id="rId22" imgW="8534400" imgH="8534400" progId="Equation.DSMT4">
                      <p:embed/>
                      <p:pic>
                        <p:nvPicPr>
                          <p:cNvPr id="0" name="图片 614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，    也是正定矩阵。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57560" y="1493838"/>
              <a:ext cx="2078212" cy="482600"/>
              <a:chOff x="557560" y="1493838"/>
              <a:chExt cx="2078212" cy="4826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custDataLst>
                  <p:tags r:id="rId7"/>
                </p:custDataLst>
              </p:nvPr>
            </p:nvGraphicFramePr>
            <p:xfrm>
              <a:off x="2169154" y="1517206"/>
              <a:ext cx="46661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0972800" imgH="8534400" progId="Equation.DSMT4">
                      <p:embed/>
                    </p:oleObj>
                  </mc:Choice>
                  <mc:Fallback>
                    <p:oleObj name="Equation" r:id="rId24" imgW="10972800" imgH="8534400" progId="Equation.DSMT4">
                      <p:embed/>
                      <p:pic>
                        <p:nvPicPr>
                          <p:cNvPr id="0" name="图片 614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169154" y="1517206"/>
                            <a:ext cx="466618" cy="355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custDataLst>
                  <p:tags r:id="rId8"/>
                </p:custDataLst>
              </p:nvPr>
            </p:nvGraphicFramePr>
            <p:xfrm>
              <a:off x="557560" y="1493838"/>
              <a:ext cx="156616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6880800" imgH="11582400" progId="Equation.DSMT4">
                      <p:embed/>
                    </p:oleObj>
                  </mc:Choice>
                  <mc:Fallback>
                    <p:oleObj name="Equation" r:id="rId26" imgW="36880800" imgH="11582400" progId="Equation.DSMT4">
                      <p:embed/>
                      <p:pic>
                        <p:nvPicPr>
                          <p:cNvPr id="0" name="图片 615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557560" y="1493838"/>
                            <a:ext cx="1566168" cy="4826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7" grpId="0"/>
      <p:bldP spid="60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>
            <p:custDataLst>
              <p:tags r:id="rId1"/>
            </p:custDataLst>
          </p:nvPr>
        </p:nvSpPr>
        <p:spPr>
          <a:xfrm>
            <a:off x="674097" y="376870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665394" y="3732270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4640838" y="1276519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683846" y="1276519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圆角矩形 1"/>
          <p:cNvSpPr/>
          <p:nvPr>
            <p:custDataLst>
              <p:tags r:id="rId5"/>
            </p:custDataLst>
          </p:nvPr>
        </p:nvSpPr>
        <p:spPr>
          <a:xfrm>
            <a:off x="2912646" y="2724158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140675" y="2985768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>
              <p:custDataLst>
                <p:tags r:id="rId18"/>
              </p:custDataLst>
            </p:nvPr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0784800" imgH="10363200" progId="Equation.DSMT4">
                    <p:embed/>
                  </p:oleObj>
                </mc:Choice>
                <mc:Fallback>
                  <p:oleObj name="Equation" r:id="rId21" imgW="30784800" imgH="10363200" progId="Equation.DSMT4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3140675" y="3535403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>
            <p:custDataLst>
              <p:tags r:id="rId7"/>
            </p:custDataLst>
          </p:nvPr>
        </p:nvSpPr>
        <p:spPr>
          <a:xfrm>
            <a:off x="3776742" y="2148094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>
            <p:custDataLst>
              <p:tags r:id="rId8"/>
            </p:custDataLst>
          </p:nvPr>
        </p:nvSpPr>
        <p:spPr>
          <a:xfrm>
            <a:off x="5072886" y="2068607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正定矩阵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2" name="左右箭头 41"/>
          <p:cNvSpPr/>
          <p:nvPr>
            <p:custDataLst>
              <p:tags r:id="rId9"/>
            </p:custDataLst>
          </p:nvPr>
        </p:nvSpPr>
        <p:spPr>
          <a:xfrm rot="5400000">
            <a:off x="5841479" y="3453820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42"/>
          <p:cNvSpPr txBox="1"/>
          <p:nvPr>
            <p:custDataLst>
              <p:tags r:id="rId10"/>
            </p:custDataLst>
          </p:nvPr>
        </p:nvSpPr>
        <p:spPr>
          <a:xfrm>
            <a:off x="4976062" y="4642368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/>
              <a:t>的正惯性指数为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左右箭头 3"/>
          <p:cNvSpPr/>
          <p:nvPr>
            <p:custDataLst>
              <p:tags r:id="rId11"/>
            </p:custDataLst>
          </p:nvPr>
        </p:nvSpPr>
        <p:spPr>
          <a:xfrm>
            <a:off x="3726475" y="4714292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>
            <p:custDataLst>
              <p:tags r:id="rId12"/>
            </p:custDataLst>
          </p:nvPr>
        </p:nvSpPr>
        <p:spPr>
          <a:xfrm>
            <a:off x="1106489" y="4556932"/>
            <a:ext cx="270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大于零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左右箭头 4"/>
          <p:cNvSpPr/>
          <p:nvPr>
            <p:custDataLst>
              <p:tags r:id="rId13"/>
            </p:custDataLst>
          </p:nvPr>
        </p:nvSpPr>
        <p:spPr>
          <a:xfrm rot="5400000">
            <a:off x="1712255" y="3453820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96422" y="1737231"/>
            <a:ext cx="3131356" cy="523220"/>
            <a:chOff x="4788024" y="1322318"/>
            <a:chExt cx="3131356" cy="523220"/>
          </a:xfrm>
        </p:grpSpPr>
        <p:sp>
          <p:nvSpPr>
            <p:cNvPr id="29" name="TextBox 28"/>
            <p:cNvSpPr txBox="1"/>
            <p:nvPr>
              <p:custDataLst>
                <p:tags r:id="rId16"/>
              </p:custDataLst>
            </p:nvPr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1452800" imgH="9448800" progId="Equation.DSMT4">
                    <p:embed/>
                  </p:oleObj>
                </mc:Choice>
                <mc:Fallback>
                  <p:oleObj name="Equation" r:id="rId23" imgW="41452800" imgH="9448800" progId="Equation.DSMT4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993448" y="2337475"/>
            <a:ext cx="2999318" cy="523220"/>
            <a:chOff x="4885050" y="1922562"/>
            <a:chExt cx="2999318" cy="523220"/>
          </a:xfrm>
        </p:grpSpPr>
        <p:sp>
          <p:nvSpPr>
            <p:cNvPr id="49" name="TextBox 48"/>
            <p:cNvSpPr txBox="1"/>
            <p:nvPr>
              <p:custDataLst>
                <p:tags r:id="rId14"/>
              </p:custDataLst>
            </p:nvPr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175200" imgH="8839200" progId="Equation.DSMT4">
                    <p:embed/>
                  </p:oleObj>
                </mc:Choice>
                <mc:Fallback>
                  <p:oleObj name="Equation" r:id="rId25" imgW="30175200" imgH="8839200" progId="Equation.DSMT4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75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1" grpId="0" bldLvl="0" animBg="1"/>
      <p:bldP spid="9" grpId="0" bldLvl="0" animBg="1"/>
      <p:bldP spid="30" grpId="0" bldLvl="0" animBg="1"/>
      <p:bldP spid="2" grpId="0" bldLvl="0" animBg="1"/>
      <p:bldP spid="16" grpId="0"/>
      <p:bldP spid="32" grpId="0" bldLvl="0" animBg="1"/>
      <p:bldP spid="34" grpId="0"/>
      <p:bldP spid="42" grpId="0" bldLvl="0" animBg="1"/>
      <p:bldP spid="3" grpId="0"/>
      <p:bldP spid="4" grpId="0" bldLvl="0" animBg="1"/>
      <p:bldP spid="45" grpId="0" uiExpand="1" build="p"/>
      <p:bldP spid="5" grpId="0" bldLvl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>
            <p:custDataLst>
              <p:tags r:id="rId1"/>
            </p:custDataLst>
          </p:nvPr>
        </p:nvSpPr>
        <p:spPr>
          <a:xfrm>
            <a:off x="473437" y="3688992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464734" y="3652559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4440178" y="1196808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483186" y="1196808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2711986" y="2644447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40015" y="2906057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>
              <p:custDataLst>
                <p:tags r:id="rId19"/>
              </p:custDataLst>
            </p:nvPr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784800" imgH="10363200" progId="Equation.DSMT4">
                    <p:embed/>
                  </p:oleObj>
                </mc:Choice>
                <mc:Fallback>
                  <p:oleObj name="Equation" r:id="rId22" imgW="30784800" imgH="10363200" progId="Equation.DSMT4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2940015" y="345569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>
            <p:custDataLst>
              <p:tags r:id="rId7"/>
            </p:custDataLst>
          </p:nvPr>
        </p:nvSpPr>
        <p:spPr>
          <a:xfrm>
            <a:off x="3576082" y="2068383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右箭头 41"/>
          <p:cNvSpPr/>
          <p:nvPr>
            <p:custDataLst>
              <p:tags r:id="rId8"/>
            </p:custDataLst>
          </p:nvPr>
        </p:nvSpPr>
        <p:spPr>
          <a:xfrm rot="5400000">
            <a:off x="5640819" y="337410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>
            <p:custDataLst>
              <p:tags r:id="rId9"/>
            </p:custDataLst>
          </p:nvPr>
        </p:nvSpPr>
        <p:spPr>
          <a:xfrm>
            <a:off x="3525815" y="46345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右箭头 45"/>
          <p:cNvSpPr/>
          <p:nvPr>
            <p:custDataLst>
              <p:tags r:id="rId10"/>
            </p:custDataLst>
          </p:nvPr>
        </p:nvSpPr>
        <p:spPr>
          <a:xfrm rot="5400000">
            <a:off x="1511595" y="337410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4872226" y="4499233"/>
            <a:ext cx="3304062" cy="853420"/>
            <a:chOff x="573408" y="1166292"/>
            <a:chExt cx="3304062" cy="853420"/>
          </a:xfrm>
        </p:grpSpPr>
        <p:sp>
          <p:nvSpPr>
            <p:cNvPr id="47" name="TextBox 46"/>
            <p:cNvSpPr txBox="1"/>
            <p:nvPr>
              <p:custDataLst>
                <p:tags r:id="rId17"/>
              </p:custDataLst>
            </p:nvPr>
          </p:nvSpPr>
          <p:spPr>
            <a:xfrm>
              <a:off x="573408" y="1166292"/>
              <a:ext cx="33040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存在可逆阵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099785" y="1689512"/>
            <a:ext cx="1155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736800" imgH="7924800" progId="Equation.DSMT4">
                    <p:embed/>
                  </p:oleObj>
                </mc:Choice>
                <mc:Fallback>
                  <p:oleObj name="Equation" r:id="rId24" imgW="27736800" imgH="7924800" progId="Equation.DSMT4">
                    <p:embed/>
                    <p:pic>
                      <p:nvPicPr>
                        <p:cNvPr id="0" name="图片 20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99785" y="1689512"/>
                          <a:ext cx="1155700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Box 49"/>
          <p:cNvSpPr txBox="1"/>
          <p:nvPr>
            <p:custDataLst>
              <p:tags r:id="rId11"/>
            </p:custDataLst>
          </p:nvPr>
        </p:nvSpPr>
        <p:spPr>
          <a:xfrm>
            <a:off x="5016242" y="1708343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存在正定矩阵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，使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 B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>
            <p:custDataLst>
              <p:tags r:id="rId12"/>
            </p:custDataLst>
          </p:nvPr>
        </p:nvSpPr>
        <p:spPr>
          <a:xfrm>
            <a:off x="945206" y="1608237"/>
            <a:ext cx="32153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式都大于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即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39778" y="2491313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6809600" imgH="10668000" progId="Equation.DSMT4">
                  <p:embed/>
                </p:oleObj>
              </mc:Choice>
              <mc:Fallback>
                <p:oleObj name="Equation" r:id="rId26" imgW="76809600" imgH="106680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9778" y="2491313"/>
                        <a:ext cx="32004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>
            <p:custDataLst>
              <p:tags r:id="rId14"/>
            </p:custDataLst>
          </p:nvPr>
        </p:nvSpPr>
        <p:spPr>
          <a:xfrm>
            <a:off x="360911" y="5333129"/>
            <a:ext cx="384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（合同标准形为单位阵）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08437" y="4438114"/>
            <a:ext cx="3042629" cy="903824"/>
            <a:chOff x="352227" y="4161879"/>
            <a:chExt cx="3042629" cy="903824"/>
          </a:xfrm>
        </p:grpSpPr>
        <p:sp>
          <p:nvSpPr>
            <p:cNvPr id="7" name="TextBox 6"/>
            <p:cNvSpPr txBox="1"/>
            <p:nvPr>
              <p:custDataLst>
                <p:tags r:id="rId15"/>
              </p:custDataLst>
            </p:nvPr>
          </p:nvSpPr>
          <p:spPr>
            <a:xfrm>
              <a:off x="352227" y="4161879"/>
              <a:ext cx="3042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存在可逆阵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使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025525" y="4710103"/>
            <a:ext cx="1409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832800" imgH="8534400" progId="Equation.DSMT4">
                    <p:embed/>
                  </p:oleObj>
                </mc:Choice>
                <mc:Fallback>
                  <p:oleObj name="Equation" r:id="rId28" imgW="33832800" imgH="8534400" progId="Equation.DSMT4">
                    <p:embed/>
                    <p:pic>
                      <p:nvPicPr>
                        <p:cNvPr id="0" name="图片 20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25525" y="4710103"/>
                          <a:ext cx="14097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199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bldLvl="0" animBg="1"/>
      <p:bldP spid="42" grpId="1" bldLvl="0" animBg="1"/>
      <p:bldP spid="44" grpId="1" bldLvl="0" animBg="1"/>
      <p:bldP spid="46" grpId="0" bldLvl="0" animBg="1"/>
      <p:bldP spid="50" grpId="0"/>
      <p:bldP spid="4" grpId="0"/>
      <p:bldP spid="1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>
            <p:custDataLst>
              <p:tags r:id="rId1"/>
            </p:custDataLst>
          </p:nvPr>
        </p:nvSpPr>
        <p:spPr>
          <a:xfrm>
            <a:off x="533127" y="3508368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524424" y="3508368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4499868" y="1052617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611436" y="1052617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圆角矩形 12"/>
          <p:cNvSpPr/>
          <p:nvPr>
            <p:custDataLst>
              <p:tags r:id="rId5"/>
            </p:custDataLst>
          </p:nvPr>
        </p:nvSpPr>
        <p:spPr>
          <a:xfrm>
            <a:off x="2771676" y="2500256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99705" y="2636793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>
              <p:custDataLst>
                <p:tags r:id="rId19"/>
              </p:custDataLst>
            </p:nvPr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784800" imgH="10363200" progId="Equation.DSMT4">
                    <p:embed/>
                  </p:oleObj>
                </mc:Choice>
                <mc:Fallback>
                  <p:oleObj name="Equation" r:id="rId22" imgW="30784800" imgH="10363200" progId="Equation.DSMT4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3203724" y="3140849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0070C0"/>
                </a:solidFill>
              </a:rPr>
              <a:t>负定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>
            <p:custDataLst>
              <p:tags r:id="rId7"/>
            </p:custDataLst>
          </p:nvPr>
        </p:nvSpPr>
        <p:spPr>
          <a:xfrm>
            <a:off x="3635772" y="1924192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>
            <p:custDataLst>
              <p:tags r:id="rId8"/>
            </p:custDataLst>
          </p:nvPr>
        </p:nvSpPr>
        <p:spPr>
          <a:xfrm>
            <a:off x="3203724" y="362574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负定矩阵</a:t>
            </a:r>
            <a:endParaRPr lang="zh-CN" altLang="en-US" sz="28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64456" y="1513329"/>
            <a:ext cx="3131356" cy="523220"/>
            <a:chOff x="4788024" y="1322318"/>
            <a:chExt cx="3131356" cy="523220"/>
          </a:xfrm>
        </p:grpSpPr>
        <p:sp>
          <p:nvSpPr>
            <p:cNvPr id="35" name="TextBox 34"/>
            <p:cNvSpPr txBox="1"/>
            <p:nvPr>
              <p:custDataLst>
                <p:tags r:id="rId17"/>
              </p:custDataLst>
            </p:nvPr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1452800" imgH="9448800" progId="Equation.DSMT4">
                    <p:embed/>
                  </p:oleObj>
                </mc:Choice>
                <mc:Fallback>
                  <p:oleObj name="Equation" r:id="rId24" imgW="41452800" imgH="9448800" progId="Equation.DSMT4">
                    <p:embed/>
                    <p:pic>
                      <p:nvPicPr>
                        <p:cNvPr id="0" name="图片 30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961482" y="2113573"/>
            <a:ext cx="2999318" cy="523220"/>
            <a:chOff x="4885050" y="1922562"/>
            <a:chExt cx="2999318" cy="523220"/>
          </a:xfrm>
        </p:grpSpPr>
        <p:sp>
          <p:nvSpPr>
            <p:cNvPr id="38" name="TextBox 37"/>
            <p:cNvSpPr txBox="1"/>
            <p:nvPr>
              <p:custDataLst>
                <p:tags r:id="rId15"/>
              </p:custDataLst>
            </p:nvPr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0175200" imgH="8839200" progId="Equation.DSMT4">
                    <p:embed/>
                  </p:oleObj>
                </mc:Choice>
                <mc:Fallback>
                  <p:oleObj name="Equation" r:id="rId26" imgW="30175200" imgH="8839200" progId="Equation.DSMT4">
                    <p:embed/>
                    <p:pic>
                      <p:nvPicPr>
                        <p:cNvPr id="0" name="图片 30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左右箭头 41"/>
          <p:cNvSpPr/>
          <p:nvPr>
            <p:custDataLst>
              <p:tags r:id="rId9"/>
            </p:custDataLst>
          </p:nvPr>
        </p:nvSpPr>
        <p:spPr>
          <a:xfrm rot="5400000">
            <a:off x="5700509" y="3229918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>
            <p:custDataLst>
              <p:tags r:id="rId10"/>
            </p:custDataLst>
          </p:nvPr>
        </p:nvSpPr>
        <p:spPr>
          <a:xfrm>
            <a:off x="4835092" y="4418466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/>
              <a:t>的</a:t>
            </a:r>
            <a:r>
              <a:rPr lang="zh-CN" altLang="en-US" sz="2800" b="1" dirty="0">
                <a:solidFill>
                  <a:srgbClr val="0070C0"/>
                </a:solidFill>
              </a:rPr>
              <a:t>负</a:t>
            </a:r>
            <a:r>
              <a:rPr lang="zh-CN" altLang="zh-CN" sz="2800" b="1" dirty="0">
                <a:solidFill>
                  <a:srgbClr val="0070C0"/>
                </a:solidFill>
              </a:rPr>
              <a:t>惯性指数为</a:t>
            </a: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右箭头 43"/>
          <p:cNvSpPr/>
          <p:nvPr>
            <p:custDataLst>
              <p:tags r:id="rId11"/>
            </p:custDataLst>
          </p:nvPr>
        </p:nvSpPr>
        <p:spPr>
          <a:xfrm>
            <a:off x="3585505" y="4490390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>
            <p:custDataLst>
              <p:tags r:id="rId12"/>
            </p:custDataLst>
          </p:nvPr>
        </p:nvSpPr>
        <p:spPr>
          <a:xfrm>
            <a:off x="5324236" y="1484665"/>
            <a:ext cx="270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  <a:p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全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小</a:t>
            </a:r>
            <a:r>
              <a:rPr lang="zh-CN" altLang="zh-CN" sz="2800" b="1" dirty="0">
                <a:solidFill>
                  <a:srgbClr val="0070C0"/>
                </a:solidFill>
                <a:latin typeface="+mn-ea"/>
              </a:rPr>
              <a:t>于零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6" name="左右箭头 45"/>
          <p:cNvSpPr/>
          <p:nvPr>
            <p:custDataLst>
              <p:tags r:id="rId13"/>
            </p:custDataLst>
          </p:nvPr>
        </p:nvSpPr>
        <p:spPr>
          <a:xfrm rot="5400000">
            <a:off x="1571285" y="3229918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>
            <p:custDataLst>
              <p:tags r:id="rId14"/>
            </p:custDataLst>
          </p:nvPr>
        </p:nvSpPr>
        <p:spPr>
          <a:xfrm>
            <a:off x="636454" y="3936419"/>
            <a:ext cx="3215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1" grpId="0" bldLvl="0" animBg="1"/>
      <p:bldP spid="9" grpId="0" bldLvl="0" animBg="1"/>
      <p:bldP spid="30" grpId="0" bldLvl="0" animBg="1"/>
      <p:bldP spid="13" grpId="0" bldLvl="0" animBg="1"/>
      <p:bldP spid="16" grpId="0"/>
      <p:bldP spid="32" grpId="0" bldLvl="0" animBg="1"/>
      <p:bldP spid="34" grpId="0"/>
      <p:bldP spid="42" grpId="0" bldLvl="0" animBg="1"/>
      <p:bldP spid="43" grpId="0"/>
      <p:bldP spid="44" grpId="0" bldLvl="0" animBg="1"/>
      <p:bldP spid="45" grpId="0" uiExpand="1" build="p"/>
      <p:bldP spid="46" grpId="0" bldLvl="0" animBg="1"/>
      <p:bldP spid="27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>
            <p:custDataLst>
              <p:tags r:id="rId1"/>
            </p:custDataLst>
          </p:nvPr>
        </p:nvSpPr>
        <p:spPr>
          <a:xfrm>
            <a:off x="395541" y="980871"/>
            <a:ext cx="4104456" cy="5663402"/>
          </a:xfrm>
          <a:prstGeom prst="roundRect">
            <a:avLst/>
          </a:prstGeom>
          <a:gradFill>
            <a:gsLst>
              <a:gs pos="0">
                <a:schemeClr val="accent2">
                  <a:tint val="50000"/>
                  <a:satMod val="30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4"/>
          <p:cNvSpPr txBox="1"/>
          <p:nvPr>
            <p:custDataLst>
              <p:tags r:id="rId2"/>
            </p:custDataLst>
          </p:nvPr>
        </p:nvSpPr>
        <p:spPr>
          <a:xfrm>
            <a:off x="1276008" y="1124546"/>
            <a:ext cx="260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 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5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二次型</a:t>
            </a:r>
          </a:p>
        </p:txBody>
      </p:sp>
      <p:sp>
        <p:nvSpPr>
          <p:cNvPr id="30" name="圆角矩形 29"/>
          <p:cNvSpPr/>
          <p:nvPr>
            <p:custDataLst>
              <p:tags r:id="rId3"/>
            </p:custDataLst>
          </p:nvPr>
        </p:nvSpPr>
        <p:spPr>
          <a:xfrm>
            <a:off x="4572005" y="1008255"/>
            <a:ext cx="4042479" cy="5663402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549" y="1736934"/>
            <a:ext cx="3600653" cy="521970"/>
            <a:chOff x="107504" y="1041941"/>
            <a:chExt cx="3600653" cy="521970"/>
          </a:xfrm>
        </p:grpSpPr>
        <p:sp>
          <p:nvSpPr>
            <p:cNvPr id="11" name="左右箭头 10"/>
            <p:cNvSpPr/>
            <p:nvPr>
              <p:custDataLst>
                <p:tags r:id="rId39"/>
              </p:custDataLst>
            </p:nvPr>
          </p:nvSpPr>
          <p:spPr>
            <a:xfrm>
              <a:off x="107504" y="1224136"/>
              <a:ext cx="474277" cy="2160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>
              <p:custDataLst>
                <p:tags r:id="rId40"/>
              </p:custDataLst>
            </p:nvPr>
          </p:nvSpPr>
          <p:spPr>
            <a:xfrm>
              <a:off x="755829" y="1041941"/>
              <a:ext cx="29523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正定矩阵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；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34" name="左右箭头 33"/>
          <p:cNvSpPr/>
          <p:nvPr>
            <p:custDataLst>
              <p:tags r:id="rId4"/>
            </p:custDataLst>
          </p:nvPr>
        </p:nvSpPr>
        <p:spPr>
          <a:xfrm>
            <a:off x="403942" y="5420137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右箭头 34"/>
          <p:cNvSpPr/>
          <p:nvPr>
            <p:custDataLst>
              <p:tags r:id="rId5"/>
            </p:custDataLst>
          </p:nvPr>
        </p:nvSpPr>
        <p:spPr>
          <a:xfrm>
            <a:off x="4716185" y="2624783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>
            <p:custDataLst>
              <p:tags r:id="rId6"/>
            </p:custDataLst>
          </p:nvPr>
        </p:nvSpPr>
        <p:spPr>
          <a:xfrm>
            <a:off x="403941" y="6041030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>
            <p:custDataLst>
              <p:tags r:id="rId7"/>
            </p:custDataLst>
          </p:nvPr>
        </p:nvSpPr>
        <p:spPr>
          <a:xfrm>
            <a:off x="473224" y="3115881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右箭头 38"/>
          <p:cNvSpPr/>
          <p:nvPr>
            <p:custDataLst>
              <p:tags r:id="rId8"/>
            </p:custDataLst>
          </p:nvPr>
        </p:nvSpPr>
        <p:spPr>
          <a:xfrm>
            <a:off x="425320" y="4628049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>
            <p:custDataLst>
              <p:tags r:id="rId9"/>
            </p:custDataLst>
          </p:nvPr>
        </p:nvSpPr>
        <p:spPr>
          <a:xfrm>
            <a:off x="451382" y="3979977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右箭头 40"/>
          <p:cNvSpPr/>
          <p:nvPr>
            <p:custDataLst>
              <p:tags r:id="rId10"/>
            </p:custDataLst>
          </p:nvPr>
        </p:nvSpPr>
        <p:spPr>
          <a:xfrm>
            <a:off x="467549" y="3547929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右箭头 41"/>
          <p:cNvSpPr/>
          <p:nvPr>
            <p:custDataLst>
              <p:tags r:id="rId11"/>
            </p:custDataLst>
          </p:nvPr>
        </p:nvSpPr>
        <p:spPr>
          <a:xfrm>
            <a:off x="4695231" y="3331781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67549" y="2179777"/>
            <a:ext cx="3530909" cy="851530"/>
            <a:chOff x="107504" y="1484784"/>
            <a:chExt cx="3530909" cy="851530"/>
          </a:xfrm>
        </p:grpSpPr>
        <p:grpSp>
          <p:nvGrpSpPr>
            <p:cNvPr id="44" name="组合 43"/>
            <p:cNvGrpSpPr/>
            <p:nvPr/>
          </p:nvGrpSpPr>
          <p:grpSpPr>
            <a:xfrm>
              <a:off x="639095" y="1844824"/>
              <a:ext cx="2999318" cy="491490"/>
              <a:chOff x="4885050" y="1922562"/>
              <a:chExt cx="2999318" cy="491490"/>
            </a:xfrm>
          </p:grpSpPr>
          <p:sp>
            <p:nvSpPr>
              <p:cNvPr id="45" name="TextBox 44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4885050" y="1922562"/>
                <a:ext cx="2999318" cy="49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/>
                  <a:t> 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都有</a:t>
                </a:r>
                <a:r>
                  <a:rPr lang="zh-CN" altLang="en-US" sz="2600" b="1" dirty="0"/>
                  <a:t>                  ；</a:t>
                </a:r>
              </a:p>
            </p:txBody>
          </p:sp>
          <p:graphicFrame>
            <p:nvGraphicFramePr>
              <p:cNvPr id="46" name="对象 45"/>
              <p:cNvGraphicFramePr>
                <a:graphicFrameLocks noChangeAspect="1"/>
              </p:cNvGraphicFramePr>
              <p:nvPr>
                <p:custDataLst>
                  <p:tags r:id="rId38"/>
                </p:custDataLst>
              </p:nvPr>
            </p:nvGraphicFramePr>
            <p:xfrm>
              <a:off x="5876349" y="1948706"/>
              <a:ext cx="12573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30175200" imgH="8839200" progId="Equation.DSMT4">
                      <p:embed/>
                    </p:oleObj>
                  </mc:Choice>
                  <mc:Fallback>
                    <p:oleObj name="Equation" r:id="rId42" imgW="30175200" imgH="8839200" progId="Equation.DSMT4">
                      <p:embed/>
                      <p:pic>
                        <p:nvPicPr>
                          <p:cNvPr id="0" name="图片 409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5876349" y="1948706"/>
                            <a:ext cx="1257300" cy="3683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107504" y="1484784"/>
              <a:ext cx="3456384" cy="460375"/>
              <a:chOff x="107504" y="1484784"/>
              <a:chExt cx="3456384" cy="460375"/>
            </a:xfrm>
          </p:grpSpPr>
          <p:sp>
            <p:nvSpPr>
              <p:cNvPr id="32" name="左右箭头 31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7504" y="1584176"/>
                <a:ext cx="474277" cy="216024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700488" y="1484784"/>
                <a:ext cx="2863400" cy="460375"/>
                <a:chOff x="4788024" y="1322318"/>
                <a:chExt cx="2863400" cy="460375"/>
              </a:xfrm>
            </p:grpSpPr>
            <p:sp>
              <p:nvSpPr>
                <p:cNvPr id="48" name="TextBox 47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4788024" y="1322318"/>
                  <a:ext cx="1463655" cy="4603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zh-CN" sz="2400" b="1" dirty="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对任意</a:t>
                  </a:r>
                  <a:endParaRPr lang="zh-CN" altLang="en-US" sz="2600" b="1" dirty="0"/>
                </a:p>
              </p:txBody>
            </p:sp>
            <p:graphicFrame>
              <p:nvGraphicFramePr>
                <p:cNvPr id="49" name="对象 48"/>
                <p:cNvGraphicFramePr>
                  <a:graphicFrameLocks noChangeAspect="1"/>
                </p:cNvGraphicFramePr>
                <p:nvPr>
                  <p:custDataLst>
                    <p:tags r:id="rId36"/>
                  </p:custDataLst>
                </p:nvPr>
              </p:nvGraphicFramePr>
              <p:xfrm>
                <a:off x="5924224" y="1387078"/>
                <a:ext cx="1727200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4" imgW="41452800" imgH="9448800" progId="Equation.DSMT4">
                        <p:embed/>
                      </p:oleObj>
                    </mc:Choice>
                    <mc:Fallback>
                      <p:oleObj name="Equation" r:id="rId44" imgW="41452800" imgH="9448800" progId="Equation.DSMT4">
                        <p:embed/>
                        <p:pic>
                          <p:nvPicPr>
                            <p:cNvPr id="0" name="图片 4097"/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24224" y="1387078"/>
                              <a:ext cx="1727200" cy="39370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50" name="TextBox 49"/>
          <p:cNvSpPr txBox="1"/>
          <p:nvPr>
            <p:custDataLst>
              <p:tags r:id="rId12"/>
            </p:custDataLst>
          </p:nvPr>
        </p:nvSpPr>
        <p:spPr>
          <a:xfrm>
            <a:off x="999140" y="2899857"/>
            <a:ext cx="35995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zh-CN" sz="2600" b="1" dirty="0"/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的正惯性指数为</a:t>
            </a:r>
            <a:r>
              <a:rPr lang="zh-CN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1" name="TextBox 50"/>
          <p:cNvSpPr txBox="1"/>
          <p:nvPr>
            <p:custDataLst>
              <p:tags r:id="rId13"/>
            </p:custDataLst>
          </p:nvPr>
        </p:nvSpPr>
        <p:spPr>
          <a:xfrm>
            <a:off x="971604" y="3331905"/>
            <a:ext cx="375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zh-CN" sz="2600" b="1" dirty="0"/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的特征值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全大于零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；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975797" y="5284822"/>
            <a:ext cx="3384257" cy="521970"/>
            <a:chOff x="573408" y="1166292"/>
            <a:chExt cx="3384257" cy="521970"/>
          </a:xfrm>
        </p:grpSpPr>
        <p:sp>
          <p:nvSpPr>
            <p:cNvPr id="55" name="TextBox 54"/>
            <p:cNvSpPr txBox="1"/>
            <p:nvPr>
              <p:custDataLst>
                <p:tags r:id="rId32"/>
              </p:custDataLst>
            </p:nvPr>
          </p:nvSpPr>
          <p:spPr>
            <a:xfrm>
              <a:off x="573408" y="1166292"/>
              <a:ext cx="330406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存在可逆阵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使</a:t>
              </a:r>
              <a:endPara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2801965" y="1254815"/>
            <a:ext cx="1155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27736800" imgH="7924800" progId="Equation.DSMT4">
                    <p:embed/>
                  </p:oleObj>
                </mc:Choice>
                <mc:Fallback>
                  <p:oleObj name="Equation" r:id="rId46" imgW="27736800" imgH="7924800" progId="Equation.DSMT4">
                    <p:embed/>
                    <p:pic>
                      <p:nvPicPr>
                        <p:cNvPr id="0" name="图片 409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2801965" y="1254815"/>
                          <a:ext cx="1155700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Box 56"/>
          <p:cNvSpPr txBox="1"/>
          <p:nvPr>
            <p:custDataLst>
              <p:tags r:id="rId14"/>
            </p:custDataLst>
          </p:nvPr>
        </p:nvSpPr>
        <p:spPr>
          <a:xfrm>
            <a:off x="921640" y="4484033"/>
            <a:ext cx="331236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存在正定矩阵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使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 B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TextBox 57"/>
          <p:cNvSpPr txBox="1"/>
          <p:nvPr>
            <p:custDataLst>
              <p:tags r:id="rId15"/>
            </p:custDataLst>
          </p:nvPr>
        </p:nvSpPr>
        <p:spPr>
          <a:xfrm>
            <a:off x="889839" y="3791337"/>
            <a:ext cx="3682166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式都大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zh-CN" altLang="zh-CN" sz="25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；</a:t>
            </a:r>
            <a:endParaRPr lang="zh-CN" altLang="zh-CN" dirty="0"/>
          </a:p>
        </p:txBody>
      </p:sp>
      <p:sp>
        <p:nvSpPr>
          <p:cNvPr id="60" name="TextBox 59"/>
          <p:cNvSpPr txBox="1"/>
          <p:nvPr>
            <p:custDataLst>
              <p:tags r:id="rId16"/>
            </p:custDataLst>
          </p:nvPr>
        </p:nvSpPr>
        <p:spPr>
          <a:xfrm>
            <a:off x="899597" y="5917660"/>
            <a:ext cx="30426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存在可逆阵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使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987993" y="5948998"/>
          <a:ext cx="1409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33832800" imgH="8534400" progId="Equation.DSMT4">
                  <p:embed/>
                </p:oleObj>
              </mc:Choice>
              <mc:Fallback>
                <p:oleObj name="Equation" r:id="rId48" imgW="33832800" imgH="85344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987993" y="5948998"/>
                        <a:ext cx="1409700" cy="355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24"/>
          <p:cNvSpPr txBox="1"/>
          <p:nvPr>
            <p:custDataLst>
              <p:tags r:id="rId18"/>
            </p:custDataLst>
          </p:nvPr>
        </p:nvSpPr>
        <p:spPr>
          <a:xfrm>
            <a:off x="5508664" y="1080979"/>
            <a:ext cx="260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 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500" b="1" dirty="0">
                <a:solidFill>
                  <a:srgbClr val="0070C0"/>
                </a:solidFill>
                <a:latin typeface="宋体" panose="02010600030101010101" pitchFamily="2" charset="-122"/>
              </a:rPr>
              <a:t>负定</a:t>
            </a:r>
            <a:r>
              <a:rPr lang="zh-CN" altLang="en-US" sz="2500" b="1" dirty="0">
                <a:solidFill>
                  <a:srgbClr val="000000"/>
                </a:solidFill>
                <a:latin typeface="宋体" panose="02010600030101010101" pitchFamily="2" charset="-122"/>
              </a:rPr>
              <a:t>二次型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728251" y="1747729"/>
            <a:ext cx="3550185" cy="521970"/>
            <a:chOff x="4368206" y="1052736"/>
            <a:chExt cx="3550185" cy="521970"/>
          </a:xfrm>
        </p:grpSpPr>
        <p:sp>
          <p:nvSpPr>
            <p:cNvPr id="36" name="左右箭头 35"/>
            <p:cNvSpPr/>
            <p:nvPr>
              <p:custDataLst>
                <p:tags r:id="rId30"/>
              </p:custDataLst>
            </p:nvPr>
          </p:nvSpPr>
          <p:spPr>
            <a:xfrm>
              <a:off x="4368206" y="1221770"/>
              <a:ext cx="474277" cy="2160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30"/>
            <p:cNvSpPr txBox="1"/>
            <p:nvPr>
              <p:custDataLst>
                <p:tags r:id="rId31"/>
              </p:custDataLst>
            </p:nvPr>
          </p:nvSpPr>
          <p:spPr>
            <a:xfrm>
              <a:off x="4966063" y="1052736"/>
              <a:ext cx="295232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为</a:t>
              </a:r>
              <a:r>
                <a:rPr lang="zh-CN" altLang="en-US" sz="2800" b="1" dirty="0">
                  <a:solidFill>
                    <a:srgbClr val="0070C0"/>
                  </a:solidFill>
                  <a:latin typeface="+mn-ea"/>
                </a:rPr>
                <a:t>负定矩阵；</a:t>
              </a:r>
              <a:endParaRPr lang="zh-CN" altLang="en-US" sz="2800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26504" y="2348052"/>
            <a:ext cx="2863400" cy="492443"/>
            <a:chOff x="4788024" y="1322318"/>
            <a:chExt cx="2863400" cy="492443"/>
          </a:xfrm>
        </p:grpSpPr>
        <p:sp>
          <p:nvSpPr>
            <p:cNvPr id="69" name="TextBox 47"/>
            <p:cNvSpPr txBox="1"/>
            <p:nvPr>
              <p:custDataLst>
                <p:tags r:id="rId28"/>
              </p:custDataLst>
            </p:nvPr>
          </p:nvSpPr>
          <p:spPr>
            <a:xfrm>
              <a:off x="4788024" y="1322318"/>
              <a:ext cx="1463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600" b="1" dirty="0"/>
                <a:t>对任意</a:t>
              </a:r>
            </a:p>
          </p:txBody>
        </p:sp>
        <p:pic>
          <p:nvPicPr>
            <p:cNvPr id="70" name="图片 69"/>
            <p:cNvPicPr/>
            <p:nvPr>
              <p:custDataLst>
                <p:tags r:id="rId29"/>
              </p:custDataLst>
            </p:nvPr>
          </p:nvPicPr>
          <p:blipFill>
            <a:blip r:embed="rId45"/>
            <a:stretch>
              <a:fillRect/>
            </a:stretch>
          </p:blipFill>
          <p:spPr>
            <a:xfrm>
              <a:off x="5924224" y="1387078"/>
              <a:ext cx="1727200" cy="3937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>
            <p:custDataLst>
              <p:tags r:id="rId19"/>
            </p:custDataLst>
          </p:nvPr>
        </p:nvSpPr>
        <p:spPr>
          <a:xfrm>
            <a:off x="5220582" y="3195132"/>
            <a:ext cx="3599543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惯性指数为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75" name="左右箭头 74"/>
          <p:cNvSpPr/>
          <p:nvPr>
            <p:custDataLst>
              <p:tags r:id="rId20"/>
            </p:custDataLst>
          </p:nvPr>
        </p:nvSpPr>
        <p:spPr>
          <a:xfrm>
            <a:off x="4694906" y="3995351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" name="TextBox 44"/>
          <p:cNvSpPr txBox="1"/>
          <p:nvPr>
            <p:custDataLst>
              <p:tags r:id="rId21"/>
            </p:custDataLst>
          </p:nvPr>
        </p:nvSpPr>
        <p:spPr>
          <a:xfrm>
            <a:off x="5220307" y="3844350"/>
            <a:ext cx="341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小</a:t>
            </a:r>
            <a:r>
              <a:rPr lang="zh-CN" altLang="zh-CN" sz="2800" b="1" dirty="0">
                <a:solidFill>
                  <a:srgbClr val="0070C0"/>
                </a:solidFill>
                <a:latin typeface="+mn-ea"/>
              </a:rPr>
              <a:t>于零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左右箭头 76"/>
          <p:cNvSpPr/>
          <p:nvPr>
            <p:custDataLst>
              <p:tags r:id="rId22"/>
            </p:custDataLst>
          </p:nvPr>
        </p:nvSpPr>
        <p:spPr>
          <a:xfrm>
            <a:off x="4694271" y="4987722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2" name="TextBox 3"/>
          <p:cNvSpPr txBox="1"/>
          <p:nvPr>
            <p:custDataLst>
              <p:tags r:id="rId23"/>
            </p:custDataLst>
          </p:nvPr>
        </p:nvSpPr>
        <p:spPr>
          <a:xfrm>
            <a:off x="5362422" y="4493012"/>
            <a:ext cx="3215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顺序主子式都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5364391" y="2786197"/>
            <a:ext cx="2999318" cy="492443"/>
            <a:chOff x="4805591" y="1844824"/>
            <a:chExt cx="2999318" cy="492443"/>
          </a:xfrm>
        </p:grpSpPr>
        <p:sp>
          <p:nvSpPr>
            <p:cNvPr id="72" name="TextBox 44"/>
            <p:cNvSpPr txBox="1"/>
            <p:nvPr>
              <p:custDataLst>
                <p:tags r:id="rId26"/>
              </p:custDataLst>
            </p:nvPr>
          </p:nvSpPr>
          <p:spPr>
            <a:xfrm>
              <a:off x="4805591" y="1844824"/>
              <a:ext cx="29993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600" b="1" dirty="0"/>
                <a:t>都有                     ；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5683498" y="1844824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30175200" imgH="8839200" progId="Equation.DSMT4">
                    <p:embed/>
                  </p:oleObj>
                </mc:Choice>
                <mc:Fallback>
                  <p:oleObj name="Equation" r:id="rId50" imgW="30175200" imgH="8839200" progId="Equation.DSMT4">
                    <p:embed/>
                    <p:pic>
                      <p:nvPicPr>
                        <p:cNvPr id="0" name="图片 41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5683498" y="1844824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2670420" y="450646"/>
            <a:ext cx="3049389" cy="523220"/>
            <a:chOff x="-317012" y="1478775"/>
            <a:chExt cx="3825192" cy="720881"/>
          </a:xfrm>
        </p:grpSpPr>
        <p:pic>
          <p:nvPicPr>
            <p:cNvPr id="22" name="图片 21"/>
            <p:cNvPicPr/>
            <p:nvPr>
              <p:custDataLst>
                <p:tags r:id="rId24"/>
              </p:custDataLst>
            </p:nvPr>
          </p:nvPicPr>
          <p:blipFill>
            <a:blip r:embed="rId52"/>
            <a:stretch>
              <a:fillRect/>
            </a:stretch>
          </p:blipFill>
          <p:spPr>
            <a:xfrm>
              <a:off x="1768279" y="1519396"/>
              <a:ext cx="1739901" cy="630703"/>
            </a:xfrm>
            <a:prstGeom prst="rect">
              <a:avLst/>
            </a:prstGeom>
          </p:spPr>
        </p:pic>
        <p:sp>
          <p:nvSpPr>
            <p:cNvPr id="24" name="TextBox 20"/>
            <p:cNvSpPr txBox="1"/>
            <p:nvPr>
              <p:custDataLst>
                <p:tags r:id="rId25"/>
              </p:custDataLst>
            </p:nvPr>
          </p:nvSpPr>
          <p:spPr>
            <a:xfrm>
              <a:off x="-317012" y="1478775"/>
              <a:ext cx="2566534" cy="720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zh-CN" sz="26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宋体" panose="02010600030101010101" pitchFamily="2" charset="-122"/>
                </a:rPr>
                <a:t>二次型</a:t>
              </a:r>
              <a:r>
                <a:rPr lang="en-US" altLang="zh-CN" sz="28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宋体" panose="02010600030101010101" pitchFamily="2" charset="-122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1" grpId="0"/>
      <p:bldP spid="30" grpId="0" bldLvl="0" animBg="1"/>
      <p:bldP spid="34" grpId="0" bldLvl="0" animBg="1"/>
      <p:bldP spid="35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50" grpId="0"/>
      <p:bldP spid="51" grpId="0"/>
      <p:bldP spid="57" grpId="0"/>
      <p:bldP spid="58" grpId="0"/>
      <p:bldP spid="60" grpId="0"/>
      <p:bldP spid="66" grpId="0"/>
      <p:bldP spid="74" grpId="0"/>
      <p:bldP spid="75" grpId="0" bldLvl="0" animBg="1"/>
      <p:bldP spid="76" grpId="0"/>
      <p:bldP spid="77" grpId="0" bldLvl="0" animBg="1"/>
      <p:bldP spid="8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67995" y="476885"/>
            <a:ext cx="7766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sym typeface="+mn-ea"/>
              </a:rPr>
              <a:t>相似、合同、等价与特征值的关系</a:t>
            </a:r>
          </a:p>
        </p:txBody>
      </p:sp>
      <p:sp>
        <p:nvSpPr>
          <p:cNvPr id="22118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5268" y="936943"/>
            <a:ext cx="8231187" cy="178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highlight>
                  <a:srgbClr val="FFFF00"/>
                </a:highlight>
              </a:rPr>
              <a:t>相似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阶矩阵，</a:t>
            </a:r>
            <a:r>
              <a:rPr lang="zh-CN" altLang="en-US" sz="2400" b="1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满足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FF0000"/>
                </a:solidFill>
              </a:rPr>
              <a:t>−</a:t>
            </a:r>
            <a:r>
              <a:rPr lang="en-US" altLang="zh-CN" sz="2400" b="1" baseline="30000">
                <a:solidFill>
                  <a:srgbClr val="FF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lang="zh-CN" altLang="en-US" sz="2400" b="1">
                <a:solidFill>
                  <a:srgbClr val="000000"/>
                </a:solidFill>
              </a:rPr>
              <a:t>，则</a:t>
            </a:r>
            <a:r>
              <a:rPr kumimoji="1" lang="zh-CN" altLang="en-US" sz="2400" b="1">
                <a:solidFill>
                  <a:srgbClr val="000000"/>
                </a:solidFill>
              </a:rPr>
              <a:t>称矩阵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FF0000"/>
                </a:solidFill>
              </a:rPr>
              <a:t>相似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r>
              <a:rPr kumimoji="1" lang="en-US" altLang="zh-CN" sz="2400" b="1">
                <a:solidFill>
                  <a:srgbClr val="0000FF"/>
                </a:solidFill>
              </a:rPr>
              <a:t> </a:t>
            </a: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highlight>
                  <a:srgbClr val="FFFF00"/>
                </a:highlight>
              </a:rPr>
              <a:t>合同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都是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阶矩阵，</a:t>
            </a:r>
            <a:r>
              <a:rPr lang="zh-CN" altLang="en-US" sz="2400" b="1">
                <a:solidFill>
                  <a:srgbClr val="000000"/>
                </a:solidFill>
              </a:rPr>
              <a:t>若有可逆矩阵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满足</a:t>
            </a:r>
            <a:r>
              <a:rPr lang="en-US" altLang="zh-CN" sz="2400" b="1" i="1">
                <a:solidFill>
                  <a:srgbClr val="000000"/>
                </a:solidFill>
              </a:rPr>
              <a:t>C</a:t>
            </a:r>
            <a:r>
              <a:rPr lang="en-US" altLang="zh-CN" sz="2400" b="1" baseline="30000">
                <a:solidFill>
                  <a:srgbClr val="FF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AC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lang="zh-CN" altLang="en-US" sz="2400" b="1">
                <a:solidFill>
                  <a:srgbClr val="000000"/>
                </a:solidFill>
              </a:rPr>
              <a:t>，则</a:t>
            </a:r>
            <a:r>
              <a:rPr kumimoji="1" lang="zh-CN" altLang="en-US" sz="2400" b="1">
                <a:solidFill>
                  <a:srgbClr val="000000"/>
                </a:solidFill>
              </a:rPr>
              <a:t>称矩阵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 </a:t>
            </a:r>
            <a:r>
              <a:rPr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FF0000"/>
                </a:solidFill>
              </a:rPr>
              <a:t>合同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r>
              <a:rPr kumimoji="1" lang="en-US" altLang="zh-CN" sz="2400" b="1">
                <a:solidFill>
                  <a:srgbClr val="0000FF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 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" name="TextBox 18"/>
          <p:cNvSpPr txBox="1"/>
          <p:nvPr>
            <p:custDataLst>
              <p:tags r:id="rId3"/>
            </p:custDataLst>
          </p:nvPr>
        </p:nvSpPr>
        <p:spPr>
          <a:xfrm>
            <a:off x="235436" y="4220726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合同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左右箭头 3"/>
          <p:cNvSpPr/>
          <p:nvPr>
            <p:custDataLst>
              <p:tags r:id="rId4"/>
            </p:custDataLst>
          </p:nvPr>
        </p:nvSpPr>
        <p:spPr>
          <a:xfrm>
            <a:off x="1355707" y="4935862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0"/>
          <p:cNvSpPr txBox="1"/>
          <p:nvPr>
            <p:custDataLst>
              <p:tags r:id="rId5"/>
            </p:custDataLst>
          </p:nvPr>
        </p:nvSpPr>
        <p:spPr>
          <a:xfrm>
            <a:off x="2195671" y="4809490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的特征值中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正项个数和负项个数相等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6" name="TextBox 23"/>
          <p:cNvSpPr txBox="1"/>
          <p:nvPr>
            <p:custDataLst>
              <p:tags r:id="rId6"/>
            </p:custDataLst>
          </p:nvPr>
        </p:nvSpPr>
        <p:spPr>
          <a:xfrm>
            <a:off x="108003" y="2905785"/>
            <a:ext cx="62776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相似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左右箭头 6"/>
          <p:cNvSpPr/>
          <p:nvPr>
            <p:custDataLst>
              <p:tags r:id="rId7"/>
            </p:custDataLst>
          </p:nvPr>
        </p:nvSpPr>
        <p:spPr>
          <a:xfrm>
            <a:off x="1331470" y="3645163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27"/>
          <p:cNvSpPr txBox="1"/>
          <p:nvPr>
            <p:custDataLst>
              <p:tags r:id="rId8"/>
            </p:custDataLst>
          </p:nvPr>
        </p:nvSpPr>
        <p:spPr>
          <a:xfrm>
            <a:off x="2195873" y="3505979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的特征值完全相同。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9" name="TextBox 28"/>
          <p:cNvSpPr txBox="1"/>
          <p:nvPr>
            <p:custDataLst>
              <p:tags r:id="rId9"/>
            </p:custDataLst>
          </p:nvPr>
        </p:nvSpPr>
        <p:spPr>
          <a:xfrm>
            <a:off x="251766" y="5373350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等价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左右箭头 9"/>
          <p:cNvSpPr/>
          <p:nvPr>
            <p:custDataLst>
              <p:tags r:id="rId10"/>
            </p:custDataLst>
          </p:nvPr>
        </p:nvSpPr>
        <p:spPr>
          <a:xfrm>
            <a:off x="1355527" y="6093705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>
            <p:custDataLst>
              <p:tags r:id="rId11"/>
            </p:custDataLst>
          </p:nvPr>
        </p:nvSpPr>
        <p:spPr>
          <a:xfrm>
            <a:off x="2268516" y="5949553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非零特征值的个数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2" grpId="0"/>
      <p:bldP spid="4" grpId="0" bldLvl="0" animBg="1"/>
      <p:bldP spid="5" grpId="0"/>
      <p:bldP spid="6" grpId="0"/>
      <p:bldP spid="7" grpId="0" bldLvl="0" animBg="1"/>
      <p:bldP spid="8" grpId="0"/>
      <p:bldP spid="9" grpId="0"/>
      <p:bldP spid="10" grpId="0" bldLvl="0" animBg="1"/>
      <p:bldP spid="31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对象 3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95858" y="1268760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8463200" imgH="26517600" progId="Equation.DSMT4">
                  <p:embed/>
                </p:oleObj>
              </mc:Choice>
              <mc:Fallback>
                <p:oleObj name="Equation" r:id="rId15" imgW="48463200" imgH="265176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5858" y="1268760"/>
                        <a:ext cx="2019300" cy="110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428173" y="1235075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158400" imgH="26517600" progId="Equation.DSMT4">
                  <p:embed/>
                </p:oleObj>
              </mc:Choice>
              <mc:Fallback>
                <p:oleObj name="Equation" r:id="rId17" imgW="48158400" imgH="26517600" progId="Equation.DSMT4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28173" y="1235075"/>
                        <a:ext cx="2006600" cy="1104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780410" y="155679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74886" y="249340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267200" imgH="7315200" progId="Equation.DSMT4">
                  <p:embed/>
                </p:oleObj>
              </mc:Choice>
              <mc:Fallback>
                <p:oleObj name="Equation" r:id="rId19" imgW="4267200" imgH="73152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74886" y="2493402"/>
                        <a:ext cx="1778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51070" y="2617748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0538400" imgH="11582400" progId="Equation.DSMT4">
                  <p:embed/>
                </p:oleObj>
              </mc:Choice>
              <mc:Fallback>
                <p:oleObj name="Equation" r:id="rId21" imgW="40538400" imgH="115824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51070" y="2617748"/>
                        <a:ext cx="16891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>
            <p:custDataLst>
              <p:tags r:id="rId6"/>
            </p:custDataLst>
          </p:nvPr>
        </p:nvSpPr>
        <p:spPr>
          <a:xfrm>
            <a:off x="3528202" y="261774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7"/>
            </p:custDataLst>
          </p:nvPr>
        </p:nvSpPr>
        <p:spPr>
          <a:xfrm>
            <a:off x="4248282" y="2545740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>
                <a:latin typeface="Times New Roman" panose="02020603050405020304"/>
              </a:rPr>
              <a:t>A </a:t>
            </a:r>
            <a:r>
              <a:rPr lang="zh-CN" altLang="zh-CN" sz="2800" b="1" kern="100" dirty="0">
                <a:latin typeface="Times New Roman" panose="02020603050405020304"/>
              </a:rPr>
              <a:t>的特征值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el-GR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1,2,6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51070" y="3379641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0538400" imgH="11582400" progId="Equation.DSMT4">
                  <p:embed/>
                </p:oleObj>
              </mc:Choice>
              <mc:Fallback>
                <p:oleObj name="Equation" r:id="rId23" imgW="40538400" imgH="11582400" progId="Equation.DSMT4">
                  <p:embed/>
                  <p:pic>
                    <p:nvPicPr>
                      <p:cNvPr id="0" name="图片 1126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51070" y="3379641"/>
                        <a:ext cx="16891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>
            <p:custDataLst>
              <p:tags r:id="rId9"/>
            </p:custDataLst>
          </p:nvPr>
        </p:nvSpPr>
        <p:spPr>
          <a:xfrm>
            <a:off x="3528202" y="339107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0"/>
            </p:custDataLst>
          </p:nvPr>
        </p:nvSpPr>
        <p:spPr>
          <a:xfrm>
            <a:off x="4248282" y="3318664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>
                <a:latin typeface="Times New Roman" panose="02020603050405020304"/>
              </a:rPr>
              <a:t>B </a:t>
            </a:r>
            <a:r>
              <a:rPr lang="zh-CN" altLang="zh-CN" sz="2800" b="1" kern="100" dirty="0">
                <a:latin typeface="Times New Roman" panose="02020603050405020304"/>
              </a:rPr>
              <a:t>的特征值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el-GR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2,2,4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827584" y="2546901"/>
            <a:ext cx="49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</a:t>
            </a:r>
          </a:p>
        </p:txBody>
      </p:sp>
      <p:sp>
        <p:nvSpPr>
          <p:cNvPr id="40" name="矩形 39"/>
          <p:cNvSpPr/>
          <p:nvPr>
            <p:custDataLst>
              <p:tags r:id="rId12"/>
            </p:custDataLst>
          </p:nvPr>
        </p:nvSpPr>
        <p:spPr>
          <a:xfrm>
            <a:off x="755576" y="4129916"/>
            <a:ext cx="644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Times New Roman" panose="02020603050405020304"/>
              </a:rPr>
              <a:t>所以 </a:t>
            </a:r>
            <a:r>
              <a:rPr lang="en-US" altLang="zh-CN" sz="2800" b="1" i="1" kern="100" dirty="0">
                <a:latin typeface="Times New Roman" panose="02020603050405020304"/>
              </a:rPr>
              <a:t>A </a:t>
            </a:r>
            <a:r>
              <a:rPr lang="zh-CN" altLang="en-US" sz="2800" b="1" kern="100" dirty="0">
                <a:latin typeface="Times New Roman" panose="02020603050405020304"/>
              </a:rPr>
              <a:t>与</a:t>
            </a:r>
            <a:r>
              <a:rPr lang="en-US" altLang="zh-CN" sz="2800" b="1" i="1" kern="100" dirty="0">
                <a:latin typeface="Times New Roman" panose="02020603050405020304"/>
              </a:rPr>
              <a:t>B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/>
              </a:rPr>
              <a:t>合同、等价、不相似</a:t>
            </a:r>
            <a:r>
              <a:rPr lang="zh-CN" altLang="en-US" sz="2800" b="1" i="1" kern="100" dirty="0">
                <a:latin typeface="Times New Roman" panose="02020603050405020304"/>
              </a:rPr>
              <a:t>。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995" y="62103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例题：</a:t>
            </a:r>
          </a:p>
        </p:txBody>
      </p:sp>
      <p:sp>
        <p:nvSpPr>
          <p:cNvPr id="41" name="TextBox 18"/>
          <p:cNvSpPr txBox="1"/>
          <p:nvPr>
            <p:custDataLst>
              <p:tags r:id="rId13"/>
            </p:custDataLst>
          </p:nvPr>
        </p:nvSpPr>
        <p:spPr>
          <a:xfrm>
            <a:off x="1547793" y="42359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38125" algn="l"/>
              </a:tabLst>
            </a:pPr>
            <a:r>
              <a:rPr lang="zh-CN" altLang="zh-CN" sz="2800" b="1" kern="100" dirty="0">
                <a:latin typeface="Times New Roman" panose="02020603050405020304"/>
              </a:rPr>
              <a:t>判断矩阵</a:t>
            </a:r>
            <a:r>
              <a:rPr lang="en-US" altLang="zh-CN" sz="2800" b="1" kern="100" dirty="0">
                <a:latin typeface="Times New Roman" panose="02020603050405020304"/>
              </a:rPr>
              <a:t>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zh-CN" altLang="zh-CN" sz="2800" b="1" kern="100" dirty="0">
                <a:latin typeface="Times New Roman" panose="02020603050405020304"/>
              </a:rPr>
              <a:t>与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en-US" altLang="zh-CN" sz="2800" b="1" i="1" kern="100" dirty="0">
                <a:latin typeface="Times New Roman" panose="02020603050405020304"/>
              </a:rPr>
              <a:t>B</a:t>
            </a:r>
            <a:r>
              <a:rPr lang="en-US" altLang="zh-CN" sz="2800" b="1" kern="100" dirty="0">
                <a:latin typeface="Times New Roman" panose="02020603050405020304"/>
              </a:rPr>
              <a:t> </a:t>
            </a:r>
            <a:r>
              <a:rPr lang="zh-CN" altLang="zh-CN" sz="2800" b="1" kern="100" dirty="0">
                <a:latin typeface="Times New Roman" panose="02020603050405020304"/>
              </a:rPr>
              <a:t>是否合同</a:t>
            </a:r>
            <a:r>
              <a:rPr lang="zh-CN" altLang="en-US" sz="2800" b="1" kern="100" dirty="0">
                <a:latin typeface="Times New Roman" panose="02020603050405020304"/>
              </a:rPr>
              <a:t>、相似、等价</a:t>
            </a:r>
            <a:r>
              <a:rPr lang="zh-CN" altLang="zh-CN" sz="2800" b="1" kern="100" dirty="0">
                <a:latin typeface="Times New Roman" panose="02020603050405020304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9" grpId="0"/>
      <p:bldP spid="37" grpId="0" bldLvl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57200" y="455613"/>
            <a:ext cx="8231188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</a:rPr>
              <a:t>两两正交的非零向量组成的向量组成为</a:t>
            </a:r>
            <a:r>
              <a:rPr lang="zh-CN" altLang="en-US" sz="2400" b="1">
                <a:solidFill>
                  <a:srgbClr val="FF0000"/>
                </a:solidFill>
              </a:rPr>
              <a:t>正交向量组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kumimoji="1" lang="zh-CN" altLang="zh-CN" sz="2400" b="1">
                <a:solidFill>
                  <a:srgbClr val="000000"/>
                </a:solidFill>
              </a:rPr>
              <a:t>若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</a:rPr>
              <a:t>是一组两两正交的非零向量，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</a:rPr>
              <a:t>线性无关．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>
                <a:solidFill>
                  <a:srgbClr val="0000FF"/>
                </a:solidFill>
              </a:rPr>
              <a:t>证明：</a:t>
            </a:r>
            <a:r>
              <a:rPr kumimoji="1" lang="zh-CN" altLang="en-US" sz="2400" b="1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 </a:t>
            </a:r>
            <a:r>
              <a:rPr kumimoji="1" lang="en-US" altLang="zh-CN" sz="2400" b="1">
                <a:solidFill>
                  <a:srgbClr val="000000"/>
                </a:solidFill>
              </a:rPr>
              <a:t>=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0</a:t>
            </a:r>
            <a:r>
              <a:rPr kumimoji="1" lang="zh-CN" altLang="en-US" sz="2400" b="1">
                <a:solidFill>
                  <a:srgbClr val="0000FF"/>
                </a:solidFill>
              </a:rPr>
              <a:t>（零向量）</a:t>
            </a:r>
            <a:r>
              <a:rPr kumimoji="1" lang="zh-CN" altLang="en-US" sz="2400" b="1">
                <a:solidFill>
                  <a:srgbClr val="000000"/>
                </a:solidFill>
              </a:rPr>
              <a:t>，那么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0 =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0]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= 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]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en-US" altLang="zh-CN" sz="2400" b="1">
                <a:solidFill>
                  <a:srgbClr val="000000"/>
                </a:solidFill>
              </a:rPr>
              <a:t>   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]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] 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]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en-US" altLang="zh-CN" sz="2400" b="1">
                <a:solidFill>
                  <a:srgbClr val="000000"/>
                </a:solidFill>
              </a:rPr>
              <a:t>   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]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… + 0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en-US" altLang="zh-CN" sz="2400" b="1">
                <a:solidFill>
                  <a:srgbClr val="000000"/>
                </a:solidFill>
              </a:rPr>
              <a:t>   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||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||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2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=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>
                <a:solidFill>
                  <a:srgbClr val="000000"/>
                </a:solidFill>
              </a:rPr>
              <a:t>同理可证，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 … = 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 =0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1" lang="zh-CN" altLang="en-US" sz="2400" b="1">
                <a:solidFill>
                  <a:srgbClr val="000000"/>
                </a:solidFill>
              </a:rPr>
              <a:t>综上所述，</a:t>
            </a:r>
            <a:r>
              <a:rPr kumimoji="1" lang="en-US" altLang="zh-CN" sz="2400" b="1" i="1">
                <a:solidFill>
                  <a:srgbClr val="000000"/>
                </a:solidFill>
              </a:rPr>
              <a:t> 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</a:rPr>
              <a:t>线性无关．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0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0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0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40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0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57200" y="854075"/>
            <a:ext cx="8231188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已知</a:t>
            </a:r>
            <a:r>
              <a:rPr kumimoji="1" lang="en-US" altLang="zh-CN" sz="2400" b="1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000000"/>
                </a:solidFill>
              </a:rPr>
              <a:t>维向量空间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</a:rPr>
              <a:t>中两个向量                                  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正交，试求一个非零向量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，使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000000"/>
                </a:solidFill>
              </a:rPr>
              <a:t>两两正交．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分析：</a:t>
            </a:r>
            <a:r>
              <a:rPr kumimoji="1" lang="zh-CN" altLang="en-US" sz="2400" b="1">
                <a:solidFill>
                  <a:srgbClr val="000000"/>
                </a:solidFill>
              </a:rPr>
              <a:t>显然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解：</a:t>
            </a:r>
            <a:r>
              <a:rPr kumimoji="1" lang="zh-CN" altLang="en-US" sz="2400" b="1">
                <a:solidFill>
                  <a:srgbClr val="000000"/>
                </a:solidFill>
              </a:rPr>
              <a:t>设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en-US" altLang="zh-CN" sz="2400" b="1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，若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000000"/>
                </a:solidFill>
              </a:rPr>
              <a:t>，则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                            </a:t>
            </a: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              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zh-CN" altLang="en-US" b="1">
                <a:solidFill>
                  <a:srgbClr val="000000"/>
                </a:solidFill>
              </a:rPr>
              <a:t>－</a:t>
            </a:r>
            <a:r>
              <a:rPr kumimoji="1" lang="en-US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2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5414963" y="442913"/>
          <a:ext cx="25622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84800" imgH="16764000" progId="Equation.DSMT4">
                  <p:embed/>
                </p:oleObj>
              </mc:Choice>
              <mc:Fallback>
                <p:oleObj name="Equation" r:id="rId2" imgW="30784800" imgH="167640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4963" y="442913"/>
                        <a:ext cx="2562225" cy="1395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/>
          <p:cNvGraphicFramePr>
            <a:graphicFrameLocks noChangeAspect="1"/>
          </p:cNvGraphicFramePr>
          <p:nvPr/>
        </p:nvGraphicFramePr>
        <p:xfrm>
          <a:off x="2520950" y="4887913"/>
          <a:ext cx="4084638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072800" imgH="17068800" progId="Equation.DSMT4">
                  <p:embed/>
                </p:oleObj>
              </mc:Choice>
              <mc:Fallback>
                <p:oleObj name="Equation" r:id="rId4" imgW="49072800" imgH="170688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0950" y="4887913"/>
                        <a:ext cx="4084638" cy="1420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520950" y="447675"/>
          <a:ext cx="4084638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72800" imgH="17068800" progId="Equation.DSMT4">
                  <p:embed/>
                </p:oleObj>
              </mc:Choice>
              <mc:Fallback>
                <p:oleObj name="Equation" r:id="rId2" imgW="49072800" imgH="170688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0950" y="447675"/>
                        <a:ext cx="4084638" cy="1420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949325" y="1890713"/>
          <a:ext cx="72310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868000" imgH="11277600" progId="Equation.DSMT4">
                  <p:embed/>
                </p:oleObj>
              </mc:Choice>
              <mc:Fallback>
                <p:oleObj name="Equation" r:id="rId4" imgW="86868000" imgH="112776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325" y="1890713"/>
                        <a:ext cx="7231063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457200" y="3419475"/>
            <a:ext cx="82311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得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从而有基础解系          ，令                    ．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898525" y="3184525"/>
          <a:ext cx="13700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59200" imgH="11582400" progId="Equation.DSMT4">
                  <p:embed/>
                </p:oleObj>
              </mc:Choice>
              <mc:Fallback>
                <p:oleObj name="Equation" r:id="rId6" imgW="16459200" imgH="11582400" progId="Equation.DSMT4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8525" y="3184525"/>
                        <a:ext cx="1370013" cy="963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700338" y="4410075"/>
          <a:ext cx="7112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34400" imgH="16764000" progId="Equation.DSMT4">
                  <p:embed/>
                </p:oleObj>
              </mc:Choice>
              <mc:Fallback>
                <p:oleObj name="Equation" r:id="rId8" imgW="8534400" imgH="16764000" progId="Equation.DSMT4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0338" y="4410075"/>
                        <a:ext cx="711200" cy="139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4140200" y="4410075"/>
          <a:ext cx="13208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49600" imgH="16764000" progId="Equation.DSMT4">
                  <p:embed/>
                </p:oleObj>
              </mc:Choice>
              <mc:Fallback>
                <p:oleObj name="Equation" r:id="rId10" imgW="15849600" imgH="16764000" progId="Equation.DSMT4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40200" y="4410075"/>
                        <a:ext cx="1320800" cy="139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定义：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维向量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是向量空间             中的向量，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满足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中的一个基（最大无关组）；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两两正交；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都是单位向量，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则称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标准（规范）正交基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</a:rPr>
              <a:t>例：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4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的一个标准正交基．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5767388" y="461963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92000" imgH="4876800" progId="Equation.DSMT4">
                  <p:embed/>
                </p:oleObj>
              </mc:Choice>
              <mc:Fallback>
                <p:oleObj name="Equation" r:id="rId2" imgW="12192000" imgH="48768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7388" y="461963"/>
                        <a:ext cx="10160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1162050" y="3298825"/>
          <a:ext cx="4648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778400" imgH="22250400" progId="Equation.DSMT4">
                  <p:embed/>
                </p:oleObj>
              </mc:Choice>
              <mc:Fallback>
                <p:oleObj name="Equation" r:id="rId4" imgW="55778400" imgH="222504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2050" y="3298825"/>
                        <a:ext cx="4648200" cy="185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57200" y="2716213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也是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4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的一个标准正交基．</a:t>
            </a:r>
            <a:endParaRPr kumimoji="1"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1012825" y="446088"/>
          <a:ext cx="708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39200" imgH="23774400" progId="Equation.DSMT4">
                  <p:embed/>
                </p:oleObj>
              </mc:Choice>
              <mc:Fallback>
                <p:oleObj name="Equation" r:id="rId2" imgW="85039200" imgH="237744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2825" y="446088"/>
                        <a:ext cx="7086600" cy="198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2255838" y="3462338"/>
          <a:ext cx="46228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473600" imgH="22250400" progId="Equation.DSMT4">
                  <p:embed/>
                </p:oleObj>
              </mc:Choice>
              <mc:Fallback>
                <p:oleObj name="Equation" r:id="rId4" imgW="55473600" imgH="22250400" progId="Equation.DSMT4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5838" y="3462338"/>
                        <a:ext cx="4622800" cy="185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57200" y="5607050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4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的一个基，但不是标准正交基．</a:t>
            </a:r>
            <a:endParaRPr kumimoji="1"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  <p:bldP spid="1413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设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中的一个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正交基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中任意一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个向量可唯一表示为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+ …+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endParaRPr kumimoji="1" lang="en-US" altLang="zh-CN" sz="2400" b="1" i="1" baseline="-25000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于是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特别地，若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标准正交基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</a:rPr>
              <a:t>问题：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向量空间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中的一个基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i="1" baseline="-25000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i="1" baseline="-25000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i="1" baseline="-25000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向量空间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中的一个标准正交基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</a:rPr>
              <a:t>r</a:t>
            </a:r>
            <a:endParaRPr kumimoji="1" lang="en-US" altLang="zh-CN" sz="2400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2397125" y="1628775"/>
          <a:ext cx="431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6000" imgH="10668000" progId="Equation.DSMT4">
                  <p:embed/>
                </p:oleObj>
              </mc:Choice>
              <mc:Fallback>
                <p:oleObj name="Equation" r:id="rId2" imgW="51816000" imgH="106680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7125" y="1628775"/>
                        <a:ext cx="4318000" cy="889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2981325" y="3332163"/>
          <a:ext cx="314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95200" imgH="5486400" progId="Equation.DSMT4">
                  <p:embed/>
                </p:oleObj>
              </mc:Choice>
              <mc:Fallback>
                <p:oleObj name="Equation" r:id="rId4" imgW="37795200" imgH="5486400" progId="Equation.DSMT4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1325" y="3332163"/>
                        <a:ext cx="31496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5" name="AutoShape 7"/>
          <p:cNvSpPr>
            <a:spLocks noChangeArrowheads="1"/>
          </p:cNvSpPr>
          <p:nvPr/>
        </p:nvSpPr>
        <p:spPr bwMode="auto">
          <a:xfrm>
            <a:off x="3348038" y="4611688"/>
            <a:ext cx="503237" cy="574675"/>
          </a:xfrm>
          <a:prstGeom prst="downArrow">
            <a:avLst>
              <a:gd name="adj1" fmla="val 50000"/>
              <a:gd name="adj2" fmla="val 285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6377" name="WordArt 9"/>
          <p:cNvSpPr>
            <a:spLocks noChangeArrowheads="1" noChangeShapeType="1" noTextEdit="1"/>
          </p:cNvSpPr>
          <p:nvPr/>
        </p:nvSpPr>
        <p:spPr bwMode="auto">
          <a:xfrm>
            <a:off x="3906838" y="4465638"/>
            <a:ext cx="665162" cy="763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6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animBg="1"/>
      <p:bldP spid="1863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>
                <a:solidFill>
                  <a:srgbClr val="CC0099"/>
                </a:solidFill>
              </a:rPr>
              <a:t>1</a:t>
            </a:r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CC0099"/>
                </a:solidFill>
                <a:latin typeface="楷体_GB2312" pitchFamily="49" charset="-122"/>
              </a:rPr>
              <a:t>向量的内积、长度及正交性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59" name="AutoShape 67"/>
          <p:cNvSpPr>
            <a:spLocks noChangeArrowheads="1"/>
          </p:cNvSpPr>
          <p:nvPr/>
        </p:nvSpPr>
        <p:spPr bwMode="auto">
          <a:xfrm>
            <a:off x="3924300" y="4652963"/>
            <a:ext cx="5086350" cy="1944687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求标准正交基的方法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8953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第一步：正交化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施密特（</a:t>
            </a:r>
            <a:r>
              <a:rPr lang="en-US" altLang="zh-CN">
                <a:solidFill>
                  <a:srgbClr val="FF0000"/>
                </a:solidFill>
              </a:rPr>
              <a:t>Schimidt</a:t>
            </a:r>
            <a:r>
              <a:rPr lang="zh-CN" altLang="en-US">
                <a:solidFill>
                  <a:srgbClr val="FF0000"/>
                </a:solidFill>
              </a:rPr>
              <a:t>）正交化过程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设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</a:t>
            </a:r>
            <a:r>
              <a:rPr kumimoji="1" lang="en-US" altLang="zh-CN"/>
              <a:t> </a:t>
            </a:r>
            <a:r>
              <a:rPr kumimoji="1" lang="zh-CN" altLang="en-US"/>
              <a:t>是向量空间 </a:t>
            </a:r>
            <a:r>
              <a:rPr kumimoji="1" lang="en-US" altLang="zh-CN" i="1"/>
              <a:t>V</a:t>
            </a:r>
            <a:r>
              <a:rPr kumimoji="1" lang="en-US" altLang="zh-CN"/>
              <a:t> </a:t>
            </a:r>
            <a:r>
              <a:rPr kumimoji="1" lang="zh-CN" altLang="en-US"/>
              <a:t>中的一个基，那么令</a:t>
            </a:r>
            <a:endParaRPr kumimoji="1" lang="zh-CN" altLang="en-US" baseline="-25000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511175" y="2636838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0" imgH="5486400" progId="Equation.DSMT4">
                  <p:embed/>
                </p:oleObj>
              </mc:Choice>
              <mc:Fallback>
                <p:oleObj name="Equation" r:id="rId3" imgW="10668000" imgH="54864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175" y="2636838"/>
                        <a:ext cx="889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28" name="Line 36"/>
          <p:cNvSpPr>
            <a:spLocks noChangeShapeType="1"/>
          </p:cNvSpPr>
          <p:nvPr/>
        </p:nvSpPr>
        <p:spPr bwMode="auto">
          <a:xfrm>
            <a:off x="5710238" y="5948363"/>
            <a:ext cx="2159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7429" name="AutoShape 37"/>
          <p:cNvCxnSpPr>
            <a:cxnSpLocks noChangeShapeType="1"/>
            <a:endCxn id="187428" idx="1"/>
          </p:cNvCxnSpPr>
          <p:nvPr/>
        </p:nvCxnSpPr>
        <p:spPr bwMode="auto">
          <a:xfrm>
            <a:off x="6213475" y="5038725"/>
            <a:ext cx="1655763" cy="923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0" name="Line 38"/>
          <p:cNvSpPr>
            <a:spLocks noChangeAspect="1" noChangeShapeType="1"/>
          </p:cNvSpPr>
          <p:nvPr/>
        </p:nvSpPr>
        <p:spPr bwMode="auto">
          <a:xfrm flipH="1">
            <a:off x="5381625" y="5053013"/>
            <a:ext cx="831850" cy="1443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7431" name="AutoShape 39"/>
          <p:cNvCxnSpPr>
            <a:cxnSpLocks noChangeShapeType="1"/>
            <a:endCxn id="187428" idx="1"/>
          </p:cNvCxnSpPr>
          <p:nvPr/>
        </p:nvCxnSpPr>
        <p:spPr bwMode="auto">
          <a:xfrm flipH="1">
            <a:off x="7869238" y="5067300"/>
            <a:ext cx="503237" cy="8953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2" name="Line 40"/>
          <p:cNvSpPr>
            <a:spLocks noChangeShapeType="1"/>
          </p:cNvSpPr>
          <p:nvPr/>
        </p:nvSpPr>
        <p:spPr bwMode="auto">
          <a:xfrm>
            <a:off x="5133975" y="5053013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33" name="Line 41"/>
          <p:cNvSpPr>
            <a:spLocks noChangeShapeType="1"/>
          </p:cNvSpPr>
          <p:nvPr/>
        </p:nvSpPr>
        <p:spPr bwMode="auto">
          <a:xfrm>
            <a:off x="4716463" y="57721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7434" name="AutoShape 42"/>
          <p:cNvCxnSpPr>
            <a:cxnSpLocks noChangeShapeType="1"/>
            <a:stCxn id="187432" idx="1"/>
            <a:endCxn id="187433" idx="0"/>
          </p:cNvCxnSpPr>
          <p:nvPr/>
        </p:nvCxnSpPr>
        <p:spPr bwMode="auto">
          <a:xfrm flipH="1">
            <a:off x="4716463" y="5067300"/>
            <a:ext cx="1497012" cy="6905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35" name="AutoShape 43"/>
          <p:cNvCxnSpPr>
            <a:cxnSpLocks noChangeShapeType="1"/>
            <a:stCxn id="187432" idx="0"/>
            <a:endCxn id="187433" idx="0"/>
          </p:cNvCxnSpPr>
          <p:nvPr/>
        </p:nvCxnSpPr>
        <p:spPr bwMode="auto">
          <a:xfrm flipH="1">
            <a:off x="4716463" y="5038725"/>
            <a:ext cx="417512" cy="71913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6" name="Line 44"/>
          <p:cNvSpPr>
            <a:spLocks noChangeShapeType="1"/>
          </p:cNvSpPr>
          <p:nvPr/>
        </p:nvSpPr>
        <p:spPr bwMode="auto">
          <a:xfrm flipV="1">
            <a:off x="4716463" y="3603625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7437" name="AutoShape 45"/>
          <p:cNvCxnSpPr>
            <a:cxnSpLocks noChangeShapeType="1"/>
            <a:stCxn id="187446" idx="0"/>
            <a:endCxn id="187436" idx="1"/>
          </p:cNvCxnSpPr>
          <p:nvPr/>
        </p:nvCxnSpPr>
        <p:spPr bwMode="auto">
          <a:xfrm flipH="1" flipV="1">
            <a:off x="4716463" y="3589338"/>
            <a:ext cx="1498600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38" name="Text Box 46"/>
          <p:cNvSpPr txBox="1">
            <a:spLocks noChangeArrowheads="1"/>
          </p:cNvSpPr>
          <p:nvPr/>
        </p:nvSpPr>
        <p:spPr bwMode="auto">
          <a:xfrm>
            <a:off x="4983163" y="61642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00"/>
                </a:solidFill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7439" name="Text Box 47"/>
          <p:cNvSpPr txBox="1">
            <a:spLocks noChangeArrowheads="1"/>
          </p:cNvSpPr>
          <p:nvPr/>
        </p:nvSpPr>
        <p:spPr bwMode="auto">
          <a:xfrm>
            <a:off x="5565775" y="61642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7440" name="Text Box 48"/>
          <p:cNvSpPr txBox="1">
            <a:spLocks noChangeArrowheads="1"/>
          </p:cNvSpPr>
          <p:nvPr/>
        </p:nvSpPr>
        <p:spPr bwMode="auto">
          <a:xfrm>
            <a:off x="7653338" y="58769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00"/>
                </a:solidFill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7441" name="Text Box 49"/>
          <p:cNvSpPr txBox="1">
            <a:spLocks noChangeArrowheads="1"/>
          </p:cNvSpPr>
          <p:nvPr/>
        </p:nvSpPr>
        <p:spPr bwMode="auto">
          <a:xfrm>
            <a:off x="4335463" y="31877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00"/>
                </a:solidFill>
              </a:rPr>
              <a:t>a</a:t>
            </a:r>
            <a:r>
              <a:rPr lang="en-US" altLang="zh-CN" sz="2400" baseline="-250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87442" name="AutoShape 50"/>
          <p:cNvCxnSpPr>
            <a:cxnSpLocks noChangeShapeType="1"/>
            <a:stCxn id="187428" idx="0"/>
          </p:cNvCxnSpPr>
          <p:nvPr/>
        </p:nvCxnSpPr>
        <p:spPr bwMode="auto">
          <a:xfrm flipV="1">
            <a:off x="5710238" y="5038725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43" name="Text Box 51"/>
          <p:cNvSpPr txBox="1">
            <a:spLocks noChangeArrowheads="1"/>
          </p:cNvSpPr>
          <p:nvPr/>
        </p:nvSpPr>
        <p:spPr bwMode="auto">
          <a:xfrm>
            <a:off x="5205413" y="57070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87444" name="Text Box 52"/>
          <p:cNvSpPr txBox="1">
            <a:spLocks noChangeArrowheads="1"/>
          </p:cNvSpPr>
          <p:nvPr/>
        </p:nvSpPr>
        <p:spPr bwMode="auto">
          <a:xfrm>
            <a:off x="8223250" y="45799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7445" name="Text Box 53"/>
          <p:cNvSpPr txBox="1">
            <a:spLocks noChangeArrowheads="1"/>
          </p:cNvSpPr>
          <p:nvPr/>
        </p:nvSpPr>
        <p:spPr bwMode="auto">
          <a:xfrm>
            <a:off x="4497388" y="570706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87446" name="Line 54"/>
          <p:cNvSpPr>
            <a:spLocks noChangeAspect="1" noChangeShapeType="1"/>
          </p:cNvSpPr>
          <p:nvPr/>
        </p:nvSpPr>
        <p:spPr bwMode="auto">
          <a:xfrm flipH="1">
            <a:off x="5799138" y="5053013"/>
            <a:ext cx="414337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47" name="Text Box 55"/>
          <p:cNvSpPr txBox="1">
            <a:spLocks noChangeArrowheads="1"/>
          </p:cNvSpPr>
          <p:nvPr/>
        </p:nvSpPr>
        <p:spPr bwMode="auto">
          <a:xfrm>
            <a:off x="6011863" y="51577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</a:rPr>
              <a:t>31</a:t>
            </a:r>
          </a:p>
        </p:txBody>
      </p:sp>
      <p:sp>
        <p:nvSpPr>
          <p:cNvPr id="187448" name="Text Box 56"/>
          <p:cNvSpPr txBox="1">
            <a:spLocks noChangeArrowheads="1"/>
          </p:cNvSpPr>
          <p:nvPr/>
        </p:nvSpPr>
        <p:spPr bwMode="auto">
          <a:xfrm>
            <a:off x="5345113" y="4533900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</a:rPr>
              <a:t>c</a:t>
            </a:r>
            <a:r>
              <a:rPr lang="en-US" altLang="zh-CN" sz="2400" baseline="-25000">
                <a:solidFill>
                  <a:srgbClr val="0000FF"/>
                </a:solidFill>
              </a:rPr>
              <a:t>32</a:t>
            </a:r>
          </a:p>
        </p:txBody>
      </p:sp>
      <p:sp>
        <p:nvSpPr>
          <p:cNvPr id="187449" name="Line 57"/>
          <p:cNvSpPr>
            <a:spLocks noChangeShapeType="1"/>
          </p:cNvSpPr>
          <p:nvPr/>
        </p:nvSpPr>
        <p:spPr bwMode="auto">
          <a:xfrm flipV="1">
            <a:off x="4716463" y="3603625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50" name="Text Box 58"/>
          <p:cNvSpPr txBox="1">
            <a:spLocks noChangeArrowheads="1"/>
          </p:cNvSpPr>
          <p:nvPr/>
        </p:nvSpPr>
        <p:spPr bwMode="auto">
          <a:xfrm>
            <a:off x="6351588" y="26368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7451" name="Line 59"/>
          <p:cNvSpPr>
            <a:spLocks noChangeShapeType="1"/>
          </p:cNvSpPr>
          <p:nvPr/>
        </p:nvSpPr>
        <p:spPr bwMode="auto">
          <a:xfrm>
            <a:off x="5710238" y="5948363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52" name="Line 60"/>
          <p:cNvSpPr>
            <a:spLocks noChangeShapeType="1"/>
          </p:cNvSpPr>
          <p:nvPr/>
        </p:nvSpPr>
        <p:spPr bwMode="auto">
          <a:xfrm flipV="1">
            <a:off x="4743450" y="2925763"/>
            <a:ext cx="1470025" cy="660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187453" name="Object 61"/>
          <p:cNvGraphicFramePr>
            <a:graphicFrameLocks noChangeAspect="1"/>
          </p:cNvGraphicFramePr>
          <p:nvPr/>
        </p:nvGraphicFramePr>
        <p:xfrm>
          <a:off x="511175" y="318770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452800" imgH="10668000" progId="Equation.DSMT4">
                  <p:embed/>
                </p:oleObj>
              </mc:Choice>
              <mc:Fallback>
                <p:oleObj name="Equation" r:id="rId5" imgW="41452800" imgH="10668000" progId="Equation.DSMT4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175" y="3187700"/>
                        <a:ext cx="34544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54" name="Object 62"/>
          <p:cNvGraphicFramePr>
            <a:graphicFrameLocks noChangeAspect="1"/>
          </p:cNvGraphicFramePr>
          <p:nvPr/>
        </p:nvGraphicFramePr>
        <p:xfrm>
          <a:off x="511175" y="4167188"/>
          <a:ext cx="37592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110400" imgH="22250400" progId="Equation.DSMT4">
                  <p:embed/>
                </p:oleObj>
              </mc:Choice>
              <mc:Fallback>
                <p:oleObj name="Equation" r:id="rId7" imgW="45110400" imgH="22250400" progId="Equation.DSMT4">
                  <p:embed/>
                  <p:pic>
                    <p:nvPicPr>
                      <p:cNvPr id="0" name="图片 1433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175" y="4167188"/>
                        <a:ext cx="3759200" cy="185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55" name="AutoShape 63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37288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57" name="Rectangle 65"/>
          <p:cNvSpPr>
            <a:spLocks noChangeArrowheads="1"/>
          </p:cNvSpPr>
          <p:nvPr/>
        </p:nvSpPr>
        <p:spPr bwMode="auto">
          <a:xfrm>
            <a:off x="827088" y="4652963"/>
            <a:ext cx="23764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58" name="Rectangle 66"/>
          <p:cNvSpPr>
            <a:spLocks noChangeArrowheads="1"/>
          </p:cNvSpPr>
          <p:nvPr/>
        </p:nvSpPr>
        <p:spPr bwMode="auto">
          <a:xfrm>
            <a:off x="827088" y="5157788"/>
            <a:ext cx="3384550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60" name="Rectangle 68"/>
          <p:cNvSpPr>
            <a:spLocks noChangeArrowheads="1"/>
          </p:cNvSpPr>
          <p:nvPr/>
        </p:nvSpPr>
        <p:spPr bwMode="auto">
          <a:xfrm>
            <a:off x="1662113" y="5157788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7461" name="Rectangle 69"/>
          <p:cNvSpPr>
            <a:spLocks noChangeArrowheads="1"/>
          </p:cNvSpPr>
          <p:nvPr/>
        </p:nvSpPr>
        <p:spPr bwMode="auto">
          <a:xfrm>
            <a:off x="3087688" y="5157788"/>
            <a:ext cx="8651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7462" name="AutoShape 70"/>
          <p:cNvCxnSpPr>
            <a:cxnSpLocks noChangeShapeType="1"/>
            <a:stCxn id="187449" idx="1"/>
            <a:endCxn id="187446" idx="1"/>
          </p:cNvCxnSpPr>
          <p:nvPr/>
        </p:nvCxnSpPr>
        <p:spPr bwMode="auto">
          <a:xfrm>
            <a:off x="4716463" y="3589338"/>
            <a:ext cx="1084262" cy="21971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463" name="AutoShape 71"/>
          <p:cNvCxnSpPr>
            <a:cxnSpLocks noChangeShapeType="1"/>
            <a:stCxn id="187449" idx="1"/>
            <a:endCxn id="187432" idx="0"/>
          </p:cNvCxnSpPr>
          <p:nvPr/>
        </p:nvCxnSpPr>
        <p:spPr bwMode="auto">
          <a:xfrm>
            <a:off x="4716463" y="3589338"/>
            <a:ext cx="417512" cy="14493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4483100" y="6350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</a:rPr>
              <a:t>基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451475" y="6350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</a:rPr>
              <a:t>正交基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7032625" y="635000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</a:rPr>
              <a:t>标准正交基</a:t>
            </a:r>
          </a:p>
        </p:txBody>
      </p:sp>
      <p:sp>
        <p:nvSpPr>
          <p:cNvPr id="14381" name="AutoShape 45"/>
          <p:cNvSpPr>
            <a:spLocks noChangeArrowheads="1"/>
          </p:cNvSpPr>
          <p:nvPr/>
        </p:nvSpPr>
        <p:spPr bwMode="auto">
          <a:xfrm>
            <a:off x="4976813" y="620713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382" name="AutoShape 46"/>
          <p:cNvSpPr>
            <a:spLocks noChangeArrowheads="1"/>
          </p:cNvSpPr>
          <p:nvPr/>
        </p:nvSpPr>
        <p:spPr bwMode="auto">
          <a:xfrm>
            <a:off x="6557963" y="620713"/>
            <a:ext cx="471487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87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13043 L 4.16667E-6 -2.13691E-6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187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52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1000"/>
                                        <p:tgtEl>
                                          <p:spTgt spid="1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87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18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79 L 0.16528 -0.10314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87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471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1000"/>
                                        <p:tgtEl>
                                          <p:spTgt spid="18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8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8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8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1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187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8" dur="500"/>
                                        <p:tgtEl>
                                          <p:spTgt spid="187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3" dur="500"/>
                                        <p:tgtEl>
                                          <p:spTgt spid="187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187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59" grpId="0" animBg="1"/>
      <p:bldP spid="187428" grpId="0" animBg="1"/>
      <p:bldP spid="187430" grpId="0" animBg="1"/>
      <p:bldP spid="187432" grpId="0" animBg="1"/>
      <p:bldP spid="187433" grpId="0" animBg="1"/>
      <p:bldP spid="187436" grpId="0" animBg="1"/>
      <p:bldP spid="187438" grpId="0"/>
      <p:bldP spid="187439" grpId="0"/>
      <p:bldP spid="187440" grpId="0"/>
      <p:bldP spid="187441" grpId="0"/>
      <p:bldP spid="187443" grpId="0"/>
      <p:bldP spid="187443" grpId="1"/>
      <p:bldP spid="187444" grpId="0"/>
      <p:bldP spid="187445" grpId="0"/>
      <p:bldP spid="187446" grpId="0" animBg="1"/>
      <p:bldP spid="187447" grpId="0"/>
      <p:bldP spid="187448" grpId="0"/>
      <p:bldP spid="187449" grpId="0" animBg="1"/>
      <p:bldP spid="187449" grpId="1" animBg="1"/>
      <p:bldP spid="187450" grpId="0"/>
      <p:bldP spid="187451" grpId="0" animBg="1"/>
      <p:bldP spid="187451" grpId="1" animBg="1"/>
      <p:bldP spid="187452" grpId="0" animBg="1"/>
      <p:bldP spid="187455" grpId="0" animBg="1"/>
      <p:bldP spid="187457" grpId="0" animBg="1"/>
      <p:bldP spid="187458" grpId="0" animBg="1"/>
      <p:bldP spid="187460" grpId="0" animBg="1"/>
      <p:bldP spid="187461" grpId="0" animBg="1"/>
      <p:bldP spid="14378" grpId="0"/>
      <p:bldP spid="14379" grpId="0"/>
      <p:bldP spid="14380" grpId="0"/>
      <p:bldP spid="14381" grpId="0" animBg="1"/>
      <p:bldP spid="143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52" name="Text Box 36"/>
          <p:cNvSpPr txBox="1">
            <a:spLocks noChangeArrowheads="1"/>
          </p:cNvSpPr>
          <p:nvPr/>
        </p:nvSpPr>
        <p:spPr bwMode="auto">
          <a:xfrm>
            <a:off x="3851275" y="23050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</a:rPr>
              <a:t>b</a:t>
            </a:r>
            <a:r>
              <a:rPr lang="en-US" altLang="zh-CN" sz="2400" baseline="-25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V="1">
            <a:off x="2771775" y="1095375"/>
            <a:ext cx="2159000" cy="11239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771775" y="2219325"/>
            <a:ext cx="33464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8422" name="Line 6"/>
          <p:cNvSpPr>
            <a:spLocks noChangeShapeType="1"/>
          </p:cNvSpPr>
          <p:nvPr/>
        </p:nvSpPr>
        <p:spPr bwMode="auto">
          <a:xfrm>
            <a:off x="2770188" y="2219325"/>
            <a:ext cx="14398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8423" name="AutoShape 7"/>
          <p:cNvCxnSpPr>
            <a:cxnSpLocks noChangeShapeType="1"/>
            <a:stCxn id="188422" idx="1"/>
            <a:endCxn id="15365" idx="1"/>
          </p:cNvCxnSpPr>
          <p:nvPr/>
        </p:nvCxnSpPr>
        <p:spPr bwMode="auto">
          <a:xfrm flipV="1">
            <a:off x="4210050" y="1081088"/>
            <a:ext cx="720725" cy="1152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8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402" name="Line 9"/>
            <p:cNvSpPr>
              <a:spLocks noChangeShapeType="1"/>
            </p:cNvSpPr>
            <p:nvPr/>
          </p:nvSpPr>
          <p:spPr bwMode="auto">
            <a:xfrm>
              <a:off x="1745" y="3339"/>
              <a:ext cx="10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403" name="AutoShape 10"/>
            <p:cNvCxnSpPr>
              <a:cxnSpLocks noChangeShapeType="1"/>
              <a:stCxn id="15402" idx="1"/>
              <a:endCxn id="15365" idx="1"/>
            </p:cNvCxnSpPr>
            <p:nvPr/>
          </p:nvCxnSpPr>
          <p:spPr bwMode="auto">
            <a:xfrm flipV="1">
              <a:off x="2765" y="2622"/>
              <a:ext cx="341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400" name="Line 12"/>
            <p:cNvSpPr>
              <a:spLocks noChangeShapeType="1"/>
            </p:cNvSpPr>
            <p:nvPr/>
          </p:nvSpPr>
          <p:spPr bwMode="auto">
            <a:xfrm>
              <a:off x="1745" y="3339"/>
              <a:ext cx="11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401" name="AutoShape 13"/>
            <p:cNvCxnSpPr>
              <a:cxnSpLocks noChangeShapeType="1"/>
              <a:stCxn id="15400" idx="1"/>
              <a:endCxn id="15365" idx="1"/>
            </p:cNvCxnSpPr>
            <p:nvPr/>
          </p:nvCxnSpPr>
          <p:spPr bwMode="auto">
            <a:xfrm flipV="1">
              <a:off x="2879" y="2622"/>
              <a:ext cx="227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4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398" name="Line 15"/>
            <p:cNvSpPr>
              <a:spLocks noChangeShapeType="1"/>
            </p:cNvSpPr>
            <p:nvPr/>
          </p:nvSpPr>
          <p:spPr bwMode="auto">
            <a:xfrm>
              <a:off x="1745" y="3339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399" name="AutoShape 16"/>
            <p:cNvCxnSpPr>
              <a:cxnSpLocks noChangeShapeType="1"/>
              <a:stCxn id="15398" idx="1"/>
              <a:endCxn id="15365" idx="1"/>
            </p:cNvCxnSpPr>
            <p:nvPr/>
          </p:nvCxnSpPr>
          <p:spPr bwMode="auto">
            <a:xfrm flipV="1">
              <a:off x="2992" y="2622"/>
              <a:ext cx="11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/>
          <p:nvPr/>
        </p:nvGrpSpPr>
        <p:grpSpPr bwMode="auto">
          <a:xfrm>
            <a:off x="2770188" y="1081088"/>
            <a:ext cx="2160587" cy="1152525"/>
            <a:chOff x="1745" y="2622"/>
            <a:chExt cx="1361" cy="726"/>
          </a:xfrm>
        </p:grpSpPr>
        <p:sp>
          <p:nvSpPr>
            <p:cNvPr id="15396" name="Line 18"/>
            <p:cNvSpPr>
              <a:spLocks noChangeShapeType="1"/>
            </p:cNvSpPr>
            <p:nvPr/>
          </p:nvSpPr>
          <p:spPr bwMode="auto">
            <a:xfrm>
              <a:off x="1745" y="3339"/>
              <a:ext cx="1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397" name="AutoShape 19"/>
            <p:cNvCxnSpPr>
              <a:cxnSpLocks noChangeShapeType="1"/>
              <a:stCxn id="15396" idx="1"/>
              <a:endCxn id="15365" idx="1"/>
            </p:cNvCxnSpPr>
            <p:nvPr/>
          </p:nvCxnSpPr>
          <p:spPr bwMode="auto">
            <a:xfrm flipV="1">
              <a:off x="3105" y="2622"/>
              <a:ext cx="1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0"/>
          <p:cNvGrpSpPr/>
          <p:nvPr/>
        </p:nvGrpSpPr>
        <p:grpSpPr bwMode="auto">
          <a:xfrm>
            <a:off x="2771775" y="1081088"/>
            <a:ext cx="2339975" cy="1152525"/>
            <a:chOff x="1746" y="2622"/>
            <a:chExt cx="1474" cy="726"/>
          </a:xfrm>
        </p:grpSpPr>
        <p:sp>
          <p:nvSpPr>
            <p:cNvPr id="15394" name="Line 21"/>
            <p:cNvSpPr>
              <a:spLocks noChangeShapeType="1"/>
            </p:cNvSpPr>
            <p:nvPr/>
          </p:nvSpPr>
          <p:spPr bwMode="auto">
            <a:xfrm>
              <a:off x="1746" y="3339"/>
              <a:ext cx="14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395" name="AutoShape 22"/>
            <p:cNvCxnSpPr>
              <a:cxnSpLocks noChangeShapeType="1"/>
              <a:stCxn id="15394" idx="1"/>
              <a:endCxn id="15365" idx="1"/>
            </p:cNvCxnSpPr>
            <p:nvPr/>
          </p:nvCxnSpPr>
          <p:spPr bwMode="auto">
            <a:xfrm flipH="1" flipV="1">
              <a:off x="3106" y="2622"/>
              <a:ext cx="11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23"/>
          <p:cNvGrpSpPr/>
          <p:nvPr/>
        </p:nvGrpSpPr>
        <p:grpSpPr bwMode="auto">
          <a:xfrm>
            <a:off x="2771775" y="1081088"/>
            <a:ext cx="2519363" cy="1152525"/>
            <a:chOff x="1746" y="2622"/>
            <a:chExt cx="1587" cy="726"/>
          </a:xfrm>
        </p:grpSpPr>
        <p:sp>
          <p:nvSpPr>
            <p:cNvPr id="15392" name="Line 24"/>
            <p:cNvSpPr>
              <a:spLocks noChangeShapeType="1"/>
            </p:cNvSpPr>
            <p:nvPr/>
          </p:nvSpPr>
          <p:spPr bwMode="auto">
            <a:xfrm>
              <a:off x="1746" y="3339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393" name="AutoShape 25"/>
            <p:cNvCxnSpPr>
              <a:cxnSpLocks noChangeShapeType="1"/>
              <a:stCxn id="15392" idx="1"/>
              <a:endCxn id="15365" idx="1"/>
            </p:cNvCxnSpPr>
            <p:nvPr/>
          </p:nvCxnSpPr>
          <p:spPr bwMode="auto">
            <a:xfrm flipH="1" flipV="1">
              <a:off x="3106" y="2622"/>
              <a:ext cx="227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26"/>
          <p:cNvGrpSpPr/>
          <p:nvPr/>
        </p:nvGrpSpPr>
        <p:grpSpPr bwMode="auto">
          <a:xfrm>
            <a:off x="2771775" y="1081088"/>
            <a:ext cx="2698750" cy="1152525"/>
            <a:chOff x="1746" y="2622"/>
            <a:chExt cx="1700" cy="726"/>
          </a:xfrm>
        </p:grpSpPr>
        <p:sp>
          <p:nvSpPr>
            <p:cNvPr id="15390" name="Line 27"/>
            <p:cNvSpPr>
              <a:spLocks noChangeShapeType="1"/>
            </p:cNvSpPr>
            <p:nvPr/>
          </p:nvSpPr>
          <p:spPr bwMode="auto">
            <a:xfrm>
              <a:off x="1746" y="3339"/>
              <a:ext cx="17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391" name="AutoShape 28"/>
            <p:cNvCxnSpPr>
              <a:cxnSpLocks noChangeShapeType="1"/>
              <a:stCxn id="15390" idx="1"/>
              <a:endCxn id="15365" idx="1"/>
            </p:cNvCxnSpPr>
            <p:nvPr/>
          </p:nvCxnSpPr>
          <p:spPr bwMode="auto">
            <a:xfrm flipH="1" flipV="1">
              <a:off x="3106" y="2622"/>
              <a:ext cx="340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9"/>
          <p:cNvGrpSpPr/>
          <p:nvPr/>
        </p:nvGrpSpPr>
        <p:grpSpPr bwMode="auto">
          <a:xfrm>
            <a:off x="2771775" y="1081088"/>
            <a:ext cx="2879725" cy="1152525"/>
            <a:chOff x="1746" y="2622"/>
            <a:chExt cx="1814" cy="726"/>
          </a:xfrm>
        </p:grpSpPr>
        <p:sp>
          <p:nvSpPr>
            <p:cNvPr id="15388" name="Line 30"/>
            <p:cNvSpPr>
              <a:spLocks noChangeShapeType="1"/>
            </p:cNvSpPr>
            <p:nvPr/>
          </p:nvSpPr>
          <p:spPr bwMode="auto">
            <a:xfrm>
              <a:off x="1746" y="3339"/>
              <a:ext cx="181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cxnSp>
          <p:nvCxnSpPr>
            <p:cNvPr id="15389" name="AutoShape 31"/>
            <p:cNvCxnSpPr>
              <a:cxnSpLocks noChangeShapeType="1"/>
              <a:stCxn id="15388" idx="1"/>
              <a:endCxn id="15365" idx="1"/>
            </p:cNvCxnSpPr>
            <p:nvPr/>
          </p:nvCxnSpPr>
          <p:spPr bwMode="auto">
            <a:xfrm flipH="1" flipV="1">
              <a:off x="3106" y="2622"/>
              <a:ext cx="454" cy="72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8448" name="Line 32"/>
          <p:cNvSpPr>
            <a:spLocks noChangeShapeType="1"/>
          </p:cNvSpPr>
          <p:nvPr/>
        </p:nvSpPr>
        <p:spPr bwMode="auto">
          <a:xfrm>
            <a:off x="2773363" y="2219325"/>
            <a:ext cx="2159000" cy="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8449" name="AutoShape 33"/>
          <p:cNvCxnSpPr>
            <a:cxnSpLocks noChangeShapeType="1"/>
            <a:stCxn id="15365" idx="1"/>
            <a:endCxn id="188448" idx="1"/>
          </p:cNvCxnSpPr>
          <p:nvPr/>
        </p:nvCxnSpPr>
        <p:spPr bwMode="auto">
          <a:xfrm>
            <a:off x="4930775" y="1081088"/>
            <a:ext cx="1588" cy="11572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450" name="AutoShape 34"/>
          <p:cNvCxnSpPr>
            <a:cxnSpLocks noChangeShapeType="1"/>
            <a:stCxn id="188448" idx="1"/>
            <a:endCxn id="15365" idx="1"/>
          </p:cNvCxnSpPr>
          <p:nvPr/>
        </p:nvCxnSpPr>
        <p:spPr bwMode="auto">
          <a:xfrm flipH="1" flipV="1">
            <a:off x="4930775" y="1081088"/>
            <a:ext cx="1588" cy="11572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451" name="Text Box 35"/>
          <p:cNvSpPr txBox="1">
            <a:spLocks noChangeArrowheads="1"/>
          </p:cNvSpPr>
          <p:nvPr/>
        </p:nvSpPr>
        <p:spPr bwMode="auto">
          <a:xfrm>
            <a:off x="4511675" y="23050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CC00"/>
                </a:solidFill>
              </a:rPr>
              <a:t>c</a:t>
            </a:r>
            <a:r>
              <a:rPr lang="en-US" altLang="zh-CN" sz="2400" baseline="-25000">
                <a:solidFill>
                  <a:srgbClr val="00CC00"/>
                </a:solidFill>
              </a:rPr>
              <a:t>2</a:t>
            </a:r>
          </a:p>
        </p:txBody>
      </p:sp>
      <p:sp>
        <p:nvSpPr>
          <p:cNvPr id="15382" name="Text Box 37"/>
          <p:cNvSpPr txBox="1">
            <a:spLocks noChangeArrowheads="1"/>
          </p:cNvSpPr>
          <p:nvPr/>
        </p:nvSpPr>
        <p:spPr bwMode="auto">
          <a:xfrm>
            <a:off x="4716463" y="5048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0000FF"/>
                </a:solidFill>
              </a:rPr>
              <a:t>a</a:t>
            </a:r>
            <a:r>
              <a:rPr lang="en-US" altLang="zh-CN" sz="2400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88454" name="Text Box 38"/>
          <p:cNvSpPr txBox="1">
            <a:spLocks noChangeArrowheads="1"/>
          </p:cNvSpPr>
          <p:nvPr/>
        </p:nvSpPr>
        <p:spPr bwMode="auto">
          <a:xfrm>
            <a:off x="5003800" y="146526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384" name="AutoShape 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62688"/>
            <a:ext cx="684212" cy="4064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188457" name="Rectangle 41"/>
          <p:cNvSpPr>
            <a:spLocks noChangeArrowheads="1"/>
          </p:cNvSpPr>
          <p:nvPr/>
        </p:nvSpPr>
        <p:spPr bwMode="auto">
          <a:xfrm>
            <a:off x="457200" y="3049588"/>
            <a:ext cx="8229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在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上的投影，则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endParaRPr kumimoji="1" lang="zh-CN" altLang="en-US" sz="2400" b="1" baseline="-2500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若令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zh-CN" altLang="en-US" b="1">
                <a:solidFill>
                  <a:srgbClr val="000000"/>
                </a:solidFill>
              </a:rPr>
              <a:t>－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=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zh-CN" altLang="en-US" b="1">
                <a:solidFill>
                  <a:srgbClr val="000000"/>
                </a:solidFill>
              </a:rPr>
              <a:t>－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下面确定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的值．因</a:t>
            </a:r>
            <a:r>
              <a:rPr kumimoji="1" lang="zh-CN" altLang="en-US" sz="2400" b="1">
                <a:solidFill>
                  <a:srgbClr val="000000"/>
                </a:solidFill>
              </a:rPr>
              <a:t>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所以                   ，从而</a:t>
            </a:r>
          </a:p>
        </p:txBody>
      </p:sp>
      <p:graphicFrame>
        <p:nvGraphicFramePr>
          <p:cNvPr id="188458" name="Object 42"/>
          <p:cNvGraphicFramePr>
            <a:graphicFrameLocks noChangeAspect="1"/>
          </p:cNvGraphicFramePr>
          <p:nvPr/>
        </p:nvGraphicFramePr>
        <p:xfrm>
          <a:off x="1195388" y="4508500"/>
          <a:ext cx="553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446400" imgH="5486400" progId="Equation.DSMT4">
                  <p:embed/>
                </p:oleObj>
              </mc:Choice>
              <mc:Fallback>
                <p:oleObj name="Equation" r:id="rId3" imgW="66446400" imgH="5486400" progId="Equation.DSMT4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388" y="4508500"/>
                        <a:ext cx="5537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59" name="Object 43"/>
          <p:cNvGraphicFramePr>
            <a:graphicFrameLocks noChangeAspect="1"/>
          </p:cNvGraphicFramePr>
          <p:nvPr/>
        </p:nvGraphicFramePr>
        <p:xfrm>
          <a:off x="1195388" y="5084763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373600" imgH="10668000" progId="Equation.DSMT4">
                  <p:embed/>
                </p:oleObj>
              </mc:Choice>
              <mc:Fallback>
                <p:oleObj name="Equation" r:id="rId5" imgW="17373600" imgH="10668000" progId="Equation.DSMT4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388" y="5084763"/>
                        <a:ext cx="14478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60" name="Rectangle 44"/>
          <p:cNvSpPr>
            <a:spLocks noChangeArrowheads="1"/>
          </p:cNvSpPr>
          <p:nvPr/>
        </p:nvSpPr>
        <p:spPr bwMode="auto">
          <a:xfrm>
            <a:off x="2513013" y="4508500"/>
            <a:ext cx="1843087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188461" name="Object 45"/>
          <p:cNvGraphicFramePr>
            <a:graphicFrameLocks noChangeAspect="1"/>
          </p:cNvGraphicFramePr>
          <p:nvPr/>
        </p:nvGraphicFramePr>
        <p:xfrm>
          <a:off x="3552825" y="5070475"/>
          <a:ext cx="474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6997600" imgH="10668000" progId="Equation.DSMT4">
                  <p:embed/>
                </p:oleObj>
              </mc:Choice>
              <mc:Fallback>
                <p:oleObj name="Equation" r:id="rId7" imgW="56997600" imgH="10668000" progId="Equation.DSMT4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2825" y="5070475"/>
                        <a:ext cx="47498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2555875" y="5157788"/>
            <a:ext cx="1008063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405" name="Text Box 37"/>
          <p:cNvSpPr txBox="1">
            <a:spLocks noChangeArrowheads="1"/>
          </p:cNvSpPr>
          <p:nvPr/>
        </p:nvSpPr>
        <p:spPr bwMode="auto">
          <a:xfrm>
            <a:off x="3506788" y="1603375"/>
            <a:ext cx="97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－</a:t>
            </a:r>
            <a:r>
              <a:rPr lang="en-US" altLang="zh-CN" sz="2400" i="1">
                <a:solidFill>
                  <a:srgbClr val="FF0000"/>
                </a:solidFill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</a:rPr>
              <a:t>1 </a:t>
            </a:r>
          </a:p>
        </p:txBody>
      </p:sp>
      <p:grpSp>
        <p:nvGrpSpPr>
          <p:cNvPr id="15412" name="Group 52"/>
          <p:cNvGrpSpPr/>
          <p:nvPr/>
        </p:nvGrpSpPr>
        <p:grpSpPr bwMode="auto">
          <a:xfrm>
            <a:off x="5580063" y="1774825"/>
            <a:ext cx="446087" cy="430213"/>
            <a:chOff x="3515" y="1118"/>
            <a:chExt cx="281" cy="271"/>
          </a:xfrm>
        </p:grpSpPr>
        <p:sp>
          <p:nvSpPr>
            <p:cNvPr id="15406" name="Freeform 46"/>
            <p:cNvSpPr/>
            <p:nvPr/>
          </p:nvSpPr>
          <p:spPr bwMode="auto">
            <a:xfrm>
              <a:off x="3515" y="1283"/>
              <a:ext cx="136" cy="106"/>
            </a:xfrm>
            <a:custGeom>
              <a:avLst/>
              <a:gdLst>
                <a:gd name="T0" fmla="*/ 0 w 136"/>
                <a:gd name="T1" fmla="*/ 15 h 106"/>
                <a:gd name="T2" fmla="*/ 91 w 136"/>
                <a:gd name="T3" fmla="*/ 15 h 106"/>
                <a:gd name="T4" fmla="*/ 136 w 136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106">
                  <a:moveTo>
                    <a:pt x="0" y="15"/>
                  </a:moveTo>
                  <a:cubicBezTo>
                    <a:pt x="34" y="7"/>
                    <a:pt x="68" y="0"/>
                    <a:pt x="91" y="15"/>
                  </a:cubicBezTo>
                  <a:cubicBezTo>
                    <a:pt x="114" y="30"/>
                    <a:pt x="125" y="68"/>
                    <a:pt x="136" y="106"/>
                  </a:cubicBezTo>
                </a:path>
              </a:pathLst>
            </a:custGeom>
            <a:noFill/>
            <a:ln w="28575" cmpd="sng">
              <a:solidFill>
                <a:srgbClr val="00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5408" name="Object 10"/>
            <p:cNvGraphicFramePr>
              <a:graphicFrameLocks noChangeAspect="1"/>
            </p:cNvGraphicFramePr>
            <p:nvPr/>
          </p:nvGraphicFramePr>
          <p:xfrm>
            <a:off x="3619" y="1118"/>
            <a:ext cx="17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0500" imgH="241300" progId="Equation.DSMT4">
                    <p:embed/>
                  </p:oleObj>
                </mc:Choice>
                <mc:Fallback>
                  <p:oleObj name="Equation" r:id="rId9" imgW="190500" imgH="241300" progId="Equation.DSMT4">
                    <p:embed/>
                    <p:pic>
                      <p:nvPicPr>
                        <p:cNvPr id="0" name="图片 1536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19" y="1118"/>
                          <a:ext cx="177" cy="2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16" name="Group 56"/>
          <p:cNvGrpSpPr>
            <a:grpSpLocks noChangeAspect="1"/>
          </p:cNvGrpSpPr>
          <p:nvPr/>
        </p:nvGrpSpPr>
        <p:grpSpPr bwMode="auto">
          <a:xfrm>
            <a:off x="4918075" y="2025650"/>
            <a:ext cx="179388" cy="179388"/>
            <a:chOff x="748" y="3884"/>
            <a:chExt cx="136" cy="136"/>
          </a:xfrm>
        </p:grpSpPr>
        <p:sp>
          <p:nvSpPr>
            <p:cNvPr id="15413" name="Line 53"/>
            <p:cNvSpPr>
              <a:spLocks noChangeAspect="1" noChangeShapeType="1"/>
            </p:cNvSpPr>
            <p:nvPr/>
          </p:nvSpPr>
          <p:spPr bwMode="auto">
            <a:xfrm>
              <a:off x="748" y="3884"/>
              <a:ext cx="13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15415" name="Line 55"/>
            <p:cNvSpPr>
              <a:spLocks noChangeAspect="1" noChangeShapeType="1"/>
            </p:cNvSpPr>
            <p:nvPr/>
          </p:nvSpPr>
          <p:spPr bwMode="auto">
            <a:xfrm>
              <a:off x="884" y="3884"/>
              <a:ext cx="0" cy="1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22"/>
          <p:cNvGrpSpPr/>
          <p:nvPr/>
        </p:nvGrpSpPr>
        <p:grpSpPr bwMode="auto">
          <a:xfrm>
            <a:off x="4337050" y="1776413"/>
            <a:ext cx="379413" cy="428625"/>
            <a:chOff x="6403087" y="6143647"/>
            <a:chExt cx="378727" cy="428625"/>
          </a:xfrm>
        </p:grpSpPr>
        <p:graphicFrame>
          <p:nvGraphicFramePr>
            <p:cNvPr id="15421" name="Object 10"/>
            <p:cNvGraphicFramePr>
              <a:graphicFrameLocks noChangeAspect="1"/>
            </p:cNvGraphicFramePr>
            <p:nvPr/>
          </p:nvGraphicFramePr>
          <p:xfrm>
            <a:off x="6500826" y="6143647"/>
            <a:ext cx="280988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500" imgH="241300" progId="Equation.DSMT4">
                    <p:embed/>
                  </p:oleObj>
                </mc:Choice>
                <mc:Fallback>
                  <p:oleObj name="Equation" r:id="rId11" imgW="190500" imgH="241300" progId="Equation.DSMT4">
                    <p:embed/>
                    <p:pic>
                      <p:nvPicPr>
                        <p:cNvPr id="0" name="图片 1536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00826" y="6143647"/>
                          <a:ext cx="280988" cy="3571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22" name="Group 71"/>
            <p:cNvGrpSpPr/>
            <p:nvPr/>
          </p:nvGrpSpPr>
          <p:grpSpPr bwMode="auto">
            <a:xfrm>
              <a:off x="6403087" y="6424635"/>
              <a:ext cx="147637" cy="147637"/>
              <a:chOff x="3719" y="3117"/>
              <a:chExt cx="93" cy="93"/>
            </a:xfrm>
          </p:grpSpPr>
          <p:sp>
            <p:nvSpPr>
              <p:cNvPr id="15423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424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rgbClr val="00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4356100" y="4508500"/>
            <a:ext cx="2376488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8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8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188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88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52" grpId="0"/>
      <p:bldP spid="188422" grpId="0" animBg="1"/>
      <p:bldP spid="188422" grpId="1" animBg="1"/>
      <p:bldP spid="188448" grpId="0" animBg="1"/>
      <p:bldP spid="188451" grpId="0"/>
      <p:bldP spid="188454" grpId="0"/>
      <p:bldP spid="188460" grpId="0" animBg="1"/>
      <p:bldP spid="188462" grpId="0" animBg="1"/>
      <p:bldP spid="15405" grpId="0"/>
      <p:bldP spid="15405" grpId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4825"/>
            <a:ext cx="8229600" cy="5351463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第一步：正交化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</a:rPr>
              <a:t>施密特（</a:t>
            </a:r>
            <a:r>
              <a:rPr lang="en-US" altLang="zh-CN">
                <a:solidFill>
                  <a:srgbClr val="FF0000"/>
                </a:solidFill>
              </a:rPr>
              <a:t>Schimidt</a:t>
            </a:r>
            <a:r>
              <a:rPr lang="zh-CN" altLang="en-US">
                <a:solidFill>
                  <a:srgbClr val="FF0000"/>
                </a:solidFill>
              </a:rPr>
              <a:t>）正交化过程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设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</a:t>
            </a:r>
            <a:r>
              <a:rPr kumimoji="1" lang="en-US" altLang="zh-CN"/>
              <a:t> </a:t>
            </a:r>
            <a:r>
              <a:rPr kumimoji="1" lang="zh-CN" altLang="en-US"/>
              <a:t>是向量空间 </a:t>
            </a:r>
            <a:r>
              <a:rPr kumimoji="1" lang="en-US" altLang="zh-CN" i="1"/>
              <a:t>V</a:t>
            </a:r>
            <a:r>
              <a:rPr kumimoji="1" lang="en-US" altLang="zh-CN"/>
              <a:t> </a:t>
            </a:r>
            <a:r>
              <a:rPr kumimoji="1" lang="zh-CN" altLang="en-US"/>
              <a:t>中的一个基，那么令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于是</a:t>
            </a:r>
            <a:r>
              <a:rPr kumimoji="1" lang="zh-CN" altLang="en-US" i="1"/>
              <a:t> </a:t>
            </a:r>
            <a:r>
              <a:rPr kumimoji="1" lang="en-US" altLang="zh-CN" i="1"/>
              <a:t>b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b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b</a:t>
            </a:r>
            <a:r>
              <a:rPr kumimoji="1" lang="en-US" altLang="zh-CN" i="1" baseline="-25000"/>
              <a:t>r </a:t>
            </a:r>
            <a:r>
              <a:rPr kumimoji="1" lang="zh-CN" altLang="en-US"/>
              <a:t>两两正交，并且与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</a:t>
            </a:r>
            <a:r>
              <a:rPr kumimoji="1" lang="en-US" altLang="zh-CN"/>
              <a:t> </a:t>
            </a:r>
            <a:r>
              <a:rPr kumimoji="1" lang="zh-CN" altLang="en-US"/>
              <a:t>等价，即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/>
              <a:t> </a:t>
            </a:r>
            <a:r>
              <a:rPr kumimoji="1" lang="en-US" altLang="zh-CN" i="1"/>
              <a:t>b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b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b</a:t>
            </a:r>
            <a:r>
              <a:rPr kumimoji="1" lang="en-US" altLang="zh-CN" i="1" baseline="-25000"/>
              <a:t>r</a:t>
            </a:r>
            <a:r>
              <a:rPr kumimoji="1" lang="en-US" altLang="zh-CN"/>
              <a:t> </a:t>
            </a:r>
            <a:r>
              <a:rPr kumimoji="1" lang="zh-CN" altLang="en-US"/>
              <a:t>是向量空间 </a:t>
            </a:r>
            <a:r>
              <a:rPr kumimoji="1" lang="en-US" altLang="zh-CN" i="1"/>
              <a:t>V</a:t>
            </a:r>
            <a:r>
              <a:rPr kumimoji="1" lang="en-US" altLang="zh-CN"/>
              <a:t> </a:t>
            </a:r>
            <a:r>
              <a:rPr kumimoji="1" lang="zh-CN" altLang="en-US"/>
              <a:t>中的一个</a:t>
            </a:r>
            <a:r>
              <a:rPr kumimoji="1" lang="zh-CN" altLang="en-US">
                <a:solidFill>
                  <a:srgbClr val="0000FF"/>
                </a:solidFill>
              </a:rPr>
              <a:t>正交基</a:t>
            </a:r>
            <a:r>
              <a:rPr kumimoji="1" lang="zh-CN" altLang="en-US"/>
              <a:t>．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0000"/>
                </a:solidFill>
              </a:rPr>
              <a:t>特别地，</a:t>
            </a:r>
            <a:r>
              <a:rPr kumimoji="1" lang="en-US" altLang="zh-CN" i="1">
                <a:solidFill>
                  <a:srgbClr val="FF0000"/>
                </a:solidFill>
              </a:rPr>
              <a:t>b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, …, </a:t>
            </a:r>
            <a:r>
              <a:rPr kumimoji="1" lang="en-US" altLang="zh-CN" i="1">
                <a:solidFill>
                  <a:srgbClr val="FF0000"/>
                </a:solidFill>
              </a:rPr>
              <a:t>b</a:t>
            </a:r>
            <a:r>
              <a:rPr kumimoji="1" lang="en-US" altLang="zh-CN" i="1" baseline="-25000">
                <a:solidFill>
                  <a:srgbClr val="FF0000"/>
                </a:solidFill>
              </a:rPr>
              <a:t>k </a:t>
            </a:r>
            <a:r>
              <a:rPr kumimoji="1" lang="zh-CN" altLang="en-US">
                <a:solidFill>
                  <a:srgbClr val="FF0000"/>
                </a:solidFill>
              </a:rPr>
              <a:t>与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r>
              <a:rPr kumimoji="1" lang="en-US" altLang="zh-CN">
                <a:solidFill>
                  <a:srgbClr val="FF0000"/>
                </a:solidFill>
              </a:rPr>
              <a:t>, …,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 i="1" baseline="-25000">
                <a:solidFill>
                  <a:srgbClr val="FF0000"/>
                </a:solidFill>
              </a:rPr>
              <a:t>k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等价（</a:t>
            </a:r>
            <a:r>
              <a:rPr kumimoji="1" lang="en-US" altLang="zh-CN">
                <a:solidFill>
                  <a:srgbClr val="FF0000"/>
                </a:solidFill>
              </a:rPr>
              <a:t>1 </a:t>
            </a:r>
            <a:r>
              <a:rPr kumimoji="1" lang="en-US" altLang="en-US">
                <a:solidFill>
                  <a:srgbClr val="FF0000"/>
                </a:solidFill>
              </a:rPr>
              <a:t>≤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en-US" altLang="zh-CN" i="1">
                <a:solidFill>
                  <a:srgbClr val="FF0000"/>
                </a:solidFill>
              </a:rPr>
              <a:t>k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en-US" altLang="en-US" sz="2800">
                <a:solidFill>
                  <a:srgbClr val="FF0000"/>
                </a:solidFill>
              </a:rPr>
              <a:t>≤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en-US" altLang="zh-CN" i="1">
                <a:solidFill>
                  <a:srgbClr val="FF0000"/>
                </a:solidFill>
              </a:rPr>
              <a:t>r</a:t>
            </a:r>
            <a:r>
              <a:rPr kumimoji="1" lang="zh-CN" altLang="en-US">
                <a:solidFill>
                  <a:srgbClr val="FF0000"/>
                </a:solidFill>
              </a:rPr>
              <a:t>）．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511175" y="3054350"/>
          <a:ext cx="6248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80800" imgH="14325600" progId="Equation.DSMT4">
                  <p:embed/>
                </p:oleObj>
              </mc:Choice>
              <mc:Fallback>
                <p:oleObj name="Equation" r:id="rId2" imgW="74980800" imgH="14325600" progId="Equation.DSMT4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175" y="3054350"/>
                        <a:ext cx="6248400" cy="1193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3"/>
          <p:cNvGraphicFramePr>
            <a:graphicFrameLocks noChangeAspect="1"/>
          </p:cNvGraphicFramePr>
          <p:nvPr/>
        </p:nvGraphicFramePr>
        <p:xfrm>
          <a:off x="511175" y="1512888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0" imgH="5486400" progId="Equation.DSMT4">
                  <p:embed/>
                </p:oleObj>
              </mc:Choice>
              <mc:Fallback>
                <p:oleObj name="Equation" r:id="rId4" imgW="10668000" imgH="5486400" progId="Equation.DSMT4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1175" y="1512888"/>
                        <a:ext cx="889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4"/>
          <p:cNvGraphicFramePr>
            <a:graphicFrameLocks noChangeAspect="1"/>
          </p:cNvGraphicFramePr>
          <p:nvPr/>
        </p:nvGraphicFramePr>
        <p:xfrm>
          <a:off x="511175" y="206375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52800" imgH="10668000" progId="Equation.DSMT4">
                  <p:embed/>
                </p:oleObj>
              </mc:Choice>
              <mc:Fallback>
                <p:oleObj name="Equation" r:id="rId6" imgW="41452800" imgH="10668000" progId="Equation.DSMT4">
                  <p:embed/>
                  <p:pic>
                    <p:nvPicPr>
                      <p:cNvPr id="0" name="图片 1638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1175" y="2063750"/>
                        <a:ext cx="34544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6" name="Rectangle 36"/>
          <p:cNvSpPr>
            <a:spLocks noChangeArrowheads="1"/>
          </p:cNvSpPr>
          <p:nvPr/>
        </p:nvSpPr>
        <p:spPr bwMode="auto">
          <a:xfrm>
            <a:off x="1647825" y="3429000"/>
            <a:ext cx="865188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9477" name="Rectangle 37"/>
          <p:cNvSpPr>
            <a:spLocks noChangeArrowheads="1"/>
          </p:cNvSpPr>
          <p:nvPr/>
        </p:nvSpPr>
        <p:spPr bwMode="auto">
          <a:xfrm>
            <a:off x="3059113" y="3429000"/>
            <a:ext cx="865187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9478" name="Rectangle 38"/>
          <p:cNvSpPr>
            <a:spLocks noChangeArrowheads="1"/>
          </p:cNvSpPr>
          <p:nvPr/>
        </p:nvSpPr>
        <p:spPr bwMode="auto">
          <a:xfrm>
            <a:off x="5032375" y="3429000"/>
            <a:ext cx="1223963" cy="792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6" grpId="0" animBg="1"/>
      <p:bldP spid="189477" grpId="0" animBg="1"/>
      <p:bldP spid="18947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57200" y="504825"/>
            <a:ext cx="82296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第二步：单位化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中的一个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正交基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，那么令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因为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e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是向量空间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V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中的一个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标准正交基</a:t>
            </a:r>
            <a:r>
              <a:rPr kumimoji="1" lang="zh-CN" altLang="en-US" sz="2400" b="1" dirty="0">
                <a:solidFill>
                  <a:srgbClr val="003366"/>
                </a:solidFill>
              </a:rPr>
              <a:t>．</a:t>
            </a:r>
          </a:p>
        </p:txBody>
      </p:sp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1876425" y="1484313"/>
          <a:ext cx="535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312800" imgH="10668000" progId="Equation.DSMT4">
                  <p:embed/>
                </p:oleObj>
              </mc:Choice>
              <mc:Fallback>
                <p:oleObj name="Equation" r:id="rId2" imgW="64312800" imgH="10668000" progId="Equation.DSMT4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6425" y="1484313"/>
                        <a:ext cx="5359400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171575" y="2760663"/>
          <a:ext cx="683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991200" imgH="11582400" progId="Equation.DSMT4">
                  <p:embed/>
                </p:oleObj>
              </mc:Choice>
              <mc:Fallback>
                <p:oleObj name="Equation" r:id="rId4" imgW="81991200" imgH="11582400" progId="Equation.DSMT4">
                  <p:embed/>
                  <p:pic>
                    <p:nvPicPr>
                      <p:cNvPr id="0" name="图片 1740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1575" y="2760663"/>
                        <a:ext cx="6832600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171575" y="4191000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46400" imgH="6400800" progId="Equation.DSMT4">
                  <p:embed/>
                </p:oleObj>
              </mc:Choice>
              <mc:Fallback>
                <p:oleObj name="Equation" r:id="rId6" imgW="28346400" imgH="6400800" progId="Equation.DSMT4">
                  <p:embed/>
                  <p:pic>
                    <p:nvPicPr>
                      <p:cNvPr id="0" name="图片 1741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1575" y="4191000"/>
                        <a:ext cx="2362200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457200" y="854075"/>
            <a:ext cx="8231188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设                                                         ，试用施密特正交化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过程把这组向量规范正交化．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解：</a:t>
            </a:r>
            <a:r>
              <a:rPr kumimoji="1" lang="zh-CN" altLang="en-US" sz="2400" b="1">
                <a:solidFill>
                  <a:srgbClr val="000000"/>
                </a:solidFill>
              </a:rPr>
              <a:t>第一步正交化，取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538288" y="442913"/>
          <a:ext cx="418623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0" imgH="16764000" progId="Equation.DSMT4">
                  <p:embed/>
                </p:oleObj>
              </mc:Choice>
              <mc:Fallback>
                <p:oleObj name="Equation" r:id="rId2" imgW="50292000" imgH="16764000" progId="Equation.DSMT4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288" y="442913"/>
                        <a:ext cx="4186237" cy="1395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568325" y="3006725"/>
          <a:ext cx="79756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707200" imgH="39624000" progId="Equation.DSMT4">
                  <p:embed/>
                </p:oleObj>
              </mc:Choice>
              <mc:Fallback>
                <p:oleObj name="Equation" r:id="rId4" imgW="95707200" imgH="39624000" progId="Equation.DSMT4">
                  <p:embed/>
                  <p:pic>
                    <p:nvPicPr>
                      <p:cNvPr id="0" name="图片 1843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325" y="3006725"/>
                        <a:ext cx="7975600" cy="3302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457200" y="854075"/>
            <a:ext cx="8231188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设                                                         ，试用施密特正交化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过程把这组向量规范正交化．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解：</a:t>
            </a:r>
            <a:r>
              <a:rPr kumimoji="1" lang="zh-CN" altLang="en-US" sz="2400" b="1">
                <a:solidFill>
                  <a:srgbClr val="000000"/>
                </a:solidFill>
              </a:rPr>
              <a:t>第二步单位化，令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538288" y="442913"/>
          <a:ext cx="4186237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0" imgH="16764000" progId="Equation.DSMT4">
                  <p:embed/>
                </p:oleObj>
              </mc:Choice>
              <mc:Fallback>
                <p:oleObj name="Equation" r:id="rId2" imgW="50292000" imgH="167640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288" y="442913"/>
                        <a:ext cx="4186237" cy="1395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3044825" y="2524125"/>
          <a:ext cx="3022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271200" imgH="51206400" progId="Equation.DSMT4">
                  <p:embed/>
                </p:oleObj>
              </mc:Choice>
              <mc:Fallback>
                <p:oleObj name="Equation" r:id="rId4" imgW="36271200" imgH="51206400" progId="Equation.DSMT4">
                  <p:embed/>
                  <p:pic>
                    <p:nvPicPr>
                      <p:cNvPr id="0" name="图片 19458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4825" y="2524125"/>
                        <a:ext cx="3022600" cy="426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279400" y="854075"/>
            <a:ext cx="8569325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已知               ，试求非零向量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，使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000000"/>
                </a:solidFill>
              </a:rPr>
              <a:t>两两正交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解：</a:t>
            </a:r>
            <a:r>
              <a:rPr kumimoji="1" lang="zh-CN" altLang="en-US" sz="2400" b="1">
                <a:solidFill>
                  <a:srgbClr val="000000"/>
                </a:solidFill>
              </a:rPr>
              <a:t>若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000000"/>
                </a:solidFill>
              </a:rPr>
              <a:t>，则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                            </a:t>
            </a:r>
            <a:r>
              <a:rPr kumimoji="1" lang="en-US" altLang="zh-CN" sz="2400" b="1">
                <a:solidFill>
                  <a:srgbClr val="000000"/>
                </a:solidFill>
              </a:rPr>
              <a:t>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              [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]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即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应满足方程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0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基础解系为</a:t>
            </a: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把基础解系正交化即为所求．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609725" y="442913"/>
          <a:ext cx="1090613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106400" imgH="16764000" progId="Equation.DSMT4">
                  <p:embed/>
                </p:oleObj>
              </mc:Choice>
              <mc:Fallback>
                <p:oleObj name="Equation" r:id="rId3" imgW="13106400" imgH="16764000" progId="Equation.DSMT4">
                  <p:embed/>
                  <p:pic>
                    <p:nvPicPr>
                      <p:cNvPr id="0" name="图片 2048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725" y="442913"/>
                        <a:ext cx="1090613" cy="1395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76438" y="4508500"/>
          <a:ext cx="27400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918400" imgH="16764000" progId="Equation.DSMT4">
                  <p:embed/>
                </p:oleObj>
              </mc:Choice>
              <mc:Fallback>
                <p:oleObj name="Equation" r:id="rId5" imgW="32918400" imgH="16764000" progId="Equation.DSMT4">
                  <p:embed/>
                  <p:pic>
                    <p:nvPicPr>
                      <p:cNvPr id="0" name="图片 2048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6438" y="4508500"/>
                        <a:ext cx="2740025" cy="139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5526088" y="4508500"/>
          <a:ext cx="2992437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66400" imgH="16764000" progId="Equation.DSMT4">
                  <p:embed/>
                </p:oleObj>
              </mc:Choice>
              <mc:Fallback>
                <p:oleObj name="Equation" r:id="rId7" imgW="35966400" imgH="16764000" progId="Equation.DSMT4">
                  <p:embed/>
                  <p:pic>
                    <p:nvPicPr>
                      <p:cNvPr id="0" name="图片 2048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6088" y="4508500"/>
                        <a:ext cx="2992437" cy="1395413"/>
                      </a:xfrm>
                      <a:prstGeom prst="rect">
                        <a:avLst/>
                      </a:prstGeom>
                      <a:solidFill>
                        <a:srgbClr val="CCCCE6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084638" y="6169025"/>
            <a:ext cx="329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</a:rPr>
              <a:t>（以保证 </a:t>
            </a:r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</a:rPr>
              <a:t>⊥</a:t>
            </a:r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</a:rPr>
              <a:t> 成立）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8" name="Rectangle 10"/>
          <p:cNvSpPr>
            <a:spLocks noChangeArrowheads="1"/>
          </p:cNvSpPr>
          <p:nvPr/>
        </p:nvSpPr>
        <p:spPr bwMode="auto">
          <a:xfrm>
            <a:off x="7034213" y="1557338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7423150" y="1989138"/>
            <a:ext cx="144463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8301038" y="2794000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3794125" y="1557338"/>
            <a:ext cx="64770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572000" y="1989138"/>
            <a:ext cx="647700" cy="360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5853113" y="2794000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457200" y="504825"/>
            <a:ext cx="8229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</a:rPr>
              <a:t>如果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则称矩阵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为</a:t>
            </a:r>
            <a:r>
              <a:rPr kumimoji="1" lang="zh-CN" altLang="en-US" sz="2400" b="1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>
                <a:solidFill>
                  <a:srgbClr val="000000"/>
                </a:solidFill>
              </a:rPr>
              <a:t>． 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457200" y="50482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                                                                </a:t>
            </a:r>
            <a:r>
              <a:rPr lang="zh-CN" altLang="en-US" sz="2400" b="1">
                <a:solidFill>
                  <a:srgbClr val="0000FF"/>
                </a:solidFill>
              </a:rPr>
              <a:t>即</a:t>
            </a:r>
            <a:r>
              <a:rPr kumimoji="1" lang="zh-CN" altLang="en-US" sz="2400" b="1">
                <a:solidFill>
                  <a:srgbClr val="0000FF"/>
                </a:solidFill>
              </a:rPr>
              <a:t> </a:t>
            </a:r>
            <a:r>
              <a:rPr kumimoji="1" lang="en-US" altLang="zh-CN" sz="2400" b="1" i="1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>
                <a:solidFill>
                  <a:srgbClr val="0000FF"/>
                </a:solidFill>
              </a:rPr>
              <a:t>−</a:t>
            </a:r>
            <a:r>
              <a:rPr kumimoji="1" lang="en-US" altLang="zh-CN" sz="2400" b="1" baseline="30000">
                <a:solidFill>
                  <a:srgbClr val="0000FF"/>
                </a:solidFill>
              </a:rPr>
              <a:t>1</a:t>
            </a:r>
            <a:r>
              <a:rPr kumimoji="1" lang="en-US" altLang="zh-CN" sz="2400" b="1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>
                <a:solidFill>
                  <a:srgbClr val="0000FF"/>
                </a:solidFill>
              </a:rPr>
              <a:t>T</a:t>
            </a:r>
            <a:r>
              <a:rPr kumimoji="1" lang="zh-CN" altLang="en-US" sz="2400" b="1">
                <a:solidFill>
                  <a:srgbClr val="0000FF"/>
                </a:solidFill>
              </a:rPr>
              <a:t>，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457200" y="3524250"/>
            <a:ext cx="82296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于是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从而可得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</a:rPr>
              <a:t>方阵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</a:t>
            </a:r>
            <a:r>
              <a:rPr lang="zh-CN" altLang="en-US" sz="2400" b="1">
                <a:solidFill>
                  <a:srgbClr val="0000FF"/>
                </a:solidFill>
              </a:rPr>
              <a:t>列向量</a:t>
            </a:r>
            <a:r>
              <a:rPr lang="zh-CN" altLang="en-US" sz="2400" b="1">
                <a:solidFill>
                  <a:srgbClr val="000000"/>
                </a:solidFill>
              </a:rPr>
              <a:t>都是单位向量，且两两正交．</a:t>
            </a:r>
          </a:p>
        </p:txBody>
      </p:sp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2074863" y="3330575"/>
          <a:ext cx="49926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751200" imgH="11277600" progId="Equation.DSMT4">
                  <p:embed/>
                </p:oleObj>
              </mc:Choice>
              <mc:Fallback>
                <p:oleObj name="Equation" r:id="rId2" imgW="66751200" imgH="11277600" progId="Equation.DSMT4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4863" y="3330575"/>
                        <a:ext cx="4992687" cy="844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569913" y="5230813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      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即</a:t>
            </a:r>
            <a:r>
              <a:rPr lang="zh-CN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列向量组</a:t>
            </a:r>
            <a:r>
              <a:rPr lang="zh-CN" altLang="en-US" sz="2400" b="1" dirty="0">
                <a:solidFill>
                  <a:srgbClr val="000000"/>
                </a:solidFill>
              </a:rPr>
              <a:t>构成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的标准正交基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 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512763" y="1509713"/>
          <a:ext cx="811847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8508800" imgH="22860000" progId="Equation.DSMT4">
                  <p:embed/>
                </p:oleObj>
              </mc:Choice>
              <mc:Fallback>
                <p:oleObj name="Equation" r:id="rId4" imgW="108508800" imgH="22860000" progId="Equation.DSMT4">
                  <p:embed/>
                  <p:pic>
                    <p:nvPicPr>
                      <p:cNvPr id="0" name="图片 2150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763" y="1509713"/>
                        <a:ext cx="8118475" cy="171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3" name="Rectangle 15"/>
          <p:cNvSpPr>
            <a:spLocks noChangeArrowheads="1"/>
          </p:cNvSpPr>
          <p:nvPr/>
        </p:nvSpPr>
        <p:spPr bwMode="auto">
          <a:xfrm>
            <a:off x="1979613" y="2133600"/>
            <a:ext cx="15128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504" name="Rectangle 16"/>
          <p:cNvSpPr>
            <a:spLocks noChangeArrowheads="1"/>
          </p:cNvSpPr>
          <p:nvPr/>
        </p:nvSpPr>
        <p:spPr bwMode="auto">
          <a:xfrm>
            <a:off x="1331913" y="1484313"/>
            <a:ext cx="647700" cy="1728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3492500" y="1455738"/>
            <a:ext cx="338455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071688" y="35718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8" grpId="0" animBg="1"/>
      <p:bldP spid="191499" grpId="0" animBg="1"/>
      <p:bldP spid="191500" grpId="0" animBg="1"/>
      <p:bldP spid="191495" grpId="0" animBg="1"/>
      <p:bldP spid="191496" grpId="0" animBg="1"/>
      <p:bldP spid="191497" grpId="0" animBg="1"/>
      <p:bldP spid="191492" grpId="0"/>
      <p:bldP spid="191502" grpId="0"/>
      <p:bldP spid="191503" grpId="0" animBg="1"/>
      <p:bldP spid="191504" grpId="0" animBg="1"/>
      <p:bldP spid="191505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6948488" y="3708400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7351713" y="4111625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8243888" y="4946650"/>
            <a:ext cx="144462" cy="358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3794125" y="3708400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50" name="Rectangle 14"/>
          <p:cNvSpPr>
            <a:spLocks noChangeArrowheads="1"/>
          </p:cNvSpPr>
          <p:nvPr/>
        </p:nvSpPr>
        <p:spPr bwMode="auto">
          <a:xfrm>
            <a:off x="4572000" y="4111625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5853113" y="4946650"/>
            <a:ext cx="647700" cy="360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457200" y="504825"/>
            <a:ext cx="84359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阶矩阵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</a:rPr>
              <a:t>即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 dirty="0">
                <a:solidFill>
                  <a:srgbClr val="0000FF"/>
                </a:solidFill>
              </a:rPr>
              <a:t>－</a:t>
            </a:r>
            <a:r>
              <a:rPr kumimoji="1" lang="en-US" altLang="zh-CN" sz="2400" b="1" baseline="30000" dirty="0">
                <a:solidFill>
                  <a:srgbClr val="0000FF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 dirty="0">
                <a:solidFill>
                  <a:srgbClr val="0000FF"/>
                </a:solidFill>
              </a:rPr>
              <a:t>T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，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则称矩阵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为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</a:rPr>
              <a:t>方阵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列向量</a:t>
            </a:r>
            <a:r>
              <a:rPr lang="zh-CN" altLang="en-US" sz="2400" b="1" dirty="0">
                <a:solidFill>
                  <a:srgbClr val="000000"/>
                </a:solidFill>
              </a:rPr>
              <a:t>都是单位向量，且两两正交．即</a:t>
            </a:r>
            <a:r>
              <a:rPr lang="zh-CN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列向量组</a:t>
            </a:r>
            <a:r>
              <a:rPr lang="zh-CN" altLang="en-US" sz="2400" b="1" dirty="0">
                <a:solidFill>
                  <a:srgbClr val="000000"/>
                </a:solidFill>
              </a:rPr>
              <a:t>构成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的标准正交基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因为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= E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与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AA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 = E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等价，所以</a:t>
            </a: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2105025" y="5608638"/>
          <a:ext cx="4924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836800" imgH="11277600" progId="Equation.DSMT4">
                  <p:embed/>
                </p:oleObj>
              </mc:Choice>
              <mc:Fallback>
                <p:oleObj name="Equation" r:id="rId2" imgW="65836800" imgH="11277600" progId="Equation.DSMT4">
                  <p:embed/>
                  <p:pic>
                    <p:nvPicPr>
                      <p:cNvPr id="0" name="图片 2252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5025" y="5608638"/>
                        <a:ext cx="4924425" cy="844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8"/>
          <p:cNvGraphicFramePr>
            <a:graphicFrameLocks noChangeAspect="1"/>
          </p:cNvGraphicFramePr>
          <p:nvPr/>
        </p:nvGraphicFramePr>
        <p:xfrm>
          <a:off x="565150" y="3665538"/>
          <a:ext cx="798195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00" imgH="22860000" progId="Equation.DSMT4">
                  <p:embed/>
                </p:oleObj>
              </mc:Choice>
              <mc:Fallback>
                <p:oleObj name="Equation" r:id="rId4" imgW="106680000" imgH="22860000" progId="Equation.DSMT4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3665538"/>
                        <a:ext cx="7981950" cy="1712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2" name="Rectangle 16"/>
          <p:cNvSpPr>
            <a:spLocks noChangeArrowheads="1"/>
          </p:cNvSpPr>
          <p:nvPr/>
        </p:nvSpPr>
        <p:spPr bwMode="auto">
          <a:xfrm>
            <a:off x="2008188" y="4322763"/>
            <a:ext cx="15128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53" name="Rectangle 17"/>
          <p:cNvSpPr>
            <a:spLocks noChangeArrowheads="1"/>
          </p:cNvSpPr>
          <p:nvPr/>
        </p:nvSpPr>
        <p:spPr bwMode="auto">
          <a:xfrm>
            <a:off x="1360488" y="3673475"/>
            <a:ext cx="647700" cy="1728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3554" name="Rectangle 18"/>
          <p:cNvSpPr>
            <a:spLocks noChangeArrowheads="1"/>
          </p:cNvSpPr>
          <p:nvPr/>
        </p:nvSpPr>
        <p:spPr bwMode="auto">
          <a:xfrm>
            <a:off x="3521075" y="3644900"/>
            <a:ext cx="328295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3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9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9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6" grpId="0" animBg="1"/>
      <p:bldP spid="193547" grpId="0" animBg="1"/>
      <p:bldP spid="193548" grpId="0" animBg="1"/>
      <p:bldP spid="193549" grpId="0" animBg="1"/>
      <p:bldP spid="193550" grpId="0" animBg="1"/>
      <p:bldP spid="193551" grpId="0" animBg="1"/>
      <p:bldP spid="193552" grpId="0" animBg="1"/>
      <p:bldP spid="193553" grpId="0" animBg="1"/>
      <p:bldP spid="1935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457200" y="504825"/>
            <a:ext cx="83629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定义：</a:t>
            </a:r>
            <a:r>
              <a:rPr lang="zh-CN" altLang="en-US" sz="2400" b="1" dirty="0">
                <a:solidFill>
                  <a:srgbClr val="000000"/>
                </a:solidFill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阶矩阵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满足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</a:rPr>
              <a:t>即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</a:rPr>
              <a:t>A</a:t>
            </a:r>
            <a:r>
              <a:rPr kumimoji="1" lang="en-US" altLang="en-US" sz="2400" b="1" i="1" baseline="30000" dirty="0">
                <a:solidFill>
                  <a:srgbClr val="0000FF"/>
                </a:solidFill>
              </a:rPr>
              <a:t>－</a:t>
            </a:r>
            <a:r>
              <a:rPr kumimoji="1" lang="en-US" altLang="zh-CN" sz="2400" b="1" baseline="30000" dirty="0">
                <a:solidFill>
                  <a:srgbClr val="0000FF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= </a:t>
            </a:r>
            <a:r>
              <a:rPr kumimoji="1" lang="en-US" altLang="zh-CN" sz="2400" b="1" i="1" dirty="0">
                <a:solidFill>
                  <a:srgbClr val="0000FF"/>
                </a:solidFill>
              </a:rPr>
              <a:t>A</a:t>
            </a:r>
            <a:r>
              <a:rPr kumimoji="1" lang="en-US" altLang="zh-CN" sz="2400" b="1" baseline="30000" dirty="0">
                <a:solidFill>
                  <a:srgbClr val="0000FF"/>
                </a:solidFill>
              </a:rPr>
              <a:t>T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，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则称矩阵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为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正交矩阵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，简称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正交阵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</a:rPr>
              <a:t>方阵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列向量</a:t>
            </a:r>
            <a:r>
              <a:rPr lang="zh-CN" altLang="en-US" sz="2400" b="1" dirty="0">
                <a:solidFill>
                  <a:srgbClr val="000000"/>
                </a:solidFill>
              </a:rPr>
              <a:t>都是单位向量，且两两正交．即</a:t>
            </a:r>
            <a:r>
              <a:rPr lang="zh-CN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列向量组</a:t>
            </a:r>
            <a:r>
              <a:rPr lang="zh-CN" altLang="en-US" sz="2400" b="1" dirty="0">
                <a:solidFill>
                  <a:srgbClr val="000000"/>
                </a:solidFill>
              </a:rPr>
              <a:t>构成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的标准正交基．</a:t>
            </a:r>
            <a:endParaRPr lang="zh-CN" altLang="en-US" sz="2400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</a:rPr>
              <a:t>方阵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为正交阵的充分必要条件是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行向量</a:t>
            </a:r>
            <a:r>
              <a:rPr lang="zh-CN" altLang="en-US" sz="2400" b="1" dirty="0">
                <a:solidFill>
                  <a:srgbClr val="000000"/>
                </a:solidFill>
              </a:rPr>
              <a:t>都是单位向量，且两两正交．</a:t>
            </a:r>
          </a:p>
        </p:txBody>
      </p:sp>
      <p:sp>
        <p:nvSpPr>
          <p:cNvPr id="194571" name="Rectangle 11"/>
          <p:cNvSpPr>
            <a:spLocks noChangeArrowheads="1"/>
          </p:cNvSpPr>
          <p:nvPr/>
        </p:nvSpPr>
        <p:spPr bwMode="auto">
          <a:xfrm>
            <a:off x="400050" y="3425825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          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即</a:t>
            </a:r>
            <a:r>
              <a:rPr lang="zh-CN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行向量组</a:t>
            </a:r>
            <a:r>
              <a:rPr lang="zh-CN" altLang="en-US" sz="2400" b="1" dirty="0">
                <a:solidFill>
                  <a:srgbClr val="000000"/>
                </a:solidFill>
              </a:rPr>
              <a:t>构成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R</a:t>
            </a:r>
            <a:r>
              <a:rPr lang="en-US" altLang="zh-CN" sz="2400" b="1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的标准正交基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向量的内积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510087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设有</a:t>
            </a:r>
            <a:r>
              <a:rPr kumimoji="1" lang="en-US" altLang="zh-CN" i="1"/>
              <a:t>n </a:t>
            </a:r>
            <a:r>
              <a:rPr kumimoji="1" lang="zh-CN" altLang="en-US"/>
              <a:t>维向量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令                     </a:t>
            </a:r>
            <a:r>
              <a:rPr kumimoji="1" lang="en-US" altLang="zh-CN">
                <a:solidFill>
                  <a:srgbClr val="FF0000"/>
                </a:solidFill>
              </a:rPr>
              <a:t>[</a:t>
            </a:r>
            <a:r>
              <a:rPr kumimoji="1" lang="en-US" altLang="zh-CN" i="1">
                <a:solidFill>
                  <a:srgbClr val="FF0000"/>
                </a:solidFill>
              </a:rPr>
              <a:t>x</a:t>
            </a:r>
            <a:r>
              <a:rPr kumimoji="1" lang="en-US" altLang="zh-CN">
                <a:solidFill>
                  <a:srgbClr val="FF0000"/>
                </a:solidFill>
              </a:rPr>
              <a:t>, </a:t>
            </a:r>
            <a:r>
              <a:rPr kumimoji="1" lang="en-US" altLang="zh-CN" i="1">
                <a:solidFill>
                  <a:srgbClr val="FF0000"/>
                </a:solidFill>
              </a:rPr>
              <a:t>y</a:t>
            </a:r>
            <a:r>
              <a:rPr kumimoji="1" lang="en-US" altLang="zh-CN">
                <a:solidFill>
                  <a:srgbClr val="FF0000"/>
                </a:solidFill>
              </a:rPr>
              <a:t>]</a:t>
            </a:r>
            <a:r>
              <a:rPr kumimoji="1" lang="en-US" altLang="zh-CN"/>
              <a:t> = 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 </a:t>
            </a:r>
            <a:r>
              <a:rPr kumimoji="1" lang="en-US" altLang="zh-CN" i="1"/>
              <a:t>y</a:t>
            </a:r>
            <a:r>
              <a:rPr kumimoji="1" lang="en-US" altLang="zh-CN" baseline="-25000"/>
              <a:t>1</a:t>
            </a:r>
            <a:r>
              <a:rPr kumimoji="1" lang="en-US" altLang="zh-CN"/>
              <a:t> + 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 </a:t>
            </a:r>
            <a:r>
              <a:rPr kumimoji="1" lang="en-US" altLang="zh-CN" i="1"/>
              <a:t>y</a:t>
            </a:r>
            <a:r>
              <a:rPr kumimoji="1" lang="en-US" altLang="zh-CN" baseline="-25000"/>
              <a:t>2</a:t>
            </a:r>
            <a:r>
              <a:rPr kumimoji="1" lang="en-US" altLang="zh-CN"/>
              <a:t> + … + 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n</a:t>
            </a:r>
            <a:r>
              <a:rPr kumimoji="1" lang="en-US" altLang="zh-CN" baseline="-25000"/>
              <a:t> </a:t>
            </a:r>
            <a:r>
              <a:rPr kumimoji="1" lang="en-US" altLang="zh-CN" i="1"/>
              <a:t>y</a:t>
            </a:r>
            <a:r>
              <a:rPr kumimoji="1" lang="en-US" altLang="zh-CN" i="1" baseline="-25000"/>
              <a:t>n</a:t>
            </a:r>
            <a:r>
              <a:rPr kumimoji="1" lang="en-US" altLang="zh-CN"/>
              <a:t> </a:t>
            </a:r>
            <a:r>
              <a:rPr kumimoji="1" lang="zh-CN" altLang="en-US"/>
              <a:t>，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则称 </a:t>
            </a:r>
            <a:r>
              <a:rPr kumimoji="1" lang="en-US" altLang="zh-CN"/>
              <a:t>[</a:t>
            </a:r>
            <a:r>
              <a:rPr kumimoji="1" lang="en-US" altLang="zh-CN" i="1"/>
              <a:t>x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/>
              <a:t>] </a:t>
            </a:r>
            <a:r>
              <a:rPr kumimoji="1" lang="zh-CN" altLang="en-US"/>
              <a:t>为向量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和 </a:t>
            </a:r>
            <a:r>
              <a:rPr kumimoji="1" lang="en-US" altLang="zh-CN" i="1"/>
              <a:t>y</a:t>
            </a:r>
            <a:r>
              <a:rPr kumimoji="1" lang="en-US" altLang="zh-CN"/>
              <a:t> 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内积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说明：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/>
              <a:t>内积是两个向量之间的一种运算，其结果是一个实数．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/>
              <a:t>内积可用矩阵乘法表示：当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和 </a:t>
            </a:r>
            <a:r>
              <a:rPr kumimoji="1" lang="en-US" altLang="zh-CN" i="1"/>
              <a:t>y </a:t>
            </a:r>
            <a:r>
              <a:rPr kumimoji="1" lang="zh-CN" altLang="en-US"/>
              <a:t>都是</a:t>
            </a:r>
            <a:r>
              <a:rPr kumimoji="1" lang="zh-CN" altLang="en-US">
                <a:solidFill>
                  <a:srgbClr val="0000FF"/>
                </a:solidFill>
              </a:rPr>
              <a:t>列向量</a:t>
            </a:r>
            <a:r>
              <a:rPr kumimoji="1" lang="zh-CN" altLang="en-US"/>
              <a:t>时，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/>
              <a:t>[</a:t>
            </a:r>
            <a:r>
              <a:rPr kumimoji="1" lang="en-US" altLang="zh-CN" i="1"/>
              <a:t>x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/>
              <a:t>] = 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 </a:t>
            </a:r>
            <a:r>
              <a:rPr kumimoji="1" lang="en-US" altLang="zh-CN" i="1"/>
              <a:t>y</a:t>
            </a:r>
            <a:r>
              <a:rPr kumimoji="1" lang="en-US" altLang="zh-CN" baseline="-25000"/>
              <a:t>1</a:t>
            </a:r>
            <a:r>
              <a:rPr kumimoji="1" lang="en-US" altLang="zh-CN"/>
              <a:t> + 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 </a:t>
            </a:r>
            <a:r>
              <a:rPr kumimoji="1" lang="en-US" altLang="zh-CN" i="1"/>
              <a:t>y</a:t>
            </a:r>
            <a:r>
              <a:rPr kumimoji="1" lang="en-US" altLang="zh-CN" baseline="-25000"/>
              <a:t>2</a:t>
            </a:r>
            <a:r>
              <a:rPr kumimoji="1" lang="en-US" altLang="zh-CN"/>
              <a:t> + … + 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n</a:t>
            </a:r>
            <a:r>
              <a:rPr kumimoji="1" lang="en-US" altLang="zh-CN" baseline="-25000"/>
              <a:t> </a:t>
            </a:r>
            <a:r>
              <a:rPr kumimoji="1" lang="en-US" altLang="zh-CN" i="1"/>
              <a:t>y</a:t>
            </a:r>
            <a:r>
              <a:rPr kumimoji="1" lang="en-US" altLang="zh-CN" i="1" baseline="-25000"/>
              <a:t>n </a:t>
            </a:r>
            <a:r>
              <a:rPr kumimoji="1" lang="en-US" altLang="zh-CN"/>
              <a:t>= </a:t>
            </a:r>
            <a:r>
              <a:rPr kumimoji="1" lang="en-US" altLang="zh-CN" i="1"/>
              <a:t>x</a:t>
            </a:r>
            <a:r>
              <a:rPr kumimoji="1" lang="en-US" altLang="zh-CN" baseline="30000"/>
              <a:t>T</a:t>
            </a:r>
            <a:r>
              <a:rPr kumimoji="1" lang="en-US" altLang="zh-CN"/>
              <a:t> </a:t>
            </a:r>
            <a:r>
              <a:rPr kumimoji="1" lang="en-US" altLang="zh-CN" i="1"/>
              <a:t>y </a:t>
            </a:r>
            <a:r>
              <a:rPr kumimoji="1" lang="zh-CN" altLang="en-US"/>
              <a:t>．</a:t>
            </a:r>
            <a:endParaRPr lang="zh-CN" altLang="en-US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3263900" y="1030288"/>
          <a:ext cx="27178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13600" imgH="22555200" progId="Equation.DSMT4">
                  <p:embed/>
                </p:oleObj>
              </mc:Choice>
              <mc:Fallback>
                <p:oleObj name="Equation" r:id="rId2" imgW="32613600" imgH="225552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3900" y="1030288"/>
                        <a:ext cx="2717800" cy="187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4"/>
          <p:cNvGraphicFramePr>
            <a:graphicFrameLocks noChangeAspect="1"/>
          </p:cNvGraphicFramePr>
          <p:nvPr/>
        </p:nvGraphicFramePr>
        <p:xfrm>
          <a:off x="2409825" y="442913"/>
          <a:ext cx="482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12000" imgH="25298400" progId="Equation.DSMT4">
                  <p:embed/>
                </p:oleObj>
              </mc:Choice>
              <mc:Fallback>
                <p:oleObj name="Equation" r:id="rId2" imgW="57912000" imgH="25298400" progId="Equation.DSMT4">
                  <p:embed/>
                  <p:pic>
                    <p:nvPicPr>
                      <p:cNvPr id="0" name="图片 2355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9825" y="442913"/>
                        <a:ext cx="4826000" cy="210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15"/>
          <p:cNvSpPr txBox="1">
            <a:spLocks noChangeArrowheads="1"/>
          </p:cNvSpPr>
          <p:nvPr/>
        </p:nvSpPr>
        <p:spPr bwMode="auto">
          <a:xfrm>
            <a:off x="455613" y="1235075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</a:rPr>
              <a:t>例：</a:t>
            </a:r>
            <a:r>
              <a:rPr kumimoji="1" lang="zh-CN" altLang="en-US" sz="2400">
                <a:solidFill>
                  <a:srgbClr val="000000"/>
                </a:solidFill>
              </a:rPr>
              <a:t>正交矩阵</a:t>
            </a: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457200" y="2801938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4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的一个标准正交基</a:t>
            </a:r>
            <a:endParaRPr kumimoji="1"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92529" name="Object 17"/>
          <p:cNvGraphicFramePr>
            <a:graphicFrameLocks noChangeAspect="1"/>
          </p:cNvGraphicFramePr>
          <p:nvPr/>
        </p:nvGraphicFramePr>
        <p:xfrm>
          <a:off x="1012825" y="3509963"/>
          <a:ext cx="708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39200" imgH="23774400" progId="Equation.DSMT4">
                  <p:embed/>
                </p:oleObj>
              </mc:Choice>
              <mc:Fallback>
                <p:oleObj name="Equation" r:id="rId4" imgW="85039200" imgH="23774400" progId="Equation.DSMT4">
                  <p:embed/>
                  <p:pic>
                    <p:nvPicPr>
                      <p:cNvPr id="0" name="图片 2355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2825" y="3509963"/>
                        <a:ext cx="7086600" cy="1981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9788" y="6237288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1108075" y="3154363"/>
          <a:ext cx="69294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210400" imgH="6705600" progId="Equation.DSMT4">
                  <p:embed/>
                </p:oleObj>
              </mc:Choice>
              <mc:Fallback>
                <p:oleObj name="Equation" r:id="rId4" imgW="83210400" imgH="6705600" progId="Equation.DSMT4">
                  <p:embed/>
                  <p:pic>
                    <p:nvPicPr>
                      <p:cNvPr id="0" name="图片 2457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8075" y="3154363"/>
                        <a:ext cx="6929438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1677988" y="3141663"/>
            <a:ext cx="100806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2686050" y="3141663"/>
            <a:ext cx="1871663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4557713" y="3141663"/>
            <a:ext cx="159861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6156325" y="3141663"/>
            <a:ext cx="1079500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7237413" y="3141663"/>
            <a:ext cx="935037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457200" y="504825"/>
            <a:ext cx="8231188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正交矩阵具有下列性质：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是正交阵，则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en-US" sz="2400" b="1" i="1" baseline="30000" dirty="0">
                <a:solidFill>
                  <a:srgbClr val="000000"/>
                </a:solidFill>
              </a:rPr>
              <a:t>−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也是正交阵，且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| = 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或</a:t>
            </a:r>
            <a:r>
              <a:rPr kumimoji="1" lang="en-US" altLang="en-US" b="1" dirty="0">
                <a:solidFill>
                  <a:srgbClr val="000000"/>
                </a:solidFill>
              </a:rPr>
              <a:t>－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和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是正交阵，则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也是正交阵．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是正交阵，则线性变换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y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 dirty="0" err="1">
                <a:solidFill>
                  <a:srgbClr val="000000"/>
                </a:solidFill>
              </a:rPr>
              <a:t>Px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正交变换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经过正交变换，线段的长度保持不变（从而三角形的形状保</a:t>
            </a: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持不变），这就是正交变换的优良特性．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nimBg="1"/>
      <p:bldP spid="195591" grpId="0" animBg="1"/>
      <p:bldP spid="195592" grpId="0" animBg="1"/>
      <p:bldP spid="195593" grpId="0" animBg="1"/>
      <p:bldP spid="195594" grpId="0" animBg="1"/>
      <p:bldP spid="1955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671513" y="3579813"/>
            <a:ext cx="77755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表示一个从变量                     到变量                      线性变换，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</a:rPr>
              <a:t>其中    为常数</a:t>
            </a:r>
            <a:r>
              <a:rPr kumimoji="1" lang="en-US" altLang="zh-CN" sz="240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777557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楷体_GB2312" pitchFamily="49" charset="-122"/>
              </a:rPr>
              <a:t>    </a:t>
            </a:r>
            <a:r>
              <a:rPr lang="en-US" altLang="zh-CN" sz="2400" i="1">
                <a:solidFill>
                  <a:srgbClr val="FF0000"/>
                </a:solidFill>
              </a:rPr>
              <a:t>n </a:t>
            </a:r>
            <a:r>
              <a:rPr lang="zh-CN" altLang="en-US" sz="2400">
                <a:solidFill>
                  <a:srgbClr val="000000"/>
                </a:solidFill>
              </a:rPr>
              <a:t>个变量                     与 </a:t>
            </a:r>
            <a:r>
              <a:rPr lang="en-US" altLang="zh-CN" sz="2400" i="1">
                <a:solidFill>
                  <a:srgbClr val="FF0000"/>
                </a:solidFill>
              </a:rPr>
              <a:t>m</a:t>
            </a:r>
            <a:r>
              <a:rPr lang="en-US" altLang="zh-CN" sz="2400" i="1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个变量                      之间的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</a:rPr>
              <a:t>关系式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5578475" y="47625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0" imgH="5486400" progId="Equation.DSMT4">
                  <p:embed/>
                </p:oleObj>
              </mc:Choice>
              <mc:Fallback>
                <p:oleObj name="Equation" r:id="rId2" imgW="19812000" imgH="5486400" progId="Equation.DSMT4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8475" y="476250"/>
                        <a:ext cx="1651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2419350" y="1417638"/>
          <a:ext cx="4240213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901600" imgH="22555200" progId="Equation.DSMT4">
                  <p:embed/>
                </p:oleObj>
              </mc:Choice>
              <mc:Fallback>
                <p:oleObj name="Equation" r:id="rId4" imgW="50901600" imgH="22555200" progId="Equation.DSMT4">
                  <p:embed/>
                  <p:pic>
                    <p:nvPicPr>
                      <p:cNvPr id="0" name="图片 2560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9350" y="1417638"/>
                        <a:ext cx="4240213" cy="187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1258888" y="4186238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86400" imgH="5791200" progId="Equation.DSMT4">
                  <p:embed/>
                </p:oleObj>
              </mc:Choice>
              <mc:Fallback>
                <p:oleObj name="Equation" r:id="rId6" imgW="5486400" imgH="5791200" progId="Equation.DSMT4">
                  <p:embed/>
                  <p:pic>
                    <p:nvPicPr>
                      <p:cNvPr id="0" name="图片 2560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4186238"/>
                        <a:ext cx="457200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333625" y="476250"/>
          <a:ext cx="159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202400" imgH="5486400" progId="Equation.DSMT4">
                  <p:embed/>
                </p:oleObj>
              </mc:Choice>
              <mc:Fallback>
                <p:oleObj name="Equation" r:id="rId8" imgW="19202400" imgH="5486400" progId="Equation.DSMT4">
                  <p:embed/>
                  <p:pic>
                    <p:nvPicPr>
                      <p:cNvPr id="0" name="图片 2560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5" y="476250"/>
                        <a:ext cx="159861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5470525" y="3652838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2000" imgH="5486400" progId="Equation.DSMT4">
                  <p:embed/>
                </p:oleObj>
              </mc:Choice>
              <mc:Fallback>
                <p:oleObj name="Equation" r:id="rId10" imgW="19812000" imgH="5486400" progId="Equation.DSMT4">
                  <p:embed/>
                  <p:pic>
                    <p:nvPicPr>
                      <p:cNvPr id="0" name="图片 2560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70525" y="3652838"/>
                        <a:ext cx="1651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2916238" y="3652838"/>
          <a:ext cx="159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202400" imgH="5486400" progId="Equation.DSMT4">
                  <p:embed/>
                </p:oleObj>
              </mc:Choice>
              <mc:Fallback>
                <p:oleObj name="Equation" r:id="rId12" imgW="19202400" imgH="5486400" progId="Equation.DSMT4">
                  <p:embed/>
                  <p:pic>
                    <p:nvPicPr>
                      <p:cNvPr id="0" name="图片 2560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16238" y="3652838"/>
                        <a:ext cx="1598612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3278188" y="549275"/>
            <a:ext cx="457200" cy="18716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4186238" y="549275"/>
            <a:ext cx="457200" cy="18716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5708650" y="549275"/>
            <a:ext cx="490538" cy="187166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2416175" y="549275"/>
          <a:ext cx="42433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01600" imgH="22555200" progId="Equation.DSMT4">
                  <p:embed/>
                </p:oleObj>
              </mc:Choice>
              <mc:Fallback>
                <p:oleObj name="Equation" r:id="rId2" imgW="50901600" imgH="22555200" progId="Equation.DSMT4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6175" y="549275"/>
                        <a:ext cx="4243388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2827338" y="3302000"/>
          <a:ext cx="3328987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928800" imgH="22555200" progId="Equation.DSMT4">
                  <p:embed/>
                </p:oleObj>
              </mc:Choice>
              <mc:Fallback>
                <p:oleObj name="Equation" r:id="rId4" imgW="39928800" imgH="22555200" progId="Equation.DSMT4">
                  <p:embed/>
                  <p:pic>
                    <p:nvPicPr>
                      <p:cNvPr id="0" name="图片 2662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7338" y="3302000"/>
                        <a:ext cx="3328987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3521075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4429125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5961063" y="252253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4859338" y="2741613"/>
          <a:ext cx="655637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24800" imgH="2438400" progId="Equation.DSMT4">
                  <p:embed/>
                </p:oleObj>
              </mc:Choice>
              <mc:Fallback>
                <p:oleObj name="Equation" r:id="rId6" imgW="7924800" imgH="2438400" progId="Equation.DSMT4">
                  <p:embed/>
                  <p:pic>
                    <p:nvPicPr>
                      <p:cNvPr id="0" name="图片 2662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59338" y="2741613"/>
                        <a:ext cx="655637" cy="201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6516688" y="401320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</a:rPr>
              <a:t>系数矩阵   </a:t>
            </a: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1633538" y="5276850"/>
            <a:ext cx="585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</a:rPr>
              <a:t>线性变换与矩阵之间存在着一一对应关系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26637" name="AutoShape 13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43888" y="6262688"/>
            <a:ext cx="684212" cy="4064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/>
      <p:bldP spid="197636" grpId="0" animBg="1"/>
      <p:bldP spid="197637" grpId="0" animBg="1"/>
      <p:bldP spid="197639" grpId="0" animBg="1"/>
      <p:bldP spid="197640" grpId="0" animBg="1"/>
      <p:bldP spid="197641" grpId="0" animBg="1"/>
      <p:bldP spid="197643" grpId="0" autoUpdateAnimBg="0"/>
      <p:bldP spid="1976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>
                <a:solidFill>
                  <a:srgbClr val="CC0099"/>
                </a:solidFill>
              </a:rPr>
              <a:t>2</a:t>
            </a:r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</a:rPr>
              <a:t>方阵</a:t>
            </a:r>
            <a:r>
              <a:rPr kumimoji="1" lang="zh-CN" altLang="en-US" sz="3600" b="1">
                <a:solidFill>
                  <a:srgbClr val="CC0099"/>
                </a:solidFill>
                <a:latin typeface="楷体_GB2312" pitchFamily="49" charset="-122"/>
              </a:rPr>
              <a:t>的特征值与特征向量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zh-CN" altLang="en-US" dirty="0"/>
              <a:t>纯量阵 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lang="en-US" altLang="zh-CN" dirty="0"/>
              <a:t> </a:t>
            </a:r>
            <a:r>
              <a:rPr lang="zh-CN" altLang="en-US" dirty="0"/>
              <a:t>与任何同阶矩阵的乘法都满足交换律，即</a:t>
            </a:r>
          </a:p>
          <a:p>
            <a:pPr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(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dirty="0"/>
              <a:t>)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dirty="0"/>
              <a:t>) = 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</a:t>
            </a:r>
            <a:r>
              <a:rPr lang="zh-CN" altLang="en-US" dirty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dirty="0"/>
              <a:t>矩阵乘法一般不满足交换律，即</a:t>
            </a:r>
            <a:r>
              <a:rPr lang="en-US" altLang="zh-CN" i="1" dirty="0"/>
              <a:t>AB</a:t>
            </a:r>
            <a:r>
              <a:rPr lang="zh-CN" altLang="en-US" i="1" dirty="0"/>
              <a:t> </a:t>
            </a:r>
            <a:r>
              <a:rPr lang="en-US" altLang="en-US" dirty="0"/>
              <a:t>≠</a:t>
            </a:r>
            <a:r>
              <a:rPr lang="zh-CN" altLang="en-US" dirty="0"/>
              <a:t> </a:t>
            </a:r>
            <a:r>
              <a:rPr lang="en-US" altLang="zh-CN" i="1" dirty="0"/>
              <a:t>BA</a:t>
            </a:r>
            <a:r>
              <a:rPr lang="en-US" altLang="zh-CN" dirty="0"/>
              <a:t> </a:t>
            </a:r>
            <a:r>
              <a:rPr lang="zh-CN" altLang="en-US" dirty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dirty="0"/>
              <a:t>数乘矩阵与矩阵乘法都是可交换的，即</a:t>
            </a:r>
          </a:p>
          <a:p>
            <a:pPr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 = (</a:t>
            </a:r>
            <a:r>
              <a:rPr lang="en-US" altLang="zh-CN" i="1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/>
              <a:t>A</a:t>
            </a:r>
            <a:r>
              <a:rPr lang="en-US" altLang="zh-CN" dirty="0"/>
              <a:t>)</a:t>
            </a:r>
            <a:r>
              <a:rPr lang="en-US" altLang="zh-CN" i="1" dirty="0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r>
              <a:rPr lang="zh-CN" altLang="en-US" dirty="0"/>
              <a:t>．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i="1" dirty="0"/>
              <a:t>Ax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en-US" altLang="zh-CN" i="1" dirty="0"/>
              <a:t>x</a:t>
            </a:r>
            <a:r>
              <a:rPr lang="en-US" altLang="zh-CN" dirty="0"/>
              <a:t> ?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i="1" dirty="0"/>
              <a:t>	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例：</a:t>
            </a:r>
          </a:p>
        </p:txBody>
      </p:sp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1101725" y="4749800"/>
          <a:ext cx="574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884800" imgH="11277600" progId="Equation.DSMT4">
                  <p:embed/>
                </p:oleObj>
              </mc:Choice>
              <mc:Fallback>
                <p:oleObj name="Equation" r:id="rId2" imgW="68884800" imgH="11277600" progId="Equation.DSMT4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1725" y="4749800"/>
                        <a:ext cx="57404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3879850" y="4797425"/>
            <a:ext cx="3097213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5207000" y="2060575"/>
            <a:ext cx="1150938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animBg="1"/>
      <p:bldP spid="2058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>
            <a:spLocks noChangeArrowheads="1"/>
          </p:cNvSpPr>
          <p:nvPr/>
        </p:nvSpPr>
        <p:spPr bwMode="auto">
          <a:xfrm>
            <a:off x="8459788" y="24778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特征值和特征向量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的几何意义</a:t>
            </a:r>
            <a:endParaRPr kumimoji="0" lang="zh-CN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椭圆 2"/>
          <p:cNvSpPr>
            <a:spLocks noChangeArrowheads="1"/>
          </p:cNvSpPr>
          <p:nvPr/>
        </p:nvSpPr>
        <p:spPr bwMode="auto">
          <a:xfrm>
            <a:off x="179388" y="187325"/>
            <a:ext cx="1656422" cy="57785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395E8A"/>
            </a:solidFill>
            <a:round/>
          </a:ln>
        </p:spPr>
        <p:txBody>
          <a:bodyPr anchor="ctr"/>
          <a:lstStyle/>
          <a:p>
            <a:pPr algn="ctr"/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引例</a:t>
            </a:r>
          </a:p>
        </p:txBody>
      </p:sp>
      <p:grpSp>
        <p:nvGrpSpPr>
          <p:cNvPr id="7" name="组合 4"/>
          <p:cNvGrpSpPr/>
          <p:nvPr/>
        </p:nvGrpSpPr>
        <p:grpSpPr>
          <a:xfrm>
            <a:off x="251700" y="828675"/>
            <a:ext cx="8109219" cy="954088"/>
            <a:chOff x="539750" y="828675"/>
            <a:chExt cx="7561263" cy="954088"/>
          </a:xfrm>
        </p:grpSpPr>
        <p:sp>
          <p:nvSpPr>
            <p:cNvPr id="8" name="TextBox 3"/>
            <p:cNvSpPr>
              <a:spLocks noChangeArrowheads="1"/>
            </p:cNvSpPr>
            <p:nvPr/>
          </p:nvSpPr>
          <p:spPr bwMode="auto">
            <a:xfrm>
              <a:off x="539750" y="1052513"/>
              <a:ext cx="75612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设    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        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图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5-1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显示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u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和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v</a:t>
              </a:r>
              <a:endPara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932675" y="828675"/>
            <a:ext cx="175407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062400" imgH="22555200" progId="Equation.DSMT4">
                    <p:embed/>
                  </p:oleObj>
                </mc:Choice>
                <mc:Fallback>
                  <p:oleObj name="Equation" r:id="rId2" imgW="42062400" imgH="22555200" progId="Equation.DSMT4">
                    <p:embed/>
                    <p:pic>
                      <p:nvPicPr>
                        <p:cNvPr id="0" name="图片 286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32675" y="828675"/>
                          <a:ext cx="1754072" cy="939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674906" y="828675"/>
            <a:ext cx="1206387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8956000" imgH="22555200" progId="Equation.DSMT4">
                    <p:embed/>
                  </p:oleObj>
                </mc:Choice>
                <mc:Fallback>
                  <p:oleObj name="Equation" r:id="rId4" imgW="28956000" imgH="22555200" progId="Equation.DSMT4">
                    <p:embed/>
                    <p:pic>
                      <p:nvPicPr>
                        <p:cNvPr id="0" name="图片 286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4906" y="828675"/>
                          <a:ext cx="1206387" cy="939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983429" y="842963"/>
            <a:ext cx="1003596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079200" imgH="22555200" progId="Equation.DSMT4">
                    <p:embed/>
                  </p:oleObj>
                </mc:Choice>
                <mc:Fallback>
                  <p:oleObj name="Equation" r:id="rId6" imgW="24079200" imgH="22555200" progId="Equation.DSMT4">
                    <p:embed/>
                    <p:pic>
                      <p:nvPicPr>
                        <p:cNvPr id="0" name="图片 286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83429" y="842963"/>
                          <a:ext cx="1003596" cy="939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179387" y="1844890"/>
            <a:ext cx="8137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的图像</a:t>
            </a:r>
            <a:r>
              <a:rPr lang="zh-CN" altLang="en-US" sz="2600" b="1" dirty="0"/>
              <a:t>，</a:t>
            </a:r>
            <a:r>
              <a:rPr lang="zh-CN" altLang="zh-CN" sz="2600" b="1" dirty="0">
                <a:latin typeface="+mn-ea"/>
                <a:ea typeface="+mn-ea"/>
              </a:rPr>
              <a:t>事实上</a:t>
            </a:r>
            <a:r>
              <a:rPr lang="zh-CN" altLang="en-US" sz="2600" b="1" dirty="0">
                <a:latin typeface="+mn-ea"/>
                <a:ea typeface="+mn-ea"/>
              </a:rPr>
              <a:t>，</a:t>
            </a:r>
            <a:r>
              <a:rPr lang="en-US" altLang="zh-CN" sz="2600" b="1" i="1" dirty="0">
                <a:latin typeface="+mn-ea"/>
                <a:ea typeface="+mn-ea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zh-CN" sz="2600" b="1" dirty="0">
                <a:latin typeface="+mn-ea"/>
                <a:ea typeface="+mn-ea"/>
              </a:rPr>
              <a:t>正好是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+mn-ea"/>
                <a:ea typeface="+mn-ea"/>
                <a:sym typeface="Times New Roman" panose="02020603050405020304" pitchFamily="18" charset="0"/>
              </a:rPr>
              <a:t>，</a:t>
            </a:r>
            <a:r>
              <a:rPr lang="zh-CN" altLang="zh-CN" sz="2600" b="1" dirty="0">
                <a:latin typeface="+mn-ea"/>
                <a:ea typeface="+mn-ea"/>
              </a:rPr>
              <a:t>因此</a:t>
            </a:r>
            <a:r>
              <a:rPr lang="zh-CN" altLang="en-US" sz="2600" b="1" dirty="0">
                <a:latin typeface="+mn-ea"/>
                <a:ea typeface="+mn-ea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</a:t>
            </a:r>
            <a:r>
              <a:rPr lang="zh-CN" altLang="zh-CN" sz="2600" b="1" dirty="0">
                <a:latin typeface="+mn-ea"/>
                <a:ea typeface="+mn-ea"/>
              </a:rPr>
              <a:t>仅仅是“拉</a:t>
            </a:r>
            <a:r>
              <a:rPr lang="en-US" altLang="zh-CN" sz="2600" b="1" dirty="0">
                <a:latin typeface="+mn-ea"/>
                <a:ea typeface="+mn-ea"/>
              </a:rPr>
              <a:t>   </a:t>
            </a: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700" y="2348925"/>
            <a:ext cx="276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伸”了</a:t>
            </a:r>
            <a:r>
              <a:rPr lang="zh-CN" altLang="en-US" sz="2600" b="1" dirty="0"/>
              <a:t>向量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/>
              <a:t>。</a:t>
            </a:r>
          </a:p>
        </p:txBody>
      </p:sp>
      <p:grpSp>
        <p:nvGrpSpPr>
          <p:cNvPr id="14" name="组合 12"/>
          <p:cNvGrpSpPr/>
          <p:nvPr/>
        </p:nvGrpSpPr>
        <p:grpSpPr>
          <a:xfrm>
            <a:off x="1979820" y="2132910"/>
            <a:ext cx="4680325" cy="2448170"/>
            <a:chOff x="1331775" y="2204915"/>
            <a:chExt cx="5184360" cy="2592180"/>
          </a:xfrm>
        </p:grpSpPr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3203905" y="3215481"/>
              <a:ext cx="360025" cy="4295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" name="组合 15"/>
            <p:cNvGrpSpPr/>
            <p:nvPr/>
          </p:nvGrpSpPr>
          <p:grpSpPr>
            <a:xfrm>
              <a:off x="1331775" y="2204915"/>
              <a:ext cx="5184360" cy="2592180"/>
              <a:chOff x="1331775" y="2204915"/>
              <a:chExt cx="5184360" cy="2592180"/>
            </a:xfrm>
          </p:grpSpPr>
          <p:cxnSp>
            <p:nvCxnSpPr>
              <p:cNvPr id="17" name="直接连接符 16"/>
              <p:cNvCxnSpPr/>
              <p:nvPr/>
            </p:nvCxnSpPr>
            <p:spPr bwMode="auto">
              <a:xfrm>
                <a:off x="32039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1331775" y="3645015"/>
                <a:ext cx="46803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3594033" y="2595146"/>
                <a:ext cx="5899" cy="22019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39959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35598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471601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07603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54360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284388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248385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212383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17638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3347915" y="3215481"/>
                <a:ext cx="50403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3275910" y="2852960"/>
                <a:ext cx="5760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3275910" y="407704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3275910" y="450907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32"/>
              <p:cNvCxnSpPr/>
              <p:nvPr/>
            </p:nvCxnSpPr>
            <p:spPr bwMode="auto">
              <a:xfrm flipH="1">
                <a:off x="2123830" y="3645015"/>
                <a:ext cx="1470203" cy="43203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3563930" y="3215481"/>
                <a:ext cx="792055" cy="4295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箭头连接符 34"/>
              <p:cNvCxnSpPr/>
              <p:nvPr/>
            </p:nvCxnSpPr>
            <p:spPr bwMode="auto">
              <a:xfrm flipV="1">
                <a:off x="4355985" y="2838872"/>
                <a:ext cx="769726" cy="3741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6012100" y="3429000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曲线连接符 36"/>
              <p:cNvCxnSpPr/>
              <p:nvPr/>
            </p:nvCxnSpPr>
            <p:spPr bwMode="auto">
              <a:xfrm rot="10800000" flipV="1">
                <a:off x="2123830" y="3215481"/>
                <a:ext cx="1152080" cy="861564"/>
              </a:xfrm>
              <a:prstGeom prst="curvedConnector3">
                <a:avLst>
                  <a:gd name="adj1" fmla="val 12389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曲线连接符 37"/>
              <p:cNvCxnSpPr/>
              <p:nvPr/>
            </p:nvCxnSpPr>
            <p:spPr bwMode="auto">
              <a:xfrm flipV="1">
                <a:off x="4348956" y="2852960"/>
                <a:ext cx="841937" cy="362521"/>
              </a:xfrm>
              <a:prstGeom prst="curvedConnector3">
                <a:avLst>
                  <a:gd name="adj1" fmla="val 10430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5076035" y="2420930"/>
                <a:ext cx="9360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</a:t>
                </a:r>
                <a:endPara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55923" y="2204915"/>
                <a:ext cx="6840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799654" y="3984642"/>
                <a:ext cx="75620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</a:t>
                </a:r>
                <a:endPara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059895" y="2792547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11975" y="2792547"/>
                <a:ext cx="5760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4318533" y="4365065"/>
            <a:ext cx="38537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图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5-1 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乘以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的作用</a:t>
            </a:r>
            <a:endParaRPr lang="zh-CN" altLang="en-US" sz="2600" dirty="0"/>
          </a:p>
        </p:txBody>
      </p:sp>
      <p:sp>
        <p:nvSpPr>
          <p:cNvPr id="45" name="TextBox 44"/>
          <p:cNvSpPr txBox="1"/>
          <p:nvPr/>
        </p:nvSpPr>
        <p:spPr>
          <a:xfrm>
            <a:off x="323705" y="4952697"/>
            <a:ext cx="782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这一节，我们将研究形如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或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的方程，</a:t>
            </a:r>
            <a:endParaRPr lang="zh-CN" altLang="en-US" sz="2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23051" y="5456732"/>
            <a:ext cx="7921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  <a:ea typeface="+mn-ea"/>
              </a:rPr>
              <a:t>并且去寻找那些被</a:t>
            </a: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  <a:ea typeface="+mn-ea"/>
              </a:rPr>
              <a:t>变换成自身一个数量倍的向量</a:t>
            </a:r>
            <a:r>
              <a:rPr lang="zh-CN" altLang="en-US" sz="2600" b="1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476750" y="327025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7620000" progId="Equation.DSMT4">
                  <p:embed/>
                </p:oleObj>
              </mc:Choice>
              <mc:Fallback>
                <p:oleObj name="Equation" r:id="rId8" imgW="4572000" imgH="7620000" progId="Equation.DSMT4">
                  <p:embed/>
                  <p:pic>
                    <p:nvPicPr>
                      <p:cNvPr id="0" name="图片 2867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3270250"/>
                        <a:ext cx="190500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229259" y="2852960"/>
          <a:ext cx="160655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966400" imgH="22555200" progId="Equation.DSMT4">
                  <p:embed/>
                </p:oleObj>
              </mc:Choice>
              <mc:Fallback>
                <p:oleObj name="Equation" r:id="rId10" imgW="35966400" imgH="22555200" progId="Equation.DSMT4">
                  <p:embed/>
                  <p:pic>
                    <p:nvPicPr>
                      <p:cNvPr id="0" name="图片 28676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259" y="2852960"/>
                        <a:ext cx="1606551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336550" y="3860800"/>
          <a:ext cx="1389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089600" imgH="22555200" progId="Equation.DSMT4">
                  <p:embed/>
                </p:oleObj>
              </mc:Choice>
              <mc:Fallback>
                <p:oleObj name="Equation" r:id="rId12" imgW="31089600" imgH="22555200" progId="Equation.DSMT4">
                  <p:embed/>
                  <p:pic>
                    <p:nvPicPr>
                      <p:cNvPr id="0" name="图片 2867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6550" y="3860800"/>
                        <a:ext cx="1389063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4" grpId="0"/>
      <p:bldP spid="45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一、基本概念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507413" cy="39989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设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kumimoji="1" lang="en-US" altLang="zh-CN" i="1"/>
              <a:t>n </a:t>
            </a:r>
            <a:r>
              <a:rPr kumimoji="1" lang="zh-CN" altLang="en-US"/>
              <a:t>阶矩阵，如果数 </a:t>
            </a:r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/>
              <a:t>和 </a:t>
            </a:r>
            <a:r>
              <a:rPr kumimoji="1" lang="en-US" altLang="zh-CN" i="1"/>
              <a:t>n </a:t>
            </a:r>
            <a:r>
              <a:rPr kumimoji="1" lang="zh-CN" altLang="en-US"/>
              <a:t>维</a:t>
            </a:r>
            <a:r>
              <a:rPr kumimoji="1" lang="zh-CN" altLang="en-US">
                <a:solidFill>
                  <a:srgbClr val="0000FF"/>
                </a:solidFill>
              </a:rPr>
              <a:t>非零向量</a:t>
            </a:r>
            <a:r>
              <a:rPr kumimoji="1" lang="zh-CN" altLang="en-US"/>
              <a:t>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满足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FF"/>
                </a:solidFill>
              </a:rPr>
              <a:t>A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/>
              <a:t>x</a:t>
            </a:r>
            <a:r>
              <a:rPr lang="zh-CN" altLang="en-US"/>
              <a:t>，</a:t>
            </a: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那么这样的数 </a:t>
            </a:r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/>
              <a:t>称为矩阵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特征值</a:t>
            </a:r>
            <a:r>
              <a:rPr kumimoji="1" lang="zh-CN" altLang="en-US"/>
              <a:t>，非零向量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称为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对应于特征值 </a:t>
            </a:r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/>
              <a:t> 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特征向量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例：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则 </a:t>
            </a:r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/>
              <a:t> = 1 </a:t>
            </a:r>
            <a:r>
              <a:rPr kumimoji="1" lang="zh-CN" altLang="en-US"/>
              <a:t>为                的特征值，       为对应于</a:t>
            </a:r>
            <a:r>
              <a:rPr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/>
              <a:t> = 1 </a:t>
            </a:r>
            <a:r>
              <a:rPr kumimoji="1" lang="zh-CN" altLang="en-US"/>
              <a:t>的特征向量</a:t>
            </a:r>
            <a:r>
              <a:rPr kumimoji="1"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1250950" y="3857625"/>
          <a:ext cx="274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918400" imgH="11277600" progId="Equation.DSMT4">
                  <p:embed/>
                </p:oleObj>
              </mc:Choice>
              <mc:Fallback>
                <p:oleObj name="Equation" r:id="rId2" imgW="32918400" imgH="11277600" progId="Equation.DSMT4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0950" y="3857625"/>
                        <a:ext cx="27432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6"/>
          <p:cNvGraphicFramePr>
            <a:graphicFrameLocks noChangeAspect="1"/>
          </p:cNvGraphicFramePr>
          <p:nvPr/>
        </p:nvGraphicFramePr>
        <p:xfrm>
          <a:off x="1979613" y="4927600"/>
          <a:ext cx="1168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20800" imgH="11277600" progId="Equation.DSMT4">
                  <p:embed/>
                </p:oleObj>
              </mc:Choice>
              <mc:Fallback>
                <p:oleObj name="Equation" r:id="rId4" imgW="14020800" imgH="11277600" progId="Equation.DSMT4">
                  <p:embed/>
                  <p:pic>
                    <p:nvPicPr>
                      <p:cNvPr id="0" name="图片 296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613" y="4927600"/>
                        <a:ext cx="11684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4643438" y="4927600"/>
          <a:ext cx="55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05600" imgH="11277600" progId="Equation.DSMT4">
                  <p:embed/>
                </p:oleObj>
              </mc:Choice>
              <mc:Fallback>
                <p:oleObj name="Equation" r:id="rId6" imgW="6705600" imgH="11277600" progId="Equation.DSMT4">
                  <p:embed/>
                  <p:pic>
                    <p:nvPicPr>
                      <p:cNvPr id="0" name="图片 296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3438" y="4927600"/>
                        <a:ext cx="5588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4681538" y="4922838"/>
            <a:ext cx="4248150" cy="935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99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一、基本概念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507413" cy="4560887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定义：</a:t>
            </a:r>
            <a:r>
              <a:rPr lang="zh-CN" altLang="en-US" dirty="0"/>
              <a:t>设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阶矩阵，如果数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 dirty="0"/>
              <a:t>和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</a:t>
            </a:r>
            <a:r>
              <a:rPr kumimoji="1" lang="zh-CN" altLang="en-US" dirty="0">
                <a:solidFill>
                  <a:srgbClr val="0000FF"/>
                </a:solidFill>
              </a:rPr>
              <a:t>非零向量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满足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endParaRPr kumimoji="1"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那么这样的数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 dirty="0"/>
              <a:t>称为矩阵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特征值</a:t>
            </a:r>
            <a:r>
              <a:rPr kumimoji="1" lang="zh-CN" altLang="en-US" dirty="0"/>
              <a:t>，非零向量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称为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对应于特征值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特征向量</a:t>
            </a:r>
            <a:r>
              <a:rPr kumimoji="1" lang="zh-CN" altLang="en-US" dirty="0"/>
              <a:t>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00FF"/>
                </a:solidFill>
              </a:rPr>
              <a:t>	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endParaRPr kumimoji="1" lang="en-US" altLang="zh-CN" baseline="-25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kumimoji="1" lang="zh-CN" altLang="en-US" dirty="0"/>
              <a:t>非零向量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满足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−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x = </a:t>
            </a:r>
            <a:r>
              <a:rPr lang="en-US" altLang="zh-CN" dirty="0"/>
              <a:t>0</a:t>
            </a:r>
            <a:r>
              <a:rPr lang="zh-CN" altLang="en-US" dirty="0"/>
              <a:t>（零向量）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齐次线性方程组有非零解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	系数行列式 </a:t>
            </a:r>
            <a:r>
              <a:rPr kumimoji="1" lang="en-US" altLang="zh-CN" dirty="0">
                <a:solidFill>
                  <a:srgbClr val="0000FF"/>
                </a:solidFill>
              </a:rPr>
              <a:t>|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−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</a:rPr>
              <a:t> |</a:t>
            </a:r>
            <a:r>
              <a:rPr kumimoji="1" lang="en-US" altLang="zh-CN" dirty="0"/>
              <a:t> = 0</a:t>
            </a:r>
            <a:endParaRPr kumimoji="1" lang="en-US" altLang="zh-CN" dirty="0">
              <a:latin typeface="楷体_GB2312" pitchFamily="49" charset="-122"/>
            </a:endParaRPr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323850" y="5127625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323850" y="5675313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323850" y="4581525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 animBg="1"/>
      <p:bldP spid="207881" grpId="0" animBg="1"/>
      <p:bldP spid="2078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5536" y="4437112"/>
            <a:ext cx="8352928" cy="22320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</a:ln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如何求解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538163" y="476250"/>
            <a:ext cx="7058025" cy="26654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FF"/>
                </a:solidFill>
              </a:rPr>
              <a:t>特征方程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1189038" y="692150"/>
            <a:ext cx="5757862" cy="22320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</a:ln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特征多项式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3429000"/>
            <a:ext cx="8229600" cy="968375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 dirty="0"/>
              <a:t>特征方程 		</a:t>
            </a:r>
            <a:r>
              <a:rPr kumimoji="1" lang="en-US" altLang="zh-CN" dirty="0"/>
              <a:t>| </a:t>
            </a:r>
            <a:r>
              <a:rPr lang="en-US" altLang="zh-CN" i="1" dirty="0"/>
              <a:t>A</a:t>
            </a:r>
            <a:r>
              <a:rPr lang="zh-CN" altLang="en-US" dirty="0"/>
              <a:t>−</a:t>
            </a:r>
            <a:r>
              <a:rPr lang="en-US" altLang="zh-CN" i="1" dirty="0" err="1">
                <a:latin typeface="Symbol" panose="05050102010706020507" pitchFamily="18" charset="2"/>
              </a:rPr>
              <a:t>l</a:t>
            </a:r>
            <a:r>
              <a:rPr lang="en-US" altLang="zh-CN" i="1" dirty="0" err="1"/>
              <a:t>E</a:t>
            </a:r>
            <a:r>
              <a:rPr kumimoji="1" lang="en-US" altLang="zh-CN" dirty="0"/>
              <a:t> | = 0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dirty="0"/>
              <a:t>特征多项式	</a:t>
            </a:r>
            <a:r>
              <a:rPr kumimoji="1" lang="en-US" altLang="zh-CN" dirty="0"/>
              <a:t>| </a:t>
            </a:r>
            <a:r>
              <a:rPr lang="en-US" altLang="zh-CN" i="1" dirty="0"/>
              <a:t>A</a:t>
            </a:r>
            <a:r>
              <a:rPr lang="zh-CN" altLang="en-US" dirty="0"/>
              <a:t>−</a:t>
            </a:r>
            <a:r>
              <a:rPr lang="en-US" altLang="zh-CN" i="1" dirty="0" err="1">
                <a:latin typeface="Symbol" panose="05050102010706020507" pitchFamily="18" charset="2"/>
              </a:rPr>
              <a:t>l</a:t>
            </a:r>
            <a:r>
              <a:rPr lang="en-US" altLang="zh-CN" i="1" dirty="0" err="1"/>
              <a:t>E</a:t>
            </a:r>
            <a:r>
              <a:rPr kumimoji="1" lang="en-US" altLang="zh-CN" dirty="0"/>
              <a:t> |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63700" y="836613"/>
          <a:ext cx="5816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799200" imgH="22555200" progId="Equation.DSMT4">
                  <p:embed/>
                </p:oleObj>
              </mc:Choice>
              <mc:Fallback>
                <p:oleObj name="Equation" r:id="rId2" imgW="69799200" imgH="22555200" progId="Equation.DSMT4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836613"/>
                        <a:ext cx="5816600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4941168"/>
            <a:ext cx="82296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81000" marR="0" lvl="0" indent="-3810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defRPr/>
            </a:pPr>
            <a:r>
              <a:rPr kumimoji="1" lang="zh-CN" altLang="en-US" sz="2400" b="1" kern="0" noProof="0" dirty="0">
                <a:solidFill>
                  <a:srgbClr val="C00000"/>
                </a:solidFill>
              </a:rPr>
              <a:t>           </a:t>
            </a:r>
            <a:r>
              <a:rPr kumimoji="1" lang="zh-CN" altLang="en-US" sz="3200" b="1" kern="0" noProof="0" dirty="0">
                <a:solidFill>
                  <a:srgbClr val="C00000"/>
                </a:solidFill>
              </a:rPr>
              <a:t>求特征值</a:t>
            </a:r>
            <a:r>
              <a:rPr kumimoji="1" lang="en-US" altLang="zh-CN" sz="3200" b="1" kern="0" noProof="0" dirty="0">
                <a:solidFill>
                  <a:srgbClr val="C00000"/>
                </a:solidFill>
                <a:sym typeface="Wingdings" panose="05000000000000000000" pitchFamily="2" charset="2"/>
              </a:rPr>
              <a:t>:     </a:t>
            </a:r>
            <a:r>
              <a:rPr kumimoji="1" lang="zh-CN" altLang="en-US" sz="3200" b="1" kern="0" noProof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解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−</a:t>
            </a:r>
            <a:r>
              <a:rPr kumimoji="0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= 0</a:t>
            </a:r>
          </a:p>
          <a:p>
            <a:pPr marL="381000" lvl="0" indent="-3810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求</a:t>
            </a:r>
            <a:r>
              <a:rPr lang="en-US" altLang="zh-CN" sz="3200" b="1" i="1" kern="0" dirty="0" err="1">
                <a:solidFill>
                  <a:srgbClr val="C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3200" b="1" i="1" kern="0" baseline="-25000" dirty="0" err="1">
                <a:solidFill>
                  <a:srgbClr val="C00000"/>
                </a:solidFill>
                <a:latin typeface="Symbol" panose="05050102010706020507" pitchFamily="18" charset="2"/>
              </a:rPr>
              <a:t>i</a:t>
            </a:r>
            <a:r>
              <a:rPr lang="zh-CN" altLang="en-US" sz="3200" b="1" kern="0" dirty="0">
                <a:solidFill>
                  <a:srgbClr val="C00000"/>
                </a:solidFill>
              </a:rPr>
              <a:t>对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应的特征向量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求解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− </a:t>
            </a:r>
            <a:r>
              <a:rPr kumimoji="0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1" i="1" u="none" strike="noStrike" kern="0" cap="none" spc="0" normalizeH="0" baseline="-2500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i</a:t>
            </a:r>
            <a:r>
              <a:rPr kumimoji="0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9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6856" grpId="0" animBg="1"/>
      <p:bldP spid="2068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229600" cy="481965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设有 </a:t>
            </a:r>
            <a:r>
              <a:rPr kumimoji="1" lang="en-US" altLang="zh-CN" i="1"/>
              <a:t>n </a:t>
            </a:r>
            <a:r>
              <a:rPr kumimoji="1" lang="zh-CN" altLang="en-US"/>
              <a:t>维向量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令</a:t>
            </a:r>
            <a:endParaRPr kumimoji="1" lang="en-US" altLang="zh-CN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endParaRPr kumimoji="1" lang="en-US" altLang="zh-CN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endParaRPr kumimoji="1" lang="en-US" altLang="zh-CN"/>
          </a:p>
          <a:p>
            <a:pPr eaLnBrk="1" hangingPunct="1">
              <a:lnSpc>
                <a:spcPct val="24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则称 </a:t>
            </a:r>
            <a:r>
              <a:rPr kumimoji="1" lang="en-US" altLang="zh-CN"/>
              <a:t>[</a:t>
            </a:r>
            <a:r>
              <a:rPr kumimoji="1" lang="en-US" altLang="zh-CN" i="1"/>
              <a:t>x</a:t>
            </a:r>
            <a:r>
              <a:rPr kumimoji="1" lang="en-US" altLang="zh-CN"/>
              <a:t>, </a:t>
            </a:r>
            <a:r>
              <a:rPr kumimoji="1" lang="en-US" altLang="zh-CN" i="1"/>
              <a:t>y</a:t>
            </a:r>
            <a:r>
              <a:rPr kumimoji="1" lang="en-US" altLang="zh-CN"/>
              <a:t>] </a:t>
            </a:r>
            <a:r>
              <a:rPr kumimoji="1" lang="zh-CN" altLang="en-US"/>
              <a:t>为向量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和 </a:t>
            </a:r>
            <a:r>
              <a:rPr kumimoji="1" lang="en-US" altLang="zh-CN" i="1"/>
              <a:t>y</a:t>
            </a:r>
            <a:r>
              <a:rPr kumimoji="1" lang="en-US" altLang="zh-CN"/>
              <a:t> </a:t>
            </a:r>
            <a:r>
              <a:rPr kumimoji="1" lang="zh-CN" altLang="en-US"/>
              <a:t>的</a:t>
            </a:r>
            <a:r>
              <a:rPr kumimoji="1" lang="zh-CN" altLang="en-US">
                <a:solidFill>
                  <a:srgbClr val="FF0000"/>
                </a:solidFill>
              </a:rPr>
              <a:t>内积</a:t>
            </a:r>
            <a:r>
              <a:rPr kumimoji="1" lang="zh-CN" altLang="en-US"/>
              <a:t>．</a:t>
            </a:r>
            <a:endParaRPr lang="zh-CN" altLang="en-US"/>
          </a:p>
        </p:txBody>
      </p: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2185988" y="3014663"/>
          <a:ext cx="388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34400" imgH="5486400" progId="Equation.DSMT4">
                  <p:embed/>
                </p:oleObj>
              </mc:Choice>
              <mc:Fallback>
                <p:oleObj name="Equation" r:id="rId2" imgW="46634400" imgH="54864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5988" y="3014663"/>
                        <a:ext cx="38862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向量的内积</a:t>
            </a:r>
          </a:p>
        </p:txBody>
      </p:sp>
      <p:graphicFrame>
        <p:nvGraphicFramePr>
          <p:cNvPr id="180228" name="Object 2"/>
          <p:cNvGraphicFramePr>
            <a:graphicFrameLocks noChangeAspect="1"/>
          </p:cNvGraphicFramePr>
          <p:nvPr/>
        </p:nvGraphicFramePr>
        <p:xfrm>
          <a:off x="3263900" y="1030288"/>
          <a:ext cx="27178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13600" imgH="22555200" progId="Equation.DSMT4">
                  <p:embed/>
                </p:oleObj>
              </mc:Choice>
              <mc:Fallback>
                <p:oleObj name="Equation" r:id="rId4" imgW="32613600" imgH="225552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63900" y="1030288"/>
                        <a:ext cx="2717800" cy="187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3176588" y="3479800"/>
          <a:ext cx="2792412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8000" imgH="22555200" progId="Equation.DSMT4">
                  <p:embed/>
                </p:oleObj>
              </mc:Choice>
              <mc:Fallback>
                <p:oleObj name="Equation" r:id="rId6" imgW="33528000" imgH="225552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76588" y="3479800"/>
                        <a:ext cx="2792412" cy="1878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6000750" y="4175125"/>
          <a:ext cx="86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363200" imgH="5486400" progId="Equation.DSMT4">
                  <p:embed/>
                </p:oleObj>
              </mc:Choice>
              <mc:Fallback>
                <p:oleObj name="Equation" r:id="rId8" imgW="10363200" imgH="54864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00750" y="4175125"/>
                        <a:ext cx="8636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57413" y="30003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457200" y="654050"/>
            <a:ext cx="82311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求矩阵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解：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的特征多项式为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的特征值为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 2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4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 2 </a:t>
            </a:r>
            <a:r>
              <a:rPr kumimoji="1" lang="zh-CN" altLang="en-US" sz="2400" b="1">
                <a:solidFill>
                  <a:srgbClr val="000000"/>
                </a:solidFill>
              </a:rPr>
              <a:t>时， 对应的特征向量应满足</a:t>
            </a:r>
          </a:p>
          <a:p>
            <a:pPr marL="342900" indent="-342900"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                                           ，即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解得基础解系               ．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071688" y="449263"/>
          <a:ext cx="18526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50400" imgH="11277600" progId="Equation.DSMT4">
                  <p:embed/>
                </p:oleObj>
              </mc:Choice>
              <mc:Fallback>
                <p:oleObj name="Equation" r:id="rId2" imgW="22250400" imgH="11277600" progId="Equation.DSMT4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1688" y="449263"/>
                        <a:ext cx="1852612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457200" y="2163763"/>
          <a:ext cx="84740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803200" imgH="11277600" progId="Equation.DSMT4">
                  <p:embed/>
                </p:oleObj>
              </mc:Choice>
              <mc:Fallback>
                <p:oleObj name="Equation" r:id="rId4" imgW="101803200" imgH="11277600" progId="Equation.DSMT4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163763"/>
                        <a:ext cx="8474075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5"/>
          <p:cNvGraphicFramePr>
            <a:graphicFrameLocks noChangeAspect="1"/>
          </p:cNvGraphicFramePr>
          <p:nvPr/>
        </p:nvGraphicFramePr>
        <p:xfrm>
          <a:off x="457200" y="4237038"/>
          <a:ext cx="32734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19200" imgH="11582400" progId="Equation.DSMT4">
                  <p:embed/>
                </p:oleObj>
              </mc:Choice>
              <mc:Fallback>
                <p:oleObj name="Equation" r:id="rId6" imgW="39319200" imgH="11582400" progId="Equation.DSMT4">
                  <p:embed/>
                  <p:pic>
                    <p:nvPicPr>
                      <p:cNvPr id="0" name="图片 3174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4237038"/>
                        <a:ext cx="3273425" cy="963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6"/>
          <p:cNvGraphicFramePr>
            <a:graphicFrameLocks noChangeAspect="1"/>
          </p:cNvGraphicFramePr>
          <p:nvPr/>
        </p:nvGraphicFramePr>
        <p:xfrm>
          <a:off x="4479925" y="4237038"/>
          <a:ext cx="27400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918400" imgH="11582400" progId="Equation.DSMT4">
                  <p:embed/>
                </p:oleObj>
              </mc:Choice>
              <mc:Fallback>
                <p:oleObj name="Equation" r:id="rId8" imgW="32918400" imgH="11582400" progId="Equation.DSMT4">
                  <p:embed/>
                  <p:pic>
                    <p:nvPicPr>
                      <p:cNvPr id="0" name="图片 3174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9925" y="4237038"/>
                        <a:ext cx="2740025" cy="963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/>
          <p:cNvGraphicFramePr>
            <a:graphicFrameLocks noChangeAspect="1"/>
          </p:cNvGraphicFramePr>
          <p:nvPr/>
        </p:nvGraphicFramePr>
        <p:xfrm>
          <a:off x="2382838" y="5213350"/>
          <a:ext cx="11414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0" imgH="11277600" progId="Equation.DSMT4">
                  <p:embed/>
                </p:oleObj>
              </mc:Choice>
              <mc:Fallback>
                <p:oleObj name="Equation" r:id="rId10" imgW="13716000" imgH="11277600" progId="Equation.DSMT4">
                  <p:embed/>
                  <p:pic>
                    <p:nvPicPr>
                      <p:cNvPr id="0" name="图片 3174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2838" y="5213350"/>
                        <a:ext cx="1141412" cy="938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3794125" y="5470525"/>
            <a:ext cx="495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>
                <a:solidFill>
                  <a:srgbClr val="FF0000"/>
                </a:solidFill>
              </a:rPr>
              <a:t>k</a:t>
            </a:r>
            <a:r>
              <a:rPr kumimoji="1" lang="zh-CN" altLang="en-US" sz="2400" b="1" i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≠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0</a:t>
            </a:r>
            <a:r>
              <a:rPr kumimoji="1" lang="zh-CN" altLang="en-US" sz="2400" b="1">
                <a:solidFill>
                  <a:srgbClr val="FF0000"/>
                </a:solidFill>
              </a:rPr>
              <a:t>）</a:t>
            </a:r>
            <a:r>
              <a:rPr kumimoji="1" lang="zh-CN" altLang="en-US" sz="2400" b="1">
                <a:solidFill>
                  <a:srgbClr val="000000"/>
                </a:solidFill>
              </a:rPr>
              <a:t>就是对应的特征向量．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6" grpId="0"/>
      <p:bldP spid="211976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457200" y="654050"/>
            <a:ext cx="82311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求矩阵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解：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的特征多项式为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的特征值为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 2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4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= 4 </a:t>
            </a:r>
            <a:r>
              <a:rPr kumimoji="1" lang="zh-CN" altLang="en-US" sz="2400" b="1">
                <a:solidFill>
                  <a:srgbClr val="000000"/>
                </a:solidFill>
              </a:rPr>
              <a:t>时， 对应的特征向量应满足</a:t>
            </a:r>
          </a:p>
          <a:p>
            <a:pPr marL="342900" indent="-342900"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                                           ，即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解得基础解系                  ．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071688" y="449263"/>
          <a:ext cx="18526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50400" imgH="11277600" progId="Equation.DSMT4">
                  <p:embed/>
                </p:oleObj>
              </mc:Choice>
              <mc:Fallback>
                <p:oleObj name="Equation" r:id="rId2" imgW="22250400" imgH="11277600" progId="Equation.DSMT4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1688" y="449263"/>
                        <a:ext cx="1852612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57200" y="2163763"/>
          <a:ext cx="84740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803200" imgH="11277600" progId="Equation.DSMT4">
                  <p:embed/>
                </p:oleObj>
              </mc:Choice>
              <mc:Fallback>
                <p:oleObj name="Equation" r:id="rId4" imgW="101803200" imgH="11277600" progId="Equation.DSMT4">
                  <p:embed/>
                  <p:pic>
                    <p:nvPicPr>
                      <p:cNvPr id="0" name="图片 3276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163763"/>
                        <a:ext cx="8474075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457200" y="4237038"/>
          <a:ext cx="32734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19200" imgH="11582400" progId="Equation.DSMT4">
                  <p:embed/>
                </p:oleObj>
              </mc:Choice>
              <mc:Fallback>
                <p:oleObj name="Equation" r:id="rId6" imgW="39319200" imgH="11582400" progId="Equation.DSMT4">
                  <p:embed/>
                  <p:pic>
                    <p:nvPicPr>
                      <p:cNvPr id="0" name="图片 3277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4237038"/>
                        <a:ext cx="3273425" cy="963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4481513" y="4237038"/>
          <a:ext cx="27400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918400" imgH="11582400" progId="Equation.DSMT4">
                  <p:embed/>
                </p:oleObj>
              </mc:Choice>
              <mc:Fallback>
                <p:oleObj name="Equation" r:id="rId8" imgW="32918400" imgH="11582400" progId="Equation.DSMT4">
                  <p:embed/>
                  <p:pic>
                    <p:nvPicPr>
                      <p:cNvPr id="0" name="图片 3277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81513" y="4237038"/>
                        <a:ext cx="2740025" cy="963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349500" y="5213350"/>
          <a:ext cx="13446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154400" imgH="11277600" progId="Equation.DSMT4">
                  <p:embed/>
                </p:oleObj>
              </mc:Choice>
              <mc:Fallback>
                <p:oleObj name="Equation" r:id="rId10" imgW="16154400" imgH="11277600" progId="Equation.DSMT4">
                  <p:embed/>
                  <p:pic>
                    <p:nvPicPr>
                      <p:cNvPr id="0" name="图片 32772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49500" y="5213350"/>
                        <a:ext cx="1344613" cy="938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938588" y="5470525"/>
            <a:ext cx="495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>
                <a:solidFill>
                  <a:srgbClr val="FF0000"/>
                </a:solidFill>
              </a:rPr>
              <a:t>k</a:t>
            </a:r>
            <a:r>
              <a:rPr kumimoji="1" lang="zh-CN" altLang="en-US" sz="2400" b="1" i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≠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0</a:t>
            </a:r>
            <a:r>
              <a:rPr kumimoji="1" lang="zh-CN" altLang="en-US" sz="2400" b="1">
                <a:solidFill>
                  <a:srgbClr val="FF0000"/>
                </a:solidFill>
              </a:rPr>
              <a:t>）</a:t>
            </a:r>
            <a:r>
              <a:rPr kumimoji="1" lang="zh-CN" altLang="en-US" sz="2400" b="1">
                <a:solidFill>
                  <a:srgbClr val="000000"/>
                </a:solidFill>
              </a:rPr>
              <a:t>就是对应的特征向量．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求矩阵   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所以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的特征值为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en-US" sz="2400" b="1">
                <a:solidFill>
                  <a:srgbClr val="000000"/>
                </a:solidFill>
              </a:rPr>
              <a:t>−</a:t>
            </a:r>
            <a:r>
              <a:rPr kumimoji="1" lang="en-US" altLang="zh-CN" sz="2400" b="1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2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FF"/>
              </a:solidFill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03200" imgH="16764000" progId="Equation.DSMT4">
                  <p:embed/>
                </p:oleObj>
              </mc:Choice>
              <mc:Fallback>
                <p:oleObj name="Equation" r:id="rId2" imgW="25603200" imgH="16764000" progId="Equation.DSMT4">
                  <p:embed/>
                  <p:pic>
                    <p:nvPicPr>
                      <p:cNvPr id="0" name="图片 337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1213" y="450850"/>
                        <a:ext cx="21304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1130300" y="2198688"/>
          <a:ext cx="7129463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648800" imgH="22555200" progId="Equation.DSMT4">
                  <p:embed/>
                </p:oleObj>
              </mc:Choice>
              <mc:Fallback>
                <p:oleObj name="Equation" r:id="rId4" imgW="85648800" imgH="22555200" progId="Equation.DSMT4">
                  <p:embed/>
                  <p:pic>
                    <p:nvPicPr>
                      <p:cNvPr id="0" name="图片 337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0300" y="2198688"/>
                        <a:ext cx="7129463" cy="187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1" name="Line 11"/>
          <p:cNvSpPr>
            <a:spLocks noChangeShapeType="1"/>
          </p:cNvSpPr>
          <p:nvPr/>
        </p:nvSpPr>
        <p:spPr bwMode="auto">
          <a:xfrm>
            <a:off x="2555875" y="2895600"/>
            <a:ext cx="26638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052" name="Line 12"/>
          <p:cNvSpPr>
            <a:spLocks noChangeShapeType="1"/>
          </p:cNvSpPr>
          <p:nvPr/>
        </p:nvSpPr>
        <p:spPr bwMode="auto">
          <a:xfrm>
            <a:off x="3952875" y="21764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5292725" y="2276475"/>
            <a:ext cx="3024188" cy="1152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2254250" y="3644900"/>
            <a:ext cx="2555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4810125" y="3644900"/>
            <a:ext cx="2555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1" grpId="0" animBg="1"/>
      <p:bldP spid="215052" grpId="0" animBg="1"/>
      <p:bldP spid="215053" grpId="0" animBg="1"/>
      <p:bldP spid="215054" grpId="0" animBg="1"/>
      <p:bldP spid="2150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求矩阵   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解（续）：</a:t>
            </a: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en-US" sz="2400" b="1">
                <a:solidFill>
                  <a:srgbClr val="000000"/>
                </a:solidFill>
              </a:rPr>
              <a:t>−</a:t>
            </a:r>
            <a:r>
              <a:rPr kumimoji="1" lang="en-US" altLang="zh-CN" sz="2400" b="1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时，因为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解方程组 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解得基础解系               ．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03200" imgH="16764000" progId="Equation.DSMT4">
                  <p:embed/>
                </p:oleObj>
              </mc:Choice>
              <mc:Fallback>
                <p:oleObj name="Equation" r:id="rId2" imgW="25603200" imgH="16764000" progId="Equation.DSMT4">
                  <p:embed/>
                  <p:pic>
                    <p:nvPicPr>
                      <p:cNvPr id="0" name="图片 348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1213" y="450850"/>
                        <a:ext cx="21304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693863" y="2857500"/>
          <a:ext cx="570865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00" imgH="16764000" progId="Equation.DSMT4">
                  <p:embed/>
                </p:oleObj>
              </mc:Choice>
              <mc:Fallback>
                <p:oleObj name="Equation" r:id="rId4" imgW="68580000" imgH="16764000" progId="Equation.DSMT4">
                  <p:embed/>
                  <p:pic>
                    <p:nvPicPr>
                      <p:cNvPr id="0" name="图片 3481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3863" y="2857500"/>
                        <a:ext cx="5708650" cy="139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397125" y="4800600"/>
          <a:ext cx="11668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20800" imgH="16764000" progId="Equation.DSMT4">
                  <p:embed/>
                </p:oleObj>
              </mc:Choice>
              <mc:Fallback>
                <p:oleObj name="Equation" r:id="rId6" imgW="14020800" imgH="16764000" progId="Equation.DSMT4">
                  <p:embed/>
                  <p:pic>
                    <p:nvPicPr>
                      <p:cNvPr id="0" name="图片 3481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7125" y="4800600"/>
                        <a:ext cx="1166813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3794125" y="5264150"/>
            <a:ext cx="495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>
                <a:solidFill>
                  <a:srgbClr val="FF0000"/>
                </a:solidFill>
              </a:rPr>
              <a:t>k</a:t>
            </a:r>
            <a:r>
              <a:rPr kumimoji="1" lang="zh-CN" altLang="en-US" sz="2400" b="1" i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≠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0</a:t>
            </a:r>
            <a:r>
              <a:rPr kumimoji="1" lang="zh-CN" altLang="en-US" sz="2400" b="1">
                <a:solidFill>
                  <a:srgbClr val="FF0000"/>
                </a:solidFill>
              </a:rPr>
              <a:t>）</a:t>
            </a:r>
            <a:r>
              <a:rPr kumimoji="1" lang="zh-CN" altLang="en-US" sz="2400" b="1">
                <a:solidFill>
                  <a:srgbClr val="000000"/>
                </a:solidFill>
              </a:rPr>
              <a:t>就是对应的特征向量．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457200" y="882650"/>
            <a:ext cx="8231188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求矩阵                            的特征值和特征向量．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解（续）：</a:t>
            </a: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 2 </a:t>
            </a:r>
            <a:r>
              <a:rPr kumimoji="1" lang="zh-CN" altLang="en-US" sz="2400" b="1">
                <a:solidFill>
                  <a:srgbClr val="000000"/>
                </a:solidFill>
              </a:rPr>
              <a:t>时，因为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解方程组 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−</a:t>
            </a:r>
            <a:r>
              <a:rPr kumimoji="1" lang="en-US" altLang="zh-CN" sz="2400" b="1">
                <a:solidFill>
                  <a:srgbClr val="000000"/>
                </a:solidFill>
              </a:rPr>
              <a:t>2</a:t>
            </a:r>
            <a:r>
              <a:rPr kumimoji="1"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解得基础解系                                            ．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FF0000"/>
                </a:solidFill>
              </a:rPr>
              <a:t>（</a:t>
            </a:r>
            <a:r>
              <a:rPr kumimoji="1" lang="en-US" altLang="zh-CN" sz="2400" b="1" i="1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3</a:t>
            </a:r>
            <a:r>
              <a:rPr kumimoji="1" lang="en-US" altLang="zh-CN" sz="2400" b="1">
                <a:solidFill>
                  <a:srgbClr val="FF0000"/>
                </a:solidFill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</a:rPr>
              <a:t>不同时为零）</a:t>
            </a:r>
            <a:r>
              <a:rPr kumimoji="1" lang="zh-CN" altLang="en-US" sz="2400" b="1">
                <a:solidFill>
                  <a:srgbClr val="000000"/>
                </a:solidFill>
              </a:rPr>
              <a:t>就是对应的特征向量．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081213" y="450850"/>
          <a:ext cx="21304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03200" imgH="16764000" progId="Equation.DSMT4">
                  <p:embed/>
                </p:oleObj>
              </mc:Choice>
              <mc:Fallback>
                <p:oleObj name="Equation" r:id="rId2" imgW="25603200" imgH="16764000" progId="Equation.DSMT4">
                  <p:embed/>
                  <p:pic>
                    <p:nvPicPr>
                      <p:cNvPr id="0" name="图片 358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1213" y="450850"/>
                        <a:ext cx="21304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2263775" y="3041650"/>
          <a:ext cx="456723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864000" imgH="16764000" progId="Equation.DSMT4">
                  <p:embed/>
                </p:oleObj>
              </mc:Choice>
              <mc:Fallback>
                <p:oleObj name="Equation" r:id="rId4" imgW="54864000" imgH="16764000" progId="Equation.DSMT4">
                  <p:embed/>
                  <p:pic>
                    <p:nvPicPr>
                      <p:cNvPr id="0" name="图片 3584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3775" y="3041650"/>
                        <a:ext cx="4567238" cy="139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3124200" y="4606925"/>
          <a:ext cx="266223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0" imgH="16764000" progId="Equation.DSMT4">
                  <p:embed/>
                </p:oleObj>
              </mc:Choice>
              <mc:Fallback>
                <p:oleObj name="Equation" r:id="rId6" imgW="32004000" imgH="16764000" progId="Equation.DSMT4">
                  <p:embed/>
                  <p:pic>
                    <p:nvPicPr>
                      <p:cNvPr id="0" name="图片 3584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4200" y="4606925"/>
                        <a:ext cx="2662238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071688" y="6072188"/>
            <a:ext cx="28575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0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616200"/>
            <a:ext cx="83439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二、基本性质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30552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dirty="0"/>
              <a:t>在复数范围内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阶矩阵 </a:t>
            </a:r>
            <a:r>
              <a:rPr lang="en-US" altLang="zh-CN" i="1" dirty="0"/>
              <a:t>A </a:t>
            </a:r>
            <a:r>
              <a:rPr lang="zh-CN" altLang="en-US" dirty="0"/>
              <a:t>有</a:t>
            </a:r>
            <a:r>
              <a:rPr kumimoji="1" lang="en-US" altLang="zh-CN" i="1" dirty="0"/>
              <a:t>n </a:t>
            </a:r>
            <a:r>
              <a:rPr lang="zh-CN" altLang="en-US" dirty="0"/>
              <a:t>个特征值（重根按重数计算）</a:t>
            </a:r>
            <a:r>
              <a:rPr kumimoji="1" lang="zh-CN" altLang="en-US" dirty="0"/>
              <a:t>．</a:t>
            </a:r>
            <a:endParaRPr lang="zh-CN" altLang="en-US" dirty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dirty="0"/>
              <a:t>设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阶矩阵 </a:t>
            </a:r>
            <a:r>
              <a:rPr lang="en-US" altLang="zh-CN" i="1" dirty="0"/>
              <a:t>A </a:t>
            </a:r>
            <a:r>
              <a:rPr lang="zh-CN" altLang="en-US" dirty="0"/>
              <a:t>的特征值为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>
                <a:latin typeface="Symbol" panose="05050102010706020507" pitchFamily="18" charset="2"/>
              </a:rPr>
              <a:t>l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，则</a:t>
            </a:r>
            <a:endParaRPr lang="zh-CN" altLang="en-US" i="1" dirty="0"/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baseline="-25000" dirty="0"/>
              <a:t>1 </a:t>
            </a:r>
            <a:r>
              <a:rPr lang="en-US" altLang="zh-CN" dirty="0"/>
              <a:t>+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baseline="-25000" dirty="0"/>
              <a:t>2 </a:t>
            </a:r>
            <a:r>
              <a:rPr lang="en-US" altLang="zh-CN" dirty="0"/>
              <a:t>+ … + </a:t>
            </a:r>
            <a:r>
              <a:rPr lang="en-US" altLang="zh-CN" i="1" dirty="0" err="1">
                <a:latin typeface="Symbol" panose="05050102010706020507" pitchFamily="18" charset="2"/>
              </a:rPr>
              <a:t>l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= a</a:t>
            </a:r>
            <a:r>
              <a:rPr lang="en-US" altLang="zh-CN" baseline="-25000" dirty="0"/>
              <a:t>11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baseline="-25000" dirty="0"/>
              <a:t>22 </a:t>
            </a:r>
            <a:r>
              <a:rPr lang="en-US" altLang="zh-CN" dirty="0"/>
              <a:t>+ … +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nn</a:t>
            </a:r>
            <a:r>
              <a:rPr lang="en-US" altLang="zh-CN" i="1" dirty="0"/>
              <a:t> 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baseline="-25000" dirty="0"/>
              <a:t>1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baseline="-25000" dirty="0"/>
              <a:t>2 </a:t>
            </a:r>
            <a:r>
              <a:rPr lang="en-US" altLang="zh-CN" dirty="0"/>
              <a:t>… </a:t>
            </a:r>
            <a:r>
              <a:rPr lang="en-US" altLang="zh-CN" i="1" dirty="0" err="1">
                <a:latin typeface="Symbol" panose="05050102010706020507" pitchFamily="18" charset="2"/>
              </a:rPr>
              <a:t>l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= |A|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endParaRPr lang="zh-CN" altLang="en-US" dirty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T</a:t>
            </a:r>
            <a:r>
              <a:rPr lang="zh-CN" altLang="en-US" dirty="0"/>
              <a:t>有相同的特征值</a:t>
            </a:r>
            <a:endParaRPr lang="en-US" altLang="zh-CN" baseline="30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600" y="3933056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6000" imgH="10972800" progId="Equation.DSMT4">
                  <p:embed/>
                </p:oleObj>
              </mc:Choice>
              <mc:Fallback>
                <p:oleObj name="Equation" r:id="rId2" imgW="51816000" imgH="10972800" progId="Equation.DSMT4">
                  <p:embed/>
                  <p:pic>
                    <p:nvPicPr>
                      <p:cNvPr id="0" name="图片 368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600" y="3933056"/>
                        <a:ext cx="2159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457200" y="455613"/>
            <a:ext cx="8231188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</a:rPr>
              <a:t>设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zh-CN" altLang="en-US" sz="2400" b="1" dirty="0">
                <a:solidFill>
                  <a:srgbClr val="000000"/>
                </a:solidFill>
              </a:rPr>
              <a:t>是方阵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的特征值，证明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(1)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的特征值；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</a:rPr>
              <a:t>当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可逆时，</a:t>
            </a:r>
            <a:r>
              <a:rPr lang="en-US" altLang="zh-CN" sz="2400" b="1" dirty="0">
                <a:solidFill>
                  <a:srgbClr val="000000"/>
                </a:solidFill>
              </a:rPr>
              <a:t>1/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dirty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结论：</a:t>
            </a:r>
            <a:r>
              <a:rPr lang="zh-CN" altLang="en-US" sz="2400" b="1" dirty="0">
                <a:solidFill>
                  <a:srgbClr val="000000"/>
                </a:solidFill>
              </a:rPr>
              <a:t>若非零向量 </a:t>
            </a:r>
            <a:r>
              <a:rPr lang="en-US" altLang="zh-CN" sz="2400" b="1" i="1" dirty="0">
                <a:solidFill>
                  <a:srgbClr val="000000"/>
                </a:solidFill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 </a:t>
            </a:r>
            <a:r>
              <a:rPr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对应于特征值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的特征向量，则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对应的特征向量也是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i="1" baseline="30000" dirty="0" err="1">
                <a:solidFill>
                  <a:srgbClr val="FF0000"/>
                </a:solidFill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 </a:t>
            </a:r>
            <a:r>
              <a:rPr lang="en-US" altLang="zh-CN" sz="2400" b="1" i="1" dirty="0" err="1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 dirty="0" err="1">
                <a:solidFill>
                  <a:srgbClr val="FF0000"/>
                </a:solidFill>
              </a:rPr>
              <a:t>k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对应的特征向量也是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00"/>
                </a:solidFill>
              </a:rPr>
              <a:t>当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可逆时，</a:t>
            </a:r>
            <a:r>
              <a:rPr lang="en-US" altLang="zh-CN" sz="2400" b="1" dirty="0">
                <a:solidFill>
                  <a:srgbClr val="000000"/>
                </a:solidFill>
              </a:rPr>
              <a:t>1/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dirty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对应的特征向量仍然是 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0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09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0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09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dirty="0"/>
              <a:t>若 </a:t>
            </a:r>
            <a:r>
              <a:rPr lang="en-US" altLang="zh-CN" i="1" dirty="0">
                <a:latin typeface="Symbol" panose="05050102010706020507" pitchFamily="18" charset="2"/>
              </a:rPr>
              <a:t>l </a:t>
            </a:r>
            <a:r>
              <a:rPr lang="zh-CN" altLang="en-US" dirty="0">
                <a:latin typeface="楷体_GB2312" pitchFamily="49" charset="-122"/>
              </a:rPr>
              <a:t>是</a:t>
            </a:r>
            <a:r>
              <a:rPr lang="zh-CN" altLang="en-US" dirty="0"/>
              <a:t> </a:t>
            </a:r>
            <a:r>
              <a:rPr lang="en-US" altLang="zh-CN" i="1" dirty="0"/>
              <a:t>A </a:t>
            </a:r>
            <a:r>
              <a:rPr lang="zh-CN" altLang="en-US" dirty="0"/>
              <a:t>的一个特征值，则</a:t>
            </a:r>
            <a:r>
              <a:rPr lang="zh-CN" altLang="en-US" dirty="0">
                <a:latin typeface="Symbol" panose="05050102010706020507" pitchFamily="18" charset="2"/>
              </a:rPr>
              <a:t> </a:t>
            </a:r>
            <a:r>
              <a:rPr lang="en-US" altLang="zh-CN" i="1" dirty="0">
                <a:latin typeface="Symbol" panose="05050102010706020507" pitchFamily="18" charset="2"/>
              </a:rPr>
              <a:t>j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 +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dirty="0"/>
              <a:t> + … 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i="1" baseline="-25000" dirty="0"/>
              <a:t> </a:t>
            </a:r>
            <a:r>
              <a:rPr lang="en-US" altLang="zh-CN" i="1" baseline="30000" dirty="0"/>
              <a:t>m</a:t>
            </a: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None/>
            </a:pPr>
            <a:r>
              <a:rPr lang="en-US" altLang="zh-CN" dirty="0"/>
              <a:t>	</a:t>
            </a:r>
            <a:r>
              <a:rPr lang="zh-CN" altLang="en-US" dirty="0"/>
              <a:t>是矩阵多项式 </a:t>
            </a:r>
            <a:r>
              <a:rPr lang="en-US" altLang="zh-CN" i="1" dirty="0">
                <a:latin typeface="Symbol" panose="05050102010706020507" pitchFamily="18" charset="2"/>
              </a:rPr>
              <a:t>j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 + </a:t>
            </a:r>
            <a:r>
              <a:rPr lang="en-US" altLang="zh-CN" i="1" dirty="0"/>
              <a:t>a</a:t>
            </a:r>
            <a:r>
              <a:rPr lang="en-US" altLang="zh-CN" baseline="-25000" dirty="0"/>
              <a:t>1 </a:t>
            </a:r>
            <a:r>
              <a:rPr lang="en-US" altLang="zh-CN" i="1" dirty="0"/>
              <a:t>A</a:t>
            </a:r>
            <a:r>
              <a:rPr lang="en-US" altLang="zh-CN" dirty="0"/>
              <a:t> + … 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m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 </a:t>
            </a:r>
            <a:r>
              <a:rPr lang="en-US" altLang="zh-CN" i="1" baseline="30000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的特征值．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buNone/>
            </a:pPr>
            <a:endParaRPr lang="zh-CN" altLang="en-US" dirty="0"/>
          </a:p>
          <a:p>
            <a:r>
              <a:rPr lang="en-US" altLang="zh-CN" i="1" dirty="0">
                <a:latin typeface="Symbol" panose="05050102010706020507" pitchFamily="18" charset="2"/>
              </a:rPr>
              <a:t>l </a:t>
            </a:r>
            <a:r>
              <a:rPr lang="zh-CN" altLang="en-US" dirty="0">
                <a:latin typeface="楷体_GB2312" pitchFamily="49" charset="-122"/>
              </a:rPr>
              <a:t>是</a:t>
            </a:r>
            <a:r>
              <a:rPr lang="zh-CN" altLang="en-US" dirty="0"/>
              <a:t> </a:t>
            </a:r>
            <a:r>
              <a:rPr lang="en-US" altLang="zh-CN" i="1" dirty="0"/>
              <a:t>A </a:t>
            </a:r>
            <a:r>
              <a:rPr lang="zh-CN" altLang="en-US" dirty="0"/>
              <a:t>的一个特征值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二、补充性质</a:t>
            </a:r>
          </a:p>
        </p:txBody>
      </p:sp>
      <p:graphicFrame>
        <p:nvGraphicFramePr>
          <p:cNvPr id="1197060" name="Object 4"/>
          <p:cNvGraphicFramePr>
            <a:graphicFrameLocks noChangeAspect="1"/>
          </p:cNvGraphicFramePr>
          <p:nvPr/>
        </p:nvGraphicFramePr>
        <p:xfrm>
          <a:off x="3707904" y="3068960"/>
          <a:ext cx="208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987200" imgH="10972800" progId="Equation.DSMT4">
                  <p:embed/>
                </p:oleObj>
              </mc:Choice>
              <mc:Fallback>
                <p:oleObj name="Equation" r:id="rId2" imgW="49987200" imgH="10972800" progId="Equation.DSMT4">
                  <p:embed/>
                  <p:pic>
                    <p:nvPicPr>
                      <p:cNvPr id="0" name="图片 3788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7904" y="3068960"/>
                        <a:ext cx="2082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457200" y="455613"/>
            <a:ext cx="851217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</a:rPr>
              <a:t>3 </a:t>
            </a:r>
            <a:r>
              <a:rPr lang="zh-CN" altLang="en-US" sz="2400" b="1" dirty="0">
                <a:solidFill>
                  <a:srgbClr val="000000"/>
                </a:solidFill>
              </a:rPr>
              <a:t>阶方阵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的特征值为</a:t>
            </a:r>
            <a:r>
              <a:rPr lang="en-US" altLang="zh-CN" sz="2400" b="1" dirty="0">
                <a:solidFill>
                  <a:srgbClr val="000000"/>
                </a:solidFill>
              </a:rPr>
              <a:t>1, 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1, 2</a:t>
            </a:r>
            <a:r>
              <a:rPr lang="zh-CN" altLang="en-US" sz="2400" b="1" dirty="0">
                <a:solidFill>
                  <a:srgbClr val="000000"/>
                </a:solidFill>
              </a:rPr>
              <a:t>，求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* </a:t>
            </a:r>
            <a:r>
              <a:rPr lang="en-US" altLang="zh-CN" sz="2400" b="1" dirty="0">
                <a:solidFill>
                  <a:srgbClr val="000000"/>
                </a:solidFill>
              </a:rPr>
              <a:t>+3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</a:rPr>
              <a:t>E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的特征值．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解：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* </a:t>
            </a:r>
            <a:r>
              <a:rPr lang="en-US" altLang="zh-CN" sz="2400" b="1" dirty="0">
                <a:solidFill>
                  <a:srgbClr val="000000"/>
                </a:solidFill>
              </a:rPr>
              <a:t>+3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</a:rPr>
              <a:t>= |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dirty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</a:rPr>
              <a:t>+3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</a:rPr>
              <a:t>= 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baseline="30000" dirty="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 dirty="0">
                <a:solidFill>
                  <a:srgbClr val="000000"/>
                </a:solidFill>
              </a:rPr>
              <a:t>1 </a:t>
            </a:r>
            <a:r>
              <a:rPr lang="en-US" altLang="zh-CN" sz="2400" b="1" dirty="0">
                <a:solidFill>
                  <a:srgbClr val="000000"/>
                </a:solidFill>
              </a:rPr>
              <a:t>+3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</a:rPr>
              <a:t> =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)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其中</a:t>
            </a:r>
            <a:r>
              <a:rPr lang="en-US" altLang="zh-CN" sz="2400" b="1" dirty="0">
                <a:solidFill>
                  <a:srgbClr val="000000"/>
                </a:solidFill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| = 1</a:t>
            </a:r>
            <a:r>
              <a:rPr lang="en-US" altLang="en-US" sz="2400" b="1" dirty="0">
                <a:solidFill>
                  <a:srgbClr val="000000"/>
                </a:solidFill>
              </a:rPr>
              <a:t>×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1) </a:t>
            </a:r>
            <a:r>
              <a:rPr lang="en-US" altLang="en-US" sz="2400" b="1" dirty="0">
                <a:solidFill>
                  <a:srgbClr val="000000"/>
                </a:solidFill>
              </a:rPr>
              <a:t>×</a:t>
            </a:r>
            <a:r>
              <a:rPr lang="en-US" altLang="zh-CN" sz="2400" b="1" dirty="0">
                <a:solidFill>
                  <a:srgbClr val="000000"/>
                </a:solidFill>
              </a:rPr>
              <a:t>2 = </a:t>
            </a:r>
            <a:r>
              <a:rPr lang="zh-CN" altLang="en-US" sz="2400" b="1" dirty="0">
                <a:solidFill>
                  <a:srgbClr val="000000"/>
                </a:solidFill>
              </a:rPr>
              <a:t>−</a:t>
            </a:r>
            <a:r>
              <a:rPr lang="en-US" altLang="zh-CN" sz="2400" b="1" dirty="0">
                <a:solidFill>
                  <a:srgbClr val="000000"/>
                </a:solidFill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设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是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</a:rPr>
              <a:t>的一个特征值， </a:t>
            </a:r>
            <a:r>
              <a:rPr lang="en-US" altLang="zh-CN" sz="2400" b="1" i="1" dirty="0">
                <a:solidFill>
                  <a:srgbClr val="000000"/>
                </a:solidFill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对应的特征向量．</a:t>
            </a:r>
            <a:r>
              <a:rPr lang="zh-CN" altLang="en-US" sz="2400" b="1" dirty="0">
                <a:solidFill>
                  <a:srgbClr val="000000"/>
                </a:solidFill>
              </a:rPr>
              <a:t>令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3289300" y="3840163"/>
          <a:ext cx="25352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0" imgH="9753600" progId="Equation.DSMT4">
                  <p:embed/>
                </p:oleObj>
              </mc:Choice>
              <mc:Fallback>
                <p:oleObj name="Equation" r:id="rId2" imgW="30480000" imgH="9753600" progId="Equation.DSMT4">
                  <p:embed/>
                  <p:pic>
                    <p:nvPicPr>
                      <p:cNvPr id="0" name="图片 3891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9300" y="3840163"/>
                        <a:ext cx="2535238" cy="812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965200" y="4787900"/>
          <a:ext cx="6921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210400" imgH="16459200" progId="Equation.DSMT4">
                  <p:embed/>
                </p:oleObj>
              </mc:Choice>
              <mc:Fallback>
                <p:oleObj name="Equation" r:id="rId4" imgW="83210400" imgH="16459200" progId="Equation.DSMT4">
                  <p:embed/>
                  <p:pic>
                    <p:nvPicPr>
                      <p:cNvPr id="0" name="图片 3891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200" y="4787900"/>
                        <a:ext cx="6921500" cy="1358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9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1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2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+ … + </a:t>
            </a:r>
            <a:r>
              <a:rPr kumimoji="1" lang="en-US" altLang="zh-CN" i="1" dirty="0" err="1"/>
              <a:t>x</a:t>
            </a:r>
            <a:r>
              <a:rPr kumimoji="1" lang="en-US" altLang="zh-CN" i="1" baseline="-25000" dirty="0" err="1"/>
              <a:t>n</a:t>
            </a:r>
            <a:r>
              <a:rPr kumimoji="1" lang="en-US" altLang="zh-CN" baseline="-25000" dirty="0"/>
              <a:t> </a:t>
            </a:r>
            <a:r>
              <a:rPr kumimoji="1" lang="en-US" altLang="zh-CN" i="1" dirty="0" err="1"/>
              <a:t>y</a:t>
            </a:r>
            <a:r>
              <a:rPr kumimoji="1" lang="en-US" altLang="zh-CN" i="1" baseline="-25000" dirty="0" err="1"/>
              <a:t>n</a:t>
            </a:r>
            <a:r>
              <a:rPr kumimoji="1" lang="en-US" altLang="zh-CN" i="1" baseline="-25000" dirty="0"/>
              <a:t> </a:t>
            </a:r>
            <a:r>
              <a:rPr kumimoji="1" lang="en-US" altLang="zh-CN" dirty="0"/>
              <a:t>= </a:t>
            </a:r>
            <a:r>
              <a:rPr kumimoji="1" lang="en-US" altLang="zh-CN" i="1" dirty="0" err="1"/>
              <a:t>x</a:t>
            </a:r>
            <a:r>
              <a:rPr kumimoji="1" lang="en-US" altLang="zh-CN" baseline="30000" dirty="0" err="1"/>
              <a:t>T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y</a:t>
            </a:r>
            <a:r>
              <a:rPr kumimoji="1" lang="zh-CN" altLang="en-US" dirty="0"/>
              <a:t>．</a:t>
            </a:r>
            <a:endParaRPr lang="zh-CN" altLang="en-US" dirty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内积具有下列性质（其中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维向量，</a:t>
            </a:r>
            <a:r>
              <a:rPr kumimoji="1" lang="en-US" altLang="zh-CN" i="1" dirty="0">
                <a:latin typeface="Symbol" panose="05050102010706020507" pitchFamily="18" charset="2"/>
              </a:rPr>
              <a:t>l </a:t>
            </a:r>
            <a:r>
              <a:rPr kumimoji="1" lang="zh-CN" altLang="en-US" dirty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                       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+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当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= 0</a:t>
            </a:r>
            <a:r>
              <a:rPr kumimoji="1" lang="zh-CN" altLang="en-US" dirty="0"/>
              <a:t>（零向量） 时，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] = 0</a:t>
            </a:r>
            <a:r>
              <a:rPr kumimoji="1" lang="zh-CN" altLang="en-US" dirty="0"/>
              <a:t>；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	当 </a:t>
            </a:r>
            <a:r>
              <a:rPr kumimoji="1" lang="en-US" altLang="zh-CN" i="1" dirty="0"/>
              <a:t>x </a:t>
            </a:r>
            <a:r>
              <a:rPr kumimoji="1" lang="en-US" altLang="en-US" dirty="0"/>
              <a:t>≠ 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（零向量） 时，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] </a:t>
            </a:r>
            <a:r>
              <a:rPr kumimoji="1" lang="en-US" altLang="zh-CN" dirty="0">
                <a:latin typeface="Symbol" panose="05050102010706020507" pitchFamily="18" charset="2"/>
              </a:rPr>
              <a:t>&gt;</a:t>
            </a:r>
            <a:r>
              <a:rPr kumimoji="1" lang="en-US" altLang="zh-CN" dirty="0"/>
              <a:t> 0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>
                <a:solidFill>
                  <a:srgbClr val="0000FF"/>
                </a:solidFill>
              </a:rPr>
              <a:t>Schwarz</a:t>
            </a:r>
            <a:r>
              <a:rPr kumimoji="1" lang="zh-CN" altLang="en-US" dirty="0">
                <a:solidFill>
                  <a:srgbClr val="0000FF"/>
                </a:solidFill>
              </a:rPr>
              <a:t>）不等式</a:t>
            </a: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en-US" altLang="zh-CN" baseline="30000" dirty="0"/>
              <a:t>2 </a:t>
            </a:r>
            <a:r>
              <a:rPr kumimoji="1" lang="en-US" altLang="en-US" dirty="0"/>
              <a:t>≤</a:t>
            </a:r>
            <a:r>
              <a:rPr kumimoji="1" lang="en-US" altLang="zh-CN" dirty="0"/>
              <a:t> 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55425" name="Object 1"/>
          <p:cNvGraphicFramePr>
            <a:graphicFrameLocks noChangeAspect="1"/>
          </p:cNvGraphicFramePr>
          <p:nvPr/>
        </p:nvGraphicFramePr>
        <p:xfrm>
          <a:off x="1331640" y="980728"/>
          <a:ext cx="5156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329600" imgH="6096000" progId="Equation.DSMT4">
                  <p:embed/>
                </p:oleObj>
              </mc:Choice>
              <mc:Fallback>
                <p:oleObj name="Equation" r:id="rId2" imgW="46329600" imgH="6096000" progId="Equation.DSMT4">
                  <p:embed/>
                  <p:pic>
                    <p:nvPicPr>
                      <p:cNvPr id="0" name="图片 4096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640" y="980728"/>
                        <a:ext cx="5156200" cy="677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5427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55428" name="Object 4"/>
          <p:cNvGraphicFramePr>
            <a:graphicFrameLocks noChangeAspect="1"/>
          </p:cNvGraphicFramePr>
          <p:nvPr/>
        </p:nvGraphicFramePr>
        <p:xfrm>
          <a:off x="1763688" y="1772816"/>
          <a:ext cx="34877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089600" imgH="6096000" progId="Equation.DSMT4">
                  <p:embed/>
                </p:oleObj>
              </mc:Choice>
              <mc:Fallback>
                <p:oleObj name="Equation" r:id="rId4" imgW="31089600" imgH="6096000" progId="Equation.DSMT4">
                  <p:embed/>
                  <p:pic>
                    <p:nvPicPr>
                      <p:cNvPr id="0" name="图片 4096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3688" y="1772816"/>
                        <a:ext cx="3487738" cy="684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</a:rPr>
              <a:t>例：</a:t>
            </a:r>
            <a:r>
              <a:rPr lang="en-US" altLang="zh-CN" sz="3200" b="1" dirty="0">
                <a:solidFill>
                  <a:srgbClr val="0000FF"/>
                </a:solidFill>
              </a:rPr>
              <a:t>3</a:t>
            </a:r>
            <a:r>
              <a:rPr lang="zh-CN" altLang="en-US" sz="3200" b="1" dirty="0">
                <a:solidFill>
                  <a:srgbClr val="0000FF"/>
                </a:solidFill>
              </a:rPr>
              <a:t>阶方阵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rgbClr val="0000FF"/>
                </a:solidFill>
              </a:rPr>
              <a:t>满足如下等式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15616" y="1844824"/>
            <a:ext cx="720080" cy="58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</a:rPr>
              <a:t>求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268730"/>
            <a:ext cx="809879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定理：</a:t>
            </a:r>
            <a:r>
              <a:rPr lang="zh-CN" altLang="en-US" sz="2400" b="1" dirty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是方阵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 </a:t>
            </a:r>
            <a:r>
              <a:rPr lang="zh-CN" altLang="en-US" sz="2400" b="1" dirty="0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次是与之对应的特征向量，如果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m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线性无关．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是方阵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的两个不同的特征值，对应的特征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向量依次为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</a:t>
            </a:r>
            <a:r>
              <a:rPr kumimoji="1" lang="zh-CN" altLang="en-US" sz="2400" b="1" i="1" baseline="-25000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证明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</a:rPr>
              <a:t>不是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的特征向量．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>
                <a:solidFill>
                  <a:srgbClr val="CC0099"/>
                </a:solidFill>
              </a:rPr>
              <a:t>3</a:t>
            </a:r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CC0099"/>
                </a:solidFill>
                <a:latin typeface="楷体_GB2312" pitchFamily="49" charset="-122"/>
              </a:rPr>
              <a:t>相似矩阵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回顾：特征值、向量概念，性质，如何计算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5763"/>
            <a:ext cx="8507413" cy="4560887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定义：</a:t>
            </a:r>
            <a:r>
              <a:rPr lang="zh-CN" altLang="en-US" dirty="0"/>
              <a:t>设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阶矩阵，如果数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 dirty="0"/>
              <a:t>和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</a:t>
            </a:r>
            <a:r>
              <a:rPr kumimoji="1" lang="zh-CN" altLang="en-US" dirty="0">
                <a:solidFill>
                  <a:srgbClr val="0000FF"/>
                </a:solidFill>
              </a:rPr>
              <a:t>非零向量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满足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endParaRPr kumimoji="1"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那么这样的数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 dirty="0"/>
              <a:t>称为矩阵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特征值</a:t>
            </a:r>
            <a:r>
              <a:rPr kumimoji="1" lang="zh-CN" altLang="en-US" dirty="0"/>
              <a:t>，非零向量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称为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对应于特征值 </a:t>
            </a:r>
            <a:r>
              <a:rPr lang="en-US" altLang="zh-CN" i="1" dirty="0">
                <a:latin typeface="Symbol" panose="05050102010706020507" pitchFamily="18" charset="2"/>
              </a:rPr>
              <a:t>l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特征向量</a:t>
            </a:r>
            <a:r>
              <a:rPr kumimoji="1" lang="zh-CN" altLang="en-US" dirty="0"/>
              <a:t>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rgbClr val="0000FF"/>
                </a:solidFill>
              </a:rPr>
              <a:t>	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endParaRPr kumimoji="1" lang="en-US" altLang="zh-CN" baseline="-25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kumimoji="1" lang="zh-CN" altLang="en-US" dirty="0"/>
              <a:t>非零向量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</a:t>
            </a:r>
            <a:r>
              <a:rPr kumimoji="1" lang="zh-CN" altLang="en-US" dirty="0"/>
              <a:t>满足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−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/>
              <a:t>x = </a:t>
            </a:r>
            <a:r>
              <a:rPr lang="en-US" altLang="zh-CN" dirty="0"/>
              <a:t>0</a:t>
            </a:r>
            <a:r>
              <a:rPr lang="zh-CN" altLang="en-US" dirty="0"/>
              <a:t>（零向量）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齐次线性方程组有非零解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	系数行列式 </a:t>
            </a:r>
            <a:r>
              <a:rPr kumimoji="1" lang="en-US" altLang="zh-CN" dirty="0">
                <a:solidFill>
                  <a:srgbClr val="0000FF"/>
                </a:solidFill>
              </a:rPr>
              <a:t>|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−</a:t>
            </a:r>
            <a:r>
              <a:rPr lang="en-US" altLang="zh-CN" i="1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dirty="0" err="1">
                <a:solidFill>
                  <a:srgbClr val="0000FF"/>
                </a:solidFill>
              </a:rPr>
              <a:t>E</a:t>
            </a:r>
            <a:r>
              <a:rPr kumimoji="1" lang="en-US" altLang="zh-CN" dirty="0">
                <a:solidFill>
                  <a:srgbClr val="0000FF"/>
                </a:solidFill>
              </a:rPr>
              <a:t> |</a:t>
            </a:r>
            <a:r>
              <a:rPr kumimoji="1" lang="en-US" altLang="zh-CN" dirty="0"/>
              <a:t> = 0</a:t>
            </a:r>
            <a:endParaRPr kumimoji="1" lang="en-US" altLang="zh-CN" dirty="0">
              <a:latin typeface="楷体_GB2312" pitchFamily="49" charset="-122"/>
            </a:endParaRPr>
          </a:p>
        </p:txBody>
      </p: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323850" y="5127625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7881" name="AutoShape 9"/>
          <p:cNvSpPr>
            <a:spLocks noChangeArrowheads="1"/>
          </p:cNvSpPr>
          <p:nvPr/>
        </p:nvSpPr>
        <p:spPr bwMode="auto">
          <a:xfrm>
            <a:off x="323850" y="5675313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07882" name="AutoShape 10"/>
          <p:cNvSpPr>
            <a:spLocks noChangeArrowheads="1"/>
          </p:cNvSpPr>
          <p:nvPr/>
        </p:nvSpPr>
        <p:spPr bwMode="auto">
          <a:xfrm>
            <a:off x="323850" y="4581525"/>
            <a:ext cx="431800" cy="4318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7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 animBg="1"/>
      <p:bldP spid="207881" grpId="0" animBg="1"/>
      <p:bldP spid="20788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5536" y="4437112"/>
            <a:ext cx="8352928" cy="22320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</a:ln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如何求解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538163" y="476250"/>
            <a:ext cx="7058025" cy="26654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</a:rPr>
              <a:t>特征方程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1189038" y="692150"/>
            <a:ext cx="5757862" cy="2232025"/>
          </a:xfrm>
          <a:prstGeom prst="rect">
            <a:avLst/>
          </a:prstGeom>
          <a:solidFill>
            <a:schemeClr val="folHlink"/>
          </a:solidFill>
          <a:ln w="28575">
            <a:solidFill>
              <a:srgbClr val="FF0000"/>
            </a:solidFill>
            <a:miter lim="800000"/>
          </a:ln>
        </p:spPr>
        <p:txBody>
          <a:bodyPr vert="eaVert" anchor="b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特征多项式</a:t>
            </a: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429000"/>
            <a:ext cx="8229600" cy="978729"/>
          </a:xfrm>
          <a:noFill/>
        </p:spPr>
        <p:txBody>
          <a:bodyPr>
            <a:spAutoFit/>
          </a:bodyPr>
          <a:lstStyle/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kumimoji="1" lang="zh-CN" altLang="en-US" sz="2400" dirty="0"/>
              <a:t>特征方程 		</a:t>
            </a:r>
            <a:r>
              <a:rPr kumimoji="1" lang="en-US" altLang="zh-CN" sz="2400" dirty="0"/>
              <a:t>|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−</a:t>
            </a:r>
            <a:r>
              <a:rPr lang="en-US" altLang="zh-CN" sz="2400" i="1" dirty="0" err="1">
                <a:latin typeface="Symbol" panose="05050102010706020507" pitchFamily="18" charset="2"/>
              </a:rPr>
              <a:t>l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/>
              <a:t> | =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</a:pPr>
            <a:r>
              <a:rPr lang="zh-CN" altLang="en-US" sz="2400" dirty="0"/>
              <a:t>特征多项式	</a:t>
            </a:r>
            <a:r>
              <a:rPr kumimoji="1" lang="en-US" altLang="zh-CN" sz="2400" dirty="0"/>
              <a:t>|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−</a:t>
            </a:r>
            <a:r>
              <a:rPr lang="en-US" altLang="zh-CN" sz="2400" i="1" dirty="0" err="1">
                <a:latin typeface="Symbol" panose="05050102010706020507" pitchFamily="18" charset="2"/>
              </a:rPr>
              <a:t>l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/>
              <a:t> |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63700" y="836613"/>
          <a:ext cx="5816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799200" imgH="22555200" progId="Equation.DSMT4">
                  <p:embed/>
                </p:oleObj>
              </mc:Choice>
              <mc:Fallback>
                <p:oleObj name="Equation" r:id="rId2" imgW="69799200" imgH="22555200" progId="Equation.DSMT4">
                  <p:embed/>
                  <p:pic>
                    <p:nvPicPr>
                      <p:cNvPr id="0" name="图片 3993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0" y="836613"/>
                        <a:ext cx="5816600" cy="187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4941168"/>
            <a:ext cx="82296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81000" marR="0" lvl="0" indent="-3810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defRPr/>
            </a:pPr>
            <a:r>
              <a:rPr kumimoji="1" lang="zh-CN" altLang="en-US" sz="2400" b="1" kern="0" noProof="0" dirty="0">
                <a:solidFill>
                  <a:srgbClr val="C00000"/>
                </a:solidFill>
              </a:rPr>
              <a:t>           求特征值</a:t>
            </a:r>
            <a:r>
              <a:rPr kumimoji="1" lang="en-US" altLang="zh-CN" sz="2400" b="1" kern="0" noProof="0" dirty="0">
                <a:solidFill>
                  <a:srgbClr val="C00000"/>
                </a:solidFill>
                <a:sym typeface="Wingdings" panose="05000000000000000000" pitchFamily="2" charset="2"/>
              </a:rPr>
              <a:t>:     </a:t>
            </a:r>
            <a:r>
              <a:rPr kumimoji="1" lang="zh-CN" altLang="en-US" sz="2400" b="1" kern="0" noProof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解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−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=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381000" lvl="0" indent="-3810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求</a:t>
            </a:r>
            <a:r>
              <a:rPr lang="en-US" altLang="zh-CN" sz="2400" b="1" i="1" kern="0" dirty="0" err="1">
                <a:solidFill>
                  <a:srgbClr val="C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i="1" kern="0" baseline="-25000" dirty="0" err="1">
                <a:solidFill>
                  <a:srgbClr val="C00000"/>
                </a:solidFill>
                <a:latin typeface="Symbol" panose="05050102010706020507" pitchFamily="18" charset="2"/>
              </a:rPr>
              <a:t>i</a:t>
            </a:r>
            <a:r>
              <a:rPr lang="zh-CN" altLang="en-US" sz="2400" b="1" kern="0" dirty="0">
                <a:solidFill>
                  <a:srgbClr val="C00000"/>
                </a:solidFill>
              </a:rPr>
              <a:t>对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应的特征向量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求解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−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2400" b="1" i="1" u="none" strike="noStrike" kern="0" cap="none" spc="0" normalizeH="0" baseline="-2500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i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99"/>
                            </p:stCondLst>
                            <p:childTnLst>
                              <p:par>
                                <p:cTn id="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9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6856" grpId="0" animBg="1"/>
      <p:bldP spid="2068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628775"/>
            <a:ext cx="8229600" cy="37364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在复数范围内 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阶矩阵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个特征值（重根按重数计算）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 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阶矩阵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的特征值为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…, </a:t>
            </a:r>
            <a:r>
              <a:rPr kumimoji="0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</a:t>
            </a:r>
            <a:endParaRPr kumimoji="0" lang="zh-CN" alt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… + </a:t>
            </a:r>
            <a:r>
              <a:rPr kumimoji="0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kumimoji="0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32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</a:t>
            </a:r>
            <a:r>
              <a:rPr kumimoji="0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l</a:t>
            </a:r>
            <a:r>
              <a:rPr kumimoji="0" lang="en-US" altLang="zh-CN" sz="32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|A|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53377" name="Object 1"/>
          <p:cNvGraphicFramePr>
            <a:graphicFrameLocks noChangeAspect="1"/>
          </p:cNvGraphicFramePr>
          <p:nvPr/>
        </p:nvGraphicFramePr>
        <p:xfrm>
          <a:off x="827584" y="1196751"/>
          <a:ext cx="2160240" cy="22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0" imgH="17068800" progId="Equation.DSMT4">
                  <p:embed/>
                </p:oleObj>
              </mc:Choice>
              <mc:Fallback>
                <p:oleObj name="Equation" r:id="rId2" imgW="16764000" imgH="17068800" progId="Equation.DSMT4">
                  <p:embed/>
                  <p:pic>
                    <p:nvPicPr>
                      <p:cNvPr id="0" name="图片 4198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1196751"/>
                        <a:ext cx="2160240" cy="2219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53379" name="Object 3"/>
          <p:cNvGraphicFramePr>
            <a:graphicFrameLocks noChangeAspect="1"/>
          </p:cNvGraphicFramePr>
          <p:nvPr/>
        </p:nvGraphicFramePr>
        <p:xfrm>
          <a:off x="755576" y="3717032"/>
          <a:ext cx="2304256" cy="236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0" imgH="17068800" progId="Equation.DSMT4">
                  <p:embed/>
                </p:oleObj>
              </mc:Choice>
              <mc:Fallback>
                <p:oleObj name="Equation" r:id="rId4" imgW="16764000" imgH="17068800" progId="Equation.DSMT4">
                  <p:embed/>
                  <p:pic>
                    <p:nvPicPr>
                      <p:cNvPr id="0" name="图片 4198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3717032"/>
                        <a:ext cx="2304256" cy="2367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2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例：分别计算下列矩阵的特征值与特征向量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53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3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33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3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53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33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4" name="TextBox 7"/>
          <p:cNvSpPr>
            <a:spLocks noChangeArrowheads="1"/>
          </p:cNvSpPr>
          <p:nvPr/>
        </p:nvSpPr>
        <p:spPr bwMode="auto">
          <a:xfrm>
            <a:off x="2770533" y="620713"/>
            <a:ext cx="244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charset="0"/>
                <a:sym typeface="Calibri" panose="020F0502020204030204" charset="0"/>
              </a:rPr>
              <a:t>教学要求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Box 9"/>
          <p:cNvSpPr>
            <a:spLocks noChangeArrowheads="1"/>
          </p:cNvSpPr>
          <p:nvPr/>
        </p:nvSpPr>
        <p:spPr bwMode="auto">
          <a:xfrm>
            <a:off x="1331820" y="1700213"/>
            <a:ext cx="6048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sym typeface="宋体" panose="02010600030101010101" pitchFamily="2" charset="-122"/>
              </a:rPr>
              <a:t>理解相似矩阵的定义和性质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sym typeface="宋体" panose="02010600030101010101" pitchFamily="2" charset="-122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rPr>
              <a:t>；</a:t>
            </a:r>
          </a:p>
        </p:txBody>
      </p:sp>
      <p:sp>
        <p:nvSpPr>
          <p:cNvPr id="56" name="TextBox 10"/>
          <p:cNvSpPr>
            <a:spLocks noChangeArrowheads="1"/>
          </p:cNvSpPr>
          <p:nvPr/>
        </p:nvSpPr>
        <p:spPr bwMode="auto">
          <a:xfrm>
            <a:off x="1345203" y="2708275"/>
            <a:ext cx="63230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sym typeface="宋体" panose="02010600030101010101" pitchFamily="2" charset="-122"/>
              </a:rPr>
              <a:t>掌握矩阵可以相似对角化的充要条件。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ldLvl="0" autoUpdateAnimBg="0"/>
      <p:bldP spid="56" grpId="0" bldLvl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AP=B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相似矩阵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sym typeface="Symbol" panose="05050102010706020507"/>
              </a:rPr>
              <a:t>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，则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b="1" i="1" baseline="3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zh-CN" alt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052" y="4232701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6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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相似矩阵具有完全的特征值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则（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14" y="3255400"/>
            <a:ext cx="280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13" y="3255400"/>
            <a:ext cx="249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/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P=B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8" name="内容占位符 4"/>
          <p:cNvSpPr txBox="1"/>
          <p:nvPr/>
        </p:nvSpPr>
        <p:spPr bwMode="auto">
          <a:xfrm>
            <a:off x="528149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60268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i="1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3213030"/>
            <a:ext cx="460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</a:t>
            </a:r>
          </a:p>
        </p:txBody>
      </p:sp>
      <p:sp>
        <p:nvSpPr>
          <p:cNvPr id="31" name="矩形 30"/>
          <p:cNvSpPr/>
          <p:nvPr/>
        </p:nvSpPr>
        <p:spPr>
          <a:xfrm>
            <a:off x="5428088" y="3645060"/>
            <a:ext cx="166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P=B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内容占位符 4"/>
          <p:cNvSpPr txBox="1"/>
          <p:nvPr/>
        </p:nvSpPr>
        <p:spPr bwMode="auto">
          <a:xfrm>
            <a:off x="536401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74528" y="295368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=|B|</a:t>
            </a:r>
            <a:endParaRPr lang="zh-CN" altLang="en-US" sz="2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74528" y="3415350"/>
            <a:ext cx="273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1||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A||P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=|B|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" name="矩形 34"/>
          <p:cNvSpPr/>
          <p:nvPr/>
        </p:nvSpPr>
        <p:spPr>
          <a:xfrm>
            <a:off x="5870633" y="3817745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|A|=|B|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内容占位符 4"/>
          <p:cNvSpPr txBox="1"/>
          <p:nvPr/>
        </p:nvSpPr>
        <p:spPr bwMode="auto">
          <a:xfrm>
            <a:off x="5147998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7" name="内容占位符 4"/>
          <p:cNvSpPr txBox="1"/>
          <p:nvPr/>
        </p:nvSpPr>
        <p:spPr bwMode="auto">
          <a:xfrm>
            <a:off x="5147998" y="2895375"/>
            <a:ext cx="3303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则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|B-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E|=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E|</a:t>
            </a:r>
            <a:endParaRPr lang="zh-CN" altLang="en-US" sz="2400" dirty="0"/>
          </a:p>
        </p:txBody>
      </p:sp>
      <p:sp>
        <p:nvSpPr>
          <p:cNvPr id="38" name="内容占位符 4"/>
          <p:cNvSpPr txBox="1"/>
          <p:nvPr/>
        </p:nvSpPr>
        <p:spPr bwMode="auto">
          <a:xfrm>
            <a:off x="5859658" y="3285035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|</a:t>
            </a:r>
            <a:endParaRPr lang="zh-CN" altLang="en-US" sz="2400" dirty="0"/>
          </a:p>
        </p:txBody>
      </p:sp>
      <p:sp>
        <p:nvSpPr>
          <p:cNvPr id="39" name="内容占位符 4"/>
          <p:cNvSpPr txBox="1"/>
          <p:nvPr/>
        </p:nvSpPr>
        <p:spPr bwMode="auto">
          <a:xfrm>
            <a:off x="5859658" y="3687430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|</a:t>
            </a:r>
            <a:endParaRPr lang="zh-CN" altLang="en-US" sz="2400" dirty="0"/>
          </a:p>
        </p:txBody>
      </p:sp>
      <p:sp>
        <p:nvSpPr>
          <p:cNvPr id="40" name="内容占位符 4"/>
          <p:cNvSpPr txBox="1"/>
          <p:nvPr/>
        </p:nvSpPr>
        <p:spPr bwMode="auto">
          <a:xfrm>
            <a:off x="5859659" y="4047455"/>
            <a:ext cx="2304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|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148478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500063" y="2476500"/>
            <a:ext cx="8229600" cy="2024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CC00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143125" y="2643188"/>
          <a:ext cx="39100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39200" imgH="16764000" progId="Equation.DSMT4">
                  <p:embed/>
                </p:oleObj>
              </mc:Choice>
              <mc:Fallback>
                <p:oleObj name="Equation" r:id="rId2" imgW="46939200" imgH="167640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3125" y="2643188"/>
                        <a:ext cx="3910013" cy="1397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193833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1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2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+ … + </a:t>
            </a:r>
            <a:r>
              <a:rPr kumimoji="1" lang="en-US" altLang="zh-CN" i="1" dirty="0" err="1"/>
              <a:t>x</a:t>
            </a:r>
            <a:r>
              <a:rPr kumimoji="1" lang="en-US" altLang="zh-CN" i="1" baseline="-25000" dirty="0" err="1"/>
              <a:t>n</a:t>
            </a:r>
            <a:r>
              <a:rPr kumimoji="1" lang="en-US" altLang="zh-CN" baseline="-25000" dirty="0"/>
              <a:t> </a:t>
            </a:r>
            <a:r>
              <a:rPr kumimoji="1" lang="en-US" altLang="zh-CN" i="1" dirty="0" err="1"/>
              <a:t>y</a:t>
            </a:r>
            <a:r>
              <a:rPr kumimoji="1" lang="en-US" altLang="zh-CN" i="1" baseline="-25000" dirty="0" err="1"/>
              <a:t>n</a:t>
            </a:r>
            <a:r>
              <a:rPr kumimoji="1" lang="en-US" altLang="zh-CN" i="1" baseline="-25000" dirty="0"/>
              <a:t> </a:t>
            </a:r>
            <a:r>
              <a:rPr kumimoji="1" lang="en-US" altLang="zh-CN" dirty="0"/>
              <a:t>= </a:t>
            </a:r>
            <a:r>
              <a:rPr kumimoji="1" lang="en-US" altLang="zh-CN" i="1" dirty="0" err="1"/>
              <a:t>x</a:t>
            </a:r>
            <a:r>
              <a:rPr kumimoji="1" lang="en-US" altLang="zh-CN" baseline="30000" dirty="0" err="1"/>
              <a:t>T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y</a:t>
            </a:r>
            <a:r>
              <a:rPr kumimoji="1" lang="zh-CN" altLang="en-US" dirty="0"/>
              <a:t>．</a:t>
            </a:r>
            <a:endParaRPr lang="zh-CN" altLang="en-US" dirty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内积具有下列性质（其中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维向量，</a:t>
            </a:r>
            <a:r>
              <a:rPr kumimoji="1" lang="en-US" altLang="zh-CN" i="1" dirty="0">
                <a:latin typeface="Symbol" panose="05050102010706020507" pitchFamily="18" charset="2"/>
              </a:rPr>
              <a:t>l </a:t>
            </a:r>
            <a:r>
              <a:rPr kumimoji="1" lang="zh-CN" altLang="en-US" dirty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57500" y="3143250"/>
            <a:ext cx="321468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857500" y="3643313"/>
            <a:ext cx="321468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" name="任意多边形 12"/>
          <p:cNvSpPr>
            <a:spLocks noChangeArrowheads="1"/>
          </p:cNvSpPr>
          <p:nvPr/>
        </p:nvSpPr>
        <p:spPr bwMode="auto">
          <a:xfrm>
            <a:off x="3216275" y="2571750"/>
            <a:ext cx="366713" cy="150813"/>
          </a:xfrm>
          <a:custGeom>
            <a:avLst/>
            <a:gdLst>
              <a:gd name="T0" fmla="*/ 0 w 1480457"/>
              <a:gd name="T1" fmla="*/ 150582 h 725715"/>
              <a:gd name="T2" fmla="*/ 186863 w 1480457"/>
              <a:gd name="T3" fmla="*/ 0 h 725715"/>
              <a:gd name="T4" fmla="*/ 366539 w 1480457"/>
              <a:gd name="T5" fmla="*/ 150582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" name="任意多边形 13"/>
          <p:cNvSpPr>
            <a:spLocks noChangeArrowheads="1"/>
          </p:cNvSpPr>
          <p:nvPr/>
        </p:nvSpPr>
        <p:spPr bwMode="auto">
          <a:xfrm>
            <a:off x="4062413" y="2571750"/>
            <a:ext cx="366712" cy="150813"/>
          </a:xfrm>
          <a:custGeom>
            <a:avLst/>
            <a:gdLst>
              <a:gd name="T0" fmla="*/ 0 w 1480457"/>
              <a:gd name="T1" fmla="*/ 150582 h 725715"/>
              <a:gd name="T2" fmla="*/ 186863 w 1480457"/>
              <a:gd name="T3" fmla="*/ 0 h 725715"/>
              <a:gd name="T4" fmla="*/ 366539 w 1480457"/>
              <a:gd name="T5" fmla="*/ 150582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5" name="任意多边形 14"/>
          <p:cNvSpPr>
            <a:spLocks noChangeArrowheads="1"/>
          </p:cNvSpPr>
          <p:nvPr/>
        </p:nvSpPr>
        <p:spPr bwMode="auto">
          <a:xfrm>
            <a:off x="5500688" y="2571750"/>
            <a:ext cx="366712" cy="150813"/>
          </a:xfrm>
          <a:custGeom>
            <a:avLst/>
            <a:gdLst>
              <a:gd name="T0" fmla="*/ 0 w 1480457"/>
              <a:gd name="T1" fmla="*/ 150582 h 725715"/>
              <a:gd name="T2" fmla="*/ 186863 w 1480457"/>
              <a:gd name="T3" fmla="*/ 0 h 725715"/>
              <a:gd name="T4" fmla="*/ 366539 w 1480457"/>
              <a:gd name="T5" fmla="*/ 150582 h 725715"/>
              <a:gd name="T6" fmla="*/ 0 60000 65536"/>
              <a:gd name="T7" fmla="*/ 0 60000 65536"/>
              <a:gd name="T8" fmla="*/ 0 60000 65536"/>
              <a:gd name="T9" fmla="*/ 0 w 1480457"/>
              <a:gd name="T10" fmla="*/ 0 h 725715"/>
              <a:gd name="T11" fmla="*/ 1480457 w 1480457"/>
              <a:gd name="T12" fmla="*/ 725715 h 7257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0457" h="725715">
                <a:moveTo>
                  <a:pt x="0" y="725715"/>
                </a:moveTo>
                <a:cubicBezTo>
                  <a:pt x="254000" y="362857"/>
                  <a:pt x="508000" y="0"/>
                  <a:pt x="754743" y="0"/>
                </a:cubicBezTo>
                <a:cubicBezTo>
                  <a:pt x="1001486" y="0"/>
                  <a:pt x="1240971" y="362857"/>
                  <a:pt x="1480457" y="725715"/>
                </a:cubicBezTo>
              </a:path>
            </a:pathLst>
          </a:custGeom>
          <a:noFill/>
          <a:ln w="28575" algn="ctr">
            <a:solidFill>
              <a:srgbClr val="FF33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6" grpId="0" animBg="1"/>
      <p:bldP spid="13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" name="Text Box 10"/>
          <p:cNvSpPr>
            <a:spLocks noChangeArrowheads="1"/>
          </p:cNvSpPr>
          <p:nvPr/>
        </p:nvSpPr>
        <p:spPr bwMode="auto">
          <a:xfrm>
            <a:off x="1908175" y="141287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395710" y="1484865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的三个特征值为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-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2E</a:t>
            </a:r>
            <a:r>
              <a:rPr lang="en-US" altLang="zh-CN" sz="2600" b="1" i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的特征值为</a:t>
            </a:r>
            <a:endParaRPr lang="zh-CN" altLang="en-US" dirty="0"/>
          </a:p>
        </p:txBody>
      </p:sp>
      <p:sp>
        <p:nvSpPr>
          <p:cNvPr id="7" name="Text Box 18"/>
          <p:cNvSpPr>
            <a:spLocks noChangeArrowheads="1"/>
          </p:cNvSpPr>
          <p:nvPr/>
        </p:nvSpPr>
        <p:spPr bwMode="auto">
          <a:xfrm>
            <a:off x="395710" y="4077045"/>
            <a:ext cx="741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解：因为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相似，所以存在可逆矩阵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，使得</a:t>
            </a:r>
            <a:endParaRPr lang="zh-CN" altLang="en-US" dirty="0"/>
          </a:p>
        </p:txBody>
      </p:sp>
      <p:grpSp>
        <p:nvGrpSpPr>
          <p:cNvPr id="2" name="组合 8"/>
          <p:cNvGrpSpPr/>
          <p:nvPr/>
        </p:nvGrpSpPr>
        <p:grpSpPr>
          <a:xfrm>
            <a:off x="327948" y="38100"/>
            <a:ext cx="7772297" cy="1447800"/>
            <a:chOff x="327948" y="38100"/>
            <a:chExt cx="7772297" cy="1447800"/>
          </a:xfrm>
        </p:grpSpPr>
        <p:sp>
          <p:nvSpPr>
            <p:cNvPr id="10" name="TextBox 9"/>
            <p:cNvSpPr txBox="1"/>
            <p:nvPr/>
          </p:nvSpPr>
          <p:spPr>
            <a:xfrm>
              <a:off x="327948" y="476795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  <a:r>
                <a:rPr lang="zh-CN" altLang="en-US" sz="2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201295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9072800" imgH="34747200" progId="Equation.DSMT4">
                    <p:embed/>
                  </p:oleObj>
                </mc:Choice>
                <mc:Fallback>
                  <p:oleObj name="Equation" r:id="rId3" imgW="49072800" imgH="34747200" progId="Equation.DSMT4">
                    <p:embed/>
                    <p:pic>
                      <p:nvPicPr>
                        <p:cNvPr id="0" name="图片 4300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295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645150" y="519113"/>
            <a:ext cx="138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3223200" imgH="10972800" progId="Equation.DSMT4">
                    <p:embed/>
                  </p:oleObj>
                </mc:Choice>
                <mc:Fallback>
                  <p:oleObj name="Equation" r:id="rId5" imgW="33223200" imgH="10972800" progId="Equation.DSMT4">
                    <p:embed/>
                    <p:pic>
                      <p:nvPicPr>
                        <p:cNvPr id="0" name="图片 4300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45150" y="519113"/>
                          <a:ext cx="13843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2"/>
          <p:cNvGrpSpPr/>
          <p:nvPr/>
        </p:nvGrpSpPr>
        <p:grpSpPr>
          <a:xfrm>
            <a:off x="395710" y="2060905"/>
            <a:ext cx="6264274" cy="522525"/>
            <a:chOff x="395710" y="1988900"/>
            <a:chExt cx="6264274" cy="522525"/>
          </a:xfrm>
        </p:grpSpPr>
        <p:sp>
          <p:nvSpPr>
            <p:cNvPr id="14" name="Text Box 41"/>
            <p:cNvSpPr>
              <a:spLocks noChangeArrowheads="1"/>
            </p:cNvSpPr>
            <p:nvPr/>
          </p:nvSpPr>
          <p:spPr bwMode="auto">
            <a:xfrm>
              <a:off x="395710" y="1988900"/>
              <a:ext cx="6264274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 -1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3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，故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      </a:t>
              </a:r>
              <a:endParaRPr lang="zh-CN" altLang="en-US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655888" y="2054225"/>
            <a:ext cx="1816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3586400" imgH="10972800" progId="Equation.DSMT4">
                    <p:embed/>
                  </p:oleObj>
                </mc:Choice>
                <mc:Fallback>
                  <p:oleObj name="Equation" r:id="rId7" imgW="43586400" imgH="10972800" progId="Equation.DSMT4">
                    <p:embed/>
                    <p:pic>
                      <p:nvPicPr>
                        <p:cNvPr id="0" name="图片 430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55888" y="2054225"/>
                          <a:ext cx="18161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15"/>
          <p:cNvGrpSpPr/>
          <p:nvPr/>
        </p:nvGrpSpPr>
        <p:grpSpPr>
          <a:xfrm>
            <a:off x="467544" y="2701280"/>
            <a:ext cx="7600467" cy="1447800"/>
            <a:chOff x="395709" y="2629272"/>
            <a:chExt cx="7600467" cy="1447800"/>
          </a:xfrm>
        </p:grpSpPr>
        <p:sp>
          <p:nvSpPr>
            <p:cNvPr id="17" name="TextBox 16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/>
                <a:t>2 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相似，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339925" y="2629272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7912000" imgH="34747200" progId="Equation.DSMT4">
                    <p:embed/>
                  </p:oleObj>
                </mc:Choice>
                <mc:Fallback>
                  <p:oleObj name="Equation" r:id="rId9" imgW="57912000" imgH="34747200" progId="Equation.DSMT4">
                    <p:embed/>
                    <p:pic>
                      <p:nvPicPr>
                        <p:cNvPr id="0" name="图片 430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39925" y="2629272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260800" imgH="10972800" progId="Equation.DSMT4">
                    <p:embed/>
                  </p:oleObj>
                </mc:Choice>
                <mc:Fallback>
                  <p:oleObj name="Equation" r:id="rId11" imgW="29260800" imgH="10972800" progId="Equation.DSMT4">
                    <p:embed/>
                    <p:pic>
                      <p:nvPicPr>
                        <p:cNvPr id="0" name="图片 430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9"/>
          <p:cNvGrpSpPr/>
          <p:nvPr/>
        </p:nvGrpSpPr>
        <p:grpSpPr>
          <a:xfrm>
            <a:off x="414338" y="4653085"/>
            <a:ext cx="7780486" cy="533451"/>
            <a:chOff x="416613" y="4653085"/>
            <a:chExt cx="7780486" cy="533451"/>
          </a:xfrm>
        </p:grpSpPr>
        <p:sp>
          <p:nvSpPr>
            <p:cNvPr id="21" name="TextBox 20"/>
            <p:cNvSpPr txBox="1"/>
            <p:nvPr/>
          </p:nvSpPr>
          <p:spPr>
            <a:xfrm>
              <a:off x="460375" y="4653085"/>
              <a:ext cx="6343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                  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600" b="1" dirty="0"/>
                <a:t>故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416613" y="4724400"/>
            <a:ext cx="153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80800" imgH="8534400" progId="Equation.DSMT4">
                    <p:embed/>
                  </p:oleObj>
                </mc:Choice>
                <mc:Fallback>
                  <p:oleObj name="Equation" r:id="rId13" imgW="36880800" imgH="8534400" progId="Equation.DSMT4">
                    <p:embed/>
                    <p:pic>
                      <p:nvPicPr>
                        <p:cNvPr id="0" name="图片 430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6613" y="4724400"/>
                          <a:ext cx="1536700" cy="355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990099" y="4653136"/>
            <a:ext cx="5207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4968000" imgH="12801600" progId="Equation.DSMT4">
                    <p:embed/>
                  </p:oleObj>
                </mc:Choice>
                <mc:Fallback>
                  <p:oleObj name="Equation" r:id="rId15" imgW="124968000" imgH="12801600" progId="Equation.DSMT4">
                    <p:embed/>
                    <p:pic>
                      <p:nvPicPr>
                        <p:cNvPr id="0" name="图片 430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90099" y="4653136"/>
                          <a:ext cx="5207000" cy="533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23863" y="5294313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00" imgH="10972800" progId="Equation.DSMT4">
                  <p:embed/>
                </p:oleObj>
              </mc:Choice>
              <mc:Fallback>
                <p:oleObj name="Equation" r:id="rId17" imgW="45720000" imgH="10972800" progId="Equation.DSMT4">
                  <p:embed/>
                  <p:pic>
                    <p:nvPicPr>
                      <p:cNvPr id="0" name="图片 430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3863" y="5294313"/>
                        <a:ext cx="1905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 Box 23"/>
          <p:cNvSpPr>
            <a:spLocks noChangeArrowheads="1"/>
          </p:cNvSpPr>
          <p:nvPr/>
        </p:nvSpPr>
        <p:spPr bwMode="auto">
          <a:xfrm>
            <a:off x="2411413" y="414972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613373" y="38100"/>
            <a:ext cx="8062912" cy="1423988"/>
            <a:chOff x="613373" y="38100"/>
            <a:chExt cx="8062912" cy="142398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613373" y="476795"/>
              <a:ext cx="8062912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 例</a:t>
              </a:r>
              <a:r>
                <a:rPr lang="en-US" altLang="zh-CN" sz="2600" b="1" dirty="0"/>
                <a:t>3</a:t>
              </a:r>
              <a:r>
                <a:rPr lang="zh-CN" altLang="en-US" sz="2600" b="1" dirty="0"/>
                <a:t>    设                        与                         相似，    </a:t>
              </a:r>
              <a:endParaRPr lang="en-US" altLang="zh-CN" sz="2600" b="1" dirty="0"/>
            </a:p>
            <a:p>
              <a:r>
                <a:rPr lang="zh-CN" altLang="en-US" sz="2600" b="1" dirty="0"/>
                <a:t> </a:t>
              </a:r>
            </a:p>
          </p:txBody>
        </p:sp>
        <p:graphicFrame>
          <p:nvGraphicFramePr>
            <p:cNvPr id="7" name="Object 33"/>
            <p:cNvGraphicFramePr/>
            <p:nvPr/>
          </p:nvGraphicFramePr>
          <p:xfrm>
            <a:off x="2016125" y="38100"/>
            <a:ext cx="2220913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3949600" imgH="34747200" progId="Equation.DSMT4">
                    <p:embed/>
                  </p:oleObj>
                </mc:Choice>
                <mc:Fallback>
                  <p:oleObj name="Equation" r:id="rId3" imgW="53949600" imgH="34747200" progId="Equation.DSMT4">
                    <p:embed/>
                    <p:pic>
                      <p:nvPicPr>
                        <p:cNvPr id="0" name="图片 440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6125" y="38100"/>
                          <a:ext cx="2220913" cy="14224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4"/>
            <p:cNvGraphicFramePr/>
            <p:nvPr/>
          </p:nvGraphicFramePr>
          <p:xfrm>
            <a:off x="4687888" y="38100"/>
            <a:ext cx="2070100" cy="1423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0292000" imgH="34747200" progId="Equation.DSMT4">
                    <p:embed/>
                  </p:oleObj>
                </mc:Choice>
                <mc:Fallback>
                  <p:oleObj name="Equation" r:id="rId5" imgW="50292000" imgH="34747200" progId="Equation.DSMT4">
                    <p:embed/>
                    <p:pic>
                      <p:nvPicPr>
                        <p:cNvPr id="0" name="图片 440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87888" y="38100"/>
                          <a:ext cx="2070100" cy="14239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539720" y="4222083"/>
            <a:ext cx="1584325" cy="935037"/>
          </a:xfrm>
          <a:prstGeom prst="wedgeRoundRectCallout">
            <a:avLst>
              <a:gd name="adj1" fmla="val 143638"/>
              <a:gd name="adj2" fmla="val -26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600" b="1" dirty="0">
                <a:latin typeface="宋体" panose="02010600030101010101" pitchFamily="2" charset="-122"/>
              </a:rPr>
              <a:t>问题1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3664088" y="4272883"/>
            <a:ext cx="41481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掌握</a:t>
            </a:r>
            <a:r>
              <a:rPr lang="zh-CN" sz="2600" b="1" dirty="0"/>
              <a:t>相似矩阵定义性质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7490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宋体" panose="02010600030101010101" pitchFamily="2" charset="-122"/>
              </a:rPr>
              <a:t>解：因为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宋体" panose="02010600030101010101" pitchFamily="2" charset="-122"/>
              </a:rPr>
              <a:t>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anose="02010600030101010101" pitchFamily="2" charset="-122"/>
              </a:rPr>
              <a:t>相似，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anose="02010600030101010101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 dirty="0">
                <a:latin typeface="宋体" panose="02010600030101010101" pitchFamily="2" charset="-122"/>
              </a:rPr>
              <a:t>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宋体" panose="02010600030101010101" pitchFamily="2" charset="-122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latin typeface="宋体" panose="02010600030101010101" pitchFamily="2" charset="-122"/>
              </a:rPr>
              <a:t>，故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宋体" panose="02010600030101010101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，3，</a:t>
            </a:r>
            <a:r>
              <a:rPr lang="zh-CN" altLang="en-US" sz="2600" b="1" dirty="0">
                <a:latin typeface="宋体" panose="02010600030101010101" pitchFamily="2" charset="-122"/>
              </a:rPr>
              <a:t>所以有：</a:t>
            </a:r>
            <a:endParaRPr lang="en-US" altLang="zh-CN" sz="2600" b="1" dirty="0">
              <a:latin typeface="宋体" panose="02010600030101010101" pitchFamily="2" charset="-122"/>
            </a:endParaRPr>
          </a:p>
          <a:p>
            <a:r>
              <a:rPr lang="zh-CN" altLang="en-US" sz="2600" b="1" dirty="0">
                <a:latin typeface="宋体" panose="02010600030101010101" pitchFamily="2" charset="-122"/>
              </a:rPr>
              <a:t>          </a:t>
            </a:r>
            <a:endParaRPr lang="en-US" altLang="zh-CN" sz="2600" b="1" dirty="0">
              <a:latin typeface="宋体" panose="02010600030101010101" pitchFamily="2" charset="-122"/>
            </a:endParaRPr>
          </a:p>
          <a:p>
            <a:r>
              <a:rPr lang="en-US" altLang="zh-CN" sz="2600" b="1" dirty="0">
                <a:latin typeface="宋体" panose="02010600030101010101" pitchFamily="2" charset="-122"/>
              </a:rPr>
              <a:t>                           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endParaRPr lang="zh-CN" altLang="en-US" sz="2600" b="1" dirty="0">
              <a:latin typeface="宋体" panose="02010600030101010101" pitchFamily="2" charset="-122"/>
            </a:endParaRPr>
          </a:p>
          <a:p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 bwMode="auto">
          <a:xfrm>
            <a:off x="827740" y="2636945"/>
            <a:ext cx="360025" cy="720050"/>
          </a:xfrm>
          <a:prstGeom prst="leftBrac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5" y="2720542"/>
            <a:ext cx="2376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y=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770" y="2420930"/>
            <a:ext cx="2332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1+5+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740" y="1052835"/>
            <a:ext cx="1728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求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宋体" panose="02010600030101010101" pitchFamily="2" charset="-122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31617" y="2996970"/>
            <a:ext cx="24043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707940" y="2841368"/>
            <a:ext cx="504035" cy="2996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auto">
          <a:xfrm>
            <a:off x="611560" y="5373216"/>
            <a:ext cx="1584325" cy="935037"/>
          </a:xfrm>
          <a:prstGeom prst="wedgeRoundRectCallout">
            <a:avLst>
              <a:gd name="adj1" fmla="val 143638"/>
              <a:gd name="adj2" fmla="val -26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600" b="1" dirty="0">
                <a:latin typeface="宋体" panose="02010600030101010101" pitchFamily="2" charset="-122"/>
              </a:rPr>
              <a:t>问题</a:t>
            </a:r>
            <a:r>
              <a:rPr lang="en-US" altLang="zh-CN" sz="2600" b="1" dirty="0">
                <a:latin typeface="宋体" panose="02010600030101010101" pitchFamily="2" charset="-122"/>
              </a:rPr>
              <a:t>2</a:t>
            </a:r>
            <a:endParaRPr lang="zh-CN" altLang="en-US" sz="2600" b="1" dirty="0">
              <a:latin typeface="宋体" panose="02010600030101010101" pitchFamily="2" charset="-122"/>
            </a:endParaRP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3563888" y="5445224"/>
            <a:ext cx="41481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相似对角化条件</a:t>
            </a:r>
            <a:r>
              <a:rPr lang="zh-CN" sz="2600" b="1" dirty="0"/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utoUpdateAnimBg="0"/>
      <p:bldP spid="12" grpId="0"/>
      <p:bldP spid="13" grpId="0" animBg="1"/>
      <p:bldP spid="14" grpId="0"/>
      <p:bldP spid="15" grpId="0"/>
      <p:bldP spid="16" grpId="0"/>
      <p:bldP spid="17" grpId="0"/>
      <p:bldP spid="19" grpId="0" animBg="1"/>
      <p:bldP spid="18" grpId="0" bldLvl="0" animBg="1" autoUpdateAnimBg="0"/>
      <p:bldP spid="20" grpId="0" bldLvl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AP=B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相似矩阵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sym typeface="Symbol" panose="05050102010706020507"/>
              </a:rPr>
              <a:t>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，则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  <a:r>
              <a:rPr lang="en-US" altLang="zh-CN" b="1" i="1" baseline="3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zh-CN" alt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052" y="4232701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6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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zh-CN" sz="2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相似矩阵具有完全的特征值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478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4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相似标准形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547790" y="2132910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有</a:t>
            </a:r>
            <a:endParaRPr lang="en-US" altLang="zh-CN" sz="2600" b="1" dirty="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358670" y="2708950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个线性无关的特征向量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如果矩阵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相似对角化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。当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anose="020F050202020403020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3" name="组合 13"/>
          <p:cNvGrpSpPr/>
          <p:nvPr/>
        </p:nvGrpSpPr>
        <p:grpSpPr>
          <a:xfrm>
            <a:off x="325279" y="2060905"/>
            <a:ext cx="1150506" cy="523220"/>
            <a:chOff x="129208" y="932973"/>
            <a:chExt cx="1150506" cy="52322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321005" y="3224577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证明：</a:t>
            </a:r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sym typeface="宋体" panose="02010600030101010101" pitchFamily="2" charset="-122"/>
              </a:rPr>
              <a:t>必要性</a:t>
            </a:r>
          </a:p>
        </p:txBody>
      </p: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251375" y="3656749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 若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可相似对角化，则存在可逆阵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395710" y="4221055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655200" imgH="10058400" progId="Equation.DSMT4">
                  <p:embed/>
                </p:oleObj>
              </mc:Choice>
              <mc:Fallback>
                <p:oleObj name="Equation" r:id="rId3" imgW="60655200" imgH="10058400" progId="Equation.DSMT4">
                  <p:embed/>
                  <p:pic>
                    <p:nvPicPr>
                      <p:cNvPr id="0" name="图片 450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710" y="4221055"/>
                        <a:ext cx="2500313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2846027" y="4149050"/>
            <a:ext cx="4173898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，使得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/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11" name="Group 34"/>
          <p:cNvGrpSpPr/>
          <p:nvPr/>
        </p:nvGrpSpPr>
        <p:grpSpPr bwMode="auto">
          <a:xfrm>
            <a:off x="395710" y="4653085"/>
            <a:ext cx="4824170" cy="492438"/>
            <a:chOff x="0" y="0"/>
            <a:chExt cx="7598" cy="776"/>
          </a:xfrm>
        </p:grpSpPr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23" name="Object 37"/>
            <p:cNvGraphicFramePr/>
            <p:nvPr/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2049600" imgH="10972800" progId="Equation.DSMT4">
                    <p:embed/>
                  </p:oleObj>
                </mc:Choice>
                <mc:Fallback>
                  <p:oleObj name="Equation" r:id="rId5" imgW="92049600" imgH="10972800" progId="Equation.DSMT4">
                    <p:embed/>
                    <p:pic>
                      <p:nvPicPr>
                        <p:cNvPr id="0" name="图片 4505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/>
          <p:nvPr/>
        </p:nvGraphicFramePr>
        <p:xfrm>
          <a:off x="1043755" y="5174813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258400" imgH="10058400" progId="Equation.DSMT4">
                  <p:embed/>
                </p:oleObj>
              </mc:Choice>
              <mc:Fallback>
                <p:oleObj name="Equation" r:id="rId7" imgW="86258400" imgH="10058400" progId="Equation.DSMT4">
                  <p:embed/>
                  <p:pic>
                    <p:nvPicPr>
                      <p:cNvPr id="0" name="图片 450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755" y="5174813"/>
                        <a:ext cx="3581400" cy="414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9" grpId="0"/>
      <p:bldP spid="17" grpId="0"/>
      <p:bldP spid="17" grpId="1"/>
      <p:bldP spid="18" grpId="0"/>
      <p:bldP spid="18" grpId="1"/>
      <p:bldP spid="20" grpId="0"/>
      <p:bldP spid="20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个线性无关的特征向量。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1005" y="1568462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证明：</a:t>
            </a:r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sym typeface="宋体" panose="02010600030101010101" pitchFamily="2" charset="-122"/>
              </a:rPr>
              <a:t>必要性</a:t>
            </a:r>
          </a:p>
        </p:txBody>
      </p:sp>
      <p:sp>
        <p:nvSpPr>
          <p:cNvPr id="12" name="TextBox 17"/>
          <p:cNvSpPr>
            <a:spLocks noChangeArrowheads="1"/>
          </p:cNvSpPr>
          <p:nvPr/>
        </p:nvSpPr>
        <p:spPr bwMode="auto">
          <a:xfrm>
            <a:off x="251375" y="2000634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 因为 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可相似对角化，所以存在可逆阵</a:t>
            </a:r>
          </a:p>
        </p:txBody>
      </p:sp>
      <p:graphicFrame>
        <p:nvGraphicFramePr>
          <p:cNvPr id="13" name="对象 12"/>
          <p:cNvGraphicFramePr/>
          <p:nvPr/>
        </p:nvGraphicFramePr>
        <p:xfrm>
          <a:off x="395710" y="2564940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655200" imgH="10058400" progId="Equation.DSMT4">
                  <p:embed/>
                </p:oleObj>
              </mc:Choice>
              <mc:Fallback>
                <p:oleObj name="Equation" r:id="rId3" imgW="60655200" imgH="10058400" progId="Equation.DSMT4">
                  <p:embed/>
                  <p:pic>
                    <p:nvPicPr>
                      <p:cNvPr id="0" name="图片 46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710" y="2564940"/>
                        <a:ext cx="2500313" cy="390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2846027" y="2492935"/>
            <a:ext cx="4173898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，使得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/>
              <a:t>-1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3" name="Group 34"/>
          <p:cNvGrpSpPr/>
          <p:nvPr/>
        </p:nvGrpSpPr>
        <p:grpSpPr bwMode="auto">
          <a:xfrm>
            <a:off x="395710" y="2996970"/>
            <a:ext cx="4824170" cy="492438"/>
            <a:chOff x="0" y="0"/>
            <a:chExt cx="7598" cy="776"/>
          </a:xfrm>
        </p:grpSpPr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17" name="Object 37"/>
            <p:cNvGraphicFramePr/>
            <p:nvPr/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2049600" imgH="10972800" progId="Equation.DSMT4">
                    <p:embed/>
                  </p:oleObj>
                </mc:Choice>
                <mc:Fallback>
                  <p:oleObj name="Equation" r:id="rId5" imgW="92049600" imgH="10972800" progId="Equation.DSMT4">
                    <p:embed/>
                    <p:pic>
                      <p:nvPicPr>
                        <p:cNvPr id="0" name="图片 46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/>
          <p:nvPr/>
        </p:nvGraphicFramePr>
        <p:xfrm>
          <a:off x="1043755" y="351869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6258400" imgH="10058400" progId="Equation.DSMT4">
                  <p:embed/>
                </p:oleObj>
              </mc:Choice>
              <mc:Fallback>
                <p:oleObj name="Equation" r:id="rId7" imgW="86258400" imgH="10058400" progId="Equation.DSMT4">
                  <p:embed/>
                  <p:pic>
                    <p:nvPicPr>
                      <p:cNvPr id="0" name="图片 46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755" y="3518698"/>
                        <a:ext cx="3581400" cy="414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95288" y="378460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0078400" imgH="46939200" progId="Equation.DSMT4">
                  <p:embed/>
                </p:oleObj>
              </mc:Choice>
              <mc:Fallback>
                <p:oleObj name="Equation" r:id="rId9" imgW="170078400" imgH="46939200" progId="Equation.DSMT4">
                  <p:embed/>
                  <p:pic>
                    <p:nvPicPr>
                      <p:cNvPr id="0" name="图片 4608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5288" y="3784600"/>
                        <a:ext cx="7086600" cy="195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个线性无关的特征向量。</a:t>
            </a:r>
          </a:p>
        </p:txBody>
      </p:sp>
      <p:grpSp>
        <p:nvGrpSpPr>
          <p:cNvPr id="2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aphicFrame>
        <p:nvGraphicFramePr>
          <p:cNvPr id="11" name="对象 10"/>
          <p:cNvGraphicFramePr/>
          <p:nvPr/>
        </p:nvGraphicFramePr>
        <p:xfrm>
          <a:off x="1043755" y="178333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258400" imgH="10058400" progId="Equation.DSMT4">
                  <p:embed/>
                </p:oleObj>
              </mc:Choice>
              <mc:Fallback>
                <p:oleObj name="Equation" r:id="rId3" imgW="86258400" imgH="10058400" progId="Equation.DSMT4">
                  <p:embed/>
                  <p:pic>
                    <p:nvPicPr>
                      <p:cNvPr id="0" name="图片 47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755" y="1783338"/>
                        <a:ext cx="3581400" cy="414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5288" y="204924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078400" imgH="46939200" progId="Equation.DSMT4">
                  <p:embed/>
                </p:oleObj>
              </mc:Choice>
              <mc:Fallback>
                <p:oleObj name="Equation" r:id="rId5" imgW="170078400" imgH="46939200" progId="Equation.DSMT4">
                  <p:embed/>
                  <p:pic>
                    <p:nvPicPr>
                      <p:cNvPr id="0" name="图片 4710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2049240"/>
                        <a:ext cx="7086600" cy="195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67715" y="4017970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988800" imgH="10058400" progId="Equation.DSMT4">
                  <p:embed/>
                </p:oleObj>
              </mc:Choice>
              <mc:Fallback>
                <p:oleObj name="Equation" r:id="rId7" imgW="138988800" imgH="10058400" progId="Equation.DSMT4">
                  <p:embed/>
                  <p:pic>
                    <p:nvPicPr>
                      <p:cNvPr id="0" name="图片 4710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715" y="4017970"/>
                        <a:ext cx="57912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67715" y="455591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9611200" imgH="10972800" progId="Equation.DSMT4">
                  <p:embed/>
                </p:oleObj>
              </mc:Choice>
              <mc:Fallback>
                <p:oleObj name="Equation" r:id="rId9" imgW="89611200" imgH="10972800" progId="Equation.DSMT4">
                  <p:embed/>
                  <p:pic>
                    <p:nvPicPr>
                      <p:cNvPr id="0" name="图片 4710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715" y="4555910"/>
                        <a:ext cx="3733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1" y="5013110"/>
            <a:ext cx="793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所以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400" b="1" baseline="-25000" dirty="0">
                <a:sym typeface="Symbol" panose="05050102010706020507"/>
              </a:rPr>
              <a:t>1</a:t>
            </a:r>
            <a:r>
              <a:rPr lang="en-US" altLang="zh-CN" sz="2400" b="1" dirty="0">
                <a:sym typeface="Symbol" panose="05050102010706020507"/>
              </a:rPr>
              <a:t>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400" b="1" baseline="-25000" dirty="0">
                <a:sym typeface="Symbol" panose="05050102010706020507"/>
              </a:rPr>
              <a:t>2</a:t>
            </a:r>
            <a:r>
              <a:rPr lang="en-US" altLang="zh-CN" sz="2400" b="1" dirty="0">
                <a:sym typeface="Symbol" panose="05050102010706020507"/>
              </a:rPr>
              <a:t>,…,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400" b="1" dirty="0"/>
              <a:t> 是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/>
              <a:t>的特征值，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,…,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/>
              <a:t> 是它们对</a:t>
            </a:r>
            <a:r>
              <a:rPr lang="zh-CN" altLang="en-US" sz="2400" b="1" dirty="0">
                <a:latin typeface="宋体" panose="02010600030101010101" pitchFamily="2" charset="-122"/>
              </a:rPr>
              <a:t>应的</a:t>
            </a:r>
            <a:endParaRPr lang="zh-CN" altLang="en-US" sz="2400" b="1" dirty="0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251700" y="5498885"/>
            <a:ext cx="7558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</a:rPr>
              <a:t>线性无关的特征向量,故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宋体" panose="02010600030101010101" pitchFamily="2" charset="-122"/>
              </a:rPr>
              <a:t>有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个线性无关的特征向</a:t>
            </a:r>
            <a:r>
              <a:rPr lang="zh-CN" altLang="en-US" sz="2400" b="1" dirty="0"/>
              <a:t>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73092" y="764733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705" y="621268"/>
            <a:ext cx="2448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</a:rPr>
              <a:t>充分性</a:t>
            </a:r>
            <a:r>
              <a:rPr lang="en-US" altLang="zh-CN" sz="2600" b="1" dirty="0">
                <a:highlight>
                  <a:srgbClr val="FFFF00"/>
                </a:highlight>
              </a:rPr>
              <a:t>:</a:t>
            </a:r>
            <a:endParaRPr lang="zh-CN" altLang="en-US" sz="2600" b="1" dirty="0">
              <a:highlight>
                <a:srgbClr val="FFFF00"/>
              </a:highlight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369529" y="1197194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个线性无关的特征向量：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,…,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3" name="TextBox 7"/>
          <p:cNvSpPr>
            <a:spLocks noChangeArrowheads="1"/>
          </p:cNvSpPr>
          <p:nvPr/>
        </p:nvSpPr>
        <p:spPr bwMode="auto">
          <a:xfrm>
            <a:off x="369529" y="1712863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对应的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特征值分别为：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 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,…,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 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6255" y="1784871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，则有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71038"/>
              </p:ext>
            </p:extLst>
          </p:nvPr>
        </p:nvGraphicFramePr>
        <p:xfrm>
          <a:off x="513545" y="2349322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988800" imgH="10058400" progId="Equation.DSMT4">
                  <p:embed/>
                </p:oleObj>
              </mc:Choice>
              <mc:Fallback>
                <p:oleObj name="Equation" r:id="rId3" imgW="138988800" imgH="10058400" progId="Equation.DSMT4">
                  <p:embed/>
                  <p:pic>
                    <p:nvPicPr>
                      <p:cNvPr id="0" name="图片 4812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545" y="2349322"/>
                        <a:ext cx="5791200" cy="419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274287" y="2360935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/>
              <a:t>，即</a:t>
            </a:r>
            <a:endParaRPr lang="zh-CN" altLang="en-US" sz="26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41148"/>
              </p:ext>
            </p:extLst>
          </p:nvPr>
        </p:nvGraphicFramePr>
        <p:xfrm>
          <a:off x="555737" y="2925386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078400" imgH="46939200" progId="Equation.DSMT4">
                  <p:embed/>
                </p:oleObj>
              </mc:Choice>
              <mc:Fallback>
                <p:oleObj name="Equation" r:id="rId5" imgW="170078400" imgH="46939200" progId="Equation.DSMT4">
                  <p:embed/>
                  <p:pic>
                    <p:nvPicPr>
                      <p:cNvPr id="0" name="图片 481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737" y="2925386"/>
                        <a:ext cx="7086600" cy="195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>
            <p:extLst>
              <p:ext uri="{D42A27DB-BD31-4B8C-83A1-F6EECF244321}">
                <p14:modId xmlns:p14="http://schemas.microsoft.com/office/powerpoint/2010/main" val="3167602669"/>
              </p:ext>
            </p:extLst>
          </p:nvPr>
        </p:nvGraphicFramePr>
        <p:xfrm>
          <a:off x="383122" y="4832271"/>
          <a:ext cx="2801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970400" imgH="10363200" progId="Equation.DSMT4">
                  <p:embed/>
                </p:oleObj>
              </mc:Choice>
              <mc:Fallback>
                <p:oleObj name="Equation" r:id="rId7" imgW="67970400" imgH="10363200" progId="Equation.DSMT4">
                  <p:embed/>
                  <p:pic>
                    <p:nvPicPr>
                      <p:cNvPr id="0" name="图片 48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122" y="4832271"/>
                        <a:ext cx="2801937" cy="403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68333" y="4797594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dirty="0"/>
              <a:t>可逆</a:t>
            </a:r>
          </a:p>
        </p:txBody>
      </p:sp>
      <p:grpSp>
        <p:nvGrpSpPr>
          <p:cNvPr id="7" name="Group 34"/>
          <p:cNvGrpSpPr/>
          <p:nvPr/>
        </p:nvGrpSpPr>
        <p:grpSpPr bwMode="auto">
          <a:xfrm>
            <a:off x="369529" y="5457284"/>
            <a:ext cx="4824170" cy="492438"/>
            <a:chOff x="0" y="0"/>
            <a:chExt cx="7598" cy="77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且                                                          </a:t>
              </a:r>
            </a:p>
          </p:txBody>
        </p:sp>
        <p:graphicFrame>
          <p:nvGraphicFramePr>
            <p:cNvPr id="31" name="Object 37"/>
            <p:cNvGraphicFramePr/>
            <p:nvPr/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2049600" imgH="10972800" progId="Equation.DSMT4">
                    <p:embed/>
                  </p:oleObj>
                </mc:Choice>
                <mc:Fallback>
                  <p:oleObj name="Equation" r:id="rId9" imgW="92049600" imgH="10972800" progId="Equation.DSMT4">
                    <p:embed/>
                    <p:pic>
                      <p:nvPicPr>
                        <p:cNvPr id="0" name="图片 4813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513647" y="6033343"/>
            <a:ext cx="4392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可以相似对角化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28" grpId="0"/>
      <p:bldP spid="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79695" y="261175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475785" y="291952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</a:t>
            </a:r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相似对角化，即存在可逆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179694" y="86799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，则相似对角矩阵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的对角线上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179695" y="137202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的元素就是矩阵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128927" y="1864470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179695" y="238009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的特征向量。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爆炸形 2 1"/>
          <p:cNvSpPr>
            <a:spLocks noChangeArrowheads="1"/>
          </p:cNvSpPr>
          <p:nvPr/>
        </p:nvSpPr>
        <p:spPr bwMode="auto">
          <a:xfrm>
            <a:off x="71406" y="2852936"/>
            <a:ext cx="2448170" cy="842962"/>
          </a:xfrm>
          <a:prstGeom prst="irregularSeal2">
            <a:avLst/>
          </a:prstGeom>
          <a:solidFill>
            <a:srgbClr val="FF0000"/>
          </a:solidFill>
          <a:ln w="25400">
            <a:solidFill>
              <a:srgbClr val="395E8A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注意</a:t>
            </a:r>
            <a:endParaRPr lang="zh-CN" altLang="en-US" dirty="0"/>
          </a:p>
        </p:txBody>
      </p:sp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07950" y="3656346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用来把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相似对角化的相似变换矩阵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是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以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en-US" altLang="zh-CN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en-US" sz="2600" b="1" dirty="0" err="1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" name="TextBox 4"/>
          <p:cNvSpPr>
            <a:spLocks noChangeArrowheads="1"/>
          </p:cNvSpPr>
          <p:nvPr/>
        </p:nvSpPr>
        <p:spPr bwMode="auto">
          <a:xfrm>
            <a:off x="107950" y="4160381"/>
            <a:ext cx="82089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线性无关的</a:t>
            </a:r>
            <a:r>
              <a:rPr lang="zh-CN" altLang="en-US" sz="2600" b="1" dirty="0">
                <a:solidFill>
                  <a:schemeClr val="bg2">
                    <a:lumMod val="60000"/>
                    <a:lumOff val="40000"/>
                  </a:schemeClr>
                </a:solidFill>
                <a:sym typeface="宋体" panose="02010600030101010101" pitchFamily="2" charset="-122"/>
              </a:rPr>
              <a:t>特征向量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为列所构成的矩阵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，所化成的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对角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07950" y="4592411"/>
            <a:ext cx="8135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FF0000"/>
                </a:solidFill>
              </a:rPr>
              <a:t>阵</a:t>
            </a:r>
            <a:r>
              <a:rPr lang="zh-CN" altLang="en-US" sz="2600" b="1" dirty="0">
                <a:solidFill>
                  <a:srgbClr val="FF0000"/>
                </a:solidFill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FF0000"/>
                </a:solidFill>
              </a:rPr>
              <a:t> 的对角元恰为 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</a:rPr>
              <a:t>的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</a:rPr>
              <a:t>个</a:t>
            </a:r>
            <a:r>
              <a:rPr lang="zh-CN" altLang="en-US" sz="2600" b="1" dirty="0">
                <a:solidFill>
                  <a:schemeClr val="accent5">
                    <a:lumMod val="50000"/>
                  </a:schemeClr>
                </a:solidFill>
              </a:rPr>
              <a:t>特征值</a:t>
            </a:r>
            <a:r>
              <a:rPr lang="zh-CN" altLang="en-US" sz="2600" b="1" dirty="0"/>
              <a:t>，并且特征值在</a:t>
            </a:r>
            <a:r>
              <a:rPr lang="zh-CN" altLang="en-US" sz="2600" b="1" dirty="0">
                <a:sym typeface="Symbol" panose="05050102010706020507"/>
              </a:rPr>
              <a:t></a:t>
            </a:r>
            <a:r>
              <a:rPr lang="zh-CN" altLang="en-US" sz="2600" b="1" dirty="0"/>
              <a:t> </a:t>
            </a:r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114300" y="5024441"/>
            <a:ext cx="81295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中的排列次序与特征向量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/>
              <a:t>在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dirty="0"/>
              <a:t>中的排列次序相对应。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107631" y="5456736"/>
            <a:ext cx="4843462" cy="49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其中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P </a:t>
            </a:r>
            <a:r>
              <a:rPr lang="zh-CN" altLang="en-US" sz="2600" b="1" dirty="0"/>
              <a:t>和</a:t>
            </a:r>
            <a:r>
              <a:rPr lang="zh-CN" altLang="en-US" sz="2600" b="1" dirty="0">
                <a:sym typeface="Symbol" panose="05050102010706020507"/>
              </a:rPr>
              <a:t></a:t>
            </a:r>
            <a:r>
              <a:rPr lang="zh-CN" altLang="en-US" sz="2600" b="1" dirty="0"/>
              <a:t> 一般都</a:t>
            </a:r>
            <a:r>
              <a:rPr lang="zh-CN" altLang="en-US" sz="2600" b="1" dirty="0">
                <a:solidFill>
                  <a:srgbClr val="FF0000"/>
                </a:solidFill>
              </a:rPr>
              <a:t>不唯一</a:t>
            </a:r>
            <a:r>
              <a:rPr lang="zh-CN" altLang="en-US" sz="2600" b="1"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5557" y="332785"/>
            <a:ext cx="25923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可对角化</a:t>
            </a:r>
            <a:endParaRPr lang="zh-CN" altLang="en-US" sz="2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52022" y="908825"/>
            <a:ext cx="5472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的特征向量</a:t>
            </a: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179695" y="1466275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000000"/>
                </a:solidFill>
                <a:sym typeface="Calibri" panose="020F050202020403020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重的特征值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" name="TextBox 9"/>
          <p:cNvSpPr>
            <a:spLocks noChangeArrowheads="1"/>
          </p:cNvSpPr>
          <p:nvPr/>
        </p:nvSpPr>
        <p:spPr bwMode="auto">
          <a:xfrm>
            <a:off x="286150" y="2083023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9" name="TextBox 10"/>
          <p:cNvSpPr>
            <a:spLocks noChangeArrowheads="1"/>
          </p:cNvSpPr>
          <p:nvPr/>
        </p:nvSpPr>
        <p:spPr bwMode="auto">
          <a:xfrm>
            <a:off x="250680" y="3872940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81973" y="2724035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且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重的特征值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满足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395765" y="3277850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-A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=n-n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dirty="0"/>
              <a:t>,</a:t>
            </a:r>
            <a:endParaRPr lang="zh-CN" altLang="en-US" sz="2600" b="1" dirty="0"/>
          </a:p>
        </p:txBody>
      </p:sp>
      <p:sp>
        <p:nvSpPr>
          <p:cNvPr id="18" name="左右箭头 17"/>
          <p:cNvSpPr/>
          <p:nvPr/>
        </p:nvSpPr>
        <p:spPr bwMode="auto">
          <a:xfrm>
            <a:off x="5148094" y="48958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左右箭头 18"/>
          <p:cNvSpPr/>
          <p:nvPr/>
        </p:nvSpPr>
        <p:spPr bwMode="auto">
          <a:xfrm>
            <a:off x="5148095" y="99897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左右箭头 19"/>
          <p:cNvSpPr/>
          <p:nvPr/>
        </p:nvSpPr>
        <p:spPr bwMode="auto">
          <a:xfrm>
            <a:off x="5148093" y="219430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5312124" y="3399921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5" grpId="0"/>
      <p:bldP spid="18" grpId="0" animBg="1"/>
      <p:bldP spid="19" grpId="0" animBg="1"/>
      <p:bldP spid="20" grpId="0" animBg="1"/>
      <p:bldP spid="2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107950" y="548800"/>
            <a:ext cx="8135938" cy="517518"/>
            <a:chOff x="107950" y="2576850"/>
            <a:chExt cx="8135938" cy="517023"/>
          </a:xfrm>
        </p:grpSpPr>
        <p:sp>
          <p:nvSpPr>
            <p:cNvPr id="5" name="TextBox 6"/>
            <p:cNvSpPr>
              <a:spLocks noChangeArrowheads="1"/>
            </p:cNvSpPr>
            <p:nvPr/>
          </p:nvSpPr>
          <p:spPr bwMode="auto">
            <a:xfrm>
              <a:off x="107950" y="2576850"/>
              <a:ext cx="81359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1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已知三阶方阵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的特征值为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1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和</a:t>
              </a: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/>
          </p:nvGraphicFramePr>
          <p:xfrm>
            <a:off x="4684713" y="2668830"/>
            <a:ext cx="1244600" cy="406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9870400" imgH="9753600" progId="Equation.DSMT4">
                    <p:embed/>
                  </p:oleObj>
                </mc:Choice>
                <mc:Fallback>
                  <p:oleObj name="Equation" r:id="rId3" imgW="29870400" imgH="9753600" progId="Equation.DSMT4">
                    <p:embed/>
                    <p:pic>
                      <p:nvPicPr>
                        <p:cNvPr id="0" name="图片 491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84713" y="2668830"/>
                          <a:ext cx="1244600" cy="40601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4"/>
            <p:cNvGraphicFramePr>
              <a:graphicFrameLocks noChangeAspect="1"/>
            </p:cNvGraphicFramePr>
            <p:nvPr/>
          </p:nvGraphicFramePr>
          <p:xfrm>
            <a:off x="6556375" y="2675174"/>
            <a:ext cx="927100" cy="418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250400" imgH="10058400" progId="Equation.DSMT4">
                    <p:embed/>
                  </p:oleObj>
                </mc:Choice>
                <mc:Fallback>
                  <p:oleObj name="Equation" r:id="rId5" imgW="22250400" imgH="10058400" progId="Equation.DSMT4">
                    <p:embed/>
                    <p:pic>
                      <p:nvPicPr>
                        <p:cNvPr id="0" name="图片 4915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56375" y="2675174"/>
                          <a:ext cx="927100" cy="41869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8"/>
          <p:cNvGrpSpPr/>
          <p:nvPr/>
        </p:nvGrpSpPr>
        <p:grpSpPr bwMode="auto">
          <a:xfrm>
            <a:off x="608013" y="1137542"/>
            <a:ext cx="7635875" cy="492443"/>
            <a:chOff x="607561" y="3068975"/>
            <a:chExt cx="7636327" cy="492761"/>
          </a:xfrm>
        </p:grpSpPr>
        <p:graphicFrame>
          <p:nvGraphicFramePr>
            <p:cNvPr id="10" name="对象 6"/>
            <p:cNvGraphicFramePr>
              <a:graphicFrameLocks noChangeAspect="1"/>
            </p:cNvGraphicFramePr>
            <p:nvPr/>
          </p:nvGraphicFramePr>
          <p:xfrm>
            <a:off x="607561" y="3069671"/>
            <a:ext cx="1816207" cy="44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3586400" imgH="10668000" progId="Equation.DSMT4">
                    <p:embed/>
                  </p:oleObj>
                </mc:Choice>
                <mc:Fallback>
                  <p:oleObj name="Equation" r:id="rId7" imgW="43586400" imgH="10668000" progId="Equation.DSMT4">
                    <p:embed/>
                    <p:pic>
                      <p:nvPicPr>
                        <p:cNvPr id="0" name="图片 4915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7561" y="3069671"/>
                          <a:ext cx="1816207" cy="4447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7"/>
            <p:cNvGraphicFramePr>
              <a:graphicFrameLocks noChangeAspect="1"/>
            </p:cNvGraphicFramePr>
            <p:nvPr/>
          </p:nvGraphicFramePr>
          <p:xfrm>
            <a:off x="2471396" y="3069671"/>
            <a:ext cx="1752704" cy="443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2062400" imgH="10668000" progId="Equation.DSMT4">
                    <p:embed/>
                  </p:oleObj>
                </mc:Choice>
                <mc:Fallback>
                  <p:oleObj name="Equation" r:id="rId9" imgW="42062400" imgH="10668000" progId="Equation.DSMT4">
                    <p:embed/>
                    <p:pic>
                      <p:nvPicPr>
                        <p:cNvPr id="0" name="图片 4915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71396" y="3069671"/>
                          <a:ext cx="1752704" cy="44319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3419920" y="3068975"/>
              <a:ext cx="4823968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       是特征值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600" b="1" dirty="0"/>
                <a:t>对应的特征向量</a:t>
              </a:r>
            </a:p>
          </p:txBody>
        </p:sp>
      </p:grpSp>
      <p:grpSp>
        <p:nvGrpSpPr>
          <p:cNvPr id="4" name="组合 12"/>
          <p:cNvGrpSpPr/>
          <p:nvPr/>
        </p:nvGrpSpPr>
        <p:grpSpPr bwMode="auto">
          <a:xfrm>
            <a:off x="606425" y="1696701"/>
            <a:ext cx="7485962" cy="508337"/>
            <a:chOff x="38630" y="3573010"/>
            <a:chExt cx="7849693" cy="509143"/>
          </a:xfrm>
        </p:grpSpPr>
        <p:graphicFrame>
          <p:nvGraphicFramePr>
            <p:cNvPr id="14" name="对象 10"/>
            <p:cNvGraphicFramePr>
              <a:graphicFrameLocks noChangeAspect="1"/>
            </p:cNvGraphicFramePr>
            <p:nvPr/>
          </p:nvGraphicFramePr>
          <p:xfrm>
            <a:off x="38630" y="3625818"/>
            <a:ext cx="1777829" cy="45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2672000" imgH="10972800" progId="Equation.DSMT4">
                    <p:embed/>
                  </p:oleObj>
                </mc:Choice>
                <mc:Fallback>
                  <p:oleObj name="Equation" r:id="rId11" imgW="42672000" imgH="10972800" progId="Equation.DSMT4">
                    <p:embed/>
                    <p:pic>
                      <p:nvPicPr>
                        <p:cNvPr id="0" name="图片 4915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630" y="3625818"/>
                          <a:ext cx="1777829" cy="45633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1619795" y="3573010"/>
              <a:ext cx="626852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 是特征值</a:t>
              </a:r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600" b="1" dirty="0"/>
                <a:t>对应的特征向量，求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和</a:t>
              </a:r>
            </a:p>
          </p:txBody>
        </p:sp>
        <p:graphicFrame>
          <p:nvGraphicFramePr>
            <p:cNvPr id="16" name="对象 12"/>
            <p:cNvGraphicFramePr>
              <a:graphicFrameLocks noChangeAspect="1"/>
            </p:cNvGraphicFramePr>
            <p:nvPr/>
          </p:nvGraphicFramePr>
          <p:xfrm>
            <a:off x="7183198" y="3648759"/>
            <a:ext cx="406415" cy="356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753600" imgH="8534400" progId="Equation.DSMT4">
                    <p:embed/>
                  </p:oleObj>
                </mc:Choice>
                <mc:Fallback>
                  <p:oleObj name="Equation" r:id="rId13" imgW="9753600" imgH="8534400" progId="Equation.DSMT4">
                    <p:embed/>
                    <p:pic>
                      <p:nvPicPr>
                        <p:cNvPr id="0" name="图片 4915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183198" y="3648759"/>
                          <a:ext cx="406415" cy="3561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6"/>
          <p:cNvSpPr>
            <a:spLocks noChangeArrowheads="1"/>
          </p:cNvSpPr>
          <p:nvPr/>
        </p:nvSpPr>
        <p:spPr bwMode="auto">
          <a:xfrm>
            <a:off x="323528" y="2896393"/>
            <a:ext cx="80635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      解：由已知：令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=(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),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diag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 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8" name="TextBox 6"/>
          <p:cNvSpPr>
            <a:spLocks noChangeArrowheads="1"/>
          </p:cNvSpPr>
          <p:nvPr/>
        </p:nvSpPr>
        <p:spPr bwMode="auto">
          <a:xfrm>
            <a:off x="250896" y="3353498"/>
            <a:ext cx="80635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则有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,  A=P P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 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600" b="1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 P 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endParaRPr lang="zh-CN" altLang="en-US" sz="2600" b="1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>
            <a:spLocks noChangeArrowheads="1"/>
          </p:cNvSpPr>
          <p:nvPr/>
        </p:nvSpPr>
        <p:spPr bwMode="auto">
          <a:xfrm>
            <a:off x="500063" y="3786188"/>
            <a:ext cx="8501062" cy="20240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2898775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1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2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+ … + </a:t>
            </a:r>
            <a:r>
              <a:rPr kumimoji="1" lang="en-US" altLang="zh-CN" i="1" dirty="0" err="1"/>
              <a:t>x</a:t>
            </a:r>
            <a:r>
              <a:rPr kumimoji="1" lang="en-US" altLang="zh-CN" i="1" baseline="-25000" dirty="0" err="1"/>
              <a:t>n</a:t>
            </a:r>
            <a:r>
              <a:rPr kumimoji="1" lang="en-US" altLang="zh-CN" baseline="-25000" dirty="0"/>
              <a:t> </a:t>
            </a:r>
            <a:r>
              <a:rPr kumimoji="1" lang="en-US" altLang="zh-CN" i="1" dirty="0" err="1"/>
              <a:t>y</a:t>
            </a:r>
            <a:r>
              <a:rPr kumimoji="1" lang="en-US" altLang="zh-CN" i="1" baseline="-25000" dirty="0" err="1"/>
              <a:t>n</a:t>
            </a:r>
            <a:r>
              <a:rPr kumimoji="1" lang="en-US" altLang="zh-CN" i="1" baseline="-25000" dirty="0"/>
              <a:t> </a:t>
            </a:r>
            <a:r>
              <a:rPr kumimoji="1" lang="en-US" altLang="zh-CN" dirty="0"/>
              <a:t>= </a:t>
            </a:r>
            <a:r>
              <a:rPr kumimoji="1" lang="en-US" altLang="zh-CN" i="1" dirty="0" err="1"/>
              <a:t>x</a:t>
            </a:r>
            <a:r>
              <a:rPr kumimoji="1" lang="en-US" altLang="zh-CN" baseline="30000" dirty="0" err="1"/>
              <a:t>T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y</a:t>
            </a:r>
            <a:r>
              <a:rPr kumimoji="1" lang="zh-CN" altLang="en-US" dirty="0"/>
              <a:t>．</a:t>
            </a:r>
            <a:endParaRPr lang="zh-CN" altLang="en-US" dirty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内积具有下列性质（其中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维向量，</a:t>
            </a:r>
            <a:r>
              <a:rPr kumimoji="1" lang="en-US" altLang="zh-CN" i="1" dirty="0">
                <a:latin typeface="Symbol" panose="05050102010706020507" pitchFamily="18" charset="2"/>
              </a:rPr>
              <a:t>l </a:t>
            </a:r>
            <a:r>
              <a:rPr kumimoji="1" lang="zh-CN" altLang="en-US" dirty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                       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+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33400" y="3970338"/>
          <a:ext cx="596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628000" imgH="5486400" progId="Equation.DSMT4">
                  <p:embed/>
                </p:oleObj>
              </mc:Choice>
              <mc:Fallback>
                <p:oleObj name="Equation" r:id="rId3" imgW="71628000" imgH="54864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3970338"/>
                        <a:ext cx="596741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0663" y="3971925"/>
            <a:ext cx="13716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62263" y="3971925"/>
            <a:ext cx="1214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76700" y="3971925"/>
            <a:ext cx="1200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278438" y="3971925"/>
            <a:ext cx="12144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571500" y="4829175"/>
          <a:ext cx="8404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888800" imgH="5486400" progId="Equation.DSMT4">
                  <p:embed/>
                </p:oleObj>
              </mc:Choice>
              <mc:Fallback>
                <p:oleObj name="Equation" r:id="rId5" imgW="100888800" imgH="54864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4829175"/>
                        <a:ext cx="840422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14500" y="4843463"/>
            <a:ext cx="1671638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86138" y="4843463"/>
            <a:ext cx="178593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72075" y="4843463"/>
            <a:ext cx="2000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143750" y="4843463"/>
            <a:ext cx="18002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6314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+mj-ea"/>
                <a:ea typeface="+mj-ea"/>
              </a:rPr>
              <a:t>.</a:t>
            </a:r>
            <a:r>
              <a:rPr lang="zh-CN" altLang="en-US" sz="2400" b="1" dirty="0">
                <a:latin typeface="+mj-ea"/>
                <a:ea typeface="+mj-ea"/>
              </a:rPr>
              <a:t>判断下列矩阵是否可以相似对角化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04983"/>
              </p:ext>
            </p:extLst>
          </p:nvPr>
        </p:nvGraphicFramePr>
        <p:xfrm>
          <a:off x="925801" y="1628800"/>
          <a:ext cx="261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120" imgH="1447560" progId="Equation.DSMT4">
                  <p:embed/>
                </p:oleObj>
              </mc:Choice>
              <mc:Fallback>
                <p:oleObj name="Equation" r:id="rId3" imgW="2616120" imgH="144756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01" y="1628800"/>
                        <a:ext cx="261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5695" y="161068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93130"/>
              </p:ext>
            </p:extLst>
          </p:nvPr>
        </p:nvGraphicFramePr>
        <p:xfrm>
          <a:off x="3902041" y="1700808"/>
          <a:ext cx="4686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86120" imgH="1447560" progId="Equation.DSMT4">
                  <p:embed/>
                </p:oleObj>
              </mc:Choice>
              <mc:Fallback>
                <p:oleObj name="Equation" r:id="rId5" imgW="4686120" imgH="14475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41" y="1700808"/>
                        <a:ext cx="4686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24786"/>
              </p:ext>
            </p:extLst>
          </p:nvPr>
        </p:nvGraphicFramePr>
        <p:xfrm>
          <a:off x="1012740" y="3212976"/>
          <a:ext cx="64897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89360" imgH="431640" progId="Equation.DSMT4">
                  <p:embed/>
                </p:oleObj>
              </mc:Choice>
              <mc:Fallback>
                <p:oleObj name="Equation" r:id="rId7" imgW="6489360" imgH="4316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40" y="3212976"/>
                        <a:ext cx="648970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85461"/>
              </p:ext>
            </p:extLst>
          </p:nvPr>
        </p:nvGraphicFramePr>
        <p:xfrm>
          <a:off x="1021721" y="3789065"/>
          <a:ext cx="306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60360" imgH="431640" progId="Equation.DSMT4">
                  <p:embed/>
                </p:oleObj>
              </mc:Choice>
              <mc:Fallback>
                <p:oleObj name="Equation" r:id="rId9" imgW="3060360" imgH="4316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21" y="3789065"/>
                        <a:ext cx="306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611376"/>
              </p:ext>
            </p:extLst>
          </p:nvPr>
        </p:nvGraphicFramePr>
        <p:xfrm>
          <a:off x="4190073" y="3789065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8320" imgH="431640" progId="Equation.DSMT4">
                  <p:embed/>
                </p:oleObj>
              </mc:Choice>
              <mc:Fallback>
                <p:oleObj name="Equation" r:id="rId11" imgW="1498320" imgH="4316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73" y="3789065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26928"/>
              </p:ext>
            </p:extLst>
          </p:nvPr>
        </p:nvGraphicFramePr>
        <p:xfrm>
          <a:off x="690429" y="4365179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803560" imgH="1447560" progId="Equation.DSMT4">
                  <p:embed/>
                </p:oleObj>
              </mc:Choice>
              <mc:Fallback>
                <p:oleObj name="Equation" r:id="rId13" imgW="5803560" imgH="144756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29" y="4365179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56176" y="3789040"/>
            <a:ext cx="221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特征值 </a:t>
            </a:r>
            <a:r>
              <a:rPr lang="zh-CN" altLang="en-US" sz="2400" b="1" dirty="0">
                <a:latin typeface="+mj-ea"/>
                <a:ea typeface="+mj-ea"/>
                <a:sym typeface="Symbol"/>
              </a:rPr>
              <a:t></a:t>
            </a:r>
            <a:r>
              <a:rPr lang="en-US" altLang="zh-CN" sz="2400" b="1" dirty="0">
                <a:latin typeface="+mj-ea"/>
                <a:ea typeface="+mj-ea"/>
                <a:sym typeface="Symbol"/>
              </a:rPr>
              <a:t>=-1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15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024986"/>
              </p:ext>
            </p:extLst>
          </p:nvPr>
        </p:nvGraphicFramePr>
        <p:xfrm>
          <a:off x="1000348" y="4812259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03560" imgH="1447560" progId="Equation.DSMT4">
                  <p:embed/>
                </p:oleObj>
              </mc:Choice>
              <mc:Fallback>
                <p:oleObj name="Equation" r:id="rId3" imgW="5803560" imgH="144756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348" y="4812259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51443"/>
              </p:ext>
            </p:extLst>
          </p:nvPr>
        </p:nvGraphicFramePr>
        <p:xfrm>
          <a:off x="1331640" y="692696"/>
          <a:ext cx="4572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1765080" progId="Equation.DSMT4">
                  <p:embed/>
                </p:oleObj>
              </mc:Choice>
              <mc:Fallback>
                <p:oleObj name="Equation" r:id="rId5" imgW="4572000" imgH="1765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92696"/>
                        <a:ext cx="45720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93487" y="2550319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故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 = 0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有一个线性无关的解，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305437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即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的三重特征值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= 1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只</a:t>
            </a:r>
            <a:r>
              <a:rPr lang="zh-CN" altLang="en-US" sz="2400" b="1" dirty="0">
                <a:latin typeface="+mj-ea"/>
                <a:ea typeface="+mj-ea"/>
              </a:rPr>
              <a:t>有一个线性无关的特征向量，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600" y="3558431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所以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不可以相似对角化。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62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039921"/>
              </p:ext>
            </p:extLst>
          </p:nvPr>
        </p:nvGraphicFramePr>
        <p:xfrm>
          <a:off x="547647" y="2636828"/>
          <a:ext cx="7120391" cy="14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4345600" imgH="34747200" progId="Equation.DSMT4">
                  <p:embed/>
                </p:oleObj>
              </mc:Choice>
              <mc:Fallback>
                <p:oleObj name="Equation" r:id="rId3" imgW="174345600" imgH="34747200" progId="Equation.DSMT4">
                  <p:embed/>
                  <p:pic>
                    <p:nvPicPr>
                      <p:cNvPr id="0" name="图片 5017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647" y="2636828"/>
                        <a:ext cx="7120391" cy="14190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596265"/>
              </p:ext>
            </p:extLst>
          </p:nvPr>
        </p:nvGraphicFramePr>
        <p:xfrm>
          <a:off x="5579893" y="3644898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035200" imgH="10363200" progId="Equation.DSMT4">
                  <p:embed/>
                </p:oleObj>
              </mc:Choice>
              <mc:Fallback>
                <p:oleObj name="Equation" r:id="rId5" imgW="53035200" imgH="10363200" progId="Equation.DSMT4">
                  <p:embed/>
                  <p:pic>
                    <p:nvPicPr>
                      <p:cNvPr id="0" name="图片 5017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9893" y="3644898"/>
                        <a:ext cx="22098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4076928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可以相似对角化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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403980"/>
              </p:ext>
            </p:extLst>
          </p:nvPr>
        </p:nvGraphicFramePr>
        <p:xfrm>
          <a:off x="1288988" y="4652968"/>
          <a:ext cx="5514990" cy="138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379200" imgH="34747200" progId="Equation.DSMT4">
                  <p:embed/>
                </p:oleObj>
              </mc:Choice>
              <mc:Fallback>
                <p:oleObj name="Equation" r:id="rId7" imgW="138379200" imgH="34747200" progId="Equation.DSMT4">
                  <p:embed/>
                  <p:pic>
                    <p:nvPicPr>
                      <p:cNvPr id="0" name="图片 5017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8988" y="4652968"/>
                        <a:ext cx="5514990" cy="13848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323528" y="620688"/>
            <a:ext cx="5688396" cy="1920888"/>
            <a:chOff x="107690" y="3861030"/>
            <a:chExt cx="5688396" cy="1920888"/>
          </a:xfrm>
        </p:grpSpPr>
        <p:sp>
          <p:nvSpPr>
            <p:cNvPr id="11" name="TextBox 10"/>
            <p:cNvSpPr txBox="1"/>
            <p:nvPr/>
          </p:nvSpPr>
          <p:spPr>
            <a:xfrm>
              <a:off x="107690" y="3861030"/>
              <a:ext cx="568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3.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判断下列矩阵能否相似对角化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95710" y="4334118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3949600" imgH="34747200" progId="Equation.DSMT4">
                    <p:embed/>
                  </p:oleObj>
                </mc:Choice>
                <mc:Fallback>
                  <p:oleObj name="Equation" r:id="rId9" imgW="53949600" imgH="34747200" progId="Equation.DSMT4">
                    <p:embed/>
                    <p:pic>
                      <p:nvPicPr>
                        <p:cNvPr id="0" name="图片 501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5710" y="4334118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"/>
          <p:cNvGrpSpPr/>
          <p:nvPr/>
        </p:nvGrpSpPr>
        <p:grpSpPr>
          <a:xfrm>
            <a:off x="3059718" y="1113131"/>
            <a:ext cx="5400376" cy="1336174"/>
            <a:chOff x="2843880" y="609213"/>
            <a:chExt cx="5400376" cy="1336174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2843881" y="609213"/>
              <a:ext cx="5400375" cy="133617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880" y="632397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可以相似对角化的充要条件是</a:t>
              </a:r>
            </a:p>
          </p:txBody>
        </p:sp>
        <p:sp>
          <p:nvSpPr>
            <p:cNvPr id="16" name="TextBox 8"/>
            <p:cNvSpPr>
              <a:spLocks noChangeArrowheads="1"/>
            </p:cNvSpPr>
            <p:nvPr/>
          </p:nvSpPr>
          <p:spPr bwMode="auto">
            <a:xfrm>
              <a:off x="2987836" y="1052835"/>
              <a:ext cx="5256419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       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重的特征值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/>
                </a:rPr>
                <a:t>满足</a:t>
              </a:r>
              <a:endParaRPr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R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E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-A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Symbol" panose="05050102010706020507"/>
                </a:rPr>
                <a:t>)=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n-n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5928" y="6021150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)=2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不能相似对角化。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3903" y="620688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练习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9623" y="1196752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判断下列矩阵是否可以相似对角化，并求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58813"/>
              </p:ext>
            </p:extLst>
          </p:nvPr>
        </p:nvGraphicFramePr>
        <p:xfrm>
          <a:off x="871121" y="1700337"/>
          <a:ext cx="2070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1447560" progId="Equation.DSMT4">
                  <p:embed/>
                </p:oleObj>
              </mc:Choice>
              <mc:Fallback>
                <p:oleObj name="Equation" r:id="rId3" imgW="2070000" imgH="144756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121" y="1700337"/>
                        <a:ext cx="2070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545335"/>
              </p:ext>
            </p:extLst>
          </p:nvPr>
        </p:nvGraphicFramePr>
        <p:xfrm>
          <a:off x="3954046" y="1773362"/>
          <a:ext cx="4254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54480" imgH="1447560" progId="Equation.DSMT4">
                  <p:embed/>
                </p:oleObj>
              </mc:Choice>
              <mc:Fallback>
                <p:oleObj name="Equation" r:id="rId5" imgW="4254480" imgH="144756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046" y="1773362"/>
                        <a:ext cx="4254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04134" y="1700808"/>
            <a:ext cx="54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22088"/>
              </p:ext>
            </p:extLst>
          </p:nvPr>
        </p:nvGraphicFramePr>
        <p:xfrm>
          <a:off x="717728" y="3284662"/>
          <a:ext cx="6908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08760" imgH="1447560" progId="Equation.DSMT4">
                  <p:embed/>
                </p:oleObj>
              </mc:Choice>
              <mc:Fallback>
                <p:oleObj name="Equation" r:id="rId7" imgW="6908760" imgH="144756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28" y="3284662"/>
                        <a:ext cx="6908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991423"/>
              </p:ext>
            </p:extLst>
          </p:nvPr>
        </p:nvGraphicFramePr>
        <p:xfrm>
          <a:off x="704036" y="4869160"/>
          <a:ext cx="519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194080" imgH="431640" progId="Equation.DSMT4">
                  <p:embed/>
                </p:oleObj>
              </mc:Choice>
              <mc:Fallback>
                <p:oleObj name="Equation" r:id="rId9" imgW="5194080" imgH="4316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36" y="4869160"/>
                        <a:ext cx="519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1752" y="541560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因为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有三个互不相等的特征值，所以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一定可以对角化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2023" y="5991671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=2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BCDFC4-442A-38F6-FED8-FA29DC958009}"/>
              </a:ext>
            </a:extLst>
          </p:cNvPr>
          <p:cNvGrpSpPr/>
          <p:nvPr/>
        </p:nvGrpSpPr>
        <p:grpSpPr>
          <a:xfrm>
            <a:off x="3021689" y="891444"/>
            <a:ext cx="5400376" cy="1336174"/>
            <a:chOff x="2843880" y="609213"/>
            <a:chExt cx="5400376" cy="133617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CC3CF98-30B5-40F1-DDF8-48EACC4441C2}"/>
                </a:ext>
              </a:extLst>
            </p:cNvPr>
            <p:cNvSpPr/>
            <p:nvPr/>
          </p:nvSpPr>
          <p:spPr bwMode="auto">
            <a:xfrm>
              <a:off x="2843881" y="609213"/>
              <a:ext cx="5400375" cy="133617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B4646E6E-5DB8-E7E6-E463-78A5B1E9C183}"/>
                </a:ext>
              </a:extLst>
            </p:cNvPr>
            <p:cNvSpPr txBox="1"/>
            <p:nvPr/>
          </p:nvSpPr>
          <p:spPr>
            <a:xfrm>
              <a:off x="2843880" y="632397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可以相似对角化的充要条件是</a:t>
              </a: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12A3C071-1939-C6E8-7981-2D1AFDDBC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36" y="1052835"/>
              <a:ext cx="5256419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      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重的特征值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满足</a:t>
              </a:r>
              <a:endParaRPr lang="en-US" altLang="zh-CN" sz="2600" b="1" dirty="0">
                <a:solidFill>
                  <a:srgbClr val="000000"/>
                </a:solidFill>
                <a:latin typeface="宋体" pitchFamily="2" charset="-122"/>
                <a:sym typeface="Symbol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R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EA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)=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nn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619944" y="3985720"/>
            <a:ext cx="78535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所以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1,1,1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，又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772344" y="2893609"/>
            <a:ext cx="70394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E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18746"/>
              </p:ext>
            </p:extLst>
          </p:nvPr>
        </p:nvGraphicFramePr>
        <p:xfrm>
          <a:off x="2684934" y="2461579"/>
          <a:ext cx="440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06900" imgH="1447800" progId="Equation.DSMT4">
                  <p:embed/>
                </p:oleObj>
              </mc:Choice>
              <mc:Fallback>
                <p:oleObj name="Equation" r:id="rId3" imgW="4406900" imgH="1447800" progId="Equation.DSMT4">
                  <p:embed/>
                  <p:pic>
                    <p:nvPicPr>
                      <p:cNvPr id="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934" y="2461579"/>
                        <a:ext cx="440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25106"/>
              </p:ext>
            </p:extLst>
          </p:nvPr>
        </p:nvGraphicFramePr>
        <p:xfrm>
          <a:off x="1331344" y="4470523"/>
          <a:ext cx="567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76900" imgH="1447800" progId="Equation.DSMT4">
                  <p:embed/>
                </p:oleObj>
              </mc:Choice>
              <mc:Fallback>
                <p:oleObj name="Equation" r:id="rId5" imgW="5676900" imgH="1447800" progId="Equation.DSMT4">
                  <p:embed/>
                  <p:pic>
                    <p:nvPicPr>
                      <p:cNvPr id="7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344" y="4470523"/>
                        <a:ext cx="567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62326"/>
              </p:ext>
            </p:extLst>
          </p:nvPr>
        </p:nvGraphicFramePr>
        <p:xfrm>
          <a:off x="5313974" y="3469879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800" imgH="431800" progId="Equation.DSMT4">
                  <p:embed/>
                </p:oleObj>
              </mc:Choice>
              <mc:Fallback>
                <p:oleObj name="Equation" r:id="rId7" imgW="2209800" imgH="4318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974" y="3469879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467544" y="5919257"/>
            <a:ext cx="49321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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67544" y="589866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4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/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95500" imgH="1447800" progId="Equation.DSMT4">
                    <p:embed/>
                  </p:oleObj>
                </mc:Choice>
                <mc:Fallback>
                  <p:oleObj name="Equation" r:id="rId9" imgW="2095500" imgH="14478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5291634" y="5929936"/>
            <a:ext cx="432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      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5660058" y="5918323"/>
            <a:ext cx="12157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x=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6875810" y="5929936"/>
            <a:ext cx="715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619944" y="1957883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8" grpId="0"/>
      <p:bldP spid="19" grpId="0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683122" y="2708785"/>
            <a:ext cx="41044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时，求特征向量为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441433"/>
              </p:ext>
            </p:extLst>
          </p:nvPr>
        </p:nvGraphicFramePr>
        <p:xfrm>
          <a:off x="1259186" y="4292267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800" imgH="1447560" progId="Equation.DSMT4">
                  <p:embed/>
                </p:oleObj>
              </mc:Choice>
              <mc:Fallback>
                <p:oleObj name="Equation" r:id="rId3" imgW="3898800" imgH="1447560" progId="Equation.DSMT4">
                  <p:embed/>
                  <p:pic>
                    <p:nvPicPr>
                      <p:cNvPr id="6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86" y="4292267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95536" y="764704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4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/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95500" imgH="1447800" progId="Equation.DSMT4">
                    <p:embed/>
                  </p:oleObj>
                </mc:Choice>
                <mc:Fallback>
                  <p:oleObj name="Equation" r:id="rId5" imgW="2095500" imgH="14478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542956" y="5047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547936" y="2132721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2195290" y="3152446"/>
            <a:ext cx="3816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=(0,1,0)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=(1,0,1)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755130" y="3728510"/>
            <a:ext cx="45365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=1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4139506" y="3716897"/>
            <a:ext cx="21602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=(1,1,1)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835522" y="4736622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74043"/>
              </p:ext>
            </p:extLst>
          </p:nvPr>
        </p:nvGraphicFramePr>
        <p:xfrm>
          <a:off x="5432698" y="4292961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34880" imgH="1447560" progId="Equation.DSMT4">
                  <p:embed/>
                </p:oleObj>
              </mc:Choice>
              <mc:Fallback>
                <p:oleObj name="Equation" r:id="rId7" imgW="2234880" imgH="14475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698" y="4292961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899146" y="5744734"/>
            <a:ext cx="2808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则有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455613"/>
            <a:ext cx="8507412" cy="62595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定理：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的特征多项式相同</a:t>
            </a:r>
            <a:r>
              <a:rPr lang="en-US" altLang="zh-CN"/>
              <a:t>,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从而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的特征值也相同．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推论：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相似．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证明：</a:t>
            </a:r>
            <a:r>
              <a:rPr lang="zh-CN" altLang="en-US"/>
              <a:t>设</a:t>
            </a:r>
            <a:r>
              <a:rPr kumimoji="1" lang="zh-CN" altLang="en-US"/>
              <a:t>存在</a:t>
            </a:r>
            <a:r>
              <a:rPr lang="zh-CN" altLang="en-US"/>
              <a:t>可逆矩阵</a:t>
            </a:r>
            <a:r>
              <a:rPr kumimoji="1" lang="zh-CN" altLang="en-US"/>
              <a:t> </a:t>
            </a:r>
            <a:r>
              <a:rPr kumimoji="1" lang="en-US" altLang="zh-CN" i="1"/>
              <a:t>P</a:t>
            </a:r>
            <a:r>
              <a:rPr kumimoji="1" lang="en-US" altLang="zh-CN"/>
              <a:t> </a:t>
            </a:r>
            <a:r>
              <a:rPr kumimoji="1" lang="zh-CN" altLang="en-US"/>
              <a:t>，使得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en-US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 i="1"/>
              <a:t>AP</a:t>
            </a:r>
            <a:r>
              <a:rPr lang="en-US" altLang="zh-CN"/>
              <a:t> = </a:t>
            </a:r>
            <a:r>
              <a:rPr lang="en-US" altLang="zh-CN" i="1"/>
              <a:t>B </a:t>
            </a:r>
            <a:r>
              <a:rPr lang="zh-CN" altLang="en-US"/>
              <a:t>，则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 i="1"/>
              <a:t>A</a:t>
            </a:r>
            <a:r>
              <a:rPr lang="en-US" altLang="zh-CN" i="1" baseline="30000">
                <a:solidFill>
                  <a:srgbClr val="FF0000"/>
                </a:solidFill>
              </a:rPr>
              <a:t>k</a:t>
            </a:r>
            <a:r>
              <a:rPr lang="en-US" altLang="zh-CN" i="1"/>
              <a:t>P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 i="1" baseline="30000">
                <a:solidFill>
                  <a:srgbClr val="FF0000"/>
                </a:solidFill>
              </a:rPr>
              <a:t>k</a:t>
            </a:r>
            <a:r>
              <a:rPr kumimoji="1" lang="en-US" altLang="zh-CN"/>
              <a:t> </a:t>
            </a:r>
            <a:r>
              <a:rPr kumimoji="1" lang="en-US" altLang="zh-CN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</a:rPr>
              <a:t>设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en-US" altLang="zh-CN" i="1"/>
              <a:t>x</a:t>
            </a:r>
            <a:r>
              <a:rPr lang="en-US" altLang="zh-CN" i="1" baseline="30000"/>
              <a:t>m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x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+ …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x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zh-CN" altLang="en-US"/>
              <a:t>，那么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   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 i="1"/>
              <a:t>P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= </a:t>
            </a:r>
            <a:r>
              <a:rPr lang="en-US" altLang="zh-CN" i="1">
                <a:solidFill>
                  <a:srgbClr val="0000FF"/>
                </a:solidFill>
              </a:rPr>
              <a:t>P</a:t>
            </a:r>
            <a:r>
              <a:rPr lang="zh-CN" altLang="en-US" i="1">
                <a:solidFill>
                  <a:srgbClr val="0000FF"/>
                </a:solidFill>
              </a:rPr>
              <a:t> </a:t>
            </a:r>
            <a:r>
              <a:rPr lang="zh-CN" altLang="en-US" i="1" baseline="30000">
                <a:solidFill>
                  <a:srgbClr val="0000FF"/>
                </a:solidFill>
              </a:rPr>
              <a:t>−</a:t>
            </a:r>
            <a:r>
              <a:rPr lang="en-US" altLang="zh-CN" baseline="30000">
                <a:solidFill>
                  <a:srgbClr val="0000FF"/>
                </a:solidFill>
              </a:rPr>
              <a:t>1</a:t>
            </a:r>
            <a:r>
              <a:rPr lang="en-US" altLang="zh-CN" baseline="30000"/>
              <a:t> </a:t>
            </a:r>
            <a:r>
              <a:rPr lang="en-US" altLang="zh-CN">
                <a:latin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i="1" baseline="-25000">
                <a:solidFill>
                  <a:srgbClr val="FF0000"/>
                </a:solidFill>
              </a:rPr>
              <a:t>m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i="1" baseline="30000">
                <a:solidFill>
                  <a:srgbClr val="FF0000"/>
                </a:solidFill>
              </a:rPr>
              <a:t>m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 …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+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lang="en-US" altLang="zh-CN"/>
              <a:t>) </a:t>
            </a:r>
            <a:r>
              <a:rPr lang="en-US" altLang="zh-CN" i="1">
                <a:solidFill>
                  <a:srgbClr val="0000FF"/>
                </a:solidFill>
              </a:rPr>
              <a:t>P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/>
              <a:t>= c</a:t>
            </a:r>
            <a:r>
              <a:rPr lang="en-US" altLang="zh-CN" i="1" baseline="-25000"/>
              <a:t>m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/>
              <a:t> </a:t>
            </a:r>
            <a:r>
              <a:rPr lang="en-US" altLang="zh-CN" i="1"/>
              <a:t>P </a:t>
            </a:r>
            <a:r>
              <a:rPr lang="en-US" altLang="zh-CN"/>
              <a:t>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/>
              <a:t>A 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en-US" altLang="zh-CN"/>
              <a:t> + …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</a:t>
            </a:r>
            <a:r>
              <a:rPr lang="en-US" altLang="zh-CN" i="1"/>
              <a:t>A P </a:t>
            </a:r>
            <a:r>
              <a:rPr lang="en-US" altLang="zh-CN"/>
              <a:t>+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en-US" altLang="zh-CN" i="1"/>
              <a:t>P</a:t>
            </a:r>
            <a:r>
              <a:rPr lang="zh-CN" altLang="en-US" i="1"/>
              <a:t> </a:t>
            </a:r>
            <a:r>
              <a:rPr lang="zh-CN" altLang="en-US" i="1" baseline="30000"/>
              <a:t>−</a:t>
            </a:r>
            <a:r>
              <a:rPr lang="en-US" altLang="zh-CN" baseline="30000"/>
              <a:t>1 </a:t>
            </a:r>
            <a:r>
              <a:rPr lang="en-US" altLang="zh-CN" i="1"/>
              <a:t>EP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=</a:t>
            </a:r>
            <a:r>
              <a:rPr lang="en-US" altLang="zh-CN" i="1"/>
              <a:t> c</a:t>
            </a:r>
            <a:r>
              <a:rPr lang="en-US" altLang="zh-CN" i="1" baseline="-25000"/>
              <a:t>m</a:t>
            </a:r>
            <a:r>
              <a:rPr lang="en-US" altLang="zh-CN" i="1"/>
              <a:t>B</a:t>
            </a:r>
            <a:r>
              <a:rPr lang="en-US" altLang="zh-CN" i="1" baseline="30000"/>
              <a:t>m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zh-CN" altLang="en-US" i="1" baseline="-25000"/>
              <a:t>−</a:t>
            </a:r>
            <a:r>
              <a:rPr lang="en-US" altLang="zh-CN" baseline="-25000"/>
              <a:t>1</a:t>
            </a:r>
            <a:r>
              <a:rPr lang="en-US" altLang="zh-CN" i="1"/>
              <a:t>B</a:t>
            </a:r>
            <a:r>
              <a:rPr lang="en-US" altLang="zh-CN" i="1" baseline="30000"/>
              <a:t>m</a:t>
            </a:r>
            <a:r>
              <a:rPr lang="zh-CN" altLang="en-US" i="1" baseline="30000"/>
              <a:t>−</a:t>
            </a:r>
            <a:r>
              <a:rPr lang="en-US" altLang="zh-CN" baseline="30000"/>
              <a:t>1</a:t>
            </a:r>
            <a:r>
              <a:rPr lang="en-US" altLang="zh-CN"/>
              <a:t> + … +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B</a:t>
            </a:r>
            <a:r>
              <a:rPr lang="en-US" altLang="zh-CN"/>
              <a:t> +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en-US" altLang="zh-CN" i="1"/>
              <a:t>E</a:t>
            </a:r>
            <a:endParaRPr lang="en-US" altLang="zh-CN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/>
              <a:t>=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kumimoji="1" lang="en-US" altLang="zh-CN"/>
              <a:t> </a:t>
            </a:r>
            <a:r>
              <a:rPr kumimoji="1"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6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468313" y="455613"/>
            <a:ext cx="576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，满足 </a:t>
            </a:r>
            <a:r>
              <a:rPr lang="en-US" altLang="zh-CN" sz="2400" b="1" i="1">
                <a:solidFill>
                  <a:srgbClr val="000000"/>
                </a:solidFill>
              </a:rPr>
              <a:t>P 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zh-CN" altLang="en-US" sz="2400" b="1">
                <a:solidFill>
                  <a:srgbClr val="000000"/>
                </a:solidFill>
                <a:latin typeface="Symbol" panose="05050102010706020507" pitchFamily="18" charset="2"/>
              </a:rPr>
              <a:t>（对角阵）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716213" y="1728788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3217863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217863" y="2233613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1682750" y="3001963"/>
            <a:ext cx="335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i="1" baseline="-25000">
                <a:solidFill>
                  <a:srgbClr val="0000FF"/>
                </a:solidFill>
              </a:rPr>
              <a:t>i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p</a:t>
            </a:r>
            <a:r>
              <a:rPr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i</a:t>
            </a:r>
            <a:r>
              <a:rPr lang="en-US" altLang="zh-CN" sz="2400" b="1">
                <a:solidFill>
                  <a:srgbClr val="000000"/>
                </a:solidFill>
              </a:rPr>
              <a:t> = 1, 2, …, 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30413" name="AutoShape 13"/>
          <p:cNvSpPr>
            <a:spLocks noChangeArrowheads="1"/>
          </p:cNvSpPr>
          <p:nvPr/>
        </p:nvSpPr>
        <p:spPr bwMode="auto">
          <a:xfrm>
            <a:off x="571500" y="3606800"/>
            <a:ext cx="1708150" cy="1077913"/>
          </a:xfrm>
          <a:prstGeom prst="cloudCallout">
            <a:avLst>
              <a:gd name="adj1" fmla="val 73375"/>
              <a:gd name="adj2" fmla="val -63657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0000FF"/>
                </a:solidFill>
              </a:rPr>
              <a:t>A</a:t>
            </a:r>
            <a:r>
              <a:rPr lang="en-US" altLang="zh-CN" sz="2000" b="1">
                <a:solidFill>
                  <a:srgbClr val="0000FF"/>
                </a:solidFill>
              </a:rPr>
              <a:t> </a:t>
            </a:r>
            <a:r>
              <a:rPr lang="zh-CN" altLang="en-US" sz="2000" b="1">
                <a:solidFill>
                  <a:srgbClr val="0000FF"/>
                </a:solidFill>
              </a:rPr>
              <a:t>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</a:rPr>
              <a:t>特征值</a:t>
            </a:r>
          </a:p>
        </p:txBody>
      </p:sp>
      <p:sp>
        <p:nvSpPr>
          <p:cNvPr id="230414" name="AutoShape 14"/>
          <p:cNvSpPr>
            <a:spLocks noChangeArrowheads="1"/>
          </p:cNvSpPr>
          <p:nvPr/>
        </p:nvSpPr>
        <p:spPr bwMode="auto">
          <a:xfrm flipH="1">
            <a:off x="3289300" y="3606800"/>
            <a:ext cx="1944688" cy="1036638"/>
          </a:xfrm>
          <a:prstGeom prst="cloudCallout">
            <a:avLst>
              <a:gd name="adj1" fmla="val 67060"/>
              <a:gd name="adj2" fmla="val -62713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对应的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特征向量</a:t>
            </a:r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 flipV="1">
            <a:off x="3360738" y="2233613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 flipV="1">
            <a:off x="3360738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30417" name="Object 17"/>
          <p:cNvGraphicFramePr>
            <a:graphicFrameLocks noChangeAspect="1"/>
          </p:cNvGraphicFramePr>
          <p:nvPr/>
        </p:nvGraphicFramePr>
        <p:xfrm>
          <a:off x="1109663" y="4797425"/>
          <a:ext cx="652145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333600" imgH="22555200" progId="Equation.DSMT4">
                  <p:embed/>
                </p:oleObj>
              </mc:Choice>
              <mc:Fallback>
                <p:oleObj name="Equation" r:id="rId2" imgW="78333600" imgH="22555200" progId="Equation.DSMT4">
                  <p:embed/>
                  <p:pic>
                    <p:nvPicPr>
                      <p:cNvPr id="0" name="图片 522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9663" y="4797425"/>
                        <a:ext cx="6521450" cy="1874838"/>
                      </a:xfrm>
                      <a:prstGeom prst="rect">
                        <a:avLst/>
                      </a:prstGeom>
                      <a:solidFill>
                        <a:srgbClr val="CCCC00">
                          <a:alpha val="70195"/>
                        </a:srgbClr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290513" y="47974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其中</a:t>
            </a:r>
          </a:p>
        </p:txBody>
      </p:sp>
      <p:sp>
        <p:nvSpPr>
          <p:cNvPr id="230421" name="Rectangle 21"/>
          <p:cNvSpPr>
            <a:spLocks noChangeArrowheads="1"/>
          </p:cNvSpPr>
          <p:nvPr/>
        </p:nvSpPr>
        <p:spPr bwMode="auto">
          <a:xfrm>
            <a:off x="3475038" y="9810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0423" name="AutoShape 23"/>
          <p:cNvSpPr>
            <a:spLocks noChangeArrowheads="1"/>
          </p:cNvSpPr>
          <p:nvPr/>
        </p:nvSpPr>
        <p:spPr bwMode="auto">
          <a:xfrm>
            <a:off x="4183063" y="1011238"/>
            <a:ext cx="4511675" cy="19716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P.125</a:t>
            </a:r>
            <a:r>
              <a:rPr lang="zh-CN" altLang="en-US" sz="2400" b="1" dirty="0">
                <a:solidFill>
                  <a:srgbClr val="FF0000"/>
                </a:solidFill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阶矩阵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相似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当且仅当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个线性无关的特征向量</a:t>
            </a:r>
          </a:p>
        </p:txBody>
      </p:sp>
      <p:sp>
        <p:nvSpPr>
          <p:cNvPr id="230424" name="AutoShape 24"/>
          <p:cNvSpPr>
            <a:spLocks noChangeArrowheads="1"/>
          </p:cNvSpPr>
          <p:nvPr/>
        </p:nvSpPr>
        <p:spPr bwMode="auto">
          <a:xfrm>
            <a:off x="5457825" y="3187700"/>
            <a:ext cx="3213100" cy="148748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推论：</a:t>
            </a:r>
            <a:r>
              <a:rPr lang="zh-CN" altLang="en-US" sz="2400" b="1">
                <a:solidFill>
                  <a:srgbClr val="000000"/>
                </a:solidFill>
              </a:rPr>
              <a:t>如果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不同的特征值，则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>
                <a:solidFill>
                  <a:srgbClr val="000000"/>
                </a:solidFill>
              </a:rPr>
              <a:t>相似．</a:t>
            </a:r>
          </a:p>
        </p:txBody>
      </p:sp>
      <p:sp>
        <p:nvSpPr>
          <p:cNvPr id="230425" name="AutoShape 25"/>
          <p:cNvSpPr>
            <a:spLocks noChangeArrowheads="1"/>
          </p:cNvSpPr>
          <p:nvPr/>
        </p:nvSpPr>
        <p:spPr bwMode="auto">
          <a:xfrm>
            <a:off x="500063" y="447675"/>
            <a:ext cx="1571625" cy="5032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1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10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1000"/>
                                        <p:tgtEl>
                                          <p:spTgt spid="23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7" grpId="0"/>
      <p:bldP spid="230408" grpId="0" animBg="1"/>
      <p:bldP spid="230409" grpId="0" animBg="1"/>
      <p:bldP spid="230412" grpId="0"/>
      <p:bldP spid="230413" grpId="0" animBg="1"/>
      <p:bldP spid="230414" grpId="0" animBg="1"/>
      <p:bldP spid="230415" grpId="0" animBg="1"/>
      <p:bldP spid="230416" grpId="0" animBg="1"/>
      <p:bldP spid="230419" grpId="0"/>
      <p:bldP spid="230421" grpId="0"/>
      <p:bldP spid="230423" grpId="0" animBg="1"/>
      <p:bldP spid="230424" grpId="0" animBg="1"/>
      <p:bldP spid="23042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26532" y="1886055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922622" y="1916832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</a:t>
            </a:r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相似对角化，即存在可逆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626531" y="249287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，则相似对角矩阵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的对角线上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626532" y="299690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的元素就是矩阵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575764" y="3489350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626532" y="400497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的特征向量。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7200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612421" y="1184989"/>
            <a:ext cx="25923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可对角化</a:t>
            </a:r>
            <a:endParaRPr lang="zh-CN" altLang="en-US" sz="2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468886" y="1761029"/>
            <a:ext cx="5472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的特征向量</a:t>
            </a: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396559" y="2318479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000000"/>
                </a:solidFill>
                <a:sym typeface="Calibri" panose="020F050202020403020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重的特征值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7" name="TextBox 9"/>
          <p:cNvSpPr>
            <a:spLocks noChangeArrowheads="1"/>
          </p:cNvSpPr>
          <p:nvPr/>
        </p:nvSpPr>
        <p:spPr bwMode="auto">
          <a:xfrm>
            <a:off x="503014" y="2935227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9" name="TextBox 10"/>
          <p:cNvSpPr>
            <a:spLocks noChangeArrowheads="1"/>
          </p:cNvSpPr>
          <p:nvPr/>
        </p:nvSpPr>
        <p:spPr bwMode="auto">
          <a:xfrm>
            <a:off x="467544" y="4725144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398837" y="3576239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且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重的特征值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满足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612629" y="4130054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-A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=n-n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dirty="0"/>
              <a:t>,</a:t>
            </a:r>
            <a:endParaRPr lang="zh-CN" altLang="en-US" sz="2600" b="1" dirty="0"/>
          </a:p>
        </p:txBody>
      </p:sp>
      <p:sp>
        <p:nvSpPr>
          <p:cNvPr id="18" name="左右箭头 17"/>
          <p:cNvSpPr/>
          <p:nvPr/>
        </p:nvSpPr>
        <p:spPr bwMode="auto">
          <a:xfrm>
            <a:off x="5364958" y="1341789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左右箭头 18"/>
          <p:cNvSpPr/>
          <p:nvPr/>
        </p:nvSpPr>
        <p:spPr bwMode="auto">
          <a:xfrm>
            <a:off x="5364959" y="1851179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左右箭头 19"/>
          <p:cNvSpPr/>
          <p:nvPr/>
        </p:nvSpPr>
        <p:spPr bwMode="auto">
          <a:xfrm>
            <a:off x="5364957" y="3046510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5528988" y="4252125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0836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5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500063" y="4548188"/>
            <a:ext cx="8229600" cy="809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1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2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+ … + </a:t>
            </a:r>
            <a:r>
              <a:rPr kumimoji="1" lang="en-US" altLang="zh-CN" i="1" dirty="0" err="1"/>
              <a:t>x</a:t>
            </a:r>
            <a:r>
              <a:rPr kumimoji="1" lang="en-US" altLang="zh-CN" i="1" baseline="-25000" dirty="0" err="1"/>
              <a:t>n</a:t>
            </a:r>
            <a:r>
              <a:rPr kumimoji="1" lang="en-US" altLang="zh-CN" baseline="-25000" dirty="0"/>
              <a:t> </a:t>
            </a:r>
            <a:r>
              <a:rPr kumimoji="1" lang="en-US" altLang="zh-CN" i="1" dirty="0" err="1"/>
              <a:t>y</a:t>
            </a:r>
            <a:r>
              <a:rPr kumimoji="1" lang="en-US" altLang="zh-CN" i="1" baseline="-25000" dirty="0" err="1"/>
              <a:t>n</a:t>
            </a:r>
            <a:r>
              <a:rPr kumimoji="1" lang="en-US" altLang="zh-CN" i="1" baseline="-25000" dirty="0"/>
              <a:t> </a:t>
            </a:r>
            <a:r>
              <a:rPr kumimoji="1" lang="en-US" altLang="zh-CN" dirty="0"/>
              <a:t>= </a:t>
            </a:r>
            <a:r>
              <a:rPr kumimoji="1" lang="en-US" altLang="zh-CN" i="1" dirty="0" err="1"/>
              <a:t>x</a:t>
            </a:r>
            <a:r>
              <a:rPr kumimoji="1" lang="en-US" altLang="zh-CN" baseline="30000" dirty="0" err="1"/>
              <a:t>T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y</a:t>
            </a:r>
            <a:r>
              <a:rPr kumimoji="1" lang="zh-CN" altLang="en-US" dirty="0"/>
              <a:t>．</a:t>
            </a:r>
            <a:endParaRPr lang="zh-CN" altLang="en-US" dirty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内积具有下列性质（其中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维向量，</a:t>
            </a:r>
            <a:r>
              <a:rPr kumimoji="1" lang="en-US" altLang="zh-CN" i="1" dirty="0">
                <a:latin typeface="Symbol" panose="05050102010706020507" pitchFamily="18" charset="2"/>
              </a:rPr>
              <a:t>l </a:t>
            </a:r>
            <a:r>
              <a:rPr kumimoji="1" lang="zh-CN" altLang="en-US" dirty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                       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+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当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= 0</a:t>
            </a:r>
            <a:r>
              <a:rPr kumimoji="1" lang="zh-CN" altLang="en-US" dirty="0"/>
              <a:t>（零向量） 时，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] = 0</a:t>
            </a:r>
            <a:r>
              <a:rPr kumimoji="1" lang="zh-CN" altLang="en-US" dirty="0"/>
              <a:t>；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	当 </a:t>
            </a:r>
            <a:r>
              <a:rPr kumimoji="1" lang="en-US" altLang="zh-CN" i="1" dirty="0"/>
              <a:t>x </a:t>
            </a:r>
            <a:r>
              <a:rPr kumimoji="1" lang="en-US" altLang="en-US" dirty="0"/>
              <a:t>≠ 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（零向量） 时，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] </a:t>
            </a:r>
            <a:r>
              <a:rPr kumimoji="1" lang="en-US" altLang="zh-CN" dirty="0">
                <a:latin typeface="Symbol" panose="05050102010706020507" pitchFamily="18" charset="2"/>
              </a:rPr>
              <a:t>&gt;</a:t>
            </a:r>
            <a:r>
              <a:rPr kumimoji="1" lang="en-US" altLang="zh-CN" dirty="0"/>
              <a:t> 0</a:t>
            </a:r>
            <a:r>
              <a:rPr kumimoji="1" lang="zh-CN" altLang="en-US" dirty="0"/>
              <a:t>．</a:t>
            </a:r>
            <a:endParaRPr kumimoji="1" lang="en-US" altLang="zh-CN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 =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1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2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 + … + </a:t>
            </a:r>
            <a:r>
              <a:rPr kumimoji="1" lang="en-US" altLang="zh-CN" i="1" dirty="0"/>
              <a:t>x</a:t>
            </a:r>
            <a:r>
              <a:rPr kumimoji="1" lang="en-US" altLang="zh-CN" i="1" baseline="-25000" dirty="0"/>
              <a:t>n</a:t>
            </a:r>
            <a:r>
              <a:rPr kumimoji="1" lang="en-US" altLang="zh-CN" baseline="30000" dirty="0"/>
              <a:t>2</a:t>
            </a:r>
            <a:r>
              <a:rPr kumimoji="1" lang="en-US" altLang="zh-CN" i="1" baseline="-25000" dirty="0"/>
              <a:t> </a:t>
            </a:r>
            <a:r>
              <a:rPr kumimoji="1" lang="zh-CN" altLang="en-US" dirty="0"/>
              <a:t> ≥ </a:t>
            </a:r>
            <a:r>
              <a:rPr kumimoji="1"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>
                <a:solidFill>
                  <a:srgbClr val="CC0099"/>
                </a:solidFill>
              </a:rPr>
              <a:t>4</a:t>
            </a:r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CC0099"/>
                </a:solidFill>
                <a:latin typeface="楷体_GB2312" pitchFamily="49" charset="-122"/>
              </a:rPr>
              <a:t>对称矩阵的对角化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是方阵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 </a:t>
            </a:r>
            <a:r>
              <a:rPr lang="zh-CN" altLang="en-US" sz="2400" b="1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次是与之对应的特征向量，如果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线性无关．</a:t>
            </a:r>
            <a:r>
              <a:rPr lang="zh-CN" altLang="en-US" sz="2400" b="1">
                <a:solidFill>
                  <a:srgbClr val="0000FF"/>
                </a:solidFill>
              </a:rPr>
              <a:t> （</a:t>
            </a:r>
            <a:r>
              <a:rPr lang="en-US" altLang="zh-CN" sz="2400" b="1">
                <a:solidFill>
                  <a:srgbClr val="0000FF"/>
                </a:solidFill>
              </a:rPr>
              <a:t>P.120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468313" y="455613"/>
            <a:ext cx="576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，满足 </a:t>
            </a:r>
            <a:r>
              <a:rPr lang="en-US" altLang="zh-CN" sz="2400" b="1" i="1">
                <a:solidFill>
                  <a:srgbClr val="000000"/>
                </a:solidFill>
              </a:rPr>
              <a:t>P 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lang="zh-CN" altLang="en-US" sz="2400" b="1">
                <a:solidFill>
                  <a:srgbClr val="000000"/>
                </a:solidFill>
                <a:latin typeface="Symbol" panose="05050102010706020507" pitchFamily="18" charset="2"/>
              </a:rPr>
              <a:t>（对角阵）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716213" y="1728788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3217863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217863" y="2233613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1682750" y="3001963"/>
            <a:ext cx="335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i="1" baseline="-25000">
                <a:solidFill>
                  <a:srgbClr val="0000FF"/>
                </a:solidFill>
              </a:rPr>
              <a:t>i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</a:rPr>
              <a:t>p</a:t>
            </a:r>
            <a:r>
              <a:rPr lang="en-US" altLang="zh-CN" sz="2400" b="1" i="1" baseline="-25000">
                <a:solidFill>
                  <a:srgbClr val="FF0000"/>
                </a:solidFill>
              </a:rPr>
              <a:t>i</a:t>
            </a:r>
            <a:r>
              <a:rPr lang="en-US" altLang="zh-CN" sz="2400" b="1">
                <a:solidFill>
                  <a:srgbClr val="000000"/>
                </a:solidFill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</a:rPr>
              <a:t>i</a:t>
            </a:r>
            <a:r>
              <a:rPr lang="en-US" altLang="zh-CN" sz="2400" b="1">
                <a:solidFill>
                  <a:srgbClr val="000000"/>
                </a:solidFill>
              </a:rPr>
              <a:t> = 1, 2, …, 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30413" name="AutoShape 13"/>
          <p:cNvSpPr>
            <a:spLocks noChangeArrowheads="1"/>
          </p:cNvSpPr>
          <p:nvPr/>
        </p:nvSpPr>
        <p:spPr bwMode="auto">
          <a:xfrm>
            <a:off x="571500" y="3606800"/>
            <a:ext cx="1708150" cy="1077913"/>
          </a:xfrm>
          <a:prstGeom prst="cloudCallout">
            <a:avLst>
              <a:gd name="adj1" fmla="val 73375"/>
              <a:gd name="adj2" fmla="val -63657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0000FF"/>
                </a:solidFill>
              </a:rPr>
              <a:t>A</a:t>
            </a:r>
            <a:r>
              <a:rPr lang="en-US" altLang="zh-CN" sz="2000" b="1">
                <a:solidFill>
                  <a:srgbClr val="0000FF"/>
                </a:solidFill>
              </a:rPr>
              <a:t> </a:t>
            </a:r>
            <a:r>
              <a:rPr lang="zh-CN" altLang="en-US" sz="2000" b="1">
                <a:solidFill>
                  <a:srgbClr val="0000FF"/>
                </a:solidFill>
              </a:rPr>
              <a:t>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FF"/>
                </a:solidFill>
              </a:rPr>
              <a:t>特征值</a:t>
            </a:r>
          </a:p>
        </p:txBody>
      </p:sp>
      <p:sp>
        <p:nvSpPr>
          <p:cNvPr id="230414" name="AutoShape 14"/>
          <p:cNvSpPr>
            <a:spLocks noChangeArrowheads="1"/>
          </p:cNvSpPr>
          <p:nvPr/>
        </p:nvSpPr>
        <p:spPr bwMode="auto">
          <a:xfrm flipH="1">
            <a:off x="3289300" y="3606800"/>
            <a:ext cx="1944688" cy="1036638"/>
          </a:xfrm>
          <a:prstGeom prst="cloudCallout">
            <a:avLst>
              <a:gd name="adj1" fmla="val 67060"/>
              <a:gd name="adj2" fmla="val -62713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对应的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0000"/>
                </a:solidFill>
              </a:rPr>
              <a:t>特征向量</a:t>
            </a:r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 flipV="1">
            <a:off x="3360738" y="2233613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 flipV="1">
            <a:off x="3360738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30417" name="Object 17"/>
          <p:cNvGraphicFramePr>
            <a:graphicFrameLocks noChangeAspect="1"/>
          </p:cNvGraphicFramePr>
          <p:nvPr/>
        </p:nvGraphicFramePr>
        <p:xfrm>
          <a:off x="1109663" y="4797425"/>
          <a:ext cx="652145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333600" imgH="22555200" progId="Equation.DSMT4">
                  <p:embed/>
                </p:oleObj>
              </mc:Choice>
              <mc:Fallback>
                <p:oleObj name="Equation" r:id="rId2" imgW="78333600" imgH="22555200" progId="Equation.DSMT4">
                  <p:embed/>
                  <p:pic>
                    <p:nvPicPr>
                      <p:cNvPr id="0" name="图片 532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9663" y="4797425"/>
                        <a:ext cx="6521450" cy="1874838"/>
                      </a:xfrm>
                      <a:prstGeom prst="rect">
                        <a:avLst/>
                      </a:prstGeom>
                      <a:solidFill>
                        <a:srgbClr val="CCCC00">
                          <a:alpha val="70195"/>
                        </a:srgbClr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290513" y="47974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其中</a:t>
            </a:r>
          </a:p>
        </p:txBody>
      </p:sp>
      <p:sp>
        <p:nvSpPr>
          <p:cNvPr id="230421" name="Rectangle 21"/>
          <p:cNvSpPr>
            <a:spLocks noChangeArrowheads="1"/>
          </p:cNvSpPr>
          <p:nvPr/>
        </p:nvSpPr>
        <p:spPr bwMode="auto">
          <a:xfrm>
            <a:off x="3475038" y="9810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30425" name="AutoShape 25"/>
          <p:cNvSpPr>
            <a:spLocks noChangeArrowheads="1"/>
          </p:cNvSpPr>
          <p:nvPr/>
        </p:nvSpPr>
        <p:spPr bwMode="auto">
          <a:xfrm>
            <a:off x="523875" y="447675"/>
            <a:ext cx="1571625" cy="5032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143500" y="32035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5143500" y="33559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143625" y="3043238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A−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i="1" baseline="-25000">
                <a:solidFill>
                  <a:srgbClr val="000000"/>
                </a:solidFill>
              </a:rPr>
              <a:t>i </a:t>
            </a:r>
            <a:r>
              <a:rPr lang="en-US" altLang="zh-CN" sz="2400" b="1" i="1">
                <a:solidFill>
                  <a:srgbClr val="000000"/>
                </a:solidFill>
              </a:rPr>
              <a:t>E</a:t>
            </a:r>
            <a:r>
              <a:rPr lang="en-US" altLang="zh-CN" sz="2400" b="1">
                <a:solidFill>
                  <a:srgbClr val="000000"/>
                </a:solidFill>
              </a:rPr>
              <a:t>)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lang="en-US" altLang="zh-CN" sz="2400" b="1">
                <a:solidFill>
                  <a:srgbClr val="000000"/>
                </a:solidFill>
              </a:rPr>
              <a:t> = 0   </a:t>
            </a: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1258888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 flipV="1">
            <a:off x="1401763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14363" y="1700213"/>
            <a:ext cx="1441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列向量组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线性无关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1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7" grpId="0"/>
      <p:bldP spid="230408" grpId="0" animBg="1"/>
      <p:bldP spid="230409" grpId="0" animBg="1"/>
      <p:bldP spid="230412" grpId="0"/>
      <p:bldP spid="230414" grpId="0" animBg="1"/>
      <p:bldP spid="230415" grpId="0" animBg="1"/>
      <p:bldP spid="230416" grpId="0" animBg="1"/>
      <p:bldP spid="230419" grpId="0"/>
      <p:bldP spid="230421" grpId="0"/>
      <p:bldP spid="230425" grpId="0" animBg="1"/>
      <p:bldP spid="20" grpId="0"/>
      <p:bldP spid="2" grpId="0" animBg="1"/>
      <p:bldP spid="3" grpId="0" animBg="1"/>
      <p:bldP spid="4610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是方阵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 </a:t>
            </a:r>
            <a:r>
              <a:rPr lang="zh-CN" altLang="en-US" sz="2400" b="1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次是与之对应的特征向量，如果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线性无关．</a:t>
            </a: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P.120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kumimoji="1" lang="en-US" altLang="zh-CN" sz="2400" b="1" i="1">
                <a:solidFill>
                  <a:srgbClr val="000000"/>
                </a:solidFill>
              </a:rPr>
              <a:t> 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>
                <a:solidFill>
                  <a:srgbClr val="000000"/>
                </a:solidFill>
              </a:rPr>
              <a:t>相似（即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 能对角化）的充分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个线性无关的特征向量</a:t>
            </a:r>
            <a:r>
              <a:rPr lang="zh-CN" altLang="en-US" sz="2400" b="1">
                <a:solidFill>
                  <a:srgbClr val="000000"/>
                </a:solidFill>
              </a:rPr>
              <a:t>．</a:t>
            </a: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P.123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4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推论：</a:t>
            </a:r>
            <a:r>
              <a:rPr lang="zh-CN" altLang="en-US" sz="2400" b="1">
                <a:solidFill>
                  <a:srgbClr val="000000"/>
                </a:solidFill>
              </a:rPr>
              <a:t>如果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个不同的特征值，则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>
                <a:solidFill>
                  <a:srgbClr val="000000"/>
                </a:solidFill>
              </a:rPr>
              <a:t>相似．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说明：当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</a:rPr>
              <a:t> 的特征方程有重根时，就不一定有 </a:t>
            </a:r>
            <a:r>
              <a:rPr kumimoji="1" lang="en-US" altLang="zh-CN" sz="2400" b="1" i="1">
                <a:solidFill>
                  <a:srgbClr val="FF0000"/>
                </a:solidFill>
              </a:rPr>
              <a:t>n </a:t>
            </a:r>
            <a:r>
              <a:rPr kumimoji="1" lang="zh-CN" altLang="en-US" sz="2400" b="1">
                <a:solidFill>
                  <a:srgbClr val="FF0000"/>
                </a:solidFill>
              </a:rPr>
              <a:t>个线性无关</a:t>
            </a:r>
            <a:endParaRPr kumimoji="1" lang="en-US" altLang="zh-CN" sz="2400" b="1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的特征向量，从而不一定能对角化．</a:t>
            </a: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P.118</a:t>
            </a:r>
            <a:r>
              <a:rPr lang="zh-CN" altLang="en-US" sz="2400" b="1">
                <a:solidFill>
                  <a:srgbClr val="0000FF"/>
                </a:solidFill>
              </a:rPr>
              <a:t>例</a:t>
            </a:r>
            <a:r>
              <a:rPr lang="en-US" altLang="zh-CN" sz="2400" b="1">
                <a:solidFill>
                  <a:srgbClr val="0000FF"/>
                </a:solidFill>
              </a:rPr>
              <a:t>6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379413" y="2114550"/>
            <a:ext cx="8286750" cy="150018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55613" y="455613"/>
            <a:ext cx="8231187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是方阵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 </a:t>
            </a:r>
            <a:r>
              <a:rPr lang="zh-CN" altLang="en-US" sz="2400" b="1">
                <a:solidFill>
                  <a:srgbClr val="000000"/>
                </a:solidFill>
              </a:rPr>
              <a:t>依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次是与之对应的特征向量，如果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各不相同，则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线性无关．</a:t>
            </a: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P.120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zh-CN" altLang="en-US" sz="2400" b="1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和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是</a:t>
            </a:r>
            <a:r>
              <a:rPr lang="zh-CN" altLang="en-US" sz="2400" b="1">
                <a:solidFill>
                  <a:srgbClr val="FF3300"/>
                </a:solidFill>
              </a:rPr>
              <a:t>对称阵 </a:t>
            </a:r>
            <a:r>
              <a:rPr lang="en-US" altLang="zh-CN" sz="2400" b="1" i="1">
                <a:solidFill>
                  <a:srgbClr val="FF33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的特征值，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是</a:t>
            </a:r>
            <a:r>
              <a:rPr lang="zh-CN" altLang="en-US" sz="2400" b="1">
                <a:solidFill>
                  <a:srgbClr val="000000"/>
                </a:solidFill>
              </a:rPr>
              <a:t>对应的特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征向量</a:t>
            </a:r>
            <a:r>
              <a:rPr kumimoji="1" lang="zh-CN" altLang="en-US" sz="2400" b="1">
                <a:solidFill>
                  <a:srgbClr val="000000"/>
                </a:solidFill>
              </a:rPr>
              <a:t>，如果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en-US" sz="2400" b="1">
                <a:solidFill>
                  <a:srgbClr val="000000"/>
                </a:solidFill>
              </a:rPr>
              <a:t>≠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，则 </a:t>
            </a:r>
            <a:r>
              <a:rPr kumimoji="1" lang="zh-CN" altLang="en-US" sz="2400" b="1" i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正交</a:t>
            </a:r>
            <a:r>
              <a:rPr lang="zh-CN" altLang="en-US" sz="2400" b="1">
                <a:solidFill>
                  <a:srgbClr val="000000"/>
                </a:solidFill>
              </a:rPr>
              <a:t>．</a:t>
            </a: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P.124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6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FF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证明：</a:t>
            </a:r>
            <a:r>
              <a:rPr lang="en-US" altLang="zh-CN" sz="2400" b="1" i="1">
                <a:solidFill>
                  <a:srgbClr val="000000"/>
                </a:solidFill>
              </a:rPr>
              <a:t> 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zh-CN" altLang="en-US" sz="2400" b="1" baseline="-25000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 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en-US" sz="2400" b="1">
                <a:solidFill>
                  <a:srgbClr val="000000"/>
                </a:solidFill>
              </a:rPr>
              <a:t>≠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= 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>
                <a:solidFill>
                  <a:srgbClr val="000000"/>
                </a:solidFill>
              </a:rPr>
              <a:t> = (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 A</a:t>
            </a:r>
            <a:r>
              <a:rPr lang="en-US" altLang="zh-CN" sz="2400" b="1" baseline="30000">
                <a:solidFill>
                  <a:srgbClr val="000000"/>
                </a:solidFill>
              </a:rPr>
              <a:t> T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 A </a:t>
            </a: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</a:rPr>
              <a:t>A </a:t>
            </a:r>
            <a:r>
              <a:rPr lang="zh-CN" altLang="en-US" sz="2400" b="1">
                <a:solidFill>
                  <a:srgbClr val="FF0000"/>
                </a:solidFill>
              </a:rPr>
              <a:t>是对称阵）</a:t>
            </a:r>
            <a:endParaRPr lang="en-US" altLang="zh-CN" sz="2400" b="1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lang="en-US" altLang="zh-CN" sz="2400" b="1">
                <a:solidFill>
                  <a:srgbClr val="000000"/>
                </a:solidFill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 A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zh-CN" altLang="en-US" sz="2400" b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−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) 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因为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en-US" sz="2400" b="1">
                <a:solidFill>
                  <a:srgbClr val="000000"/>
                </a:solidFill>
              </a:rPr>
              <a:t>≠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  <a:r>
              <a:rPr kumimoji="1" lang="zh-CN" altLang="en-US" sz="2400" b="1">
                <a:solidFill>
                  <a:srgbClr val="000000"/>
                </a:solidFill>
              </a:rPr>
              <a:t>，即 </a:t>
            </a:r>
            <a:r>
              <a:rPr kumimoji="1" lang="zh-CN" altLang="en-US" sz="2400" b="1" i="1" baseline="-2500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正交</a:t>
            </a:r>
            <a:r>
              <a:rPr lang="zh-CN" altLang="en-US" sz="2400" b="1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73175" y="4286250"/>
            <a:ext cx="128587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555875" y="4286250"/>
            <a:ext cx="12287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79838" y="4286250"/>
            <a:ext cx="1157287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46650" y="4286250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40425" y="4286250"/>
            <a:ext cx="22860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19250" y="4757738"/>
            <a:ext cx="13144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916238" y="4757738"/>
            <a:ext cx="16002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541838" y="4757738"/>
            <a:ext cx="15430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373563" y="5737225"/>
            <a:ext cx="228600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1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1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328613" y="3929063"/>
            <a:ext cx="8458200" cy="22145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zh-CN" altLang="en-US" sz="2400" b="1">
                <a:solidFill>
                  <a:srgbClr val="000000"/>
                </a:solidFill>
              </a:rPr>
              <a:t>设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A </a:t>
            </a:r>
            <a:r>
              <a:rPr lang="zh-CN" altLang="en-US" sz="2400" b="1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阶对称阵，则必有</a:t>
            </a:r>
            <a:r>
              <a:rPr kumimoji="1" lang="zh-CN" altLang="en-US" sz="2400" b="1">
                <a:solidFill>
                  <a:srgbClr val="FF0000"/>
                </a:solidFill>
              </a:rPr>
              <a:t>正交阵 </a:t>
            </a:r>
            <a:r>
              <a:rPr kumimoji="1" lang="en-US" altLang="zh-CN" sz="2400" b="1" i="1">
                <a:solidFill>
                  <a:srgbClr val="FF0000"/>
                </a:solidFill>
              </a:rPr>
              <a:t>P</a:t>
            </a:r>
            <a:r>
              <a:rPr kumimoji="1" lang="zh-CN" altLang="en-US" sz="2400" b="1">
                <a:solidFill>
                  <a:srgbClr val="000000"/>
                </a:solidFill>
              </a:rPr>
              <a:t>，使得</a:t>
            </a:r>
          </a:p>
          <a:p>
            <a:pPr marL="342900" indent="-342900" algn="ctr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zh-CN" sz="2400" b="1" baseline="30000">
                <a:solidFill>
                  <a:srgbClr val="000000"/>
                </a:solidFill>
              </a:rPr>
              <a:t>T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>
                <a:solidFill>
                  <a:srgbClr val="000000"/>
                </a:solidFill>
              </a:rPr>
              <a:t>其中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是以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 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个特征值为对角元的对角阵（不唯一）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</a:pPr>
            <a:r>
              <a:rPr lang="zh-CN" altLang="en-US" sz="2400" b="1">
                <a:solidFill>
                  <a:srgbClr val="0000FF"/>
                </a:solidFill>
              </a:rPr>
              <a:t>（</a:t>
            </a:r>
            <a:r>
              <a:rPr lang="en-US" altLang="zh-CN" sz="2400" b="1">
                <a:solidFill>
                  <a:srgbClr val="0000FF"/>
                </a:solidFill>
              </a:rPr>
              <a:t>P.124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7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55613" y="455613"/>
            <a:ext cx="82296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kumimoji="1" lang="en-US" altLang="zh-CN" sz="2400" b="1" i="1">
                <a:solidFill>
                  <a:srgbClr val="000000"/>
                </a:solidFill>
              </a:rPr>
              <a:t> 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>
                <a:solidFill>
                  <a:srgbClr val="000000"/>
                </a:solidFill>
              </a:rPr>
              <a:t>相似（即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 能对角化）的充分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个线性无关的特征向量</a:t>
            </a:r>
            <a:r>
              <a:rPr lang="zh-CN" altLang="en-US" sz="2400" b="1">
                <a:solidFill>
                  <a:srgbClr val="000000"/>
                </a:solidFill>
              </a:rPr>
              <a:t>．</a:t>
            </a:r>
            <a:r>
              <a:rPr lang="zh-CN" altLang="en-US" sz="2400" b="1">
                <a:solidFill>
                  <a:srgbClr val="0000FF"/>
                </a:solidFill>
              </a:rPr>
              <a:t> （</a:t>
            </a:r>
            <a:r>
              <a:rPr lang="en-US" altLang="zh-CN" sz="2400" b="1">
                <a:solidFill>
                  <a:srgbClr val="0000FF"/>
                </a:solidFill>
              </a:rPr>
              <a:t>P.123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4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推论：</a:t>
            </a:r>
            <a:r>
              <a:rPr lang="zh-CN" altLang="en-US" sz="2400" b="1">
                <a:solidFill>
                  <a:srgbClr val="000000"/>
                </a:solidFill>
              </a:rPr>
              <a:t>如果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个不同的特征值，则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>
                <a:solidFill>
                  <a:srgbClr val="000000"/>
                </a:solidFill>
              </a:rPr>
              <a:t>相似．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说明：当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</a:rPr>
              <a:t> 的特征方程有重根时，就不一定有 </a:t>
            </a:r>
            <a:r>
              <a:rPr kumimoji="1" lang="en-US" altLang="zh-CN" sz="2400" b="1" i="1">
                <a:solidFill>
                  <a:srgbClr val="FF0000"/>
                </a:solidFill>
              </a:rPr>
              <a:t>n </a:t>
            </a:r>
            <a:r>
              <a:rPr kumimoji="1" lang="zh-CN" altLang="en-US" sz="2400" b="1">
                <a:solidFill>
                  <a:srgbClr val="FF0000"/>
                </a:solidFill>
              </a:rPr>
              <a:t>个线性无关</a:t>
            </a:r>
            <a:endParaRPr kumimoji="1" lang="en-US" altLang="zh-CN" sz="2400" b="1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的特征向量，从而不一定能对角化．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5613" y="455613"/>
            <a:ext cx="8229600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kumimoji="1" lang="en-US" altLang="zh-CN" sz="2400" b="1" i="1">
                <a:solidFill>
                  <a:srgbClr val="000000"/>
                </a:solidFill>
              </a:rPr>
              <a:t> n </a:t>
            </a:r>
            <a:r>
              <a:rPr kumimoji="1" lang="zh-CN" altLang="en-US" sz="2400" b="1">
                <a:solidFill>
                  <a:srgbClr val="000000"/>
                </a:solidFill>
              </a:rPr>
              <a:t>阶矩阵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>
                <a:solidFill>
                  <a:srgbClr val="000000"/>
                </a:solidFill>
              </a:rPr>
              <a:t>相似（即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 能对角化）的充分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个线性无关的特征向量</a:t>
            </a:r>
            <a:r>
              <a:rPr lang="zh-CN" altLang="en-US" sz="2400" b="1">
                <a:solidFill>
                  <a:srgbClr val="000000"/>
                </a:solidFill>
              </a:rPr>
              <a:t>．</a:t>
            </a:r>
            <a:r>
              <a:rPr lang="zh-CN" altLang="en-US" sz="2400" b="1">
                <a:solidFill>
                  <a:srgbClr val="0000FF"/>
                </a:solidFill>
              </a:rPr>
              <a:t> （</a:t>
            </a:r>
            <a:r>
              <a:rPr lang="en-US" altLang="zh-CN" sz="2400" b="1">
                <a:solidFill>
                  <a:srgbClr val="0000FF"/>
                </a:solidFill>
              </a:rPr>
              <a:t>P.123</a:t>
            </a:r>
            <a:r>
              <a:rPr lang="zh-CN" altLang="en-US" sz="2400" b="1">
                <a:solidFill>
                  <a:srgbClr val="0000FF"/>
                </a:solidFill>
              </a:rPr>
              <a:t>定理</a:t>
            </a:r>
            <a:r>
              <a:rPr lang="en-US" altLang="zh-CN" sz="2400" b="1">
                <a:solidFill>
                  <a:srgbClr val="0000FF"/>
                </a:solidFill>
              </a:rPr>
              <a:t>4</a:t>
            </a:r>
            <a:r>
              <a:rPr lang="zh-CN" altLang="en-US" sz="2400" b="1">
                <a:solidFill>
                  <a:srgbClr val="0000FF"/>
                </a:solidFill>
              </a:rPr>
              <a:t>）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FF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推论：</a:t>
            </a:r>
            <a:r>
              <a:rPr lang="zh-CN" altLang="en-US" sz="2400" b="1">
                <a:solidFill>
                  <a:srgbClr val="000000"/>
                </a:solidFill>
              </a:rPr>
              <a:t>如果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个不同的特征值，则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和对角阵</a:t>
            </a:r>
            <a:r>
              <a:rPr kumimoji="1" lang="zh-CN" altLang="en-US" sz="2400" b="1">
                <a:solidFill>
                  <a:srgbClr val="000000"/>
                </a:solidFill>
              </a:rPr>
              <a:t>相似．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说明：当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</a:rPr>
              <a:t> 的特征方程有重根时，就不一定有 </a:t>
            </a:r>
            <a:r>
              <a:rPr kumimoji="1" lang="en-US" altLang="zh-CN" sz="2400" b="1" i="1">
                <a:solidFill>
                  <a:srgbClr val="FF0000"/>
                </a:solidFill>
              </a:rPr>
              <a:t>n </a:t>
            </a:r>
            <a:r>
              <a:rPr kumimoji="1" lang="zh-CN" altLang="en-US" sz="2400" b="1">
                <a:solidFill>
                  <a:srgbClr val="FF0000"/>
                </a:solidFill>
              </a:rPr>
              <a:t>个线性无关</a:t>
            </a:r>
            <a:endParaRPr kumimoji="1" lang="en-US" altLang="zh-CN" sz="2400" b="1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的特征向量，从而不一定能对角化．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28613" y="3927475"/>
            <a:ext cx="8458200" cy="164465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推论：</a:t>
            </a:r>
            <a:r>
              <a:rPr lang="zh-CN" altLang="en-US" sz="2400" b="1" dirty="0">
                <a:solidFill>
                  <a:srgbClr val="000000"/>
                </a:solidFill>
              </a:rPr>
              <a:t>设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阶对称阵，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是 </a:t>
            </a:r>
            <a:r>
              <a:rPr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的特征方程的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重根，则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矩阵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zh-CN" altLang="en-US" sz="2400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−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</a:rPr>
              <a:t>lE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Symbol" panose="05050102010706020507" pitchFamily="18" charset="2"/>
              </a:rPr>
              <a:t>的秩等于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−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恰有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k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个线性无关的特征向量与特征值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对应．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设                               ，求</a:t>
            </a:r>
            <a:r>
              <a:rPr kumimoji="1" lang="zh-CN" altLang="en-US" sz="2400" b="1">
                <a:solidFill>
                  <a:srgbClr val="FF0000"/>
                </a:solidFill>
              </a:rPr>
              <a:t>正交阵 </a:t>
            </a:r>
            <a:r>
              <a:rPr kumimoji="1" lang="en-US" altLang="zh-CN" sz="2400" b="1" i="1">
                <a:solidFill>
                  <a:srgbClr val="FF0000"/>
                </a:solidFill>
              </a:rPr>
              <a:t>P</a:t>
            </a:r>
            <a:r>
              <a:rPr kumimoji="1" lang="zh-CN" altLang="en-US" sz="2400" b="1">
                <a:solidFill>
                  <a:srgbClr val="000000"/>
                </a:solidFill>
              </a:rPr>
              <a:t>，使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zh-CN" altLang="en-US" sz="2400" b="1">
                <a:solidFill>
                  <a:srgbClr val="000000"/>
                </a:solidFill>
              </a:rPr>
              <a:t>对角阵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解：</a:t>
            </a:r>
            <a:r>
              <a:rPr lang="zh-CN" altLang="en-US" sz="2400" b="1">
                <a:solidFill>
                  <a:srgbClr val="000000"/>
                </a:solidFill>
              </a:rPr>
              <a:t>因为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A </a:t>
            </a:r>
            <a:r>
              <a:rPr lang="zh-CN" altLang="en-US" sz="2400" b="1">
                <a:solidFill>
                  <a:srgbClr val="000000"/>
                </a:solidFill>
              </a:rPr>
              <a:t>是</a:t>
            </a:r>
            <a:r>
              <a:rPr kumimoji="1" lang="zh-CN" altLang="en-US" sz="2400" b="1">
                <a:solidFill>
                  <a:srgbClr val="000000"/>
                </a:solidFill>
              </a:rPr>
              <a:t>对称阵，所以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可以对角化．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求得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的特征值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en-US" sz="2400" b="1" i="1">
                <a:solidFill>
                  <a:srgbClr val="000000"/>
                </a:solidFill>
              </a:rPr>
              <a:t>−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，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= 1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476375" y="404813"/>
          <a:ext cx="22828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0" imgH="16764000" progId="Equation.DSMT4">
                  <p:embed/>
                </p:oleObj>
              </mc:Choice>
              <mc:Fallback>
                <p:oleObj name="Equation" r:id="rId2" imgW="27432000" imgH="16764000" progId="Equation.DSMT4">
                  <p:embed/>
                  <p:pic>
                    <p:nvPicPr>
                      <p:cNvPr id="0" name="图片 542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6375" y="404813"/>
                        <a:ext cx="22828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1781175" y="2755900"/>
          <a:ext cx="55816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056000" imgH="16764000" progId="Equation.DSMT4">
                  <p:embed/>
                </p:oleObj>
              </mc:Choice>
              <mc:Fallback>
                <p:oleObj name="Equation" r:id="rId4" imgW="67056000" imgH="16764000" progId="Equation.DSMT4">
                  <p:embed/>
                  <p:pic>
                    <p:nvPicPr>
                      <p:cNvPr id="0" name="图片 542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1175" y="2755900"/>
                        <a:ext cx="5581650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455613"/>
            <a:ext cx="856615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lang="en-US" altLang="en-US" sz="2400" b="1" i="1">
                <a:solidFill>
                  <a:srgbClr val="000000"/>
                </a:solidFill>
              </a:rPr>
              <a:t>−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 </a:t>
            </a:r>
            <a:r>
              <a:rPr lang="en-US" altLang="zh-CN" sz="2400" b="1">
                <a:solidFill>
                  <a:srgbClr val="000000"/>
                </a:solidFill>
              </a:rPr>
              <a:t>+ 2</a:t>
            </a:r>
            <a:r>
              <a:rPr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i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i="1">
                <a:solidFill>
                  <a:srgbClr val="000000"/>
                </a:solidFill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</a:rPr>
              <a:t>                                                         ，得基础解系                 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= 1 </a:t>
            </a:r>
            <a:r>
              <a:rPr kumimoji="1" lang="zh-CN" altLang="en-US" sz="2400" b="1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en-US" sz="2400" b="1" i="1">
                <a:solidFill>
                  <a:srgbClr val="000000"/>
                </a:solidFill>
              </a:rPr>
              <a:t>−</a:t>
            </a:r>
            <a:r>
              <a:rPr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i="1">
                <a:solidFill>
                  <a:srgbClr val="000000"/>
                </a:solidFill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</a:rPr>
              <a:t>                                                         ，得                                   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令                                                    ，则                                            </a:t>
            </a:r>
            <a:r>
              <a:rPr kumimoji="1" lang="en-US" altLang="zh-CN" sz="2400" b="1">
                <a:solidFill>
                  <a:srgbClr val="000000"/>
                </a:solidFill>
              </a:rPr>
              <a:t>. 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问题：这样的解法对吗？</a:t>
            </a:r>
            <a:endParaRPr lang="en-US" altLang="zh-CN" sz="2400" b="1">
              <a:solidFill>
                <a:srgbClr val="FF3300"/>
              </a:solidFill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468313" y="925513"/>
          <a:ext cx="45672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864000" imgH="16764000" progId="Equation.DSMT4">
                  <p:embed/>
                </p:oleObj>
              </mc:Choice>
              <mc:Fallback>
                <p:oleObj name="Equation" r:id="rId3" imgW="54864000" imgH="16764000" progId="Equation.DSMT4">
                  <p:embed/>
                  <p:pic>
                    <p:nvPicPr>
                      <p:cNvPr id="0" name="图片 552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925513"/>
                        <a:ext cx="4567237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6877050" y="898525"/>
          <a:ext cx="12938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544800" imgH="16764000" progId="Equation.DSMT4">
                  <p:embed/>
                </p:oleObj>
              </mc:Choice>
              <mc:Fallback>
                <p:oleObj name="Equation" r:id="rId5" imgW="15544800" imgH="16764000" progId="Equation.DSMT4">
                  <p:embed/>
                  <p:pic>
                    <p:nvPicPr>
                      <p:cNvPr id="0" name="图片 552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7050" y="898525"/>
                        <a:ext cx="1293813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71488" y="3100388"/>
          <a:ext cx="47196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6692800" imgH="16764000" progId="Equation.DSMT4">
                  <p:embed/>
                </p:oleObj>
              </mc:Choice>
              <mc:Fallback>
                <p:oleObj name="Equation" r:id="rId7" imgW="56692800" imgH="16764000" progId="Equation.DSMT4">
                  <p:embed/>
                  <p:pic>
                    <p:nvPicPr>
                      <p:cNvPr id="0" name="图片 5529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488" y="3100388"/>
                        <a:ext cx="4719637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5867400" y="3100388"/>
          <a:ext cx="25876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089600" imgH="16764000" progId="Equation.DSMT4">
                  <p:embed/>
                </p:oleObj>
              </mc:Choice>
              <mc:Fallback>
                <p:oleObj name="Equation" r:id="rId9" imgW="31089600" imgH="16764000" progId="Equation.DSMT4">
                  <p:embed/>
                  <p:pic>
                    <p:nvPicPr>
                      <p:cNvPr id="0" name="图片 5529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3100388"/>
                        <a:ext cx="25876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900113" y="4870450"/>
          <a:ext cx="3832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024800" imgH="16764000" progId="Equation.DSMT4">
                  <p:embed/>
                </p:oleObj>
              </mc:Choice>
              <mc:Fallback>
                <p:oleObj name="Equation" r:id="rId11" imgW="46024800" imgH="16764000" progId="Equation.DSMT4">
                  <p:embed/>
                  <p:pic>
                    <p:nvPicPr>
                      <p:cNvPr id="0" name="图片 5530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0113" y="4870450"/>
                        <a:ext cx="38322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5424488" y="4868863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928800" imgH="16764000" progId="Equation.DSMT4">
                  <p:embed/>
                </p:oleObj>
              </mc:Choice>
              <mc:Fallback>
                <p:oleObj name="Equation" r:id="rId13" imgW="39928800" imgH="16764000" progId="Equation.DSMT4">
                  <p:embed/>
                  <p:pic>
                    <p:nvPicPr>
                      <p:cNvPr id="0" name="图片 55301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24488" y="4868863"/>
                        <a:ext cx="33242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65000"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en-US" sz="2400" b="1" i="1">
                <a:solidFill>
                  <a:srgbClr val="000000"/>
                </a:solidFill>
              </a:rPr>
              <a:t>−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时，对应的特征向量为                  ；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= 1 </a:t>
            </a:r>
            <a:r>
              <a:rPr lang="zh-CN" altLang="en-US" sz="2400" b="1">
                <a:solidFill>
                  <a:srgbClr val="000000"/>
                </a:solidFill>
              </a:rPr>
              <a:t>时，对应的特征向量为                                  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lang="en-US" altLang="zh-CN" sz="2400" b="1">
              <a:solidFill>
                <a:srgbClr val="000000"/>
              </a:solidFill>
              <a:latin typeface="楷体_GB2312" pitchFamily="49" charset="-122"/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</a:rPr>
              <a:t>显然，必有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，但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未必成立．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于是把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000000"/>
                </a:solidFill>
              </a:rPr>
              <a:t>正交化：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此时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h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h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h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⊥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h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510213" y="404813"/>
          <a:ext cx="1293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544800" imgH="16764000" progId="Equation.DSMT4">
                  <p:embed/>
                </p:oleObj>
              </mc:Choice>
              <mc:Fallback>
                <p:oleObj name="Equation" r:id="rId2" imgW="15544800" imgH="16764000" progId="Equation.DSMT4">
                  <p:embed/>
                  <p:pic>
                    <p:nvPicPr>
                      <p:cNvPr id="0" name="图片 563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0213" y="404813"/>
                        <a:ext cx="1293812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5867400" y="1819275"/>
          <a:ext cx="25876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089600" imgH="16764000" progId="Equation.DSMT4">
                  <p:embed/>
                </p:oleObj>
              </mc:Choice>
              <mc:Fallback>
                <p:oleObj name="Equation" r:id="rId4" imgW="31089600" imgH="16764000" progId="Equation.DSMT4">
                  <p:embed/>
                  <p:pic>
                    <p:nvPicPr>
                      <p:cNvPr id="0" name="图片 563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1819275"/>
                        <a:ext cx="25876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1747838" y="4164013"/>
          <a:ext cx="5613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360800" imgH="16764000" progId="Equation.DSMT4">
                  <p:embed/>
                </p:oleObj>
              </mc:Choice>
              <mc:Fallback>
                <p:oleObj name="Equation" r:id="rId6" imgW="67360800" imgH="16764000" progId="Equation.DSMT4">
                  <p:embed/>
                  <p:pic>
                    <p:nvPicPr>
                      <p:cNvPr id="0" name="图片 5632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7838" y="4164013"/>
                        <a:ext cx="5613400" cy="1397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229600" cy="481965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1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x</a:t>
            </a:r>
            <a:r>
              <a:rPr kumimoji="1" lang="en-US" altLang="zh-CN" baseline="-25000" dirty="0"/>
              <a:t>2 </a:t>
            </a:r>
            <a:r>
              <a:rPr kumimoji="1" lang="en-US" altLang="zh-CN" i="1" dirty="0"/>
              <a:t>y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+ … + </a:t>
            </a:r>
            <a:r>
              <a:rPr kumimoji="1" lang="en-US" altLang="zh-CN" i="1" dirty="0" err="1"/>
              <a:t>x</a:t>
            </a:r>
            <a:r>
              <a:rPr kumimoji="1" lang="en-US" altLang="zh-CN" i="1" baseline="-25000" dirty="0" err="1"/>
              <a:t>n</a:t>
            </a:r>
            <a:r>
              <a:rPr kumimoji="1" lang="en-US" altLang="zh-CN" baseline="-25000" dirty="0"/>
              <a:t> </a:t>
            </a:r>
            <a:r>
              <a:rPr kumimoji="1" lang="en-US" altLang="zh-CN" i="1" dirty="0" err="1"/>
              <a:t>y</a:t>
            </a:r>
            <a:r>
              <a:rPr kumimoji="1" lang="en-US" altLang="zh-CN" i="1" baseline="-25000" dirty="0" err="1"/>
              <a:t>n</a:t>
            </a:r>
            <a:r>
              <a:rPr kumimoji="1" lang="en-US" altLang="zh-CN" i="1" baseline="-25000" dirty="0"/>
              <a:t> </a:t>
            </a:r>
            <a:r>
              <a:rPr kumimoji="1" lang="en-US" altLang="zh-CN" dirty="0"/>
              <a:t>= </a:t>
            </a:r>
            <a:r>
              <a:rPr kumimoji="1" lang="en-US" altLang="zh-CN" i="1" dirty="0" err="1"/>
              <a:t>x</a:t>
            </a:r>
            <a:r>
              <a:rPr kumimoji="1" lang="en-US" altLang="zh-CN" baseline="30000" dirty="0" err="1"/>
              <a:t>T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y</a:t>
            </a:r>
            <a:r>
              <a:rPr kumimoji="1" lang="zh-CN" altLang="en-US" dirty="0"/>
              <a:t>．</a:t>
            </a:r>
            <a:endParaRPr lang="zh-CN" altLang="en-US" dirty="0"/>
          </a:p>
          <a:p>
            <a:pPr marL="381000" indent="-381000" algn="ctr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kumimoji="1" lang="en-US" altLang="zh-CN" dirty="0"/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内积具有下列性质（其中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 </a:t>
            </a:r>
            <a:r>
              <a:rPr kumimoji="1" lang="zh-CN" altLang="en-US" dirty="0"/>
              <a:t>为 </a:t>
            </a:r>
            <a:r>
              <a:rPr kumimoji="1" lang="en-US" altLang="zh-CN" i="1" dirty="0"/>
              <a:t>n </a:t>
            </a:r>
            <a:r>
              <a:rPr kumimoji="1" lang="zh-CN" altLang="en-US" dirty="0"/>
              <a:t>维向量，</a:t>
            </a:r>
            <a:r>
              <a:rPr kumimoji="1" lang="en-US" altLang="zh-CN" i="1" dirty="0">
                <a:latin typeface="Symbol" panose="05050102010706020507" pitchFamily="18" charset="2"/>
              </a:rPr>
              <a:t>l </a:t>
            </a:r>
            <a:r>
              <a:rPr kumimoji="1" lang="zh-CN" altLang="en-US" dirty="0"/>
              <a:t>为实数）：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对称性：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线性性质：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 = </a:t>
            </a:r>
            <a:r>
              <a:rPr kumimoji="1"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                        </a:t>
            </a: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+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= 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+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] 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/>
              <a:t>当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 = 0</a:t>
            </a:r>
            <a:r>
              <a:rPr kumimoji="1" lang="zh-CN" altLang="en-US" dirty="0"/>
              <a:t>（零向量） 时，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] = 0</a:t>
            </a:r>
            <a:r>
              <a:rPr kumimoji="1" lang="zh-CN" altLang="en-US" dirty="0"/>
              <a:t>；</a:t>
            </a:r>
          </a:p>
          <a:p>
            <a:pPr marL="381000" indent="-381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dirty="0"/>
              <a:t>	当 </a:t>
            </a:r>
            <a:r>
              <a:rPr kumimoji="1" lang="en-US" altLang="zh-CN" i="1" dirty="0"/>
              <a:t>x </a:t>
            </a:r>
            <a:r>
              <a:rPr kumimoji="1" lang="en-US" altLang="en-US" dirty="0"/>
              <a:t>≠ 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（零向量） 时， </a:t>
            </a:r>
            <a:r>
              <a:rPr kumimoji="1" lang="en-US" altLang="zh-CN" dirty="0"/>
              <a:t>[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>
                <a:solidFill>
                  <a:srgbClr val="0000FF"/>
                </a:solidFill>
              </a:rPr>
              <a:t>x</a:t>
            </a:r>
            <a:r>
              <a:rPr kumimoji="1" lang="en-US" altLang="zh-CN" dirty="0"/>
              <a:t>] </a:t>
            </a:r>
            <a:r>
              <a:rPr kumimoji="1" lang="en-US" altLang="zh-CN" dirty="0">
                <a:latin typeface="Symbol" panose="05050102010706020507" pitchFamily="18" charset="2"/>
              </a:rPr>
              <a:t>&gt;</a:t>
            </a:r>
            <a:r>
              <a:rPr kumimoji="1" lang="en-US" altLang="zh-CN" dirty="0"/>
              <a:t> 0</a:t>
            </a:r>
            <a:r>
              <a:rPr kumimoji="1" lang="zh-CN" altLang="en-US" dirty="0"/>
              <a:t>．</a:t>
            </a:r>
          </a:p>
          <a:p>
            <a:pPr marL="381000" indent="-3810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FF"/>
                </a:solidFill>
              </a:rPr>
              <a:t>施瓦兹（</a:t>
            </a:r>
            <a:r>
              <a:rPr kumimoji="1" lang="en-US" altLang="zh-CN" dirty="0">
                <a:solidFill>
                  <a:srgbClr val="0000FF"/>
                </a:solidFill>
              </a:rPr>
              <a:t>Schwarz</a:t>
            </a:r>
            <a:r>
              <a:rPr kumimoji="1" lang="zh-CN" altLang="en-US" dirty="0">
                <a:solidFill>
                  <a:srgbClr val="0000FF"/>
                </a:solidFill>
              </a:rPr>
              <a:t>）不等式</a:t>
            </a:r>
          </a:p>
          <a:p>
            <a:pPr marL="381000" indent="-381000" algn="ctr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en-US" altLang="zh-CN" baseline="30000" dirty="0"/>
              <a:t>2 </a:t>
            </a:r>
            <a:r>
              <a:rPr kumimoji="1" lang="en-US" altLang="en-US" dirty="0"/>
              <a:t>≤</a:t>
            </a:r>
            <a:r>
              <a:rPr kumimoji="1" lang="en-US" altLang="zh-CN" dirty="0"/>
              <a:t> [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] [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]</a:t>
            </a:r>
            <a:r>
              <a:rPr kumimoji="1" lang="zh-CN" altLang="en-US" dirty="0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323850" y="455613"/>
            <a:ext cx="86296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3300"/>
                </a:solidFill>
              </a:rPr>
              <a:t>单位化：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en-US" sz="2400" b="1" i="1">
                <a:solidFill>
                  <a:srgbClr val="000000"/>
                </a:solidFill>
              </a:rPr>
              <a:t>−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时，对应的特征向量为                  ；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= 1 </a:t>
            </a:r>
            <a:r>
              <a:rPr lang="zh-CN" altLang="en-US" sz="2400" b="1">
                <a:solidFill>
                  <a:srgbClr val="000000"/>
                </a:solidFill>
              </a:rPr>
              <a:t>时，对应的特征向量为                                      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376863" y="979488"/>
          <a:ext cx="1293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544800" imgH="16764000" progId="Equation.DSMT4">
                  <p:embed/>
                </p:oleObj>
              </mc:Choice>
              <mc:Fallback>
                <p:oleObj name="Equation" r:id="rId2" imgW="15544800" imgH="16764000" progId="Equation.DSMT4">
                  <p:embed/>
                  <p:pic>
                    <p:nvPicPr>
                      <p:cNvPr id="0" name="图片 573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6863" y="979488"/>
                        <a:ext cx="1293812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5734050" y="3330575"/>
          <a:ext cx="2943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56800" imgH="16764000" progId="Equation.DSMT4">
                  <p:embed/>
                </p:oleObj>
              </mc:Choice>
              <mc:Fallback>
                <p:oleObj name="Equation" r:id="rId4" imgW="35356800" imgH="16764000" progId="Equation.DSMT4">
                  <p:embed/>
                  <p:pic>
                    <p:nvPicPr>
                      <p:cNvPr id="0" name="图片 573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4050" y="3330575"/>
                        <a:ext cx="29432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AutoShape 6"/>
          <p:cNvSpPr>
            <a:spLocks noChangeArrowheads="1"/>
          </p:cNvSpPr>
          <p:nvPr/>
        </p:nvSpPr>
        <p:spPr bwMode="auto">
          <a:xfrm>
            <a:off x="1116013" y="2479675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1690688" y="2035175"/>
          <a:ext cx="1801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640800" imgH="16764000" progId="Equation.DSMT4">
                  <p:embed/>
                </p:oleObj>
              </mc:Choice>
              <mc:Fallback>
                <p:oleObj name="Equation" r:id="rId6" imgW="21640800" imgH="16764000" progId="Equation.DSMT4">
                  <p:embed/>
                  <p:pic>
                    <p:nvPicPr>
                      <p:cNvPr id="0" name="图片 5734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0688" y="2035175"/>
                        <a:ext cx="1801812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6" name="AutoShape 8"/>
          <p:cNvSpPr>
            <a:spLocks noChangeArrowheads="1"/>
          </p:cNvSpPr>
          <p:nvPr/>
        </p:nvSpPr>
        <p:spPr bwMode="auto">
          <a:xfrm>
            <a:off x="1116013" y="4927600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1690688" y="4483100"/>
          <a:ext cx="3629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86400" imgH="16764000" progId="Equation.DSMT4">
                  <p:embed/>
                </p:oleObj>
              </mc:Choice>
              <mc:Fallback>
                <p:oleObj name="Equation" r:id="rId8" imgW="43586400" imgH="16764000" progId="Equation.DSMT4">
                  <p:embed/>
                  <p:pic>
                    <p:nvPicPr>
                      <p:cNvPr id="0" name="图片 5734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0688" y="4483100"/>
                        <a:ext cx="36290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animBg="1"/>
      <p:bldP spid="23245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56325" y="3616325"/>
            <a:ext cx="2663825" cy="2592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en-US" sz="2400" b="1" i="1">
                <a:solidFill>
                  <a:srgbClr val="000000"/>
                </a:solidFill>
              </a:rPr>
              <a:t>−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时，对应的特征向量为                        ；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= 1 </a:t>
            </a:r>
            <a:r>
              <a:rPr lang="zh-CN" altLang="en-US" sz="2400" b="1">
                <a:solidFill>
                  <a:srgbClr val="000000"/>
                </a:solidFill>
              </a:rPr>
              <a:t>时，对应的特征向量为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楷体_GB2312" pitchFamily="49" charset="-122"/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楷体_GB2312" pitchFamily="49" charset="-122"/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</a:rPr>
              <a:t>于是</a:t>
            </a:r>
            <a:r>
              <a:rPr lang="zh-CN" altLang="en-US" sz="2400" b="1">
                <a:solidFill>
                  <a:srgbClr val="000000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,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构成正交阵</a:t>
            </a: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从而                                             ． </a:t>
            </a:r>
            <a:endParaRPr lang="zh-CN" altLang="en-US" sz="2400" b="1" i="1">
              <a:solidFill>
                <a:srgbClr val="000000"/>
              </a:solidFill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364163" y="404813"/>
          <a:ext cx="1801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640800" imgH="16764000" progId="Equation.DSMT4">
                  <p:embed/>
                </p:oleObj>
              </mc:Choice>
              <mc:Fallback>
                <p:oleObj name="Equation" r:id="rId2" imgW="21640800" imgH="16764000" progId="Equation.DSMT4">
                  <p:embed/>
                  <p:pic>
                    <p:nvPicPr>
                      <p:cNvPr id="0" name="图片 583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4163" y="404813"/>
                        <a:ext cx="1801812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800225" y="2500313"/>
          <a:ext cx="3629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86400" imgH="16764000" progId="Equation.DSMT4">
                  <p:embed/>
                </p:oleObj>
              </mc:Choice>
              <mc:Fallback>
                <p:oleObj name="Equation" r:id="rId4" imgW="43586400" imgH="16764000" progId="Equation.DSMT4">
                  <p:embed/>
                  <p:pic>
                    <p:nvPicPr>
                      <p:cNvPr id="0" name="图片 5836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0225" y="2500313"/>
                        <a:ext cx="36290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924300" y="3573463"/>
          <a:ext cx="492442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131200" imgH="32004000" progId="Equation.DSMT4">
                  <p:embed/>
                </p:oleObj>
              </mc:Choice>
              <mc:Fallback>
                <p:oleObj name="Equation" r:id="rId6" imgW="59131200" imgH="32004000" progId="Equation.DSMT4">
                  <p:embed/>
                  <p:pic>
                    <p:nvPicPr>
                      <p:cNvPr id="0" name="图片 5837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4300" y="3573463"/>
                        <a:ext cx="4924425" cy="2660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1187450" y="5157788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928800" imgH="16764000" progId="Equation.DSMT4">
                  <p:embed/>
                </p:oleObj>
              </mc:Choice>
              <mc:Fallback>
                <p:oleObj name="Equation" r:id="rId8" imgW="39928800" imgH="16764000" progId="Equation.DSMT4">
                  <p:embed/>
                  <p:pic>
                    <p:nvPicPr>
                      <p:cNvPr id="0" name="图片 58371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50" y="5157788"/>
                        <a:ext cx="3324225" cy="1393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57200" y="455613"/>
            <a:ext cx="8231188" cy="629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把对称阵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对角化的步骤为：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b="1">
                <a:solidFill>
                  <a:srgbClr val="000000"/>
                </a:solidFill>
              </a:rPr>
              <a:t>求出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的所有各不相同的特征值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s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，它们的重数依次为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（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</a:rPr>
              <a:t>）．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kumimoji="1" lang="zh-CN" altLang="en-US" sz="2400" b="1">
                <a:solidFill>
                  <a:srgbClr val="000000"/>
                </a:solidFill>
              </a:rPr>
              <a:t>对每个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重特征值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，求方程组 </a:t>
            </a:r>
            <a:r>
              <a:rPr kumimoji="1" lang="en-US" altLang="zh-CN" sz="2400" b="1">
                <a:solidFill>
                  <a:srgbClr val="000000"/>
                </a:solidFill>
              </a:rPr>
              <a:t>|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zh-CN" altLang="en-US" sz="2400" b="1">
                <a:solidFill>
                  <a:srgbClr val="000000"/>
                </a:solidFill>
              </a:rPr>
              <a:t>−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 | = 0 </a:t>
            </a:r>
            <a:r>
              <a:rPr kumimoji="1" lang="zh-CN" altLang="en-US" sz="2400" b="1">
                <a:solidFill>
                  <a:srgbClr val="000000"/>
                </a:solidFill>
              </a:rPr>
              <a:t>的基础解系，得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个线性无关的特征向量．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	把这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个线性无关的特征向量正交化、单位化，得到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个两两正交的单位特征向量．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	因为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+ … + </a:t>
            </a:r>
            <a:r>
              <a:rPr kumimoji="1" lang="en-US" altLang="zh-CN" sz="2400" b="1" i="1">
                <a:solidFill>
                  <a:srgbClr val="000000"/>
                </a:solidFill>
              </a:rPr>
              <a:t>k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s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，总共可得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个两两正交的单位特征向量．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kumimoji="1" lang="zh-CN" altLang="en-US" sz="2400" b="1">
                <a:solidFill>
                  <a:srgbClr val="000000"/>
                </a:solidFill>
              </a:rPr>
              <a:t>这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个两两正交的单位特征向量构成正交阵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zh-CN" altLang="en-US" sz="2400" b="1">
                <a:solidFill>
                  <a:srgbClr val="000000"/>
                </a:solidFill>
              </a:rPr>
              <a:t>，便有</a:t>
            </a:r>
          </a:p>
          <a:p>
            <a:pPr marL="457200" indent="-45720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  <a:p>
            <a:pPr marL="457200" indent="-4572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	 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</a:rPr>
              <a:t>中对角元的排列次序应于中列向量的排列次序相对应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5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5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设                          ，求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分析：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数学归纳法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50400" imgH="11277600" progId="Equation.DSMT4">
                  <p:embed/>
                </p:oleObj>
              </mc:Choice>
              <mc:Fallback>
                <p:oleObj name="Equation" r:id="rId2" imgW="22250400" imgH="11277600" progId="Equation.DSMT4">
                  <p:embed/>
                  <p:pic>
                    <p:nvPicPr>
                      <p:cNvPr id="0" name="图片 5939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1625" y="633413"/>
                        <a:ext cx="1852613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4313" y="3000375"/>
          <a:ext cx="7334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087200" imgH="11582400" progId="Equation.DSMT4">
                  <p:embed/>
                </p:oleObj>
              </mc:Choice>
              <mc:Fallback>
                <p:oleObj name="Equation" r:id="rId4" imgW="88087200" imgH="11582400" progId="Equation.DSMT4">
                  <p:embed/>
                  <p:pic>
                    <p:nvPicPr>
                      <p:cNvPr id="0" name="图片 5939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3" y="3000375"/>
                        <a:ext cx="7334250" cy="962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14313" y="4246563"/>
          <a:ext cx="85264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412800" imgH="11582400" progId="Equation.DSMT4">
                  <p:embed/>
                </p:oleObj>
              </mc:Choice>
              <mc:Fallback>
                <p:oleObj name="Equation" r:id="rId6" imgW="102412800" imgH="11582400" progId="Equation.DSMT4">
                  <p:embed/>
                  <p:pic>
                    <p:nvPicPr>
                      <p:cNvPr id="0" name="图片 59394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313" y="4246563"/>
                        <a:ext cx="8526462" cy="962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14313" y="5491163"/>
          <a:ext cx="82756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364800" imgH="11582400" progId="Equation.DSMT4">
                  <p:embed/>
                </p:oleObj>
              </mc:Choice>
              <mc:Fallback>
                <p:oleObj name="Equation" r:id="rId8" imgW="99364800" imgH="11582400" progId="Equation.DSMT4">
                  <p:embed/>
                  <p:pic>
                    <p:nvPicPr>
                      <p:cNvPr id="0" name="图片 5939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313" y="5491163"/>
                        <a:ext cx="8275637" cy="962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0625" y="2957513"/>
            <a:ext cx="2643188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215063" y="4214813"/>
            <a:ext cx="2643187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957888" y="5457825"/>
            <a:ext cx="2643187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214813" y="3914775"/>
            <a:ext cx="3500437" cy="1785938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62595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定理：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的特征多项式相同</a:t>
            </a:r>
            <a:r>
              <a:rPr lang="en-US" altLang="zh-CN"/>
              <a:t>,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从而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的特征值也相同．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推论：</a:t>
            </a: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kumimoji="1" lang="zh-CN" altLang="en-US"/>
              <a:t>相似，则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和 </a:t>
            </a:r>
            <a:r>
              <a:rPr lang="en-US" altLang="zh-CN" i="1"/>
              <a:t>B </a:t>
            </a:r>
            <a:r>
              <a:rPr lang="zh-CN" altLang="en-US"/>
              <a:t>的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多项式 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zh-CN" altLang="en-US"/>
              <a:t>相似．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若 </a:t>
            </a:r>
            <a:r>
              <a:rPr kumimoji="1" lang="en-US" altLang="zh-CN" i="1"/>
              <a:t>n </a:t>
            </a:r>
            <a:r>
              <a:rPr kumimoji="1" lang="zh-CN" altLang="en-US"/>
              <a:t>阶矩阵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kumimoji="1" lang="en-US" altLang="zh-CN" i="1"/>
              <a:t>n </a:t>
            </a:r>
            <a:r>
              <a:rPr kumimoji="1" lang="zh-CN" altLang="en-US"/>
              <a:t>阶对角阵</a:t>
            </a:r>
            <a:r>
              <a:rPr lang="zh-CN" altLang="en-US"/>
              <a:t>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/>
              <a:t> </a:t>
            </a:r>
            <a:r>
              <a:rPr lang="en-US" altLang="zh-CN"/>
              <a:t>=</a:t>
            </a:r>
            <a:r>
              <a:rPr lang="en-US" altLang="zh-CN" i="1"/>
              <a:t> diag</a:t>
            </a:r>
            <a:r>
              <a:rPr lang="en-US" altLang="zh-CN"/>
              <a:t>(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n</a:t>
            </a:r>
            <a:r>
              <a:rPr kumimoji="1" lang="en-US" altLang="zh-CN"/>
              <a:t> </a:t>
            </a:r>
            <a:r>
              <a:rPr lang="en-US" altLang="zh-CN"/>
              <a:t>) </a:t>
            </a:r>
            <a:r>
              <a:rPr kumimoji="1" lang="zh-CN" altLang="en-US"/>
              <a:t>相似，则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从而通过计算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/>
              <a:t>) </a:t>
            </a:r>
            <a:r>
              <a:rPr lang="zh-CN" altLang="en-US"/>
              <a:t>可方便地计算</a:t>
            </a:r>
            <a:r>
              <a:rPr lang="en-US" altLang="zh-CN" i="1">
                <a:latin typeface="Symbol" panose="05050102010706020507" pitchFamily="18" charset="2"/>
              </a:rPr>
              <a:t>j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kumimoji="1" lang="en-US" altLang="zh-CN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若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FF0000"/>
                </a:solidFill>
              </a:rPr>
              <a:t>) = </a:t>
            </a:r>
            <a:r>
              <a:rPr kumimoji="1" lang="en-US" altLang="zh-CN">
                <a:solidFill>
                  <a:srgbClr val="FF0000"/>
                </a:solidFill>
              </a:rPr>
              <a:t>|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zh-CN" altLang="en-US">
                <a:solidFill>
                  <a:srgbClr val="FF0000"/>
                </a:solidFill>
              </a:rPr>
              <a:t>−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>
                <a:solidFill>
                  <a:srgbClr val="FF0000"/>
                </a:solidFill>
              </a:rPr>
              <a:t>E</a:t>
            </a:r>
            <a:r>
              <a:rPr kumimoji="1" lang="en-US" altLang="zh-CN">
                <a:solidFill>
                  <a:srgbClr val="FF0000"/>
                </a:solidFill>
              </a:rPr>
              <a:t> |</a:t>
            </a:r>
            <a:r>
              <a:rPr kumimoji="1" lang="zh-CN" altLang="en-US">
                <a:solidFill>
                  <a:srgbClr val="FF0000"/>
                </a:solidFill>
              </a:rPr>
              <a:t>，那么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) = O</a:t>
            </a:r>
            <a:r>
              <a:rPr lang="zh-CN" altLang="en-US">
                <a:solidFill>
                  <a:srgbClr val="FF0000"/>
                </a:solidFill>
              </a:rPr>
              <a:t>（零矩阵）</a:t>
            </a:r>
            <a:r>
              <a:rPr kumimoji="1" lang="en-US" altLang="zh-CN">
                <a:solidFill>
                  <a:srgbClr val="FF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116013" y="3846513"/>
          <a:ext cx="6899275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905600" imgH="22555200" progId="Equation.DSMT4">
                  <p:embed/>
                </p:oleObj>
              </mc:Choice>
              <mc:Fallback>
                <p:oleObj name="Equation" r:id="rId2" imgW="82905600" imgH="22555200" progId="Equation.DSMT4">
                  <p:embed/>
                  <p:pic>
                    <p:nvPicPr>
                      <p:cNvPr id="0" name="图片 604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013" y="3846513"/>
                        <a:ext cx="6899275" cy="1874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419475" y="3841750"/>
            <a:ext cx="4608513" cy="1873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6143625"/>
            <a:ext cx="3786187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7332" grpId="0" animBg="1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设                          ，求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 i="1" baseline="30000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分析：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数学归纳法</a:t>
            </a:r>
            <a:endParaRPr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2400" b="1">
                <a:solidFill>
                  <a:srgbClr val="000000"/>
                </a:solidFill>
              </a:rPr>
              <a:t>因为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A </a:t>
            </a:r>
            <a:r>
              <a:rPr lang="zh-CN" altLang="en-US" sz="2400" b="1">
                <a:solidFill>
                  <a:srgbClr val="000000"/>
                </a:solidFill>
              </a:rPr>
              <a:t>是</a:t>
            </a:r>
            <a:r>
              <a:rPr kumimoji="1" lang="zh-CN" altLang="en-US" sz="2400" b="1">
                <a:solidFill>
                  <a:srgbClr val="000000"/>
                </a:solidFill>
              </a:rPr>
              <a:t>对称阵，所以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可以对角化．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求得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的特征值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 = 1</a:t>
            </a:r>
            <a:r>
              <a:rPr lang="zh-CN" altLang="en-US" sz="2400" b="1">
                <a:solidFill>
                  <a:srgbClr val="000000"/>
                </a:solidFill>
              </a:rPr>
              <a:t>，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= 3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下面求满足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l-GR" altLang="zh-CN" sz="2400" b="1" i="1">
                <a:solidFill>
                  <a:srgbClr val="000000"/>
                </a:solidFill>
              </a:rPr>
              <a:t>Λ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50400" imgH="11277600" progId="Equation.DSMT4">
                  <p:embed/>
                </p:oleObj>
              </mc:Choice>
              <mc:Fallback>
                <p:oleObj name="Equation" r:id="rId2" imgW="22250400" imgH="11277600" progId="Equation.DSMT4">
                  <p:embed/>
                  <p:pic>
                    <p:nvPicPr>
                      <p:cNvPr id="0" name="图片 614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1625" y="633413"/>
                        <a:ext cx="1852613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1347788" y="3257550"/>
          <a:ext cx="6072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076800" imgH="11277600" progId="Equation.DSMT4">
                  <p:embed/>
                </p:oleObj>
              </mc:Choice>
              <mc:Fallback>
                <p:oleObj name="Equation" r:id="rId4" imgW="81076800" imgH="11277600" progId="Equation.DSMT4">
                  <p:embed/>
                  <p:pic>
                    <p:nvPicPr>
                      <p:cNvPr id="0" name="图片 6144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7788" y="3257550"/>
                        <a:ext cx="6072187" cy="842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08100" y="4849813"/>
          <a:ext cx="15224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0" imgH="11277600" progId="Equation.DSMT4">
                  <p:embed/>
                </p:oleObj>
              </mc:Choice>
              <mc:Fallback>
                <p:oleObj name="Equation" r:id="rId6" imgW="18288000" imgH="11277600" progId="Equation.DSMT4">
                  <p:embed/>
                  <p:pic>
                    <p:nvPicPr>
                      <p:cNvPr id="0" name="图片 6144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8100" y="4849813"/>
                        <a:ext cx="1522413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76600" y="4849813"/>
          <a:ext cx="18272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45600" imgH="11277600" progId="Equation.DSMT4">
                  <p:embed/>
                </p:oleObj>
              </mc:Choice>
              <mc:Fallback>
                <p:oleObj name="Equation" r:id="rId8" imgW="21945600" imgH="11277600" progId="Equation.DSMT4">
                  <p:embed/>
                  <p:pic>
                    <p:nvPicPr>
                      <p:cNvPr id="0" name="图片 6144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4849813"/>
                        <a:ext cx="1827213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455613"/>
            <a:ext cx="7954963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</a:pPr>
            <a:r>
              <a:rPr kumimoji="1" lang="zh-CN" altLang="en-US" sz="2400" b="1">
                <a:solidFill>
                  <a:srgbClr val="000000"/>
                </a:solidFill>
              </a:rPr>
              <a:t>下面求满足 </a:t>
            </a:r>
            <a:r>
              <a:rPr lang="en-US" altLang="zh-CN" sz="2400" b="1" i="1">
                <a:solidFill>
                  <a:srgbClr val="000000"/>
                </a:solidFill>
              </a:rPr>
              <a:t>P</a:t>
            </a:r>
            <a:r>
              <a:rPr lang="zh-CN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b="1" i="1" baseline="30000">
                <a:solidFill>
                  <a:srgbClr val="000000"/>
                </a:solidFill>
              </a:rPr>
              <a:t>−</a:t>
            </a:r>
            <a:r>
              <a:rPr lang="en-US" altLang="zh-CN" sz="2400" b="1" baseline="30000">
                <a:solidFill>
                  <a:srgbClr val="000000"/>
                </a:solidFill>
              </a:rPr>
              <a:t>1</a:t>
            </a:r>
            <a:r>
              <a:rPr lang="en-US" altLang="zh-CN" sz="2400" b="1" i="1">
                <a:solidFill>
                  <a:srgbClr val="000000"/>
                </a:solidFill>
              </a:rPr>
              <a:t>AP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l-GR" altLang="zh-CN" sz="2400" b="1" i="1">
                <a:solidFill>
                  <a:srgbClr val="000000"/>
                </a:solidFill>
              </a:rPr>
              <a:t>Λ</a:t>
            </a:r>
            <a:r>
              <a:rPr lang="en-US" altLang="zh-CN" sz="2400" b="1" i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的可逆矩阵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lang="en-US" altLang="en-US" sz="2400" b="1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en-US" sz="2400" b="1" i="1">
                <a:solidFill>
                  <a:srgbClr val="000000"/>
                </a:solidFill>
              </a:rPr>
              <a:t>−</a:t>
            </a:r>
            <a:r>
              <a:rPr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  <a:r>
              <a:rPr kumimoji="1" lang="zh-CN" altLang="en-US" sz="2400" b="1">
                <a:solidFill>
                  <a:srgbClr val="000000"/>
                </a:solidFill>
              </a:rPr>
              <a:t> 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i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i="1">
                <a:solidFill>
                  <a:srgbClr val="000000"/>
                </a:solidFill>
              </a:rPr>
              <a:t>  </a:t>
            </a:r>
            <a:r>
              <a:rPr kumimoji="1" lang="zh-CN" altLang="en-US" sz="2400" b="1">
                <a:solidFill>
                  <a:srgbClr val="000000"/>
                </a:solidFill>
              </a:rPr>
              <a:t>                                             ，得基础解系                ．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 baseline="-25000">
                <a:solidFill>
                  <a:srgbClr val="000000"/>
                </a:solidFill>
              </a:rPr>
              <a:t>2</a:t>
            </a:r>
            <a:r>
              <a:rPr lang="en-US" altLang="zh-CN" sz="2400" b="1">
                <a:solidFill>
                  <a:srgbClr val="000000"/>
                </a:solidFill>
              </a:rPr>
              <a:t> = 3 </a:t>
            </a:r>
            <a:r>
              <a:rPr kumimoji="1" lang="zh-CN" altLang="en-US" sz="2400" b="1">
                <a:solidFill>
                  <a:srgbClr val="000000"/>
                </a:solidFill>
              </a:rPr>
              <a:t>时， 解方程组 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lang="en-US" altLang="en-US" sz="2400" b="1">
                <a:solidFill>
                  <a:srgbClr val="000000"/>
                </a:solidFill>
              </a:rPr>
              <a:t>−3</a:t>
            </a:r>
            <a:r>
              <a:rPr lang="en-US" altLang="zh-CN" sz="2400" b="1" i="1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 = 0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i="1">
                <a:solidFill>
                  <a:srgbClr val="000000"/>
                </a:solidFill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</a:rPr>
              <a:t>                                           ，得基础解系                   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</a:pPr>
            <a:r>
              <a:rPr kumimoji="1" lang="zh-CN" altLang="en-US" sz="2400" b="1">
                <a:solidFill>
                  <a:srgbClr val="FF0000"/>
                </a:solidFill>
              </a:rPr>
              <a:t>问题：是否需要单位化？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于是 </a:t>
            </a:r>
            <a:r>
              <a:rPr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zh-CN" altLang="en-US" sz="2400" b="1">
                <a:solidFill>
                  <a:srgbClr val="0000FF"/>
                </a:solidFill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= 3 </a:t>
            </a:r>
            <a:r>
              <a:rPr kumimoji="1" lang="en-US" altLang="zh-CN" sz="2400" b="1" i="1">
                <a:solidFill>
                  <a:srgbClr val="000000"/>
                </a:solidFill>
              </a:rPr>
              <a:t>p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</a:rPr>
              <a:t>，即                                             ．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0000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若                                      ，则                             ．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471488" y="1527175"/>
          <a:ext cx="37052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500800" imgH="11277600" progId="Equation.DSMT4">
                  <p:embed/>
                </p:oleObj>
              </mc:Choice>
              <mc:Fallback>
                <p:oleObj name="Equation" r:id="rId2" imgW="44500800" imgH="11277600" progId="Equation.DSMT4">
                  <p:embed/>
                  <p:pic>
                    <p:nvPicPr>
                      <p:cNvPr id="0" name="图片 624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8" y="1527175"/>
                        <a:ext cx="3705225" cy="938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6046788" y="1527175"/>
          <a:ext cx="11414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0" imgH="11277600" progId="Equation.DSMT4">
                  <p:embed/>
                </p:oleObj>
              </mc:Choice>
              <mc:Fallback>
                <p:oleObj name="Equation" r:id="rId4" imgW="13716000" imgH="11277600" progId="Equation.DSMT4">
                  <p:embed/>
                  <p:pic>
                    <p:nvPicPr>
                      <p:cNvPr id="0" name="图片 6246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46788" y="1527175"/>
                        <a:ext cx="1141412" cy="938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71488" y="3278188"/>
          <a:ext cx="36782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196000" imgH="11277600" progId="Equation.DSMT4">
                  <p:embed/>
                </p:oleObj>
              </mc:Choice>
              <mc:Fallback>
                <p:oleObj name="Equation" r:id="rId6" imgW="44196000" imgH="11277600" progId="Equation.DSMT4">
                  <p:embed/>
                  <p:pic>
                    <p:nvPicPr>
                      <p:cNvPr id="0" name="图片 6246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488" y="3278188"/>
                        <a:ext cx="3678237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6046788" y="3278188"/>
          <a:ext cx="13446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54400" imgH="11277600" progId="Equation.DSMT4">
                  <p:embed/>
                </p:oleObj>
              </mc:Choice>
              <mc:Fallback>
                <p:oleObj name="Equation" r:id="rId8" imgW="16154400" imgH="11277600" progId="Equation.DSMT4">
                  <p:embed/>
                  <p:pic>
                    <p:nvPicPr>
                      <p:cNvPr id="0" name="图片 6246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46788" y="3278188"/>
                        <a:ext cx="1344612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549775" y="4643438"/>
          <a:ext cx="34512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452800" imgH="11277600" progId="Equation.DSMT4">
                  <p:embed/>
                </p:oleObj>
              </mc:Choice>
              <mc:Fallback>
                <p:oleObj name="Equation" r:id="rId10" imgW="41452800" imgH="11277600" progId="Equation.DSMT4">
                  <p:embed/>
                  <p:pic>
                    <p:nvPicPr>
                      <p:cNvPr id="0" name="图片 6246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49775" y="4643438"/>
                        <a:ext cx="3451225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857250" y="5529263"/>
          <a:ext cx="2917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52000" imgH="11277600" progId="Equation.DSMT4">
                  <p:embed/>
                </p:oleObj>
              </mc:Choice>
              <mc:Fallback>
                <p:oleObj name="Equation" r:id="rId12" imgW="35052000" imgH="11277600" progId="Equation.DSMT4">
                  <p:embed/>
                  <p:pic>
                    <p:nvPicPr>
                      <p:cNvPr id="0" name="图片 62469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7250" y="5529263"/>
                        <a:ext cx="2917825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389438" y="5529263"/>
          <a:ext cx="21828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212800" imgH="11277600" progId="Equation.DSMT4">
                  <p:embed/>
                </p:oleObj>
              </mc:Choice>
              <mc:Fallback>
                <p:oleObj name="Equation" r:id="rId14" imgW="26212800" imgH="11277600" progId="Equation.DSMT4">
                  <p:embed/>
                  <p:pic>
                    <p:nvPicPr>
                      <p:cNvPr id="0" name="图片 62470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89438" y="5529263"/>
                        <a:ext cx="2182812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869113" y="5529263"/>
          <a:ext cx="21320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603200" imgH="11277600" progId="Equation.DSMT4">
                  <p:embed/>
                </p:oleObj>
              </mc:Choice>
              <mc:Fallback>
                <p:oleObj name="Equation" r:id="rId16" imgW="25603200" imgH="11277600" progId="Equation.DSMT4">
                  <p:embed/>
                  <p:pic>
                    <p:nvPicPr>
                      <p:cNvPr id="0" name="图片 62471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69113" y="5529263"/>
                        <a:ext cx="2132012" cy="936625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688975"/>
            <a:ext cx="82311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</a:rPr>
              <a:t>于是     </a:t>
            </a:r>
            <a:r>
              <a:rPr kumimoji="1" lang="zh-CN" altLang="en-US" sz="2400" b="1">
                <a:solidFill>
                  <a:srgbClr val="000000"/>
                </a:solidFill>
              </a:rPr>
              <a:t>                          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</a:rPr>
              <a:t>，即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21505" name="Object 5"/>
          <p:cNvGraphicFramePr>
            <a:graphicFrameLocks noChangeAspect="1"/>
          </p:cNvGraphicFramePr>
          <p:nvPr/>
        </p:nvGraphicFramePr>
        <p:xfrm>
          <a:off x="814388" y="1714500"/>
          <a:ext cx="6751637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076800" imgH="29870400" progId="Equation.DSMT4">
                  <p:embed/>
                </p:oleObj>
              </mc:Choice>
              <mc:Fallback>
                <p:oleObj name="Equation" r:id="rId2" imgW="81076800" imgH="29870400" progId="Equation.DSMT4">
                  <p:embed/>
                  <p:pic>
                    <p:nvPicPr>
                      <p:cNvPr id="0" name="图片 6348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4388" y="1714500"/>
                        <a:ext cx="6751637" cy="2481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238250" y="504825"/>
          <a:ext cx="2714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13600" imgH="11277600" progId="Equation.DSMT4">
                  <p:embed/>
                </p:oleObj>
              </mc:Choice>
              <mc:Fallback>
                <p:oleObj name="Equation" r:id="rId4" imgW="32613600" imgH="11277600" progId="Equation.DSMT4">
                  <p:embed/>
                  <p:pic>
                    <p:nvPicPr>
                      <p:cNvPr id="0" name="图片 6348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250" y="504825"/>
                        <a:ext cx="2714625" cy="936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00575" y="757238"/>
          <a:ext cx="14716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78400" imgH="4572000" progId="Equation.DSMT4">
                  <p:embed/>
                </p:oleObj>
              </mc:Choice>
              <mc:Fallback>
                <p:oleObj name="Equation" r:id="rId6" imgW="17678400" imgH="4572000" progId="Equation.DSMT4">
                  <p:embed/>
                  <p:pic>
                    <p:nvPicPr>
                      <p:cNvPr id="0" name="图片 6349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00575" y="757238"/>
                        <a:ext cx="1471613" cy="379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43000" y="2155825"/>
            <a:ext cx="3929063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43000" y="3214688"/>
            <a:ext cx="6500813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§</a:t>
            </a:r>
            <a:r>
              <a:rPr kumimoji="1" lang="en-US" altLang="zh-CN" sz="3600" b="1">
                <a:solidFill>
                  <a:srgbClr val="CC0099"/>
                </a:solidFill>
              </a:rPr>
              <a:t>5</a:t>
            </a:r>
            <a:r>
              <a:rPr kumimoji="1" lang="en-US" altLang="zh-CN" sz="3600" b="1">
                <a:solidFill>
                  <a:srgbClr val="CC0099"/>
                </a:solidFill>
                <a:latin typeface="楷体_GB2312" pitchFamily="49" charset="-122"/>
              </a:rPr>
              <a:t>  </a:t>
            </a:r>
            <a:r>
              <a:rPr kumimoji="1" lang="zh-CN" altLang="en-US" sz="3600" b="1">
                <a:solidFill>
                  <a:srgbClr val="CC0099"/>
                </a:solidFill>
                <a:latin typeface="楷体_GB2312" pitchFamily="49" charset="-122"/>
              </a:rPr>
              <a:t>二次型及其标准形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111250" y="1139825"/>
          <a:ext cx="99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87200" imgH="11277600" progId="Equation.DSMT4">
                  <p:embed/>
                </p:oleObj>
              </mc:Choice>
              <mc:Fallback>
                <p:oleObj name="Equation" r:id="rId2" imgW="11887200" imgH="11277600" progId="Equation.DSMT4">
                  <p:embed/>
                  <p:pic>
                    <p:nvPicPr>
                      <p:cNvPr id="0" name="图片 6451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1250" y="1139825"/>
                        <a:ext cx="990600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2190750" y="981075"/>
            <a:ext cx="1600200" cy="633413"/>
            <a:chOff x="2688" y="1041"/>
            <a:chExt cx="1008" cy="399"/>
          </a:xfrm>
        </p:grpSpPr>
        <p:sp>
          <p:nvSpPr>
            <p:cNvPr id="1069" name="Line 4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0" name="Rectangle 5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对应 </a:t>
              </a:r>
            </a:p>
          </p:txBody>
        </p:sp>
      </p:grpSp>
      <p:graphicFrame>
        <p:nvGraphicFramePr>
          <p:cNvPr id="73734" name="Object 3"/>
          <p:cNvGraphicFramePr>
            <a:graphicFrameLocks noChangeAspect="1"/>
          </p:cNvGraphicFramePr>
          <p:nvPr/>
        </p:nvGraphicFramePr>
        <p:xfrm>
          <a:off x="3881438" y="1144588"/>
          <a:ext cx="1141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0" imgH="11582400" progId="Equation.DSMT4">
                  <p:embed/>
                </p:oleObj>
              </mc:Choice>
              <mc:Fallback>
                <p:oleObj name="Equation" r:id="rId4" imgW="13716000" imgH="11582400" progId="Equation.DSMT4">
                  <p:embed/>
                  <p:pic>
                    <p:nvPicPr>
                      <p:cNvPr id="0" name="图片 6451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1438" y="1144588"/>
                        <a:ext cx="1141412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7"/>
          <p:cNvGrpSpPr/>
          <p:nvPr/>
        </p:nvGrpSpPr>
        <p:grpSpPr bwMode="auto">
          <a:xfrm>
            <a:off x="5181600" y="692150"/>
            <a:ext cx="3048000" cy="2190750"/>
            <a:chOff x="3264" y="436"/>
            <a:chExt cx="1920" cy="1380"/>
          </a:xfrm>
        </p:grpSpPr>
        <p:graphicFrame>
          <p:nvGraphicFramePr>
            <p:cNvPr id="1039" name="Object 15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3962400" progId="Equation.DSMT4">
                    <p:embed/>
                  </p:oleObj>
                </mc:Choice>
                <mc:Fallback>
                  <p:oleObj name="Equation" r:id="rId6" imgW="3352800" imgH="3962400" progId="Equation.DSMT4">
                    <p:embed/>
                    <p:pic>
                      <p:nvPicPr>
                        <p:cNvPr id="0" name="图片 645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7" name="Line 9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8" name="Line 10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52800" imgH="3352800" progId="Equation.DSMT4">
                    <p:embed/>
                  </p:oleObj>
                </mc:Choice>
                <mc:Fallback>
                  <p:oleObj name="Equation" r:id="rId8" imgW="3352800" imgH="3352800" progId="Equation.DSMT4">
                    <p:embed/>
                    <p:pic>
                      <p:nvPicPr>
                        <p:cNvPr id="0" name="图片 6451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1" name="Object 17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8000" imgH="4267200" progId="Equation.DSMT4">
                    <p:embed/>
                  </p:oleObj>
                </mc:Choice>
                <mc:Fallback>
                  <p:oleObj name="Equation" r:id="rId10" imgW="3048000" imgH="4267200" progId="Equation.DSMT4">
                    <p:embed/>
                    <p:pic>
                      <p:nvPicPr>
                        <p:cNvPr id="0" name="图片 645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5791200" y="1416050"/>
            <a:ext cx="1157288" cy="1104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42" name="Object 4"/>
          <p:cNvGraphicFramePr>
            <a:graphicFrameLocks noChangeAspect="1"/>
          </p:cNvGraphicFramePr>
          <p:nvPr/>
        </p:nvGraphicFramePr>
        <p:xfrm>
          <a:off x="7004050" y="1171575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92000" imgH="4876800" progId="Equation.DSMT4">
                  <p:embed/>
                </p:oleObj>
              </mc:Choice>
              <mc:Fallback>
                <p:oleObj name="Equation" r:id="rId12" imgW="12192000" imgH="4876800" progId="Equation.DSMT4">
                  <p:embed/>
                  <p:pic>
                    <p:nvPicPr>
                      <p:cNvPr id="0" name="图片 64517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04050" y="1171575"/>
                        <a:ext cx="7620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5"/>
          <p:cNvGraphicFramePr>
            <a:graphicFrameLocks noChangeAspect="1"/>
          </p:cNvGraphicFramePr>
          <p:nvPr/>
        </p:nvGraphicFramePr>
        <p:xfrm>
          <a:off x="7004050" y="2136775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40000" imgH="5486400" progId="Equation.DSMT4">
                  <p:embed/>
                </p:oleObj>
              </mc:Choice>
              <mc:Fallback>
                <p:oleObj name="Equation" r:id="rId14" imgW="15240000" imgH="5486400" progId="Equation.DSMT4">
                  <p:embed/>
                  <p:pic>
                    <p:nvPicPr>
                      <p:cNvPr id="0" name="图片 64518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04050" y="2136775"/>
                        <a:ext cx="952500" cy="342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819900" y="6350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  <a:latin typeface="Symbol" panose="05050102010706020507" pitchFamily="18" charset="2"/>
              </a:rPr>
              <a:t>投影变换 </a:t>
            </a:r>
            <a:endParaRPr kumimoji="1" lang="zh-CN" altLang="en-US" sz="240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455613" y="45561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阶方阵 </a:t>
            </a:r>
          </a:p>
        </p:txBody>
      </p:sp>
      <p:sp>
        <p:nvSpPr>
          <p:cNvPr id="1048" name="Line 29"/>
          <p:cNvSpPr>
            <a:spLocks noChangeShapeType="1"/>
          </p:cNvSpPr>
          <p:nvPr/>
        </p:nvSpPr>
        <p:spPr bwMode="auto">
          <a:xfrm flipV="1">
            <a:off x="5867400" y="2497138"/>
            <a:ext cx="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5799138" y="2511425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61" name="Line 33"/>
          <p:cNvSpPr>
            <a:spLocks noChangeShapeType="1"/>
          </p:cNvSpPr>
          <p:nvPr/>
        </p:nvSpPr>
        <p:spPr bwMode="auto">
          <a:xfrm>
            <a:off x="6948488" y="1416050"/>
            <a:ext cx="0" cy="1081088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62" name="Object 6"/>
          <p:cNvGraphicFramePr>
            <a:graphicFrameLocks noChangeAspect="1"/>
          </p:cNvGraphicFramePr>
          <p:nvPr/>
        </p:nvGraphicFramePr>
        <p:xfrm>
          <a:off x="1111250" y="3233738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908000" imgH="11277600" progId="Equation.DSMT4">
                  <p:embed/>
                </p:oleObj>
              </mc:Choice>
              <mc:Fallback>
                <p:oleObj name="Equation" r:id="rId16" imgW="25908000" imgH="11277600" progId="Equation.DSMT4">
                  <p:embed/>
                  <p:pic>
                    <p:nvPicPr>
                      <p:cNvPr id="0" name="图片 64519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11250" y="3233738"/>
                        <a:ext cx="2157413" cy="93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5"/>
          <p:cNvGrpSpPr/>
          <p:nvPr/>
        </p:nvGrpSpPr>
        <p:grpSpPr bwMode="auto">
          <a:xfrm>
            <a:off x="3368675" y="3060700"/>
            <a:ext cx="1600200" cy="633413"/>
            <a:chOff x="2688" y="1041"/>
            <a:chExt cx="1008" cy="399"/>
          </a:xfrm>
        </p:grpSpPr>
        <p:sp>
          <p:nvSpPr>
            <p:cNvPr id="1065" name="Line 36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6" name="Rectangle 37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对应 </a:t>
              </a:r>
            </a:p>
          </p:txBody>
        </p:sp>
      </p:grpSp>
      <p:graphicFrame>
        <p:nvGraphicFramePr>
          <p:cNvPr id="73766" name="Object 7"/>
          <p:cNvGraphicFramePr>
            <a:graphicFrameLocks noChangeAspect="1"/>
          </p:cNvGraphicFramePr>
          <p:nvPr/>
        </p:nvGraphicFramePr>
        <p:xfrm>
          <a:off x="4979988" y="3222625"/>
          <a:ext cx="29940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966400" imgH="11582400" progId="Equation.DSMT4">
                  <p:embed/>
                </p:oleObj>
              </mc:Choice>
              <mc:Fallback>
                <p:oleObj name="Equation" r:id="rId18" imgW="35966400" imgH="11582400" progId="Equation.DSMT4">
                  <p:embed/>
                  <p:pic>
                    <p:nvPicPr>
                      <p:cNvPr id="0" name="图片 64520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79988" y="3222625"/>
                        <a:ext cx="2994025" cy="96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Text Box 49"/>
          <p:cNvSpPr txBox="1">
            <a:spLocks noChangeArrowheads="1"/>
          </p:cNvSpPr>
          <p:nvPr/>
        </p:nvSpPr>
        <p:spPr bwMode="auto">
          <a:xfrm>
            <a:off x="1111250" y="494188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Symbol" panose="05050102010706020507" pitchFamily="18" charset="2"/>
              </a:rPr>
              <a:t>以原点为中心逆时针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Symbol" panose="05050102010706020507" pitchFamily="18" charset="2"/>
              </a:rPr>
              <a:t>旋转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j </a:t>
            </a:r>
            <a:r>
              <a:rPr kumimoji="1" lang="en-US" altLang="zh-CN" sz="2400" i="1">
                <a:solidFill>
                  <a:srgbClr val="000000"/>
                </a:solidFill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</a:rPr>
              <a:t>角</a:t>
            </a:r>
            <a:r>
              <a:rPr kumimoji="1" lang="zh-CN" altLang="en-US" sz="2400">
                <a:solidFill>
                  <a:srgbClr val="000000"/>
                </a:solidFill>
                <a:latin typeface="Symbol" panose="05050102010706020507" pitchFamily="18" charset="2"/>
              </a:rPr>
              <a:t>的</a:t>
            </a:r>
            <a:r>
              <a:rPr kumimoji="1" lang="zh-CN" altLang="en-US" sz="2400">
                <a:solidFill>
                  <a:srgbClr val="FF0000"/>
                </a:solidFill>
                <a:latin typeface="Symbol" panose="05050102010706020507" pitchFamily="18" charset="2"/>
              </a:rPr>
              <a:t>旋转变换 </a:t>
            </a:r>
            <a:endParaRPr kumimoji="1" lang="zh-CN" altLang="en-US" sz="240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73786" name="Rectangle 58"/>
          <p:cNvSpPr>
            <a:spLocks noChangeArrowheads="1"/>
          </p:cNvSpPr>
          <p:nvPr/>
        </p:nvSpPr>
        <p:spPr bwMode="auto">
          <a:xfrm>
            <a:off x="455613" y="263683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阶方阵   </a:t>
            </a:r>
          </a:p>
        </p:txBody>
      </p:sp>
      <p:sp>
        <p:nvSpPr>
          <p:cNvPr id="73793" name="Line 65"/>
          <p:cNvSpPr>
            <a:spLocks noChangeShapeType="1"/>
          </p:cNvSpPr>
          <p:nvPr/>
        </p:nvSpPr>
        <p:spPr bwMode="auto">
          <a:xfrm flipV="1">
            <a:off x="5764213" y="56388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3796" name="Object 8"/>
          <p:cNvGraphicFramePr>
            <a:graphicFrameLocks noChangeAspect="1"/>
          </p:cNvGraphicFramePr>
          <p:nvPr/>
        </p:nvGraphicFramePr>
        <p:xfrm>
          <a:off x="6629400" y="4373563"/>
          <a:ext cx="1014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192000" imgH="4876800" progId="Equation.DSMT4">
                  <p:embed/>
                </p:oleObj>
              </mc:Choice>
              <mc:Fallback>
                <p:oleObj name="Equation" r:id="rId20" imgW="12192000" imgH="4876800" progId="Equation.DSMT4">
                  <p:embed/>
                  <p:pic>
                    <p:nvPicPr>
                      <p:cNvPr id="0" name="图片 64521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29400" y="4373563"/>
                        <a:ext cx="1014413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Object 9"/>
          <p:cNvGraphicFramePr>
            <a:graphicFrameLocks noChangeAspect="1"/>
          </p:cNvGraphicFramePr>
          <p:nvPr/>
        </p:nvGraphicFramePr>
        <p:xfrm>
          <a:off x="7245350" y="5387975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40000" imgH="5486400" progId="Equation.DSMT4">
                  <p:embed/>
                </p:oleObj>
              </mc:Choice>
              <mc:Fallback>
                <p:oleObj name="Equation" r:id="rId22" imgW="15240000" imgH="5486400" progId="Equation.DSMT4">
                  <p:embed/>
                  <p:pic>
                    <p:nvPicPr>
                      <p:cNvPr id="0" name="图片 64522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45350" y="5387975"/>
                        <a:ext cx="12700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Line 67"/>
          <p:cNvSpPr>
            <a:spLocks noChangeShapeType="1"/>
          </p:cNvSpPr>
          <p:nvPr/>
        </p:nvSpPr>
        <p:spPr bwMode="auto">
          <a:xfrm rot="18694332" flipV="1">
            <a:off x="5364163" y="5143500"/>
            <a:ext cx="15240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69"/>
          <p:cNvGrpSpPr/>
          <p:nvPr/>
        </p:nvGrpSpPr>
        <p:grpSpPr bwMode="auto">
          <a:xfrm>
            <a:off x="5932488" y="5516563"/>
            <a:ext cx="611187" cy="569912"/>
            <a:chOff x="3719" y="2851"/>
            <a:chExt cx="385" cy="359"/>
          </a:xfrm>
        </p:grpSpPr>
        <p:graphicFrame>
          <p:nvGraphicFramePr>
            <p:cNvPr id="1038" name="Object 14"/>
            <p:cNvGraphicFramePr>
              <a:graphicFrameLocks noChangeAspect="1"/>
            </p:cNvGraphicFramePr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352800" imgH="3962400" progId="Equation.DSMT4">
                    <p:embed/>
                  </p:oleObj>
                </mc:Choice>
                <mc:Fallback>
                  <p:oleObj name="Equation" r:id="rId24" imgW="3352800" imgH="3962400" progId="Equation.DSMT4">
                    <p:embed/>
                    <p:pic>
                      <p:nvPicPr>
                        <p:cNvPr id="0" name="图片 645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2" name="Group 71"/>
            <p:cNvGrpSpPr/>
            <p:nvPr/>
          </p:nvGrpSpPr>
          <p:grpSpPr bwMode="auto"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1063" name="Freeform 72"/>
              <p:cNvSpPr/>
              <p:nvPr/>
            </p:nvSpPr>
            <p:spPr bwMode="auto">
              <a:xfrm>
                <a:off x="3719" y="3160"/>
                <a:ext cx="50" cy="50"/>
              </a:xfrm>
              <a:custGeom>
                <a:avLst/>
                <a:gdLst>
                  <a:gd name="T0" fmla="*/ 0 w 50"/>
                  <a:gd name="T1" fmla="*/ 0 h 50"/>
                  <a:gd name="T2" fmla="*/ 50 w 50"/>
                  <a:gd name="T3" fmla="*/ 50 h 50"/>
                  <a:gd name="T4" fmla="*/ 0 60000 65536"/>
                  <a:gd name="T5" fmla="*/ 0 60000 65536"/>
                  <a:gd name="T6" fmla="*/ 0 w 50"/>
                  <a:gd name="T7" fmla="*/ 0 h 50"/>
                  <a:gd name="T8" fmla="*/ 50 w 50"/>
                  <a:gd name="T9" fmla="*/ 50 h 5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64" name="Freeform 73"/>
              <p:cNvSpPr/>
              <p:nvPr/>
            </p:nvSpPr>
            <p:spPr bwMode="auto">
              <a:xfrm>
                <a:off x="3727" y="3117"/>
                <a:ext cx="85" cy="85"/>
              </a:xfrm>
              <a:custGeom>
                <a:avLst/>
                <a:gdLst>
                  <a:gd name="T0" fmla="*/ 0 w 85"/>
                  <a:gd name="T1" fmla="*/ 0 h 85"/>
                  <a:gd name="T2" fmla="*/ 68 w 85"/>
                  <a:gd name="T3" fmla="*/ 51 h 85"/>
                  <a:gd name="T4" fmla="*/ 85 w 8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85"/>
                  <a:gd name="T10" fmla="*/ 0 h 85"/>
                  <a:gd name="T11" fmla="*/ 85 w 8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74"/>
          <p:cNvGrpSpPr/>
          <p:nvPr/>
        </p:nvGrpSpPr>
        <p:grpSpPr bwMode="auto">
          <a:xfrm>
            <a:off x="6310313" y="5794375"/>
            <a:ext cx="757237" cy="454025"/>
            <a:chOff x="3956" y="3026"/>
            <a:chExt cx="477" cy="286"/>
          </a:xfrm>
        </p:grpSpPr>
        <p:graphicFrame>
          <p:nvGraphicFramePr>
            <p:cNvPr id="1037" name="Object 13"/>
            <p:cNvGraphicFramePr>
              <a:graphicFrameLocks noChangeAspect="1"/>
            </p:cNvGraphicFramePr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352800" imgH="4267200" progId="Equation.DSMT4">
                    <p:embed/>
                  </p:oleObj>
                </mc:Choice>
                <mc:Fallback>
                  <p:oleObj name="Equation" r:id="rId26" imgW="3352800" imgH="4267200" progId="Equation.DSMT4">
                    <p:embed/>
                    <p:pic>
                      <p:nvPicPr>
                        <p:cNvPr id="0" name="图片 645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1" name="Freeform 76"/>
            <p:cNvSpPr/>
            <p:nvPr/>
          </p:nvSpPr>
          <p:spPr bwMode="auto">
            <a:xfrm>
              <a:off x="3956" y="3168"/>
              <a:ext cx="25" cy="93"/>
            </a:xfrm>
            <a:custGeom>
              <a:avLst/>
              <a:gdLst>
                <a:gd name="T0" fmla="*/ 0 w 25"/>
                <a:gd name="T1" fmla="*/ 0 h 93"/>
                <a:gd name="T2" fmla="*/ 25 w 25"/>
                <a:gd name="T3" fmla="*/ 93 h 93"/>
                <a:gd name="T4" fmla="*/ 0 60000 65536"/>
                <a:gd name="T5" fmla="*/ 0 60000 65536"/>
                <a:gd name="T6" fmla="*/ 0 w 25"/>
                <a:gd name="T7" fmla="*/ 0 h 93"/>
                <a:gd name="T8" fmla="*/ 25 w 25"/>
                <a:gd name="T9" fmla="*/ 93 h 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78"/>
          <p:cNvGrpSpPr/>
          <p:nvPr/>
        </p:nvGrpSpPr>
        <p:grpSpPr bwMode="auto">
          <a:xfrm>
            <a:off x="5187950" y="4333875"/>
            <a:ext cx="3048000" cy="2190750"/>
            <a:chOff x="3264" y="436"/>
            <a:chExt cx="1920" cy="1380"/>
          </a:xfrm>
        </p:grpSpPr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52800" imgH="3962400" progId="Equation.DSMT4">
                    <p:embed/>
                  </p:oleObj>
                </mc:Choice>
                <mc:Fallback>
                  <p:oleObj name="Equation" r:id="rId28" imgW="3352800" imgH="3962400" progId="Equation.DSMT4">
                    <p:embed/>
                    <p:pic>
                      <p:nvPicPr>
                        <p:cNvPr id="0" name="图片 645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9" name="Line 80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0" name="Line 81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352800" imgH="3352800" progId="Equation.DSMT4">
                    <p:embed/>
                  </p:oleObj>
                </mc:Choice>
                <mc:Fallback>
                  <p:oleObj name="Equation" r:id="rId29" imgW="3352800" imgH="3352800" progId="Equation.DSMT4">
                    <p:embed/>
                    <p:pic>
                      <p:nvPicPr>
                        <p:cNvPr id="0" name="图片 645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048000" imgH="4267200" progId="Equation.DSMT4">
                    <p:embed/>
                  </p:oleObj>
                </mc:Choice>
                <mc:Fallback>
                  <p:oleObj name="Equation" r:id="rId30" imgW="3048000" imgH="4267200" progId="Equation.DSMT4">
                    <p:embed/>
                    <p:pic>
                      <p:nvPicPr>
                        <p:cNvPr id="0" name="图片 645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/>
      <p:bldP spid="73745" grpId="0"/>
      <p:bldP spid="73754" grpId="0" autoUpdateAnimBg="0"/>
      <p:bldP spid="73760" grpId="0" animBg="1"/>
      <p:bldP spid="73761" grpId="0" animBg="1"/>
      <p:bldP spid="73777" grpId="0"/>
      <p:bldP spid="73786" grpId="0" autoUpdateAnimBg="0"/>
      <p:bldP spid="73793" grpId="0" animBg="1"/>
      <p:bldP spid="7379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kxZThiYmZmNzEzNjUxMjViZDk1ZmIwYWMyODY2ND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60,&quot;width&quot;:2797.7478755304837}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60,&quot;width&quot;:2797.7478755304837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2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3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9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0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0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2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3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4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ppt/theme/themeOverride5.xml><?xml version="1.0" encoding="utf-8"?>
<a:themeOverride xmlns:a="http://schemas.openxmlformats.org/drawingml/2006/main">
  <a:clrScheme name="1_Blends 5">
    <a:dk1>
      <a:srgbClr val="000000"/>
    </a:dk1>
    <a:lt1>
      <a:srgbClr val="FFFFFF"/>
    </a:lt1>
    <a:dk2>
      <a:srgbClr val="000066"/>
    </a:dk2>
    <a:lt2>
      <a:srgbClr val="333333"/>
    </a:lt2>
    <a:accent1>
      <a:srgbClr val="C4709A"/>
    </a:accent1>
    <a:accent2>
      <a:srgbClr val="4B4EB5"/>
    </a:accent2>
    <a:accent3>
      <a:srgbClr val="FFFFFF"/>
    </a:accent3>
    <a:accent4>
      <a:srgbClr val="000000"/>
    </a:accent4>
    <a:accent5>
      <a:srgbClr val="DEBBCA"/>
    </a:accent5>
    <a:accent6>
      <a:srgbClr val="4346A4"/>
    </a:accent6>
    <a:hlink>
      <a:srgbClr val="C481CF"/>
    </a:hlink>
    <a:folHlink>
      <a:srgbClr val="76B74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9125</Words>
  <Application>Microsoft Office PowerPoint</Application>
  <PresentationFormat>全屏显示(4:3)</PresentationFormat>
  <Paragraphs>1182</Paragraphs>
  <Slides>137</Slides>
  <Notes>21</Notes>
  <HiddenSlides>8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137</vt:i4>
      </vt:variant>
    </vt:vector>
  </HeadingPairs>
  <TitlesOfParts>
    <vt:vector size="163" baseType="lpstr"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Pixel</vt:lpstr>
      <vt:lpstr>15_Pixel</vt:lpstr>
      <vt:lpstr>16_Pixel</vt:lpstr>
      <vt:lpstr>17_Pixel</vt:lpstr>
      <vt:lpstr>18_Pixel</vt:lpstr>
      <vt:lpstr>19_Pixel</vt:lpstr>
      <vt:lpstr>19_Blends</vt:lpstr>
      <vt:lpstr>20_Blends</vt:lpstr>
      <vt:lpstr>20_Pixel</vt:lpstr>
      <vt:lpstr>21_Blends</vt:lpstr>
      <vt:lpstr>21_Pixel</vt:lpstr>
      <vt:lpstr>22_Blends</vt:lpstr>
      <vt:lpstr>22_Pixel</vt:lpstr>
      <vt:lpstr>23_Blends</vt:lpstr>
      <vt:lpstr>23_Pixel</vt:lpstr>
      <vt:lpstr>24_Pixel</vt:lpstr>
      <vt:lpstr>Equation</vt:lpstr>
      <vt:lpstr>WPS 公式 3.0</vt:lpstr>
      <vt:lpstr>线性代数（第五版）</vt:lpstr>
      <vt:lpstr>§1  向量的内积、长度及正交性</vt:lpstr>
      <vt:lpstr>向量的内积</vt:lpstr>
      <vt:lpstr>向量的内积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回顾：线段的长度</vt:lpstr>
      <vt:lpstr>向量的长度</vt:lpstr>
      <vt:lpstr>向量的长度</vt:lpstr>
      <vt:lpstr>向量的正交性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求标准正交基的方法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  方阵的特征值与特征向量</vt:lpstr>
      <vt:lpstr>引言</vt:lpstr>
      <vt:lpstr>PowerPoint 演示文稿</vt:lpstr>
      <vt:lpstr>一、基本概念</vt:lpstr>
      <vt:lpstr>一、基本概念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二、基本性质</vt:lpstr>
      <vt:lpstr>PowerPoint 演示文稿</vt:lpstr>
      <vt:lpstr>二、补充性质</vt:lpstr>
      <vt:lpstr>PowerPoint 演示文稿</vt:lpstr>
      <vt:lpstr>PowerPoint 演示文稿</vt:lpstr>
      <vt:lpstr>PowerPoint 演示文稿</vt:lpstr>
      <vt:lpstr>PowerPoint 演示文稿</vt:lpstr>
      <vt:lpstr>§3  相似矩阵</vt:lpstr>
      <vt:lpstr>回顾：特征值、向量概念，性质，如何计算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  对称矩阵的对角化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§5  二次型及其标准形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  正定二次型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  正定二次型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线性代数（第五版）</dc:title>
  <dc:creator>卢浩杰</dc:creator>
  <cp:lastModifiedBy>Xiaotong Chen</cp:lastModifiedBy>
  <cp:revision>76</cp:revision>
  <dcterms:created xsi:type="dcterms:W3CDTF">2012-04-21T04:49:00Z</dcterms:created>
  <dcterms:modified xsi:type="dcterms:W3CDTF">2023-11-13T13:12:48Z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3F620658283E4ECA9A2999410BA00FB6</vt:lpwstr>
  </property>
  <property fmtid="{D5CDD505-2E9C-101B-9397-08002B2CF9AE}" pid="3" name="KSOProductBuildVer">
    <vt:lpwstr>2052-12.1.0.15712</vt:lpwstr>
  </property>
</Properties>
</file>