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404" r:id="rId3"/>
    <p:sldId id="403" r:id="rId4"/>
    <p:sldId id="37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406" r:id="rId15"/>
    <p:sldId id="405" r:id="rId16"/>
    <p:sldId id="402" r:id="rId17"/>
    <p:sldId id="273" r:id="rId18"/>
    <p:sldId id="275" r:id="rId19"/>
    <p:sldId id="276" r:id="rId20"/>
    <p:sldId id="277" r:id="rId21"/>
    <p:sldId id="280" r:id="rId22"/>
    <p:sldId id="281" r:id="rId23"/>
    <p:sldId id="282" r:id="rId24"/>
    <p:sldId id="288" r:id="rId25"/>
    <p:sldId id="287" r:id="rId26"/>
    <p:sldId id="292" r:id="rId27"/>
    <p:sldId id="374" r:id="rId28"/>
    <p:sldId id="391" r:id="rId29"/>
    <p:sldId id="375" r:id="rId30"/>
    <p:sldId id="392" r:id="rId31"/>
    <p:sldId id="382" r:id="rId32"/>
  </p:sldIdLst>
  <p:sldSz cx="9144000" cy="6858000" type="screen4x3"/>
  <p:notesSz cx="6858000" cy="99472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81C"/>
    <a:srgbClr val="E4C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3" autoAdjust="0"/>
    <p:restoredTop sz="94613" autoAdjust="0"/>
  </p:normalViewPr>
  <p:slideViewPr>
    <p:cSldViewPr>
      <p:cViewPr varScale="1">
        <p:scale>
          <a:sx n="70" d="100"/>
          <a:sy n="70" d="100"/>
        </p:scale>
        <p:origin x="1107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3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3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3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#31" qsCatId="simple" csTypeId="urn:microsoft.com/office/officeart/2005/8/colors/accent1_2#31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B0CC4D66-61DB-49E7-BAEA-89885E977FD6}" type="presOf" srcId="{45ECB1DE-4976-41EA-BF4A-BA9625218151}" destId="{61DA2F6A-A3A4-47F6-9631-E32DDDDECDEE}" srcOrd="0" destOrd="0" presId="urn:microsoft.com/office/officeart/2005/8/layout/venn1"/>
    <dgm:cxn modelId="{EA758E7E-8BFF-41B9-96FF-D1CF5E1610C3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FAF310D5-EEF5-4DC3-83B1-B48034456884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#32" qsCatId="simple" csTypeId="urn:microsoft.com/office/officeart/2005/8/colors/accent1_2#3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CFCB4742-8D43-489A-BBF7-CC1618D35DDE}" type="presOf" srcId="{CE6CFCA0-C49C-4951-BE4A-2894AF7F0369}" destId="{7B1E7C52-CF18-48B2-BB65-024F73E359D3}" srcOrd="0" destOrd="0" presId="urn:microsoft.com/office/officeart/2005/8/layout/venn1"/>
    <dgm:cxn modelId="{940C2563-554A-40FF-BFAA-B9E7252C1331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A68D63EC-F0C0-48C7-85F1-4B6BB935A877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#33" qsCatId="simple" csTypeId="urn:microsoft.com/office/officeart/2005/8/colors/accent1_2#33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D43FCD64-D388-4F1E-81B9-6AE5D558BA3F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5D5C12DA-2293-40FC-9C98-B8EBC099190B}" type="presOf" srcId="{4E65984A-BA92-43D1-B9A2-B9086CB43038}" destId="{952DD290-D500-4BE9-9525-723274617DF1}" srcOrd="0" destOrd="0" presId="urn:microsoft.com/office/officeart/2005/8/layout/venn1"/>
    <dgm:cxn modelId="{5F2702CE-E9D9-422B-8A29-83C8384984E5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#34" qsCatId="simple" csTypeId="urn:microsoft.com/office/officeart/2005/8/colors/accent1_2#34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43D1A862-1819-4382-88C8-92EC13DE91AF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7E47EBF9-071A-48E8-8DDF-9B2761B17C55}" type="presOf" srcId="{A4DBE9E6-97EB-4725-A2C1-3C97D390DE6E}" destId="{CD4B3101-F142-4E5E-B80A-8D9996F097C7}" srcOrd="0" destOrd="0" presId="urn:microsoft.com/office/officeart/2005/8/layout/venn1"/>
    <dgm:cxn modelId="{FFE8A4CA-71B5-49AE-881D-C3BACB9E8C8F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#35" qsCatId="simple" csTypeId="urn:microsoft.com/office/officeart/2005/8/colors/accent1_2#35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F4B9BC46-93C9-4047-AAD5-A14D165FCF9F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D6041BE0-6D4E-473B-A1ED-2F2B3022DA1D}" type="presOf" srcId="{737B5EC5-D0D2-4529-A675-2479ADB7512A}" destId="{4470F79F-6492-40EA-A900-0CDDBA36E791}" srcOrd="0" destOrd="0" presId="urn:microsoft.com/office/officeart/2005/8/layout/venn1"/>
    <dgm:cxn modelId="{37E773E1-BF54-4BA0-BDD2-2C83FEC93439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#36" qsCatId="simple" csTypeId="urn:microsoft.com/office/officeart/2005/8/colors/accent1_2#36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C9EA9A5D-C28C-4927-B438-5465022C1C39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781CDEC6-F3C1-4873-BDF7-C03E8B350879}" type="presOf" srcId="{AABD46EF-623D-4EC1-9905-9F9517C84035}" destId="{8A8110AF-7FCF-4E47-932E-B9CB33926204}" srcOrd="0" destOrd="0" presId="urn:microsoft.com/office/officeart/2005/8/layout/venn1"/>
    <dgm:cxn modelId="{8B6FDE82-CBB2-4741-B2CC-8A894F534C5C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4104"/>
          <a:ext cx="327787" cy="3574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03" y="226452"/>
        <a:ext cx="231781" cy="2527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520"/>
          <a:ext cx="350149" cy="3907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78" y="371738"/>
        <a:ext cx="247593" cy="2762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04" y="0"/>
          <a:ext cx="593958" cy="4941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79" y="72367"/>
        <a:ext cx="419992" cy="3494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2031"/>
          <a:ext cx="503851" cy="5038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787" y="165818"/>
        <a:ext cx="356277" cy="3562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23" y="144390"/>
          <a:ext cx="463126" cy="41688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46" y="205442"/>
        <a:ext cx="327480" cy="2947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37" y="143426"/>
          <a:ext cx="363818" cy="5320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17" y="221350"/>
        <a:ext cx="257258" cy="376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3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3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3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3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CA3407C-D516-4245-9C54-224DA662DA8D}" type="datetimeFigureOut">
              <a:rPr lang="zh-CN" altLang="en-US"/>
              <a:pPr>
                <a:defRPr/>
              </a:pPr>
              <a:t>2023/8/21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6CD00AE-5785-4BDC-A4AC-CCCCBDA481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604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本课件在同济教材基础上改编，特此感谢！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FFA9E-1827-46CF-ABEB-2EAA58F6877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CD00AE-5785-4BDC-A4AC-CCCCBDA481B4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97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10"/>
          <p:cNvSpPr/>
          <p:nvPr/>
        </p:nvSpPr>
        <p:spPr>
          <a:xfrm rot="16200000">
            <a:off x="7389019" y="5103019"/>
            <a:ext cx="1385887" cy="212407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圆角矩形 16"/>
          <p:cNvSpPr/>
          <p:nvPr/>
        </p:nvSpPr>
        <p:spPr>
          <a:xfrm>
            <a:off x="-36513" y="6021388"/>
            <a:ext cx="8766176" cy="819150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圆角矩形 11"/>
          <p:cNvSpPr/>
          <p:nvPr/>
        </p:nvSpPr>
        <p:spPr>
          <a:xfrm>
            <a:off x="8316913" y="0"/>
            <a:ext cx="827087" cy="6430963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17"/>
          <p:cNvGrpSpPr>
            <a:grpSpLocks/>
          </p:cNvGrpSpPr>
          <p:nvPr/>
        </p:nvGrpSpPr>
        <p:grpSpPr bwMode="auto">
          <a:xfrm>
            <a:off x="7672388" y="5516563"/>
            <a:ext cx="1508125" cy="1463675"/>
            <a:chOff x="7668345" y="5566926"/>
            <a:chExt cx="1508740" cy="1462473"/>
          </a:xfrm>
        </p:grpSpPr>
        <p:grpSp>
          <p:nvGrpSpPr>
            <p:cNvPr id="9" name="组合 18"/>
            <p:cNvGrpSpPr>
              <a:grpSpLocks/>
            </p:cNvGrpSpPr>
            <p:nvPr/>
          </p:nvGrpSpPr>
          <p:grpSpPr bwMode="auto"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11" name="图示 20"/>
              <p:cNvGraphicFramePr/>
              <p:nvPr userDrawn="1"/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12" name="图示 21"/>
              <p:cNvGraphicFramePr/>
              <p:nvPr userDrawn="1"/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13" name="图示 23"/>
              <p:cNvGraphicFramePr/>
              <p:nvPr userDrawn="1"/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14" name="图示 22"/>
              <p:cNvGraphicFramePr/>
              <p:nvPr userDrawn="1"/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15" name="图示 24"/>
              <p:cNvGraphicFramePr/>
              <p:nvPr userDrawn="1"/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16" name="图示 25"/>
              <p:cNvGraphicFramePr/>
              <p:nvPr userDrawn="1"/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1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/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BD4598-ACA7-4851-886E-F93D7B0A57AA}" type="datetimeFigureOut">
              <a:rPr lang="zh-CN" altLang="en-US" smtClean="0"/>
              <a:pPr>
                <a:defRPr/>
              </a:pPr>
              <a:t>2023/8/21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68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2533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253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3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3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3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3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3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254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8654B58-4F22-4CB2-BDE0-2EBC5F11BB1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756989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/>
      <p:bldP spid="22548" grpId="0" build="p">
        <p:tmplLst>
          <p:tmpl lvl="1">
            <p:tnLst>
              <p:par>
                <p:cTn presetID="18" presetClass="entr" presetSubtype="1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E9A756-C28D-4522-A48B-51518A5F08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4183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DD4F37-B1F6-4001-955B-A5FC400BD3F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7244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BD4598-ACA7-4851-886E-F93D7B0A57AA}" type="datetimeFigureOut">
              <a:rPr lang="zh-CN" altLang="en-US"/>
              <a:pPr>
                <a:defRPr/>
              </a:pPr>
              <a:t>2023/8/21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584F908-A230-47A8-83CF-D8F4CE3556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7.bin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7.bin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3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4.bin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1" Type="http://schemas.openxmlformats.org/officeDocument/2006/relationships/image" Target="../media/image47.tmp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46.wmf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oleObject" Target="../embeddings/oleObject45.bin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wmf"/><Relationship Id="rId18" Type="http://schemas.openxmlformats.org/officeDocument/2006/relationships/oleObject" Target="../embeddings/oleObject53.bin"/><Relationship Id="rId26" Type="http://schemas.openxmlformats.org/officeDocument/2006/relationships/oleObject" Target="../embeddings/oleObject57.bin"/><Relationship Id="rId3" Type="http://schemas.openxmlformats.org/officeDocument/2006/relationships/image" Target="../media/image46.wmf"/><Relationship Id="rId21" Type="http://schemas.openxmlformats.org/officeDocument/2006/relationships/image" Target="../media/image56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54.wmf"/><Relationship Id="rId25" Type="http://schemas.openxmlformats.org/officeDocument/2006/relationships/image" Target="../media/image58.wmf"/><Relationship Id="rId33" Type="http://schemas.openxmlformats.org/officeDocument/2006/relationships/image" Target="../media/image62.wmf"/><Relationship Id="rId2" Type="http://schemas.openxmlformats.org/officeDocument/2006/relationships/oleObject" Target="../embeddings/oleObject45.bin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4.bin"/><Relationship Id="rId29" Type="http://schemas.openxmlformats.org/officeDocument/2006/relationships/image" Target="../media/image60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1.wmf"/><Relationship Id="rId24" Type="http://schemas.openxmlformats.org/officeDocument/2006/relationships/oleObject" Target="../embeddings/oleObject56.bin"/><Relationship Id="rId32" Type="http://schemas.openxmlformats.org/officeDocument/2006/relationships/oleObject" Target="../embeddings/oleObject60.bin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23" Type="http://schemas.openxmlformats.org/officeDocument/2006/relationships/image" Target="../media/image57.wmf"/><Relationship Id="rId28" Type="http://schemas.openxmlformats.org/officeDocument/2006/relationships/oleObject" Target="../embeddings/oleObject58.bin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55.wmf"/><Relationship Id="rId31" Type="http://schemas.openxmlformats.org/officeDocument/2006/relationships/image" Target="../media/image61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5.bin"/><Relationship Id="rId27" Type="http://schemas.openxmlformats.org/officeDocument/2006/relationships/image" Target="../media/image59.wmf"/><Relationship Id="rId30" Type="http://schemas.openxmlformats.org/officeDocument/2006/relationships/oleObject" Target="../embeddings/oleObject59.bin"/><Relationship Id="rId8" Type="http://schemas.openxmlformats.org/officeDocument/2006/relationships/oleObject" Target="../embeddings/oleObject4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16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6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wmf"/><Relationship Id="rId18" Type="http://schemas.openxmlformats.org/officeDocument/2006/relationships/oleObject" Target="../embeddings/oleObject72.bin"/><Relationship Id="rId26" Type="http://schemas.openxmlformats.org/officeDocument/2006/relationships/oleObject" Target="../embeddings/oleObject76.bin"/><Relationship Id="rId3" Type="http://schemas.openxmlformats.org/officeDocument/2006/relationships/image" Target="../media/image66.wmf"/><Relationship Id="rId21" Type="http://schemas.openxmlformats.org/officeDocument/2006/relationships/image" Target="../media/image75.wmf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73.wmf"/><Relationship Id="rId25" Type="http://schemas.openxmlformats.org/officeDocument/2006/relationships/image" Target="../media/image77.wmf"/><Relationship Id="rId33" Type="http://schemas.openxmlformats.org/officeDocument/2006/relationships/image" Target="../media/image82.png"/><Relationship Id="rId2" Type="http://schemas.openxmlformats.org/officeDocument/2006/relationships/oleObject" Target="../embeddings/oleObject64.bin"/><Relationship Id="rId16" Type="http://schemas.openxmlformats.org/officeDocument/2006/relationships/oleObject" Target="../embeddings/oleObject71.bin"/><Relationship Id="rId20" Type="http://schemas.openxmlformats.org/officeDocument/2006/relationships/oleObject" Target="../embeddings/oleObject73.bin"/><Relationship Id="rId29" Type="http://schemas.openxmlformats.org/officeDocument/2006/relationships/image" Target="../media/image79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70.wmf"/><Relationship Id="rId24" Type="http://schemas.openxmlformats.org/officeDocument/2006/relationships/oleObject" Target="../embeddings/oleObject75.bin"/><Relationship Id="rId32" Type="http://schemas.openxmlformats.org/officeDocument/2006/relationships/image" Target="../media/image81.png"/><Relationship Id="rId5" Type="http://schemas.openxmlformats.org/officeDocument/2006/relationships/image" Target="../media/image67.wmf"/><Relationship Id="rId15" Type="http://schemas.openxmlformats.org/officeDocument/2006/relationships/image" Target="../media/image72.wmf"/><Relationship Id="rId23" Type="http://schemas.openxmlformats.org/officeDocument/2006/relationships/image" Target="../media/image76.wmf"/><Relationship Id="rId28" Type="http://schemas.openxmlformats.org/officeDocument/2006/relationships/oleObject" Target="../embeddings/oleObject77.bin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74.wmf"/><Relationship Id="rId31" Type="http://schemas.openxmlformats.org/officeDocument/2006/relationships/image" Target="../media/image80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70.bin"/><Relationship Id="rId22" Type="http://schemas.openxmlformats.org/officeDocument/2006/relationships/oleObject" Target="../embeddings/oleObject74.bin"/><Relationship Id="rId27" Type="http://schemas.openxmlformats.org/officeDocument/2006/relationships/image" Target="../media/image78.wmf"/><Relationship Id="rId30" Type="http://schemas.openxmlformats.org/officeDocument/2006/relationships/oleObject" Target="../embeddings/oleObject78.bin"/><Relationship Id="rId8" Type="http://schemas.openxmlformats.org/officeDocument/2006/relationships/oleObject" Target="../embeddings/oleObject6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85.wmf"/><Relationship Id="rId3" Type="http://schemas.openxmlformats.org/officeDocument/2006/relationships/image" Target="../media/image81.wmf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84.bin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84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8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image" Target="../media/image86.wmf"/><Relationship Id="rId7" Type="http://schemas.openxmlformats.org/officeDocument/2006/relationships/image" Target="../media/image88.w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84.wmf"/><Relationship Id="rId5" Type="http://schemas.openxmlformats.org/officeDocument/2006/relationships/image" Target="../media/image87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8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image" Target="../media/image90.wmf"/><Relationship Id="rId7" Type="http://schemas.openxmlformats.org/officeDocument/2006/relationships/image" Target="../media/image92.wmf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91.bin"/><Relationship Id="rId9" Type="http://schemas.openxmlformats.org/officeDocument/2006/relationships/image" Target="../media/image9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6.wmf"/><Relationship Id="rId4" Type="http://schemas.openxmlformats.org/officeDocument/2006/relationships/oleObject" Target="../embeddings/oleObject9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image" Target="../media/image97.wmf"/><Relationship Id="rId7" Type="http://schemas.openxmlformats.org/officeDocument/2006/relationships/image" Target="../media/image98.wmf"/><Relationship Id="rId2" Type="http://schemas.openxmlformats.org/officeDocument/2006/relationships/oleObject" Target="../embeddings/oleObject9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96.wmf"/><Relationship Id="rId4" Type="http://schemas.openxmlformats.org/officeDocument/2006/relationships/oleObject" Target="../embeddings/oleObject98.bin"/><Relationship Id="rId9" Type="http://schemas.openxmlformats.org/officeDocument/2006/relationships/image" Target="../media/image9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1.wmf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oleObject" Target="../embeddings/oleObject102.bin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10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microsoft.com/office/2007/relationships/media" Target="../media/media3.wav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6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notesSlide" Target="../notesSlides/notesSlide2.xml"/><Relationship Id="rId11" Type="http://schemas.openxmlformats.org/officeDocument/2006/relationships/image" Target="../media/image105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04.wmf"/><Relationship Id="rId4" Type="http://schemas.openxmlformats.org/officeDocument/2006/relationships/audio" Target="../media/media3.wav"/><Relationship Id="rId9" Type="http://schemas.openxmlformats.org/officeDocument/2006/relationships/oleObject" Target="../embeddings/oleObject10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oleObject" Target="../embeddings/oleObject105.bin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7.tmp"/><Relationship Id="rId2" Type="http://schemas.openxmlformats.org/officeDocument/2006/relationships/tags" Target="../tags/tag19.xml"/><Relationship Id="rId16" Type="http://schemas.openxmlformats.org/officeDocument/2006/relationships/image" Target="../media/image108.wmf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oleObject" Target="../embeddings/oleObject106.bin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10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3" Type="http://schemas.microsoft.com/office/2007/relationships/media" Target="../media/media5.wav"/><Relationship Id="rId7" Type="http://schemas.openxmlformats.org/officeDocument/2006/relationships/image" Target="../media/image109.wmf"/><Relationship Id="rId12" Type="http://schemas.openxmlformats.org/officeDocument/2006/relationships/image" Target="../media/image112.pn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11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05.png"/><Relationship Id="rId4" Type="http://schemas.openxmlformats.org/officeDocument/2006/relationships/audio" Target="../media/media5.wav"/><Relationship Id="rId9" Type="http://schemas.openxmlformats.org/officeDocument/2006/relationships/image" Target="../media/image11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image" Target="../media/image107.wmf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oleObject" Target="../embeddings/oleObject109.bin"/><Relationship Id="rId2" Type="http://schemas.openxmlformats.org/officeDocument/2006/relationships/tags" Target="../tags/tag30.xml"/><Relationship Id="rId16" Type="http://schemas.openxmlformats.org/officeDocument/2006/relationships/image" Target="../media/image47.tmp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3.xml"/><Relationship Id="rId15" Type="http://schemas.openxmlformats.org/officeDocument/2006/relationships/image" Target="../media/image113.wmf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oleObject" Target="../embeddings/oleObject11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../media/image114.wmf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oleObject" Target="../embeddings/oleObject111.bin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3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image" Target="../media/image47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9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1.bin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线性代数</a:t>
            </a:r>
            <a:r>
              <a:rPr lang="zh-CN" altLang="en-US" sz="36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（第六版）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DBD6C-4D7D-4199-98D9-6E261B965F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9460" y="188640"/>
            <a:ext cx="8055807" cy="4392488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请加入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雨课堂</a:t>
            </a:r>
            <a:endParaRPr lang="en-US" altLang="zh-CN" sz="32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课程</a:t>
            </a:r>
            <a:r>
              <a:rPr lang="en-US" altLang="zh-CN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QQ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群：</a:t>
            </a:r>
            <a:r>
              <a:rPr lang="en-US" altLang="zh-CN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578325642</a:t>
            </a:r>
          </a:p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（验证答案：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DLMU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32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2A9F76-D828-DA5A-ADE7-7E7E078F4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9832" y="2276872"/>
            <a:ext cx="3456304" cy="3630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69925" y="477838"/>
            <a:ext cx="71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endParaRPr kumimoji="1" lang="en-US" altLang="zh-CN" sz="2400" b="1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651000" y="457200"/>
            <a:ext cx="294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求解二元线性方程组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4644009" y="260648"/>
          <a:ext cx="2520280" cy="1387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482400" progId="Equation.DSMT4">
                  <p:embed/>
                </p:oleObj>
              </mc:Choice>
              <mc:Fallback>
                <p:oleObj name="Equation" r:id="rId2" imgW="876240" imgH="482400" progId="Equation.DSMT4">
                  <p:embed/>
                  <p:pic>
                    <p:nvPicPr>
                      <p:cNvPr id="378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9" y="260648"/>
                        <a:ext cx="2520280" cy="13871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69925" y="2001838"/>
            <a:ext cx="64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解 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524000" y="2001838"/>
            <a:ext cx="95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因为 </a:t>
            </a:r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2398713" y="1844675"/>
          <a:ext cx="43926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5960" imgH="457200" progId="Equation.DSMT4">
                  <p:embed/>
                </p:oleObj>
              </mc:Choice>
              <mc:Fallback>
                <p:oleObj name="Equation" r:id="rId4" imgW="2145960" imgH="457200" progId="Equation.DSMT4">
                  <p:embed/>
                  <p:pic>
                    <p:nvPicPr>
                      <p:cNvPr id="378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1844675"/>
                        <a:ext cx="4392612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356115"/>
              </p:ext>
            </p:extLst>
          </p:nvPr>
        </p:nvGraphicFramePr>
        <p:xfrm>
          <a:off x="2375058" y="2787333"/>
          <a:ext cx="4179570" cy="1081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15840" imgH="457200" progId="Equation.DSMT4">
                  <p:embed/>
                </p:oleObj>
              </mc:Choice>
              <mc:Fallback>
                <p:oleObj name="Equation" r:id="rId6" imgW="1815840" imgH="457200" progId="Equation.DSMT4">
                  <p:embed/>
                  <p:pic>
                    <p:nvPicPr>
                      <p:cNvPr id="378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058" y="2787333"/>
                        <a:ext cx="4179570" cy="1081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098792"/>
              </p:ext>
            </p:extLst>
          </p:nvPr>
        </p:nvGraphicFramePr>
        <p:xfrm>
          <a:off x="2335000" y="3938771"/>
          <a:ext cx="4214842" cy="920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9319200" imgH="10972800" progId="Equation.3">
                  <p:embed/>
                </p:oleObj>
              </mc:Choice>
              <mc:Fallback>
                <p:oleObj name="公式" r:id="rId8" imgW="39319200" imgH="10972800" progId="Equation.3">
                  <p:embed/>
                  <p:pic>
                    <p:nvPicPr>
                      <p:cNvPr id="378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000" y="3938771"/>
                        <a:ext cx="4214842" cy="9203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838319" y="521922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所以 </a:t>
            </a:r>
          </a:p>
        </p:txBody>
      </p:sp>
      <p:graphicFrame>
        <p:nvGraphicFramePr>
          <p:cNvPr id="379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7906"/>
              </p:ext>
            </p:extLst>
          </p:nvPr>
        </p:nvGraphicFramePr>
        <p:xfrm>
          <a:off x="2125782" y="5011257"/>
          <a:ext cx="199231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27000" imgH="406080" progId="Equation.DSMT4">
                  <p:embed/>
                </p:oleObj>
              </mc:Choice>
              <mc:Fallback>
                <p:oleObj name="Equation" r:id="rId10" imgW="927000" imgH="406080" progId="Equation.DSMT4">
                  <p:embed/>
                  <p:pic>
                    <p:nvPicPr>
                      <p:cNvPr id="379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782" y="5011257"/>
                        <a:ext cx="1992312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650087"/>
              </p:ext>
            </p:extLst>
          </p:nvPr>
        </p:nvGraphicFramePr>
        <p:xfrm>
          <a:off x="5148064" y="4922992"/>
          <a:ext cx="2295525" cy="1049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88840" imgH="406080" progId="Equation.DSMT4">
                  <p:embed/>
                </p:oleObj>
              </mc:Choice>
              <mc:Fallback>
                <p:oleObj name="Equation" r:id="rId12" imgW="888840" imgH="406080" progId="Equation.DSMT4">
                  <p:embed/>
                  <p:pic>
                    <p:nvPicPr>
                      <p:cNvPr id="379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4922992"/>
                        <a:ext cx="2295525" cy="10496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副标题 1">
            <a:extLst>
              <a:ext uri="{FF2B5EF4-FFF2-40B4-BE49-F238E27FC236}">
                <a16:creationId xmlns:a16="http://schemas.microsoft.com/office/drawing/2014/main" id="{AE5A0A3B-F525-432E-A921-E1CB6E2D6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r>
              <a:rPr lang="zh-CN" altLang="en-US" dirty="0"/>
              <a:t>二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阶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式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8E532D1D-312C-4A15-BA8D-05AC0F00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  <p:bldP spid="37894" grpId="0" build="p" autoUpdateAnimBg="0"/>
      <p:bldP spid="3789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539552" y="548680"/>
            <a:ext cx="483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设有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9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个数排成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行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列的数表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39552" y="2342555"/>
            <a:ext cx="1658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引进记号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634802" y="4828580"/>
            <a:ext cx="248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三阶行列式</a:t>
            </a:r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517941"/>
              </p:ext>
            </p:extLst>
          </p:nvPr>
        </p:nvGraphicFramePr>
        <p:xfrm>
          <a:off x="1815902" y="2906117"/>
          <a:ext cx="203835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100" imgH="711200" progId="Equation.DSMT4">
                  <p:embed/>
                </p:oleObj>
              </mc:Choice>
              <mc:Fallback>
                <p:oleObj name="Equation" r:id="rId2" imgW="927100" imgH="711200" progId="Equation.DSMT4">
                  <p:embed/>
                  <p:pic>
                    <p:nvPicPr>
                      <p:cNvPr id="389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902" y="2906117"/>
                        <a:ext cx="2038350" cy="156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387994"/>
              </p:ext>
            </p:extLst>
          </p:nvPr>
        </p:nvGraphicFramePr>
        <p:xfrm>
          <a:off x="3863777" y="3555405"/>
          <a:ext cx="3492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579" imgH="114201" progId="Equation.DSMT4">
                  <p:embed/>
                </p:oleObj>
              </mc:Choice>
              <mc:Fallback>
                <p:oleObj name="Equation" r:id="rId4" imgW="139579" imgH="114201" progId="Equation.DSMT4">
                  <p:embed/>
                  <p:pic>
                    <p:nvPicPr>
                      <p:cNvPr id="389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777" y="3555405"/>
                        <a:ext cx="3492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738601"/>
              </p:ext>
            </p:extLst>
          </p:nvPr>
        </p:nvGraphicFramePr>
        <p:xfrm>
          <a:off x="4225727" y="3414117"/>
          <a:ext cx="43084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55800" imgH="457200" progId="Equation.DSMT4">
                  <p:embed/>
                </p:oleObj>
              </mc:Choice>
              <mc:Fallback>
                <p:oleObj name="Equation" r:id="rId6" imgW="1955800" imgH="457200" progId="Equation.DSMT4">
                  <p:embed/>
                  <p:pic>
                    <p:nvPicPr>
                      <p:cNvPr id="389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727" y="3414117"/>
                        <a:ext cx="4308475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044904"/>
              </p:ext>
            </p:extLst>
          </p:nvPr>
        </p:nvGraphicFramePr>
        <p:xfrm>
          <a:off x="2846190" y="1009055"/>
          <a:ext cx="1928812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6300" imgH="685800" progId="Equation.DSMT4">
                  <p:embed/>
                </p:oleObj>
              </mc:Choice>
              <mc:Fallback>
                <p:oleObj name="Equation" r:id="rId8" imgW="876300" imgH="685800" progId="Equation.DSMT4">
                  <p:embed/>
                  <p:pic>
                    <p:nvPicPr>
                      <p:cNvPr id="389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190" y="1009055"/>
                        <a:ext cx="1928812" cy="150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2130227" y="3150592"/>
            <a:ext cx="1219200" cy="965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V="1">
            <a:off x="2054027" y="3193455"/>
            <a:ext cx="1219200" cy="965200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925" name="AutoShape 13"/>
          <p:cNvSpPr>
            <a:spLocks noChangeArrowheads="1"/>
          </p:cNvSpPr>
          <p:nvPr/>
        </p:nvSpPr>
        <p:spPr bwMode="auto">
          <a:xfrm>
            <a:off x="225227" y="3079155"/>
            <a:ext cx="1539875" cy="5159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主对角线 </a:t>
            </a:r>
          </a:p>
        </p:txBody>
      </p:sp>
      <p:sp>
        <p:nvSpPr>
          <p:cNvPr id="38926" name="AutoShape 14"/>
          <p:cNvSpPr>
            <a:spLocks noChangeArrowheads="1"/>
          </p:cNvSpPr>
          <p:nvPr/>
        </p:nvSpPr>
        <p:spPr bwMode="auto">
          <a:xfrm>
            <a:off x="225227" y="3798292"/>
            <a:ext cx="1539875" cy="5159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副对角线 </a:t>
            </a:r>
          </a:p>
        </p:txBody>
      </p:sp>
      <p:sp>
        <p:nvSpPr>
          <p:cNvPr id="19" name="副标题 1">
            <a:extLst>
              <a:ext uri="{FF2B5EF4-FFF2-40B4-BE49-F238E27FC236}">
                <a16:creationId xmlns:a16="http://schemas.microsoft.com/office/drawing/2014/main" id="{ABBE4CA8-F596-4626-8331-5EB2DE2DA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r>
              <a:rPr lang="zh-CN" altLang="en-US" dirty="0"/>
              <a:t>三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阶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式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F23BA297-2F95-4034-8294-91A29440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5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18" grpId="0"/>
      <p:bldP spid="38923" grpId="0" animBg="1"/>
      <p:bldP spid="38924" grpId="0" animBg="1"/>
      <p:bldP spid="38925" grpId="0" animBg="1"/>
      <p:bldP spid="389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24172" y="151780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三阶行列式的计算 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276922" y="174005"/>
            <a:ext cx="2681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/>
                <a:ea typeface="楷体_GB2312" pitchFamily="49" charset="-122"/>
              </a:rPr>
              <a:t>——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对角线法则 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625375"/>
              </p:ext>
            </p:extLst>
          </p:nvPr>
        </p:nvGraphicFramePr>
        <p:xfrm>
          <a:off x="641672" y="837580"/>
          <a:ext cx="30162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500" imgH="711200" progId="Equation.DSMT4">
                  <p:embed/>
                </p:oleObj>
              </mc:Choice>
              <mc:Fallback>
                <p:oleObj name="Equation" r:id="rId2" imgW="1206500" imgH="711200" progId="Equation.DSMT4">
                  <p:embed/>
                  <p:pic>
                    <p:nvPicPr>
                      <p:cNvPr id="3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672" y="837580"/>
                        <a:ext cx="301625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1860872" y="1274142"/>
            <a:ext cx="1219200" cy="965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 flipV="1">
            <a:off x="1784672" y="1286842"/>
            <a:ext cx="1219200" cy="965200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9943" name="Group 7"/>
          <p:cNvGrpSpPr/>
          <p:nvPr/>
        </p:nvGrpSpPr>
        <p:grpSpPr bwMode="auto">
          <a:xfrm>
            <a:off x="1708472" y="1109042"/>
            <a:ext cx="2819400" cy="1997075"/>
            <a:chOff x="2448" y="1440"/>
            <a:chExt cx="1776" cy="1258"/>
          </a:xfrm>
        </p:grpSpPr>
        <p:grpSp>
          <p:nvGrpSpPr>
            <p:cNvPr id="39944" name="Group 8"/>
            <p:cNvGrpSpPr/>
            <p:nvPr/>
          </p:nvGrpSpPr>
          <p:grpSpPr bwMode="auto">
            <a:xfrm>
              <a:off x="3360" y="1440"/>
              <a:ext cx="864" cy="1248"/>
              <a:chOff x="3360" y="1440"/>
              <a:chExt cx="864" cy="1248"/>
            </a:xfrm>
          </p:grpSpPr>
          <p:sp>
            <p:nvSpPr>
              <p:cNvPr id="39945" name="Line 9"/>
              <p:cNvSpPr>
                <a:spLocks noChangeShapeType="1"/>
              </p:cNvSpPr>
              <p:nvPr/>
            </p:nvSpPr>
            <p:spPr bwMode="auto">
              <a:xfrm>
                <a:off x="3360" y="1440"/>
                <a:ext cx="864" cy="72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946" name="Line 10"/>
              <p:cNvSpPr>
                <a:spLocks noChangeShapeType="1"/>
              </p:cNvSpPr>
              <p:nvPr/>
            </p:nvSpPr>
            <p:spPr bwMode="auto">
              <a:xfrm flipV="1">
                <a:off x="3552" y="2156"/>
                <a:ext cx="672" cy="53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947" name="Line 11"/>
            <p:cNvSpPr>
              <a:spLocks noChangeShapeType="1"/>
            </p:cNvSpPr>
            <p:nvPr/>
          </p:nvSpPr>
          <p:spPr bwMode="auto">
            <a:xfrm>
              <a:off x="2448" y="1824"/>
              <a:ext cx="1104" cy="87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9948" name="Group 12"/>
          <p:cNvGrpSpPr/>
          <p:nvPr/>
        </p:nvGrpSpPr>
        <p:grpSpPr bwMode="auto">
          <a:xfrm>
            <a:off x="108272" y="1142380"/>
            <a:ext cx="3048000" cy="2176462"/>
            <a:chOff x="1440" y="1413"/>
            <a:chExt cx="1920" cy="1371"/>
          </a:xfrm>
        </p:grpSpPr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 flipV="1">
              <a:off x="2208" y="1872"/>
              <a:ext cx="1152" cy="91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950" name="Line 14"/>
            <p:cNvSpPr>
              <a:spLocks noChangeShapeType="1"/>
            </p:cNvSpPr>
            <p:nvPr/>
          </p:nvSpPr>
          <p:spPr bwMode="auto">
            <a:xfrm flipV="1">
              <a:off x="1488" y="1413"/>
              <a:ext cx="921" cy="72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>
              <a:off x="1440" y="2160"/>
              <a:ext cx="768" cy="60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9952" name="Group 16"/>
          <p:cNvGrpSpPr/>
          <p:nvPr/>
        </p:nvGrpSpPr>
        <p:grpSpPr bwMode="auto">
          <a:xfrm>
            <a:off x="870272" y="1066180"/>
            <a:ext cx="2286000" cy="2176462"/>
            <a:chOff x="1920" y="1413"/>
            <a:chExt cx="1440" cy="1371"/>
          </a:xfrm>
        </p:grpSpPr>
        <p:sp>
          <p:nvSpPr>
            <p:cNvPr id="39953" name="Line 17"/>
            <p:cNvSpPr>
              <a:spLocks noChangeShapeType="1"/>
            </p:cNvSpPr>
            <p:nvPr/>
          </p:nvSpPr>
          <p:spPr bwMode="auto">
            <a:xfrm flipV="1">
              <a:off x="2688" y="2252"/>
              <a:ext cx="672" cy="53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954" name="Line 18"/>
            <p:cNvSpPr>
              <a:spLocks noChangeShapeType="1"/>
            </p:cNvSpPr>
            <p:nvPr/>
          </p:nvSpPr>
          <p:spPr bwMode="auto">
            <a:xfrm flipV="1">
              <a:off x="1968" y="1413"/>
              <a:ext cx="921" cy="72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955" name="Line 19"/>
            <p:cNvSpPr>
              <a:spLocks noChangeShapeType="1"/>
            </p:cNvSpPr>
            <p:nvPr/>
          </p:nvSpPr>
          <p:spPr bwMode="auto">
            <a:xfrm>
              <a:off x="1920" y="2160"/>
              <a:ext cx="768" cy="60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3995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579448"/>
              </p:ext>
            </p:extLst>
          </p:nvPr>
        </p:nvGraphicFramePr>
        <p:xfrm>
          <a:off x="4262760" y="3360117"/>
          <a:ext cx="16224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700" imgH="228600" progId="Equation.DSMT4">
                  <p:embed/>
                </p:oleObj>
              </mc:Choice>
              <mc:Fallback>
                <p:oleObj name="Equation" r:id="rId4" imgW="647700" imgH="228600" progId="Equation.DSMT4">
                  <p:embed/>
                  <p:pic>
                    <p:nvPicPr>
                      <p:cNvPr id="3995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760" y="3360117"/>
                        <a:ext cx="16224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57" name="Group 21"/>
          <p:cNvGrpSpPr/>
          <p:nvPr/>
        </p:nvGrpSpPr>
        <p:grpSpPr bwMode="auto">
          <a:xfrm>
            <a:off x="1708472" y="1137617"/>
            <a:ext cx="2133600" cy="2008188"/>
            <a:chOff x="2448" y="1458"/>
            <a:chExt cx="1344" cy="1265"/>
          </a:xfrm>
        </p:grpSpPr>
        <p:sp>
          <p:nvSpPr>
            <p:cNvPr id="39958" name="Line 22"/>
            <p:cNvSpPr>
              <a:spLocks noChangeShapeType="1"/>
            </p:cNvSpPr>
            <p:nvPr/>
          </p:nvSpPr>
          <p:spPr bwMode="auto">
            <a:xfrm>
              <a:off x="2448" y="2191"/>
              <a:ext cx="672" cy="5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39959" name="Group 23"/>
            <p:cNvGrpSpPr/>
            <p:nvPr/>
          </p:nvGrpSpPr>
          <p:grpSpPr bwMode="auto">
            <a:xfrm>
              <a:off x="2919" y="1458"/>
              <a:ext cx="873" cy="1248"/>
              <a:chOff x="2919" y="1458"/>
              <a:chExt cx="873" cy="1248"/>
            </a:xfrm>
          </p:grpSpPr>
          <p:sp>
            <p:nvSpPr>
              <p:cNvPr id="39960" name="Line 24"/>
              <p:cNvSpPr>
                <a:spLocks noChangeShapeType="1"/>
              </p:cNvSpPr>
              <p:nvPr/>
            </p:nvSpPr>
            <p:spPr bwMode="auto">
              <a:xfrm>
                <a:off x="2919" y="1458"/>
                <a:ext cx="873" cy="70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961" name="Line 25"/>
              <p:cNvSpPr>
                <a:spLocks noChangeShapeType="1"/>
              </p:cNvSpPr>
              <p:nvPr/>
            </p:nvSpPr>
            <p:spPr bwMode="auto">
              <a:xfrm flipV="1">
                <a:off x="3120" y="2160"/>
                <a:ext cx="672" cy="54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graphicFrame>
        <p:nvGraphicFramePr>
          <p:cNvPr id="3996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084497"/>
              </p:ext>
            </p:extLst>
          </p:nvPr>
        </p:nvGraphicFramePr>
        <p:xfrm>
          <a:off x="1025847" y="3356942"/>
          <a:ext cx="16843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08" imgH="228501" progId="Equation.DSMT4">
                  <p:embed/>
                </p:oleObj>
              </mc:Choice>
              <mc:Fallback>
                <p:oleObj name="Equation" r:id="rId6" imgW="672808" imgH="228501" progId="Equation.DSMT4">
                  <p:embed/>
                  <p:pic>
                    <p:nvPicPr>
                      <p:cNvPr id="3996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847" y="3356942"/>
                        <a:ext cx="1684338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688242"/>
              </p:ext>
            </p:extLst>
          </p:nvPr>
        </p:nvGraphicFramePr>
        <p:xfrm>
          <a:off x="2673672" y="3360117"/>
          <a:ext cx="16224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700" imgH="228600" progId="Equation.DSMT4">
                  <p:embed/>
                </p:oleObj>
              </mc:Choice>
              <mc:Fallback>
                <p:oleObj name="Equation" r:id="rId8" imgW="647700" imgH="228600" progId="Equation.DSMT4">
                  <p:embed/>
                  <p:pic>
                    <p:nvPicPr>
                      <p:cNvPr id="3996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672" y="3360117"/>
                        <a:ext cx="16224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111465"/>
              </p:ext>
            </p:extLst>
          </p:nvPr>
        </p:nvGraphicFramePr>
        <p:xfrm>
          <a:off x="1170310" y="3931617"/>
          <a:ext cx="16208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47700" imgH="228600" progId="Equation.DSMT4">
                  <p:embed/>
                </p:oleObj>
              </mc:Choice>
              <mc:Fallback>
                <p:oleObj name="Equation" r:id="rId10" imgW="647700" imgH="228600" progId="Equation.DSMT4">
                  <p:embed/>
                  <p:pic>
                    <p:nvPicPr>
                      <p:cNvPr id="3996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310" y="3931617"/>
                        <a:ext cx="1620837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316384"/>
              </p:ext>
            </p:extLst>
          </p:nvPr>
        </p:nvGraphicFramePr>
        <p:xfrm>
          <a:off x="2673672" y="3931617"/>
          <a:ext cx="16208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7700" imgH="228600" progId="Equation.DSMT4">
                  <p:embed/>
                </p:oleObj>
              </mc:Choice>
              <mc:Fallback>
                <p:oleObj name="Equation" r:id="rId12" imgW="647700" imgH="228600" progId="Equation.DSMT4">
                  <p:embed/>
                  <p:pic>
                    <p:nvPicPr>
                      <p:cNvPr id="3996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672" y="3931617"/>
                        <a:ext cx="1620838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286198"/>
              </p:ext>
            </p:extLst>
          </p:nvPr>
        </p:nvGraphicFramePr>
        <p:xfrm>
          <a:off x="4278635" y="3931617"/>
          <a:ext cx="16208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47700" imgH="228600" progId="Equation.DSMT4">
                  <p:embed/>
                </p:oleObj>
              </mc:Choice>
              <mc:Fallback>
                <p:oleObj name="Equation" r:id="rId14" imgW="647700" imgH="228600" progId="Equation.DSMT4">
                  <p:embed/>
                  <p:pic>
                    <p:nvPicPr>
                      <p:cNvPr id="3996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635" y="3931617"/>
                        <a:ext cx="1620837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324172" y="4746005"/>
            <a:ext cx="661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对角线法则只适用于二阶与三阶行列式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</a:p>
        </p:txBody>
      </p:sp>
      <p:sp>
        <p:nvSpPr>
          <p:cNvPr id="39968" name="Text Box 32"/>
          <p:cNvSpPr txBox="1">
            <a:spLocks noChangeArrowheads="1"/>
          </p:cNvSpPr>
          <p:nvPr/>
        </p:nvSpPr>
        <p:spPr bwMode="auto">
          <a:xfrm>
            <a:off x="4211960" y="2348880"/>
            <a:ext cx="4681537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实线上的三个元素的乘积冠正号，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虚线上的三个元素的乘积冠负号</a:t>
            </a: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34" name="AutoShape 15">
            <a:extLst>
              <a:ext uri="{FF2B5EF4-FFF2-40B4-BE49-F238E27FC236}">
                <a16:creationId xmlns:a16="http://schemas.microsoft.com/office/drawing/2014/main" id="{C8CBF526-5296-4483-9820-AB2EB2F38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498" y="5189002"/>
            <a:ext cx="3744912" cy="84605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※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ea typeface="楷体_GB2312" pitchFamily="49" charset="-122"/>
              </a:rPr>
              <a:t>四阶及以上行列式的对角线法则并不适用！</a:t>
            </a:r>
          </a:p>
        </p:txBody>
      </p:sp>
      <p:sp>
        <p:nvSpPr>
          <p:cNvPr id="37" name="副标题 1">
            <a:extLst>
              <a:ext uri="{FF2B5EF4-FFF2-40B4-BE49-F238E27FC236}">
                <a16:creationId xmlns:a16="http://schemas.microsoft.com/office/drawing/2014/main" id="{E2A92F29-6EAB-4B13-859B-FA938E0D9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r>
              <a:rPr lang="zh-CN" altLang="en-US" dirty="0"/>
              <a:t>三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阶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式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FC462341-B5F8-48E3-B844-53B457E1C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8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3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8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1000" fill="hold"/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10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10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41" grpId="0" animBg="1"/>
      <p:bldP spid="39941" grpId="1" animBg="1"/>
      <p:bldP spid="39942" grpId="0" animBg="1"/>
      <p:bldP spid="39942" grpId="1" animBg="1"/>
      <p:bldP spid="39968" grpId="0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422965"/>
              </p:ext>
            </p:extLst>
          </p:nvPr>
        </p:nvGraphicFramePr>
        <p:xfrm>
          <a:off x="3552351" y="363637"/>
          <a:ext cx="218122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600" imgH="698500" progId="Equation.DSMT4">
                  <p:embed/>
                </p:oleObj>
              </mc:Choice>
              <mc:Fallback>
                <p:oleObj name="Equation" r:id="rId2" imgW="990600" imgH="698500" progId="Equation.DSMT4">
                  <p:embed/>
                  <p:pic>
                    <p:nvPicPr>
                      <p:cNvPr id="409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351" y="363637"/>
                        <a:ext cx="2181225" cy="153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707551" y="836712"/>
            <a:ext cx="3009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计算行列式  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31351" y="2074962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469551" y="2074962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按对角线法则，有</a:t>
            </a:r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008640"/>
              </p:ext>
            </p:extLst>
          </p:nvPr>
        </p:nvGraphicFramePr>
        <p:xfrm>
          <a:off x="1240951" y="2976662"/>
          <a:ext cx="609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336" imgH="291973" progId="Equation.3">
                  <p:embed/>
                </p:oleObj>
              </mc:Choice>
              <mc:Fallback>
                <p:oleObj name="Equation" r:id="rId4" imgW="609336" imgH="291973" progId="Equation.3">
                  <p:embed/>
                  <p:pic>
                    <p:nvPicPr>
                      <p:cNvPr id="409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951" y="2976662"/>
                        <a:ext cx="6096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051458"/>
              </p:ext>
            </p:extLst>
          </p:nvPr>
        </p:nvGraphicFramePr>
        <p:xfrm>
          <a:off x="1926751" y="2976662"/>
          <a:ext cx="582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29300" imgH="393700" progId="Equation.DSMT4">
                  <p:embed/>
                </p:oleObj>
              </mc:Choice>
              <mc:Fallback>
                <p:oleObj name="Equation" r:id="rId6" imgW="5829300" imgH="393700" progId="Equation.DSMT4">
                  <p:embed/>
                  <p:pic>
                    <p:nvPicPr>
                      <p:cNvPr id="409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751" y="2976662"/>
                        <a:ext cx="5829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658890"/>
              </p:ext>
            </p:extLst>
          </p:nvPr>
        </p:nvGraphicFramePr>
        <p:xfrm>
          <a:off x="1850551" y="3638595"/>
          <a:ext cx="609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96000" imgH="393700" progId="Equation.3">
                  <p:embed/>
                </p:oleObj>
              </mc:Choice>
              <mc:Fallback>
                <p:oleObj name="Equation" r:id="rId8" imgW="6096000" imgH="393700" progId="Equation.3">
                  <p:embed/>
                  <p:pic>
                    <p:nvPicPr>
                      <p:cNvPr id="409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551" y="3638595"/>
                        <a:ext cx="6096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476341"/>
              </p:ext>
            </p:extLst>
          </p:nvPr>
        </p:nvGraphicFramePr>
        <p:xfrm>
          <a:off x="1621951" y="4348262"/>
          <a:ext cx="3632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32200" imgH="317500" progId="Equation.3">
                  <p:embed/>
                </p:oleObj>
              </mc:Choice>
              <mc:Fallback>
                <p:oleObj name="Equation" r:id="rId10" imgW="3632200" imgH="317500" progId="Equation.3">
                  <p:embed/>
                  <p:pic>
                    <p:nvPicPr>
                      <p:cNvPr id="409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1951" y="4348262"/>
                        <a:ext cx="36322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688797"/>
              </p:ext>
            </p:extLst>
          </p:nvPr>
        </p:nvGraphicFramePr>
        <p:xfrm>
          <a:off x="1621951" y="5046762"/>
          <a:ext cx="965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64781" imgH="317362" progId="Equation.3">
                  <p:embed/>
                </p:oleObj>
              </mc:Choice>
              <mc:Fallback>
                <p:oleObj name="Equation" r:id="rId12" imgW="964781" imgH="317362" progId="Equation.3">
                  <p:embed/>
                  <p:pic>
                    <p:nvPicPr>
                      <p:cNvPr id="409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1951" y="5046762"/>
                        <a:ext cx="9652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副标题 1">
            <a:extLst>
              <a:ext uri="{FF2B5EF4-FFF2-40B4-BE49-F238E27FC236}">
                <a16:creationId xmlns:a16="http://schemas.microsoft.com/office/drawing/2014/main" id="{7914E917-F4F4-42B9-87C0-9266E85FF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r>
              <a:rPr lang="zh-CN" altLang="en-US" dirty="0"/>
              <a:t>三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阶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式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3BE7E435-B187-442E-BA0B-373D3D4B0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  <p:bldP spid="4096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83BF9E3-3F59-2C9F-21C5-7C048E91FC6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00050" y="1085028"/>
            <a:ext cx="1968500" cy="70855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计算行列式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DFC5B1-B2A5-2E71-BA02-E9C8D21C680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58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AAC919-D094-BCE9-B21B-C0DF9C62C29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-58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709213-7772-8C5D-C68B-1841BBCA579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38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093CBD-918F-F928-EFCC-43AC49B7A07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-38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BCB4171-7FAD-85B2-D965-262597E34F50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1A60100-234D-174B-ABEB-39C23E731E0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9DC7274-07B7-19D5-2809-E9AD77211D2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3CA1C91-C04D-1E66-C7B2-FE1AFF3EB1C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5F3C8F8-4C44-4694-A972-D0E0536F8FD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aphicFrame>
        <p:nvGraphicFramePr>
          <p:cNvPr id="23" name="Object 3">
            <a:extLst>
              <a:ext uri="{FF2B5EF4-FFF2-40B4-BE49-F238E27FC236}">
                <a16:creationId xmlns:a16="http://schemas.microsoft.com/office/drawing/2014/main" id="{9C6FC7BD-0E6F-E90E-DDBA-B9B7CBCA99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354466"/>
              </p:ext>
            </p:extLst>
          </p:nvPr>
        </p:nvGraphicFramePr>
        <p:xfrm>
          <a:off x="2189153" y="1099186"/>
          <a:ext cx="1919288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698400" imgH="698400" progId="Equation.3">
                  <p:embed/>
                </p:oleObj>
              </mc:Choice>
              <mc:Fallback>
                <p:oleObj name="公式" r:id="rId19" imgW="698400" imgH="698400" progId="Equation.3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1D933F5A-7948-3D3D-FA5D-24BE2B23F9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53" y="1099186"/>
                        <a:ext cx="1919288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FB128846-47E0-4DD7-9C86-093FBE319B45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5BDF2DE5-2261-4074-A54D-B0DF93EE676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0481FBB2-4DEC-7FD0-EACB-C4E6AD43636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411C7C53-FB93-238A-3BCD-3F69702FBC7F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5048DDE3-C5D9-B21A-19CD-0185FAFDE9A9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CD0C1CE4-5398-9AF3-FAA7-83EE5FB0DC89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387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3">
            <a:extLst>
              <a:ext uri="{FF2B5EF4-FFF2-40B4-BE49-F238E27FC236}">
                <a16:creationId xmlns:a16="http://schemas.microsoft.com/office/drawing/2014/main" id="{AFCB38D8-B593-4658-B697-9A52BA33CE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002509"/>
              </p:ext>
            </p:extLst>
          </p:nvPr>
        </p:nvGraphicFramePr>
        <p:xfrm>
          <a:off x="738092" y="1958853"/>
          <a:ext cx="1919288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98400" imgH="698400" progId="Equation.3">
                  <p:embed/>
                </p:oleObj>
              </mc:Choice>
              <mc:Fallback>
                <p:oleObj name="公式" r:id="rId2" imgW="698400" imgH="698400" progId="Equation.3">
                  <p:embed/>
                  <p:pic>
                    <p:nvPicPr>
                      <p:cNvPr id="1935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92" y="1958853"/>
                        <a:ext cx="1919288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">
            <a:extLst>
              <a:ext uri="{FF2B5EF4-FFF2-40B4-BE49-F238E27FC236}">
                <a16:creationId xmlns:a16="http://schemas.microsoft.com/office/drawing/2014/main" id="{BEE767CA-2331-46A1-8EA2-816D4D0A4E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526853"/>
              </p:ext>
            </p:extLst>
          </p:nvPr>
        </p:nvGraphicFramePr>
        <p:xfrm>
          <a:off x="3024092" y="3101853"/>
          <a:ext cx="344488" cy="18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9680" imgH="75960" progId="Equation.3">
                  <p:embed/>
                </p:oleObj>
              </mc:Choice>
              <mc:Fallback>
                <p:oleObj name="公式" r:id="rId4" imgW="139680" imgH="75960" progId="Equation.3">
                  <p:embed/>
                  <p:pic>
                    <p:nvPicPr>
                      <p:cNvPr id="193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092" y="3101853"/>
                        <a:ext cx="344488" cy="18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">
            <a:extLst>
              <a:ext uri="{FF2B5EF4-FFF2-40B4-BE49-F238E27FC236}">
                <a16:creationId xmlns:a16="http://schemas.microsoft.com/office/drawing/2014/main" id="{DB352D28-652B-4A52-9146-5CF2B64E96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330891"/>
              </p:ext>
            </p:extLst>
          </p:nvPr>
        </p:nvGraphicFramePr>
        <p:xfrm>
          <a:off x="2566892" y="3482853"/>
          <a:ext cx="381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9680" imgH="101520" progId="Equation.3">
                  <p:embed/>
                </p:oleObj>
              </mc:Choice>
              <mc:Fallback>
                <p:oleObj name="公式" r:id="rId6" imgW="139680" imgH="101520" progId="Equation.3">
                  <p:embed/>
                  <p:pic>
                    <p:nvPicPr>
                      <p:cNvPr id="1935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892" y="3482853"/>
                        <a:ext cx="3810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9">
            <a:extLst>
              <a:ext uri="{FF2B5EF4-FFF2-40B4-BE49-F238E27FC236}">
                <a16:creationId xmlns:a16="http://schemas.microsoft.com/office/drawing/2014/main" id="{6E7AD8FD-93C7-41AD-890D-D92EC753A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892" y="2187453"/>
            <a:ext cx="1295400" cy="106680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0">
            <a:extLst>
              <a:ext uri="{FF2B5EF4-FFF2-40B4-BE49-F238E27FC236}">
                <a16:creationId xmlns:a16="http://schemas.microsoft.com/office/drawing/2014/main" id="{5BCC45E0-0215-4E2D-A7D7-FAFD19957B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19092" y="2111253"/>
            <a:ext cx="1295400" cy="1066800"/>
          </a:xfrm>
          <a:prstGeom prst="line">
            <a:avLst/>
          </a:prstGeom>
          <a:noFill/>
          <a:ln w="22225" cap="rnd">
            <a:solidFill>
              <a:schemeClr val="hlink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9A35EB96-3517-4836-A9F6-EF86A3871D2D}"/>
              </a:ext>
            </a:extLst>
          </p:cNvPr>
          <p:cNvSpPr/>
          <p:nvPr/>
        </p:nvSpPr>
        <p:spPr bwMode="auto">
          <a:xfrm>
            <a:off x="204692" y="2187453"/>
            <a:ext cx="2501900" cy="1765300"/>
          </a:xfrm>
          <a:custGeom>
            <a:avLst/>
            <a:gdLst/>
            <a:ahLst/>
            <a:cxnLst>
              <a:cxn ang="0">
                <a:pos x="1024" y="0"/>
              </a:cxn>
              <a:cxn ang="0">
                <a:pos x="112" y="720"/>
              </a:cxn>
              <a:cxn ang="0">
                <a:pos x="352" y="1104"/>
              </a:cxn>
              <a:cxn ang="0">
                <a:pos x="1408" y="672"/>
              </a:cxn>
              <a:cxn ang="0">
                <a:pos x="1360" y="720"/>
              </a:cxn>
            </a:cxnLst>
            <a:rect l="0" t="0" r="r" b="b"/>
            <a:pathLst>
              <a:path w="1576" h="1112">
                <a:moveTo>
                  <a:pt x="1024" y="0"/>
                </a:moveTo>
                <a:cubicBezTo>
                  <a:pt x="624" y="268"/>
                  <a:pt x="224" y="536"/>
                  <a:pt x="112" y="720"/>
                </a:cubicBezTo>
                <a:cubicBezTo>
                  <a:pt x="0" y="904"/>
                  <a:pt x="136" y="1112"/>
                  <a:pt x="352" y="1104"/>
                </a:cubicBezTo>
                <a:cubicBezTo>
                  <a:pt x="568" y="1096"/>
                  <a:pt x="1240" y="736"/>
                  <a:pt x="1408" y="672"/>
                </a:cubicBezTo>
                <a:cubicBezTo>
                  <a:pt x="1576" y="608"/>
                  <a:pt x="1468" y="664"/>
                  <a:pt x="1360" y="720"/>
                </a:cubicBezTo>
              </a:path>
            </a:pathLst>
          </a:custGeom>
          <a:noFill/>
          <a:ln w="22225" cap="rnd">
            <a:solidFill>
              <a:schemeClr val="hlink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0A74511C-FED2-4EE5-AAA2-5595C372AC6A}"/>
              </a:ext>
            </a:extLst>
          </p:cNvPr>
          <p:cNvSpPr/>
          <p:nvPr/>
        </p:nvSpPr>
        <p:spPr bwMode="auto">
          <a:xfrm>
            <a:off x="1042892" y="2111253"/>
            <a:ext cx="1955800" cy="1524000"/>
          </a:xfrm>
          <a:custGeom>
            <a:avLst/>
            <a:gdLst/>
            <a:ahLst/>
            <a:cxnLst>
              <a:cxn ang="0">
                <a:pos x="432" y="0"/>
              </a:cxn>
              <a:cxn ang="0">
                <a:pos x="1152" y="624"/>
              </a:cxn>
              <a:cxn ang="0">
                <a:pos x="912" y="960"/>
              </a:cxn>
              <a:cxn ang="0">
                <a:pos x="0" y="624"/>
              </a:cxn>
            </a:cxnLst>
            <a:rect l="0" t="0" r="r" b="b"/>
            <a:pathLst>
              <a:path w="1232" h="960">
                <a:moveTo>
                  <a:pt x="432" y="0"/>
                </a:moveTo>
                <a:cubicBezTo>
                  <a:pt x="752" y="232"/>
                  <a:pt x="1072" y="464"/>
                  <a:pt x="1152" y="624"/>
                </a:cubicBezTo>
                <a:cubicBezTo>
                  <a:pt x="1232" y="784"/>
                  <a:pt x="1104" y="960"/>
                  <a:pt x="912" y="960"/>
                </a:cubicBezTo>
                <a:cubicBezTo>
                  <a:pt x="720" y="960"/>
                  <a:pt x="360" y="792"/>
                  <a:pt x="0" y="624"/>
                </a:cubicBezTo>
              </a:path>
            </a:pathLst>
          </a:custGeom>
          <a:noFill/>
          <a:ln w="22225">
            <a:solidFill>
              <a:srgbClr val="C00000"/>
            </a:solidFill>
            <a:round/>
          </a:ln>
          <a:effectLst/>
        </p:spPr>
        <p:txBody>
          <a:bodyPr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Freeform 14">
            <a:extLst>
              <a:ext uri="{FF2B5EF4-FFF2-40B4-BE49-F238E27FC236}">
                <a16:creationId xmlns:a16="http://schemas.microsoft.com/office/drawing/2014/main" id="{1B723EDB-8F18-4083-BACC-B47A8597A687}"/>
              </a:ext>
            </a:extLst>
          </p:cNvPr>
          <p:cNvSpPr/>
          <p:nvPr/>
        </p:nvSpPr>
        <p:spPr bwMode="auto">
          <a:xfrm>
            <a:off x="966692" y="2111253"/>
            <a:ext cx="2082800" cy="1485900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960" y="912"/>
              </a:cxn>
              <a:cxn ang="0">
                <a:pos x="1296" y="480"/>
              </a:cxn>
              <a:cxn ang="0">
                <a:pos x="864" y="0"/>
              </a:cxn>
            </a:cxnLst>
            <a:rect l="0" t="0" r="r" b="b"/>
            <a:pathLst>
              <a:path w="1312" h="936">
                <a:moveTo>
                  <a:pt x="0" y="336"/>
                </a:moveTo>
                <a:cubicBezTo>
                  <a:pt x="372" y="612"/>
                  <a:pt x="744" y="888"/>
                  <a:pt x="960" y="912"/>
                </a:cubicBezTo>
                <a:cubicBezTo>
                  <a:pt x="1176" y="936"/>
                  <a:pt x="1312" y="632"/>
                  <a:pt x="1296" y="480"/>
                </a:cubicBezTo>
                <a:cubicBezTo>
                  <a:pt x="1280" y="328"/>
                  <a:pt x="1072" y="164"/>
                  <a:pt x="864" y="0"/>
                </a:cubicBezTo>
              </a:path>
            </a:pathLst>
          </a:custGeom>
          <a:noFill/>
          <a:ln w="22225">
            <a:solidFill>
              <a:srgbClr val="C000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" name="Object 23">
            <a:extLst>
              <a:ext uri="{FF2B5EF4-FFF2-40B4-BE49-F238E27FC236}">
                <a16:creationId xmlns:a16="http://schemas.microsoft.com/office/drawing/2014/main" id="{9D6C9D6C-8E16-4AAA-839C-E27818D897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691612"/>
              </p:ext>
            </p:extLst>
          </p:nvPr>
        </p:nvGraphicFramePr>
        <p:xfrm>
          <a:off x="2566892" y="2644653"/>
          <a:ext cx="3810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9680" imgH="101520" progId="">
                  <p:embed/>
                </p:oleObj>
              </mc:Choice>
              <mc:Fallback>
                <p:oleObj name="公式" r:id="rId8" imgW="139680" imgH="101520" progId="">
                  <p:embed/>
                  <p:pic>
                    <p:nvPicPr>
                      <p:cNvPr id="19355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892" y="2644653"/>
                        <a:ext cx="38100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7">
            <a:extLst>
              <a:ext uri="{FF2B5EF4-FFF2-40B4-BE49-F238E27FC236}">
                <a16:creationId xmlns:a16="http://schemas.microsoft.com/office/drawing/2014/main" id="{DFA81316-F728-484E-95E0-B0E51EEBF3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204690"/>
              </p:ext>
            </p:extLst>
          </p:nvPr>
        </p:nvGraphicFramePr>
        <p:xfrm>
          <a:off x="2947892" y="2568453"/>
          <a:ext cx="11430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495000" imgH="177480" progId="">
                  <p:embed/>
                </p:oleObj>
              </mc:Choice>
              <mc:Fallback>
                <p:oleObj name="公式" r:id="rId10" imgW="495000" imgH="177480" progId="">
                  <p:embed/>
                  <p:pic>
                    <p:nvPicPr>
                      <p:cNvPr id="19356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892" y="2568453"/>
                        <a:ext cx="114300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8">
            <a:extLst>
              <a:ext uri="{FF2B5EF4-FFF2-40B4-BE49-F238E27FC236}">
                <a16:creationId xmlns:a16="http://schemas.microsoft.com/office/drawing/2014/main" id="{565D146E-FF4A-4A0B-B225-53B54A7FC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346619"/>
              </p:ext>
            </p:extLst>
          </p:nvPr>
        </p:nvGraphicFramePr>
        <p:xfrm>
          <a:off x="6224492" y="2644653"/>
          <a:ext cx="3841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39680" imgH="139680" progId="">
                  <p:embed/>
                </p:oleObj>
              </mc:Choice>
              <mc:Fallback>
                <p:oleObj name="公式" r:id="rId12" imgW="139680" imgH="139680" progId="">
                  <p:embed/>
                  <p:pic>
                    <p:nvPicPr>
                      <p:cNvPr id="19356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4492" y="2644653"/>
                        <a:ext cx="384175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9">
            <a:extLst>
              <a:ext uri="{FF2B5EF4-FFF2-40B4-BE49-F238E27FC236}">
                <a16:creationId xmlns:a16="http://schemas.microsoft.com/office/drawing/2014/main" id="{BD3E8EB0-2F1C-48F8-B715-0EAD926B75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190845"/>
              </p:ext>
            </p:extLst>
          </p:nvPr>
        </p:nvGraphicFramePr>
        <p:xfrm>
          <a:off x="4319492" y="2568453"/>
          <a:ext cx="19177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698400" imgH="203040" progId="">
                  <p:embed/>
                </p:oleObj>
              </mc:Choice>
              <mc:Fallback>
                <p:oleObj name="公式" r:id="rId14" imgW="698400" imgH="203040" progId="">
                  <p:embed/>
                  <p:pic>
                    <p:nvPicPr>
                      <p:cNvPr id="19356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492" y="2568453"/>
                        <a:ext cx="19177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0">
            <a:extLst>
              <a:ext uri="{FF2B5EF4-FFF2-40B4-BE49-F238E27FC236}">
                <a16:creationId xmlns:a16="http://schemas.microsoft.com/office/drawing/2014/main" id="{2845E2D6-F031-44E0-AD87-220A75B09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777444"/>
              </p:ext>
            </p:extLst>
          </p:nvPr>
        </p:nvGraphicFramePr>
        <p:xfrm>
          <a:off x="4014692" y="2644653"/>
          <a:ext cx="3841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39680" imgH="139680" progId="">
                  <p:embed/>
                </p:oleObj>
              </mc:Choice>
              <mc:Fallback>
                <p:oleObj name="公式" r:id="rId16" imgW="139680" imgH="139680" progId="">
                  <p:embed/>
                  <p:pic>
                    <p:nvPicPr>
                      <p:cNvPr id="19356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692" y="2644653"/>
                        <a:ext cx="384175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1">
            <a:extLst>
              <a:ext uri="{FF2B5EF4-FFF2-40B4-BE49-F238E27FC236}">
                <a16:creationId xmlns:a16="http://schemas.microsoft.com/office/drawing/2014/main" id="{8AF2F8C4-0133-42F9-8A37-74366EB105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602315"/>
              </p:ext>
            </p:extLst>
          </p:nvPr>
        </p:nvGraphicFramePr>
        <p:xfrm>
          <a:off x="6605492" y="2644653"/>
          <a:ext cx="139541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507960" imgH="177480" progId="">
                  <p:embed/>
                </p:oleObj>
              </mc:Choice>
              <mc:Fallback>
                <p:oleObj name="公式" r:id="rId18" imgW="507960" imgH="177480" progId="">
                  <p:embed/>
                  <p:pic>
                    <p:nvPicPr>
                      <p:cNvPr id="19356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5492" y="2644653"/>
                        <a:ext cx="139541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2">
            <a:extLst>
              <a:ext uri="{FF2B5EF4-FFF2-40B4-BE49-F238E27FC236}">
                <a16:creationId xmlns:a16="http://schemas.microsoft.com/office/drawing/2014/main" id="{C2E1AA6B-0401-42CB-AE9E-33B0FB2CED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831172"/>
              </p:ext>
            </p:extLst>
          </p:nvPr>
        </p:nvGraphicFramePr>
        <p:xfrm>
          <a:off x="5005292" y="3101853"/>
          <a:ext cx="344488" cy="18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39680" imgH="75960" progId="">
                  <p:embed/>
                </p:oleObj>
              </mc:Choice>
              <mc:Fallback>
                <p:oleObj name="公式" r:id="rId20" imgW="139680" imgH="75960" progId="">
                  <p:embed/>
                  <p:pic>
                    <p:nvPicPr>
                      <p:cNvPr id="19356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292" y="3101853"/>
                        <a:ext cx="344488" cy="18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3">
            <a:extLst>
              <a:ext uri="{FF2B5EF4-FFF2-40B4-BE49-F238E27FC236}">
                <a16:creationId xmlns:a16="http://schemas.microsoft.com/office/drawing/2014/main" id="{2616C1E9-C299-4BE3-995E-C13ED7DAF5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501979"/>
              </p:ext>
            </p:extLst>
          </p:nvPr>
        </p:nvGraphicFramePr>
        <p:xfrm>
          <a:off x="6834092" y="2949453"/>
          <a:ext cx="11430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495000" imgH="177480" progId="">
                  <p:embed/>
                </p:oleObj>
              </mc:Choice>
              <mc:Fallback>
                <p:oleObj name="公式" r:id="rId22" imgW="495000" imgH="177480" progId="">
                  <p:embed/>
                  <p:pic>
                    <p:nvPicPr>
                      <p:cNvPr id="19356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092" y="2949453"/>
                        <a:ext cx="114300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4">
            <a:extLst>
              <a:ext uri="{FF2B5EF4-FFF2-40B4-BE49-F238E27FC236}">
                <a16:creationId xmlns:a16="http://schemas.microsoft.com/office/drawing/2014/main" id="{740A359A-236E-4043-B902-4A9C39DD5C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603876"/>
              </p:ext>
            </p:extLst>
          </p:nvPr>
        </p:nvGraphicFramePr>
        <p:xfrm>
          <a:off x="5310092" y="2949453"/>
          <a:ext cx="12192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507960" imgH="177480" progId="">
                  <p:embed/>
                </p:oleObj>
              </mc:Choice>
              <mc:Fallback>
                <p:oleObj name="公式" r:id="rId24" imgW="507960" imgH="177480" progId="">
                  <p:embed/>
                  <p:pic>
                    <p:nvPicPr>
                      <p:cNvPr id="19357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092" y="2949453"/>
                        <a:ext cx="121920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5">
            <a:extLst>
              <a:ext uri="{FF2B5EF4-FFF2-40B4-BE49-F238E27FC236}">
                <a16:creationId xmlns:a16="http://schemas.microsoft.com/office/drawing/2014/main" id="{6B15E156-3797-4F44-8A46-A558CD57E9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654618"/>
              </p:ext>
            </p:extLst>
          </p:nvPr>
        </p:nvGraphicFramePr>
        <p:xfrm>
          <a:off x="3405092" y="2949453"/>
          <a:ext cx="1676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698400" imgH="203040" progId="">
                  <p:embed/>
                </p:oleObj>
              </mc:Choice>
              <mc:Fallback>
                <p:oleObj name="公式" r:id="rId26" imgW="698400" imgH="203040" progId="">
                  <p:embed/>
                  <p:pic>
                    <p:nvPicPr>
                      <p:cNvPr id="19357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092" y="2949453"/>
                        <a:ext cx="16764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6">
            <a:extLst>
              <a:ext uri="{FF2B5EF4-FFF2-40B4-BE49-F238E27FC236}">
                <a16:creationId xmlns:a16="http://schemas.microsoft.com/office/drawing/2014/main" id="{D95CADE7-321C-4A33-911D-2C9C893A1C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845918"/>
              </p:ext>
            </p:extLst>
          </p:nvPr>
        </p:nvGraphicFramePr>
        <p:xfrm>
          <a:off x="6529292" y="3101853"/>
          <a:ext cx="344488" cy="18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139680" imgH="75960" progId="">
                  <p:embed/>
                </p:oleObj>
              </mc:Choice>
              <mc:Fallback>
                <p:oleObj name="公式" r:id="rId28" imgW="139680" imgH="75960" progId="">
                  <p:embed/>
                  <p:pic>
                    <p:nvPicPr>
                      <p:cNvPr id="19357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292" y="3101853"/>
                        <a:ext cx="344488" cy="18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7">
            <a:extLst>
              <a:ext uri="{FF2B5EF4-FFF2-40B4-BE49-F238E27FC236}">
                <a16:creationId xmlns:a16="http://schemas.microsoft.com/office/drawing/2014/main" id="{ADCBFDFD-43BB-4200-9E75-BEC6F2D96C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063550"/>
              </p:ext>
            </p:extLst>
          </p:nvPr>
        </p:nvGraphicFramePr>
        <p:xfrm>
          <a:off x="2871692" y="3406653"/>
          <a:ext cx="13716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596880" imgH="177480" progId="">
                  <p:embed/>
                </p:oleObj>
              </mc:Choice>
              <mc:Fallback>
                <p:oleObj name="公式" r:id="rId30" imgW="596880" imgH="177480" progId="">
                  <p:embed/>
                  <p:pic>
                    <p:nvPicPr>
                      <p:cNvPr id="19357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692" y="3406653"/>
                        <a:ext cx="13716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8">
            <a:extLst>
              <a:ext uri="{FF2B5EF4-FFF2-40B4-BE49-F238E27FC236}">
                <a16:creationId xmlns:a16="http://schemas.microsoft.com/office/drawing/2014/main" id="{D4F8BE0E-4563-4253-8FA4-47070746F9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029522"/>
              </p:ext>
            </p:extLst>
          </p:nvPr>
        </p:nvGraphicFramePr>
        <p:xfrm>
          <a:off x="4167092" y="3406653"/>
          <a:ext cx="9144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2" imgW="406080" imgH="177480" progId="">
                  <p:embed/>
                </p:oleObj>
              </mc:Choice>
              <mc:Fallback>
                <p:oleObj name="公式" r:id="rId32" imgW="406080" imgH="177480" progId="">
                  <p:embed/>
                  <p:pic>
                    <p:nvPicPr>
                      <p:cNvPr id="19357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092" y="3406653"/>
                        <a:ext cx="9144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3">
            <a:extLst>
              <a:ext uri="{FF2B5EF4-FFF2-40B4-BE49-F238E27FC236}">
                <a16:creationId xmlns:a16="http://schemas.microsoft.com/office/drawing/2014/main" id="{2BEE9ED9-CBC5-446F-AF34-85C0AEC6C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77" y="980728"/>
            <a:ext cx="334235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计算行列式  </a:t>
            </a:r>
          </a:p>
        </p:txBody>
      </p:sp>
      <p:sp>
        <p:nvSpPr>
          <p:cNvPr id="49" name="副标题 1">
            <a:extLst>
              <a:ext uri="{FF2B5EF4-FFF2-40B4-BE49-F238E27FC236}">
                <a16:creationId xmlns:a16="http://schemas.microsoft.com/office/drawing/2014/main" id="{C768DE99-DC3C-4C0A-A628-ABC22DBA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r>
              <a:rPr lang="zh-CN" altLang="en-US" dirty="0"/>
              <a:t>三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阶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式</a:t>
            </a:r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id="{824E4808-7876-452A-833C-1262651DC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</p:spTree>
    <p:extLst>
      <p:ext uri="{BB962C8B-B14F-4D97-AF65-F5344CB8AC3E}">
        <p14:creationId xmlns:p14="http://schemas.microsoft.com/office/powerpoint/2010/main" val="159947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16C549F-9515-4105-BDE5-322DB6939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小结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3B5CA21-A4F7-4D7F-A1D9-C9A230FF7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99" y="2895674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三阶行列式</a:t>
            </a:r>
            <a:endParaRPr kumimoji="1" lang="en-US" altLang="zh-CN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F21E03F-4EEA-4EF0-89BB-F21890E9F0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428496"/>
              </p:ext>
            </p:extLst>
          </p:nvPr>
        </p:nvGraphicFramePr>
        <p:xfrm>
          <a:off x="1755223" y="3501008"/>
          <a:ext cx="203835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100" imgH="711200" progId="Equation.DSMT4">
                  <p:embed/>
                </p:oleObj>
              </mc:Choice>
              <mc:Fallback>
                <p:oleObj name="Equation" r:id="rId2" imgW="927100" imgH="711200" progId="Equation.DSMT4">
                  <p:embed/>
                  <p:pic>
                    <p:nvPicPr>
                      <p:cNvPr id="389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223" y="3501008"/>
                        <a:ext cx="2038350" cy="156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8B49AEC-243F-417A-914F-02AD3FE09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540552"/>
              </p:ext>
            </p:extLst>
          </p:nvPr>
        </p:nvGraphicFramePr>
        <p:xfrm>
          <a:off x="3803098" y="4150296"/>
          <a:ext cx="3492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579" imgH="114201" progId="Equation.DSMT4">
                  <p:embed/>
                </p:oleObj>
              </mc:Choice>
              <mc:Fallback>
                <p:oleObj name="Equation" r:id="rId4" imgW="139579" imgH="114201" progId="Equation.DSMT4">
                  <p:embed/>
                  <p:pic>
                    <p:nvPicPr>
                      <p:cNvPr id="389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098" y="4150296"/>
                        <a:ext cx="3492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557C671-CED9-4A20-B11F-A757E62524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453112"/>
              </p:ext>
            </p:extLst>
          </p:nvPr>
        </p:nvGraphicFramePr>
        <p:xfrm>
          <a:off x="4165048" y="4009008"/>
          <a:ext cx="43084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55800" imgH="457200" progId="Equation.DSMT4">
                  <p:embed/>
                </p:oleObj>
              </mc:Choice>
              <mc:Fallback>
                <p:oleObj name="Equation" r:id="rId6" imgW="1955800" imgH="457200" progId="Equation.DSMT4">
                  <p:embed/>
                  <p:pic>
                    <p:nvPicPr>
                      <p:cNvPr id="389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048" y="4009008"/>
                        <a:ext cx="4308475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1">
            <a:extLst>
              <a:ext uri="{FF2B5EF4-FFF2-40B4-BE49-F238E27FC236}">
                <a16:creationId xmlns:a16="http://schemas.microsoft.com/office/drawing/2014/main" id="{B90584D8-B637-4F2E-BF00-D33A6CEBB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9548" y="3745483"/>
            <a:ext cx="1219200" cy="965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E1D41C3E-6AD0-40F1-88FF-82E2694961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3348" y="3788346"/>
            <a:ext cx="1219200" cy="965200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ED87D5AF-CF09-4206-8A3F-002133889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48" y="3674046"/>
            <a:ext cx="1539875" cy="5159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主对角线 </a:t>
            </a: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40B4C54B-B8A4-40A6-B6E5-D73D32171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48" y="4393183"/>
            <a:ext cx="1539875" cy="5159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副对角线 </a:t>
            </a: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40BAC91F-D2D2-4884-9CA2-AEA98A285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3267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二阶行列式</a:t>
            </a:r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0A30C97A-09E8-46A7-A34F-28BEED0700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9025" y="1211263"/>
          <a:ext cx="14922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96900" imgH="482600" progId="Equation.DSMT4">
                  <p:embed/>
                </p:oleObj>
              </mc:Choice>
              <mc:Fallback>
                <p:oleObj name="Equation" r:id="rId8" imgW="596900" imgH="482600" progId="Equation.DSMT4">
                  <p:embed/>
                  <p:pic>
                    <p:nvPicPr>
                      <p:cNvPr id="358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1211263"/>
                        <a:ext cx="1492250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B549C3C5-E5ED-451A-861B-157124D9EA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8088" y="1568450"/>
          <a:ext cx="24796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90600" imgH="228600" progId="Equation.DSMT4">
                  <p:embed/>
                </p:oleObj>
              </mc:Choice>
              <mc:Fallback>
                <p:oleObj name="Equation" r:id="rId10" imgW="990600" imgH="228600" progId="Equation.DSMT4">
                  <p:embed/>
                  <p:pic>
                    <p:nvPicPr>
                      <p:cNvPr id="35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1568450"/>
                        <a:ext cx="24796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5">
            <a:extLst>
              <a:ext uri="{FF2B5EF4-FFF2-40B4-BE49-F238E27FC236}">
                <a16:creationId xmlns:a16="http://schemas.microsoft.com/office/drawing/2014/main" id="{645145AB-266B-49F2-A658-9A11FEEF2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1697038"/>
            <a:ext cx="433387" cy="4333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C1F0E835-EF93-4011-B116-CEB7F3E44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93800"/>
            <a:ext cx="1584325" cy="5159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主对角线 </a:t>
            </a: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099072E0-E713-4C47-93D4-BCACFB36C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41500"/>
            <a:ext cx="1584325" cy="5159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副对角线 </a:t>
            </a:r>
          </a:p>
        </p:txBody>
      </p:sp>
      <p:sp>
        <p:nvSpPr>
          <p:cNvPr id="21" name="Line 8">
            <a:extLst>
              <a:ext uri="{FF2B5EF4-FFF2-40B4-BE49-F238E27FC236}">
                <a16:creationId xmlns:a16="http://schemas.microsoft.com/office/drawing/2014/main" id="{A7B9AA4A-0413-40CE-B6E6-9E6C617CED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1775" y="1625600"/>
            <a:ext cx="576263" cy="504825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B0C331C1-4E4C-4853-BD01-608005DE4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612" y="484981"/>
            <a:ext cx="1943472" cy="5191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对角线法则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765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251521" y="620688"/>
            <a:ext cx="7776864" cy="153987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定义</a:t>
            </a:r>
            <a:r>
              <a:rPr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   把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个不同的元素排成一列，叫做这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个元素的</a:t>
            </a:r>
            <a:r>
              <a:rPr lang="zh-CN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rPr>
              <a:t>全排列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  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个不同元素的所有排列的种数，通常用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表示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709554"/>
              </p:ext>
            </p:extLst>
          </p:nvPr>
        </p:nvGraphicFramePr>
        <p:xfrm>
          <a:off x="1643559" y="2420888"/>
          <a:ext cx="559593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35200" imgH="228600" progId="Equation.DSMT4">
                  <p:embed/>
                </p:oleObj>
              </mc:Choice>
              <mc:Fallback>
                <p:oleObj name="Equation" r:id="rId2" imgW="2235200" imgH="228600" progId="Equation.DSMT4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559" y="2420888"/>
                        <a:ext cx="5595937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33896" y="2435175"/>
            <a:ext cx="1003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显然 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532309" y="2993975"/>
            <a:ext cx="8093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个不同的元素一共有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!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种不同的排法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6" name="AutoShape 12">
            <a:extLst>
              <a:ext uri="{FF2B5EF4-FFF2-40B4-BE49-F238E27FC236}">
                <a16:creationId xmlns:a16="http://schemas.microsoft.com/office/drawing/2014/main" id="{5A46B7ED-8981-4DE6-B915-E76CFC4FD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933056"/>
            <a:ext cx="7227888" cy="581025"/>
          </a:xfrm>
          <a:prstGeom prst="wedgeRoundRectCallout">
            <a:avLst>
              <a:gd name="adj1" fmla="val -33852"/>
              <a:gd name="adj2" fmla="val 14681"/>
              <a:gd name="adj3" fmla="val 16667"/>
            </a:avLst>
          </a:prstGeom>
          <a:noFill/>
          <a:ln w="28575">
            <a:solidFill>
              <a:srgbClr val="CC00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个不同的元素一共有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3! =6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种不同的排法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E0B24504-F2FD-45C4-8466-967F60AC7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63" y="4898328"/>
            <a:ext cx="6624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123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132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213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231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312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321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9F8F0A-8813-CF0A-53EE-E06F9719D470}"/>
              </a:ext>
            </a:extLst>
          </p:cNvPr>
          <p:cNvSpPr txBox="1">
            <a:spLocks/>
          </p:cNvSpPr>
          <p:nvPr/>
        </p:nvSpPr>
        <p:spPr bwMode="auto">
          <a:xfrm>
            <a:off x="179388" y="6092825"/>
            <a:ext cx="77724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8" name="副标题 1">
            <a:extLst>
              <a:ext uri="{FF2B5EF4-FFF2-40B4-BE49-F238E27FC236}">
                <a16:creationId xmlns:a16="http://schemas.microsoft.com/office/drawing/2014/main" id="{138E260B-3EF6-F01B-13F4-D202A580B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7117" y="260648"/>
            <a:ext cx="504057" cy="5412804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/>
      <p:bldP spid="19461" grpId="0"/>
      <p:bldP spid="19462" grpId="0" build="p" autoUpdateAnimBg="0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96209" y="269920"/>
            <a:ext cx="8458200" cy="59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对于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个不同的自然数，规定从小到大为标准次序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2531" name="AutoShape 3"/>
          <p:cNvSpPr>
            <a:spLocks noChangeArrowheads="1"/>
          </p:cNvSpPr>
          <p:nvPr/>
        </p:nvSpPr>
        <p:spPr bwMode="auto">
          <a:xfrm>
            <a:off x="285194" y="1074544"/>
            <a:ext cx="8112769" cy="120967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定义</a:t>
            </a:r>
            <a:r>
              <a:rPr lang="zh-CN" altLang="en-US" sz="2800" b="1" dirty="0">
                <a:solidFill>
                  <a:srgbClr val="6666FF"/>
                </a:solidFill>
                <a:latin typeface="Tahoma" panose="020B0604030504040204" pitchFamily="34" charset="0"/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当某两个元素的先后次序与标准次序不同时，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          </a:t>
            </a:r>
            <a:r>
              <a:rPr lang="zh-CN" altLang="zh-CN" sz="2800" b="1" dirty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称这两个元素组成一个</a:t>
            </a:r>
            <a:r>
              <a:rPr lang="zh-CN" altLang="zh-CN" sz="2800" b="1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rPr>
              <a:t>逆序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64817" y="2391325"/>
            <a:ext cx="3887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例如   在排列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32514</a:t>
            </a:r>
            <a:r>
              <a:rPr lang="zh-CN" altLang="en-US" sz="28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中，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439982" y="3614493"/>
            <a:ext cx="213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3   2   5   1   4</a:t>
            </a:r>
          </a:p>
        </p:txBody>
      </p:sp>
      <p:grpSp>
        <p:nvGrpSpPr>
          <p:cNvPr id="22534" name="Group 6"/>
          <p:cNvGrpSpPr/>
          <p:nvPr/>
        </p:nvGrpSpPr>
        <p:grpSpPr bwMode="auto">
          <a:xfrm>
            <a:off x="3363782" y="3995493"/>
            <a:ext cx="987425" cy="846137"/>
            <a:chOff x="1776" y="3321"/>
            <a:chExt cx="622" cy="533"/>
          </a:xfrm>
        </p:grpSpPr>
        <p:grpSp>
          <p:nvGrpSpPr>
            <p:cNvPr id="22535" name="Group 7"/>
            <p:cNvGrpSpPr/>
            <p:nvPr/>
          </p:nvGrpSpPr>
          <p:grpSpPr bwMode="auto">
            <a:xfrm>
              <a:off x="1872" y="3321"/>
              <a:ext cx="336" cy="192"/>
              <a:chOff x="1344" y="3024"/>
              <a:chExt cx="336" cy="192"/>
            </a:xfrm>
          </p:grpSpPr>
          <p:sp>
            <p:nvSpPr>
              <p:cNvPr id="22536" name="Line 8"/>
              <p:cNvSpPr>
                <a:spLocks noChangeShapeType="1"/>
              </p:cNvSpPr>
              <p:nvPr/>
            </p:nvSpPr>
            <p:spPr bwMode="auto">
              <a:xfrm>
                <a:off x="1344" y="302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37" name="Line 9"/>
              <p:cNvSpPr>
                <a:spLocks noChangeShapeType="1"/>
              </p:cNvSpPr>
              <p:nvPr/>
            </p:nvSpPr>
            <p:spPr bwMode="auto">
              <a:xfrm flipH="1">
                <a:off x="1488" y="302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1776" y="3527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逆序 </a:t>
              </a:r>
            </a:p>
          </p:txBody>
        </p:sp>
      </p:grpSp>
      <p:grpSp>
        <p:nvGrpSpPr>
          <p:cNvPr id="22539" name="Group 11"/>
          <p:cNvGrpSpPr/>
          <p:nvPr/>
        </p:nvGrpSpPr>
        <p:grpSpPr bwMode="auto">
          <a:xfrm>
            <a:off x="4201982" y="3012830"/>
            <a:ext cx="987425" cy="739775"/>
            <a:chOff x="2304" y="2702"/>
            <a:chExt cx="622" cy="466"/>
          </a:xfrm>
        </p:grpSpPr>
        <p:grpSp>
          <p:nvGrpSpPr>
            <p:cNvPr id="22540" name="Group 12"/>
            <p:cNvGrpSpPr/>
            <p:nvPr/>
          </p:nvGrpSpPr>
          <p:grpSpPr bwMode="auto">
            <a:xfrm rot="-10769307">
              <a:off x="2448" y="2976"/>
              <a:ext cx="336" cy="192"/>
              <a:chOff x="1344" y="3024"/>
              <a:chExt cx="336" cy="192"/>
            </a:xfrm>
          </p:grpSpPr>
          <p:sp>
            <p:nvSpPr>
              <p:cNvPr id="22541" name="Line 13"/>
              <p:cNvSpPr>
                <a:spLocks noChangeShapeType="1"/>
              </p:cNvSpPr>
              <p:nvPr/>
            </p:nvSpPr>
            <p:spPr bwMode="auto">
              <a:xfrm>
                <a:off x="1344" y="302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42" name="Line 14"/>
              <p:cNvSpPr>
                <a:spLocks noChangeShapeType="1"/>
              </p:cNvSpPr>
              <p:nvPr/>
            </p:nvSpPr>
            <p:spPr bwMode="auto">
              <a:xfrm flipH="1">
                <a:off x="1488" y="302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543" name="Rectangle 15"/>
            <p:cNvSpPr>
              <a:spLocks noChangeArrowheads="1"/>
            </p:cNvSpPr>
            <p:nvPr/>
          </p:nvSpPr>
          <p:spPr bwMode="auto">
            <a:xfrm>
              <a:off x="2304" y="2702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逆序 </a:t>
              </a:r>
            </a:p>
          </p:txBody>
        </p:sp>
      </p:grpSp>
      <p:grpSp>
        <p:nvGrpSpPr>
          <p:cNvPr id="22544" name="Group 16"/>
          <p:cNvGrpSpPr/>
          <p:nvPr/>
        </p:nvGrpSpPr>
        <p:grpSpPr bwMode="auto">
          <a:xfrm>
            <a:off x="4430582" y="3981205"/>
            <a:ext cx="1139825" cy="860425"/>
            <a:chOff x="2448" y="3312"/>
            <a:chExt cx="718" cy="542"/>
          </a:xfrm>
        </p:grpSpPr>
        <p:grpSp>
          <p:nvGrpSpPr>
            <p:cNvPr id="22545" name="Group 17"/>
            <p:cNvGrpSpPr/>
            <p:nvPr/>
          </p:nvGrpSpPr>
          <p:grpSpPr bwMode="auto">
            <a:xfrm>
              <a:off x="2448" y="3312"/>
              <a:ext cx="672" cy="192"/>
              <a:chOff x="1344" y="3024"/>
              <a:chExt cx="336" cy="192"/>
            </a:xfrm>
          </p:grpSpPr>
          <p:sp>
            <p:nvSpPr>
              <p:cNvPr id="22546" name="Line 18"/>
              <p:cNvSpPr>
                <a:spLocks noChangeShapeType="1"/>
              </p:cNvSpPr>
              <p:nvPr/>
            </p:nvSpPr>
            <p:spPr bwMode="auto">
              <a:xfrm>
                <a:off x="1344" y="302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47" name="Line 19"/>
              <p:cNvSpPr>
                <a:spLocks noChangeShapeType="1"/>
              </p:cNvSpPr>
              <p:nvPr/>
            </p:nvSpPr>
            <p:spPr bwMode="auto">
              <a:xfrm flipH="1">
                <a:off x="1488" y="302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548" name="Rectangle 20"/>
            <p:cNvSpPr>
              <a:spLocks noChangeArrowheads="1"/>
            </p:cNvSpPr>
            <p:nvPr/>
          </p:nvSpPr>
          <p:spPr bwMode="auto">
            <a:xfrm>
              <a:off x="2544" y="3527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逆序 </a:t>
              </a:r>
            </a:p>
          </p:txBody>
        </p:sp>
      </p:grp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333245" y="4932118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思考题：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还能找到其它逆序吗？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333245" y="5541718"/>
            <a:ext cx="6343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答：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也构成逆序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222B128-6BEE-4E0D-9B1E-A31D13BDDD50}"/>
              </a:ext>
            </a:extLst>
          </p:cNvPr>
          <p:cNvSpPr txBox="1">
            <a:spLocks/>
          </p:cNvSpPr>
          <p:nvPr/>
        </p:nvSpPr>
        <p:spPr bwMode="auto">
          <a:xfrm>
            <a:off x="179388" y="6092825"/>
            <a:ext cx="77724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6" name="副标题 1">
            <a:extLst>
              <a:ext uri="{FF2B5EF4-FFF2-40B4-BE49-F238E27FC236}">
                <a16:creationId xmlns:a16="http://schemas.microsoft.com/office/drawing/2014/main" id="{8B7003C9-895D-1F0A-D428-C49A3BB54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7117" y="260648"/>
            <a:ext cx="504057" cy="5412804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autoUpdateAnimBg="0"/>
      <p:bldP spid="22531" grpId="0" animBg="1"/>
      <p:bldP spid="22532" grpId="0"/>
      <p:bldP spid="22533" grpId="0" autoUpdateAnimBg="0"/>
      <p:bldP spid="22549" grpId="0" autoUpdateAnimBg="0"/>
      <p:bldP spid="2255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ChangeArrowheads="1"/>
          </p:cNvSpPr>
          <p:nvPr/>
        </p:nvSpPr>
        <p:spPr bwMode="auto">
          <a:xfrm>
            <a:off x="317500" y="635000"/>
            <a:ext cx="7998916" cy="66124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  <a:r>
              <a:rPr kumimoji="1"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排列中所有逆序的总数称为此排列的</a:t>
            </a:r>
            <a:r>
              <a:rPr kumimoji="1"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逆序数</a:t>
            </a:r>
            <a:r>
              <a:rPr kumimoji="1"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331640" y="1561144"/>
            <a:ext cx="61334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排列            的逆序数通常记为         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317207"/>
              </p:ext>
            </p:extLst>
          </p:nvPr>
        </p:nvGraphicFramePr>
        <p:xfrm>
          <a:off x="2162459" y="1567799"/>
          <a:ext cx="12192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8000" imgH="228600" progId="Equation.DSMT4">
                  <p:embed/>
                </p:oleObj>
              </mc:Choice>
              <mc:Fallback>
                <p:oleObj name="Equation" r:id="rId2" imgW="508000" imgH="228600" progId="Equation.DSMT4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459" y="1567799"/>
                        <a:ext cx="12192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749773"/>
              </p:ext>
            </p:extLst>
          </p:nvPr>
        </p:nvGraphicFramePr>
        <p:xfrm>
          <a:off x="6365043" y="1578912"/>
          <a:ext cx="16017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228600" progId="Equation.DSMT4">
                  <p:embed/>
                </p:oleObj>
              </mc:Choice>
              <mc:Fallback>
                <p:oleObj name="Equation" r:id="rId4" imgW="685800" imgH="228600" progId="Equation.DSMT4">
                  <p:embed/>
                  <p:pic>
                    <p:nvPicPr>
                      <p:cNvPr id="2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043" y="1578912"/>
                        <a:ext cx="1601787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15913" y="2370207"/>
            <a:ext cx="5006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奇排列：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逆序数为奇数的排列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15913" y="2903607"/>
            <a:ext cx="5006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偶排列：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逆序数为偶数的排列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2AF80B1-69F6-4FF3-8094-F5CFB82BD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3978275"/>
            <a:ext cx="8488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思考题：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符合标准次序的排列是奇排列还是偶排列？ 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99EAD5AB-441C-43AF-A9DE-E1A0AEC3F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4540250"/>
            <a:ext cx="79248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答：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符合标准次序的排列（例如：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123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）的逆序数等于零，因而是偶排列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9A98ED1-3609-41AF-5A7C-1B01FDB70106}"/>
              </a:ext>
            </a:extLst>
          </p:cNvPr>
          <p:cNvSpPr txBox="1">
            <a:spLocks/>
          </p:cNvSpPr>
          <p:nvPr/>
        </p:nvSpPr>
        <p:spPr bwMode="auto">
          <a:xfrm>
            <a:off x="179388" y="6092825"/>
            <a:ext cx="77724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6" name="副标题 1">
            <a:extLst>
              <a:ext uri="{FF2B5EF4-FFF2-40B4-BE49-F238E27FC236}">
                <a16:creationId xmlns:a16="http://schemas.microsoft.com/office/drawing/2014/main" id="{4136EEA2-FA66-1727-C2D0-9676A3BCB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7117" y="260648"/>
            <a:ext cx="504057" cy="5412804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55" grpId="0"/>
      <p:bldP spid="23558" grpId="0" autoUpdateAnimBg="0"/>
      <p:bldP spid="23559" grpId="0" autoUpdateAnimBg="0"/>
      <p:bldP spid="8" grpId="0" autoUpdateAnimBg="0"/>
      <p:bldP spid="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251520" y="548680"/>
            <a:ext cx="40386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3200" b="1" dirty="0">
                <a:solidFill>
                  <a:srgbClr val="6666FF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课程的性质与特点：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6421438" y="1981200"/>
            <a:ext cx="2722562" cy="5794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　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CFA4CF4-880D-45CF-93D0-C894217E57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512" y="1412776"/>
            <a:ext cx="8055807" cy="316835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线性代数是数学的一个分支。它既是学习数学的必修课，也是学习其他专业课的必修课。</a:t>
            </a:r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该课程的特点是：公式多、式子大、符号繁，但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规律性强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工程领域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（图像处理、自动控制和管理决策等）有着较多的应用。</a:t>
            </a:r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21AD7208-E93C-46D9-90BC-F649B7EA29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线性代数</a:t>
            </a:r>
            <a:r>
              <a:rPr lang="zh-CN" altLang="en-US" sz="36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（第六版）</a:t>
            </a:r>
          </a:p>
        </p:txBody>
      </p:sp>
    </p:spTree>
    <p:extLst>
      <p:ext uri="{BB962C8B-B14F-4D97-AF65-F5344CB8AC3E}">
        <p14:creationId xmlns:p14="http://schemas.microsoft.com/office/powerpoint/2010/main" val="323261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51520" y="469078"/>
            <a:ext cx="3057247" cy="523220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计算排列的逆序数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27758" y="4366390"/>
            <a:ext cx="294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则此排列的逆序数为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058664"/>
              </p:ext>
            </p:extLst>
          </p:nvPr>
        </p:nvGraphicFramePr>
        <p:xfrm>
          <a:off x="3620195" y="4366390"/>
          <a:ext cx="25273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7600" imgH="228600" progId="Equation.DSMT4">
                  <p:embed/>
                </p:oleObj>
              </mc:Choice>
              <mc:Fallback>
                <p:oleObj name="Equation" r:id="rId2" imgW="1117600" imgH="228600" progId="Equation.DSMT4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0195" y="4366390"/>
                        <a:ext cx="2527300" cy="517525"/>
                      </a:xfrm>
                      <a:prstGeom prst="rect">
                        <a:avLst/>
                      </a:prstGeom>
                      <a:solidFill>
                        <a:srgbClr val="FFFFB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29345" y="1235840"/>
            <a:ext cx="7620000" cy="2973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设                    是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1, 2, …,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这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个自然数的任一排列，并规定由小到大为标准次序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</a:rPr>
              <a:t>（排列 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</a:rPr>
              <a:t>32514 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</a:rPr>
              <a:t>的逆序数）</a:t>
            </a:r>
            <a:endParaRPr kumimoji="1" lang="en-US" altLang="zh-CN" sz="2400" b="1" dirty="0">
              <a:solidFill>
                <a:srgbClr val="00B05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比     大、且排在     前的元素有    个 ；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比     大的数排在     前的元素有    个；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比     大的数排在     前的元素有    个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889213"/>
              </p:ext>
            </p:extLst>
          </p:nvPr>
        </p:nvGraphicFramePr>
        <p:xfrm>
          <a:off x="1026220" y="1267590"/>
          <a:ext cx="15843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400" imgH="228600" progId="Equation.DSMT4">
                  <p:embed/>
                </p:oleObj>
              </mc:Choice>
              <mc:Fallback>
                <p:oleObj name="Equation" r:id="rId4" imgW="660400" imgH="228600" progId="Equation.DSMT4">
                  <p:embed/>
                  <p:pic>
                    <p:nvPicPr>
                      <p:cNvPr id="24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220" y="1267590"/>
                        <a:ext cx="158432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783802"/>
              </p:ext>
            </p:extLst>
          </p:nvPr>
        </p:nvGraphicFramePr>
        <p:xfrm>
          <a:off x="1046585" y="2199403"/>
          <a:ext cx="4270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646" imgH="228402" progId="Equation.DSMT4">
                  <p:embed/>
                </p:oleObj>
              </mc:Choice>
              <mc:Fallback>
                <p:oleObj name="Equation" r:id="rId6" imgW="177646" imgH="228402" progId="Equation.DSMT4">
                  <p:embed/>
                  <p:pic>
                    <p:nvPicPr>
                      <p:cNvPr id="245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585" y="2199403"/>
                        <a:ext cx="427038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71413"/>
              </p:ext>
            </p:extLst>
          </p:nvPr>
        </p:nvGraphicFramePr>
        <p:xfrm>
          <a:off x="2918793" y="2199403"/>
          <a:ext cx="4270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646" imgH="228402" progId="Equation.DSMT4">
                  <p:embed/>
                </p:oleObj>
              </mc:Choice>
              <mc:Fallback>
                <p:oleObj name="Equation" r:id="rId8" imgW="177646" imgH="228402" progId="Equation.DSMT4">
                  <p:embed/>
                  <p:pic>
                    <p:nvPicPr>
                      <p:cNvPr id="245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793" y="2199403"/>
                        <a:ext cx="427037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517200"/>
              </p:ext>
            </p:extLst>
          </p:nvPr>
        </p:nvGraphicFramePr>
        <p:xfrm>
          <a:off x="4863009" y="2271411"/>
          <a:ext cx="3365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700" imgH="228600" progId="Equation.DSMT4">
                  <p:embed/>
                </p:oleObj>
              </mc:Choice>
              <mc:Fallback>
                <p:oleObj name="Equation" r:id="rId10" imgW="139700" imgH="228600" progId="Equation.DSMT4">
                  <p:embed/>
                  <p:pic>
                    <p:nvPicPr>
                      <p:cNvPr id="245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3009" y="2271411"/>
                        <a:ext cx="33655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016987"/>
              </p:ext>
            </p:extLst>
          </p:nvPr>
        </p:nvGraphicFramePr>
        <p:xfrm>
          <a:off x="1046585" y="2703459"/>
          <a:ext cx="4572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0500" imgH="228600" progId="Equation.DSMT4">
                  <p:embed/>
                </p:oleObj>
              </mc:Choice>
              <mc:Fallback>
                <p:oleObj name="Equation" r:id="rId12" imgW="190500" imgH="228600" progId="Equation.DSMT4">
                  <p:embed/>
                  <p:pic>
                    <p:nvPicPr>
                      <p:cNvPr id="245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585" y="2703459"/>
                        <a:ext cx="4572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058279"/>
              </p:ext>
            </p:extLst>
          </p:nvPr>
        </p:nvGraphicFramePr>
        <p:xfrm>
          <a:off x="2918793" y="2703459"/>
          <a:ext cx="4587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0500" imgH="228600" progId="Equation.DSMT4">
                  <p:embed/>
                </p:oleObj>
              </mc:Choice>
              <mc:Fallback>
                <p:oleObj name="Equation" r:id="rId14" imgW="190500" imgH="228600" progId="Equation.DSMT4">
                  <p:embed/>
                  <p:pic>
                    <p:nvPicPr>
                      <p:cNvPr id="245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793" y="2703459"/>
                        <a:ext cx="458788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721907"/>
              </p:ext>
            </p:extLst>
          </p:nvPr>
        </p:nvGraphicFramePr>
        <p:xfrm>
          <a:off x="4863009" y="2703459"/>
          <a:ext cx="3365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700" imgH="228600" progId="Equation.DSMT4">
                  <p:embed/>
                </p:oleObj>
              </mc:Choice>
              <mc:Fallback>
                <p:oleObj name="Equation" r:id="rId16" imgW="139700" imgH="228600" progId="Equation.DSMT4">
                  <p:embed/>
                  <p:pic>
                    <p:nvPicPr>
                      <p:cNvPr id="245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3009" y="2703459"/>
                        <a:ext cx="33655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213908"/>
              </p:ext>
            </p:extLst>
          </p:nvPr>
        </p:nvGraphicFramePr>
        <p:xfrm>
          <a:off x="974577" y="3639563"/>
          <a:ext cx="4572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0500" imgH="228600" progId="Equation.DSMT4">
                  <p:embed/>
                </p:oleObj>
              </mc:Choice>
              <mc:Fallback>
                <p:oleObj name="Equation" r:id="rId18" imgW="190500" imgH="228600" progId="Equation.DSMT4">
                  <p:embed/>
                  <p:pic>
                    <p:nvPicPr>
                      <p:cNvPr id="245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577" y="3639563"/>
                        <a:ext cx="4572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133949"/>
              </p:ext>
            </p:extLst>
          </p:nvPr>
        </p:nvGraphicFramePr>
        <p:xfrm>
          <a:off x="2918793" y="3639563"/>
          <a:ext cx="4587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90500" imgH="228600" progId="Equation.DSMT4">
                  <p:embed/>
                </p:oleObj>
              </mc:Choice>
              <mc:Fallback>
                <p:oleObj name="Equation" r:id="rId20" imgW="190500" imgH="228600" progId="Equation.DSMT4">
                  <p:embed/>
                  <p:pic>
                    <p:nvPicPr>
                      <p:cNvPr id="245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793" y="3639563"/>
                        <a:ext cx="458787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668440"/>
              </p:ext>
            </p:extLst>
          </p:nvPr>
        </p:nvGraphicFramePr>
        <p:xfrm>
          <a:off x="4863009" y="3639563"/>
          <a:ext cx="3667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2334" imgH="228501" progId="Equation.DSMT4">
                  <p:embed/>
                </p:oleObj>
              </mc:Choice>
              <mc:Fallback>
                <p:oleObj name="Equation" r:id="rId22" imgW="152334" imgH="228501" progId="Equation.DSMT4">
                  <p:embed/>
                  <p:pic>
                    <p:nvPicPr>
                      <p:cNvPr id="245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3009" y="3639563"/>
                        <a:ext cx="366713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3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042744"/>
              </p:ext>
            </p:extLst>
          </p:nvPr>
        </p:nvGraphicFramePr>
        <p:xfrm>
          <a:off x="6015137" y="2271411"/>
          <a:ext cx="19986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38080" imgH="228600" progId="Equation.DSMT4">
                  <p:embed/>
                </p:oleObj>
              </mc:Choice>
              <mc:Fallback>
                <p:oleObj name="Equation" r:id="rId24" imgW="838080" imgH="228600" progId="Equation.DSMT4">
                  <p:embed/>
                  <p:pic>
                    <p:nvPicPr>
                      <p:cNvPr id="14393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137" y="2271411"/>
                        <a:ext cx="199866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4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748507"/>
              </p:ext>
            </p:extLst>
          </p:nvPr>
        </p:nvGraphicFramePr>
        <p:xfrm>
          <a:off x="6042025" y="2774950"/>
          <a:ext cx="2816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180800" imgH="228600" progId="Equation.DSMT4">
                  <p:embed/>
                </p:oleObj>
              </mc:Choice>
              <mc:Fallback>
                <p:oleObj name="Equation" r:id="rId26" imgW="1180800" imgH="228600" progId="Equation.DSMT4">
                  <p:embed/>
                  <p:pic>
                    <p:nvPicPr>
                      <p:cNvPr id="14394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025" y="2774950"/>
                        <a:ext cx="28162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5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797623"/>
              </p:ext>
            </p:extLst>
          </p:nvPr>
        </p:nvGraphicFramePr>
        <p:xfrm>
          <a:off x="6042720" y="3639563"/>
          <a:ext cx="2816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180800" imgH="228600" progId="Equation.DSMT4">
                  <p:embed/>
                </p:oleObj>
              </mc:Choice>
              <mc:Fallback>
                <p:oleObj name="Equation" r:id="rId28" imgW="1180800" imgH="228600" progId="Equation.DSMT4">
                  <p:embed/>
                  <p:pic>
                    <p:nvPicPr>
                      <p:cNvPr id="14395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720" y="3639563"/>
                        <a:ext cx="28162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6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348174"/>
              </p:ext>
            </p:extLst>
          </p:nvPr>
        </p:nvGraphicFramePr>
        <p:xfrm>
          <a:off x="3350841" y="5151731"/>
          <a:ext cx="3937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892160" imgH="203040" progId="Equation.DSMT4">
                  <p:embed/>
                </p:oleObj>
              </mc:Choice>
              <mc:Fallback>
                <p:oleObj name="Equation" r:id="rId30" imgW="1892160" imgH="203040" progId="Equation.DSMT4">
                  <p:embed/>
                  <p:pic>
                    <p:nvPicPr>
                      <p:cNvPr id="14396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841" y="5151731"/>
                        <a:ext cx="3937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>
            <a:extLst>
              <a:ext uri="{FF2B5EF4-FFF2-40B4-BE49-F238E27FC236}">
                <a16:creationId xmlns:a16="http://schemas.microsoft.com/office/drawing/2014/main" id="{761B4FA3-EFA2-AA80-B7AC-FFFC577C7EB8}"/>
              </a:ext>
            </a:extLst>
          </p:cNvPr>
          <p:cNvSpPr txBox="1">
            <a:spLocks/>
          </p:cNvSpPr>
          <p:nvPr/>
        </p:nvSpPr>
        <p:spPr bwMode="auto">
          <a:xfrm>
            <a:off x="179388" y="6092825"/>
            <a:ext cx="77724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8" name="副标题 1">
            <a:extLst>
              <a:ext uri="{FF2B5EF4-FFF2-40B4-BE49-F238E27FC236}">
                <a16:creationId xmlns:a16="http://schemas.microsoft.com/office/drawing/2014/main" id="{74670CC4-3113-41DF-FA36-2C68F56E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7117" y="260648"/>
            <a:ext cx="504057" cy="5412804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264880D-42CC-CFD7-943F-EEEF74B082A9}"/>
                  </a:ext>
                </a:extLst>
              </p:cNvPr>
              <p:cNvSpPr txBox="1"/>
              <p:nvPr/>
            </p:nvSpPr>
            <p:spPr>
              <a:xfrm>
                <a:off x="1602454" y="3120358"/>
                <a:ext cx="29885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zh-CN" alt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zh-CN" alt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；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264880D-42CC-CFD7-943F-EEEF74B08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54" y="3120358"/>
                <a:ext cx="2988575" cy="52322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AE63D2C-722F-922F-A149-3EC7A28EBA43}"/>
                  </a:ext>
                </a:extLst>
              </p:cNvPr>
              <p:cNvSpPr txBox="1"/>
              <p:nvPr/>
            </p:nvSpPr>
            <p:spPr>
              <a:xfrm>
                <a:off x="4402633" y="3108721"/>
                <a:ext cx="26141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AE63D2C-722F-922F-A149-3EC7A28EB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633" y="3108721"/>
                <a:ext cx="2614177" cy="5232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403781"/>
              </p:ext>
            </p:extLst>
          </p:nvPr>
        </p:nvGraphicFramePr>
        <p:xfrm>
          <a:off x="784873" y="748159"/>
          <a:ext cx="2652712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500" imgH="711200" progId="Equation.DSMT4">
                  <p:embed/>
                </p:oleObj>
              </mc:Choice>
              <mc:Fallback>
                <p:oleObj name="Equation" r:id="rId2" imgW="1206500" imgH="711200" progId="Equation.DSMT4">
                  <p:embed/>
                  <p:pic>
                    <p:nvPicPr>
                      <p:cNvPr id="2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73" y="748159"/>
                        <a:ext cx="2652712" cy="156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448296"/>
              </p:ext>
            </p:extLst>
          </p:nvPr>
        </p:nvGraphicFramePr>
        <p:xfrm>
          <a:off x="3450285" y="1435546"/>
          <a:ext cx="306388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579" imgH="114201" progId="Equation.DSMT4">
                  <p:embed/>
                </p:oleObj>
              </mc:Choice>
              <mc:Fallback>
                <p:oleObj name="Equation" r:id="rId4" imgW="139579" imgH="114201" progId="Equation.DSMT4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285" y="1435546"/>
                        <a:ext cx="306388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915698"/>
              </p:ext>
            </p:extLst>
          </p:nvPr>
        </p:nvGraphicFramePr>
        <p:xfrm>
          <a:off x="3755085" y="1305371"/>
          <a:ext cx="43084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55520" imgH="457200" progId="Equation.DSMT4">
                  <p:embed/>
                </p:oleObj>
              </mc:Choice>
              <mc:Fallback>
                <p:oleObj name="Equation" r:id="rId6" imgW="1955520" imgH="457200" progId="Equation.DSMT4">
                  <p:embed/>
                  <p:pic>
                    <p:nvPicPr>
                      <p:cNvPr id="2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5085" y="1305371"/>
                        <a:ext cx="4308475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02285" y="2624584"/>
            <a:ext cx="8763000" cy="336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规律：</a:t>
            </a: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三阶行列式共有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6=3!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项．</a:t>
            </a: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每一项都是位于不同行不同列的三个元素的乘积．</a:t>
            </a: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每一项可以写成                 （正负号除外），其中</a:t>
            </a: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的某个排列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当            是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偶排列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时，对应的项取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正号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当             是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奇排列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时，对应的项取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负号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176612"/>
              </p:ext>
            </p:extLst>
          </p:nvPr>
        </p:nvGraphicFramePr>
        <p:xfrm>
          <a:off x="3050235" y="4048571"/>
          <a:ext cx="16049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23600" imgH="253800" progId="Equation.DSMT4">
                  <p:embed/>
                </p:oleObj>
              </mc:Choice>
              <mc:Fallback>
                <p:oleObj name="Equation" r:id="rId8" imgW="723600" imgH="253800" progId="Equation.DSMT4">
                  <p:embed/>
                  <p:pic>
                    <p:nvPicPr>
                      <p:cNvPr id="235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0235" y="4048571"/>
                        <a:ext cx="1604963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841822"/>
              </p:ext>
            </p:extLst>
          </p:nvPr>
        </p:nvGraphicFramePr>
        <p:xfrm>
          <a:off x="7546514" y="4005064"/>
          <a:ext cx="10366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69900" imgH="228600" progId="Equation.DSMT4">
                  <p:embed/>
                </p:oleObj>
              </mc:Choice>
              <mc:Fallback>
                <p:oleObj name="Equation" r:id="rId10" imgW="469900" imgH="228600" progId="Equation.DSMT4">
                  <p:embed/>
                  <p:pic>
                    <p:nvPicPr>
                      <p:cNvPr id="235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514" y="4005064"/>
                        <a:ext cx="1036637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614747"/>
              </p:ext>
            </p:extLst>
          </p:nvPr>
        </p:nvGraphicFramePr>
        <p:xfrm>
          <a:off x="1108723" y="5004246"/>
          <a:ext cx="10366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69900" imgH="228600" progId="Equation.DSMT4">
                  <p:embed/>
                </p:oleObj>
              </mc:Choice>
              <mc:Fallback>
                <p:oleObj name="Equation" r:id="rId12" imgW="469900" imgH="228600" progId="Equation.DSMT4">
                  <p:embed/>
                  <p:pic>
                    <p:nvPicPr>
                      <p:cNvPr id="23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723" y="5004246"/>
                        <a:ext cx="1036637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969817"/>
              </p:ext>
            </p:extLst>
          </p:nvPr>
        </p:nvGraphicFramePr>
        <p:xfrm>
          <a:off x="1108723" y="5496371"/>
          <a:ext cx="10366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69900" imgH="228600" progId="Equation.DSMT4">
                  <p:embed/>
                </p:oleObj>
              </mc:Choice>
              <mc:Fallback>
                <p:oleObj name="Equation" r:id="rId14" imgW="469900" imgH="228600" progId="Equation.DSMT4">
                  <p:embed/>
                  <p:pic>
                    <p:nvPicPr>
                      <p:cNvPr id="235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723" y="5496371"/>
                        <a:ext cx="1036637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097613" y="33635"/>
            <a:ext cx="417646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奇排列：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132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213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321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偶排列：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123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231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312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010A20E6-3CDA-4C5F-9565-3173777DC1C9}"/>
              </a:ext>
            </a:extLst>
          </p:cNvPr>
          <p:cNvSpPr txBox="1">
            <a:spLocks/>
          </p:cNvSpPr>
          <p:nvPr/>
        </p:nvSpPr>
        <p:spPr bwMode="auto">
          <a:xfrm>
            <a:off x="179388" y="6092825"/>
            <a:ext cx="77724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15" name="副标题 1">
            <a:extLst>
              <a:ext uri="{FF2B5EF4-FFF2-40B4-BE49-F238E27FC236}">
                <a16:creationId xmlns:a16="http://schemas.microsoft.com/office/drawing/2014/main" id="{3746D90A-6F91-458D-921B-C974B7296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7117" y="260648"/>
            <a:ext cx="504057" cy="5412804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zh-CN" altLang="en-US" dirty="0"/>
              <a:t>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阶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式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3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3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23528" y="404664"/>
            <a:ext cx="401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所以，三阶行列式可以写成</a:t>
            </a:r>
            <a:r>
              <a:rPr kumimoji="1"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8344"/>
              </p:ext>
            </p:extLst>
          </p:nvPr>
        </p:nvGraphicFramePr>
        <p:xfrm>
          <a:off x="2960366" y="2663676"/>
          <a:ext cx="399573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368300" progId="Equation.DSMT4">
                  <p:embed/>
                </p:oleObj>
              </mc:Choice>
              <mc:Fallback>
                <p:oleObj name="Equation" r:id="rId2" imgW="1828800" imgH="368300" progId="Equation.DSMT4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366" y="2663676"/>
                        <a:ext cx="3995737" cy="8096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11560" y="3623123"/>
            <a:ext cx="38164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对             的所有排列求和</a:t>
            </a:r>
            <a:r>
              <a:rPr kumimoji="1"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504548" y="5114637"/>
            <a:ext cx="799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二阶行列式有类似规律</a:t>
            </a:r>
            <a:r>
              <a:rPr kumimoji="1"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下面将行列式推广到一般的情形</a:t>
            </a:r>
            <a:r>
              <a:rPr kumimoji="1"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684791"/>
              </p:ext>
            </p:extLst>
          </p:nvPr>
        </p:nvGraphicFramePr>
        <p:xfrm>
          <a:off x="280666" y="917426"/>
          <a:ext cx="2652712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06500" imgH="711200" progId="Equation.DSMT4">
                  <p:embed/>
                </p:oleObj>
              </mc:Choice>
              <mc:Fallback>
                <p:oleObj name="Equation" r:id="rId4" imgW="1206500" imgH="711200" progId="Equation.DSMT4">
                  <p:embed/>
                  <p:pic>
                    <p:nvPicPr>
                      <p:cNvPr id="245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66" y="917426"/>
                        <a:ext cx="2652712" cy="156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70189"/>
              </p:ext>
            </p:extLst>
          </p:nvPr>
        </p:nvGraphicFramePr>
        <p:xfrm>
          <a:off x="2946078" y="1604814"/>
          <a:ext cx="306388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579" imgH="114201" progId="Equation.DSMT4">
                  <p:embed/>
                </p:oleObj>
              </mc:Choice>
              <mc:Fallback>
                <p:oleObj name="Equation" r:id="rId6" imgW="139579" imgH="114201" progId="Equation.DSMT4">
                  <p:embed/>
                  <p:pic>
                    <p:nvPicPr>
                      <p:cNvPr id="245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078" y="1604814"/>
                        <a:ext cx="306388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716670"/>
              </p:ext>
            </p:extLst>
          </p:nvPr>
        </p:nvGraphicFramePr>
        <p:xfrm>
          <a:off x="3305374" y="1279525"/>
          <a:ext cx="4305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55520" imgH="457200" progId="Equation.DSMT4">
                  <p:embed/>
                </p:oleObj>
              </mc:Choice>
              <mc:Fallback>
                <p:oleObj name="Equation" r:id="rId8" imgW="1955520" imgH="457200" progId="Equation.DSMT4">
                  <p:embed/>
                  <p:pic>
                    <p:nvPicPr>
                      <p:cNvPr id="1743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374" y="1279525"/>
                        <a:ext cx="43053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DC77AD32-44DE-4BDC-A157-3DBCD4FECC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669734"/>
              </p:ext>
            </p:extLst>
          </p:nvPr>
        </p:nvGraphicFramePr>
        <p:xfrm>
          <a:off x="1088703" y="3581550"/>
          <a:ext cx="10366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69900" imgH="228600" progId="Equation.DSMT4">
                  <p:embed/>
                </p:oleObj>
              </mc:Choice>
              <mc:Fallback>
                <p:oleObj name="Equation" r:id="rId10" imgW="469900" imgH="228600" progId="Equation.DSMT4">
                  <p:embed/>
                  <p:pic>
                    <p:nvPicPr>
                      <p:cNvPr id="235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703" y="3581550"/>
                        <a:ext cx="1036637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514AE99-83EF-4086-94A4-9DF012EA88AA}"/>
              </a:ext>
            </a:extLst>
          </p:cNvPr>
          <p:cNvSpPr txBox="1"/>
          <p:nvPr/>
        </p:nvSpPr>
        <p:spPr>
          <a:xfrm>
            <a:off x="5364088" y="362975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00B050"/>
                </a:solidFill>
                <a:ea typeface="楷体_GB2312" pitchFamily="49" charset="-122"/>
              </a:rPr>
              <a:t>不同行不同列元素的乘积</a:t>
            </a:r>
          </a:p>
        </p:txBody>
      </p:sp>
      <p:sp>
        <p:nvSpPr>
          <p:cNvPr id="14" name="AutoShape 12">
            <a:extLst>
              <a:ext uri="{FF2B5EF4-FFF2-40B4-BE49-F238E27FC236}">
                <a16:creationId xmlns:a16="http://schemas.microsoft.com/office/drawing/2014/main" id="{74D5360D-74DF-40E5-B022-10F0556A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2777975"/>
            <a:ext cx="1592015" cy="581025"/>
          </a:xfrm>
          <a:prstGeom prst="wedgeRoundRectCallout">
            <a:avLst>
              <a:gd name="adj1" fmla="val -33852"/>
              <a:gd name="adj2" fmla="val 14681"/>
              <a:gd name="adj3" fmla="val 16667"/>
            </a:avLst>
          </a:prstGeom>
          <a:noFill/>
          <a:ln w="28575">
            <a:solidFill>
              <a:srgbClr val="00B05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6E24D4FB-A925-4EC3-8EF3-4D5B39465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2603081"/>
            <a:ext cx="720080" cy="911793"/>
          </a:xfrm>
          <a:prstGeom prst="wedgeRoundRectCallout">
            <a:avLst>
              <a:gd name="adj1" fmla="val -33852"/>
              <a:gd name="adj2" fmla="val 14681"/>
              <a:gd name="adj3" fmla="val 16667"/>
            </a:avLst>
          </a:prstGeom>
          <a:noFill/>
          <a:ln w="28575">
            <a:solidFill>
              <a:srgbClr val="0070C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5091C7DA-E535-4827-9832-1E6E980E2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2651225"/>
            <a:ext cx="936104" cy="439638"/>
          </a:xfrm>
          <a:prstGeom prst="wedgeRoundRectCallout">
            <a:avLst>
              <a:gd name="adj1" fmla="val -33852"/>
              <a:gd name="adj2" fmla="val 14681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0B1CCBA-B4CD-4C4B-B68A-4D75906F7714}"/>
              </a:ext>
            </a:extLst>
          </p:cNvPr>
          <p:cNvSpPr txBox="1"/>
          <p:nvPr/>
        </p:nvSpPr>
        <p:spPr>
          <a:xfrm>
            <a:off x="4501873" y="222996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列标排列的逆序数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B9B4A3F1-3331-41BE-B8FA-1D0457985D21}"/>
              </a:ext>
            </a:extLst>
          </p:cNvPr>
          <p:cNvSpPr txBox="1">
            <a:spLocks/>
          </p:cNvSpPr>
          <p:nvPr/>
        </p:nvSpPr>
        <p:spPr bwMode="auto">
          <a:xfrm>
            <a:off x="179388" y="6092825"/>
            <a:ext cx="77724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19" name="副标题 1">
            <a:extLst>
              <a:ext uri="{FF2B5EF4-FFF2-40B4-BE49-F238E27FC236}">
                <a16:creationId xmlns:a16="http://schemas.microsoft.com/office/drawing/2014/main" id="{A4AFEF54-C97C-4489-BB31-173B50484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7117" y="260648"/>
            <a:ext cx="504057" cy="5412804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zh-CN" altLang="en-US" dirty="0"/>
              <a:t>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阶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83" grpId="0"/>
      <p:bldP spid="2" grpId="0"/>
      <p:bldP spid="14" grpId="0" animBg="1"/>
      <p:bldP spid="15" grpId="0" animBg="1"/>
      <p:bldP spid="16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899" y="81709"/>
            <a:ext cx="3645049" cy="576064"/>
          </a:xfrm>
          <a:noFill/>
        </p:spPr>
        <p:txBody>
          <a:bodyPr/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阶行列式的定义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39552" y="3695860"/>
            <a:ext cx="8763000" cy="100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kumimoji="1" lang="en-US" altLang="zh-CN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kumimoji="1"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不同行不同列的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个元素的乘积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735580"/>
              </p:ext>
            </p:extLst>
          </p:nvPr>
        </p:nvGraphicFramePr>
        <p:xfrm>
          <a:off x="5370241" y="4201362"/>
          <a:ext cx="19685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614" imgH="253890" progId="Equation.DSMT4">
                  <p:embed/>
                </p:oleObj>
              </mc:Choice>
              <mc:Fallback>
                <p:oleObj name="Equation" r:id="rId2" imgW="888614" imgH="253890" progId="Equation.DSMT4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241" y="4201362"/>
                        <a:ext cx="1968500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283995"/>
              </p:ext>
            </p:extLst>
          </p:nvPr>
        </p:nvGraphicFramePr>
        <p:xfrm>
          <a:off x="1180246" y="3614780"/>
          <a:ext cx="14573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400" imgH="228600" progId="Equation.DSMT4">
                  <p:embed/>
                </p:oleObj>
              </mc:Choice>
              <mc:Fallback>
                <p:oleObj name="Equation" r:id="rId4" imgW="660400" imgH="228600" progId="Equation.DSMT4">
                  <p:embed/>
                  <p:pic>
                    <p:nvPicPr>
                      <p:cNvPr id="25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246" y="3614780"/>
                        <a:ext cx="145732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340213"/>
              </p:ext>
            </p:extLst>
          </p:nvPr>
        </p:nvGraphicFramePr>
        <p:xfrm>
          <a:off x="189802" y="742070"/>
          <a:ext cx="8062913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83000" imgH="939800" progId="Equation.DSMT4">
                  <p:embed/>
                </p:oleObj>
              </mc:Choice>
              <mc:Fallback>
                <p:oleObj name="Equation" r:id="rId6" imgW="3683000" imgH="939800" progId="Equation.DSMT4">
                  <p:embed/>
                  <p:pic>
                    <p:nvPicPr>
                      <p:cNvPr id="256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02" y="742070"/>
                        <a:ext cx="8062913" cy="206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353620" y="2441104"/>
            <a:ext cx="3810000" cy="97789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简记作              ，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其中    为行列式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元</a:t>
            </a:r>
          </a:p>
        </p:txBody>
      </p:sp>
      <p:graphicFrame>
        <p:nvGraphicFramePr>
          <p:cNvPr id="256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282739"/>
              </p:ext>
            </p:extLst>
          </p:nvPr>
        </p:nvGraphicFramePr>
        <p:xfrm>
          <a:off x="5443351" y="2442692"/>
          <a:ext cx="11128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8000" imgH="241300" progId="Equation.DSMT4">
                  <p:embed/>
                </p:oleObj>
              </mc:Choice>
              <mc:Fallback>
                <p:oleObj name="Equation" r:id="rId8" imgW="508000" imgH="241300" progId="Equation.DSMT4">
                  <p:embed/>
                  <p:pic>
                    <p:nvPicPr>
                      <p:cNvPr id="256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351" y="2442692"/>
                        <a:ext cx="1112837" cy="531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253563"/>
              </p:ext>
            </p:extLst>
          </p:nvPr>
        </p:nvGraphicFramePr>
        <p:xfrm>
          <a:off x="5039420" y="2974504"/>
          <a:ext cx="3905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646" imgH="241091" progId="Equation.DSMT4">
                  <p:embed/>
                </p:oleObj>
              </mc:Choice>
              <mc:Fallback>
                <p:oleObj name="Equation" r:id="rId10" imgW="177646" imgH="241091" progId="Equation.DSMT4">
                  <p:embed/>
                  <p:pic>
                    <p:nvPicPr>
                      <p:cNvPr id="256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9420" y="2974504"/>
                        <a:ext cx="390525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标题 1">
            <a:extLst>
              <a:ext uri="{FF2B5EF4-FFF2-40B4-BE49-F238E27FC236}">
                <a16:creationId xmlns:a16="http://schemas.microsoft.com/office/drawing/2014/main" id="{10574FF8-19CF-4C15-9CF4-6B33C82ED424}"/>
              </a:ext>
            </a:extLst>
          </p:cNvPr>
          <p:cNvSpPr txBox="1">
            <a:spLocks/>
          </p:cNvSpPr>
          <p:nvPr/>
        </p:nvSpPr>
        <p:spPr bwMode="auto">
          <a:xfrm>
            <a:off x="179388" y="6092825"/>
            <a:ext cx="77724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15" name="副标题 1">
            <a:extLst>
              <a:ext uri="{FF2B5EF4-FFF2-40B4-BE49-F238E27FC236}">
                <a16:creationId xmlns:a16="http://schemas.microsoft.com/office/drawing/2014/main" id="{BECB4602-A20D-4B6E-8238-4E811733E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7117" y="260648"/>
            <a:ext cx="504057" cy="5412804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/>
              <a:t>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阶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式</a:t>
            </a:r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82C4B78E-990F-44AE-ADD8-ACF4F83F3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1356277"/>
            <a:ext cx="798116" cy="1064701"/>
          </a:xfrm>
          <a:prstGeom prst="wedgeRoundRectCallout">
            <a:avLst>
              <a:gd name="adj1" fmla="val -33852"/>
              <a:gd name="adj2" fmla="val 14681"/>
              <a:gd name="adj3" fmla="val 16667"/>
            </a:avLst>
          </a:prstGeom>
          <a:noFill/>
          <a:ln w="28575">
            <a:solidFill>
              <a:srgbClr val="0070C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AutoShape 12">
            <a:extLst>
              <a:ext uri="{FF2B5EF4-FFF2-40B4-BE49-F238E27FC236}">
                <a16:creationId xmlns:a16="http://schemas.microsoft.com/office/drawing/2014/main" id="{1A1F3EB0-F1AC-43D7-8E6E-D05F20C03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1385097"/>
            <a:ext cx="1152128" cy="439638"/>
          </a:xfrm>
          <a:prstGeom prst="wedgeRoundRectCallout">
            <a:avLst>
              <a:gd name="adj1" fmla="val -33852"/>
              <a:gd name="adj2" fmla="val 14681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AutoShape 12">
            <a:extLst>
              <a:ext uri="{FF2B5EF4-FFF2-40B4-BE49-F238E27FC236}">
                <a16:creationId xmlns:a16="http://schemas.microsoft.com/office/drawing/2014/main" id="{A035AAD9-E61F-4C94-B320-D033DABF7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192" y="1503899"/>
            <a:ext cx="1952523" cy="581025"/>
          </a:xfrm>
          <a:prstGeom prst="wedgeRoundRectCallout">
            <a:avLst>
              <a:gd name="adj1" fmla="val -33852"/>
              <a:gd name="adj2" fmla="val 14681"/>
              <a:gd name="adj3" fmla="val 16667"/>
            </a:avLst>
          </a:prstGeom>
          <a:noFill/>
          <a:ln w="28575">
            <a:solidFill>
              <a:srgbClr val="00B05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915DFEBD-D177-42FB-8F11-5F7F349A2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06" y="3676847"/>
            <a:ext cx="579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对                 的所有排列求和</a:t>
            </a:r>
            <a:r>
              <a:rPr kumimoji="1"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共</a:t>
            </a:r>
            <a:r>
              <a:rPr kumimoji="1"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!</a:t>
            </a:r>
            <a:r>
              <a:rPr kumimoji="1"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项</a:t>
            </a:r>
            <a:r>
              <a:rPr kumimoji="1"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0F37144A-8867-4F44-B2E2-C599F531E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31" y="4827155"/>
            <a:ext cx="579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kumimoji="1"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ea typeface="楷体_GB2312" pitchFamily="49" charset="-122"/>
              </a:rPr>
              <a:t>t </a:t>
            </a:r>
            <a:r>
              <a:rPr kumimoji="1" lang="en-US" altLang="zh-CN" sz="2400" b="1" dirty="0">
                <a:ea typeface="楷体_GB2312" pitchFamily="49" charset="-122"/>
              </a:rPr>
              <a:t>(</a:t>
            </a:r>
            <a:r>
              <a:rPr kumimoji="1" lang="en-US" altLang="zh-CN" sz="2400" b="1" i="1" dirty="0">
                <a:ea typeface="楷体_GB2312" pitchFamily="49" charset="-122"/>
              </a:rPr>
              <a:t>                </a:t>
            </a:r>
            <a:r>
              <a:rPr kumimoji="1" lang="en-US" altLang="zh-CN" sz="2400" b="1" dirty="0">
                <a:ea typeface="楷体_GB2312" pitchFamily="49" charset="-122"/>
              </a:rPr>
              <a:t>)</a:t>
            </a:r>
            <a:r>
              <a:rPr kumimoji="1" lang="en-US" altLang="zh-CN" sz="2400" b="1" i="1" dirty="0"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为列标排列的逆序数</a:t>
            </a:r>
          </a:p>
        </p:txBody>
      </p:sp>
      <p:graphicFrame>
        <p:nvGraphicFramePr>
          <p:cNvPr id="21" name="Object 6">
            <a:extLst>
              <a:ext uri="{FF2B5EF4-FFF2-40B4-BE49-F238E27FC236}">
                <a16:creationId xmlns:a16="http://schemas.microsoft.com/office/drawing/2014/main" id="{B9635772-8109-449A-81B3-BD67898169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447728"/>
              </p:ext>
            </p:extLst>
          </p:nvPr>
        </p:nvGraphicFramePr>
        <p:xfrm>
          <a:off x="1180245" y="4785582"/>
          <a:ext cx="14573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400" imgH="228600" progId="Equation.DSMT4">
                  <p:embed/>
                </p:oleObj>
              </mc:Choice>
              <mc:Fallback>
                <p:oleObj name="Equation" r:id="rId4" imgW="660400" imgH="228600" progId="Equation.DSMT4">
                  <p:embed/>
                  <p:pic>
                    <p:nvPicPr>
                      <p:cNvPr id="25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245" y="4785582"/>
                        <a:ext cx="145732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 animBg="1"/>
      <p:bldP spid="16" grpId="0" animBg="1"/>
      <p:bldP spid="17" grpId="0" animBg="1"/>
      <p:bldP spid="18" grpId="0" animBg="1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ChangeArrowheads="1"/>
          </p:cNvSpPr>
          <p:nvPr/>
        </p:nvSpPr>
        <p:spPr bwMode="auto">
          <a:xfrm flipH="1" flipV="1">
            <a:off x="1585858" y="1850181"/>
            <a:ext cx="2441575" cy="1981200"/>
          </a:xfrm>
          <a:prstGeom prst="rtTriangle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146563"/>
              </p:ext>
            </p:extLst>
          </p:nvPr>
        </p:nvGraphicFramePr>
        <p:xfrm>
          <a:off x="897533" y="1744364"/>
          <a:ext cx="32258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25800" imgH="2057400" progId="Equation.DSMT4">
                  <p:embed/>
                </p:oleObj>
              </mc:Choice>
              <mc:Fallback>
                <p:oleObj name="Equation" r:id="rId2" imgW="3225800" imgH="2057400" progId="Equation.DSMT4">
                  <p:embed/>
                  <p:pic>
                    <p:nvPicPr>
                      <p:cNvPr id="31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533" y="1744364"/>
                        <a:ext cx="32258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57783" y="1037927"/>
            <a:ext cx="69252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(1) 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上三角形行列式 （主对角线下侧元素都为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605505"/>
              </p:ext>
            </p:extLst>
          </p:nvPr>
        </p:nvGraphicFramePr>
        <p:xfrm>
          <a:off x="4345583" y="2531764"/>
          <a:ext cx="180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03400" imgH="431800" progId="Equation.DSMT4">
                  <p:embed/>
                </p:oleObj>
              </mc:Choice>
              <mc:Fallback>
                <p:oleObj name="Equation" r:id="rId4" imgW="1803400" imgH="431800" progId="Equation.DSMT4">
                  <p:embed/>
                  <p:pic>
                    <p:nvPicPr>
                      <p:cNvPr id="317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5583" y="2531764"/>
                        <a:ext cx="1803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云形标注 13">
            <a:extLst>
              <a:ext uri="{FF2B5EF4-FFF2-40B4-BE49-F238E27FC236}">
                <a16:creationId xmlns:a16="http://schemas.microsoft.com/office/drawing/2014/main" id="{0294C6DC-0EF8-4943-9F73-1389D911978E}"/>
              </a:ext>
            </a:extLst>
          </p:cNvPr>
          <p:cNvSpPr/>
          <p:nvPr/>
        </p:nvSpPr>
        <p:spPr>
          <a:xfrm>
            <a:off x="6732166" y="2038250"/>
            <a:ext cx="1800225" cy="1512887"/>
          </a:xfrm>
          <a:prstGeom prst="cloudCallout">
            <a:avLst>
              <a:gd name="adj1" fmla="val -90670"/>
              <a:gd name="adj2" fmla="val -306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对角线元素乘积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FC6D7D01-E672-441C-B13B-B2F9BCB98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15" name="副标题 1">
            <a:extLst>
              <a:ext uri="{FF2B5EF4-FFF2-40B4-BE49-F238E27FC236}">
                <a16:creationId xmlns:a16="http://schemas.microsoft.com/office/drawing/2014/main" id="{2F94B3BD-151E-4066-9AAE-D699D5CD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/>
              <a:t>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阶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式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DD046206-54F0-31A7-C2BC-E035752B6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74349"/>
            <a:ext cx="2339102" cy="461665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特殊的行列式：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  <p:bldP spid="31750" grpId="0" build="p" autoUpdateAnimBg="0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48325"/>
              </p:ext>
            </p:extLst>
          </p:nvPr>
        </p:nvGraphicFramePr>
        <p:xfrm>
          <a:off x="861120" y="3997783"/>
          <a:ext cx="3271838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939800" progId="Equation.DSMT4">
                  <p:embed/>
                </p:oleObj>
              </mc:Choice>
              <mc:Fallback>
                <p:oleObj name="Equation" r:id="rId2" imgW="1485900" imgH="939800" progId="Equation.DSMT4">
                  <p:embed/>
                  <p:pic>
                    <p:nvPicPr>
                      <p:cNvPr id="307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120" y="3997783"/>
                        <a:ext cx="3271838" cy="206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51520" y="3410408"/>
            <a:ext cx="24272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(3) 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对角行列式 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556525"/>
              </p:ext>
            </p:extLst>
          </p:nvPr>
        </p:nvGraphicFramePr>
        <p:xfrm>
          <a:off x="4245496" y="4688085"/>
          <a:ext cx="180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03400" imgH="431800" progId="Equation.3">
                  <p:embed/>
                </p:oleObj>
              </mc:Choice>
              <mc:Fallback>
                <p:oleObj name="Equation" r:id="rId4" imgW="1803400" imgH="431800" progId="Equation.3">
                  <p:embed/>
                  <p:pic>
                    <p:nvPicPr>
                      <p:cNvPr id="30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5496" y="4688085"/>
                        <a:ext cx="1803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1623120" y="4069220"/>
            <a:ext cx="2376488" cy="18002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云形标注 13">
            <a:extLst>
              <a:ext uri="{FF2B5EF4-FFF2-40B4-BE49-F238E27FC236}">
                <a16:creationId xmlns:a16="http://schemas.microsoft.com/office/drawing/2014/main" id="{BD63E8F7-55B2-4BBD-8130-1CA738071506}"/>
              </a:ext>
            </a:extLst>
          </p:cNvPr>
          <p:cNvSpPr/>
          <p:nvPr/>
        </p:nvSpPr>
        <p:spPr>
          <a:xfrm>
            <a:off x="6705410" y="1656383"/>
            <a:ext cx="1800225" cy="1512887"/>
          </a:xfrm>
          <a:prstGeom prst="cloudCallout">
            <a:avLst>
              <a:gd name="adj1" fmla="val -90670"/>
              <a:gd name="adj2" fmla="val -306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对角线元素乘积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2F486F17-45DF-49B6-8868-313FAD984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17" name="副标题 1">
            <a:extLst>
              <a:ext uri="{FF2B5EF4-FFF2-40B4-BE49-F238E27FC236}">
                <a16:creationId xmlns:a16="http://schemas.microsoft.com/office/drawing/2014/main" id="{2260D25C-2E7F-455C-955C-35AA8E91A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7117" y="260648"/>
            <a:ext cx="504057" cy="5412804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/>
              <a:t>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阶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式</a:t>
            </a:r>
          </a:p>
        </p:txBody>
      </p:sp>
      <p:sp>
        <p:nvSpPr>
          <p:cNvPr id="2" name="AutoShape 3">
            <a:extLst>
              <a:ext uri="{FF2B5EF4-FFF2-40B4-BE49-F238E27FC236}">
                <a16:creationId xmlns:a16="http://schemas.microsoft.com/office/drawing/2014/main" id="{A1C8E8CF-5F88-1962-B350-86A66D351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766" y="1219027"/>
            <a:ext cx="2516187" cy="2057400"/>
          </a:xfrm>
          <a:prstGeom prst="rtTriangle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96078130-78B7-2D5E-9695-9FA9D51F10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292303"/>
              </p:ext>
            </p:extLst>
          </p:nvPr>
        </p:nvGraphicFramePr>
        <p:xfrm>
          <a:off x="793103" y="1219027"/>
          <a:ext cx="32766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76600" imgH="2057400" progId="Equation.3">
                  <p:embed/>
                </p:oleObj>
              </mc:Choice>
              <mc:Fallback>
                <p:oleObj name="Equation" r:id="rId6" imgW="3276600" imgH="2057400" progId="Equation.3">
                  <p:embed/>
                  <p:pic>
                    <p:nvPicPr>
                      <p:cNvPr id="31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103" y="1219027"/>
                        <a:ext cx="32766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8">
            <a:extLst>
              <a:ext uri="{FF2B5EF4-FFF2-40B4-BE49-F238E27FC236}">
                <a16:creationId xmlns:a16="http://schemas.microsoft.com/office/drawing/2014/main" id="{FE12E123-8730-1D0C-C86F-DE4744248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3" y="610826"/>
            <a:ext cx="727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）下三角形行列式 （主对角线上侧元素都为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DF35F8CA-DF73-C366-6E8C-093A9F31C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640910"/>
              </p:ext>
            </p:extLst>
          </p:nvPr>
        </p:nvGraphicFramePr>
        <p:xfrm>
          <a:off x="4247503" y="1981027"/>
          <a:ext cx="180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03400" imgH="431800" progId="Equation.3">
                  <p:embed/>
                </p:oleObj>
              </mc:Choice>
              <mc:Fallback>
                <p:oleObj name="Equation" r:id="rId8" imgW="1803400" imgH="431800" progId="Equation.3">
                  <p:embed/>
                  <p:pic>
                    <p:nvPicPr>
                      <p:cNvPr id="317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503" y="1981027"/>
                        <a:ext cx="1803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云形标注 13">
            <a:extLst>
              <a:ext uri="{FF2B5EF4-FFF2-40B4-BE49-F238E27FC236}">
                <a16:creationId xmlns:a16="http://schemas.microsoft.com/office/drawing/2014/main" id="{F3C2682A-CE83-477A-C4CB-B30CECF9D717}"/>
              </a:ext>
            </a:extLst>
          </p:cNvPr>
          <p:cNvSpPr/>
          <p:nvPr/>
        </p:nvSpPr>
        <p:spPr>
          <a:xfrm>
            <a:off x="6713928" y="4021427"/>
            <a:ext cx="1800225" cy="1512887"/>
          </a:xfrm>
          <a:prstGeom prst="cloudCallout">
            <a:avLst>
              <a:gd name="adj1" fmla="val -90670"/>
              <a:gd name="adj2" fmla="val -306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对角线元素乘积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 autoUpdateAnimBg="0"/>
      <p:bldP spid="30729" grpId="0" animBg="1"/>
      <p:bldP spid="12" grpId="0" animBg="1"/>
      <p:bldP spid="2" grpId="0" animBg="1"/>
      <p:bldP spid="4" grpId="0" build="p" autoUpdateAnimBg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03313" y="1628775"/>
            <a:ext cx="2722562" cy="325438"/>
          </a:xfrm>
          <a:prstGeom prst="rect">
            <a:avLst/>
          </a:prstGeom>
          <a:solidFill>
            <a:srgbClr val="E47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03313" y="2603500"/>
            <a:ext cx="2722562" cy="3254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03313" y="1144588"/>
            <a:ext cx="2722562" cy="327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27788" y="3506788"/>
            <a:ext cx="434975" cy="19399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59363" y="3500438"/>
            <a:ext cx="434975" cy="1946275"/>
          </a:xfrm>
          <a:prstGeom prst="rect">
            <a:avLst/>
          </a:prstGeom>
          <a:solidFill>
            <a:srgbClr val="E47802"/>
          </a:solidFill>
          <a:ln>
            <a:solidFill>
              <a:srgbClr val="E47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10075" y="3506788"/>
            <a:ext cx="436563" cy="1939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圆角右箭头 14"/>
          <p:cNvSpPr/>
          <p:nvPr/>
        </p:nvSpPr>
        <p:spPr>
          <a:xfrm rot="5400000">
            <a:off x="3195638" y="1778000"/>
            <a:ext cx="2281237" cy="1020763"/>
          </a:xfrm>
          <a:prstGeom prst="bentArrow">
            <a:avLst>
              <a:gd name="adj1" fmla="val 30195"/>
              <a:gd name="adj2" fmla="val 25000"/>
              <a:gd name="adj3" fmla="val 25000"/>
              <a:gd name="adj4" fmla="val 4375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右箭头 15"/>
          <p:cNvSpPr/>
          <p:nvPr/>
        </p:nvSpPr>
        <p:spPr>
          <a:xfrm rot="5400000">
            <a:off x="3759994" y="1694656"/>
            <a:ext cx="1800225" cy="1668463"/>
          </a:xfrm>
          <a:prstGeom prst="bentArrow">
            <a:avLst>
              <a:gd name="adj1" fmla="val 17724"/>
              <a:gd name="adj2" fmla="val 13792"/>
              <a:gd name="adj3" fmla="val 16405"/>
              <a:gd name="adj4" fmla="val 45919"/>
            </a:avLst>
          </a:prstGeom>
          <a:solidFill>
            <a:srgbClr val="E47802"/>
          </a:solidFill>
          <a:ln>
            <a:solidFill>
              <a:srgbClr val="E47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圆角右箭头 16"/>
          <p:cNvSpPr/>
          <p:nvPr/>
        </p:nvSpPr>
        <p:spPr>
          <a:xfrm rot="5400000">
            <a:off x="4931569" y="1497806"/>
            <a:ext cx="825500" cy="3036888"/>
          </a:xfrm>
          <a:prstGeom prst="bentArrow">
            <a:avLst>
              <a:gd name="adj1" fmla="val 40266"/>
              <a:gd name="adj2" fmla="val 26070"/>
              <a:gd name="adj3" fmla="val 34313"/>
              <a:gd name="adj4" fmla="val 3615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441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graphicFrame>
        <p:nvGraphicFramePr>
          <p:cNvPr id="9" name="Object 174"/>
          <p:cNvGraphicFramePr>
            <a:graphicFrameLocks noChangeAspect="1"/>
          </p:cNvGraphicFramePr>
          <p:nvPr/>
        </p:nvGraphicFramePr>
        <p:xfrm>
          <a:off x="501650" y="1052513"/>
          <a:ext cx="319405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87700" imgH="1955800" progId="">
                  <p:embed/>
                </p:oleObj>
              </mc:Choice>
              <mc:Fallback>
                <p:oleObj name="Equation" r:id="rId4" imgW="3187700" imgH="1955800" progId="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1052513"/>
                        <a:ext cx="3194050" cy="196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5"/>
          <p:cNvGraphicFramePr>
            <a:graphicFrameLocks noChangeAspect="1"/>
          </p:cNvGraphicFramePr>
          <p:nvPr/>
        </p:nvGraphicFramePr>
        <p:xfrm>
          <a:off x="3571875" y="3500438"/>
          <a:ext cx="335915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52800" imgH="1955800" progId="">
                  <p:embed/>
                </p:oleObj>
              </mc:Choice>
              <mc:Fallback>
                <p:oleObj name="Equation" r:id="rId6" imgW="3352800" imgH="1955800" progId="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3500438"/>
                        <a:ext cx="3359150" cy="196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507609" y="358246"/>
            <a:ext cx="1190506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542925" y="5529263"/>
            <a:ext cx="70532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行列式 </a:t>
            </a:r>
            <a:r>
              <a:rPr lang="en-US" altLang="zh-CN" sz="2600" b="1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600" b="1" baseline="3000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称为行列式 </a:t>
            </a:r>
            <a:r>
              <a:rPr lang="en-US" altLang="zh-CN" sz="2600" b="1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转置行列式</a:t>
            </a:r>
            <a:endParaRPr lang="en-US" altLang="zh-CN" sz="26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051050" y="434975"/>
            <a:ext cx="1731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转置行列式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830638" y="417513"/>
            <a:ext cx="544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i="1" dirty="0">
              <a:latin typeface="Calibri" pitchFamily="34" charset="0"/>
            </a:endParaRPr>
          </a:p>
        </p:txBody>
      </p:sp>
      <p:pic>
        <p:nvPicPr>
          <p:cNvPr id="4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172400" y="6097588"/>
            <a:ext cx="609600" cy="609600"/>
          </a:xfrm>
          <a:prstGeom prst="rect">
            <a:avLst/>
          </a:prstGeom>
        </p:spPr>
      </p:pic>
      <p:sp>
        <p:nvSpPr>
          <p:cNvPr id="22" name="副标题 2"/>
          <p:cNvSpPr>
            <a:spLocks noGrp="1"/>
          </p:cNvSpPr>
          <p:nvPr>
            <p:ph type="subTitle" idx="1"/>
          </p:nvPr>
        </p:nvSpPr>
        <p:spPr>
          <a:xfrm>
            <a:off x="8358188" y="513085"/>
            <a:ext cx="714375" cy="4860131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性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1" dur="3305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21" grpId="0" build="p"/>
      <p:bldP spid="2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63713" y="4509120"/>
            <a:ext cx="4824511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498600" y="260350"/>
            <a:ext cx="4873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 行列式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与它的转置行列式相等</a:t>
            </a:r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506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11" name="矩形 10"/>
          <p:cNvSpPr/>
          <p:nvPr/>
        </p:nvSpPr>
        <p:spPr>
          <a:xfrm>
            <a:off x="395536" y="260648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571500" y="1124744"/>
            <a:ext cx="72723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            互换行列式的两行（列），行列式变号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5536" y="1124803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666273" y="303039"/>
            <a:ext cx="930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D=D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i="1" dirty="0">
              <a:latin typeface="Calibri" pitchFamily="3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131684"/>
              </p:ext>
            </p:extLst>
          </p:nvPr>
        </p:nvGraphicFramePr>
        <p:xfrm>
          <a:off x="2051720" y="1844824"/>
          <a:ext cx="46355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635360" imgH="1473120" progId="Equation.DSMT4">
                  <p:embed/>
                </p:oleObj>
              </mc:Choice>
              <mc:Fallback>
                <p:oleObj name="Equation" r:id="rId7" imgW="4635360" imgH="1473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1720" y="1844824"/>
                        <a:ext cx="4635500" cy="147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467544" y="3452440"/>
            <a:ext cx="1103214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1763713" y="3456607"/>
            <a:ext cx="6408737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行列式中有两行（列）元素对应相等，行列式等于</a:t>
            </a: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907104"/>
              </p:ext>
            </p:extLst>
          </p:nvPr>
        </p:nvGraphicFramePr>
        <p:xfrm>
          <a:off x="2123728" y="4581128"/>
          <a:ext cx="4318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17840" imgH="1041120" progId="Equation.DSMT4">
                  <p:embed/>
                </p:oleObj>
              </mc:Choice>
              <mc:Fallback>
                <p:oleObj name="Equation" r:id="rId9" imgW="4317840" imgH="104112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581128"/>
                        <a:ext cx="4318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6826504" y="6093296"/>
            <a:ext cx="609600" cy="609600"/>
          </a:xfrm>
          <a:prstGeom prst="rect">
            <a:avLst/>
          </a:prstGeom>
        </p:spPr>
      </p:pic>
      <p:pic>
        <p:nvPicPr>
          <p:cNvPr id="8" name="已录下的声音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228894" y="6120066"/>
            <a:ext cx="609600" cy="609600"/>
          </a:xfrm>
          <a:prstGeom prst="rect">
            <a:avLst/>
          </a:prstGeom>
        </p:spPr>
      </p:pic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8358188" y="513085"/>
            <a:ext cx="714375" cy="4860131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性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质</a:t>
            </a:r>
          </a:p>
        </p:txBody>
      </p:sp>
    </p:spTree>
    <p:extLst>
      <p:ext uri="{BB962C8B-B14F-4D97-AF65-F5344CB8AC3E}">
        <p14:creationId xmlns:p14="http://schemas.microsoft.com/office/powerpoint/2010/main" val="70556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3" dur="4377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5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9" dur="5567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6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3" grpId="0" animBg="1"/>
      <p:bldP spid="4" grpId="0"/>
      <p:bldP spid="18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5445224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EB3848B5-3FEE-4A65-A0A9-622958FEA13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66800" y="7874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      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659680"/>
              </p:ext>
            </p:extLst>
          </p:nvPr>
        </p:nvGraphicFramePr>
        <p:xfrm>
          <a:off x="1123950" y="1019175"/>
          <a:ext cx="286543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857320" imgH="1473120" progId="Equation.DSMT4">
                  <p:embed/>
                </p:oleObj>
              </mc:Choice>
              <mc:Fallback>
                <p:oleObj name="Equation" r:id="rId13" imgW="2857320" imgH="1473120" progId="Equation.DSMT4">
                  <p:embed/>
                  <p:pic>
                    <p:nvPicPr>
                      <p:cNvPr id="0" name="Object 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1019175"/>
                        <a:ext cx="2865438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537023"/>
              </p:ext>
            </p:extLst>
          </p:nvPr>
        </p:nvGraphicFramePr>
        <p:xfrm>
          <a:off x="4070350" y="1052513"/>
          <a:ext cx="289083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882880" imgH="1473120" progId="Equation.DSMT4">
                  <p:embed/>
                </p:oleObj>
              </mc:Choice>
              <mc:Fallback>
                <p:oleObj name="Equation" r:id="rId15" imgW="2882880" imgH="147312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1052513"/>
                        <a:ext cx="2890838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866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571500" y="404664"/>
            <a:ext cx="7272338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行列式的某一行（列）中所有元素都乘以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同一数 </a:t>
            </a:r>
            <a:r>
              <a:rPr lang="en-US" altLang="zh-CN" sz="2600" b="1" i="1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，等于用数 </a:t>
            </a:r>
            <a:r>
              <a:rPr lang="en-US" altLang="zh-CN" sz="2600" b="1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乘以此行列式    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5536" y="405275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1619250" y="4149800"/>
            <a:ext cx="6481763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行列式中如果有两行（列）元素成比例，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则此行列式等于零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5536" y="4149080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5536" y="3068960"/>
            <a:ext cx="1103214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692275" y="3072520"/>
            <a:ext cx="6408738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行列式中某一行（列）中所有元素的公因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子可以提到行列式记号的外面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944745"/>
              </p:ext>
            </p:extLst>
          </p:nvPr>
        </p:nvGraphicFramePr>
        <p:xfrm>
          <a:off x="1763713" y="1557338"/>
          <a:ext cx="48260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5800" imgH="1473120" progId="Equation.DSMT4">
                  <p:embed/>
                </p:oleObj>
              </mc:Choice>
              <mc:Fallback>
                <p:oleObj name="Equation" r:id="rId6" imgW="4825800" imgH="147312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557338"/>
                        <a:ext cx="48260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圆角矩形 11"/>
          <p:cNvSpPr/>
          <p:nvPr/>
        </p:nvSpPr>
        <p:spPr>
          <a:xfrm>
            <a:off x="5004047" y="4725144"/>
            <a:ext cx="3240361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915507"/>
              </p:ext>
            </p:extLst>
          </p:nvPr>
        </p:nvGraphicFramePr>
        <p:xfrm>
          <a:off x="5242843" y="4834955"/>
          <a:ext cx="2832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31760" imgH="965160" progId="Equation.DSMT4">
                  <p:embed/>
                </p:oleObj>
              </mc:Choice>
              <mc:Fallback>
                <p:oleObj name="Equation" r:id="rId8" imgW="283176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2843" y="4834955"/>
                        <a:ext cx="2832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020272" y="6093296"/>
            <a:ext cx="609600" cy="609600"/>
          </a:xfrm>
          <a:prstGeom prst="rect">
            <a:avLst/>
          </a:prstGeom>
        </p:spPr>
      </p:pic>
      <p:pic>
        <p:nvPicPr>
          <p:cNvPr id="7" name="已录下的声音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244408" y="6093296"/>
            <a:ext cx="609600" cy="609600"/>
          </a:xfrm>
          <a:prstGeom prst="rect">
            <a:avLst/>
          </a:prstGeom>
        </p:spPr>
      </p:pic>
      <p:sp>
        <p:nvSpPr>
          <p:cNvPr id="16" name="副标题 2"/>
          <p:cNvSpPr>
            <a:spLocks noGrp="1"/>
          </p:cNvSpPr>
          <p:nvPr>
            <p:ph type="subTitle" idx="1"/>
          </p:nvPr>
        </p:nvSpPr>
        <p:spPr>
          <a:xfrm>
            <a:off x="8358188" y="513085"/>
            <a:ext cx="714375" cy="4860131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性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CA9AC2-DF68-4690-93DC-2F7559DC2B3E}"/>
              </a:ext>
            </a:extLst>
          </p:cNvPr>
          <p:cNvSpPr/>
          <p:nvPr/>
        </p:nvSpPr>
        <p:spPr>
          <a:xfrm>
            <a:off x="4713188" y="1481944"/>
            <a:ext cx="1945705" cy="1490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0D5E8E0-6EC3-4AE8-8F8A-AD8F2A5DC9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28" y="1541275"/>
            <a:ext cx="1981475" cy="161282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BF3C1C1-8A9C-4062-BAD1-A6448820DB14}"/>
              </a:ext>
            </a:extLst>
          </p:cNvPr>
          <p:cNvSpPr/>
          <p:nvPr/>
        </p:nvSpPr>
        <p:spPr>
          <a:xfrm>
            <a:off x="4642828" y="2132856"/>
            <a:ext cx="45719" cy="341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8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1" dur="4317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6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7" dur="3959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6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6421438" y="1981200"/>
            <a:ext cx="2722562" cy="5794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　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A473A8B-3D8E-4FF8-B0C0-2D878619B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87" y="424708"/>
            <a:ext cx="66294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3200" b="1" dirty="0">
                <a:solidFill>
                  <a:srgbClr val="6666FF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课程内容：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CFA4CF4-880D-45CF-93D0-C894217E57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1809" y="1009483"/>
            <a:ext cx="7514009" cy="28803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线性代数研究有限维线性空间及其线性变换的基本理论，包括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行列式、矩阵及矩阵的初等变换、线性方程组、向量组的线性相关性、方阵的特征值与特征向量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等内容。</a:t>
            </a:r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21AD7208-E93C-46D9-90BC-F649B7EA29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线性代数</a:t>
            </a:r>
            <a:r>
              <a:rPr lang="zh-CN" altLang="en-US" sz="36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（第六版）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826F05F3-5151-439E-AA3D-2D78B185C65B}"/>
              </a:ext>
            </a:extLst>
          </p:cNvPr>
          <p:cNvSpPr txBox="1">
            <a:spLocks/>
          </p:cNvSpPr>
          <p:nvPr/>
        </p:nvSpPr>
        <p:spPr bwMode="auto">
          <a:xfrm>
            <a:off x="351918" y="3924496"/>
            <a:ext cx="7699797" cy="13681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考查方式：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期末考试闭卷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en-US" altLang="zh-CN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80%</a:t>
            </a:r>
          </a:p>
          <a:p>
            <a:pPr>
              <a:buFont typeface="Arial" charset="0"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      出勤、平时作业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en-US" altLang="zh-CN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20%</a:t>
            </a:r>
          </a:p>
          <a:p>
            <a:pPr>
              <a:buFont typeface="Arial" charset="0"/>
              <a:buNone/>
            </a:pP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611560" y="635000"/>
            <a:ext cx="792088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                                            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5373216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980951"/>
              </p:ext>
            </p:extLst>
          </p:nvPr>
        </p:nvGraphicFramePr>
        <p:xfrm>
          <a:off x="899592" y="1019175"/>
          <a:ext cx="286543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57500" imgH="1473200" progId="Equation.DSMT4">
                  <p:embed/>
                </p:oleObj>
              </mc:Choice>
              <mc:Fallback>
                <p:oleObj name="Equation" r:id="rId12" imgW="2857500" imgH="14732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019175"/>
                        <a:ext cx="2865438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555828"/>
              </p:ext>
            </p:extLst>
          </p:nvPr>
        </p:nvGraphicFramePr>
        <p:xfrm>
          <a:off x="3851920" y="1052513"/>
          <a:ext cx="337502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65500" imgH="1473200" progId="Equation.DSMT4">
                  <p:embed/>
                </p:oleObj>
              </mc:Choice>
              <mc:Fallback>
                <p:oleObj name="Equation" r:id="rId14" imgW="3365500" imgH="14732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052513"/>
                        <a:ext cx="3375025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2971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39552" y="635000"/>
            <a:ext cx="7920880" cy="329805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          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5301208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467969"/>
              </p:ext>
            </p:extLst>
          </p:nvPr>
        </p:nvGraphicFramePr>
        <p:xfrm>
          <a:off x="903288" y="1064196"/>
          <a:ext cx="2713037" cy="243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05040" imgH="2425680" progId="Equation.DSMT4">
                  <p:embed/>
                </p:oleObj>
              </mc:Choice>
              <mc:Fallback>
                <p:oleObj name="Equation" r:id="rId12" imgW="2705040" imgH="2425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1064196"/>
                        <a:ext cx="2713037" cy="243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26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6">
            <a:extLst>
              <a:ext uri="{FF2B5EF4-FFF2-40B4-BE49-F238E27FC236}">
                <a16:creationId xmlns:a16="http://schemas.microsoft.com/office/drawing/2014/main" id="{DDE346A6-E229-485A-BFDC-F1BBD8E3B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794" y="1340768"/>
            <a:ext cx="73661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宋体" charset="-122"/>
              </a:rPr>
              <a:t>基本概念（</a:t>
            </a:r>
            <a:r>
              <a:rPr lang="zh-CN" altLang="en-US" sz="3600" b="1" dirty="0">
                <a:solidFill>
                  <a:srgbClr val="FF0000"/>
                </a:solidFill>
                <a:latin typeface="宋体" charset="-122"/>
              </a:rPr>
              <a:t>理解：按行展开定理</a:t>
            </a:r>
            <a:r>
              <a:rPr lang="zh-CN" altLang="en-US" sz="3600" b="1" dirty="0">
                <a:latin typeface="宋体" charset="-122"/>
              </a:rPr>
              <a:t>） 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8B961EDF-C7FC-4AFE-87F4-385132037A78}"/>
              </a:ext>
            </a:extLst>
          </p:cNvPr>
          <p:cNvSpPr/>
          <p:nvPr/>
        </p:nvSpPr>
        <p:spPr bwMode="auto">
          <a:xfrm>
            <a:off x="444704" y="1340768"/>
            <a:ext cx="356989" cy="3351882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章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    </a:t>
            </a:r>
            <a:r>
              <a:rPr lang="zh-CN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   </a:t>
            </a:r>
            <a:r>
              <a:rPr lang="zh-CN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   </a:t>
            </a:r>
            <a:r>
              <a:rPr lang="zh-CN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zh-CN" altLang="en-US" sz="3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" name="矩形 16">
            <a:extLst>
              <a:ext uri="{FF2B5EF4-FFF2-40B4-BE49-F238E27FC236}">
                <a16:creationId xmlns:a16="http://schemas.microsoft.com/office/drawing/2014/main" id="{ED1F141C-B2AB-46AA-B9FB-B2C46310B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760" y="3830295"/>
            <a:ext cx="69028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宋体" charset="-122"/>
              </a:rPr>
              <a:t>基本运算（</a:t>
            </a:r>
            <a:r>
              <a:rPr lang="zh-CN" altLang="en-US" sz="3600" b="1" dirty="0">
                <a:solidFill>
                  <a:srgbClr val="FF0000"/>
                </a:solidFill>
                <a:latin typeface="宋体" charset="-122"/>
              </a:rPr>
              <a:t>掌握：行列式计算</a:t>
            </a:r>
            <a:r>
              <a:rPr lang="zh-CN" altLang="en-US" sz="3600" b="1" dirty="0">
                <a:latin typeface="宋体" charset="-122"/>
              </a:rPr>
              <a:t>） </a:t>
            </a:r>
          </a:p>
        </p:txBody>
      </p:sp>
      <p:sp>
        <p:nvSpPr>
          <p:cNvPr id="13" name="矩形 16">
            <a:extLst>
              <a:ext uri="{FF2B5EF4-FFF2-40B4-BE49-F238E27FC236}">
                <a16:creationId xmlns:a16="http://schemas.microsoft.com/office/drawing/2014/main" id="{E8F81BD4-932D-42C3-ABB4-13760A479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760" y="2532410"/>
            <a:ext cx="64395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宋体" charset="-122"/>
              </a:rPr>
              <a:t>基本结论（</a:t>
            </a:r>
            <a:r>
              <a:rPr lang="zh-CN" altLang="en-US" sz="3600" b="1" dirty="0">
                <a:solidFill>
                  <a:srgbClr val="FF0000"/>
                </a:solidFill>
                <a:latin typeface="宋体" charset="-122"/>
              </a:rPr>
              <a:t>熟背：六条性质</a:t>
            </a:r>
            <a:r>
              <a:rPr lang="zh-CN" altLang="en-US" sz="3600" b="1" dirty="0">
                <a:latin typeface="宋体" charset="-122"/>
              </a:rPr>
              <a:t>） 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9291A3EA-AF8F-4CC1-A211-36372F591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6913" y="176213"/>
            <a:ext cx="827087" cy="5413375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教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学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要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求</a:t>
            </a:r>
          </a:p>
        </p:txBody>
      </p:sp>
    </p:spTree>
    <p:extLst>
      <p:ext uri="{BB962C8B-B14F-4D97-AF65-F5344CB8AC3E}">
        <p14:creationId xmlns:p14="http://schemas.microsoft.com/office/powerpoint/2010/main" val="29432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032A2A5D-0431-40A7-A8F1-B2A6AAA50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二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阶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式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99592" y="1052736"/>
            <a:ext cx="2405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二元线性方程组 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693760"/>
              </p:ext>
            </p:extLst>
          </p:nvPr>
        </p:nvGraphicFramePr>
        <p:xfrm>
          <a:off x="3434830" y="784449"/>
          <a:ext cx="262572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800" imgH="482600" progId="Equation.DSMT4">
                  <p:embed/>
                </p:oleObj>
              </mc:Choice>
              <mc:Fallback>
                <p:oleObj name="Equation" r:id="rId2" imgW="1193800" imgH="482600" progId="Equation.DSMT4">
                  <p:embed/>
                  <p:pic>
                    <p:nvPicPr>
                      <p:cNvPr id="32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4830" y="784449"/>
                        <a:ext cx="2625725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899592" y="2097311"/>
            <a:ext cx="237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由消元法，得</a:t>
            </a: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223145"/>
              </p:ext>
            </p:extLst>
          </p:nvPr>
        </p:nvGraphicFramePr>
        <p:xfrm>
          <a:off x="3245216" y="2743703"/>
          <a:ext cx="433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30700" imgH="419100" progId="Equation.3">
                  <p:embed/>
                </p:oleObj>
              </mc:Choice>
              <mc:Fallback>
                <p:oleObj name="Equation" r:id="rId4" imgW="4330700" imgH="419100" progId="Equation.3">
                  <p:embed/>
                  <p:pic>
                    <p:nvPicPr>
                      <p:cNvPr id="327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5216" y="2743703"/>
                        <a:ext cx="4330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311526"/>
              </p:ext>
            </p:extLst>
          </p:nvPr>
        </p:nvGraphicFramePr>
        <p:xfrm>
          <a:off x="3245216" y="2123889"/>
          <a:ext cx="433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30700" imgH="419100" progId="Equation.3">
                  <p:embed/>
                </p:oleObj>
              </mc:Choice>
              <mc:Fallback>
                <p:oleObj name="Equation" r:id="rId6" imgW="4330700" imgH="419100" progId="Equation.3">
                  <p:embed/>
                  <p:pic>
                    <p:nvPicPr>
                      <p:cNvPr id="327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5216" y="2123889"/>
                        <a:ext cx="4330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899592" y="3440336"/>
            <a:ext cx="61286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当                           时，该方程组有唯一解 </a:t>
            </a:r>
          </a:p>
        </p:txBody>
      </p:sp>
      <p:graphicFrame>
        <p:nvGraphicFramePr>
          <p:cNvPr id="327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415432"/>
              </p:ext>
            </p:extLst>
          </p:nvPr>
        </p:nvGraphicFramePr>
        <p:xfrm>
          <a:off x="1305992" y="3495899"/>
          <a:ext cx="237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74900" imgH="419100" progId="Equation.3">
                  <p:embed/>
                </p:oleObj>
              </mc:Choice>
              <mc:Fallback>
                <p:oleObj name="Equation" r:id="rId8" imgW="2374900" imgH="419100" progId="Equation.3">
                  <p:embed/>
                  <p:pic>
                    <p:nvPicPr>
                      <p:cNvPr id="327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992" y="3495899"/>
                        <a:ext cx="2374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115525"/>
              </p:ext>
            </p:extLst>
          </p:nvPr>
        </p:nvGraphicFramePr>
        <p:xfrm>
          <a:off x="1255192" y="4127724"/>
          <a:ext cx="2540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40000" imgH="914400" progId="Equation.3">
                  <p:embed/>
                </p:oleObj>
              </mc:Choice>
              <mc:Fallback>
                <p:oleObj name="Equation" r:id="rId10" imgW="2540000" imgH="914400" progId="Equation.3">
                  <p:embed/>
                  <p:pic>
                    <p:nvPicPr>
                      <p:cNvPr id="327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192" y="4127724"/>
                        <a:ext cx="2540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121897"/>
              </p:ext>
            </p:extLst>
          </p:nvPr>
        </p:nvGraphicFramePr>
        <p:xfrm>
          <a:off x="5090592" y="4127724"/>
          <a:ext cx="2552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52700" imgH="914400" progId="Equation.3">
                  <p:embed/>
                </p:oleObj>
              </mc:Choice>
              <mc:Fallback>
                <p:oleObj name="Equation" r:id="rId12" imgW="2552700" imgH="914400" progId="Equation.3">
                  <p:embed/>
                  <p:pic>
                    <p:nvPicPr>
                      <p:cNvPr id="327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0592" y="4127724"/>
                        <a:ext cx="2552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标题 1">
            <a:extLst>
              <a:ext uri="{FF2B5EF4-FFF2-40B4-BE49-F238E27FC236}">
                <a16:creationId xmlns:a16="http://schemas.microsoft.com/office/drawing/2014/main" id="{00F385A0-0609-4254-BC87-791CDA78B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  <p:bldP spid="32773" grpId="0" autoUpdateAnimBg="0"/>
      <p:bldP spid="327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31763" y="2544763"/>
            <a:ext cx="2568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求解公式为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31763" y="1196975"/>
          <a:ext cx="262572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800" imgH="482600" progId="Equation.DSMT4">
                  <p:embed/>
                </p:oleObj>
              </mc:Choice>
              <mc:Fallback>
                <p:oleObj name="Equation" r:id="rId2" imgW="1193800" imgH="482600" progId="Equation.DSMT4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3" y="1196975"/>
                        <a:ext cx="2625725" cy="106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131763" y="3146425"/>
          <a:ext cx="2849562" cy="201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400" imgH="914400" progId="Equation.DSMT4">
                  <p:embed/>
                </p:oleObj>
              </mc:Choice>
              <mc:Fallback>
                <p:oleObj name="Equation" r:id="rId4" imgW="1295400" imgH="914400" progId="Equation.DSMT4">
                  <p:embed/>
                  <p:pic>
                    <p:nvPicPr>
                      <p:cNvPr id="33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3" y="3146425"/>
                        <a:ext cx="2849562" cy="201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33350" y="673100"/>
            <a:ext cx="2405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二元线性方程组 </a:t>
            </a:r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auto">
          <a:xfrm flipH="1">
            <a:off x="971550" y="4738688"/>
            <a:ext cx="1944688" cy="3952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3799" name="AutoShape 7"/>
          <p:cNvSpPr>
            <a:spLocks noChangeArrowheads="1"/>
          </p:cNvSpPr>
          <p:nvPr/>
        </p:nvSpPr>
        <p:spPr bwMode="auto">
          <a:xfrm>
            <a:off x="971550" y="3730625"/>
            <a:ext cx="1944688" cy="39528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3205163" y="2543175"/>
            <a:ext cx="5688012" cy="261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请观察，此公式有何特点？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C0099"/>
                </a:solidFill>
                <a:ea typeface="楷体_GB2312" pitchFamily="49" charset="-122"/>
              </a:rPr>
              <a:t>分母相同，由方程组的四个系数确定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C0099"/>
                </a:solidFill>
                <a:ea typeface="楷体_GB2312" pitchFamily="49" charset="-122"/>
              </a:rPr>
              <a:t>分子、分母都是四个数分成两对相乘再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CC0099"/>
                </a:solidFill>
                <a:ea typeface="楷体_GB2312" pitchFamily="49" charset="-122"/>
              </a:rPr>
              <a:t>   相减而得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1317625" y="1268413"/>
            <a:ext cx="431800" cy="1008062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23850" y="1268413"/>
            <a:ext cx="431800" cy="1008062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9F70B718-3EF3-4440-878F-CC547EAE5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15" name="副标题 1">
            <a:extLst>
              <a:ext uri="{FF2B5EF4-FFF2-40B4-BE49-F238E27FC236}">
                <a16:creationId xmlns:a16="http://schemas.microsoft.com/office/drawing/2014/main" id="{A21F1914-1A47-46E8-9A91-4538F857E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r>
              <a:rPr lang="zh-CN" altLang="en-US" dirty="0"/>
              <a:t>二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阶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7" grpId="0"/>
      <p:bldP spid="33798" grpId="0" animBg="1"/>
      <p:bldP spid="33799" grpId="0" animBg="1"/>
      <p:bldP spid="33801" grpId="0" animBg="1"/>
      <p:bldP spid="3380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289729"/>
              </p:ext>
            </p:extLst>
          </p:nvPr>
        </p:nvGraphicFramePr>
        <p:xfrm>
          <a:off x="612696" y="1131654"/>
          <a:ext cx="262572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800" imgH="482600" progId="Equation.DSMT4">
                  <p:embed/>
                </p:oleObj>
              </mc:Choice>
              <mc:Fallback>
                <p:oleObj name="Equation" r:id="rId2" imgW="1193800" imgH="482600" progId="Equation.DSMT4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96" y="1131654"/>
                        <a:ext cx="2625725" cy="106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833358" y="476672"/>
            <a:ext cx="2405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二元线性方程组 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798558" y="1203092"/>
            <a:ext cx="431800" cy="1008062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804783" y="1203092"/>
            <a:ext cx="431800" cy="1008062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3613045" y="249051"/>
            <a:ext cx="4464050" cy="949325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我们引进新的符号来表示</a:t>
            </a:r>
            <a:endParaRPr kumimoji="1" lang="en-US" altLang="zh-CN" sz="2400" b="1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四个数分成两对相乘再相减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kumimoji="1" lang="en-US" altLang="zh-CN" sz="24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348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165946"/>
              </p:ext>
            </p:extLst>
          </p:nvPr>
        </p:nvGraphicFramePr>
        <p:xfrm>
          <a:off x="1941980" y="3153470"/>
          <a:ext cx="407828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348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980" y="3153470"/>
                        <a:ext cx="4078288" cy="106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775642"/>
              </p:ext>
            </p:extLst>
          </p:nvPr>
        </p:nvGraphicFramePr>
        <p:xfrm>
          <a:off x="5245537" y="1213621"/>
          <a:ext cx="120173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5863" imgH="457002" progId="Equation.DSMT4">
                  <p:embed/>
                </p:oleObj>
              </mc:Choice>
              <mc:Fallback>
                <p:oleObj name="Equation" r:id="rId6" imgW="545863" imgH="457002" progId="Equation.DSMT4">
                  <p:embed/>
                  <p:pic>
                    <p:nvPicPr>
                      <p:cNvPr id="348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537" y="1213621"/>
                        <a:ext cx="1201737" cy="10064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4360281" y="1564981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FF"/>
                </a:solidFill>
                <a:ea typeface="楷体_GB2312" pitchFamily="49" charset="-122"/>
              </a:rPr>
              <a:t>数表  </a:t>
            </a:r>
          </a:p>
        </p:txBody>
      </p:sp>
      <p:sp>
        <p:nvSpPr>
          <p:cNvPr id="34831" name="AutoShape 15"/>
          <p:cNvSpPr>
            <a:spLocks noChangeArrowheads="1"/>
          </p:cNvSpPr>
          <p:nvPr/>
        </p:nvSpPr>
        <p:spPr bwMode="auto">
          <a:xfrm>
            <a:off x="3551998" y="1429130"/>
            <a:ext cx="654001" cy="557948"/>
          </a:xfrm>
          <a:prstGeom prst="rightArrow">
            <a:avLst>
              <a:gd name="adj1" fmla="val 50000"/>
              <a:gd name="adj2" fmla="val 285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615865" y="2544195"/>
            <a:ext cx="78231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表达式                      称为由该数表所确定的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二阶行列式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，记为</a:t>
            </a:r>
          </a:p>
        </p:txBody>
      </p:sp>
      <p:graphicFrame>
        <p:nvGraphicFramePr>
          <p:cNvPr id="348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478899"/>
              </p:ext>
            </p:extLst>
          </p:nvPr>
        </p:nvGraphicFramePr>
        <p:xfrm>
          <a:off x="1696017" y="2506642"/>
          <a:ext cx="1900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63225" imgH="228501" progId="Equation.DSMT4">
                  <p:embed/>
                </p:oleObj>
              </mc:Choice>
              <mc:Fallback>
                <p:oleObj name="Equation" r:id="rId8" imgW="863225" imgH="228501" progId="Equation.DSMT4">
                  <p:embed/>
                  <p:pic>
                    <p:nvPicPr>
                      <p:cNvPr id="3483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017" y="2506642"/>
                        <a:ext cx="1900237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616338" y="4354049"/>
            <a:ext cx="5006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其中，                              称为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元素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348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21944"/>
              </p:ext>
            </p:extLst>
          </p:nvPr>
        </p:nvGraphicFramePr>
        <p:xfrm>
          <a:off x="1495813" y="4339762"/>
          <a:ext cx="26336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93800" imgH="241300" progId="Equation.DSMT4">
                  <p:embed/>
                </p:oleObj>
              </mc:Choice>
              <mc:Fallback>
                <p:oleObj name="Equation" r:id="rId10" imgW="1193800" imgH="241300" progId="Equation.DSMT4">
                  <p:embed/>
                  <p:pic>
                    <p:nvPicPr>
                      <p:cNvPr id="348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813" y="4339762"/>
                        <a:ext cx="263366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1495813" y="4873162"/>
            <a:ext cx="4679486" cy="894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为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行标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，表明元素位于第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行；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j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为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列标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，表明元素位于第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列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7" name="副标题 1">
            <a:extLst>
              <a:ext uri="{FF2B5EF4-FFF2-40B4-BE49-F238E27FC236}">
                <a16:creationId xmlns:a16="http://schemas.microsoft.com/office/drawing/2014/main" id="{B2C25ADF-A325-453E-916D-B57CD3229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r>
              <a:rPr lang="zh-CN" altLang="en-US" dirty="0"/>
              <a:t>二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阶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式</a:t>
            </a: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07F0402A-E9A2-4D68-AAA5-19EA52315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" grpId="0" animBg="1"/>
      <p:bldP spid="34830" grpId="0"/>
      <p:bldP spid="34831" grpId="0" animBg="1"/>
      <p:bldP spid="34832" grpId="0"/>
      <p:bldP spid="34834" grpId="0"/>
      <p:bldP spid="348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3267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二阶行列式的计算  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359025" y="1211263"/>
          <a:ext cx="14922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482600" progId="Equation.DSMT4">
                  <p:embed/>
                </p:oleObj>
              </mc:Choice>
              <mc:Fallback>
                <p:oleObj name="Equation" r:id="rId2" imgW="596900" imgH="482600" progId="Equation.DSMT4">
                  <p:embed/>
                  <p:pic>
                    <p:nvPicPr>
                      <p:cNvPr id="358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1211263"/>
                        <a:ext cx="1492250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3748088" y="1568450"/>
          <a:ext cx="24796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600" imgH="228600" progId="Equation.DSMT4">
                  <p:embed/>
                </p:oleObj>
              </mc:Choice>
              <mc:Fallback>
                <p:oleObj name="Equation" r:id="rId4" imgW="990600" imgH="228600" progId="Equation.DSMT4">
                  <p:embed/>
                  <p:pic>
                    <p:nvPicPr>
                      <p:cNvPr id="35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1568450"/>
                        <a:ext cx="24796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2843213" y="1697038"/>
            <a:ext cx="433387" cy="4333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auto">
          <a:xfrm>
            <a:off x="755650" y="1193800"/>
            <a:ext cx="1584325" cy="5159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主对角线 </a:t>
            </a:r>
          </a:p>
        </p:txBody>
      </p:sp>
      <p:sp>
        <p:nvSpPr>
          <p:cNvPr id="35847" name="AutoShape 7"/>
          <p:cNvSpPr>
            <a:spLocks noChangeArrowheads="1"/>
          </p:cNvSpPr>
          <p:nvPr/>
        </p:nvSpPr>
        <p:spPr bwMode="auto">
          <a:xfrm>
            <a:off x="755650" y="1841500"/>
            <a:ext cx="1584325" cy="5159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副对角线 </a:t>
            </a: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V="1">
            <a:off x="2771775" y="1625600"/>
            <a:ext cx="576263" cy="504825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550863" y="2716213"/>
            <a:ext cx="726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即：主对角线上两元素之积－副对角线上两元素之积 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3276600" y="498475"/>
            <a:ext cx="287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/>
                <a:ea typeface="楷体_GB2312" pitchFamily="49" charset="-122"/>
              </a:rPr>
              <a:t>——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对角线法则 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560" y="3645024"/>
            <a:ext cx="726122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观察二阶行列式特点</a:t>
            </a:r>
            <a:r>
              <a:rPr kumimoji="1" lang="en-US" altLang="zh-CN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  <a:buAutoNum type="arabicParenR"/>
            </a:pPr>
            <a:r>
              <a:rPr kumimoji="1" lang="en-US" altLang="zh-CN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！项参与运算</a:t>
            </a:r>
            <a:r>
              <a:rPr kumimoji="1" lang="en-US" altLang="zh-CN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2) </a:t>
            </a:r>
            <a:r>
              <a:rPr kumimoji="1" lang="zh-CN" altLang="en-US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每一项由来自不同行不同列的</a:t>
            </a:r>
            <a:r>
              <a:rPr kumimoji="1" lang="en-US" altLang="zh-CN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个元素之积</a:t>
            </a:r>
            <a:r>
              <a:rPr kumimoji="1" lang="en-US" altLang="zh-CN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3) </a:t>
            </a:r>
            <a:r>
              <a:rPr kumimoji="1" lang="zh-CN" altLang="en-US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一正一负。</a:t>
            </a:r>
            <a:endParaRPr kumimoji="1" lang="en-US" altLang="zh-CN" sz="28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5" name="副标题 1">
            <a:extLst>
              <a:ext uri="{FF2B5EF4-FFF2-40B4-BE49-F238E27FC236}">
                <a16:creationId xmlns:a16="http://schemas.microsoft.com/office/drawing/2014/main" id="{1149F2E6-739B-49C3-8664-083FB5878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r>
              <a:rPr lang="zh-CN" altLang="en-US" dirty="0"/>
              <a:t>二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阶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式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B6E345B3-CECE-4B4D-B064-CAE4F703B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nimBg="1"/>
      <p:bldP spid="35846" grpId="0" animBg="1"/>
      <p:bldP spid="35847" grpId="0" animBg="1"/>
      <p:bldP spid="35848" grpId="0" animBg="1"/>
      <p:bldP spid="35849" grpId="0"/>
      <p:bldP spid="3585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977156" y="631677"/>
            <a:ext cx="2328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二元线性方程组 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624538"/>
              </p:ext>
            </p:extLst>
          </p:nvPr>
        </p:nvGraphicFramePr>
        <p:xfrm>
          <a:off x="3275856" y="404664"/>
          <a:ext cx="23860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800" imgH="482600" progId="Equation.DSMT4">
                  <p:embed/>
                </p:oleObj>
              </mc:Choice>
              <mc:Fallback>
                <p:oleObj name="Equation" r:id="rId2" imgW="1193800" imgH="482600" progId="Equation.DSMT4">
                  <p:embed/>
                  <p:pic>
                    <p:nvPicPr>
                      <p:cNvPr id="36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04664"/>
                        <a:ext cx="2386012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978743" y="1658789"/>
            <a:ext cx="95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若令 </a:t>
            </a: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817892"/>
              </p:ext>
            </p:extLst>
          </p:nvPr>
        </p:nvGraphicFramePr>
        <p:xfrm>
          <a:off x="3179018" y="1484164"/>
          <a:ext cx="1752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300" imgH="482600" progId="Equation.DSMT4">
                  <p:embed/>
                </p:oleObj>
              </mc:Choice>
              <mc:Fallback>
                <p:oleObj name="Equation" r:id="rId4" imgW="876300" imgH="482600" progId="Equation.DSMT4">
                  <p:embed/>
                  <p:pic>
                    <p:nvPicPr>
                      <p:cNvPr id="368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018" y="1484164"/>
                        <a:ext cx="17526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731131"/>
              </p:ext>
            </p:extLst>
          </p:nvPr>
        </p:nvGraphicFramePr>
        <p:xfrm>
          <a:off x="1923306" y="2738289"/>
          <a:ext cx="1752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300" imgH="482600" progId="Equation.DSMT4">
                  <p:embed/>
                </p:oleObj>
              </mc:Choice>
              <mc:Fallback>
                <p:oleObj name="Equation" r:id="rId6" imgW="876300" imgH="482600" progId="Equation.DSMT4">
                  <p:embed/>
                  <p:pic>
                    <p:nvPicPr>
                      <p:cNvPr id="368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3306" y="2738289"/>
                        <a:ext cx="17526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063142"/>
              </p:ext>
            </p:extLst>
          </p:nvPr>
        </p:nvGraphicFramePr>
        <p:xfrm>
          <a:off x="4463306" y="2738289"/>
          <a:ext cx="1752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6300" imgH="482600" progId="Equation.DSMT4">
                  <p:embed/>
                </p:oleObj>
              </mc:Choice>
              <mc:Fallback>
                <p:oleObj name="Equation" r:id="rId8" imgW="876300" imgH="482600" progId="Equation.DSMT4">
                  <p:embed/>
                  <p:pic>
                    <p:nvPicPr>
                      <p:cNvPr id="368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3306" y="2738289"/>
                        <a:ext cx="17526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148064" y="1645295"/>
            <a:ext cx="4233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方程组的系数行列式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054943" y="3890814"/>
            <a:ext cx="508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则上述二元线性方程组的解可表示为</a:t>
            </a:r>
          </a:p>
        </p:txBody>
      </p:sp>
      <p:graphicFrame>
        <p:nvGraphicFramePr>
          <p:cNvPr id="368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046650"/>
              </p:ext>
            </p:extLst>
          </p:nvPr>
        </p:nvGraphicFramePr>
        <p:xfrm>
          <a:off x="2459881" y="4506764"/>
          <a:ext cx="3357562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4000" imgH="444500" progId="Equation.DSMT4">
                  <p:embed/>
                </p:oleObj>
              </mc:Choice>
              <mc:Fallback>
                <p:oleObj name="Equation" r:id="rId10" imgW="1524000" imgH="444500" progId="Equation.DSMT4">
                  <p:embed/>
                  <p:pic>
                    <p:nvPicPr>
                      <p:cNvPr id="368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881" y="4506764"/>
                        <a:ext cx="3357562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63367"/>
              </p:ext>
            </p:extLst>
          </p:nvPr>
        </p:nvGraphicFramePr>
        <p:xfrm>
          <a:off x="2459881" y="5646589"/>
          <a:ext cx="3440112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62100" imgH="444500" progId="Equation.DSMT4">
                  <p:embed/>
                </p:oleObj>
              </mc:Choice>
              <mc:Fallback>
                <p:oleObj name="Equation" r:id="rId12" imgW="1562100" imgH="444500" progId="Equation.DSMT4">
                  <p:embed/>
                  <p:pic>
                    <p:nvPicPr>
                      <p:cNvPr id="368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881" y="5646589"/>
                        <a:ext cx="3440112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4653806" y="2377927"/>
            <a:ext cx="1223962" cy="4318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H="1">
            <a:off x="2780556" y="2377927"/>
            <a:ext cx="1223962" cy="4318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4369643" y="361802"/>
            <a:ext cx="341313" cy="1008062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3471118" y="361802"/>
            <a:ext cx="341313" cy="1008062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 autoUpdateAnimBg="0"/>
      <p:bldP spid="36872" grpId="0" build="p" autoUpdateAnimBg="0"/>
      <p:bldP spid="36873" grpId="0" build="p" autoUpdateAnimBg="0"/>
      <p:bldP spid="36878" grpId="0" animBg="1"/>
      <p:bldP spid="36879" grpId="0" animBg="1"/>
      <p:bldP spid="36884" grpId="0" animBg="1"/>
      <p:bldP spid="3688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-A&quot;]}]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-3A&quot;]}]"/>
  <p:tag name="PROBLEMSCORE" val="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0&quot;]}]"/>
  <p:tag name="PROBLEMSCORE" val="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5806</TotalTime>
  <Words>1493</Words>
  <Application>Microsoft Office PowerPoint</Application>
  <PresentationFormat>全屏显示(4:3)</PresentationFormat>
  <Paragraphs>397</Paragraphs>
  <Slides>31</Slides>
  <Notes>2</Notes>
  <HiddenSlides>0</HiddenSlides>
  <MMClips>5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黑体</vt:lpstr>
      <vt:lpstr>楷体_GB2312</vt:lpstr>
      <vt:lpstr>宋体</vt:lpstr>
      <vt:lpstr>Microsoft Yahei</vt:lpstr>
      <vt:lpstr>Arial</vt:lpstr>
      <vt:lpstr>Calibri</vt:lpstr>
      <vt:lpstr>Cambria Math</vt:lpstr>
      <vt:lpstr>Tahoma</vt:lpstr>
      <vt:lpstr>Times New Roman</vt:lpstr>
      <vt:lpstr>Wingdings</vt:lpstr>
      <vt:lpstr>主题2</vt:lpstr>
      <vt:lpstr>Equation</vt:lpstr>
      <vt:lpstr>公式</vt:lpstr>
      <vt:lpstr>线性代数（第六版）</vt:lpstr>
      <vt:lpstr>线性代数（第六版）</vt:lpstr>
      <vt:lpstr>线性代数（第六版）</vt:lpstr>
      <vt:lpstr>第1章    行   列   式</vt:lpstr>
      <vt:lpstr>1.1  行列式定义和性质</vt:lpstr>
      <vt:lpstr>1.1  行列式定义和性质</vt:lpstr>
      <vt:lpstr>1.1  行列式定义和性质</vt:lpstr>
      <vt:lpstr>1.1  行列式定义和性质</vt:lpstr>
      <vt:lpstr>PowerPoint 演示文稿</vt:lpstr>
      <vt:lpstr>1.1  行列式定义和性质</vt:lpstr>
      <vt:lpstr>1.1  行列式定义和性质</vt:lpstr>
      <vt:lpstr>1.1  行列式定义和性质</vt:lpstr>
      <vt:lpstr>1.1  行列式定义和性质</vt:lpstr>
      <vt:lpstr>PowerPoint 演示文稿</vt:lpstr>
      <vt:lpstr>1.1  行列式定义和性质</vt:lpstr>
      <vt:lpstr>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 阶行列式的定义</vt:lpstr>
      <vt:lpstr>1.1  行列式定义和性质</vt:lpstr>
      <vt:lpstr>1.1  行列式定义和性质</vt:lpstr>
      <vt:lpstr>1.1  行列式定义和性质</vt:lpstr>
      <vt:lpstr>1.1  行列式定义和性质</vt:lpstr>
      <vt:lpstr>PowerPoint 演示文稿</vt:lpstr>
      <vt:lpstr>1.1  行列式定义和性质</vt:lpstr>
      <vt:lpstr>PowerPoint 演示文稿</vt:lpstr>
      <vt:lpstr>PowerPoint 演示文稿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Chen Xiaotong</cp:lastModifiedBy>
  <cp:revision>461</cp:revision>
  <cp:lastPrinted>2022-08-25T08:45:11Z</cp:lastPrinted>
  <dcterms:created xsi:type="dcterms:W3CDTF">2015-01-05T18:34:44Z</dcterms:created>
  <dcterms:modified xsi:type="dcterms:W3CDTF">2023-08-21T15:15:09Z</dcterms:modified>
</cp:coreProperties>
</file>