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402" r:id="rId2"/>
    <p:sldId id="282" r:id="rId3"/>
    <p:sldId id="423" r:id="rId4"/>
    <p:sldId id="299" r:id="rId5"/>
    <p:sldId id="383" r:id="rId6"/>
    <p:sldId id="376" r:id="rId7"/>
    <p:sldId id="384" r:id="rId8"/>
    <p:sldId id="396" r:id="rId9"/>
    <p:sldId id="397" r:id="rId10"/>
    <p:sldId id="393" r:id="rId11"/>
    <p:sldId id="398" r:id="rId12"/>
    <p:sldId id="319" r:id="rId13"/>
    <p:sldId id="320" r:id="rId14"/>
    <p:sldId id="344" r:id="rId15"/>
    <p:sldId id="321" r:id="rId16"/>
    <p:sldId id="322" r:id="rId17"/>
    <p:sldId id="323" r:id="rId18"/>
    <p:sldId id="324" r:id="rId19"/>
    <p:sldId id="385" r:id="rId20"/>
    <p:sldId id="326" r:id="rId21"/>
    <p:sldId id="387" r:id="rId22"/>
    <p:sldId id="329" r:id="rId23"/>
    <p:sldId id="330" r:id="rId24"/>
    <p:sldId id="355" r:id="rId25"/>
    <p:sldId id="331" r:id="rId26"/>
    <p:sldId id="403" r:id="rId27"/>
    <p:sldId id="405" r:id="rId28"/>
    <p:sldId id="406" r:id="rId29"/>
    <p:sldId id="377" r:id="rId30"/>
    <p:sldId id="337" r:id="rId31"/>
    <p:sldId id="368" r:id="rId32"/>
    <p:sldId id="424" r:id="rId33"/>
    <p:sldId id="394" r:id="rId34"/>
    <p:sldId id="395" r:id="rId35"/>
    <p:sldId id="415" r:id="rId36"/>
    <p:sldId id="428" r:id="rId37"/>
    <p:sldId id="429" r:id="rId38"/>
    <p:sldId id="425" r:id="rId39"/>
    <p:sldId id="426" r:id="rId40"/>
    <p:sldId id="427" r:id="rId41"/>
    <p:sldId id="422" r:id="rId4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F0C81C"/>
    <a:srgbClr val="E4C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45" autoAdjust="0"/>
    <p:restoredTop sz="94613" autoAdjust="0"/>
  </p:normalViewPr>
  <p:slideViewPr>
    <p:cSldViewPr>
      <p:cViewPr varScale="1">
        <p:scale>
          <a:sx n="70" d="100"/>
          <a:sy n="70" d="100"/>
        </p:scale>
        <p:origin x="1053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3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3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3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34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35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36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#31" qsCatId="simple" csTypeId="urn:microsoft.com/office/officeart/2005/8/colors/accent1_2#31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B0CC4D66-61DB-49E7-BAEA-89885E977FD6}" type="presOf" srcId="{45ECB1DE-4976-41EA-BF4A-BA9625218151}" destId="{61DA2F6A-A3A4-47F6-9631-E32DDDDECDEE}" srcOrd="0" destOrd="0" presId="urn:microsoft.com/office/officeart/2005/8/layout/venn1"/>
    <dgm:cxn modelId="{EA758E7E-8BFF-41B9-96FF-D1CF5E1610C3}" type="presOf" srcId="{EF24F56F-F948-4FAE-A21B-C908CFF0947F}" destId="{04E584C8-CAF4-4F3A-A494-457051CBD1BA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FAF310D5-EEF5-4DC3-83B1-B48034456884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#32" qsCatId="simple" csTypeId="urn:microsoft.com/office/officeart/2005/8/colors/accent1_2#3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CFCB4742-8D43-489A-BBF7-CC1618D35DDE}" type="presOf" srcId="{CE6CFCA0-C49C-4951-BE4A-2894AF7F0369}" destId="{7B1E7C52-CF18-48B2-BB65-024F73E359D3}" srcOrd="0" destOrd="0" presId="urn:microsoft.com/office/officeart/2005/8/layout/venn1"/>
    <dgm:cxn modelId="{940C2563-554A-40FF-BFAA-B9E7252C1331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A68D63EC-F0C0-48C7-85F1-4B6BB935A877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#33" qsCatId="simple" csTypeId="urn:microsoft.com/office/officeart/2005/8/colors/accent1_2#33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D43FCD64-D388-4F1E-81B9-6AE5D558BA3F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5D5C12DA-2293-40FC-9C98-B8EBC099190B}" type="presOf" srcId="{4E65984A-BA92-43D1-B9A2-B9086CB43038}" destId="{952DD290-D500-4BE9-9525-723274617DF1}" srcOrd="0" destOrd="0" presId="urn:microsoft.com/office/officeart/2005/8/layout/venn1"/>
    <dgm:cxn modelId="{5F2702CE-E9D9-422B-8A29-83C8384984E5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#34" qsCatId="simple" csTypeId="urn:microsoft.com/office/officeart/2005/8/colors/accent1_2#34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43D1A862-1819-4382-88C8-92EC13DE91AF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7E47EBF9-071A-48E8-8DDF-9B2761B17C55}" type="presOf" srcId="{A4DBE9E6-97EB-4725-A2C1-3C97D390DE6E}" destId="{CD4B3101-F142-4E5E-B80A-8D9996F097C7}" srcOrd="0" destOrd="0" presId="urn:microsoft.com/office/officeart/2005/8/layout/venn1"/>
    <dgm:cxn modelId="{FFE8A4CA-71B5-49AE-881D-C3BACB9E8C8F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#35" qsCatId="simple" csTypeId="urn:microsoft.com/office/officeart/2005/8/colors/accent1_2#35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F4B9BC46-93C9-4047-AAD5-A14D165FCF9F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D6041BE0-6D4E-473B-A1ED-2F2B3022DA1D}" type="presOf" srcId="{737B5EC5-D0D2-4529-A675-2479ADB7512A}" destId="{4470F79F-6492-40EA-A900-0CDDBA36E791}" srcOrd="0" destOrd="0" presId="urn:microsoft.com/office/officeart/2005/8/layout/venn1"/>
    <dgm:cxn modelId="{37E773E1-BF54-4BA0-BDD2-2C83FEC93439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#36" qsCatId="simple" csTypeId="urn:microsoft.com/office/officeart/2005/8/colors/accent1_2#36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C9EA9A5D-C28C-4927-B438-5465022C1C39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781CDEC6-F3C1-4873-BDF7-C03E8B350879}" type="presOf" srcId="{AABD46EF-623D-4EC1-9905-9F9517C84035}" destId="{8A8110AF-7FCF-4E47-932E-B9CB33926204}" srcOrd="0" destOrd="0" presId="urn:microsoft.com/office/officeart/2005/8/layout/venn1"/>
    <dgm:cxn modelId="{8B6FDE82-CBB2-4741-B2CC-8A894F534C5C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4104"/>
          <a:ext cx="327787" cy="3574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03" y="226452"/>
        <a:ext cx="231781" cy="2527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520"/>
          <a:ext cx="350149" cy="39071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78" y="371738"/>
        <a:ext cx="247593" cy="2762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04" y="0"/>
          <a:ext cx="593958" cy="4941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79" y="72367"/>
        <a:ext cx="419992" cy="3494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2031"/>
          <a:ext cx="503851" cy="5038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787" y="165818"/>
        <a:ext cx="356277" cy="3562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23" y="144390"/>
          <a:ext cx="463126" cy="41688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46" y="205442"/>
        <a:ext cx="327480" cy="2947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37" y="143426"/>
          <a:ext cx="363818" cy="53209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17" y="221350"/>
        <a:ext cx="257258" cy="376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3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34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35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36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FCA3407C-D516-4245-9C54-224DA662DA8D}" type="datetimeFigureOut">
              <a:rPr lang="zh-CN" altLang="en-US"/>
              <a:pPr>
                <a:defRPr/>
              </a:pPr>
              <a:t>2023/8/28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6CD00AE-5785-4BDC-A4AC-CCCCBDA481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6046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5155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F784DDE-F595-4184-BEAD-032985C87B7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5155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F784DDE-F595-4184-BEAD-032985C87B7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CD00AE-5785-4BDC-A4AC-CCCCBDA481B4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089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CD00AE-5785-4BDC-A4AC-CCCCBDA481B4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28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5155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F784DDE-F595-4184-BEAD-032985C87B7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79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5155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F784DDE-F595-4184-BEAD-032985C87B7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6660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CD00AE-5785-4BDC-A4AC-CCCCBDA481B4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21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10"/>
          <p:cNvSpPr/>
          <p:nvPr/>
        </p:nvSpPr>
        <p:spPr>
          <a:xfrm rot="16200000">
            <a:off x="7389019" y="5103019"/>
            <a:ext cx="1385887" cy="2124075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" name="圆角矩形 16"/>
          <p:cNvSpPr/>
          <p:nvPr/>
        </p:nvSpPr>
        <p:spPr>
          <a:xfrm>
            <a:off x="-36513" y="6021388"/>
            <a:ext cx="8766176" cy="819150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圆角矩形 11"/>
          <p:cNvSpPr/>
          <p:nvPr/>
        </p:nvSpPr>
        <p:spPr>
          <a:xfrm>
            <a:off x="8316913" y="0"/>
            <a:ext cx="827087" cy="6430963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" name="组合 17"/>
          <p:cNvGrpSpPr>
            <a:grpSpLocks/>
          </p:cNvGrpSpPr>
          <p:nvPr/>
        </p:nvGrpSpPr>
        <p:grpSpPr bwMode="auto">
          <a:xfrm>
            <a:off x="7672388" y="5516563"/>
            <a:ext cx="1508125" cy="1463675"/>
            <a:chOff x="7668345" y="5566926"/>
            <a:chExt cx="1508740" cy="1462473"/>
          </a:xfrm>
        </p:grpSpPr>
        <p:grpSp>
          <p:nvGrpSpPr>
            <p:cNvPr id="9" name="组合 18"/>
            <p:cNvGrpSpPr>
              <a:grpSpLocks/>
            </p:cNvGrpSpPr>
            <p:nvPr/>
          </p:nvGrpSpPr>
          <p:grpSpPr bwMode="auto"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11" name="图示 20"/>
              <p:cNvGraphicFramePr/>
              <p:nvPr userDrawn="1"/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12" name="图示 21"/>
              <p:cNvGraphicFramePr/>
              <p:nvPr userDrawn="1"/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13" name="图示 23"/>
              <p:cNvGraphicFramePr/>
              <p:nvPr userDrawn="1"/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14" name="图示 22"/>
              <p:cNvGraphicFramePr/>
              <p:nvPr userDrawn="1"/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15" name="图示 24"/>
              <p:cNvGraphicFramePr/>
              <p:nvPr userDrawn="1"/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16" name="图示 25"/>
              <p:cNvGraphicFramePr/>
              <p:nvPr userDrawn="1"/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1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/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BD4598-ACA7-4851-886E-F93D7B0A57AA}" type="datetimeFigureOut">
              <a:rPr lang="zh-CN" altLang="en-US" smtClean="0"/>
              <a:pPr>
                <a:defRPr/>
              </a:pPr>
              <a:t>2023/8/28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4F908-A230-47A8-83CF-D8F4CE35564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68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253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3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2533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253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3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3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3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3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3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254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5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6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8654B58-4F22-4CB2-BDE0-2EBC5F11BB1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54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1756989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7" grpId="0"/>
      <p:bldP spid="22548" grpId="0" build="p">
        <p:tmplLst>
          <p:tmpl lvl="1">
            <p:tnLst>
              <p:par>
                <p:cTn presetID="18" presetClass="entr" presetSubtype="1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5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225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E9A756-C28D-4522-A48B-51518A5F08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841834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DD4F37-B1F6-4001-955B-A5FC400BD3F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372443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CBD4598-ACA7-4851-886E-F93D7B0A57AA}" type="datetimeFigureOut">
              <a:rPr lang="zh-CN" altLang="en-US"/>
              <a:pPr>
                <a:defRPr/>
              </a:pPr>
              <a:t>2023/8/28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584F908-A230-47A8-83CF-D8F4CE3556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image" Target="../media/image37.wmf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oleObject" Target="../embeddings/oleObject32.bin"/><Relationship Id="rId2" Type="http://schemas.openxmlformats.org/officeDocument/2006/relationships/tags" Target="../tags/tag32.xml"/><Relationship Id="rId16" Type="http://schemas.openxmlformats.org/officeDocument/2006/relationships/image" Target="../media/image24.tmp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15" Type="http://schemas.openxmlformats.org/officeDocument/2006/relationships/image" Target="../media/image38.wmf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oleObject" Target="../embeddings/oleObject3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1.wmf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0.wmf"/><Relationship Id="rId10" Type="http://schemas.openxmlformats.org/officeDocument/2006/relationships/image" Target="../media/image43.png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48.wm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42.bin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6.wmf"/><Relationship Id="rId1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0.wmf"/><Relationship Id="rId2" Type="http://schemas.openxmlformats.org/officeDocument/2006/relationships/audio" Target="../media/media7.wav"/><Relationship Id="rId1" Type="http://schemas.microsoft.com/office/2007/relationships/media" Target="../media/media7.wav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4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8.wav"/><Relationship Id="rId1" Type="http://schemas.microsoft.com/office/2007/relationships/media" Target="../media/media8.wav"/><Relationship Id="rId6" Type="http://schemas.openxmlformats.org/officeDocument/2006/relationships/image" Target="../media/image52.png"/><Relationship Id="rId5" Type="http://schemas.openxmlformats.org/officeDocument/2006/relationships/image" Target="../media/image51.wmf"/><Relationship Id="rId4" Type="http://schemas.openxmlformats.org/officeDocument/2006/relationships/oleObject" Target="../embeddings/oleObject4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image" Target="../media/image53.wmf"/><Relationship Id="rId7" Type="http://schemas.openxmlformats.org/officeDocument/2006/relationships/image" Target="../media/image55.w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56.wmf"/><Relationship Id="rId5" Type="http://schemas.openxmlformats.org/officeDocument/2006/relationships/image" Target="../media/image54.wmf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5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8.wmf"/><Relationship Id="rId12" Type="http://schemas.openxmlformats.org/officeDocument/2006/relationships/image" Target="../media/image28.png"/><Relationship Id="rId2" Type="http://schemas.openxmlformats.org/officeDocument/2006/relationships/audio" Target="../media/media9.wav"/><Relationship Id="rId1" Type="http://schemas.microsoft.com/office/2007/relationships/media" Target="../media/media9.wav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60.wmf"/><Relationship Id="rId5" Type="http://schemas.openxmlformats.org/officeDocument/2006/relationships/image" Target="../media/image57.wmf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5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2.wmf"/><Relationship Id="rId2" Type="http://schemas.openxmlformats.org/officeDocument/2006/relationships/audio" Target="../media/media10.wav"/><Relationship Id="rId1" Type="http://schemas.microsoft.com/office/2007/relationships/media" Target="../media/media10.wav"/><Relationship Id="rId6" Type="http://schemas.openxmlformats.org/officeDocument/2006/relationships/oleObject" Target="../embeddings/oleObject56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5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image" Target="../media/image67.png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6.wmf"/><Relationship Id="rId2" Type="http://schemas.openxmlformats.org/officeDocument/2006/relationships/audio" Target="../media/media11.wav"/><Relationship Id="rId1" Type="http://schemas.microsoft.com/office/2007/relationships/media" Target="../media/media11.wav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65.wmf"/><Relationship Id="rId4" Type="http://schemas.openxmlformats.org/officeDocument/2006/relationships/notesSlide" Target="../notesSlides/notesSlide3.xml"/><Relationship Id="rId9" Type="http://schemas.openxmlformats.org/officeDocument/2006/relationships/oleObject" Target="../embeddings/oleObject5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4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9.wmf"/><Relationship Id="rId2" Type="http://schemas.openxmlformats.org/officeDocument/2006/relationships/audio" Target="../media/media12.wav"/><Relationship Id="rId1" Type="http://schemas.microsoft.com/office/2007/relationships/media" Target="../media/media12.wav"/><Relationship Id="rId6" Type="http://schemas.openxmlformats.org/officeDocument/2006/relationships/oleObject" Target="../embeddings/oleObject62.bin"/><Relationship Id="rId5" Type="http://schemas.openxmlformats.org/officeDocument/2006/relationships/image" Target="../media/image68.wmf"/><Relationship Id="rId4" Type="http://schemas.openxmlformats.org/officeDocument/2006/relationships/oleObject" Target="../embeddings/oleObject6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image" Target="../media/image71.wmf"/><Relationship Id="rId7" Type="http://schemas.openxmlformats.org/officeDocument/2006/relationships/image" Target="../media/image73.w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72.wmf"/><Relationship Id="rId4" Type="http://schemas.openxmlformats.org/officeDocument/2006/relationships/oleObject" Target="../embeddings/oleObject64.bin"/><Relationship Id="rId9" Type="http://schemas.openxmlformats.org/officeDocument/2006/relationships/image" Target="../media/image7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image" Target="../media/image76.wmf"/><Relationship Id="rId7" Type="http://schemas.openxmlformats.org/officeDocument/2006/relationships/image" Target="../media/image78.wmf"/><Relationship Id="rId2" Type="http://schemas.openxmlformats.org/officeDocument/2006/relationships/oleObject" Target="../embeddings/oleObject6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75.wmf"/><Relationship Id="rId5" Type="http://schemas.openxmlformats.org/officeDocument/2006/relationships/image" Target="../media/image77.wmf"/><Relationship Id="rId10" Type="http://schemas.openxmlformats.org/officeDocument/2006/relationships/oleObject" Target="../embeddings/oleObject72.bin"/><Relationship Id="rId4" Type="http://schemas.openxmlformats.org/officeDocument/2006/relationships/oleObject" Target="../embeddings/oleObject69.bin"/><Relationship Id="rId9" Type="http://schemas.openxmlformats.org/officeDocument/2006/relationships/image" Target="../media/image7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4" Type="http://schemas.openxmlformats.org/officeDocument/2006/relationships/image" Target="../media/image7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image" Target="../media/image85.wmf"/><Relationship Id="rId3" Type="http://schemas.openxmlformats.org/officeDocument/2006/relationships/image" Target="../media/image80.wmf"/><Relationship Id="rId7" Type="http://schemas.openxmlformats.org/officeDocument/2006/relationships/image" Target="../media/image82.wmf"/><Relationship Id="rId12" Type="http://schemas.openxmlformats.org/officeDocument/2006/relationships/oleObject" Target="../embeddings/oleObject78.bin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84.wmf"/><Relationship Id="rId5" Type="http://schemas.openxmlformats.org/officeDocument/2006/relationships/image" Target="../media/image81.wmf"/><Relationship Id="rId15" Type="http://schemas.openxmlformats.org/officeDocument/2006/relationships/image" Target="../media/image86.wmf"/><Relationship Id="rId10" Type="http://schemas.openxmlformats.org/officeDocument/2006/relationships/oleObject" Target="../embeddings/oleObject77.bin"/><Relationship Id="rId4" Type="http://schemas.openxmlformats.org/officeDocument/2006/relationships/oleObject" Target="../embeddings/oleObject74.bin"/><Relationship Id="rId9" Type="http://schemas.openxmlformats.org/officeDocument/2006/relationships/image" Target="../media/image83.wmf"/><Relationship Id="rId14" Type="http://schemas.openxmlformats.org/officeDocument/2006/relationships/oleObject" Target="../embeddings/oleObject7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image" Target="../media/image24.tmp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5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7" Type="http://schemas.openxmlformats.org/officeDocument/2006/relationships/image" Target="../media/image89.wmf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82.bin"/><Relationship Id="rId5" Type="http://schemas.openxmlformats.org/officeDocument/2006/relationships/image" Target="../media/image88.wmf"/><Relationship Id="rId4" Type="http://schemas.openxmlformats.org/officeDocument/2006/relationships/oleObject" Target="../embeddings/oleObject8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85.bin"/><Relationship Id="rId5" Type="http://schemas.openxmlformats.org/officeDocument/2006/relationships/image" Target="../media/image90.wmf"/><Relationship Id="rId4" Type="http://schemas.openxmlformats.org/officeDocument/2006/relationships/oleObject" Target="../embeddings/oleObject8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oleObject" Target="../embeddings/oleObject86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2.wmf"/><Relationship Id="rId4" Type="http://schemas.openxmlformats.org/officeDocument/2006/relationships/oleObject" Target="../embeddings/oleObject8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3" Type="http://schemas.openxmlformats.org/officeDocument/2006/relationships/image" Target="../media/image93.wmf"/><Relationship Id="rId7" Type="http://schemas.openxmlformats.org/officeDocument/2006/relationships/image" Target="../media/image95.wmf"/><Relationship Id="rId2" Type="http://schemas.openxmlformats.org/officeDocument/2006/relationships/oleObject" Target="../embeddings/oleObject8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90.bin"/><Relationship Id="rId5" Type="http://schemas.openxmlformats.org/officeDocument/2006/relationships/image" Target="../media/image94.wmf"/><Relationship Id="rId4" Type="http://schemas.openxmlformats.org/officeDocument/2006/relationships/oleObject" Target="../embeddings/oleObject89.bin"/><Relationship Id="rId9" Type="http://schemas.openxmlformats.org/officeDocument/2006/relationships/image" Target="../media/image9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oleObject" Target="../embeddings/oleObject92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8.wmf"/><Relationship Id="rId4" Type="http://schemas.openxmlformats.org/officeDocument/2006/relationships/oleObject" Target="../embeddings/oleObject93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image" Target="../media/image100.png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tags" Target="../tags/tag54.xml"/><Relationship Id="rId2" Type="http://schemas.openxmlformats.org/officeDocument/2006/relationships/tags" Target="../tags/tag52.xml"/><Relationship Id="rId16" Type="http://schemas.openxmlformats.org/officeDocument/2006/relationships/image" Target="../media/image24.tmp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5.xml"/><Relationship Id="rId15" Type="http://schemas.openxmlformats.org/officeDocument/2006/relationships/image" Target="../media/image102.png"/><Relationship Id="rId10" Type="http://schemas.openxmlformats.org/officeDocument/2006/relationships/tags" Target="../tags/tag60.xml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image" Target="../media/image10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oleObject" Target="../embeddings/oleObject94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0.wmf"/><Relationship Id="rId4" Type="http://schemas.openxmlformats.org/officeDocument/2006/relationships/oleObject" Target="../embeddings/oleObject9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7" Type="http://schemas.openxmlformats.org/officeDocument/2006/relationships/image" Target="../media/image103.wmf"/><Relationship Id="rId2" Type="http://schemas.openxmlformats.org/officeDocument/2006/relationships/oleObject" Target="../embeddings/oleObject96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98.bin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97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2.wav"/><Relationship Id="rId1" Type="http://schemas.microsoft.com/office/2007/relationships/media" Target="../media/media12.wav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7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16.bin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17.wmf"/><Relationship Id="rId11" Type="http://schemas.openxmlformats.org/officeDocument/2006/relationships/image" Target="../media/image20.png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9.wmf"/><Relationship Id="rId4" Type="http://schemas.openxmlformats.org/officeDocument/2006/relationships/notesSlide" Target="../notesSlides/notesSlide5.xml"/><Relationship Id="rId9" Type="http://schemas.openxmlformats.org/officeDocument/2006/relationships/oleObject" Target="../embeddings/oleObject17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22.bin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6" Type="http://schemas.openxmlformats.org/officeDocument/2006/relationships/image" Target="../media/image25.wmf"/><Relationship Id="rId11" Type="http://schemas.openxmlformats.org/officeDocument/2006/relationships/image" Target="../media/image28.png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7.wmf"/><Relationship Id="rId4" Type="http://schemas.openxmlformats.org/officeDocument/2006/relationships/notesSlide" Target="../notesSlides/notesSlide6.xml"/><Relationship Id="rId9" Type="http://schemas.openxmlformats.org/officeDocument/2006/relationships/oleObject" Target="../embeddings/oleObject2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48.wm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42.bin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6.wmf"/><Relationship Id="rId1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16.bin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17.wmf"/><Relationship Id="rId11" Type="http://schemas.openxmlformats.org/officeDocument/2006/relationships/image" Target="../media/image20.png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9.wmf"/><Relationship Id="rId4" Type="http://schemas.openxmlformats.org/officeDocument/2006/relationships/notesSlide" Target="../notesSlides/notesSlide1.xml"/><Relationship Id="rId9" Type="http://schemas.openxmlformats.org/officeDocument/2006/relationships/oleObject" Target="../embeddings/oleObject17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4" Type="http://schemas.openxmlformats.org/officeDocument/2006/relationships/image" Target="../media/image77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1.wmf"/><Relationship Id="rId18" Type="http://schemas.openxmlformats.org/officeDocument/2006/relationships/image" Target="../media/image24.tmp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23.wmf"/><Relationship Id="rId2" Type="http://schemas.openxmlformats.org/officeDocument/2006/relationships/tags" Target="../tags/tag2.xml"/><Relationship Id="rId16" Type="http://schemas.openxmlformats.org/officeDocument/2006/relationships/oleObject" Target="../embeddings/oleObject20.bin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5" Type="http://schemas.openxmlformats.org/officeDocument/2006/relationships/image" Target="../media/image22.wmf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oleObject" Target="../embeddings/oleObject1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22.bin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6" Type="http://schemas.openxmlformats.org/officeDocument/2006/relationships/image" Target="../media/image25.wmf"/><Relationship Id="rId11" Type="http://schemas.openxmlformats.org/officeDocument/2006/relationships/image" Target="../media/image28.png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7.wmf"/><Relationship Id="rId4" Type="http://schemas.openxmlformats.org/officeDocument/2006/relationships/notesSlide" Target="../notesSlides/notesSlide2.xml"/><Relationship Id="rId9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21.wmf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oleObject" Target="../embeddings/oleObject24.bin"/><Relationship Id="rId2" Type="http://schemas.openxmlformats.org/officeDocument/2006/relationships/tags" Target="../tags/tag12.xml"/><Relationship Id="rId16" Type="http://schemas.openxmlformats.org/officeDocument/2006/relationships/image" Target="../media/image24.tmp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15" Type="http://schemas.openxmlformats.org/officeDocument/2006/relationships/image" Target="../media/image29.wmf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oleObject" Target="../embeddings/oleObject2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4.wm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30.bin"/><Relationship Id="rId2" Type="http://schemas.openxmlformats.org/officeDocument/2006/relationships/audio" Target="../media/media4.wav"/><Relationship Id="rId16" Type="http://schemas.openxmlformats.org/officeDocument/2006/relationships/image" Target="../media/image36.png"/><Relationship Id="rId1" Type="http://schemas.microsoft.com/office/2007/relationships/media" Target="../media/media4.wav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5" Type="http://schemas.openxmlformats.org/officeDocument/2006/relationships/image" Target="../media/image35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3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1310.png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tags" Target="../tags/tag2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image" Target="../media/image2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16C549F-9515-4105-BDE5-322DB6939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zh-CN" altLang="en-US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复  习</a:t>
            </a:r>
            <a:endParaRPr lang="zh-CN" altLang="zh-CN" sz="3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3B5CA21-A4F7-4D7F-A1D9-C9A230FF7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853" y="3246242"/>
            <a:ext cx="17235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三阶行列式</a:t>
            </a:r>
            <a:endParaRPr kumimoji="1" lang="en-US" altLang="zh-CN" sz="24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F21E03F-4EEA-4EF0-89BB-F21890E9F0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08242"/>
              </p:ext>
            </p:extLst>
          </p:nvPr>
        </p:nvGraphicFramePr>
        <p:xfrm>
          <a:off x="1755441" y="3740064"/>
          <a:ext cx="2038350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100" imgH="711200" progId="Equation.DSMT4">
                  <p:embed/>
                </p:oleObj>
              </mc:Choice>
              <mc:Fallback>
                <p:oleObj name="Equation" r:id="rId2" imgW="927100" imgH="711200" progId="Equation.DSMT4">
                  <p:embed/>
                  <p:pic>
                    <p:nvPicPr>
                      <p:cNvPr id="389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441" y="3740064"/>
                        <a:ext cx="2038350" cy="156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11">
            <a:extLst>
              <a:ext uri="{FF2B5EF4-FFF2-40B4-BE49-F238E27FC236}">
                <a16:creationId xmlns:a16="http://schemas.microsoft.com/office/drawing/2014/main" id="{B90584D8-B637-4F2E-BF00-D33A6CEBB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9766" y="3984539"/>
            <a:ext cx="1219200" cy="965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E1D41C3E-6AD0-40F1-88FF-82E2694961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93566" y="4027402"/>
            <a:ext cx="1219200" cy="965200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" name="AutoShape 13">
            <a:extLst>
              <a:ext uri="{FF2B5EF4-FFF2-40B4-BE49-F238E27FC236}">
                <a16:creationId xmlns:a16="http://schemas.microsoft.com/office/drawing/2014/main" id="{ED87D5AF-CF09-4206-8A3F-002133889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66" y="3913102"/>
            <a:ext cx="1539875" cy="51593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主对角线 </a:t>
            </a:r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40B4C54B-B8A4-40A6-B6E5-D73D32171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66" y="4632239"/>
            <a:ext cx="1539875" cy="51593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lg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副对角线 </a:t>
            </a:r>
          </a:p>
        </p:txBody>
      </p:sp>
      <p:sp>
        <p:nvSpPr>
          <p:cNvPr id="15" name="Text Box 2">
            <a:extLst>
              <a:ext uri="{FF2B5EF4-FFF2-40B4-BE49-F238E27FC236}">
                <a16:creationId xmlns:a16="http://schemas.microsoft.com/office/drawing/2014/main" id="{40BAC91F-D2D2-4884-9CA2-AEA98A285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25" y="904529"/>
            <a:ext cx="1884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二阶行列式</a:t>
            </a:r>
          </a:p>
        </p:txBody>
      </p:sp>
      <p:graphicFrame>
        <p:nvGraphicFramePr>
          <p:cNvPr id="16" name="Object 3">
            <a:extLst>
              <a:ext uri="{FF2B5EF4-FFF2-40B4-BE49-F238E27FC236}">
                <a16:creationId xmlns:a16="http://schemas.microsoft.com/office/drawing/2014/main" id="{0A30C97A-09E8-46A7-A34F-28BEED0700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64306"/>
              </p:ext>
            </p:extLst>
          </p:nvPr>
        </p:nvGraphicFramePr>
        <p:xfrm>
          <a:off x="2245001" y="1521890"/>
          <a:ext cx="149225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96900" imgH="482600" progId="Equation.DSMT4">
                  <p:embed/>
                </p:oleObj>
              </mc:Choice>
              <mc:Fallback>
                <p:oleObj name="Equation" r:id="rId4" imgW="596900" imgH="482600" progId="Equation.DSMT4">
                  <p:embed/>
                  <p:pic>
                    <p:nvPicPr>
                      <p:cNvPr id="358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5001" y="1521890"/>
                        <a:ext cx="1492250" cy="120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>
            <a:extLst>
              <a:ext uri="{FF2B5EF4-FFF2-40B4-BE49-F238E27FC236}">
                <a16:creationId xmlns:a16="http://schemas.microsoft.com/office/drawing/2014/main" id="{B549C3C5-E5ED-451A-861B-157124D9EA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097194"/>
              </p:ext>
            </p:extLst>
          </p:nvPr>
        </p:nvGraphicFramePr>
        <p:xfrm>
          <a:off x="3634064" y="1879077"/>
          <a:ext cx="24796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90600" imgH="228600" progId="Equation.DSMT4">
                  <p:embed/>
                </p:oleObj>
              </mc:Choice>
              <mc:Fallback>
                <p:oleObj name="Equation" r:id="rId6" imgW="990600" imgH="228600" progId="Equation.DSMT4">
                  <p:embed/>
                  <p:pic>
                    <p:nvPicPr>
                      <p:cNvPr id="358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4064" y="1879077"/>
                        <a:ext cx="24796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ine 5">
            <a:extLst>
              <a:ext uri="{FF2B5EF4-FFF2-40B4-BE49-F238E27FC236}">
                <a16:creationId xmlns:a16="http://schemas.microsoft.com/office/drawing/2014/main" id="{645145AB-266B-49F2-A658-9A11FEEF22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9189" y="2007665"/>
            <a:ext cx="433387" cy="4333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C1F0E835-EF93-4011-B116-CEB7F3E44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26" y="1504427"/>
            <a:ext cx="1584325" cy="51593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主对角线 </a:t>
            </a:r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id="{099072E0-E713-4C47-93D4-BCACFB36C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26" y="2152127"/>
            <a:ext cx="1584325" cy="51593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lg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副对角线 </a:t>
            </a:r>
          </a:p>
        </p:txBody>
      </p:sp>
      <p:sp>
        <p:nvSpPr>
          <p:cNvPr id="21" name="Line 8">
            <a:extLst>
              <a:ext uri="{FF2B5EF4-FFF2-40B4-BE49-F238E27FC236}">
                <a16:creationId xmlns:a16="http://schemas.microsoft.com/office/drawing/2014/main" id="{A7B9AA4A-0413-40CE-B6E6-9E6C617CED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57751" y="1936227"/>
            <a:ext cx="576263" cy="504825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23" name="Object 20">
            <a:extLst>
              <a:ext uri="{FF2B5EF4-FFF2-40B4-BE49-F238E27FC236}">
                <a16:creationId xmlns:a16="http://schemas.microsoft.com/office/drawing/2014/main" id="{D23804DC-0FB6-4E95-A42C-B41AE40FE3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443112"/>
              </p:ext>
            </p:extLst>
          </p:nvPr>
        </p:nvGraphicFramePr>
        <p:xfrm>
          <a:off x="7002599" y="4143091"/>
          <a:ext cx="16224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47700" imgH="228600" progId="Equation.DSMT4">
                  <p:embed/>
                </p:oleObj>
              </mc:Choice>
              <mc:Fallback>
                <p:oleObj name="Equation" r:id="rId8" imgW="647700" imgH="228600" progId="Equation.DSMT4">
                  <p:embed/>
                  <p:pic>
                    <p:nvPicPr>
                      <p:cNvPr id="3995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2599" y="4143091"/>
                        <a:ext cx="1622425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6">
            <a:extLst>
              <a:ext uri="{FF2B5EF4-FFF2-40B4-BE49-F238E27FC236}">
                <a16:creationId xmlns:a16="http://schemas.microsoft.com/office/drawing/2014/main" id="{1F0B9065-7CFA-462B-9CE2-308E3A9AC3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813690"/>
              </p:ext>
            </p:extLst>
          </p:nvPr>
        </p:nvGraphicFramePr>
        <p:xfrm>
          <a:off x="3787137" y="4103031"/>
          <a:ext cx="16843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72808" imgH="228501" progId="Equation.DSMT4">
                  <p:embed/>
                </p:oleObj>
              </mc:Choice>
              <mc:Fallback>
                <p:oleObj name="Equation" r:id="rId10" imgW="672808" imgH="228501" progId="Equation.DSMT4">
                  <p:embed/>
                  <p:pic>
                    <p:nvPicPr>
                      <p:cNvPr id="3996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7137" y="4103031"/>
                        <a:ext cx="1684338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7">
            <a:extLst>
              <a:ext uri="{FF2B5EF4-FFF2-40B4-BE49-F238E27FC236}">
                <a16:creationId xmlns:a16="http://schemas.microsoft.com/office/drawing/2014/main" id="{3A9AF3AE-D0DC-42F9-B634-32ECCD203F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340853"/>
              </p:ext>
            </p:extLst>
          </p:nvPr>
        </p:nvGraphicFramePr>
        <p:xfrm>
          <a:off x="5434962" y="4106206"/>
          <a:ext cx="16224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47700" imgH="228600" progId="Equation.DSMT4">
                  <p:embed/>
                </p:oleObj>
              </mc:Choice>
              <mc:Fallback>
                <p:oleObj name="Equation" r:id="rId12" imgW="647700" imgH="228600" progId="Equation.DSMT4">
                  <p:embed/>
                  <p:pic>
                    <p:nvPicPr>
                      <p:cNvPr id="3996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4962" y="4106206"/>
                        <a:ext cx="1622425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8">
            <a:extLst>
              <a:ext uri="{FF2B5EF4-FFF2-40B4-BE49-F238E27FC236}">
                <a16:creationId xmlns:a16="http://schemas.microsoft.com/office/drawing/2014/main" id="{C28F9C21-EFD6-4244-9425-683612A532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918053"/>
              </p:ext>
            </p:extLst>
          </p:nvPr>
        </p:nvGraphicFramePr>
        <p:xfrm>
          <a:off x="3931600" y="4677706"/>
          <a:ext cx="16208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47700" imgH="228600" progId="Equation.DSMT4">
                  <p:embed/>
                </p:oleObj>
              </mc:Choice>
              <mc:Fallback>
                <p:oleObj name="Equation" r:id="rId14" imgW="647700" imgH="228600" progId="Equation.DSMT4">
                  <p:embed/>
                  <p:pic>
                    <p:nvPicPr>
                      <p:cNvPr id="3996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1600" y="4677706"/>
                        <a:ext cx="1620837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9">
            <a:extLst>
              <a:ext uri="{FF2B5EF4-FFF2-40B4-BE49-F238E27FC236}">
                <a16:creationId xmlns:a16="http://schemas.microsoft.com/office/drawing/2014/main" id="{FA1220BB-CD15-4022-82ED-22131C7D56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316123"/>
              </p:ext>
            </p:extLst>
          </p:nvPr>
        </p:nvGraphicFramePr>
        <p:xfrm>
          <a:off x="5434962" y="4677706"/>
          <a:ext cx="162083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47700" imgH="228600" progId="Equation.DSMT4">
                  <p:embed/>
                </p:oleObj>
              </mc:Choice>
              <mc:Fallback>
                <p:oleObj name="Equation" r:id="rId16" imgW="647700" imgH="228600" progId="Equation.DSMT4">
                  <p:embed/>
                  <p:pic>
                    <p:nvPicPr>
                      <p:cNvPr id="3996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4962" y="4677706"/>
                        <a:ext cx="1620838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0">
            <a:extLst>
              <a:ext uri="{FF2B5EF4-FFF2-40B4-BE49-F238E27FC236}">
                <a16:creationId xmlns:a16="http://schemas.microsoft.com/office/drawing/2014/main" id="{9E7CE2EE-89F3-4D65-A33C-DFE161CD99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327027"/>
              </p:ext>
            </p:extLst>
          </p:nvPr>
        </p:nvGraphicFramePr>
        <p:xfrm>
          <a:off x="7018474" y="4714591"/>
          <a:ext cx="16208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47700" imgH="228600" progId="Equation.DSMT4">
                  <p:embed/>
                </p:oleObj>
              </mc:Choice>
              <mc:Fallback>
                <p:oleObj name="Equation" r:id="rId18" imgW="647700" imgH="228600" progId="Equation.DSMT4">
                  <p:embed/>
                  <p:pic>
                    <p:nvPicPr>
                      <p:cNvPr id="3996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8474" y="4714591"/>
                        <a:ext cx="1620837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10">
            <a:extLst>
              <a:ext uri="{FF2B5EF4-FFF2-40B4-BE49-F238E27FC236}">
                <a16:creationId xmlns:a16="http://schemas.microsoft.com/office/drawing/2014/main" id="{4A2F2739-6DEC-4DB6-BF2C-ABBFAF038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971" y="274561"/>
            <a:ext cx="1943472" cy="51911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对角线法则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376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683568" y="3806155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       =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142400"/>
              </p:ext>
            </p:extLst>
          </p:nvPr>
        </p:nvGraphicFramePr>
        <p:xfrm>
          <a:off x="1403648" y="1196975"/>
          <a:ext cx="40005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000320" imgH="1460160" progId="Equation.DSMT4">
                  <p:embed/>
                </p:oleObj>
              </mc:Choice>
              <mc:Fallback>
                <p:oleObj name="Equation" r:id="rId12" imgW="4000320" imgH="1460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03648" y="1196975"/>
                        <a:ext cx="4000500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595357"/>
              </p:ext>
            </p:extLst>
          </p:nvPr>
        </p:nvGraphicFramePr>
        <p:xfrm>
          <a:off x="1617588" y="2904604"/>
          <a:ext cx="37465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746160" imgH="1460160" progId="Equation.DSMT4">
                  <p:embed/>
                </p:oleObj>
              </mc:Choice>
              <mc:Fallback>
                <p:oleObj name="Equation" r:id="rId14" imgW="3746160" imgH="1460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617588" y="2904604"/>
                        <a:ext cx="3746500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920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40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按行展开定理</a:t>
            </a:r>
            <a:endParaRPr lang="zh-CN" altLang="zh-CN" sz="3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71251" name="副标题 2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列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式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定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义</a:t>
            </a:r>
            <a:endParaRPr lang="zh-CN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zh-CN" altLang="en-US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51520" y="1124744"/>
                <a:ext cx="8068840" cy="32917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E47802"/>
                  </a:buClr>
                </a:pPr>
                <a:r>
                  <a:rPr lang="zh-CN" altLang="en-US" sz="26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             余子式 </a:t>
                </a:r>
                <a:r>
                  <a:rPr lang="en-US" altLang="zh-CN" sz="2600" b="1" i="1" dirty="0" err="1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zh-CN" sz="2600" b="1" i="1" baseline="-25000" dirty="0" err="1">
                    <a:latin typeface="Times New Roman" pitchFamily="18" charset="0"/>
                    <a:cs typeface="Times New Roman" pitchFamily="18" charset="0"/>
                  </a:rPr>
                  <a:t>ij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</a:rPr>
                  <a:t>; </a:t>
                </a:r>
                <a:r>
                  <a:rPr lang="zh-CN" altLang="en-US" sz="26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代数余子式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 </m:t>
                        </m:r>
                        <m:r>
                          <a:rPr lang="zh-CN" altLang="en-US" sz="28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zh-CN" altLang="en-US" sz="28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CN" sz="26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20000"/>
                  </a:lnSpc>
                  <a:buClr>
                    <a:srgbClr val="E47802"/>
                  </a:buClr>
                </a:pPr>
                <a:endParaRPr lang="en-US" altLang="zh-CN" sz="26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20000"/>
                  </a:lnSpc>
                  <a:buClr>
                    <a:srgbClr val="E47802"/>
                  </a:buClr>
                </a:pPr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zh-CN" altLang="en-US" sz="2600" b="1" dirty="0">
                    <a:latin typeface="Times New Roman" pitchFamily="18" charset="0"/>
                    <a:cs typeface="Times New Roman" pitchFamily="18" charset="0"/>
                  </a:rPr>
                  <a:t>阶行列式中，把元素</a:t>
                </a:r>
                <a:r>
                  <a:rPr lang="en-US" altLang="zh-CN" sz="2600" b="1" i="1" dirty="0" err="1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600" b="1" i="1" baseline="-25000" dirty="0" err="1">
                    <a:latin typeface="Times New Roman" pitchFamily="18" charset="0"/>
                    <a:cs typeface="Times New Roman" pitchFamily="18" charset="0"/>
                  </a:rPr>
                  <a:t>ij</a:t>
                </a:r>
                <a:r>
                  <a:rPr lang="zh-CN" altLang="en-US" sz="2600" b="1" dirty="0">
                    <a:latin typeface="Times New Roman" pitchFamily="18" charset="0"/>
                    <a:cs typeface="Times New Roman" pitchFamily="18" charset="0"/>
                  </a:rPr>
                  <a:t>所在的第</a:t>
                </a:r>
                <a:r>
                  <a:rPr lang="en-US" altLang="zh-CN" sz="2600" b="1" i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zh-CN" altLang="en-US" sz="2600" b="1" dirty="0">
                    <a:latin typeface="Times New Roman" pitchFamily="18" charset="0"/>
                    <a:cs typeface="Times New Roman" pitchFamily="18" charset="0"/>
                  </a:rPr>
                  <a:t>行和第</a:t>
                </a:r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zh-CN" altLang="en-US" sz="2600" b="1" dirty="0">
                    <a:latin typeface="Times New Roman" pitchFamily="18" charset="0"/>
                    <a:cs typeface="Times New Roman" pitchFamily="18" charset="0"/>
                  </a:rPr>
                  <a:t>列划去后，留下来的</a:t>
                </a:r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</a:rPr>
                  <a:t>n 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</a:rPr>
                  <a:t>– 1</a:t>
                </a:r>
                <a:r>
                  <a:rPr lang="zh-CN" altLang="en-US" sz="2600" b="1" dirty="0">
                    <a:latin typeface="Times New Roman" pitchFamily="18" charset="0"/>
                    <a:cs typeface="Times New Roman" pitchFamily="18" charset="0"/>
                  </a:rPr>
                  <a:t>阶行列式叫做元素</a:t>
                </a:r>
                <a:r>
                  <a:rPr lang="en-US" altLang="zh-CN" sz="2600" b="1" i="1" dirty="0" err="1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600" b="1" i="1" baseline="-25000" dirty="0" err="1">
                    <a:latin typeface="Times New Roman" pitchFamily="18" charset="0"/>
                    <a:cs typeface="Times New Roman" pitchFamily="18" charset="0"/>
                  </a:rPr>
                  <a:t>ij</a:t>
                </a:r>
                <a:r>
                  <a:rPr lang="zh-CN" altLang="en-US" sz="2600" b="1" dirty="0">
                    <a:latin typeface="Times New Roman" pitchFamily="18" charset="0"/>
                    <a:cs typeface="Times New Roman" pitchFamily="18" charset="0"/>
                  </a:rPr>
                  <a:t>的</a:t>
                </a:r>
                <a:r>
                  <a:rPr lang="zh-CN" altLang="en-US" sz="2600" b="1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Times New Roman" pitchFamily="18" charset="0"/>
                    <a:cs typeface="Times New Roman" pitchFamily="18" charset="0"/>
                  </a:rPr>
                  <a:t>余子式</a:t>
                </a:r>
                <a:r>
                  <a:rPr lang="zh-CN" altLang="en-US" sz="2600" b="1" dirty="0">
                    <a:latin typeface="Times New Roman" pitchFamily="18" charset="0"/>
                    <a:cs typeface="Times New Roman" pitchFamily="18" charset="0"/>
                  </a:rPr>
                  <a:t>，记作 </a:t>
                </a:r>
                <a:r>
                  <a:rPr lang="en-US" altLang="zh-CN" sz="2600" b="1" i="1" dirty="0" err="1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zh-CN" sz="2600" b="1" i="1" baseline="-25000" dirty="0" err="1">
                    <a:latin typeface="Times New Roman" pitchFamily="18" charset="0"/>
                    <a:cs typeface="Times New Roman" pitchFamily="18" charset="0"/>
                  </a:rPr>
                  <a:t>ij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</a:rPr>
                  <a:t>;</a:t>
                </a:r>
              </a:p>
              <a:p>
                <a:pPr marL="457200" indent="-457200" algn="just">
                  <a:buClr>
                    <a:srgbClr val="E47802"/>
                  </a:buClr>
                </a:pPr>
                <a:endParaRPr lang="en-US" altLang="zh-CN" sz="26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buClr>
                    <a:srgbClr val="E47802"/>
                  </a:buClr>
                </a:pPr>
                <a:r>
                  <a:rPr lang="zh-CN" altLang="en-US" sz="2600" b="1" dirty="0">
                    <a:latin typeface="Times New Roman" pitchFamily="18" charset="0"/>
                    <a:cs typeface="Times New Roman" pitchFamily="18" charset="0"/>
                  </a:rPr>
                  <a:t>记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</a:rPr>
                  <a:t>                                   </a:t>
                </a:r>
                <a:r>
                  <a:rPr lang="zh-CN" altLang="en-US" sz="2600" b="1" dirty="0">
                    <a:latin typeface="Times New Roman" pitchFamily="18" charset="0"/>
                    <a:cs typeface="Times New Roman" pitchFamily="18" charset="0"/>
                  </a:rPr>
                  <a:t>为元素</a:t>
                </a:r>
                <a:r>
                  <a:rPr lang="en-US" altLang="zh-CN" sz="2600" b="1" i="1" dirty="0" err="1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600" b="1" i="1" baseline="-25000" dirty="0" err="1">
                    <a:latin typeface="Times New Roman" pitchFamily="18" charset="0"/>
                    <a:cs typeface="Times New Roman" pitchFamily="18" charset="0"/>
                  </a:rPr>
                  <a:t>ij</a:t>
                </a:r>
                <a:r>
                  <a:rPr lang="zh-CN" altLang="en-US" sz="2600" b="1" dirty="0">
                    <a:latin typeface="Times New Roman" pitchFamily="18" charset="0"/>
                    <a:cs typeface="Times New Roman" pitchFamily="18" charset="0"/>
                  </a:rPr>
                  <a:t>的</a:t>
                </a:r>
                <a:r>
                  <a:rPr lang="zh-CN" altLang="en-US" sz="2600" b="1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Times New Roman" pitchFamily="18" charset="0"/>
                    <a:cs typeface="Times New Roman" pitchFamily="18" charset="0"/>
                  </a:rPr>
                  <a:t>代数余子式</a:t>
                </a:r>
                <a:r>
                  <a:rPr lang="zh-CN" altLang="en-US" sz="2600" b="1" dirty="0">
                    <a:latin typeface="Times New Roman" pitchFamily="18" charset="0"/>
                    <a:cs typeface="Times New Roman" pitchFamily="18" charset="0"/>
                  </a:rPr>
                  <a:t>。</a:t>
                </a:r>
                <a:endParaRPr lang="en-US" altLang="zh-CN" sz="26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457200" indent="-457200" algn="just">
                  <a:buClr>
                    <a:srgbClr val="E47802"/>
                  </a:buClr>
                  <a:buFont typeface="Wingdings" pitchFamily="2" charset="2"/>
                  <a:buChar char="Ø"/>
                </a:pPr>
                <a:endParaRPr lang="zh-CN" altLang="zh-CN" sz="26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124744"/>
                <a:ext cx="8068840" cy="3291735"/>
              </a:xfrm>
              <a:prstGeom prst="rect">
                <a:avLst/>
              </a:prstGeom>
              <a:blipFill>
                <a:blip r:embed="rId2"/>
                <a:stretch>
                  <a:fillRect l="-1360" r="-1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324930"/>
              </p:ext>
            </p:extLst>
          </p:nvPr>
        </p:nvGraphicFramePr>
        <p:xfrm>
          <a:off x="1052784" y="3501008"/>
          <a:ext cx="21780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83452" imgH="545863" progId="Equation.DSMT4">
                  <p:embed/>
                </p:oleObj>
              </mc:Choice>
              <mc:Fallback>
                <p:oleObj name="Equation" r:id="rId3" imgW="2183452" imgH="545863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784" y="3501008"/>
                        <a:ext cx="217805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411390" y="1149746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14313" y="414338"/>
            <a:ext cx="772795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E47802"/>
              </a:buClr>
            </a:pP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定义：行列式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中，元素 </a:t>
            </a:r>
            <a:r>
              <a:rPr lang="en-US" altLang="zh-CN" sz="26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600" b="1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余子式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代数余子式</a:t>
            </a:r>
            <a:endParaRPr lang="zh-CN" altLang="zh-CN" sz="2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E47802"/>
              </a:buClr>
            </a:pP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Object 20"/>
          <p:cNvGraphicFramePr>
            <a:graphicFrameLocks noChangeAspect="1"/>
          </p:cNvGraphicFramePr>
          <p:nvPr/>
        </p:nvGraphicFramePr>
        <p:xfrm>
          <a:off x="5207000" y="2143125"/>
          <a:ext cx="2824163" cy="147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19400" imgH="1473200" progId="">
                  <p:embed/>
                </p:oleObj>
              </mc:Choice>
              <mc:Fallback>
                <p:oleObj name="Equation" r:id="rId4" imgW="2819400" imgH="1473200" progId="">
                  <p:embed/>
                  <p:pic>
                    <p:nvPicPr>
                      <p:cNvPr id="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0" y="2143125"/>
                        <a:ext cx="2824163" cy="1477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1"/>
          <p:cNvGraphicFramePr>
            <a:graphicFrameLocks noChangeAspect="1"/>
          </p:cNvGraphicFramePr>
          <p:nvPr/>
        </p:nvGraphicFramePr>
        <p:xfrm>
          <a:off x="273050" y="1903413"/>
          <a:ext cx="323215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25800" imgH="1955800" progId="">
                  <p:embed/>
                </p:oleObj>
              </mc:Choice>
              <mc:Fallback>
                <p:oleObj name="Equation" r:id="rId6" imgW="3225800" imgH="1955800" progId="">
                  <p:embed/>
                  <p:pic>
                    <p:nvPicPr>
                      <p:cNvPr id="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" y="1903413"/>
                        <a:ext cx="3232150" cy="196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11"/>
          <p:cNvGrpSpPr>
            <a:grpSpLocks/>
          </p:cNvGrpSpPr>
          <p:nvPr/>
        </p:nvGrpSpPr>
        <p:grpSpPr bwMode="auto">
          <a:xfrm>
            <a:off x="1465263" y="1473200"/>
            <a:ext cx="817562" cy="369888"/>
            <a:chOff x="2591696" y="1775160"/>
            <a:chExt cx="817657" cy="369332"/>
          </a:xfrm>
        </p:grpSpPr>
        <p:sp>
          <p:nvSpPr>
            <p:cNvPr id="11" name="线形标注 1 10"/>
            <p:cNvSpPr/>
            <p:nvPr/>
          </p:nvSpPr>
          <p:spPr>
            <a:xfrm>
              <a:off x="2591696" y="1797352"/>
              <a:ext cx="792254" cy="324949"/>
            </a:xfrm>
            <a:prstGeom prst="borderCallout1">
              <a:avLst>
                <a:gd name="adj1" fmla="val 97084"/>
                <a:gd name="adj2" fmla="val 49388"/>
                <a:gd name="adj3" fmla="val 743300"/>
                <a:gd name="adj4" fmla="val 48249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17099" y="1775160"/>
              <a:ext cx="792254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第</a:t>
              </a:r>
              <a:r>
                <a:rPr lang="en-US" altLang="zh-CN" b="1" dirty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  <a:r>
                <a:rPr lang="zh-CN" altLang="en-US" b="1" dirty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列</a:t>
              </a:r>
            </a:p>
          </p:txBody>
        </p:sp>
      </p:grpSp>
      <p:grpSp>
        <p:nvGrpSpPr>
          <p:cNvPr id="13" name="组合 19"/>
          <p:cNvGrpSpPr>
            <a:grpSpLocks/>
          </p:cNvGrpSpPr>
          <p:nvPr/>
        </p:nvGrpSpPr>
        <p:grpSpPr bwMode="auto">
          <a:xfrm>
            <a:off x="3644900" y="2949575"/>
            <a:ext cx="792163" cy="368300"/>
            <a:chOff x="2664205" y="1656084"/>
            <a:chExt cx="792088" cy="369332"/>
          </a:xfrm>
        </p:grpSpPr>
        <p:sp>
          <p:nvSpPr>
            <p:cNvPr id="14" name="线形标注 1 13"/>
            <p:cNvSpPr/>
            <p:nvPr/>
          </p:nvSpPr>
          <p:spPr>
            <a:xfrm>
              <a:off x="2664205" y="1678371"/>
              <a:ext cx="792088" cy="324757"/>
            </a:xfrm>
            <a:prstGeom prst="borderCallout1">
              <a:avLst>
                <a:gd name="adj1" fmla="val 59978"/>
                <a:gd name="adj2" fmla="val -3240"/>
                <a:gd name="adj3" fmla="val 63025"/>
                <a:gd name="adj4" fmla="val -34731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64205" y="1656084"/>
              <a:ext cx="792088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第</a:t>
              </a:r>
              <a:r>
                <a:rPr lang="en-US" altLang="zh-CN" b="1" dirty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3</a:t>
              </a:r>
              <a:r>
                <a:rPr lang="zh-CN" altLang="en-US" b="1" dirty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行</a:t>
              </a:r>
            </a:p>
          </p:txBody>
        </p:sp>
      </p:grpSp>
      <p:graphicFrame>
        <p:nvGraphicFramePr>
          <p:cNvPr id="16" name="Object 22"/>
          <p:cNvGraphicFramePr>
            <a:graphicFrameLocks noChangeAspect="1"/>
          </p:cNvGraphicFramePr>
          <p:nvPr/>
        </p:nvGraphicFramePr>
        <p:xfrm>
          <a:off x="1420813" y="4906963"/>
          <a:ext cx="34734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67100" imgH="520700" progId="Equation.DSMT4">
                  <p:embed/>
                </p:oleObj>
              </mc:Choice>
              <mc:Fallback>
                <p:oleObj name="Equation" r:id="rId8" imgW="3467100" imgH="520700" progId="Equation.DSMT4">
                  <p:embed/>
                  <p:pic>
                    <p:nvPicPr>
                      <p:cNvPr id="1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4906963"/>
                        <a:ext cx="3473450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2"/>
          <p:cNvGrpSpPr>
            <a:grpSpLocks/>
          </p:cNvGrpSpPr>
          <p:nvPr/>
        </p:nvGrpSpPr>
        <p:grpSpPr bwMode="auto">
          <a:xfrm>
            <a:off x="4302125" y="2232025"/>
            <a:ext cx="1223963" cy="901700"/>
            <a:chOff x="5108065" y="2231304"/>
            <a:chExt cx="1224136" cy="902240"/>
          </a:xfrm>
        </p:grpSpPr>
        <p:sp>
          <p:nvSpPr>
            <p:cNvPr id="18" name="虚尾箭头 17"/>
            <p:cNvSpPr/>
            <p:nvPr/>
          </p:nvSpPr>
          <p:spPr>
            <a:xfrm>
              <a:off x="5417672" y="2630006"/>
              <a:ext cx="565230" cy="503538"/>
            </a:xfrm>
            <a:prstGeom prst="striped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08065" y="2231304"/>
              <a:ext cx="1224136" cy="4622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余子式</a:t>
              </a:r>
            </a:p>
          </p:txBody>
        </p:sp>
      </p:grpSp>
      <p:grpSp>
        <p:nvGrpSpPr>
          <p:cNvPr id="20" name="组合 3"/>
          <p:cNvGrpSpPr>
            <a:grpSpLocks/>
          </p:cNvGrpSpPr>
          <p:nvPr/>
        </p:nvGrpSpPr>
        <p:grpSpPr bwMode="auto">
          <a:xfrm>
            <a:off x="4899025" y="3841750"/>
            <a:ext cx="3043238" cy="912813"/>
            <a:chOff x="5705508" y="3841083"/>
            <a:chExt cx="3042956" cy="913675"/>
          </a:xfrm>
        </p:grpSpPr>
        <p:sp>
          <p:nvSpPr>
            <p:cNvPr id="21" name="TextBox 20"/>
            <p:cNvSpPr txBox="1"/>
            <p:nvPr/>
          </p:nvSpPr>
          <p:spPr>
            <a:xfrm>
              <a:off x="6516646" y="4292359"/>
              <a:ext cx="2231818" cy="4623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代数余子式</a:t>
              </a:r>
            </a:p>
          </p:txBody>
        </p:sp>
        <p:sp>
          <p:nvSpPr>
            <p:cNvPr id="22" name="虚尾箭头 21"/>
            <p:cNvSpPr/>
            <p:nvPr/>
          </p:nvSpPr>
          <p:spPr>
            <a:xfrm rot="18900000" flipH="1">
              <a:off x="5705652" y="3840715"/>
              <a:ext cx="1253721" cy="822249"/>
            </a:xfrm>
            <a:prstGeom prst="striped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35196" name="副标题 2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列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式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定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义</a:t>
            </a:r>
            <a:endParaRPr lang="zh-CN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zh-CN" altLang="en-US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35197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按行展开定理</a:t>
            </a:r>
            <a:endParaRPr lang="zh-CN" altLang="zh-CN" sz="3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2" name="已录下的声音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244408" y="6093296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7" dur="1937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4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5796136" y="1484784"/>
            <a:ext cx="2094533" cy="7200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68313" y="71438"/>
            <a:ext cx="7451725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 dirty="0">
                <a:latin typeface="Calibri" pitchFamily="34" charset="0"/>
              </a:rPr>
              <a:t>                 行列式等于它的任一行（列）的各元</a:t>
            </a:r>
            <a:endParaRPr lang="en-US" altLang="zh-CN" sz="2600" b="1" dirty="0">
              <a:latin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b="1" dirty="0">
                <a:latin typeface="Calibri" pitchFamily="34" charset="0"/>
              </a:rPr>
              <a:t>素与其对应元素的代数余子式乘积之和，即</a:t>
            </a:r>
            <a:endParaRPr lang="zh-CN" altLang="zh-CN" sz="2600" b="1" dirty="0">
              <a:latin typeface="Calibri" pitchFamily="34" charset="0"/>
            </a:endParaRPr>
          </a:p>
        </p:txBody>
      </p:sp>
      <p:graphicFrame>
        <p:nvGraphicFramePr>
          <p:cNvPr id="5" name="Object 22"/>
          <p:cNvGraphicFramePr>
            <a:graphicFrameLocks noChangeAspect="1"/>
          </p:cNvGraphicFramePr>
          <p:nvPr/>
        </p:nvGraphicFramePr>
        <p:xfrm>
          <a:off x="2082800" y="1192213"/>
          <a:ext cx="3136900" cy="259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36900" imgH="2590800" progId="">
                  <p:embed/>
                </p:oleObj>
              </mc:Choice>
              <mc:Fallback>
                <p:oleObj name="Equation" r:id="rId4" imgW="3136900" imgH="2590800" progId="">
                  <p:embed/>
                  <p:pic>
                    <p:nvPicPr>
                      <p:cNvPr id="5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1192213"/>
                        <a:ext cx="3136900" cy="2597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3"/>
          <p:cNvGraphicFramePr>
            <a:graphicFrameLocks noChangeAspect="1"/>
          </p:cNvGraphicFramePr>
          <p:nvPr/>
        </p:nvGraphicFramePr>
        <p:xfrm>
          <a:off x="6083300" y="3771900"/>
          <a:ext cx="137953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71600" imgH="901700" progId="">
                  <p:embed/>
                </p:oleObj>
              </mc:Choice>
              <mc:Fallback>
                <p:oleObj name="Equation" r:id="rId6" imgW="1371600" imgH="901700" progId="">
                  <p:embed/>
                  <p:pic>
                    <p:nvPicPr>
                      <p:cNvPr id="6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0" y="3771900"/>
                        <a:ext cx="1379538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4"/>
          <p:cNvGraphicFramePr>
            <a:graphicFrameLocks noChangeAspect="1"/>
          </p:cNvGraphicFramePr>
          <p:nvPr/>
        </p:nvGraphicFramePr>
        <p:xfrm>
          <a:off x="647700" y="4895850"/>
          <a:ext cx="55118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511800" imgH="457200" progId="">
                  <p:embed/>
                </p:oleObj>
              </mc:Choice>
              <mc:Fallback>
                <p:oleObj name="Equation" r:id="rId8" imgW="5511800" imgH="457200" progId="">
                  <p:embed/>
                  <p:pic>
                    <p:nvPicPr>
                      <p:cNvPr id="7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895850"/>
                        <a:ext cx="5511800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5"/>
          <p:cNvGraphicFramePr>
            <a:graphicFrameLocks noChangeAspect="1"/>
          </p:cNvGraphicFramePr>
          <p:nvPr/>
        </p:nvGraphicFramePr>
        <p:xfrm>
          <a:off x="6191250" y="4679950"/>
          <a:ext cx="1379538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71600" imgH="863600" progId="">
                  <p:embed/>
                </p:oleObj>
              </mc:Choice>
              <mc:Fallback>
                <p:oleObj name="Equation" r:id="rId10" imgW="1371600" imgH="863600" progId="">
                  <p:embed/>
                  <p:pic>
                    <p:nvPicPr>
                      <p:cNvPr id="8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0" y="4679950"/>
                        <a:ext cx="1379538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21"/>
          <p:cNvGrpSpPr>
            <a:grpSpLocks/>
          </p:cNvGrpSpPr>
          <p:nvPr/>
        </p:nvGrpSpPr>
        <p:grpSpPr bwMode="auto">
          <a:xfrm>
            <a:off x="7494588" y="3501008"/>
            <a:ext cx="792162" cy="663575"/>
            <a:chOff x="7229456" y="3316224"/>
            <a:chExt cx="792088" cy="831230"/>
          </a:xfrm>
        </p:grpSpPr>
        <p:sp>
          <p:nvSpPr>
            <p:cNvPr id="10" name="云形标注 9"/>
            <p:cNvSpPr/>
            <p:nvPr/>
          </p:nvSpPr>
          <p:spPr>
            <a:xfrm>
              <a:off x="7229456" y="3316224"/>
              <a:ext cx="792088" cy="831230"/>
            </a:xfrm>
            <a:prstGeom prst="cloudCallout">
              <a:avLst>
                <a:gd name="adj1" fmla="val -87514"/>
                <a:gd name="adj2" fmla="val 23254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29456" y="3522323"/>
              <a:ext cx="720658" cy="3997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+mn-ea"/>
                </a:rPr>
                <a:t>按行</a:t>
              </a:r>
            </a:p>
          </p:txBody>
        </p:sp>
      </p:grpSp>
      <p:grpSp>
        <p:nvGrpSpPr>
          <p:cNvPr id="12" name="组合 24"/>
          <p:cNvGrpSpPr>
            <a:grpSpLocks/>
          </p:cNvGrpSpPr>
          <p:nvPr/>
        </p:nvGrpSpPr>
        <p:grpSpPr bwMode="auto">
          <a:xfrm>
            <a:off x="6929438" y="5429250"/>
            <a:ext cx="792162" cy="642938"/>
            <a:chOff x="7164288" y="3489345"/>
            <a:chExt cx="792088" cy="746881"/>
          </a:xfrm>
        </p:grpSpPr>
        <p:sp>
          <p:nvSpPr>
            <p:cNvPr id="13" name="云形标注 12"/>
            <p:cNvSpPr/>
            <p:nvPr/>
          </p:nvSpPr>
          <p:spPr>
            <a:xfrm>
              <a:off x="7164288" y="3489345"/>
              <a:ext cx="792088" cy="746881"/>
            </a:xfrm>
            <a:prstGeom prst="cloudCallout">
              <a:avLst>
                <a:gd name="adj1" fmla="val -56604"/>
                <a:gd name="adj2" fmla="val -55021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00797" y="3662695"/>
              <a:ext cx="719071" cy="40018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+mn-ea"/>
                </a:rPr>
                <a:t>按列</a:t>
              </a:r>
            </a:p>
          </p:txBody>
        </p:sp>
      </p:grpSp>
      <p:sp>
        <p:nvSpPr>
          <p:cNvPr id="15" name="矩形 14"/>
          <p:cNvSpPr/>
          <p:nvPr/>
        </p:nvSpPr>
        <p:spPr>
          <a:xfrm>
            <a:off x="611560" y="71414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</a:p>
        </p:txBody>
      </p:sp>
      <p:graphicFrame>
        <p:nvGraphicFramePr>
          <p:cNvPr id="16" name="Object 26"/>
          <p:cNvGraphicFramePr>
            <a:graphicFrameLocks noChangeAspect="1"/>
          </p:cNvGraphicFramePr>
          <p:nvPr/>
        </p:nvGraphicFramePr>
        <p:xfrm>
          <a:off x="611188" y="4005263"/>
          <a:ext cx="53721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372100" imgH="457200" progId="">
                  <p:embed/>
                </p:oleObj>
              </mc:Choice>
              <mc:Fallback>
                <p:oleObj name="Equation" r:id="rId12" imgW="5372100" imgH="457200" progId="">
                  <p:embed/>
                  <p:pic>
                    <p:nvPicPr>
                      <p:cNvPr id="1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005263"/>
                        <a:ext cx="5372100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49" name="副标题 2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按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展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开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定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理</a:t>
            </a:r>
            <a:endParaRPr lang="zh-CN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zh-CN" altLang="en-US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37250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按行展开定理</a:t>
            </a:r>
            <a:endParaRPr lang="zh-CN" altLang="zh-CN" sz="3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2" name="已录下的声音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8202790" y="6072188"/>
            <a:ext cx="609600" cy="60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68144" y="1556792"/>
            <a:ext cx="2051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牢牢记住！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4" dur="3665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6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7" grpId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71500" y="428625"/>
            <a:ext cx="7499350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例题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任意的三阶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行列式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Object 115"/>
          <p:cNvGraphicFramePr>
            <a:graphicFrameLocks noChangeAspect="1"/>
          </p:cNvGraphicFramePr>
          <p:nvPr/>
        </p:nvGraphicFramePr>
        <p:xfrm>
          <a:off x="3131840" y="1176412"/>
          <a:ext cx="14224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22360" imgH="1460160" progId="Equation.DSMT4">
                  <p:embed/>
                </p:oleObj>
              </mc:Choice>
              <mc:Fallback>
                <p:oleObj name="Equation" r:id="rId4" imgW="1422360" imgH="1460160" progId="Equation.DSMT4">
                  <p:embed/>
                  <p:pic>
                    <p:nvPicPr>
                      <p:cNvPr id="15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176412"/>
                        <a:ext cx="1422400" cy="146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94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按行展开定理</a:t>
            </a:r>
            <a:endParaRPr lang="zh-CN" altLang="zh-CN" sz="3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071938" y="4772025"/>
            <a:ext cx="357187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143500" y="4772025"/>
            <a:ext cx="428625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786188" y="4914900"/>
            <a:ext cx="285750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786313" y="4772025"/>
            <a:ext cx="357187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115616" y="2952750"/>
          <a:ext cx="4991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991040" imgH="952200" progId="Equation.DSMT4">
                  <p:embed/>
                </p:oleObj>
              </mc:Choice>
              <mc:Fallback>
                <p:oleObj name="Equation" r:id="rId6" imgW="4991040" imgH="95220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15616" y="2952750"/>
                        <a:ext cx="49911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15616" y="4365104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8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已录下的声音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210872" y="6093296"/>
            <a:ext cx="609600" cy="609600"/>
          </a:xfrm>
          <a:prstGeom prst="rect">
            <a:avLst/>
          </a:prstGeom>
        </p:spPr>
      </p:pic>
      <p:sp>
        <p:nvSpPr>
          <p:cNvPr id="16" name="副标题 2">
            <a:extLst>
              <a:ext uri="{FF2B5EF4-FFF2-40B4-BE49-F238E27FC236}">
                <a16:creationId xmlns:a16="http://schemas.microsoft.com/office/drawing/2014/main" id="{2DE63524-5520-4207-AC17-67C9E6038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按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展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开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定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理</a:t>
            </a:r>
            <a:endParaRPr lang="zh-CN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zh-CN" altLang="en-US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59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3788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2227420" y="3124133"/>
            <a:ext cx="1336468" cy="2249083"/>
            <a:chOff x="2227420" y="3124133"/>
            <a:chExt cx="1336468" cy="2249083"/>
          </a:xfrm>
        </p:grpSpPr>
        <p:cxnSp>
          <p:nvCxnSpPr>
            <p:cNvPr id="26" name="直接连接符 25"/>
            <p:cNvCxnSpPr>
              <a:stCxn id="23" idx="4"/>
              <a:endCxn id="24" idx="0"/>
            </p:cNvCxnSpPr>
            <p:nvPr/>
          </p:nvCxnSpPr>
          <p:spPr>
            <a:xfrm>
              <a:off x="2499610" y="3598954"/>
              <a:ext cx="396044" cy="105418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0" idx="4"/>
              <a:endCxn id="24" idx="0"/>
            </p:cNvCxnSpPr>
            <p:nvPr/>
          </p:nvCxnSpPr>
          <p:spPr>
            <a:xfrm flipH="1">
              <a:off x="2895654" y="3604522"/>
              <a:ext cx="300668" cy="104861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2924132" y="3129701"/>
              <a:ext cx="544380" cy="474821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2227420" y="3124133"/>
              <a:ext cx="544380" cy="474821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2227420" y="4653136"/>
              <a:ext cx="1336468" cy="72008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2"/>
                  </a:solidFill>
                </a:rPr>
                <a:t>找到特殊值</a:t>
              </a:r>
            </a:p>
          </p:txBody>
        </p:sp>
      </p:grp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297064"/>
              </p:ext>
            </p:extLst>
          </p:nvPr>
        </p:nvGraphicFramePr>
        <p:xfrm>
          <a:off x="991021" y="2161326"/>
          <a:ext cx="3063875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60700" imgH="1930400" progId="Equation.DSMT4">
                  <p:embed/>
                </p:oleObj>
              </mc:Choice>
              <mc:Fallback>
                <p:oleObj name="Equation" r:id="rId4" imgW="3060700" imgH="193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021" y="2161326"/>
                        <a:ext cx="3063875" cy="193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1763688" y="529516"/>
            <a:ext cx="45127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002060"/>
                </a:solidFill>
              </a:rPr>
              <a:t>任意的</a:t>
            </a:r>
            <a:r>
              <a:rPr lang="zh-CN" altLang="zh-CN" sz="2800" b="1" dirty="0">
                <a:solidFill>
                  <a:srgbClr val="FF0000"/>
                </a:solidFill>
              </a:rPr>
              <a:t>具体的行列式</a:t>
            </a:r>
            <a:r>
              <a:rPr lang="zh-CN" altLang="zh-CN" sz="2800" b="1" dirty="0">
                <a:solidFill>
                  <a:srgbClr val="002060"/>
                </a:solidFill>
              </a:rPr>
              <a:t>的计算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15816" y="1124744"/>
            <a:ext cx="424847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利用行列式</a:t>
            </a:r>
            <a:r>
              <a:rPr lang="zh-CN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和行列式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按行展开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定理把行列式</a:t>
            </a:r>
            <a:r>
              <a:rPr lang="zh-CN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降阶</a:t>
            </a:r>
            <a:endParaRPr lang="zh-CN" altLang="en-US" sz="2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虚尾箭头 13"/>
          <p:cNvSpPr/>
          <p:nvPr/>
        </p:nvSpPr>
        <p:spPr>
          <a:xfrm>
            <a:off x="1259632" y="1235969"/>
            <a:ext cx="1584176" cy="608855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云形标注 18"/>
          <p:cNvSpPr/>
          <p:nvPr/>
        </p:nvSpPr>
        <p:spPr>
          <a:xfrm>
            <a:off x="5040052" y="2052793"/>
            <a:ext cx="3132348" cy="1751197"/>
          </a:xfrm>
          <a:prstGeom prst="cloudCallout">
            <a:avLst>
              <a:gd name="adj1" fmla="val -102523"/>
              <a:gd name="adj2" fmla="val 14916"/>
            </a:avLst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保留 </a:t>
            </a:r>
            <a:r>
              <a:rPr lang="en-US" altLang="zh-CN" sz="2400" b="1" i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baseline="-25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33 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将第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行其余元素变为零，按第三行展开</a:t>
            </a:r>
          </a:p>
        </p:txBody>
      </p:sp>
      <p:sp>
        <p:nvSpPr>
          <p:cNvPr id="22" name="矩形 21"/>
          <p:cNvSpPr/>
          <p:nvPr/>
        </p:nvSpPr>
        <p:spPr>
          <a:xfrm>
            <a:off x="611560" y="457508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题型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已录下的声音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172400" y="6093296"/>
            <a:ext cx="609600" cy="609600"/>
          </a:xfrm>
          <a:prstGeom prst="rect">
            <a:avLst/>
          </a:prstGeom>
        </p:spPr>
      </p:pic>
      <p:sp>
        <p:nvSpPr>
          <p:cNvPr id="18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按行展开定理</a:t>
            </a:r>
            <a:endParaRPr lang="zh-CN" altLang="zh-CN" sz="3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0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典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型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279851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3" dur="3102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12" grpId="0"/>
      <p:bldP spid="13" grpId="0" uiExpand="1" build="p"/>
      <p:bldP spid="14" grpId="0" animBg="1"/>
      <p:bldP spid="19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5958333" y="2875044"/>
            <a:ext cx="557883" cy="557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824028" y="3432928"/>
            <a:ext cx="1134305" cy="9519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3491302" y="2875044"/>
            <a:ext cx="2467031" cy="1510633"/>
            <a:chOff x="-705324" y="3604522"/>
            <a:chExt cx="2467031" cy="1510633"/>
          </a:xfrm>
        </p:grpSpPr>
        <p:cxnSp>
          <p:nvCxnSpPr>
            <p:cNvPr id="29" name="直接连接符 28"/>
            <p:cNvCxnSpPr>
              <a:stCxn id="32" idx="6"/>
              <a:endCxn id="33" idx="1"/>
            </p:cNvCxnSpPr>
            <p:nvPr/>
          </p:nvCxnSpPr>
          <p:spPr>
            <a:xfrm>
              <a:off x="-160366" y="3841933"/>
              <a:ext cx="585605" cy="42612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31" idx="6"/>
              <a:endCxn id="33" idx="1"/>
            </p:cNvCxnSpPr>
            <p:nvPr/>
          </p:nvCxnSpPr>
          <p:spPr>
            <a:xfrm flipV="1">
              <a:off x="-160944" y="4268056"/>
              <a:ext cx="586183" cy="609689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/>
            <p:cNvSpPr/>
            <p:nvPr/>
          </p:nvSpPr>
          <p:spPr>
            <a:xfrm>
              <a:off x="-705324" y="4640334"/>
              <a:ext cx="544380" cy="474821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-704746" y="3604522"/>
              <a:ext cx="544380" cy="474821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425239" y="3908016"/>
              <a:ext cx="1336468" cy="72008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2"/>
                  </a:solidFill>
                </a:rPr>
                <a:t>找到特殊值</a:t>
              </a: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5868144" y="1700808"/>
            <a:ext cx="2448272" cy="50405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261659"/>
              </p:ext>
            </p:extLst>
          </p:nvPr>
        </p:nvGraphicFramePr>
        <p:xfrm>
          <a:off x="755650" y="4574257"/>
          <a:ext cx="51117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105400" imgH="939800" progId="Equation.DSMT4">
                  <p:embed/>
                </p:oleObj>
              </mc:Choice>
              <mc:Fallback>
                <p:oleObj name="Equation" r:id="rId2" imgW="51054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574257"/>
                        <a:ext cx="5111750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285640"/>
              </p:ext>
            </p:extLst>
          </p:nvPr>
        </p:nvGraphicFramePr>
        <p:xfrm>
          <a:off x="755576" y="2924944"/>
          <a:ext cx="3243262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38500" imgH="1447800" progId="Equation.DSMT4">
                  <p:embed/>
                </p:oleObj>
              </mc:Choice>
              <mc:Fallback>
                <p:oleObj name="Equation" r:id="rId4" imgW="3238500" imgH="1447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924944"/>
                        <a:ext cx="3243262" cy="1452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654629"/>
              </p:ext>
            </p:extLst>
          </p:nvPr>
        </p:nvGraphicFramePr>
        <p:xfrm>
          <a:off x="3708400" y="765175"/>
          <a:ext cx="464185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635500" imgH="1930400" progId="Equation.DSMT4">
                  <p:embed/>
                </p:oleObj>
              </mc:Choice>
              <mc:Fallback>
                <p:oleObj name="Equation" r:id="rId6" imgW="4635500" imgH="193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765175"/>
                        <a:ext cx="4641850" cy="193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574674"/>
              </p:ext>
            </p:extLst>
          </p:nvPr>
        </p:nvGraphicFramePr>
        <p:xfrm>
          <a:off x="468313" y="765175"/>
          <a:ext cx="3063875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60700" imgH="1930400" progId="Equation.DSMT4">
                  <p:embed/>
                </p:oleObj>
              </mc:Choice>
              <mc:Fallback>
                <p:oleObj name="Equation" r:id="rId8" imgW="3060700" imgH="193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765175"/>
                        <a:ext cx="3063875" cy="193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云形标注 10"/>
          <p:cNvSpPr/>
          <p:nvPr/>
        </p:nvSpPr>
        <p:spPr>
          <a:xfrm>
            <a:off x="4139952" y="476672"/>
            <a:ext cx="1368152" cy="504056"/>
          </a:xfrm>
          <a:prstGeom prst="cloudCallout">
            <a:avLst>
              <a:gd name="adj1" fmla="val -30519"/>
              <a:gd name="adj2" fmla="val 13611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2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云形标注 24"/>
          <p:cNvSpPr/>
          <p:nvPr/>
        </p:nvSpPr>
        <p:spPr>
          <a:xfrm>
            <a:off x="3563888" y="188640"/>
            <a:ext cx="2088232" cy="1080120"/>
          </a:xfrm>
          <a:prstGeom prst="cloudCallout">
            <a:avLst>
              <a:gd name="adj1" fmla="val 60030"/>
              <a:gd name="adj2" fmla="val 90019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特殊形式，按行展开，降阶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941429"/>
              </p:ext>
            </p:extLst>
          </p:nvPr>
        </p:nvGraphicFramePr>
        <p:xfrm>
          <a:off x="3995936" y="2924944"/>
          <a:ext cx="2428875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25700" imgH="1447800" progId="Equation.DSMT4">
                  <p:embed/>
                </p:oleObj>
              </mc:Choice>
              <mc:Fallback>
                <p:oleObj name="Equation" r:id="rId10" imgW="2425700" imgH="1447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924944"/>
                        <a:ext cx="2428875" cy="1452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按行展开定理</a:t>
            </a:r>
            <a:endParaRPr lang="zh-CN" altLang="zh-CN" sz="3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4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典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型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117246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16" grpId="0" animBg="1"/>
      <p:bldP spid="11" grpId="0" animBg="1"/>
      <p:bldP spid="11" grpId="1" animBg="1"/>
      <p:bldP spid="25" grpId="0" animBg="1"/>
      <p:bldP spid="2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5220073" y="3489952"/>
            <a:ext cx="936104" cy="557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6156177" y="4047837"/>
            <a:ext cx="2021552" cy="9519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3795754" y="1370003"/>
            <a:ext cx="2565326" cy="1770965"/>
            <a:chOff x="-1488098" y="3503014"/>
            <a:chExt cx="2565326" cy="1770965"/>
          </a:xfrm>
        </p:grpSpPr>
        <p:cxnSp>
          <p:nvCxnSpPr>
            <p:cNvPr id="34" name="直接连接符 33"/>
            <p:cNvCxnSpPr>
              <a:stCxn id="37" idx="6"/>
              <a:endCxn id="38" idx="1"/>
            </p:cNvCxnSpPr>
            <p:nvPr/>
          </p:nvCxnSpPr>
          <p:spPr>
            <a:xfrm>
              <a:off x="-943718" y="3740425"/>
              <a:ext cx="684478" cy="117351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36" idx="6"/>
              <a:endCxn id="38" idx="1"/>
            </p:cNvCxnSpPr>
            <p:nvPr/>
          </p:nvCxnSpPr>
          <p:spPr>
            <a:xfrm>
              <a:off x="-943718" y="4268056"/>
              <a:ext cx="684478" cy="64588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/>
            <p:cNvSpPr/>
            <p:nvPr/>
          </p:nvSpPr>
          <p:spPr>
            <a:xfrm>
              <a:off x="-1488098" y="4030645"/>
              <a:ext cx="544380" cy="474821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488098" y="3503014"/>
              <a:ext cx="544380" cy="474821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-259240" y="4553899"/>
              <a:ext cx="1336468" cy="72008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2"/>
                  </a:solidFill>
                </a:rPr>
                <a:t>找到特殊值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92360" y="2564904"/>
            <a:ext cx="2983496" cy="1512168"/>
            <a:chOff x="-4079614" y="3399417"/>
            <a:chExt cx="2983496" cy="1512168"/>
          </a:xfrm>
        </p:grpSpPr>
        <p:cxnSp>
          <p:nvCxnSpPr>
            <p:cNvPr id="44" name="直接连接符 43"/>
            <p:cNvCxnSpPr>
              <a:stCxn id="47" idx="0"/>
              <a:endCxn id="48" idx="2"/>
            </p:cNvCxnSpPr>
            <p:nvPr/>
          </p:nvCxnSpPr>
          <p:spPr>
            <a:xfrm flipH="1" flipV="1">
              <a:off x="-3411380" y="4119497"/>
              <a:ext cx="875102" cy="317267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6" idx="0"/>
              <a:endCxn id="48" idx="2"/>
            </p:cNvCxnSpPr>
            <p:nvPr/>
          </p:nvCxnSpPr>
          <p:spPr>
            <a:xfrm flipH="1" flipV="1">
              <a:off x="-3411380" y="4119497"/>
              <a:ext cx="1909402" cy="28803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-1907839" y="4407529"/>
              <a:ext cx="811721" cy="474821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-2968326" y="4436764"/>
              <a:ext cx="864096" cy="474821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-4079614" y="3399417"/>
              <a:ext cx="1336468" cy="72008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2"/>
                  </a:solidFill>
                </a:rPr>
                <a:t>找到特殊值</a:t>
              </a:r>
            </a:p>
          </p:txBody>
        </p:sp>
      </p:grp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762785"/>
              </p:ext>
            </p:extLst>
          </p:nvPr>
        </p:nvGraphicFramePr>
        <p:xfrm>
          <a:off x="971600" y="1419454"/>
          <a:ext cx="3497263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05200" imgH="1447800" progId="Equation.DSMT4">
                  <p:embed/>
                </p:oleObj>
              </mc:Choice>
              <mc:Fallback>
                <p:oleObj name="Equation" r:id="rId4" imgW="3505200" imgH="1447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419454"/>
                        <a:ext cx="3497263" cy="1454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363377"/>
              </p:ext>
            </p:extLst>
          </p:nvPr>
        </p:nvGraphicFramePr>
        <p:xfrm>
          <a:off x="694631" y="3573463"/>
          <a:ext cx="3589337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93880" imgH="1447560" progId="Equation.DSMT4">
                  <p:embed/>
                </p:oleObj>
              </mc:Choice>
              <mc:Fallback>
                <p:oleObj name="Equation" r:id="rId6" imgW="359388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31" y="3573463"/>
                        <a:ext cx="3589337" cy="1454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05049"/>
              </p:ext>
            </p:extLst>
          </p:nvPr>
        </p:nvGraphicFramePr>
        <p:xfrm>
          <a:off x="4356330" y="3573016"/>
          <a:ext cx="3822700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22700" imgH="1447800" progId="Equation.DSMT4">
                  <p:embed/>
                </p:oleObj>
              </mc:Choice>
              <mc:Fallback>
                <p:oleObj name="Equation" r:id="rId8" imgW="3822700" imgH="1447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330" y="3573016"/>
                        <a:ext cx="3822700" cy="1454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652416"/>
              </p:ext>
            </p:extLst>
          </p:nvPr>
        </p:nvGraphicFramePr>
        <p:xfrm>
          <a:off x="611560" y="5229200"/>
          <a:ext cx="37655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771900" imgH="431800" progId="Equation.DSMT4">
                  <p:embed/>
                </p:oleObj>
              </mc:Choice>
              <mc:Fallback>
                <p:oleObj name="Equation" r:id="rId10" imgW="37719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229200"/>
                        <a:ext cx="37655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/>
          <p:cNvSpPr/>
          <p:nvPr/>
        </p:nvSpPr>
        <p:spPr>
          <a:xfrm>
            <a:off x="755576" y="116632"/>
            <a:ext cx="7200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例题</a:t>
            </a:r>
            <a:r>
              <a:rPr lang="en-US" altLang="zh-CN" sz="28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利用行列式性质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和行列式</a:t>
            </a:r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按行展开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定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理把行列式</a:t>
            </a:r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降阶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8" name="组合 23"/>
          <p:cNvGrpSpPr/>
          <p:nvPr/>
        </p:nvGrpSpPr>
        <p:grpSpPr>
          <a:xfrm>
            <a:off x="5679714" y="652542"/>
            <a:ext cx="2636702" cy="1480314"/>
            <a:chOff x="5724128" y="980728"/>
            <a:chExt cx="2636702" cy="1480314"/>
          </a:xfrm>
        </p:grpSpPr>
        <p:sp>
          <p:nvSpPr>
            <p:cNvPr id="29" name="椭圆形标注 28"/>
            <p:cNvSpPr/>
            <p:nvPr/>
          </p:nvSpPr>
          <p:spPr>
            <a:xfrm>
              <a:off x="5724128" y="980728"/>
              <a:ext cx="2636702" cy="1480314"/>
            </a:xfrm>
            <a:prstGeom prst="wedgeEllipseCallout">
              <a:avLst>
                <a:gd name="adj1" fmla="val -95085"/>
                <a:gd name="adj2" fmla="val 39980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5906018" y="1221343"/>
              <a:ext cx="2272921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000" b="1" dirty="0"/>
                <a:t>这是第五章求解</a:t>
              </a:r>
              <a:r>
                <a:rPr lang="zh-CN" altLang="zh-CN" sz="2000" b="1" dirty="0">
                  <a:solidFill>
                    <a:srgbClr val="FF0000"/>
                  </a:solidFill>
                </a:rPr>
                <a:t>矩阵特征值</a:t>
              </a:r>
              <a:r>
                <a:rPr lang="zh-CN" altLang="zh-CN" sz="2000" b="1" dirty="0"/>
                <a:t>时的主要题型，要</a:t>
              </a:r>
              <a:r>
                <a:rPr lang="zh-CN" altLang="zh-CN" sz="2000" b="1" u="sng" dirty="0"/>
                <a:t>熟练掌握</a:t>
              </a:r>
              <a:endParaRPr lang="zh-CN" altLang="en-US" sz="2000" b="1" u="sng" dirty="0"/>
            </a:p>
          </p:txBody>
        </p:sp>
      </p:grpSp>
      <p:sp>
        <p:nvSpPr>
          <p:cNvPr id="32" name="五角星 31"/>
          <p:cNvSpPr/>
          <p:nvPr/>
        </p:nvSpPr>
        <p:spPr>
          <a:xfrm>
            <a:off x="292360" y="183306"/>
            <a:ext cx="400839" cy="369332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已录下的声音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8234173" y="6093296"/>
            <a:ext cx="609600" cy="609600"/>
          </a:xfrm>
          <a:prstGeom prst="rect">
            <a:avLst/>
          </a:prstGeom>
        </p:spPr>
      </p:pic>
      <p:sp>
        <p:nvSpPr>
          <p:cNvPr id="39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按行展开定理</a:t>
            </a:r>
            <a:endParaRPr lang="zh-CN" altLang="zh-CN" sz="3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0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典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型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384743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3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5" dur="538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6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59" grpId="0" animBg="1"/>
      <p:bldP spid="60" grpId="0" animBg="1"/>
      <p:bldP spid="27" grpId="0" build="p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064308"/>
              </p:ext>
            </p:extLst>
          </p:nvPr>
        </p:nvGraphicFramePr>
        <p:xfrm>
          <a:off x="2411760" y="1273944"/>
          <a:ext cx="34036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03600" imgH="1651000" progId="Equation.DSMT4">
                  <p:embed/>
                </p:oleObj>
              </mc:Choice>
              <mc:Fallback>
                <p:oleObj name="Equation" r:id="rId4" imgW="3403600" imgH="165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273944"/>
                        <a:ext cx="34036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835696" y="476672"/>
            <a:ext cx="5594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</a:rPr>
              <a:t>行列式每行（列）</a:t>
            </a:r>
            <a:r>
              <a:rPr lang="zh-CN" altLang="en-US" sz="2800" b="1" dirty="0">
                <a:solidFill>
                  <a:srgbClr val="FF0000"/>
                </a:solidFill>
              </a:rPr>
              <a:t>元素之和</a:t>
            </a:r>
            <a:r>
              <a:rPr lang="zh-CN" altLang="en-US" sz="2800" b="1" dirty="0">
                <a:solidFill>
                  <a:srgbClr val="002060"/>
                </a:solidFill>
              </a:rPr>
              <a:t>都</a:t>
            </a:r>
            <a:r>
              <a:rPr lang="zh-CN" altLang="en-US" sz="2800" b="1" dirty="0">
                <a:solidFill>
                  <a:srgbClr val="FF0000"/>
                </a:solidFill>
              </a:rPr>
              <a:t>相等</a:t>
            </a:r>
          </a:p>
        </p:txBody>
      </p:sp>
      <p:sp>
        <p:nvSpPr>
          <p:cNvPr id="13" name="矩形 12"/>
          <p:cNvSpPr/>
          <p:nvPr/>
        </p:nvSpPr>
        <p:spPr>
          <a:xfrm>
            <a:off x="467544" y="1412776"/>
            <a:ext cx="192406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例题</a:t>
            </a:r>
            <a:r>
              <a:rPr lang="en-US" altLang="zh-CN" sz="26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计算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992872"/>
              </p:ext>
            </p:extLst>
          </p:nvPr>
        </p:nvGraphicFramePr>
        <p:xfrm>
          <a:off x="611560" y="3068960"/>
          <a:ext cx="6024563" cy="198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019800" imgH="1981200" progId="Equation.DSMT4">
                  <p:embed/>
                </p:oleObj>
              </mc:Choice>
              <mc:Fallback>
                <p:oleObj name="Equation" r:id="rId6" imgW="6019800" imgH="198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068960"/>
                        <a:ext cx="6024563" cy="1985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3059832" y="1196752"/>
            <a:ext cx="576064" cy="17090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870446" y="1231179"/>
            <a:ext cx="576064" cy="17090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148064" y="1253188"/>
            <a:ext cx="576064" cy="17090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2" name="云形标注 21"/>
          <p:cNvSpPr/>
          <p:nvPr/>
        </p:nvSpPr>
        <p:spPr>
          <a:xfrm>
            <a:off x="6036439" y="1027582"/>
            <a:ext cx="2423993" cy="1080120"/>
          </a:xfrm>
          <a:prstGeom prst="cloudCallout">
            <a:avLst>
              <a:gd name="adj1" fmla="val -65747"/>
              <a:gd name="adj2" fmla="val 34281"/>
            </a:avLst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</a:rPr>
              <a:t>每列元素之和都相等</a:t>
            </a:r>
          </a:p>
        </p:txBody>
      </p:sp>
      <p:sp>
        <p:nvSpPr>
          <p:cNvPr id="23" name="云形标注 22"/>
          <p:cNvSpPr/>
          <p:nvPr/>
        </p:nvSpPr>
        <p:spPr>
          <a:xfrm>
            <a:off x="6156176" y="2107702"/>
            <a:ext cx="1892885" cy="1080120"/>
          </a:xfrm>
          <a:prstGeom prst="cloudCallout">
            <a:avLst>
              <a:gd name="adj1" fmla="val -70281"/>
              <a:gd name="adj2" fmla="val -30161"/>
            </a:avLst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</a:rPr>
              <a:t>通通加到第一行</a:t>
            </a:r>
          </a:p>
        </p:txBody>
      </p:sp>
      <p:sp>
        <p:nvSpPr>
          <p:cNvPr id="24" name="云形标注 23"/>
          <p:cNvSpPr/>
          <p:nvPr/>
        </p:nvSpPr>
        <p:spPr>
          <a:xfrm>
            <a:off x="6588224" y="3711242"/>
            <a:ext cx="1872208" cy="1373942"/>
          </a:xfrm>
          <a:prstGeom prst="cloudCallout">
            <a:avLst>
              <a:gd name="adj1" fmla="val -48107"/>
              <a:gd name="adj2" fmla="val -68073"/>
            </a:avLst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</a:rPr>
              <a:t>提出公因子，第一行可化为全</a:t>
            </a:r>
            <a:r>
              <a:rPr lang="en-US" altLang="zh-CN" sz="2000" dirty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</a:rPr>
              <a:t>1</a:t>
            </a:r>
            <a:endParaRPr lang="zh-CN" altLang="en-US" sz="2000" dirty="0">
              <a:ln>
                <a:solidFill>
                  <a:schemeClr val="accent1">
                    <a:lumMod val="75000"/>
                  </a:schemeClr>
                </a:solidFill>
              </a:ln>
              <a:noFill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11560" y="457508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题型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已录下的声音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155632" y="6093296"/>
            <a:ext cx="609600" cy="6096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按行展开定理</a:t>
            </a:r>
            <a:endParaRPr lang="zh-CN" altLang="zh-CN" sz="3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6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典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型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sp>
        <p:nvSpPr>
          <p:cNvPr id="16" name="五角星 31">
            <a:extLst>
              <a:ext uri="{FF2B5EF4-FFF2-40B4-BE49-F238E27FC236}">
                <a16:creationId xmlns:a16="http://schemas.microsoft.com/office/drawing/2014/main" id="{2C4E15F3-B931-4746-87D6-8222BA7D849E}"/>
              </a:ext>
            </a:extLst>
          </p:cNvPr>
          <p:cNvSpPr/>
          <p:nvPr/>
        </p:nvSpPr>
        <p:spPr>
          <a:xfrm>
            <a:off x="77948" y="524493"/>
            <a:ext cx="400839" cy="369332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36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3" dur="3383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6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0" grpId="0"/>
      <p:bldP spid="13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469432"/>
              </p:ext>
            </p:extLst>
          </p:nvPr>
        </p:nvGraphicFramePr>
        <p:xfrm>
          <a:off x="2411760" y="1273944"/>
          <a:ext cx="34036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03600" imgH="1651000" progId="Equation.DSMT4">
                  <p:embed/>
                </p:oleObj>
              </mc:Choice>
              <mc:Fallback>
                <p:oleObj name="Equation" r:id="rId5" imgW="3403600" imgH="165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273944"/>
                        <a:ext cx="34036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835696" y="476672"/>
            <a:ext cx="5594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</a:rPr>
              <a:t>行列式每行（列）</a:t>
            </a:r>
            <a:r>
              <a:rPr lang="zh-CN" altLang="en-US" sz="2800" b="1" dirty="0">
                <a:solidFill>
                  <a:srgbClr val="FF0000"/>
                </a:solidFill>
              </a:rPr>
              <a:t>元素之和</a:t>
            </a:r>
            <a:r>
              <a:rPr lang="zh-CN" altLang="en-US" sz="2800" b="1" dirty="0">
                <a:solidFill>
                  <a:srgbClr val="002060"/>
                </a:solidFill>
              </a:rPr>
              <a:t>都</a:t>
            </a:r>
            <a:r>
              <a:rPr lang="zh-CN" altLang="en-US" sz="2800" b="1" dirty="0">
                <a:solidFill>
                  <a:srgbClr val="FF0000"/>
                </a:solidFill>
              </a:rPr>
              <a:t>相等</a:t>
            </a:r>
          </a:p>
        </p:txBody>
      </p:sp>
      <p:sp>
        <p:nvSpPr>
          <p:cNvPr id="13" name="矩形 12"/>
          <p:cNvSpPr/>
          <p:nvPr/>
        </p:nvSpPr>
        <p:spPr>
          <a:xfrm>
            <a:off x="467544" y="1412776"/>
            <a:ext cx="192406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例题</a:t>
            </a:r>
            <a:r>
              <a:rPr lang="en-US" altLang="zh-CN" sz="26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计算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059832" y="1196752"/>
            <a:ext cx="576064" cy="17090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870446" y="1231179"/>
            <a:ext cx="576064" cy="17090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148064" y="1253188"/>
            <a:ext cx="576064" cy="17090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2" name="云形标注 21"/>
          <p:cNvSpPr/>
          <p:nvPr/>
        </p:nvSpPr>
        <p:spPr>
          <a:xfrm>
            <a:off x="6036439" y="1027582"/>
            <a:ext cx="1892885" cy="1080120"/>
          </a:xfrm>
          <a:prstGeom prst="cloudCallout">
            <a:avLst>
              <a:gd name="adj1" fmla="val -65747"/>
              <a:gd name="adj2" fmla="val 34281"/>
            </a:avLst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</a:rPr>
              <a:t>每列元素和相等</a:t>
            </a:r>
          </a:p>
        </p:txBody>
      </p:sp>
      <p:sp>
        <p:nvSpPr>
          <p:cNvPr id="23" name="云形标注 22"/>
          <p:cNvSpPr/>
          <p:nvPr/>
        </p:nvSpPr>
        <p:spPr>
          <a:xfrm>
            <a:off x="6156176" y="2107702"/>
            <a:ext cx="1892885" cy="1080120"/>
          </a:xfrm>
          <a:prstGeom prst="cloudCallout">
            <a:avLst>
              <a:gd name="adj1" fmla="val -70281"/>
              <a:gd name="adj2" fmla="val -30161"/>
            </a:avLst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</a:rPr>
              <a:t>通通加到第一行</a:t>
            </a:r>
          </a:p>
        </p:txBody>
      </p:sp>
      <p:sp>
        <p:nvSpPr>
          <p:cNvPr id="25" name="矩形 24"/>
          <p:cNvSpPr/>
          <p:nvPr/>
        </p:nvSpPr>
        <p:spPr>
          <a:xfrm>
            <a:off x="611560" y="457508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题型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920796"/>
              </p:ext>
            </p:extLst>
          </p:nvPr>
        </p:nvGraphicFramePr>
        <p:xfrm>
          <a:off x="17338" y="3140968"/>
          <a:ext cx="4338638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343400" imgH="1651000" progId="Equation.DSMT4">
                  <p:embed/>
                </p:oleObj>
              </mc:Choice>
              <mc:Fallback>
                <p:oleObj name="Equation" r:id="rId7" imgW="4343400" imgH="165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8" y="3140968"/>
                        <a:ext cx="4338638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264626"/>
              </p:ext>
            </p:extLst>
          </p:nvPr>
        </p:nvGraphicFramePr>
        <p:xfrm>
          <a:off x="4355976" y="3187700"/>
          <a:ext cx="39624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962160" imgH="1650960" progId="Equation.DSMT4">
                  <p:embed/>
                </p:oleObj>
              </mc:Choice>
              <mc:Fallback>
                <p:oleObj name="Equation" r:id="rId9" imgW="3962160" imgH="1650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3187700"/>
                        <a:ext cx="39624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直角三角形 27"/>
          <p:cNvSpPr/>
          <p:nvPr/>
        </p:nvSpPr>
        <p:spPr>
          <a:xfrm>
            <a:off x="6516216" y="3573016"/>
            <a:ext cx="1532845" cy="1224136"/>
          </a:xfrm>
          <a:prstGeom prst="rt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云形标注 28"/>
          <p:cNvSpPr/>
          <p:nvPr/>
        </p:nvSpPr>
        <p:spPr>
          <a:xfrm>
            <a:off x="6156176" y="5229200"/>
            <a:ext cx="1559294" cy="576064"/>
          </a:xfrm>
          <a:prstGeom prst="cloudCallout">
            <a:avLst>
              <a:gd name="adj1" fmla="val -13004"/>
              <a:gd name="adj2" fmla="val -125064"/>
            </a:avLst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</a:rPr>
              <a:t>上三角</a:t>
            </a: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571090"/>
              </p:ext>
            </p:extLst>
          </p:nvPr>
        </p:nvGraphicFramePr>
        <p:xfrm>
          <a:off x="107504" y="5209728"/>
          <a:ext cx="21844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184400" imgH="673100" progId="Equation.DSMT4">
                  <p:embed/>
                </p:oleObj>
              </mc:Choice>
              <mc:Fallback>
                <p:oleObj name="Equation" r:id="rId11" imgW="2184400" imgH="673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209728"/>
                        <a:ext cx="218440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已录下的声音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8172400" y="6093296"/>
            <a:ext cx="609600" cy="609600"/>
          </a:xfrm>
          <a:prstGeom prst="rect">
            <a:avLst/>
          </a:prstGeom>
        </p:spPr>
      </p:pic>
      <p:sp>
        <p:nvSpPr>
          <p:cNvPr id="24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按行展开定理</a:t>
            </a:r>
            <a:endParaRPr lang="zh-CN" altLang="zh-CN" sz="3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2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典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型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sp>
        <p:nvSpPr>
          <p:cNvPr id="33" name="五角星 31">
            <a:extLst>
              <a:ext uri="{FF2B5EF4-FFF2-40B4-BE49-F238E27FC236}">
                <a16:creationId xmlns:a16="http://schemas.microsoft.com/office/drawing/2014/main" id="{0EE0CB37-54DF-4318-9C99-241745E7C4C4}"/>
              </a:ext>
            </a:extLst>
          </p:cNvPr>
          <p:cNvSpPr/>
          <p:nvPr/>
        </p:nvSpPr>
        <p:spPr>
          <a:xfrm>
            <a:off x="77948" y="524493"/>
            <a:ext cx="400839" cy="369332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16">
            <a:extLst>
              <a:ext uri="{FF2B5EF4-FFF2-40B4-BE49-F238E27FC236}">
                <a16:creationId xmlns:a16="http://schemas.microsoft.com/office/drawing/2014/main" id="{8FB60380-4478-47C4-9AD9-2583A72EF41D}"/>
              </a:ext>
            </a:extLst>
          </p:cNvPr>
          <p:cNvSpPr/>
          <p:nvPr/>
        </p:nvSpPr>
        <p:spPr>
          <a:xfrm>
            <a:off x="3399243" y="5112752"/>
            <a:ext cx="2094533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2">
            <a:extLst>
              <a:ext uri="{FF2B5EF4-FFF2-40B4-BE49-F238E27FC236}">
                <a16:creationId xmlns:a16="http://schemas.microsoft.com/office/drawing/2014/main" id="{2CD51EEF-E1F6-45C2-B4CA-B6E582A8065C}"/>
              </a:ext>
            </a:extLst>
          </p:cNvPr>
          <p:cNvSpPr txBox="1"/>
          <p:nvPr/>
        </p:nvSpPr>
        <p:spPr>
          <a:xfrm>
            <a:off x="3471251" y="5184760"/>
            <a:ext cx="2051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熟练掌握！</a:t>
            </a:r>
          </a:p>
        </p:txBody>
      </p:sp>
    </p:spTree>
    <p:extLst>
      <p:ext uri="{BB962C8B-B14F-4D97-AF65-F5344CB8AC3E}">
        <p14:creationId xmlns:p14="http://schemas.microsoft.com/office/powerpoint/2010/main" val="120526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5" dur="3454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28" grpId="0" animBg="1"/>
      <p:bldP spid="29" grpId="0" animBg="1"/>
      <p:bldP spid="33" grpId="0" animBg="1"/>
      <p:bldP spid="35" grpId="0" animBg="1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899" y="81709"/>
            <a:ext cx="3645049" cy="576064"/>
          </a:xfrm>
          <a:noFill/>
        </p:spPr>
        <p:txBody>
          <a:bodyPr/>
          <a:lstStyle/>
          <a:p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阶行列式的定义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539552" y="3695860"/>
            <a:ext cx="8763000" cy="1005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kumimoji="1" lang="en-US" altLang="zh-CN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kumimoji="1" lang="zh-CN" altLang="en-US" sz="24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不同行不同列的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00B050"/>
                </a:solidFill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kumimoji="1" lang="zh-CN" altLang="en-US" sz="24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个元素的乘积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735580"/>
              </p:ext>
            </p:extLst>
          </p:nvPr>
        </p:nvGraphicFramePr>
        <p:xfrm>
          <a:off x="5370241" y="4201362"/>
          <a:ext cx="19685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8614" imgH="253890" progId="Equation.DSMT4">
                  <p:embed/>
                </p:oleObj>
              </mc:Choice>
              <mc:Fallback>
                <p:oleObj name="Equation" r:id="rId2" imgW="888614" imgH="253890" progId="Equation.DSMT4">
                  <p:embed/>
                  <p:pic>
                    <p:nvPicPr>
                      <p:cNvPr id="25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0241" y="4201362"/>
                        <a:ext cx="1968500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283995"/>
              </p:ext>
            </p:extLst>
          </p:nvPr>
        </p:nvGraphicFramePr>
        <p:xfrm>
          <a:off x="1180246" y="3614780"/>
          <a:ext cx="14573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400" imgH="228600" progId="Equation.DSMT4">
                  <p:embed/>
                </p:oleObj>
              </mc:Choice>
              <mc:Fallback>
                <p:oleObj name="Equation" r:id="rId4" imgW="660400" imgH="228600" progId="Equation.DSMT4">
                  <p:embed/>
                  <p:pic>
                    <p:nvPicPr>
                      <p:cNvPr id="256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0246" y="3614780"/>
                        <a:ext cx="1457325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340213"/>
              </p:ext>
            </p:extLst>
          </p:nvPr>
        </p:nvGraphicFramePr>
        <p:xfrm>
          <a:off x="189802" y="742070"/>
          <a:ext cx="8062913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83000" imgH="939800" progId="Equation.DSMT4">
                  <p:embed/>
                </p:oleObj>
              </mc:Choice>
              <mc:Fallback>
                <p:oleObj name="Equation" r:id="rId6" imgW="3683000" imgH="939800" progId="Equation.DSMT4">
                  <p:embed/>
                  <p:pic>
                    <p:nvPicPr>
                      <p:cNvPr id="256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02" y="742070"/>
                        <a:ext cx="8062913" cy="206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4353620" y="2441104"/>
            <a:ext cx="3810000" cy="977896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简记作              ，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其中    为行列式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元</a:t>
            </a:r>
          </a:p>
        </p:txBody>
      </p:sp>
      <p:graphicFrame>
        <p:nvGraphicFramePr>
          <p:cNvPr id="256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282739"/>
              </p:ext>
            </p:extLst>
          </p:nvPr>
        </p:nvGraphicFramePr>
        <p:xfrm>
          <a:off x="5443351" y="2442692"/>
          <a:ext cx="111283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08000" imgH="241300" progId="Equation.DSMT4">
                  <p:embed/>
                </p:oleObj>
              </mc:Choice>
              <mc:Fallback>
                <p:oleObj name="Equation" r:id="rId8" imgW="508000" imgH="241300" progId="Equation.DSMT4">
                  <p:embed/>
                  <p:pic>
                    <p:nvPicPr>
                      <p:cNvPr id="256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351" y="2442692"/>
                        <a:ext cx="1112837" cy="531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253563"/>
              </p:ext>
            </p:extLst>
          </p:nvPr>
        </p:nvGraphicFramePr>
        <p:xfrm>
          <a:off x="5039420" y="2974504"/>
          <a:ext cx="3905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7646" imgH="241091" progId="Equation.DSMT4">
                  <p:embed/>
                </p:oleObj>
              </mc:Choice>
              <mc:Fallback>
                <p:oleObj name="Equation" r:id="rId10" imgW="177646" imgH="241091" progId="Equation.DSMT4">
                  <p:embed/>
                  <p:pic>
                    <p:nvPicPr>
                      <p:cNvPr id="256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9420" y="2974504"/>
                        <a:ext cx="390525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标题 1">
            <a:extLst>
              <a:ext uri="{FF2B5EF4-FFF2-40B4-BE49-F238E27FC236}">
                <a16:creationId xmlns:a16="http://schemas.microsoft.com/office/drawing/2014/main" id="{10574FF8-19CF-4C15-9CF4-6B33C82ED424}"/>
              </a:ext>
            </a:extLst>
          </p:cNvPr>
          <p:cNvSpPr txBox="1">
            <a:spLocks/>
          </p:cNvSpPr>
          <p:nvPr/>
        </p:nvSpPr>
        <p:spPr bwMode="auto">
          <a:xfrm>
            <a:off x="179388" y="6092825"/>
            <a:ext cx="77724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复  习</a:t>
            </a:r>
            <a:endParaRPr lang="zh-CN" altLang="zh-CN" sz="3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5" name="副标题 1">
            <a:extLst>
              <a:ext uri="{FF2B5EF4-FFF2-40B4-BE49-F238E27FC236}">
                <a16:creationId xmlns:a16="http://schemas.microsoft.com/office/drawing/2014/main" id="{BECB4602-A20D-4B6E-8238-4E811733E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7117" y="260648"/>
            <a:ext cx="504057" cy="5412804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/>
              <a:t>  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阶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式</a:t>
            </a:r>
          </a:p>
        </p:txBody>
      </p:sp>
      <p:sp>
        <p:nvSpPr>
          <p:cNvPr id="16" name="AutoShape 12">
            <a:extLst>
              <a:ext uri="{FF2B5EF4-FFF2-40B4-BE49-F238E27FC236}">
                <a16:creationId xmlns:a16="http://schemas.microsoft.com/office/drawing/2014/main" id="{82C4B78E-990F-44AE-ADD8-ACF4F83F3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912" y="1356277"/>
            <a:ext cx="798116" cy="1064701"/>
          </a:xfrm>
          <a:prstGeom prst="wedgeRoundRectCallout">
            <a:avLst>
              <a:gd name="adj1" fmla="val -33852"/>
              <a:gd name="adj2" fmla="val 14681"/>
              <a:gd name="adj3" fmla="val 16667"/>
            </a:avLst>
          </a:prstGeom>
          <a:noFill/>
          <a:ln w="28575">
            <a:solidFill>
              <a:srgbClr val="0070C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AutoShape 12">
            <a:extLst>
              <a:ext uri="{FF2B5EF4-FFF2-40B4-BE49-F238E27FC236}">
                <a16:creationId xmlns:a16="http://schemas.microsoft.com/office/drawing/2014/main" id="{1A1F3EB0-F1AC-43D7-8E6E-D05F20C03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64" y="1385097"/>
            <a:ext cx="1152128" cy="439638"/>
          </a:xfrm>
          <a:prstGeom prst="wedgeRoundRectCallout">
            <a:avLst>
              <a:gd name="adj1" fmla="val -33852"/>
              <a:gd name="adj2" fmla="val 14681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AutoShape 12">
            <a:extLst>
              <a:ext uri="{FF2B5EF4-FFF2-40B4-BE49-F238E27FC236}">
                <a16:creationId xmlns:a16="http://schemas.microsoft.com/office/drawing/2014/main" id="{A035AAD9-E61F-4C94-B320-D033DABF7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192" y="1503899"/>
            <a:ext cx="1952523" cy="581025"/>
          </a:xfrm>
          <a:prstGeom prst="wedgeRoundRectCallout">
            <a:avLst>
              <a:gd name="adj1" fmla="val -33852"/>
              <a:gd name="adj2" fmla="val 14681"/>
              <a:gd name="adj3" fmla="val 16667"/>
            </a:avLst>
          </a:prstGeom>
          <a:noFill/>
          <a:ln w="28575">
            <a:solidFill>
              <a:srgbClr val="00B05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915DFEBD-D177-42FB-8F11-5F7F349A2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06" y="3676847"/>
            <a:ext cx="579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kumimoji="1"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对                的所有排列求和</a:t>
            </a:r>
            <a:r>
              <a:rPr kumimoji="1"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共</a:t>
            </a:r>
            <a:r>
              <a:rPr kumimoji="1"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!</a:t>
            </a:r>
            <a:r>
              <a:rPr kumimoji="1"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项</a:t>
            </a:r>
            <a:r>
              <a:rPr kumimoji="1" lang="en-US" altLang="zh-CN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0F37144A-8867-4F44-B2E2-C599F531E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331" y="4827155"/>
            <a:ext cx="579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kumimoji="1"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ea typeface="楷体_GB2312" pitchFamily="49" charset="-122"/>
              </a:rPr>
              <a:t>t </a:t>
            </a:r>
            <a:r>
              <a:rPr kumimoji="1" lang="en-US" altLang="zh-CN" sz="2400" b="1" dirty="0">
                <a:ea typeface="楷体_GB2312" pitchFamily="49" charset="-122"/>
              </a:rPr>
              <a:t>(</a:t>
            </a:r>
            <a:r>
              <a:rPr kumimoji="1" lang="en-US" altLang="zh-CN" sz="2400" b="1" i="1" dirty="0">
                <a:ea typeface="楷体_GB2312" pitchFamily="49" charset="-122"/>
              </a:rPr>
              <a:t>                </a:t>
            </a:r>
            <a:r>
              <a:rPr kumimoji="1" lang="en-US" altLang="zh-CN" sz="2400" b="1" dirty="0">
                <a:ea typeface="楷体_GB2312" pitchFamily="49" charset="-122"/>
              </a:rPr>
              <a:t>)</a:t>
            </a:r>
            <a:r>
              <a:rPr kumimoji="1" lang="en-US" altLang="zh-CN" sz="2400" b="1" i="1" dirty="0"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为列标排列的逆序数</a:t>
            </a:r>
          </a:p>
        </p:txBody>
      </p:sp>
      <p:graphicFrame>
        <p:nvGraphicFramePr>
          <p:cNvPr id="21" name="Object 6">
            <a:extLst>
              <a:ext uri="{FF2B5EF4-FFF2-40B4-BE49-F238E27FC236}">
                <a16:creationId xmlns:a16="http://schemas.microsoft.com/office/drawing/2014/main" id="{B9635772-8109-449A-81B3-BD67898169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447728"/>
              </p:ext>
            </p:extLst>
          </p:nvPr>
        </p:nvGraphicFramePr>
        <p:xfrm>
          <a:off x="1180245" y="4785582"/>
          <a:ext cx="14573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400" imgH="228600" progId="Equation.DSMT4">
                  <p:embed/>
                </p:oleObj>
              </mc:Choice>
              <mc:Fallback>
                <p:oleObj name="Equation" r:id="rId4" imgW="660400" imgH="228600" progId="Equation.DSMT4">
                  <p:embed/>
                  <p:pic>
                    <p:nvPicPr>
                      <p:cNvPr id="256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0245" y="4785582"/>
                        <a:ext cx="1457325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3174" y="1196752"/>
            <a:ext cx="7627063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例题</a:t>
            </a:r>
            <a:r>
              <a:rPr lang="en-US" altLang="zh-CN" sz="26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计算行列式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一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 利用行列式性质，把行列式变成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箭形</a:t>
            </a:r>
            <a:r>
              <a:rPr lang="zh-CN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行列式</a:t>
            </a: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998390"/>
              </p:ext>
            </p:extLst>
          </p:nvPr>
        </p:nvGraphicFramePr>
        <p:xfrm>
          <a:off x="2861270" y="1124744"/>
          <a:ext cx="4591050" cy="196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84700" imgH="1955800" progId="Equation.DSMT4">
                  <p:embed/>
                </p:oleObj>
              </mc:Choice>
              <mc:Fallback>
                <p:oleObj name="Equation" r:id="rId4" imgW="4584700" imgH="195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1270" y="1124744"/>
                        <a:ext cx="4591050" cy="196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32838"/>
              </p:ext>
            </p:extLst>
          </p:nvPr>
        </p:nvGraphicFramePr>
        <p:xfrm>
          <a:off x="2201863" y="3789363"/>
          <a:ext cx="3448050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41600" imgH="1803240" progId="Equation.DSMT4">
                  <p:embed/>
                </p:oleObj>
              </mc:Choice>
              <mc:Fallback>
                <p:oleObj name="Equation" r:id="rId6" imgW="3441600" imgH="1803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3" y="3789363"/>
                        <a:ext cx="3448050" cy="180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294231" y="153054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题型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直角三角形 15"/>
          <p:cNvSpPr/>
          <p:nvPr/>
        </p:nvSpPr>
        <p:spPr>
          <a:xfrm>
            <a:off x="3779912" y="1535152"/>
            <a:ext cx="2592288" cy="1533808"/>
          </a:xfrm>
          <a:prstGeom prst="rtTriangle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直角三角形 16"/>
          <p:cNvSpPr/>
          <p:nvPr/>
        </p:nvSpPr>
        <p:spPr>
          <a:xfrm flipH="1" flipV="1">
            <a:off x="4644008" y="1201278"/>
            <a:ext cx="2592288" cy="1533808"/>
          </a:xfrm>
          <a:prstGeom prst="rtTriangle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云形标注 17"/>
          <p:cNvSpPr/>
          <p:nvPr/>
        </p:nvSpPr>
        <p:spPr>
          <a:xfrm>
            <a:off x="611560" y="1700808"/>
            <a:ext cx="1800200" cy="1127159"/>
          </a:xfrm>
          <a:prstGeom prst="cloudCallout">
            <a:avLst>
              <a:gd name="adj1" fmla="val 120878"/>
              <a:gd name="adj2" fmla="val 15503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很多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设法变成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已录下的声音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172400" y="6093296"/>
            <a:ext cx="609600" cy="6096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619672" y="18864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箭形行列式</a:t>
            </a:r>
          </a:p>
        </p:txBody>
      </p:sp>
      <p:sp>
        <p:nvSpPr>
          <p:cNvPr id="20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按行展开定理</a:t>
            </a:r>
            <a:endParaRPr lang="zh-CN" altLang="zh-CN" sz="3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1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典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型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111437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3" dur="565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5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91762" y="1066933"/>
            <a:ext cx="76270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利用行列式性质，把行列式变成</a:t>
            </a:r>
            <a:r>
              <a:rPr lang="zh-CN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上三角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行列式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413721"/>
              </p:ext>
            </p:extLst>
          </p:nvPr>
        </p:nvGraphicFramePr>
        <p:xfrm>
          <a:off x="187847" y="1788791"/>
          <a:ext cx="2633663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28720" imgH="1803240" progId="Equation.DSMT4">
                  <p:embed/>
                </p:oleObj>
              </mc:Choice>
              <mc:Fallback>
                <p:oleObj name="Equation" r:id="rId2" imgW="2628720" imgH="1803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47" y="1788791"/>
                        <a:ext cx="2633663" cy="180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372494"/>
              </p:ext>
            </p:extLst>
          </p:nvPr>
        </p:nvGraphicFramePr>
        <p:xfrm>
          <a:off x="2793777" y="1628800"/>
          <a:ext cx="5314950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21160" imgH="2247840" progId="Equation.DSMT4">
                  <p:embed/>
                </p:oleObj>
              </mc:Choice>
              <mc:Fallback>
                <p:oleObj name="Equation" r:id="rId4" imgW="5321160" imgH="2247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3777" y="1628800"/>
                        <a:ext cx="5314950" cy="224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294231" y="153054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题型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9672" y="18864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箭形行列式</a:t>
            </a:r>
          </a:p>
        </p:txBody>
      </p:sp>
      <p:sp>
        <p:nvSpPr>
          <p:cNvPr id="15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按行展开定理</a:t>
            </a:r>
            <a:endParaRPr lang="zh-CN" altLang="zh-CN" sz="3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9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典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型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21C6F4A2-2D04-4F57-B0AD-85D663D251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10156"/>
              </p:ext>
            </p:extLst>
          </p:nvPr>
        </p:nvGraphicFramePr>
        <p:xfrm>
          <a:off x="3059832" y="4120666"/>
          <a:ext cx="4194175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203360" imgH="838080" progId="Equation.DSMT4">
                  <p:embed/>
                </p:oleObj>
              </mc:Choice>
              <mc:Fallback>
                <p:oleObj name="Equation" r:id="rId6" imgW="4203360" imgH="83808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120666"/>
                        <a:ext cx="4194175" cy="830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1A07A71C-50D1-475F-BBD8-115737AB44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540351"/>
              </p:ext>
            </p:extLst>
          </p:nvPr>
        </p:nvGraphicFramePr>
        <p:xfrm>
          <a:off x="3149551" y="5104320"/>
          <a:ext cx="36576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57600" imgH="749300" progId="Equation.DSMT4">
                  <p:embed/>
                </p:oleObj>
              </mc:Choice>
              <mc:Fallback>
                <p:oleObj name="Equation" r:id="rId8" imgW="3657600" imgH="74930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551" y="5104320"/>
                        <a:ext cx="3657600" cy="74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461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行列式按行展开定理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一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按行展开定理的推论</a:t>
            </a:r>
          </a:p>
        </p:txBody>
      </p:sp>
      <p:sp>
        <p:nvSpPr>
          <p:cNvPr id="4" name="矩形 3"/>
          <p:cNvSpPr/>
          <p:nvPr/>
        </p:nvSpPr>
        <p:spPr>
          <a:xfrm>
            <a:off x="571472" y="707447"/>
            <a:ext cx="763320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设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507929" y="1544864"/>
          <a:ext cx="4640263" cy="337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48200" imgH="3365500" progId="Equation.DSMT4">
                  <p:embed/>
                </p:oleObj>
              </mc:Choice>
              <mc:Fallback>
                <p:oleObj name="Equation" r:id="rId2" imgW="4648200" imgH="336550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7929" y="1544864"/>
                        <a:ext cx="4640263" cy="3373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218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1259632" y="3284984"/>
            <a:ext cx="446449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行列式按行展开定理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1472" y="707447"/>
            <a:ext cx="763320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198" y="188640"/>
            <a:ext cx="763320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中，把第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行的元素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i="1" baseline="-25000" dirty="0" err="1">
                <a:latin typeface="Times New Roman" pitchFamily="18" charset="0"/>
                <a:cs typeface="Times New Roman" pitchFamily="18" charset="0"/>
              </a:rPr>
              <a:t>jk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换成第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行的元素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27670" y="1131615"/>
          <a:ext cx="5124450" cy="366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118100" imgH="3657600" progId="Equation.DSMT4">
                  <p:embed/>
                </p:oleObj>
              </mc:Choice>
              <mc:Fallback>
                <p:oleObj name="Equation" r:id="rId2" imgW="5118100" imgH="365760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70" y="1131615"/>
                        <a:ext cx="5124450" cy="36655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977173" y="5157192"/>
          <a:ext cx="56864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676900" imgH="863600" progId="Equation.DSMT4">
                  <p:embed/>
                </p:oleObj>
              </mc:Choice>
              <mc:Fallback>
                <p:oleObj name="Equation" r:id="rId4" imgW="5676900" imgH="86360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173" y="5157192"/>
                        <a:ext cx="5686425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539198" y="620688"/>
            <a:ext cx="7633202" cy="504056"/>
            <a:chOff x="611560" y="764704"/>
            <a:chExt cx="7633202" cy="504056"/>
          </a:xfrm>
        </p:grpSpPr>
        <p:sp>
          <p:nvSpPr>
            <p:cNvPr id="10" name="矩形 9"/>
            <p:cNvSpPr/>
            <p:nvPr/>
          </p:nvSpPr>
          <p:spPr>
            <a:xfrm>
              <a:off x="611560" y="764704"/>
              <a:ext cx="763320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600" b="1" i="1" dirty="0" err="1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600" b="1" i="1" baseline="-25000" dirty="0" err="1">
                  <a:latin typeface="Times New Roman" pitchFamily="18" charset="0"/>
                  <a:cs typeface="Times New Roman" pitchFamily="18" charset="0"/>
                </a:rPr>
                <a:t>ik</a:t>
              </a:r>
              <a:r>
                <a:rPr lang="en-US" altLang="zh-CN" sz="2600" b="1" i="1" baseline="-25000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altLang="zh-CN" sz="2600" b="1" dirty="0">
                  <a:latin typeface="Times New Roman" pitchFamily="18" charset="0"/>
                  <a:cs typeface="Times New Roman" pitchFamily="18" charset="0"/>
                </a:rPr>
                <a:t>                        </a:t>
              </a:r>
              <a:r>
                <a:rPr lang="zh-CN" altLang="zh-CN" sz="2600" b="1" dirty="0">
                  <a:latin typeface="Times New Roman" pitchFamily="18" charset="0"/>
                  <a:cs typeface="Times New Roman" pitchFamily="18" charset="0"/>
                </a:rPr>
                <a:t>，其他元素不变，得到</a:t>
              </a:r>
              <a:r>
                <a:rPr lang="en-US" altLang="zh-CN" sz="26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2600" b="1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zh-CN" altLang="en-US" sz="2600" b="1" dirty="0">
                  <a:latin typeface="Times New Roman" pitchFamily="18" charset="0"/>
                  <a:cs typeface="Times New Roman" pitchFamily="18" charset="0"/>
                </a:rPr>
                <a:t>。</a:t>
              </a:r>
              <a:endParaRPr lang="en-US" altLang="zh-CN" sz="2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1" name="Object 4"/>
            <p:cNvGraphicFramePr>
              <a:graphicFrameLocks noChangeAspect="1"/>
            </p:cNvGraphicFramePr>
            <p:nvPr/>
          </p:nvGraphicFramePr>
          <p:xfrm>
            <a:off x="1362348" y="836960"/>
            <a:ext cx="18415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841500" imgH="444500" progId="Equation.DSMT4">
                    <p:embed/>
                  </p:oleObj>
                </mc:Choice>
                <mc:Fallback>
                  <p:oleObj name="Equation" r:id="rId6" imgW="1841500" imgH="444500" progId="Equation.DSMT4">
                    <p:embed/>
                    <p:pic>
                      <p:nvPicPr>
                        <p:cNvPr id="11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2348" y="836960"/>
                          <a:ext cx="18415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/>
          <p:cNvGrpSpPr/>
          <p:nvPr/>
        </p:nvGrpSpPr>
        <p:grpSpPr>
          <a:xfrm>
            <a:off x="539198" y="4808765"/>
            <a:ext cx="7633202" cy="492443"/>
            <a:chOff x="611560" y="4832033"/>
            <a:chExt cx="7633202" cy="492443"/>
          </a:xfrm>
        </p:grpSpPr>
        <p:sp>
          <p:nvSpPr>
            <p:cNvPr id="14" name="矩形 13"/>
            <p:cNvSpPr/>
            <p:nvPr/>
          </p:nvSpPr>
          <p:spPr>
            <a:xfrm>
              <a:off x="611560" y="4832033"/>
              <a:ext cx="763320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600" b="1" dirty="0"/>
                <a:t>我们知道，</a:t>
              </a:r>
              <a:r>
                <a:rPr lang="en-US" altLang="zh-CN" sz="2600" b="1" dirty="0"/>
                <a:t>          </a:t>
              </a:r>
              <a:r>
                <a:rPr lang="zh-CN" altLang="zh-CN" sz="2600" b="1" dirty="0"/>
                <a:t>把</a:t>
              </a:r>
              <a:r>
                <a:rPr lang="en-US" altLang="zh-CN" sz="2600" b="1" dirty="0"/>
                <a:t> 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2600" b="1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600" b="1" dirty="0"/>
                <a:t> </a:t>
              </a:r>
              <a:r>
                <a:rPr lang="zh-CN" altLang="zh-CN" sz="2600" b="1" dirty="0"/>
                <a:t>按第</a:t>
              </a:r>
              <a:r>
                <a:rPr lang="en-US" altLang="zh-CN" sz="2600" b="1" dirty="0"/>
                <a:t> 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CN" sz="26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zh-CN" sz="2600" b="1" dirty="0"/>
                <a:t>行展开，得到</a:t>
              </a:r>
              <a:endParaRPr lang="zh-CN" altLang="zh-CN" sz="2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3" name="Object 5"/>
            <p:cNvGraphicFramePr>
              <a:graphicFrameLocks noChangeAspect="1"/>
            </p:cNvGraphicFramePr>
            <p:nvPr/>
          </p:nvGraphicFramePr>
          <p:xfrm>
            <a:off x="2171037" y="4919664"/>
            <a:ext cx="901700" cy="404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901309" imgH="418918" progId="Equation.DSMT4">
                    <p:embed/>
                  </p:oleObj>
                </mc:Choice>
                <mc:Fallback>
                  <p:oleObj name="Equation" r:id="rId8" imgW="901309" imgH="418918" progId="Equation.DSMT4">
                    <p:embed/>
                    <p:pic>
                      <p:nvPicPr>
                        <p:cNvPr id="1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1037" y="4919664"/>
                          <a:ext cx="901700" cy="4048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052222" y="1268760"/>
          <a:ext cx="2152452" cy="1921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648200" imgH="3365500" progId="Equation.DSMT4">
                  <p:embed/>
                </p:oleObj>
              </mc:Choice>
              <mc:Fallback>
                <p:oleObj name="Equation" r:id="rId10" imgW="4648200" imgH="336550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2222" y="1268760"/>
                        <a:ext cx="2152452" cy="1921123"/>
                      </a:xfrm>
                      <a:prstGeom prst="rect">
                        <a:avLst/>
                      </a:prstGeom>
                      <a:solidFill>
                        <a:srgbClr val="DBEEF4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椭圆形标注 15"/>
          <p:cNvSpPr/>
          <p:nvPr/>
        </p:nvSpPr>
        <p:spPr>
          <a:xfrm>
            <a:off x="6372200" y="3645024"/>
            <a:ext cx="1800200" cy="1008112"/>
          </a:xfrm>
          <a:prstGeom prst="wedgeEllipseCallout">
            <a:avLst>
              <a:gd name="adj1" fmla="val -92112"/>
              <a:gd name="adj2" fmla="val -5619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660232" y="386104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 第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行</a:t>
            </a:r>
          </a:p>
        </p:txBody>
      </p:sp>
      <p:sp>
        <p:nvSpPr>
          <p:cNvPr id="19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一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按行展开定理的推论</a:t>
            </a:r>
          </a:p>
        </p:txBody>
      </p:sp>
    </p:spTree>
    <p:extLst>
      <p:ext uri="{BB962C8B-B14F-4D97-AF65-F5344CB8AC3E}">
        <p14:creationId xmlns:p14="http://schemas.microsoft.com/office/powerpoint/2010/main" val="406382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95536" y="1098899"/>
            <a:ext cx="7677370" cy="936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行列式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的任一行（列）的元素与另一行（列）对应元素的代数余子式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乘积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之和等于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0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12" name="矩形 11"/>
          <p:cNvSpPr/>
          <p:nvPr/>
        </p:nvSpPr>
        <p:spPr>
          <a:xfrm>
            <a:off x="555975" y="1063361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推论</a:t>
            </a: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65129B6F-9F5B-44F1-9500-B118AC87C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一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按行展开定理的推论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28DFE01F-0BED-4746-8991-0B3AC6A5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行列式按行展开定理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C8CEA34-677F-48BC-ABCA-EA5D7424B0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933675"/>
              </p:ext>
            </p:extLst>
          </p:nvPr>
        </p:nvGraphicFramePr>
        <p:xfrm>
          <a:off x="555975" y="2571750"/>
          <a:ext cx="56864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676900" imgH="863600" progId="Equation.DSMT4">
                  <p:embed/>
                </p:oleObj>
              </mc:Choice>
              <mc:Fallback>
                <p:oleObj name="Equation" r:id="rId3" imgW="5676900" imgH="86360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975" y="2571750"/>
                        <a:ext cx="5686425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ACA5A1A-FA10-444C-9BDA-87342217AAA6}"/>
                  </a:ext>
                </a:extLst>
              </p:cNvPr>
              <p:cNvSpPr txBox="1"/>
              <p:nvPr/>
            </p:nvSpPr>
            <p:spPr>
              <a:xfrm>
                <a:off x="555975" y="3934452"/>
                <a:ext cx="4071820" cy="3705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altLang="zh-CN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altLang="zh-CN" sz="2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 +</m:t>
                    </m:r>
                    <m:sSub>
                      <m:sSubPr>
                        <m:ctrlPr>
                          <a:rPr lang="en-US" altLang="zh-CN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altLang="zh-CN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CN" sz="22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ACA5A1A-FA10-444C-9BDA-87342217A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75" y="3934452"/>
                <a:ext cx="4071820" cy="370551"/>
              </a:xfrm>
              <a:prstGeom prst="rect">
                <a:avLst/>
              </a:prstGeom>
              <a:blipFill>
                <a:blip r:embed="rId6"/>
                <a:stretch>
                  <a:fillRect l="-1796" t="-22951"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7D9C90E-BFAF-421B-A895-3976627CFE0A}"/>
                  </a:ext>
                </a:extLst>
              </p:cNvPr>
              <p:cNvSpPr txBox="1"/>
              <p:nvPr/>
            </p:nvSpPr>
            <p:spPr>
              <a:xfrm>
                <a:off x="4374837" y="3596529"/>
                <a:ext cx="2038891" cy="10150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22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22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nary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7D9C90E-BFAF-421B-A895-3976627CF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837" y="3596529"/>
                <a:ext cx="2038891" cy="10150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CA895325-4489-4C4C-8812-8313BD82A091}"/>
              </a:ext>
            </a:extLst>
          </p:cNvPr>
          <p:cNvSpPr txBox="1"/>
          <p:nvPr/>
        </p:nvSpPr>
        <p:spPr>
          <a:xfrm>
            <a:off x="6665953" y="2699240"/>
            <a:ext cx="792088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/>
              <a:t>  行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94A8A99-0701-46C3-BE39-CF7EC971DA6D}"/>
              </a:ext>
            </a:extLst>
          </p:cNvPr>
          <p:cNvSpPr txBox="1"/>
          <p:nvPr/>
        </p:nvSpPr>
        <p:spPr>
          <a:xfrm>
            <a:off x="6665953" y="3934452"/>
            <a:ext cx="792088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/>
              <a:t>  列</a:t>
            </a:r>
          </a:p>
        </p:txBody>
      </p:sp>
    </p:spTree>
    <p:extLst>
      <p:ext uri="{BB962C8B-B14F-4D97-AF65-F5344CB8AC3E}">
        <p14:creationId xmlns:p14="http://schemas.microsoft.com/office/powerpoint/2010/main" val="315038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/>
      <p:bldP spid="4" grpId="0"/>
      <p:bldP spid="5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行列式按行展开定理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二 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按行展开定理推论的应用</a:t>
            </a:r>
          </a:p>
        </p:txBody>
      </p:sp>
      <p:sp>
        <p:nvSpPr>
          <p:cNvPr id="4" name="矩形 3"/>
          <p:cNvSpPr/>
          <p:nvPr/>
        </p:nvSpPr>
        <p:spPr>
          <a:xfrm>
            <a:off x="357158" y="267835"/>
            <a:ext cx="7607209" cy="5934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例题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1 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设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；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；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</a:pP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解：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</a:pP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</a:pP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 2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</a:pP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</a:pP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 3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endParaRPr lang="zh-CN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063287" y="214290"/>
          <a:ext cx="30480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8000" imgH="1930400" progId="Equation.DSMT4">
                  <p:embed/>
                </p:oleObj>
              </mc:Choice>
              <mc:Fallback>
                <p:oleObj name="Equation" r:id="rId2" imgW="3048000" imgH="19304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287" y="214290"/>
                        <a:ext cx="3048000" cy="193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699317" y="2094165"/>
          <a:ext cx="8763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300" imgH="901700" progId="Equation.DSMT4">
                  <p:embed/>
                </p:oleObj>
              </mc:Choice>
              <mc:Fallback>
                <p:oleObj name="Equation" r:id="rId4" imgW="876300" imgH="90170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317" y="2094165"/>
                        <a:ext cx="87630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324247" y="2114552"/>
          <a:ext cx="8953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01309" imgH="901309" progId="Equation.DSMT4">
                  <p:embed/>
                </p:oleObj>
              </mc:Choice>
              <mc:Fallback>
                <p:oleObj name="Equation" r:id="rId6" imgW="901309" imgH="901309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47" y="2114552"/>
                        <a:ext cx="89535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957313" y="2114552"/>
          <a:ext cx="12065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06500" imgH="901700" progId="Equation.DSMT4">
                  <p:embed/>
                </p:oleObj>
              </mc:Choice>
              <mc:Fallback>
                <p:oleObj name="Equation" r:id="rId8" imgW="1206500" imgH="90170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313" y="2114552"/>
                        <a:ext cx="120650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597371" y="2978150"/>
          <a:ext cx="5422901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422680" imgH="901440" progId="Equation.DSMT4">
                  <p:embed/>
                </p:oleObj>
              </mc:Choice>
              <mc:Fallback>
                <p:oleObj name="Equation" r:id="rId10" imgW="5422680" imgH="90144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371" y="2978150"/>
                        <a:ext cx="5422901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460500" y="4025900"/>
          <a:ext cx="1155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68200" imgH="901440" progId="Equation.DSMT4">
                  <p:embed/>
                </p:oleObj>
              </mc:Choice>
              <mc:Fallback>
                <p:oleObj name="Equation" r:id="rId12" imgW="1168200" imgH="90144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4025900"/>
                        <a:ext cx="11557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043608" y="5067300"/>
          <a:ext cx="1473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73120" imgH="901440" progId="Equation.DSMT4">
                  <p:embed/>
                </p:oleObj>
              </mc:Choice>
              <mc:Fallback>
                <p:oleObj name="Equation" r:id="rId14" imgW="1473120" imgH="90144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067300"/>
                        <a:ext cx="14732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92280" y="3193812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28256" y="4201924"/>
            <a:ext cx="639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5776" y="5229200"/>
            <a:ext cx="639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08176" y="4221088"/>
            <a:ext cx="855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D=</a:t>
            </a:r>
            <a:endParaRPr lang="zh-CN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72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827584" y="1000761"/>
            <a:ext cx="7315200" cy="242824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设四阶行列式第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行的元素分别为，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-1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0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4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</a:t>
            </a:r>
            <a:endParaRPr lang="en-US" altLang="zh-CN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endParaRPr lang="en-US" altLang="zh-CN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第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4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行元素的余子式分别为，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10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5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a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，则</a:t>
            </a:r>
            <a:endParaRPr lang="en-US" altLang="zh-CN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endParaRPr lang="en-US" altLang="zh-CN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a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= 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>
          <a:xfrm>
            <a:off x="6172200" y="5373216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</a:p>
          </p:txBody>
        </p:sp>
        <p:sp>
          <p:nvSpPr>
            <p:cNvPr id="11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6665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行列式按行展开定理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二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按行展开定理推论的应用</a:t>
            </a:r>
          </a:p>
        </p:txBody>
      </p:sp>
      <p:sp>
        <p:nvSpPr>
          <p:cNvPr id="4" name="矩形 3"/>
          <p:cNvSpPr/>
          <p:nvPr/>
        </p:nvSpPr>
        <p:spPr>
          <a:xfrm>
            <a:off x="3667816" y="836712"/>
            <a:ext cx="450458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－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</a:rPr>
              <a:t>3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12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13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</a:rPr>
              <a:t>3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14  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12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13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14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i="1" kern="100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kern="100" baseline="-25000" dirty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/>
              </a:rPr>
              <a:t>＋</a:t>
            </a:r>
            <a:r>
              <a:rPr lang="en-US" altLang="zh-CN" sz="2400" b="1" i="1" kern="100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kern="100" baseline="-25000" dirty="0">
                <a:solidFill>
                  <a:srgbClr val="000000"/>
                </a:solidFill>
                <a:latin typeface="Times New Roman"/>
              </a:rPr>
              <a:t>21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/>
              </a:rPr>
              <a:t>＋</a:t>
            </a:r>
            <a:r>
              <a:rPr lang="en-US" altLang="zh-CN" sz="2400" b="1" i="1" kern="100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kern="100" baseline="-25000" dirty="0">
                <a:solidFill>
                  <a:srgbClr val="000000"/>
                </a:solidFill>
                <a:latin typeface="Times New Roman"/>
              </a:rPr>
              <a:t>31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/>
              </a:rPr>
              <a:t>＋</a:t>
            </a:r>
            <a:r>
              <a:rPr lang="en-US" altLang="zh-CN" sz="2400" b="1" i="1" kern="100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kern="100" baseline="-25000" dirty="0">
                <a:solidFill>
                  <a:srgbClr val="000000"/>
                </a:solidFill>
                <a:latin typeface="Times New Roman"/>
              </a:rPr>
              <a:t>41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；</a:t>
            </a:r>
            <a:endParaRPr lang="zh-CN" altLang="zh-CN" sz="2400" b="1" kern="100" dirty="0">
              <a:latin typeface="Times New Roman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12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－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</a:rPr>
              <a:t>3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13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－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12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－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</a:rPr>
              <a:t>3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13</a:t>
            </a:r>
            <a:r>
              <a:rPr lang="zh-CN" altLang="en-US" sz="2400" b="1" dirty="0">
                <a:solidFill>
                  <a:srgbClr val="000000"/>
                </a:solidFill>
                <a:latin typeface="Times New Roman"/>
              </a:rPr>
              <a:t>；</a:t>
            </a:r>
            <a:endParaRPr lang="en-US" altLang="zh-CN" sz="2400" b="1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22238" y="922536"/>
          <a:ext cx="304165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8000" imgH="1930400" progId="Equation.DSMT4">
                  <p:embed/>
                </p:oleObj>
              </mc:Choice>
              <mc:Fallback>
                <p:oleObj name="Equation" r:id="rId2" imgW="3048000" imgH="193040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38" y="922536"/>
                        <a:ext cx="3041650" cy="193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/>
        </p:nvSpPr>
        <p:spPr>
          <a:xfrm>
            <a:off x="4848322" y="3874097"/>
            <a:ext cx="2071702" cy="35719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7544" y="2852936"/>
            <a:ext cx="7633202" cy="2082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解：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spcBef>
                <a:spcPts val="1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－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dirty="0">
                <a:solidFill>
                  <a:srgbClr val="FF0000"/>
                </a:solidFill>
                <a:latin typeface="Times New Roman"/>
              </a:rPr>
              <a:t>3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12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13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dirty="0">
                <a:solidFill>
                  <a:srgbClr val="FF0000"/>
                </a:solidFill>
                <a:latin typeface="Times New Roman"/>
              </a:rPr>
              <a:t>3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14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＝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</a:pP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2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12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13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14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539510" y="3878856"/>
          <a:ext cx="2395538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00300" imgH="1714500" progId="Equation.DSMT4">
                  <p:embed/>
                </p:oleObj>
              </mc:Choice>
              <mc:Fallback>
                <p:oleObj name="Equation" r:id="rId4" imgW="2400300" imgH="171450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9510" y="3878856"/>
                        <a:ext cx="2395538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云形标注 9"/>
          <p:cNvSpPr/>
          <p:nvPr/>
        </p:nvSpPr>
        <p:spPr>
          <a:xfrm>
            <a:off x="2467808" y="5159981"/>
            <a:ext cx="1776426" cy="847732"/>
          </a:xfrm>
          <a:prstGeom prst="cloudCallout">
            <a:avLst>
              <a:gd name="adj1" fmla="val 45917"/>
              <a:gd name="adj2" fmla="val -7059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ysClr val="windowText" lastClr="000000"/>
                </a:solidFill>
              </a:rPr>
              <a:t>按第一行展开</a:t>
            </a:r>
          </a:p>
        </p:txBody>
      </p:sp>
      <p:graphicFrame>
        <p:nvGraphicFramePr>
          <p:cNvPr id="11" name="Object 76"/>
          <p:cNvGraphicFramePr>
            <a:graphicFrameLocks noChangeAspect="1"/>
          </p:cNvGraphicFramePr>
          <p:nvPr/>
        </p:nvGraphicFramePr>
        <p:xfrm>
          <a:off x="6968402" y="4588477"/>
          <a:ext cx="417513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8918" imgH="253890" progId="Equation.DSMT4">
                  <p:embed/>
                </p:oleObj>
              </mc:Choice>
              <mc:Fallback>
                <p:oleObj name="Equation" r:id="rId6" imgW="418918" imgH="253890" progId="Equation.DSMT4">
                  <p:embed/>
                  <p:pic>
                    <p:nvPicPr>
                      <p:cNvPr id="11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8402" y="4588477"/>
                        <a:ext cx="417513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云形标注 11"/>
          <p:cNvSpPr/>
          <p:nvPr/>
        </p:nvSpPr>
        <p:spPr>
          <a:xfrm>
            <a:off x="5357818" y="2001380"/>
            <a:ext cx="2286016" cy="1571636"/>
          </a:xfrm>
          <a:prstGeom prst="cloudCallout">
            <a:avLst>
              <a:gd name="adj1" fmla="val -60169"/>
              <a:gd name="adj2" fmla="val 41214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第三行元素</a:t>
            </a:r>
            <a:r>
              <a:rPr lang="zh-CN" altLang="en-US" sz="2000" b="1" dirty="0">
                <a:solidFill>
                  <a:sysClr val="windowText" lastClr="000000"/>
                </a:solidFill>
              </a:rPr>
              <a:t>与</a:t>
            </a:r>
            <a:r>
              <a:rPr lang="zh-CN" altLang="en-US" sz="2000" b="1" dirty="0">
                <a:solidFill>
                  <a:srgbClr val="FF0000"/>
                </a:solidFill>
              </a:rPr>
              <a:t>第一行元素代数余子式</a:t>
            </a:r>
            <a:r>
              <a:rPr lang="zh-CN" altLang="en-US" sz="2000" b="1" dirty="0">
                <a:solidFill>
                  <a:sysClr val="windowText" lastClr="000000"/>
                </a:solidFill>
              </a:rPr>
              <a:t>的乘积</a:t>
            </a:r>
          </a:p>
        </p:txBody>
      </p:sp>
      <p:sp>
        <p:nvSpPr>
          <p:cNvPr id="13" name="矩形 12"/>
          <p:cNvSpPr/>
          <p:nvPr/>
        </p:nvSpPr>
        <p:spPr>
          <a:xfrm>
            <a:off x="395536" y="404664"/>
            <a:ext cx="152317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例题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 设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12922" y="404664"/>
            <a:ext cx="85472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计算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48064" y="3337828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29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uiExpand="1" build="p"/>
      <p:bldP spid="10" grpId="0" animBg="1"/>
      <p:bldP spid="12" grpId="0" animBg="1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行列式按行展开定理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67816" y="836712"/>
            <a:ext cx="450458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－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</a:rPr>
              <a:t>3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12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13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</a:rPr>
              <a:t>3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14  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12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13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14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i="1" kern="100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kern="100" baseline="-25000" dirty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/>
              </a:rPr>
              <a:t>＋</a:t>
            </a:r>
            <a:r>
              <a:rPr lang="en-US" altLang="zh-CN" sz="2400" b="1" i="1" kern="100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kern="100" baseline="-25000" dirty="0">
                <a:solidFill>
                  <a:srgbClr val="000000"/>
                </a:solidFill>
                <a:latin typeface="Times New Roman"/>
              </a:rPr>
              <a:t>21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/>
              </a:rPr>
              <a:t>＋</a:t>
            </a:r>
            <a:r>
              <a:rPr lang="en-US" altLang="zh-CN" sz="2400" b="1" i="1" kern="100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kern="100" baseline="-25000" dirty="0">
                <a:solidFill>
                  <a:srgbClr val="000000"/>
                </a:solidFill>
                <a:latin typeface="Times New Roman"/>
              </a:rPr>
              <a:t>31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/>
              </a:rPr>
              <a:t>＋</a:t>
            </a:r>
            <a:r>
              <a:rPr lang="en-US" altLang="zh-CN" sz="2400" b="1" i="1" kern="100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kern="100" baseline="-25000" dirty="0">
                <a:solidFill>
                  <a:srgbClr val="000000"/>
                </a:solidFill>
                <a:latin typeface="Times New Roman"/>
              </a:rPr>
              <a:t>41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；</a:t>
            </a:r>
            <a:endParaRPr lang="zh-CN" altLang="zh-CN" sz="2400" b="1" kern="100" dirty="0">
              <a:latin typeface="Times New Roman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12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－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</a:rPr>
              <a:t>3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13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－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12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－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</a:rPr>
              <a:t>3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13</a:t>
            </a:r>
            <a:r>
              <a:rPr lang="zh-CN" altLang="en-US" sz="2400" b="1" dirty="0">
                <a:solidFill>
                  <a:srgbClr val="000000"/>
                </a:solidFill>
                <a:latin typeface="Times New Roman"/>
              </a:rPr>
              <a:t>；</a:t>
            </a:r>
            <a:endParaRPr lang="en-US" altLang="zh-CN" sz="2400" b="1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22238" y="922536"/>
          <a:ext cx="304165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8000" imgH="1930400" progId="Equation.DSMT4">
                  <p:embed/>
                </p:oleObj>
              </mc:Choice>
              <mc:Fallback>
                <p:oleObj name="Equation" r:id="rId2" imgW="3048000" imgH="193040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38" y="922536"/>
                        <a:ext cx="3041650" cy="193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67544" y="2852936"/>
            <a:ext cx="1296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解：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3" name="矩形 12"/>
          <p:cNvSpPr/>
          <p:nvPr/>
        </p:nvSpPr>
        <p:spPr>
          <a:xfrm>
            <a:off x="395536" y="404664"/>
            <a:ext cx="152317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例题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 设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12922" y="404664"/>
            <a:ext cx="85472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计算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500166" y="4000504"/>
            <a:ext cx="357190" cy="171451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71472" y="3399383"/>
            <a:ext cx="42148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3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21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31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41</a:t>
            </a:r>
            <a:endParaRPr lang="zh-CN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214414" y="4018756"/>
          <a:ext cx="2389187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00300" imgH="1714500" progId="Equation.DSMT4">
                  <p:embed/>
                </p:oleObj>
              </mc:Choice>
              <mc:Fallback>
                <p:oleObj name="Equation" r:id="rId4" imgW="2400300" imgH="171450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4018756"/>
                        <a:ext cx="2389187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4357686" y="3395963"/>
            <a:ext cx="38576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300"/>
              </a:spcBef>
            </a:pP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= </a:t>
            </a:r>
            <a:r>
              <a:rPr lang="en-US" altLang="zh-CN" sz="2400" b="1" dirty="0">
                <a:solidFill>
                  <a:srgbClr val="FF0000"/>
                </a:solidFill>
                <a:latin typeface="Times New Roman"/>
              </a:rPr>
              <a:t>1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zh-CN" alt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－</a:t>
            </a:r>
            <a:r>
              <a:rPr lang="en-US" altLang="zh-CN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21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31</a:t>
            </a:r>
            <a:r>
              <a:rPr lang="zh-CN" alt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－</a:t>
            </a:r>
            <a:r>
              <a:rPr lang="en-US" altLang="zh-CN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41</a:t>
            </a:r>
            <a:endParaRPr lang="zh-CN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云形标注 19"/>
          <p:cNvSpPr/>
          <p:nvPr/>
        </p:nvSpPr>
        <p:spPr>
          <a:xfrm>
            <a:off x="5004048" y="4293096"/>
            <a:ext cx="2016224" cy="1152128"/>
          </a:xfrm>
          <a:prstGeom prst="cloudCallout">
            <a:avLst>
              <a:gd name="adj1" fmla="val -115754"/>
              <a:gd name="adj2" fmla="val -30314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按第一列展开</a:t>
            </a:r>
          </a:p>
        </p:txBody>
      </p:sp>
      <p:graphicFrame>
        <p:nvGraphicFramePr>
          <p:cNvPr id="21" name="Object 17"/>
          <p:cNvGraphicFramePr>
            <a:graphicFrameLocks noChangeAspect="1"/>
          </p:cNvGraphicFramePr>
          <p:nvPr/>
        </p:nvGraphicFramePr>
        <p:xfrm>
          <a:off x="3643306" y="4714884"/>
          <a:ext cx="419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8918" imgH="266584" progId="Equation.DSMT4">
                  <p:embed/>
                </p:oleObj>
              </mc:Choice>
              <mc:Fallback>
                <p:oleObj name="Equation" r:id="rId6" imgW="418918" imgH="266584" progId="Equation.DSMT4">
                  <p:embed/>
                  <p:pic>
                    <p:nvPicPr>
                      <p:cNvPr id="2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4714884"/>
                        <a:ext cx="4191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二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按行展开定理推论的应用</a:t>
            </a:r>
          </a:p>
        </p:txBody>
      </p:sp>
    </p:spTree>
    <p:extLst>
      <p:ext uri="{BB962C8B-B14F-4D97-AF65-F5344CB8AC3E}">
        <p14:creationId xmlns:p14="http://schemas.microsoft.com/office/powerpoint/2010/main" val="350794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build="p"/>
      <p:bldP spid="19" grpId="0" build="p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行列式按行展开定理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67816" y="836712"/>
            <a:ext cx="450458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－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</a:rPr>
              <a:t>3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12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13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</a:rPr>
              <a:t>3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14  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12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13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14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i="1" kern="100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kern="100" baseline="-25000" dirty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/>
              </a:rPr>
              <a:t>＋</a:t>
            </a:r>
            <a:r>
              <a:rPr lang="en-US" altLang="zh-CN" sz="2400" b="1" i="1" kern="100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kern="100" baseline="-25000" dirty="0">
                <a:solidFill>
                  <a:srgbClr val="000000"/>
                </a:solidFill>
                <a:latin typeface="Times New Roman"/>
              </a:rPr>
              <a:t>21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/>
              </a:rPr>
              <a:t>＋</a:t>
            </a:r>
            <a:r>
              <a:rPr lang="en-US" altLang="zh-CN" sz="2400" b="1" i="1" kern="100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kern="100" baseline="-25000" dirty="0">
                <a:solidFill>
                  <a:srgbClr val="000000"/>
                </a:solidFill>
                <a:latin typeface="Times New Roman"/>
              </a:rPr>
              <a:t>31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/>
              </a:rPr>
              <a:t>＋</a:t>
            </a:r>
            <a:r>
              <a:rPr lang="en-US" altLang="zh-CN" sz="2400" b="1" i="1" kern="100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kern="100" baseline="-25000" dirty="0">
                <a:solidFill>
                  <a:srgbClr val="000000"/>
                </a:solidFill>
                <a:latin typeface="Times New Roman"/>
              </a:rPr>
              <a:t>41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；</a:t>
            </a:r>
            <a:endParaRPr lang="zh-CN" altLang="zh-CN" sz="2400" b="1" kern="100" dirty="0">
              <a:latin typeface="Times New Roman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12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－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</a:rPr>
              <a:t>3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13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－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12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－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</a:rPr>
              <a:t>3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13</a:t>
            </a:r>
            <a:r>
              <a:rPr lang="zh-CN" altLang="en-US" sz="2400" b="1" dirty="0">
                <a:solidFill>
                  <a:srgbClr val="000000"/>
                </a:solidFill>
                <a:latin typeface="Times New Roman"/>
              </a:rPr>
              <a:t>；</a:t>
            </a:r>
            <a:endParaRPr lang="en-US" altLang="zh-CN" sz="2400" b="1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22238" y="922536"/>
          <a:ext cx="304165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8000" imgH="1930400" progId="Equation.DSMT4">
                  <p:embed/>
                </p:oleObj>
              </mc:Choice>
              <mc:Fallback>
                <p:oleObj name="Equation" r:id="rId2" imgW="3048000" imgH="193040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38" y="922536"/>
                        <a:ext cx="3041650" cy="193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67544" y="2852936"/>
            <a:ext cx="1296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解：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3" name="矩形 12"/>
          <p:cNvSpPr/>
          <p:nvPr/>
        </p:nvSpPr>
        <p:spPr>
          <a:xfrm>
            <a:off x="395536" y="404664"/>
            <a:ext cx="152317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例题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 设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12922" y="404664"/>
            <a:ext cx="85472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计算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71472" y="3649667"/>
            <a:ext cx="7672936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）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12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－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</a:rPr>
              <a:t>3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13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</a:rPr>
              <a:t> </a:t>
            </a:r>
          </a:p>
          <a:p>
            <a:endParaRPr lang="en-US" altLang="zh-CN" sz="240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endParaRPr lang="en-US" altLang="zh-CN" sz="2400" b="1" dirty="0">
              <a:solidFill>
                <a:srgbClr val="000000"/>
              </a:solidFill>
              <a:latin typeface="Times New Roman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5</a:t>
            </a:r>
            <a:r>
              <a:rPr lang="zh-CN" altLang="en-US" sz="2400" b="1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）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 M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－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12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－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</a:rPr>
              <a:t>3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13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＝</a:t>
            </a:r>
            <a:r>
              <a:rPr lang="en-US" altLang="zh-CN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zh-CN" altLang="zh-CN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12</a:t>
            </a:r>
            <a:r>
              <a:rPr lang="zh-CN" altLang="zh-CN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－</a:t>
            </a:r>
            <a:r>
              <a:rPr lang="en-US" altLang="zh-CN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13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＝－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</a:rPr>
              <a:t>63</a:t>
            </a:r>
            <a:endParaRPr lang="zh-CN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3773488" y="3082652"/>
          <a:ext cx="2408237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2720" imgH="1714320" progId="Equation.DSMT4">
                  <p:embed/>
                </p:oleObj>
              </mc:Choice>
              <mc:Fallback>
                <p:oleObj name="Equation" r:id="rId4" imgW="2412720" imgH="1714320" progId="Equation.DSMT4">
                  <p:embed/>
                  <p:pic>
                    <p:nvPicPr>
                      <p:cNvPr id="23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488" y="3082652"/>
                        <a:ext cx="2408237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28184" y="362586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zh-CN" altLang="zh-CN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－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63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二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按行展开定理推论的应用</a:t>
            </a:r>
          </a:p>
        </p:txBody>
      </p:sp>
    </p:spTree>
    <p:extLst>
      <p:ext uri="{BB962C8B-B14F-4D97-AF65-F5344CB8AC3E}">
        <p14:creationId xmlns:p14="http://schemas.microsoft.com/office/powerpoint/2010/main" val="292143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488884" y="513085"/>
            <a:ext cx="49696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 行列式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与它的转置行列式相等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1" name="矩形 10"/>
          <p:cNvSpPr/>
          <p:nvPr/>
        </p:nvSpPr>
        <p:spPr>
          <a:xfrm>
            <a:off x="385820" y="513383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584965" y="1682818"/>
            <a:ext cx="72723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            互换行列式的两行（列），行列式变号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3" name="矩形 22"/>
          <p:cNvSpPr/>
          <p:nvPr/>
        </p:nvSpPr>
        <p:spPr>
          <a:xfrm>
            <a:off x="409001" y="1682877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6656557" y="555774"/>
            <a:ext cx="9300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D=D</a:t>
            </a:r>
            <a:r>
              <a:rPr lang="en-US" altLang="zh-CN" sz="2400" b="1" i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2400" i="1" dirty="0">
              <a:solidFill>
                <a:srgbClr val="FF0000"/>
              </a:solidFill>
              <a:latin typeface="Calibri" pitchFamily="34" charset="0"/>
            </a:endParaRPr>
          </a:p>
        </p:txBody>
      </p:sp>
      <p:pic>
        <p:nvPicPr>
          <p:cNvPr id="8" name="已录下的声音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228894" y="6120066"/>
            <a:ext cx="609600" cy="609600"/>
          </a:xfrm>
          <a:prstGeom prst="rect">
            <a:avLst/>
          </a:prstGeom>
        </p:spPr>
      </p:pic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8358188" y="513085"/>
            <a:ext cx="714375" cy="4860131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列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式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性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质</a:t>
            </a: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E7A05877-8751-4AE7-8558-1F398F1330A1}"/>
              </a:ext>
            </a:extLst>
          </p:cNvPr>
          <p:cNvSpPr txBox="1">
            <a:spLocks/>
          </p:cNvSpPr>
          <p:nvPr/>
        </p:nvSpPr>
        <p:spPr bwMode="auto">
          <a:xfrm>
            <a:off x="283618" y="6154455"/>
            <a:ext cx="77724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复  习</a:t>
            </a:r>
            <a:endParaRPr lang="zh-CN" altLang="zh-CN" sz="3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1F77713-06F3-4F56-A79E-31F8EC16E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965" y="2863064"/>
            <a:ext cx="7272338" cy="1006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行列式的某一行（列）中所有元素都乘以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同一数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，等于用数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乘以此行列式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   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CD5C1F2-3E15-4F49-81E6-07104B5D5750}"/>
              </a:ext>
            </a:extLst>
          </p:cNvPr>
          <p:cNvSpPr/>
          <p:nvPr/>
        </p:nvSpPr>
        <p:spPr>
          <a:xfrm>
            <a:off x="409001" y="2863675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3372583-63BC-44D1-ACC3-AAA2071DF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040" y="4413821"/>
            <a:ext cx="6481763" cy="1006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行列式中如果有两行（列）元素成比例，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则此行列式等于零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6F98057-3967-48D0-8630-C8EF37F904A1}"/>
              </a:ext>
            </a:extLst>
          </p:cNvPr>
          <p:cNvSpPr/>
          <p:nvPr/>
        </p:nvSpPr>
        <p:spPr>
          <a:xfrm>
            <a:off x="405326" y="4413101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98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4377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4" grpId="0"/>
      <p:bldP spid="11" grpId="0" animBg="1"/>
      <p:bldP spid="22" grpId="0"/>
      <p:bldP spid="23" grpId="0" animBg="1"/>
      <p:bldP spid="18" grpId="0"/>
      <p:bldP spid="16" grpId="0"/>
      <p:bldP spid="20" grpId="0" animBg="1"/>
      <p:bldP spid="26" grpId="0"/>
      <p:bldP spid="2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行列式按行展开定理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二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按行展开定理的应用</a:t>
            </a:r>
          </a:p>
        </p:txBody>
      </p:sp>
      <p:sp>
        <p:nvSpPr>
          <p:cNvPr id="4" name="矩形 3"/>
          <p:cNvSpPr/>
          <p:nvPr/>
        </p:nvSpPr>
        <p:spPr>
          <a:xfrm>
            <a:off x="428596" y="476672"/>
            <a:ext cx="687970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练习  设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的（</a:t>
            </a:r>
            <a:r>
              <a:rPr lang="en-US" altLang="zh-CN" sz="26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）元  的代数余子式记作  </a:t>
            </a:r>
            <a:r>
              <a:rPr lang="en-US" altLang="zh-CN" sz="26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600" b="1" i="1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求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051720" y="487432"/>
          <a:ext cx="3054350" cy="191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60700" imgH="1930400" progId="Equation.DSMT4">
                  <p:embed/>
                </p:oleObj>
              </mc:Choice>
              <mc:Fallback>
                <p:oleObj name="Equation" r:id="rId2" imgW="3060700" imgH="19304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87432"/>
                        <a:ext cx="3054350" cy="1916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264842" y="3007712"/>
          <a:ext cx="324326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51200" imgH="419100" progId="Equation.DSMT4">
                  <p:embed/>
                </p:oleObj>
              </mc:Choice>
              <mc:Fallback>
                <p:oleObj name="Equation" r:id="rId4" imgW="3251200" imgH="41910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4842" y="3007712"/>
                        <a:ext cx="3243262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339752" y="5601047"/>
          <a:ext cx="633412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34725" imgH="279279" progId="Equation.DSMT4">
                  <p:embed/>
                </p:oleObj>
              </mc:Choice>
              <mc:Fallback>
                <p:oleObj name="Equation" r:id="rId6" imgW="634725" imgH="279279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5601047"/>
                        <a:ext cx="633412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362200" y="3529013"/>
          <a:ext cx="2736850" cy="191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43200" imgH="1930320" progId="Equation.DSMT4">
                  <p:embed/>
                </p:oleObj>
              </mc:Choice>
              <mc:Fallback>
                <p:oleObj name="Equation" r:id="rId8" imgW="2743200" imgH="193032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29013"/>
                        <a:ext cx="2736850" cy="191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7028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行列式按行展开定理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三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按行展开定理的应用</a:t>
            </a:r>
          </a:p>
        </p:txBody>
      </p:sp>
      <p:sp>
        <p:nvSpPr>
          <p:cNvPr id="4" name="矩形 3"/>
          <p:cNvSpPr/>
          <p:nvPr/>
        </p:nvSpPr>
        <p:spPr>
          <a:xfrm>
            <a:off x="571472" y="458209"/>
            <a:ext cx="760720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例题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06438" y="968375"/>
          <a:ext cx="67056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05360" imgH="1968480" progId="Equation.DSMT4">
                  <p:embed/>
                </p:oleObj>
              </mc:Choice>
              <mc:Fallback>
                <p:oleObj name="Equation" r:id="rId2" imgW="6705360" imgH="196848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968375"/>
                        <a:ext cx="6705600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611560" y="3080573"/>
            <a:ext cx="403244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解：按第一行展开，得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422400" y="3933825"/>
          <a:ext cx="3822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22480" imgH="444240" progId="Equation.DSMT4">
                  <p:embed/>
                </p:oleObj>
              </mc:Choice>
              <mc:Fallback>
                <p:oleObj name="Equation" r:id="rId4" imgW="3822480" imgH="44424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3933825"/>
                        <a:ext cx="3822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730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8C9D957C-C0E1-253B-E1A8-C7352494C89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78DB357-7EE0-CC36-B1A4-DD27B16D188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21">
                <a:extLst>
                  <a:ext uri="{FF2B5EF4-FFF2-40B4-BE49-F238E27FC236}">
                    <a16:creationId xmlns:a16="http://schemas.microsoft.com/office/drawing/2014/main" id="{63223262-5835-56B5-3978-9925F9A61F6B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914400" y="836712"/>
                <a:ext cx="7315200" cy="2361952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800" b="1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800" dirty="0"/>
                  <a:t>，</a:t>
                </a:r>
                <a:r>
                  <a:rPr lang="zh-CN" altLang="en-US" sz="2000" dirty="0">
                    <a:solidFill>
                      <a:srgbClr val="639EF4"/>
                    </a:solidFill>
                  </a:rPr>
                  <a:t> </a:t>
                </a:r>
                <a:endParaRPr lang="en-US" altLang="zh-CN" sz="2000" dirty="0">
                  <a:solidFill>
                    <a:srgbClr val="639EF4"/>
                  </a:solidFill>
                </a:endParaRPr>
              </a:p>
              <a:p>
                <a:r>
                  <a:rPr lang="zh-CN" altLang="en-US" sz="2800" b="1" dirty="0"/>
                  <a:t>则</a:t>
                </a: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b="1" dirty="0"/>
                  <a:t>的一次项的系数是（ </a:t>
                </a:r>
                <a:r>
                  <a:rPr lang="zh-CN" altLang="en-US" sz="2800" b="1" dirty="0">
                    <a:solidFill>
                      <a:srgbClr val="639EF4"/>
                    </a:solidFill>
                  </a:rPr>
                  <a:t> </a:t>
                </a:r>
                <a:r>
                  <a:rPr lang="en-US" altLang="zh-CN" sz="2800" b="1" dirty="0">
                    <a:solidFill>
                      <a:srgbClr val="639EF4"/>
                    </a:solidFill>
                  </a:rPr>
                  <a:t>[</a:t>
                </a:r>
                <a:r>
                  <a:rPr lang="zh-CN" altLang="en-US" sz="2800" b="1" dirty="0">
                    <a:solidFill>
                      <a:srgbClr val="639EF4"/>
                    </a:solidFill>
                  </a:rPr>
                  <a:t>填空</a:t>
                </a:r>
                <a:r>
                  <a:rPr lang="en-US" altLang="zh-CN" sz="2800" b="1" dirty="0">
                    <a:solidFill>
                      <a:srgbClr val="639EF4"/>
                    </a:solidFill>
                  </a:rPr>
                  <a:t>1]</a:t>
                </a:r>
                <a:r>
                  <a:rPr lang="en-US" altLang="zh-CN" sz="2800" b="1" dirty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sz="2800" b="1" dirty="0"/>
                  <a:t>  ）</a:t>
                </a:r>
                <a:r>
                  <a:rPr lang="en-US" altLang="zh-CN" sz="2800" b="1" dirty="0"/>
                  <a:t>,</a:t>
                </a:r>
                <a:r>
                  <a:rPr lang="zh-CN" altLang="en-US" sz="2800" b="1" dirty="0"/>
                  <a:t>常数项是（ </a:t>
                </a:r>
                <a:r>
                  <a:rPr lang="zh-CN" altLang="en-US" sz="2800" b="1" dirty="0">
                    <a:solidFill>
                      <a:srgbClr val="639EF4"/>
                    </a:solidFill>
                  </a:rPr>
                  <a:t> </a:t>
                </a:r>
                <a:r>
                  <a:rPr lang="en-US" altLang="zh-CN" sz="2800" b="1" dirty="0">
                    <a:solidFill>
                      <a:srgbClr val="639EF4"/>
                    </a:solidFill>
                  </a:rPr>
                  <a:t>[</a:t>
                </a:r>
                <a:r>
                  <a:rPr lang="zh-CN" altLang="en-US" sz="2800" b="1" dirty="0">
                    <a:solidFill>
                      <a:srgbClr val="639EF4"/>
                    </a:solidFill>
                  </a:rPr>
                  <a:t>填空</a:t>
                </a:r>
                <a:r>
                  <a:rPr lang="en-US" altLang="zh-CN" sz="2800" b="1" dirty="0">
                    <a:solidFill>
                      <a:srgbClr val="639EF4"/>
                    </a:solidFill>
                  </a:rPr>
                  <a:t>2]</a:t>
                </a:r>
                <a:r>
                  <a:rPr lang="en-US" altLang="zh-CN" sz="2800" b="1" dirty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sz="2800" b="1" dirty="0"/>
                  <a:t> ）</a:t>
                </a:r>
                <a:r>
                  <a:rPr lang="zh-CN" altLang="en-US" sz="2800" b="1" dirty="0">
                    <a:solidFill>
                      <a:srgbClr val="639EF4"/>
                    </a:solidFill>
                  </a:rPr>
                  <a:t> </a:t>
                </a:r>
                <a:endParaRPr lang="zh-CN" altLang="zh-CN" sz="28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4" name="TextBox 21">
                <a:extLst>
                  <a:ext uri="{FF2B5EF4-FFF2-40B4-BE49-F238E27FC236}">
                    <a16:creationId xmlns:a16="http://schemas.microsoft.com/office/drawing/2014/main" id="{63223262-5835-56B5-3978-9925F9A61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914400" y="836712"/>
                <a:ext cx="7315200" cy="2361952"/>
              </a:xfrm>
              <a:prstGeom prst="rect">
                <a:avLst/>
              </a:prstGeom>
              <a:blipFill>
                <a:blip r:embed="rId13"/>
                <a:stretch>
                  <a:fillRect l="-1667" b="-105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22">
            <a:extLst>
              <a:ext uri="{FF2B5EF4-FFF2-40B4-BE49-F238E27FC236}">
                <a16:creationId xmlns:a16="http://schemas.microsoft.com/office/drawing/2014/main" id="{DE8C3DA4-BD7B-2D40-79B0-F93CEAED6F93}"/>
              </a:ext>
            </a:extLst>
          </p:cNvPr>
          <p:cNvSpPr txBox="1"/>
          <p:nvPr/>
        </p:nvSpPr>
        <p:spPr>
          <a:xfrm>
            <a:off x="827584" y="3107492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解：把第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列加到第一列，然后按第一行展开，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948247F-E2D8-B344-2362-92481D872F6A}"/>
                  </a:ext>
                </a:extLst>
              </p:cNvPr>
              <p:cNvSpPr/>
              <p:nvPr/>
            </p:nvSpPr>
            <p:spPr>
              <a:xfrm>
                <a:off x="1115616" y="3665055"/>
                <a:ext cx="3329694" cy="1453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b="1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948247F-E2D8-B344-2362-92481D872F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665055"/>
                <a:ext cx="3329694" cy="1453155"/>
              </a:xfrm>
              <a:prstGeom prst="rect">
                <a:avLst/>
              </a:prstGeom>
              <a:blipFill>
                <a:blip r:embed="rId14"/>
                <a:stretch>
                  <a:fillRect l="-2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B803C01-0798-EB89-4633-3331B4ECDC7F}"/>
                  </a:ext>
                </a:extLst>
              </p:cNvPr>
              <p:cNvSpPr/>
              <p:nvPr/>
            </p:nvSpPr>
            <p:spPr>
              <a:xfrm>
                <a:off x="4338650" y="3697868"/>
                <a:ext cx="2638799" cy="1453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B803C01-0798-EB89-4633-3331B4ECDC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650" y="3697868"/>
                <a:ext cx="2638799" cy="1453155"/>
              </a:xfrm>
              <a:prstGeom prst="rect">
                <a:avLst/>
              </a:prstGeom>
              <a:blipFill>
                <a:blip r:embed="rId15"/>
                <a:stretch>
                  <a:fillRect l="-3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25">
            <a:extLst>
              <a:ext uri="{FF2B5EF4-FFF2-40B4-BE49-F238E27FC236}">
                <a16:creationId xmlns:a16="http://schemas.microsoft.com/office/drawing/2014/main" id="{C0D858DE-68BD-AE03-D133-E41D1C6A8B8E}"/>
              </a:ext>
            </a:extLst>
          </p:cNvPr>
          <p:cNvSpPr txBox="1"/>
          <p:nvPr/>
        </p:nvSpPr>
        <p:spPr>
          <a:xfrm>
            <a:off x="1346448" y="5210036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=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xA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=3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-5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26">
            <a:extLst>
              <a:ext uri="{FF2B5EF4-FFF2-40B4-BE49-F238E27FC236}">
                <a16:creationId xmlns:a16="http://schemas.microsoft.com/office/drawing/2014/main" id="{D0153B69-9A09-54F3-555C-F86C28B0D1C9}"/>
              </a:ext>
            </a:extLst>
          </p:cNvPr>
          <p:cNvSpPr txBox="1"/>
          <p:nvPr/>
        </p:nvSpPr>
        <p:spPr>
          <a:xfrm>
            <a:off x="755576" y="5642084"/>
            <a:ext cx="7387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/>
              <a:t>的一次项的系数是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常数项是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lang="zh-CN" altLang="zh-CN" sz="2800" b="1" dirty="0">
              <a:solidFill>
                <a:srgbClr val="000000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5B4BEFB-EFC7-AA2E-B6C5-63134A8F415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DD0A183C-51D2-85D4-E12E-3496DB30E231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1371FD84-65B9-11EE-80B5-4E6A35FCCC57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92C8EB29-C2A2-5E89-B681-CE36E18C33E8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B65897CD-0C28-50BE-3912-6B50430C6D5A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38EC852-891D-EF8A-B664-C0187CD2FF14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768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544638" y="836712"/>
          <a:ext cx="449897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08280" imgH="2438280" progId="Equation.DSMT4">
                  <p:embed/>
                </p:oleObj>
              </mc:Choice>
              <mc:Fallback>
                <p:oleObj name="Equation" r:id="rId2" imgW="4508280" imgH="243828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638" y="836712"/>
                        <a:ext cx="4498975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65062" y="3367088"/>
          <a:ext cx="7907338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924680" imgH="2438280" progId="Equation.DSMT4">
                  <p:embed/>
                </p:oleObj>
              </mc:Choice>
              <mc:Fallback>
                <p:oleObj name="Equation" r:id="rId4" imgW="7924680" imgH="243828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062" y="3367088"/>
                        <a:ext cx="7907338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94231" y="153054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题型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188640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范德蒙行列式</a:t>
            </a:r>
            <a:endParaRPr lang="zh-CN" altLang="zh-CN" sz="2800" dirty="0"/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按行展开定理</a:t>
            </a:r>
            <a:endParaRPr lang="zh-CN" altLang="zh-CN" sz="3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典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型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137427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3400F9C-B4A8-C3F4-7DA1-1144D2A359F1}"/>
              </a:ext>
            </a:extLst>
          </p:cNvPr>
          <p:cNvSpPr/>
          <p:nvPr/>
        </p:nvSpPr>
        <p:spPr>
          <a:xfrm>
            <a:off x="1136515" y="3582021"/>
            <a:ext cx="4680520" cy="1854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79512" y="1929780"/>
          <a:ext cx="41830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0760" imgH="419040" progId="Equation.DSMT4">
                  <p:embed/>
                </p:oleObj>
              </mc:Choice>
              <mc:Fallback>
                <p:oleObj name="Equation" r:id="rId2" imgW="4190760" imgH="41904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929780"/>
                        <a:ext cx="418306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349254" y="990600"/>
          <a:ext cx="3967162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74760" imgH="2438280" progId="Equation.DSMT4">
                  <p:embed/>
                </p:oleObj>
              </mc:Choice>
              <mc:Fallback>
                <p:oleObj name="Equation" r:id="rId4" imgW="3974760" imgH="243828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254" y="990600"/>
                        <a:ext cx="3967162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81521" y="3807048"/>
          <a:ext cx="4854575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63960" imgH="1854000" progId="Equation.DSMT4">
                  <p:embed/>
                </p:oleObj>
              </mc:Choice>
              <mc:Fallback>
                <p:oleObj name="Equation" r:id="rId6" imgW="4863960" imgH="185400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521" y="3807048"/>
                        <a:ext cx="4854575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960304" y="4077072"/>
            <a:ext cx="163603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记住结果</a:t>
            </a:r>
            <a:endParaRPr lang="en-US" altLang="zh-CN" sz="2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直接用！</a:t>
            </a:r>
            <a:endParaRPr lang="en-US" altLang="zh-CN" sz="2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4231" y="153054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题型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19672" y="188640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范德蒙行列式</a:t>
            </a:r>
            <a:endParaRPr lang="zh-CN" altLang="zh-CN" sz="2800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按行展开定理</a:t>
            </a:r>
            <a:endParaRPr lang="zh-CN" altLang="zh-CN" sz="3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典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型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254409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典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型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pic>
        <p:nvPicPr>
          <p:cNvPr id="5" name="已录下的声音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172400" y="6093296"/>
            <a:ext cx="609600" cy="609600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按行展开定理</a:t>
            </a:r>
            <a:endParaRPr lang="zh-CN" altLang="zh-CN" sz="3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99C41608-8682-4F2B-8F73-0672B3BCFA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861870"/>
              </p:ext>
            </p:extLst>
          </p:nvPr>
        </p:nvGraphicFramePr>
        <p:xfrm>
          <a:off x="827584" y="1124744"/>
          <a:ext cx="5792788" cy="198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803560" imgH="1942920" progId="Equation.DSMT4">
                  <p:embed/>
                </p:oleObj>
              </mc:Choice>
              <mc:Fallback>
                <p:oleObj name="Equation" r:id="rId5" imgW="5803560" imgH="1942920" progId="Equation.DSMT4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124744"/>
                        <a:ext cx="5792788" cy="198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1CF0006A-89B7-433D-A996-C5F864B9A415}"/>
              </a:ext>
            </a:extLst>
          </p:cNvPr>
          <p:cNvSpPr txBox="1"/>
          <p:nvPr/>
        </p:nvSpPr>
        <p:spPr>
          <a:xfrm>
            <a:off x="5940152" y="2780928"/>
            <a:ext cx="108012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  -48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ACA51A-F6AE-4D4F-8652-B0B865C9C9D8}"/>
              </a:ext>
            </a:extLst>
          </p:cNvPr>
          <p:cNvSpPr txBox="1"/>
          <p:nvPr/>
        </p:nvSpPr>
        <p:spPr>
          <a:xfrm>
            <a:off x="825570" y="58693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415815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565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611188" y="260350"/>
            <a:ext cx="7526337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600" b="1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若行列式的某一列（行）的元素都是两数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之和，例如第 </a:t>
            </a:r>
            <a:r>
              <a:rPr lang="en-US" altLang="zh-CN" sz="2600" b="1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6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列的元素都是两数之和：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4717" y="313492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941513" y="1285875"/>
          <a:ext cx="4395787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105160" imgH="1981080" progId="Equation.DSMT4">
                  <p:embed/>
                </p:oleObj>
              </mc:Choice>
              <mc:Fallback>
                <p:oleObj name="Equation" r:id="rId5" imgW="5105160" imgH="1981080" progId="Equation.DSMT4">
                  <p:embed/>
                  <p:pic>
                    <p:nvPicPr>
                      <p:cNvPr id="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1285875"/>
                        <a:ext cx="4395787" cy="198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11188" y="3313113"/>
            <a:ext cx="7526337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6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则行列式等于两个行列式的和。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67792" y="4005064"/>
          <a:ext cx="3632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632040" imgH="1511280" progId="Equation.DSMT4">
                  <p:embed/>
                </p:oleObj>
              </mc:Choice>
              <mc:Fallback>
                <p:oleObj name="Equation" r:id="rId7" imgW="3632040" imgH="151128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7792" y="4005064"/>
                        <a:ext cx="3632200" cy="151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72000" y="4005064"/>
          <a:ext cx="29591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958840" imgH="1549080" progId="Equation.DSMT4">
                  <p:embed/>
                </p:oleObj>
              </mc:Choice>
              <mc:Fallback>
                <p:oleObj name="Equation" r:id="rId9" imgW="2958840" imgH="154908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72000" y="4005064"/>
                        <a:ext cx="2959100" cy="154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已录下的声音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8182681" y="6093296"/>
            <a:ext cx="609600" cy="609600"/>
          </a:xfrm>
          <a:prstGeom prst="rect">
            <a:avLst/>
          </a:prstGeom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8358188" y="513085"/>
            <a:ext cx="714375" cy="4860131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列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式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性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质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43380F2-88A5-BCAA-651F-63BCFF088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zh-CN" altLang="en-US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小  结</a:t>
            </a:r>
            <a:endParaRPr lang="zh-CN" altLang="zh-CN" sz="3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1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5" dur="4610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539750" y="364605"/>
            <a:ext cx="7597775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              把行列式的某一列（行）的各元素乘以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同一个数然后加到另一列（行）对应的元素上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去，行列式不变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5007" y="332656"/>
            <a:ext cx="1119197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64969" y="2060848"/>
          <a:ext cx="3392616" cy="1735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41600" imgH="1511280" progId="Equation.DSMT4">
                  <p:embed/>
                </p:oleObj>
              </mc:Choice>
              <mc:Fallback>
                <p:oleObj name="Equation" r:id="rId5" imgW="3441600" imgH="151128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969" y="2060848"/>
                        <a:ext cx="3392616" cy="1735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943319" y="2020684"/>
          <a:ext cx="4043156" cy="177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101840" imgH="1549080" progId="Equation.DSMT4">
                  <p:embed/>
                </p:oleObj>
              </mc:Choice>
              <mc:Fallback>
                <p:oleObj name="Equation" r:id="rId7" imgW="4101840" imgH="154908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19" y="2020684"/>
                        <a:ext cx="4043156" cy="177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圆角矩形 7"/>
          <p:cNvSpPr/>
          <p:nvPr/>
        </p:nvSpPr>
        <p:spPr>
          <a:xfrm>
            <a:off x="1668619" y="4468453"/>
            <a:ext cx="5112568" cy="12241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783564" y="4540734"/>
          <a:ext cx="4953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952880" imgH="1041120" progId="Equation.DSMT4">
                  <p:embed/>
                </p:oleObj>
              </mc:Choice>
              <mc:Fallback>
                <p:oleObj name="Equation" r:id="rId9" imgW="4952880" imgH="104112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3564" y="4540734"/>
                        <a:ext cx="4953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已录下的声音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8193969" y="6063621"/>
            <a:ext cx="609600" cy="609600"/>
          </a:xfrm>
          <a:prstGeom prst="rect">
            <a:avLst/>
          </a:prstGeom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8358188" y="513085"/>
            <a:ext cx="714375" cy="4860131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列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式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性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质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49FF3D91-2295-1133-10D8-A64B00814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zh-CN" altLang="en-US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小  结</a:t>
            </a:r>
            <a:endParaRPr lang="zh-CN" altLang="zh-CN" sz="3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59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4680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24" grpId="0" uiExpand="1" build="p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40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zh-CN" altLang="en-US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小  结</a:t>
            </a:r>
            <a:endParaRPr lang="zh-CN" altLang="zh-CN" sz="3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71251" name="副标题 2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列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式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定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义</a:t>
            </a:r>
            <a:endParaRPr lang="zh-CN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zh-CN" altLang="en-US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51520" y="1124744"/>
                <a:ext cx="8068840" cy="32917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E47802"/>
                  </a:buClr>
                </a:pPr>
                <a:r>
                  <a:rPr lang="zh-CN" altLang="en-US" sz="26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             余子式 </a:t>
                </a:r>
                <a:r>
                  <a:rPr lang="en-US" altLang="zh-CN" sz="2600" b="1" i="1" dirty="0" err="1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zh-CN" sz="2600" b="1" i="1" baseline="-25000" dirty="0" err="1">
                    <a:latin typeface="Times New Roman" pitchFamily="18" charset="0"/>
                    <a:cs typeface="Times New Roman" pitchFamily="18" charset="0"/>
                  </a:rPr>
                  <a:t>ij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</a:rPr>
                  <a:t>; </a:t>
                </a:r>
                <a:r>
                  <a:rPr lang="zh-CN" altLang="en-US" sz="26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代数余子式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 </m:t>
                        </m:r>
                        <m:r>
                          <a:rPr lang="zh-CN" altLang="en-US" sz="28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zh-CN" altLang="en-US" sz="28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CN" sz="26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20000"/>
                  </a:lnSpc>
                  <a:buClr>
                    <a:srgbClr val="E47802"/>
                  </a:buClr>
                </a:pPr>
                <a:endParaRPr lang="en-US" altLang="zh-CN" sz="26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20000"/>
                  </a:lnSpc>
                  <a:buClr>
                    <a:srgbClr val="E47802"/>
                  </a:buClr>
                </a:pPr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zh-CN" altLang="en-US" sz="2600" b="1" dirty="0">
                    <a:latin typeface="Times New Roman" pitchFamily="18" charset="0"/>
                    <a:cs typeface="Times New Roman" pitchFamily="18" charset="0"/>
                  </a:rPr>
                  <a:t>阶行列式中，把元素</a:t>
                </a:r>
                <a:r>
                  <a:rPr lang="en-US" altLang="zh-CN" sz="2600" b="1" i="1" dirty="0" err="1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600" b="1" i="1" baseline="-25000" dirty="0" err="1">
                    <a:latin typeface="Times New Roman" pitchFamily="18" charset="0"/>
                    <a:cs typeface="Times New Roman" pitchFamily="18" charset="0"/>
                  </a:rPr>
                  <a:t>ij</a:t>
                </a:r>
                <a:r>
                  <a:rPr lang="zh-CN" altLang="en-US" sz="2600" b="1" dirty="0">
                    <a:latin typeface="Times New Roman" pitchFamily="18" charset="0"/>
                    <a:cs typeface="Times New Roman" pitchFamily="18" charset="0"/>
                  </a:rPr>
                  <a:t>所在的第</a:t>
                </a:r>
                <a:r>
                  <a:rPr lang="en-US" altLang="zh-CN" sz="2600" b="1" i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zh-CN" altLang="en-US" sz="2600" b="1" dirty="0">
                    <a:latin typeface="Times New Roman" pitchFamily="18" charset="0"/>
                    <a:cs typeface="Times New Roman" pitchFamily="18" charset="0"/>
                  </a:rPr>
                  <a:t>行和第</a:t>
                </a:r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zh-CN" altLang="en-US" sz="2600" b="1" dirty="0">
                    <a:latin typeface="Times New Roman" pitchFamily="18" charset="0"/>
                    <a:cs typeface="Times New Roman" pitchFamily="18" charset="0"/>
                  </a:rPr>
                  <a:t>列划去后，留下来的</a:t>
                </a:r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</a:rPr>
                  <a:t>n 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</a:rPr>
                  <a:t>– 1</a:t>
                </a:r>
                <a:r>
                  <a:rPr lang="zh-CN" altLang="en-US" sz="2600" b="1" dirty="0">
                    <a:latin typeface="Times New Roman" pitchFamily="18" charset="0"/>
                    <a:cs typeface="Times New Roman" pitchFamily="18" charset="0"/>
                  </a:rPr>
                  <a:t>阶行列式叫做元素</a:t>
                </a:r>
                <a:r>
                  <a:rPr lang="en-US" altLang="zh-CN" sz="2600" b="1" i="1" dirty="0" err="1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600" b="1" i="1" baseline="-25000" dirty="0" err="1">
                    <a:latin typeface="Times New Roman" pitchFamily="18" charset="0"/>
                    <a:cs typeface="Times New Roman" pitchFamily="18" charset="0"/>
                  </a:rPr>
                  <a:t>ij</a:t>
                </a:r>
                <a:r>
                  <a:rPr lang="zh-CN" altLang="en-US" sz="2600" b="1" dirty="0">
                    <a:latin typeface="Times New Roman" pitchFamily="18" charset="0"/>
                    <a:cs typeface="Times New Roman" pitchFamily="18" charset="0"/>
                  </a:rPr>
                  <a:t>的</a:t>
                </a:r>
                <a:r>
                  <a:rPr lang="zh-CN" altLang="en-US" sz="2600" b="1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Times New Roman" pitchFamily="18" charset="0"/>
                    <a:cs typeface="Times New Roman" pitchFamily="18" charset="0"/>
                  </a:rPr>
                  <a:t>余子式</a:t>
                </a:r>
                <a:r>
                  <a:rPr lang="zh-CN" altLang="en-US" sz="2600" b="1" dirty="0">
                    <a:latin typeface="Times New Roman" pitchFamily="18" charset="0"/>
                    <a:cs typeface="Times New Roman" pitchFamily="18" charset="0"/>
                  </a:rPr>
                  <a:t>，记作 </a:t>
                </a:r>
                <a:r>
                  <a:rPr lang="en-US" altLang="zh-CN" sz="2600" b="1" i="1" dirty="0" err="1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zh-CN" sz="2600" b="1" i="1" baseline="-25000" dirty="0" err="1">
                    <a:latin typeface="Times New Roman" pitchFamily="18" charset="0"/>
                    <a:cs typeface="Times New Roman" pitchFamily="18" charset="0"/>
                  </a:rPr>
                  <a:t>ij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</a:rPr>
                  <a:t>;</a:t>
                </a:r>
              </a:p>
              <a:p>
                <a:pPr marL="457200" indent="-457200" algn="just">
                  <a:buClr>
                    <a:srgbClr val="E47802"/>
                  </a:buClr>
                </a:pPr>
                <a:endParaRPr lang="en-US" altLang="zh-CN" sz="26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buClr>
                    <a:srgbClr val="E47802"/>
                  </a:buClr>
                </a:pPr>
                <a:r>
                  <a:rPr lang="zh-CN" altLang="en-US" sz="2600" b="1" dirty="0">
                    <a:latin typeface="Times New Roman" pitchFamily="18" charset="0"/>
                    <a:cs typeface="Times New Roman" pitchFamily="18" charset="0"/>
                  </a:rPr>
                  <a:t>记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</a:rPr>
                  <a:t>                                   </a:t>
                </a:r>
                <a:r>
                  <a:rPr lang="zh-CN" altLang="en-US" sz="2600" b="1" dirty="0">
                    <a:latin typeface="Times New Roman" pitchFamily="18" charset="0"/>
                    <a:cs typeface="Times New Roman" pitchFamily="18" charset="0"/>
                  </a:rPr>
                  <a:t>为元素</a:t>
                </a:r>
                <a:r>
                  <a:rPr lang="en-US" altLang="zh-CN" sz="2600" b="1" i="1" dirty="0" err="1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600" b="1" i="1" baseline="-25000" dirty="0" err="1">
                    <a:latin typeface="Times New Roman" pitchFamily="18" charset="0"/>
                    <a:cs typeface="Times New Roman" pitchFamily="18" charset="0"/>
                  </a:rPr>
                  <a:t>ij</a:t>
                </a:r>
                <a:r>
                  <a:rPr lang="zh-CN" altLang="en-US" sz="2600" b="1" dirty="0">
                    <a:latin typeface="Times New Roman" pitchFamily="18" charset="0"/>
                    <a:cs typeface="Times New Roman" pitchFamily="18" charset="0"/>
                  </a:rPr>
                  <a:t>的</a:t>
                </a:r>
                <a:r>
                  <a:rPr lang="zh-CN" altLang="en-US" sz="2600" b="1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Times New Roman" pitchFamily="18" charset="0"/>
                    <a:cs typeface="Times New Roman" pitchFamily="18" charset="0"/>
                  </a:rPr>
                  <a:t>代数余子式</a:t>
                </a:r>
                <a:r>
                  <a:rPr lang="zh-CN" altLang="en-US" sz="2600" b="1" dirty="0">
                    <a:latin typeface="Times New Roman" pitchFamily="18" charset="0"/>
                    <a:cs typeface="Times New Roman" pitchFamily="18" charset="0"/>
                  </a:rPr>
                  <a:t>。</a:t>
                </a:r>
                <a:endParaRPr lang="en-US" altLang="zh-CN" sz="26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457200" indent="-457200" algn="just">
                  <a:buClr>
                    <a:srgbClr val="E47802"/>
                  </a:buClr>
                  <a:buFont typeface="Wingdings" pitchFamily="2" charset="2"/>
                  <a:buChar char="Ø"/>
                </a:pPr>
                <a:endParaRPr lang="zh-CN" altLang="zh-CN" sz="26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124744"/>
                <a:ext cx="8068840" cy="3291735"/>
              </a:xfrm>
              <a:prstGeom prst="rect">
                <a:avLst/>
              </a:prstGeom>
              <a:blipFill>
                <a:blip r:embed="rId2"/>
                <a:stretch>
                  <a:fillRect l="-1360" r="-1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1052784" y="3501008"/>
          <a:ext cx="21780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83452" imgH="545863" progId="Equation.DSMT4">
                  <p:embed/>
                </p:oleObj>
              </mc:Choice>
              <mc:Fallback>
                <p:oleObj name="Equation" r:id="rId3" imgW="2183452" imgH="545863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784" y="3501008"/>
                        <a:ext cx="217805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411390" y="1149746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149025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5796136" y="1484784"/>
            <a:ext cx="2094533" cy="7200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68313" y="71438"/>
            <a:ext cx="7451725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 dirty="0">
                <a:latin typeface="Calibri" pitchFamily="34" charset="0"/>
              </a:rPr>
              <a:t>                 行列式等于它的任一行（列）的各元</a:t>
            </a:r>
            <a:endParaRPr lang="en-US" altLang="zh-CN" sz="2600" b="1" dirty="0">
              <a:latin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b="1" dirty="0">
                <a:latin typeface="Calibri" pitchFamily="34" charset="0"/>
              </a:rPr>
              <a:t>素与其对应元素的代数余子式乘积之和，即</a:t>
            </a:r>
            <a:endParaRPr lang="zh-CN" altLang="zh-CN" sz="2600" b="1" dirty="0">
              <a:latin typeface="Calibri" pitchFamily="34" charset="0"/>
            </a:endParaRPr>
          </a:p>
        </p:txBody>
      </p:sp>
      <p:graphicFrame>
        <p:nvGraphicFramePr>
          <p:cNvPr id="5" name="Object 22"/>
          <p:cNvGraphicFramePr>
            <a:graphicFrameLocks noChangeAspect="1"/>
          </p:cNvGraphicFramePr>
          <p:nvPr/>
        </p:nvGraphicFramePr>
        <p:xfrm>
          <a:off x="2082800" y="1192213"/>
          <a:ext cx="3136900" cy="259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36900" imgH="2590800" progId="">
                  <p:embed/>
                </p:oleObj>
              </mc:Choice>
              <mc:Fallback>
                <p:oleObj name="Equation" r:id="rId4" imgW="3136900" imgH="2590800" progId="">
                  <p:embed/>
                  <p:pic>
                    <p:nvPicPr>
                      <p:cNvPr id="5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1192213"/>
                        <a:ext cx="3136900" cy="2597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3"/>
          <p:cNvGraphicFramePr>
            <a:graphicFrameLocks noChangeAspect="1"/>
          </p:cNvGraphicFramePr>
          <p:nvPr/>
        </p:nvGraphicFramePr>
        <p:xfrm>
          <a:off x="6083300" y="3771900"/>
          <a:ext cx="137953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71600" imgH="901700" progId="">
                  <p:embed/>
                </p:oleObj>
              </mc:Choice>
              <mc:Fallback>
                <p:oleObj name="Equation" r:id="rId6" imgW="1371600" imgH="901700" progId="">
                  <p:embed/>
                  <p:pic>
                    <p:nvPicPr>
                      <p:cNvPr id="6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0" y="3771900"/>
                        <a:ext cx="1379538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4"/>
          <p:cNvGraphicFramePr>
            <a:graphicFrameLocks noChangeAspect="1"/>
          </p:cNvGraphicFramePr>
          <p:nvPr/>
        </p:nvGraphicFramePr>
        <p:xfrm>
          <a:off x="647700" y="4895850"/>
          <a:ext cx="55118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511800" imgH="457200" progId="">
                  <p:embed/>
                </p:oleObj>
              </mc:Choice>
              <mc:Fallback>
                <p:oleObj name="Equation" r:id="rId8" imgW="5511800" imgH="457200" progId="">
                  <p:embed/>
                  <p:pic>
                    <p:nvPicPr>
                      <p:cNvPr id="7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895850"/>
                        <a:ext cx="5511800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5"/>
          <p:cNvGraphicFramePr>
            <a:graphicFrameLocks noChangeAspect="1"/>
          </p:cNvGraphicFramePr>
          <p:nvPr/>
        </p:nvGraphicFramePr>
        <p:xfrm>
          <a:off x="6191250" y="4679950"/>
          <a:ext cx="1379538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71600" imgH="863600" progId="">
                  <p:embed/>
                </p:oleObj>
              </mc:Choice>
              <mc:Fallback>
                <p:oleObj name="Equation" r:id="rId10" imgW="1371600" imgH="863600" progId="">
                  <p:embed/>
                  <p:pic>
                    <p:nvPicPr>
                      <p:cNvPr id="8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0" y="4679950"/>
                        <a:ext cx="1379538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21"/>
          <p:cNvGrpSpPr>
            <a:grpSpLocks/>
          </p:cNvGrpSpPr>
          <p:nvPr/>
        </p:nvGrpSpPr>
        <p:grpSpPr bwMode="auto">
          <a:xfrm>
            <a:off x="7494588" y="3501008"/>
            <a:ext cx="792162" cy="663575"/>
            <a:chOff x="7229456" y="3316224"/>
            <a:chExt cx="792088" cy="831230"/>
          </a:xfrm>
        </p:grpSpPr>
        <p:sp>
          <p:nvSpPr>
            <p:cNvPr id="10" name="云形标注 9"/>
            <p:cNvSpPr/>
            <p:nvPr/>
          </p:nvSpPr>
          <p:spPr>
            <a:xfrm>
              <a:off x="7229456" y="3316224"/>
              <a:ext cx="792088" cy="831230"/>
            </a:xfrm>
            <a:prstGeom prst="cloudCallout">
              <a:avLst>
                <a:gd name="adj1" fmla="val -87514"/>
                <a:gd name="adj2" fmla="val 23254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29456" y="3522323"/>
              <a:ext cx="720658" cy="3997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+mn-ea"/>
                </a:rPr>
                <a:t>按行</a:t>
              </a:r>
            </a:p>
          </p:txBody>
        </p:sp>
      </p:grpSp>
      <p:grpSp>
        <p:nvGrpSpPr>
          <p:cNvPr id="12" name="组合 24"/>
          <p:cNvGrpSpPr>
            <a:grpSpLocks/>
          </p:cNvGrpSpPr>
          <p:nvPr/>
        </p:nvGrpSpPr>
        <p:grpSpPr bwMode="auto">
          <a:xfrm>
            <a:off x="6929438" y="5429250"/>
            <a:ext cx="792162" cy="642938"/>
            <a:chOff x="7164288" y="3489345"/>
            <a:chExt cx="792088" cy="746881"/>
          </a:xfrm>
        </p:grpSpPr>
        <p:sp>
          <p:nvSpPr>
            <p:cNvPr id="13" name="云形标注 12"/>
            <p:cNvSpPr/>
            <p:nvPr/>
          </p:nvSpPr>
          <p:spPr>
            <a:xfrm>
              <a:off x="7164288" y="3489345"/>
              <a:ext cx="792088" cy="746881"/>
            </a:xfrm>
            <a:prstGeom prst="cloudCallout">
              <a:avLst>
                <a:gd name="adj1" fmla="val -56604"/>
                <a:gd name="adj2" fmla="val -55021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00797" y="3662695"/>
              <a:ext cx="719071" cy="40018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+mn-ea"/>
                </a:rPr>
                <a:t>按列</a:t>
              </a:r>
            </a:p>
          </p:txBody>
        </p:sp>
      </p:grpSp>
      <p:sp>
        <p:nvSpPr>
          <p:cNvPr id="15" name="矩形 14"/>
          <p:cNvSpPr/>
          <p:nvPr/>
        </p:nvSpPr>
        <p:spPr>
          <a:xfrm>
            <a:off x="611560" y="71414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</a:p>
        </p:txBody>
      </p:sp>
      <p:graphicFrame>
        <p:nvGraphicFramePr>
          <p:cNvPr id="16" name="Object 26"/>
          <p:cNvGraphicFramePr>
            <a:graphicFrameLocks noChangeAspect="1"/>
          </p:cNvGraphicFramePr>
          <p:nvPr/>
        </p:nvGraphicFramePr>
        <p:xfrm>
          <a:off x="611188" y="4005263"/>
          <a:ext cx="53721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372100" imgH="457200" progId="">
                  <p:embed/>
                </p:oleObj>
              </mc:Choice>
              <mc:Fallback>
                <p:oleObj name="Equation" r:id="rId12" imgW="5372100" imgH="457200" progId="">
                  <p:embed/>
                  <p:pic>
                    <p:nvPicPr>
                      <p:cNvPr id="1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005263"/>
                        <a:ext cx="5372100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49" name="副标题 2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按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展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开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定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理</a:t>
            </a:r>
            <a:endParaRPr lang="zh-CN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zh-CN" altLang="en-US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2" name="已录下的声音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8202790" y="6072188"/>
            <a:ext cx="609600" cy="60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68144" y="1556792"/>
            <a:ext cx="2051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牢牢记住！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5FBF33B7-476C-144D-D135-8D421001E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zh-CN" altLang="en-US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小  结</a:t>
            </a:r>
            <a:endParaRPr lang="zh-CN" altLang="zh-CN" sz="3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68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4" dur="3665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6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7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5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611188" y="260350"/>
            <a:ext cx="7526337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600" b="1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若行列式的某一列（行）的元素都是两数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之和，例如第 </a:t>
            </a:r>
            <a:r>
              <a:rPr lang="en-US" altLang="zh-CN" sz="2600" b="1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6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列的元素都是两数之和：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4717" y="313492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503036"/>
              </p:ext>
            </p:extLst>
          </p:nvPr>
        </p:nvGraphicFramePr>
        <p:xfrm>
          <a:off x="1941513" y="1285875"/>
          <a:ext cx="4395787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105160" imgH="1981080" progId="Equation.DSMT4">
                  <p:embed/>
                </p:oleObj>
              </mc:Choice>
              <mc:Fallback>
                <p:oleObj name="Equation" r:id="rId5" imgW="5105160" imgH="19810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1285875"/>
                        <a:ext cx="4395787" cy="198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11188" y="3313113"/>
            <a:ext cx="7526337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6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则行列式等于两个行列式的和。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486045"/>
              </p:ext>
            </p:extLst>
          </p:nvPr>
        </p:nvGraphicFramePr>
        <p:xfrm>
          <a:off x="867792" y="4005064"/>
          <a:ext cx="3632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632040" imgH="1511280" progId="Equation.DSMT4">
                  <p:embed/>
                </p:oleObj>
              </mc:Choice>
              <mc:Fallback>
                <p:oleObj name="Equation" r:id="rId7" imgW="3632040" imgH="1511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7792" y="4005064"/>
                        <a:ext cx="3632200" cy="151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737517"/>
              </p:ext>
            </p:extLst>
          </p:nvPr>
        </p:nvGraphicFramePr>
        <p:xfrm>
          <a:off x="4572000" y="4005064"/>
          <a:ext cx="29591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958840" imgH="1549080" progId="Equation.DSMT4">
                  <p:embed/>
                </p:oleObj>
              </mc:Choice>
              <mc:Fallback>
                <p:oleObj name="Equation" r:id="rId9" imgW="2958840" imgH="1549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72000" y="4005064"/>
                        <a:ext cx="2959100" cy="154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已录下的声音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8182681" y="6093296"/>
            <a:ext cx="609600" cy="609600"/>
          </a:xfrm>
          <a:prstGeom prst="rect">
            <a:avLst/>
          </a:prstGeom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8358188" y="513085"/>
            <a:ext cx="714375" cy="4860131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列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式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性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5" dur="4610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95536" y="1098899"/>
            <a:ext cx="7677370" cy="936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行列式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的任一行（列）的元素与另一行（列）对应元素的代数余子式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乘积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之和等于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0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12" name="矩形 11"/>
          <p:cNvSpPr/>
          <p:nvPr/>
        </p:nvSpPr>
        <p:spPr>
          <a:xfrm>
            <a:off x="555975" y="1063361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推论</a:t>
            </a: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65129B6F-9F5B-44F1-9500-B118AC87C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一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按行展开定理的推论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C8CEA34-677F-48BC-ABCA-EA5D7424B0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975" y="2571750"/>
          <a:ext cx="56864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676900" imgH="863600" progId="Equation.DSMT4">
                  <p:embed/>
                </p:oleObj>
              </mc:Choice>
              <mc:Fallback>
                <p:oleObj name="Equation" r:id="rId3" imgW="5676900" imgH="863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BC8CEA34-677F-48BC-ABCA-EA5D7424B0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975" y="2571750"/>
                        <a:ext cx="5686425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ACA5A1A-FA10-444C-9BDA-87342217AAA6}"/>
                  </a:ext>
                </a:extLst>
              </p:cNvPr>
              <p:cNvSpPr txBox="1"/>
              <p:nvPr/>
            </p:nvSpPr>
            <p:spPr>
              <a:xfrm>
                <a:off x="555975" y="3934452"/>
                <a:ext cx="4071820" cy="3705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altLang="zh-CN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altLang="zh-CN" sz="2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 +</m:t>
                    </m:r>
                    <m:sSub>
                      <m:sSubPr>
                        <m:ctrlPr>
                          <a:rPr lang="en-US" altLang="zh-CN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altLang="zh-CN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CN" sz="22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ACA5A1A-FA10-444C-9BDA-87342217A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75" y="3934452"/>
                <a:ext cx="4071820" cy="370551"/>
              </a:xfrm>
              <a:prstGeom prst="rect">
                <a:avLst/>
              </a:prstGeom>
              <a:blipFill>
                <a:blip r:embed="rId6"/>
                <a:stretch>
                  <a:fillRect l="-1796" t="-22951"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7D9C90E-BFAF-421B-A895-3976627CFE0A}"/>
                  </a:ext>
                </a:extLst>
              </p:cNvPr>
              <p:cNvSpPr txBox="1"/>
              <p:nvPr/>
            </p:nvSpPr>
            <p:spPr>
              <a:xfrm>
                <a:off x="4374837" y="3596529"/>
                <a:ext cx="2038891" cy="10150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22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22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nary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7D9C90E-BFAF-421B-A895-3976627CF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837" y="3596529"/>
                <a:ext cx="2038891" cy="10150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CA895325-4489-4C4C-8812-8313BD82A091}"/>
              </a:ext>
            </a:extLst>
          </p:cNvPr>
          <p:cNvSpPr txBox="1"/>
          <p:nvPr/>
        </p:nvSpPr>
        <p:spPr>
          <a:xfrm>
            <a:off x="6665953" y="2699240"/>
            <a:ext cx="792088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/>
              <a:t>  行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94A8A99-0701-46C3-BE39-CF7EC971DA6D}"/>
              </a:ext>
            </a:extLst>
          </p:cNvPr>
          <p:cNvSpPr txBox="1"/>
          <p:nvPr/>
        </p:nvSpPr>
        <p:spPr>
          <a:xfrm>
            <a:off x="6665953" y="3934452"/>
            <a:ext cx="792088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/>
              <a:t>  列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36EB0315-97D6-E2E6-4A44-D21F8F38C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zh-CN" altLang="en-US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小  结</a:t>
            </a:r>
            <a:endParaRPr lang="zh-CN" altLang="zh-CN" sz="3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99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/>
      <p:bldP spid="4" grpId="0"/>
      <p:bldP spid="5" grpId="0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作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业</a:t>
            </a:r>
            <a:r>
              <a:rPr lang="zh-CN" altLang="en-US" dirty="0"/>
              <a:t> 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691680" y="1196752"/>
            <a:ext cx="5760639" cy="379900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altLang="zh-CN" sz="40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4300" b="1" dirty="0">
                <a:latin typeface="Times New Roman" pitchFamily="18" charset="0"/>
                <a:cs typeface="Times New Roman" pitchFamily="18" charset="0"/>
              </a:rPr>
              <a:t>作业：</a:t>
            </a:r>
            <a:endParaRPr lang="en-US" altLang="zh-CN" sz="43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4300" b="1" dirty="0">
                <a:latin typeface="Times New Roman" pitchFamily="18" charset="0"/>
                <a:cs typeface="Times New Roman" pitchFamily="18" charset="0"/>
              </a:rPr>
              <a:t>练习册第一章</a:t>
            </a:r>
          </a:p>
          <a:p>
            <a:pPr>
              <a:buNone/>
            </a:pPr>
            <a:endParaRPr lang="en-US" altLang="zh-CN" sz="43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4000" b="1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         </a:t>
            </a:r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行列式按行展开定理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304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4378176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en-US" altLang="zh-CN" sz="2600" dirty="0">
              <a:solidFill>
                <a:srgbClr val="639EF4"/>
              </a:solidFill>
              <a:latin typeface="Microsoft Yahei"/>
              <a:ea typeface="Microsoft Yahei"/>
              <a:sym typeface="Microsoft Yahei"/>
            </a:endParaRPr>
          </a:p>
          <a:p>
            <a:endParaRPr lang="en-US" altLang="zh-CN" sz="2600" dirty="0">
              <a:solidFill>
                <a:srgbClr val="639EF4"/>
              </a:solidFill>
              <a:latin typeface="Microsoft Yahei"/>
              <a:ea typeface="Microsoft Yahei"/>
              <a:sym typeface="Microsoft Yahei"/>
            </a:endParaRPr>
          </a:p>
          <a:p>
            <a:endParaRPr lang="en-US" altLang="zh-CN" sz="2600" dirty="0">
              <a:solidFill>
                <a:srgbClr val="639EF4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                                               [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5373216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710985"/>
              </p:ext>
            </p:extLst>
          </p:nvPr>
        </p:nvGraphicFramePr>
        <p:xfrm>
          <a:off x="1123950" y="1019175"/>
          <a:ext cx="2865438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857500" imgH="1473200" progId="Equation.DSMT4">
                  <p:embed/>
                </p:oleObj>
              </mc:Choice>
              <mc:Fallback>
                <p:oleObj name="Equation" r:id="rId12" imgW="2857500" imgH="147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1019175"/>
                        <a:ext cx="2865438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543648"/>
              </p:ext>
            </p:extLst>
          </p:nvPr>
        </p:nvGraphicFramePr>
        <p:xfrm>
          <a:off x="4187825" y="981075"/>
          <a:ext cx="250825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01640" imgH="1473120" progId="Equation.DSMT4">
                  <p:embed/>
                </p:oleObj>
              </mc:Choice>
              <mc:Fallback>
                <p:oleObj name="Equation" r:id="rId14" imgW="2501640" imgH="1473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5" y="981075"/>
                        <a:ext cx="2508250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919804"/>
              </p:ext>
            </p:extLst>
          </p:nvPr>
        </p:nvGraphicFramePr>
        <p:xfrm>
          <a:off x="1173212" y="2741538"/>
          <a:ext cx="44069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394160" imgH="1473120" progId="Equation.DSMT4">
                  <p:embed/>
                </p:oleObj>
              </mc:Choice>
              <mc:Fallback>
                <p:oleObj name="Equation" r:id="rId16" imgW="4394160" imgH="1473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212" y="2741538"/>
                        <a:ext cx="4406900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77059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5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539750" y="364605"/>
            <a:ext cx="7597775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              把行列式的某一列（行）的各元素乘以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同一个数然后加到另一列（行）对应的元素上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去，行列式不变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5007" y="332656"/>
            <a:ext cx="1119197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258717"/>
              </p:ext>
            </p:extLst>
          </p:nvPr>
        </p:nvGraphicFramePr>
        <p:xfrm>
          <a:off x="564969" y="2060848"/>
          <a:ext cx="3392616" cy="1735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41600" imgH="1511280" progId="Equation.DSMT4">
                  <p:embed/>
                </p:oleObj>
              </mc:Choice>
              <mc:Fallback>
                <p:oleObj name="Equation" r:id="rId5" imgW="3441600" imgH="15112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969" y="2060848"/>
                        <a:ext cx="3392616" cy="1735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790143"/>
              </p:ext>
            </p:extLst>
          </p:nvPr>
        </p:nvGraphicFramePr>
        <p:xfrm>
          <a:off x="3943319" y="2020684"/>
          <a:ext cx="4043156" cy="177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101840" imgH="1549080" progId="Equation.DSMT4">
                  <p:embed/>
                </p:oleObj>
              </mc:Choice>
              <mc:Fallback>
                <p:oleObj name="Equation" r:id="rId7" imgW="4101840" imgH="15490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19" y="2020684"/>
                        <a:ext cx="4043156" cy="177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圆角矩形 7"/>
          <p:cNvSpPr/>
          <p:nvPr/>
        </p:nvSpPr>
        <p:spPr>
          <a:xfrm>
            <a:off x="1668619" y="4468453"/>
            <a:ext cx="5112568" cy="12241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239143"/>
              </p:ext>
            </p:extLst>
          </p:nvPr>
        </p:nvGraphicFramePr>
        <p:xfrm>
          <a:off x="1783564" y="4540734"/>
          <a:ext cx="4953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952880" imgH="1041120" progId="Equation.DSMT4">
                  <p:embed/>
                </p:oleObj>
              </mc:Choice>
              <mc:Fallback>
                <p:oleObj name="Equation" r:id="rId9" imgW="4952880" imgH="104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3564" y="4540734"/>
                        <a:ext cx="4953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已录下的声音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8193969" y="6063621"/>
            <a:ext cx="609600" cy="609600"/>
          </a:xfrm>
          <a:prstGeom prst="rect">
            <a:avLst/>
          </a:prstGeom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8358188" y="513085"/>
            <a:ext cx="714375" cy="4860131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列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式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性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质</a:t>
            </a:r>
          </a:p>
        </p:txBody>
      </p:sp>
    </p:spTree>
    <p:extLst>
      <p:ext uri="{BB962C8B-B14F-4D97-AF65-F5344CB8AC3E}">
        <p14:creationId xmlns:p14="http://schemas.microsoft.com/office/powerpoint/2010/main" val="404536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4680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24" grpId="0" uiExpand="1" build="p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466620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en-US" altLang="zh-CN" sz="2600" dirty="0">
              <a:solidFill>
                <a:srgbClr val="639EF4"/>
              </a:solidFill>
              <a:latin typeface="Microsoft Yahei"/>
              <a:ea typeface="Microsoft Yahei"/>
              <a:sym typeface="Microsoft Yahei"/>
            </a:endParaRPr>
          </a:p>
          <a:p>
            <a:endParaRPr lang="en-US" altLang="zh-CN" sz="2600" dirty="0">
              <a:solidFill>
                <a:srgbClr val="639EF4"/>
              </a:solidFill>
              <a:latin typeface="Microsoft Yahei"/>
              <a:ea typeface="Microsoft Yahei"/>
              <a:sym typeface="Microsoft Yahei"/>
            </a:endParaRPr>
          </a:p>
          <a:p>
            <a:endParaRPr lang="en-US" altLang="zh-CN" sz="2600" dirty="0">
              <a:solidFill>
                <a:srgbClr val="639EF4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                                                 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488177"/>
              </p:ext>
            </p:extLst>
          </p:nvPr>
        </p:nvGraphicFramePr>
        <p:xfrm>
          <a:off x="1123950" y="1019175"/>
          <a:ext cx="2865438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857320" imgH="1473120" progId="Equation.DSMT4">
                  <p:embed/>
                </p:oleObj>
              </mc:Choice>
              <mc:Fallback>
                <p:oleObj name="Equation" r:id="rId12" imgW="2857320" imgH="1473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1019175"/>
                        <a:ext cx="2865438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510943"/>
              </p:ext>
            </p:extLst>
          </p:nvPr>
        </p:nvGraphicFramePr>
        <p:xfrm>
          <a:off x="1187624" y="2852936"/>
          <a:ext cx="4764087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749480" imgH="1473120" progId="Equation.DSMT4">
                  <p:embed/>
                </p:oleObj>
              </mc:Choice>
              <mc:Fallback>
                <p:oleObj name="Equation" r:id="rId14" imgW="4749480" imgH="1473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852936"/>
                        <a:ext cx="4764087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92254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571625" y="4357688"/>
            <a:ext cx="1143000" cy="13573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284663" y="2627313"/>
            <a:ext cx="561975" cy="14493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588125" y="2627313"/>
            <a:ext cx="1509713" cy="1449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908175" y="2565400"/>
            <a:ext cx="1368425" cy="15113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1816" name="副标题 2"/>
          <p:cNvSpPr>
            <a:spLocks noGrp="1"/>
          </p:cNvSpPr>
          <p:nvPr>
            <p:ph type="subTitle" idx="1"/>
          </p:nvPr>
        </p:nvSpPr>
        <p:spPr>
          <a:xfrm>
            <a:off x="8358188" y="513085"/>
            <a:ext cx="714375" cy="4860131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列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式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性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质</a:t>
            </a:r>
          </a:p>
        </p:txBody>
      </p:sp>
      <p:graphicFrame>
        <p:nvGraphicFramePr>
          <p:cNvPr id="4" name="Object 430"/>
          <p:cNvGraphicFramePr>
            <a:graphicFrameLocks noChangeAspect="1"/>
          </p:cNvGraphicFramePr>
          <p:nvPr/>
        </p:nvGraphicFramePr>
        <p:xfrm>
          <a:off x="1928813" y="428625"/>
          <a:ext cx="2509837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01900" imgH="1473200" progId="">
                  <p:embed/>
                </p:oleObj>
              </mc:Choice>
              <mc:Fallback>
                <p:oleObj name="Equation" r:id="rId4" imgW="2501900" imgH="1473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428625"/>
                        <a:ext cx="2509837" cy="147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57188" y="357188"/>
            <a:ext cx="371792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例题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解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431"/>
          <p:cNvGraphicFramePr>
            <a:graphicFrameLocks noChangeAspect="1"/>
          </p:cNvGraphicFramePr>
          <p:nvPr/>
        </p:nvGraphicFramePr>
        <p:xfrm>
          <a:off x="320675" y="2565400"/>
          <a:ext cx="2955925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59100" imgH="1473200" progId="">
                  <p:embed/>
                </p:oleObj>
              </mc:Choice>
              <mc:Fallback>
                <p:oleObj name="Equation" r:id="rId6" imgW="2959100" imgH="1473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2565400"/>
                        <a:ext cx="2955925" cy="1481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818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  <p:graphicFrame>
        <p:nvGraphicFramePr>
          <p:cNvPr id="10" name="Object 432"/>
          <p:cNvGraphicFramePr>
            <a:graphicFrameLocks noChangeAspect="1"/>
          </p:cNvGraphicFramePr>
          <p:nvPr/>
        </p:nvGraphicFramePr>
        <p:xfrm>
          <a:off x="3325813" y="2573338"/>
          <a:ext cx="4846637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51400" imgH="1473200" progId="">
                  <p:embed/>
                </p:oleObj>
              </mc:Choice>
              <mc:Fallback>
                <p:oleObj name="Equation" r:id="rId8" imgW="4851400" imgH="1473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813" y="2573338"/>
                        <a:ext cx="4846637" cy="1481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33"/>
          <p:cNvGraphicFramePr>
            <a:graphicFrameLocks noChangeAspect="1"/>
          </p:cNvGraphicFramePr>
          <p:nvPr/>
        </p:nvGraphicFramePr>
        <p:xfrm>
          <a:off x="395288" y="4251325"/>
          <a:ext cx="2386012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87600" imgH="1473200" progId="">
                  <p:embed/>
                </p:oleObj>
              </mc:Choice>
              <mc:Fallback>
                <p:oleObj name="Equation" r:id="rId10" imgW="2387600" imgH="1473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251325"/>
                        <a:ext cx="2386012" cy="1481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云形标注 11"/>
          <p:cNvSpPr/>
          <p:nvPr/>
        </p:nvSpPr>
        <p:spPr>
          <a:xfrm>
            <a:off x="4386263" y="1909763"/>
            <a:ext cx="2592387" cy="1433512"/>
          </a:xfrm>
          <a:prstGeom prst="cloudCallout">
            <a:avLst>
              <a:gd name="adj1" fmla="val -91380"/>
              <a:gd name="adj2" fmla="val 3226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利用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，拆分成两个行列式</a:t>
            </a:r>
          </a:p>
        </p:txBody>
      </p:sp>
      <p:sp>
        <p:nvSpPr>
          <p:cNvPr id="14" name="云形标注 13"/>
          <p:cNvSpPr/>
          <p:nvPr/>
        </p:nvSpPr>
        <p:spPr>
          <a:xfrm>
            <a:off x="3857625" y="4286250"/>
            <a:ext cx="2733675" cy="1722438"/>
          </a:xfrm>
          <a:prstGeom prst="cloudCallout">
            <a:avLst>
              <a:gd name="adj1" fmla="val 60936"/>
              <a:gd name="adj2" fmla="val -56828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利用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，两列元素成比例，行列式等于零</a:t>
            </a:r>
          </a:p>
        </p:txBody>
      </p:sp>
      <p:graphicFrame>
        <p:nvGraphicFramePr>
          <p:cNvPr id="16" name="Object 434"/>
          <p:cNvGraphicFramePr>
            <a:graphicFrameLocks noChangeAspect="1"/>
          </p:cNvGraphicFramePr>
          <p:nvPr/>
        </p:nvGraphicFramePr>
        <p:xfrm>
          <a:off x="2843213" y="4251325"/>
          <a:ext cx="3502025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05200" imgH="1473200" progId="">
                  <p:embed/>
                </p:oleObj>
              </mc:Choice>
              <mc:Fallback>
                <p:oleObj name="Equation" r:id="rId12" imgW="3505200" imgH="1473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251325"/>
                        <a:ext cx="3502025" cy="1481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云形标注 17"/>
          <p:cNvSpPr/>
          <p:nvPr/>
        </p:nvSpPr>
        <p:spPr>
          <a:xfrm>
            <a:off x="3635375" y="4581525"/>
            <a:ext cx="2203450" cy="1217613"/>
          </a:xfrm>
          <a:prstGeom prst="cloudCallout">
            <a:avLst>
              <a:gd name="adj1" fmla="val -8327"/>
              <a:gd name="adj2" fmla="val -8649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利用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，将公因子提出</a:t>
            </a:r>
          </a:p>
        </p:txBody>
      </p:sp>
      <p:graphicFrame>
        <p:nvGraphicFramePr>
          <p:cNvPr id="101655" name="Object 4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614431"/>
              </p:ext>
            </p:extLst>
          </p:nvPr>
        </p:nvGraphicFramePr>
        <p:xfrm>
          <a:off x="5292080" y="384175"/>
          <a:ext cx="28575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959100" imgH="1473200" progId="">
                  <p:embed/>
                </p:oleObj>
              </mc:Choice>
              <mc:Fallback>
                <p:oleObj name="Equation" r:id="rId14" imgW="2959100" imgH="1473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384175"/>
                        <a:ext cx="28575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4738167" y="357188"/>
            <a:ext cx="76993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求   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云形标注 21"/>
          <p:cNvSpPr/>
          <p:nvPr/>
        </p:nvSpPr>
        <p:spPr>
          <a:xfrm>
            <a:off x="3857625" y="4286250"/>
            <a:ext cx="2643188" cy="1433513"/>
          </a:xfrm>
          <a:prstGeom prst="cloudCallout">
            <a:avLst>
              <a:gd name="adj1" fmla="val -88849"/>
              <a:gd name="adj2" fmla="val 1281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利用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，交换两列，行列式变号</a:t>
            </a:r>
          </a:p>
        </p:txBody>
      </p:sp>
      <p:pic>
        <p:nvPicPr>
          <p:cNvPr id="5" name="已录下的声音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8159221" y="609329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3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6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4" dur="4618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1" grpId="0" animBg="1"/>
      <p:bldP spid="17" grpId="0" animBg="1"/>
      <p:bldP spid="15" grpId="0" animBg="1"/>
      <p:bldP spid="13" grpId="0" animBg="1"/>
      <p:bldP spid="12" grpId="0" animBg="1"/>
      <p:bldP spid="12" grpId="1" animBg="1"/>
      <p:bldP spid="14" grpId="0" animBg="1"/>
      <p:bldP spid="14" grpId="1" animBg="1"/>
      <p:bldP spid="18" grpId="0" animBg="1"/>
      <p:bldP spid="18" grpId="1" animBg="1"/>
      <p:bldP spid="19" grpId="0"/>
      <p:bldP spid="22" grpId="0" animBg="1"/>
      <p:bldP spid="2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467544" y="997843"/>
                <a:ext cx="7776864" cy="315123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已知</m:t>
                    </m:r>
                    <m:d>
                      <m:dPr>
                        <m:begChr m:val="|"/>
                        <m:endChr m:val="|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/>
                  <a:t>=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</a:t>
                </a:r>
              </a:p>
              <a:p>
                <a:endParaRPr lang="en-US" altLang="zh-CN" sz="2800" dirty="0"/>
              </a:p>
              <a:p>
                <a:r>
                  <a:rPr lang="zh-CN" altLang="en-US" sz="280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3/2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/>
                  <a:t>=</a:t>
                </a:r>
                <a:r>
                  <a:rPr lang="zh-CN" altLang="en-US" sz="2800" dirty="0">
                    <a:solidFill>
                      <a:srgbClr val="639EF4"/>
                    </a:solidFill>
                  </a:rPr>
                  <a:t> </a:t>
                </a:r>
                <a:r>
                  <a:rPr lang="en-US" altLang="zh-CN" sz="2800" dirty="0">
                    <a:solidFill>
                      <a:srgbClr val="639EF4"/>
                    </a:solidFill>
                  </a:rPr>
                  <a:t>[</a:t>
                </a:r>
                <a:r>
                  <a:rPr lang="zh-CN" altLang="en-US" sz="2800" dirty="0">
                    <a:solidFill>
                      <a:srgbClr val="639EF4"/>
                    </a:solidFill>
                  </a:rPr>
                  <a:t>填空</a:t>
                </a:r>
                <a:r>
                  <a:rPr lang="en-US" altLang="zh-CN" sz="2800" dirty="0">
                    <a:solidFill>
                      <a:srgbClr val="639EF4"/>
                    </a:solidFill>
                  </a:rPr>
                  <a:t>1]</a:t>
                </a:r>
                <a:r>
                  <a:rPr lang="en-US" altLang="zh-CN" sz="2800" dirty="0">
                    <a:solidFill>
                      <a:srgbClr val="000000"/>
                    </a:solidFill>
                  </a:rPr>
                  <a:t> </a:t>
                </a:r>
                <a:endParaRPr lang="zh-CN" altLang="zh-CN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467544" y="997843"/>
                <a:ext cx="7776864" cy="3151237"/>
              </a:xfrm>
              <a:prstGeom prst="rect">
                <a:avLst/>
              </a:prstGeom>
              <a:blipFill>
                <a:blip r:embed="rId13"/>
                <a:stretch>
                  <a:fillRect l="-1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圆角矩形 6"/>
          <p:cNvSpPr/>
          <p:nvPr>
            <p:custDataLst>
              <p:tags r:id="rId3"/>
            </p:custDataLst>
          </p:nvPr>
        </p:nvSpPr>
        <p:spPr>
          <a:xfrm>
            <a:off x="6172200" y="5373216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28275" y="-22276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28275" y="-22276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/>
            <p:cNvSpPr/>
            <p:nvPr>
              <p:custDataLst>
                <p:tags r:id="rId8"/>
              </p:custDataLst>
            </p:nvPr>
          </p:nvSpPr>
          <p:spPr>
            <a:xfrm>
              <a:off x="28275" y="-22276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82275" y="-22276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</a:p>
          </p:txBody>
        </p:sp>
        <p:sp>
          <p:nvSpPr>
            <p:cNvPr id="11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54180" y="86944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2644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A+B&quot;]}]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A&quot;]}]"/>
  <p:tag name="PROBLEMSCORE" val="1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1/2&quot;]}]"/>
  <p:tag name="PROBLEMSCORE" val="1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3D&quot;]}]"/>
  <p:tag name="PROBLEMSCORE" val="1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9&quot;]}]"/>
  <p:tag name="PROBLEMSCORE" val="1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3&quot;]},{&quot;num&quot;:2,&quot;caseSensitive&quot;:false,&quot;fuzzyMatch&quot;:false,&quot;Score&quot;:1.0,&quot;answers&quot;:[&quot;-5&quot;]}]"/>
  <p:tag name="PROBLEMSCORE" val="2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4893</TotalTime>
  <Words>1824</Words>
  <Application>Microsoft Office PowerPoint</Application>
  <PresentationFormat>全屏显示(4:3)</PresentationFormat>
  <Paragraphs>552</Paragraphs>
  <Slides>41</Slides>
  <Notes>7</Notes>
  <HiddenSlides>0</HiddenSlides>
  <MMClips>16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黑体</vt:lpstr>
      <vt:lpstr>楷体_GB2312</vt:lpstr>
      <vt:lpstr>Microsoft Yahei</vt:lpstr>
      <vt:lpstr>Arial</vt:lpstr>
      <vt:lpstr>Calibri</vt:lpstr>
      <vt:lpstr>Cambria Math</vt:lpstr>
      <vt:lpstr>Times New Roman</vt:lpstr>
      <vt:lpstr>Wingdings</vt:lpstr>
      <vt:lpstr>主题2</vt:lpstr>
      <vt:lpstr>Equation</vt:lpstr>
      <vt:lpstr>复  习</vt:lpstr>
      <vt:lpstr>n 阶行列式的定义</vt:lpstr>
      <vt:lpstr>PowerPoint 演示文稿</vt:lpstr>
      <vt:lpstr>1.1  行列式定义和性质</vt:lpstr>
      <vt:lpstr>PowerPoint 演示文稿</vt:lpstr>
      <vt:lpstr>1.1  行列式定义和性质</vt:lpstr>
      <vt:lpstr>PowerPoint 演示文稿</vt:lpstr>
      <vt:lpstr>1.1  行列式定义和性质</vt:lpstr>
      <vt:lpstr>PowerPoint 演示文稿</vt:lpstr>
      <vt:lpstr>PowerPoint 演示文稿</vt:lpstr>
      <vt:lpstr>1.2  行列式按行展开定理</vt:lpstr>
      <vt:lpstr>1.2  行列式按行展开定理</vt:lpstr>
      <vt:lpstr>1.2  行列式按行展开定理</vt:lpstr>
      <vt:lpstr>1.2  行列式按行展开定理</vt:lpstr>
      <vt:lpstr>1.2  行列式按行展开定理</vt:lpstr>
      <vt:lpstr>1.2  行列式按行展开定理</vt:lpstr>
      <vt:lpstr>1.2  行列式按行展开定理</vt:lpstr>
      <vt:lpstr>1.2  行列式按行展开定理</vt:lpstr>
      <vt:lpstr>1.2  行列式按行展开定理</vt:lpstr>
      <vt:lpstr>1.2  行列式按行展开定理</vt:lpstr>
      <vt:lpstr>1.2  行列式按行展开定理</vt:lpstr>
      <vt:lpstr>1.2  行列式按行展开定理</vt:lpstr>
      <vt:lpstr>1.2  行列式按行展开定理</vt:lpstr>
      <vt:lpstr>1.2  行列式按行展开定理</vt:lpstr>
      <vt:lpstr>1.2  行列式按行展开定理</vt:lpstr>
      <vt:lpstr>PowerPoint 演示文稿</vt:lpstr>
      <vt:lpstr>1.2  行列式按行展开定理</vt:lpstr>
      <vt:lpstr>1.2  行列式按行展开定理</vt:lpstr>
      <vt:lpstr>1.2  行列式按行展开定理</vt:lpstr>
      <vt:lpstr>1.2  行列式按行展开定理</vt:lpstr>
      <vt:lpstr>1.2  行列式按行展开定理</vt:lpstr>
      <vt:lpstr>PowerPoint 演示文稿</vt:lpstr>
      <vt:lpstr>1.1  行列式按行展开定理</vt:lpstr>
      <vt:lpstr>1.1  行列式按行展开定理</vt:lpstr>
      <vt:lpstr>1.1  行列式按行展开定理</vt:lpstr>
      <vt:lpstr>小  结</vt:lpstr>
      <vt:lpstr>小  结</vt:lpstr>
      <vt:lpstr>小  结</vt:lpstr>
      <vt:lpstr>小  结</vt:lpstr>
      <vt:lpstr>小  结</vt:lpstr>
      <vt:lpstr>1.2  行列式按行展开定理</vt:lpstr>
    </vt:vector>
  </TitlesOfParts>
  <Manager>卢玉贞</Manager>
  <Company>dlyuzhen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卢玉贞</dc:creator>
  <cp:lastModifiedBy>Chen Xiaotong</cp:lastModifiedBy>
  <cp:revision>530</cp:revision>
  <dcterms:created xsi:type="dcterms:W3CDTF">2015-01-05T18:34:44Z</dcterms:created>
  <dcterms:modified xsi:type="dcterms:W3CDTF">2023-08-28T10:42:07Z</dcterms:modified>
</cp:coreProperties>
</file>