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15" r:id="rId2"/>
    <p:sldId id="384" r:id="rId3"/>
    <p:sldId id="385" r:id="rId4"/>
    <p:sldId id="387" r:id="rId5"/>
    <p:sldId id="389" r:id="rId6"/>
    <p:sldId id="262" r:id="rId7"/>
    <p:sldId id="263" r:id="rId8"/>
    <p:sldId id="392" r:id="rId9"/>
    <p:sldId id="269" r:id="rId10"/>
    <p:sldId id="393" r:id="rId11"/>
    <p:sldId id="299" r:id="rId12"/>
    <p:sldId id="270" r:id="rId13"/>
    <p:sldId id="300" r:id="rId14"/>
    <p:sldId id="271" r:id="rId15"/>
    <p:sldId id="272" r:id="rId16"/>
    <p:sldId id="284" r:id="rId17"/>
    <p:sldId id="416" r:id="rId18"/>
    <p:sldId id="306" r:id="rId19"/>
    <p:sldId id="307" r:id="rId20"/>
    <p:sldId id="317" r:id="rId21"/>
    <p:sldId id="318" r:id="rId22"/>
    <p:sldId id="420" r:id="rId23"/>
    <p:sldId id="421" r:id="rId24"/>
    <p:sldId id="422" r:id="rId25"/>
    <p:sldId id="311" r:id="rId26"/>
    <p:sldId id="312" r:id="rId27"/>
    <p:sldId id="281" r:id="rId28"/>
    <p:sldId id="277" r:id="rId29"/>
    <p:sldId id="278" r:id="rId30"/>
    <p:sldId id="313" r:id="rId31"/>
    <p:sldId id="423" r:id="rId32"/>
    <p:sldId id="425" r:id="rId33"/>
    <p:sldId id="428" r:id="rId34"/>
    <p:sldId id="424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8" autoAdjust="0"/>
    <p:restoredTop sz="94584" autoAdjust="0"/>
  </p:normalViewPr>
  <p:slideViewPr>
    <p:cSldViewPr>
      <p:cViewPr varScale="1">
        <p:scale>
          <a:sx n="70" d="100"/>
          <a:sy n="70" d="100"/>
        </p:scale>
        <p:origin x="100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4F036E05-1E63-4290-B4A8-08EFEF591DB7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F272684-F92E-4D0D-AD65-1FB255B9A680}" type="presOf" srcId="{A4DBE9E6-97EB-4725-A2C1-3C97D390DE6E}" destId="{CD4B3101-F142-4E5E-B80A-8D9996F097C7}" srcOrd="0" destOrd="0" presId="urn:microsoft.com/office/officeart/2005/8/layout/venn1"/>
    <dgm:cxn modelId="{FA2DB6B2-149C-4293-9B9F-1538B4AD88E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59FE9280-C742-4DB9-8202-279AB9CBB38F}" type="presOf" srcId="{B9B3E140-8B8D-4175-BD94-00D1649702AA}" destId="{6DAFA64C-DC3D-43CC-9306-9A83B9F4FF30}" srcOrd="0" destOrd="0" presId="urn:microsoft.com/office/officeart/2005/8/layout/venn1"/>
    <dgm:cxn modelId="{AE0C77A7-00B1-48B6-A26E-B31AB414A73B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74B85348-AA3E-4886-9B4F-8587A120B294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149CDA68-5CB0-4E48-87B4-5F30F261A1E1}" type="presOf" srcId="{938154DC-7DEC-4435-8AEE-F287F60DA644}" destId="{A319629E-037B-4B5B-8915-441F51FA60BC}" srcOrd="0" destOrd="0" presId="urn:microsoft.com/office/officeart/2005/8/layout/venn1"/>
    <dgm:cxn modelId="{C4CF2577-4B4B-4318-A361-4757B13989CE}" type="presOf" srcId="{AABD46EF-623D-4EC1-9905-9F9517C84035}" destId="{8A8110AF-7FCF-4E47-932E-B9CB33926204}" srcOrd="0" destOrd="0" presId="urn:microsoft.com/office/officeart/2005/8/layout/venn1"/>
    <dgm:cxn modelId="{58211C9C-0048-44BC-88E2-8520280D76B9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BCE2636C-A920-4B93-9D52-1A5A3536D926}" type="presOf" srcId="{45ECB1DE-4976-41EA-BF4A-BA9625218151}" destId="{61DA2F6A-A3A4-47F6-9631-E32DDDDECDEE}" srcOrd="0" destOrd="0" presId="urn:microsoft.com/office/officeart/2005/8/layout/venn1"/>
    <dgm:cxn modelId="{5F9CD7B5-2EAB-4A1D-B5ED-E57CDC434247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C438A8AA-AB7E-42BB-8B8C-4951C8AB2D39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F8FE0330-FE83-4429-A5B0-5C514BF3C5E0}" type="presOf" srcId="{21F9EB01-2DBC-4DE3-BF4F-D736561A8F50}" destId="{EDBBB33F-27B5-48AE-A61C-C9DE23066AD1}" srcOrd="0" destOrd="0" presId="urn:microsoft.com/office/officeart/2005/8/layout/venn1"/>
    <dgm:cxn modelId="{7B36CA95-7295-4CF2-86B5-E76702FB439F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D79F6D7B-5A3D-4F11-ABAA-3AD86E9AE67F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085A5CDD-574E-4CF6-8B20-DC633AE82C3F}" type="presOf" srcId="{0E6DF1C2-1746-482F-BF52-CD765E80A365}" destId="{171034FF-3396-4AA1-9482-05BACFB2D723}" srcOrd="0" destOrd="0" presId="urn:microsoft.com/office/officeart/2005/8/layout/venn1"/>
    <dgm:cxn modelId="{B2A433F7-5308-40C9-8A63-DAE8EFDCDE15}" type="presOf" srcId="{4E65984A-BA92-43D1-B9A2-B9086CB43038}" destId="{952DD290-D500-4BE9-9525-723274617DF1}" srcOrd="0" destOrd="0" presId="urn:microsoft.com/office/officeart/2005/8/layout/venn1"/>
    <dgm:cxn modelId="{CADFCD25-B81E-4761-9336-CF19AA6C0F31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1776E-AC7C-447C-80DE-83750DE48F02}" type="datetimeFigureOut">
              <a:rPr lang="zh-CN" altLang="en-US" smtClean="0"/>
              <a:pPr/>
              <a:t>2023/9/4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C5492-EB0F-4948-8122-9065A3AFED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0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5492-EB0F-4948-8122-9065A3AFED1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7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235AC-2205-4D51-B519-6C7584CF6C1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7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 baseline="0">
                <a:latin typeface="黑体" pitchFamily="49" charset="-122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en-US" altLang="zh-CN" dirty="0"/>
              <a:t>2.2 </a:t>
            </a:r>
            <a:r>
              <a:rPr lang="zh-CN" altLang="en-US" dirty="0"/>
              <a:t>逆矩阵的定义、性质与计算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4473774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221313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7748087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6652057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58854005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59260765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690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BE975B-2116-40A6-A7ED-6412B828B3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0EDA51-A096-4E24-A49A-1BC97A5E66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9BAD4-2985-4860-9E7F-9EED153B61E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86BCE-BE03-43C1-A8BA-420CD954724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6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048F0EF-22C3-42CF-812F-387559377C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2279A1-6284-40CE-ACF7-6218D88FEB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F2454F-A4EA-4D42-BC0D-2D9FA8ED27A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9596C-B25C-4819-8AE4-664DAFDE2D6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46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FF8475-00E9-4CD5-8285-2748AFD8F9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771B5C-EFBC-42C8-962A-A1122663B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B8C59D-60A0-4935-9B7B-F68F7E451AA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8CF504-6F25-4818-B9BA-FED8B7C7437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22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2023/9/4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1.bin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8.png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5.w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73.wmf"/><Relationship Id="rId2" Type="http://schemas.openxmlformats.org/officeDocument/2006/relationships/oleObject" Target="../embeddings/oleObject65.bin"/><Relationship Id="rId16" Type="http://schemas.openxmlformats.org/officeDocument/2006/relationships/oleObject" Target="../embeddings/oleObject7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85.bin"/><Relationship Id="rId3" Type="http://schemas.openxmlformats.org/officeDocument/2006/relationships/image" Target="../media/image78.wmf"/><Relationship Id="rId21" Type="http://schemas.openxmlformats.org/officeDocument/2006/relationships/image" Target="../media/image87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85.wmf"/><Relationship Id="rId2" Type="http://schemas.openxmlformats.org/officeDocument/2006/relationships/oleObject" Target="../embeddings/oleObject77.bin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23" Type="http://schemas.openxmlformats.org/officeDocument/2006/relationships/image" Target="../media/image88.wmf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86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83.bin"/><Relationship Id="rId22" Type="http://schemas.openxmlformats.org/officeDocument/2006/relationships/oleObject" Target="../embeddings/oleObject8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93.wmf"/><Relationship Id="rId3" Type="http://schemas.openxmlformats.org/officeDocument/2006/relationships/image" Target="../media/image79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93.bin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wmf"/><Relationship Id="rId4" Type="http://schemas.openxmlformats.org/officeDocument/2006/relationships/oleObject" Target="../embeddings/oleObject9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image" Target="../media/image96.wmf"/><Relationship Id="rId7" Type="http://schemas.openxmlformats.org/officeDocument/2006/relationships/image" Target="../media/image98.w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2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0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0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0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image" Target="../media/image105.wmf"/><Relationship Id="rId7" Type="http://schemas.openxmlformats.org/officeDocument/2006/relationships/image" Target="../media/image107.w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0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14.wmf"/><Relationship Id="rId18" Type="http://schemas.openxmlformats.org/officeDocument/2006/relationships/oleObject" Target="../embeddings/oleObject117.bin"/><Relationship Id="rId3" Type="http://schemas.openxmlformats.org/officeDocument/2006/relationships/image" Target="../media/image109.wmf"/><Relationship Id="rId21" Type="http://schemas.openxmlformats.org/officeDocument/2006/relationships/image" Target="../media/image118.wmf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16.wmf"/><Relationship Id="rId2" Type="http://schemas.openxmlformats.org/officeDocument/2006/relationships/oleObject" Target="../embeddings/oleObject109.bin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5" Type="http://schemas.openxmlformats.org/officeDocument/2006/relationships/image" Target="../media/image115.wmf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117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1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2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oleObject" Target="../embeddings/oleObject129.bin"/><Relationship Id="rId3" Type="http://schemas.openxmlformats.org/officeDocument/2006/relationships/image" Target="../media/image123.wmf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28.bin"/><Relationship Id="rId2" Type="http://schemas.openxmlformats.org/officeDocument/2006/relationships/oleObject" Target="../embeddings/oleObject12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27.wmf"/><Relationship Id="rId5" Type="http://schemas.openxmlformats.org/officeDocument/2006/relationships/image" Target="../media/image124.wmf"/><Relationship Id="rId15" Type="http://schemas.openxmlformats.org/officeDocument/2006/relationships/image" Target="../media/image128.wmf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3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1.wmf"/><Relationship Id="rId2" Type="http://schemas.openxmlformats.org/officeDocument/2006/relationships/oleObject" Target="../embeddings/oleObject13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3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41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8.wmf"/><Relationship Id="rId20" Type="http://schemas.openxmlformats.org/officeDocument/2006/relationships/image" Target="../media/image140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7.wmf"/><Relationship Id="rId22" Type="http://schemas.openxmlformats.org/officeDocument/2006/relationships/image" Target="../media/image141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21" Type="http://schemas.openxmlformats.org/officeDocument/2006/relationships/image" Target="../media/image11.wmf"/><Relationship Id="rId34" Type="http://schemas.openxmlformats.org/officeDocument/2006/relationships/oleObject" Target="../embeddings/oleObject17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3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5.wmf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37" Type="http://schemas.openxmlformats.org/officeDocument/2006/relationships/image" Target="../media/image19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28" Type="http://schemas.openxmlformats.org/officeDocument/2006/relationships/oleObject" Target="../embeddings/oleObject14.bin"/><Relationship Id="rId36" Type="http://schemas.openxmlformats.org/officeDocument/2006/relationships/oleObject" Target="../embeddings/oleObject18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31" Type="http://schemas.openxmlformats.org/officeDocument/2006/relationships/image" Target="../media/image1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4.w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18.wmf"/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51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8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53.bin"/><Relationship Id="rId3" Type="http://schemas.openxmlformats.org/officeDocument/2006/relationships/image" Target="../media/image36.wmf"/><Relationship Id="rId7" Type="http://schemas.openxmlformats.org/officeDocument/2006/relationships/image" Target="../media/image56.wmf"/><Relationship Id="rId12" Type="http://schemas.openxmlformats.org/officeDocument/2006/relationships/image" Target="../media/image53.wmf"/><Relationship Id="rId2" Type="http://schemas.openxmlformats.org/officeDocument/2006/relationships/oleObject" Target="../embeddings/oleObject35.bin"/><Relationship Id="rId16" Type="http://schemas.openxmlformats.org/officeDocument/2006/relationships/image" Target="../media/image55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52.bin"/><Relationship Id="rId5" Type="http://schemas.openxmlformats.org/officeDocument/2006/relationships/image" Target="../media/image46.wmf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150.png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7.wmf"/><Relationship Id="rId14" Type="http://schemas.openxmlformats.org/officeDocument/2006/relationships/image" Target="../media/image5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oleObject" Target="../embeddings/oleObject13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36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教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学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要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46821" y="3499012"/>
            <a:ext cx="6821521" cy="6113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46822" y="4514627"/>
            <a:ext cx="6821520" cy="6113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27584" y="735167"/>
            <a:ext cx="6840759" cy="10185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11827" y="851884"/>
            <a:ext cx="6458409" cy="811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1.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了解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矩阵及有关概念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，如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/>
              </a:rPr>
              <a:t>n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/>
              </a:rPr>
              <a:t>矩阵、行矩阵、列矩阵、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单位矩阵、对角矩阵、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零矩阵、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对称矩阵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</a:t>
            </a:r>
            <a:endParaRPr lang="zh-CN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62361" y="4594016"/>
            <a:ext cx="6295619" cy="434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4.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掌握</a:t>
            </a:r>
            <a:r>
              <a:rPr lang="zh-CN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伴随矩阵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的定义、性质与计算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67839" y="3589238"/>
            <a:ext cx="6494490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3.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掌握</a:t>
            </a:r>
            <a:r>
              <a:rPr lang="zh-CN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转置矩阵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方阵的行列式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的概念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及运算规律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46821" y="2242230"/>
            <a:ext cx="6821522" cy="8494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5360" y="2243500"/>
            <a:ext cx="6224469" cy="80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2.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掌握矩阵的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三种运算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加法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运算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、数乘运算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乘法运算）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及运算规律，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重点是矩阵的乘法运算</a:t>
            </a:r>
            <a:endParaRPr lang="zh-CN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1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43335" y="773578"/>
            <a:ext cx="2985789" cy="83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运算规则：交换律</a:t>
            </a:r>
            <a:endParaRPr kumimoji="1"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  结合律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" name="Object 26">
            <a:extLst>
              <a:ext uri="{FF2B5EF4-FFF2-40B4-BE49-F238E27FC236}">
                <a16:creationId xmlns:a16="http://schemas.microsoft.com/office/drawing/2014/main" id="{F01DA0A6-5D4B-4116-B29B-2F78A6A42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723054"/>
              </p:ext>
            </p:extLst>
          </p:nvPr>
        </p:nvGraphicFramePr>
        <p:xfrm>
          <a:off x="3419872" y="836712"/>
          <a:ext cx="185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6698" imgH="165028" progId="Equation.DSMT4">
                  <p:embed/>
                </p:oleObj>
              </mc:Choice>
              <mc:Fallback>
                <p:oleObj name="Equation" r:id="rId2" imgW="926698" imgH="165028" progId="Equation.DSMT4">
                  <p:embed/>
                  <p:pic>
                    <p:nvPicPr>
                      <p:cNvPr id="11" name="Object 26">
                        <a:extLst>
                          <a:ext uri="{FF2B5EF4-FFF2-40B4-BE49-F238E27FC236}">
                            <a16:creationId xmlns:a16="http://schemas.microsoft.com/office/drawing/2014/main" id="{F01DA0A6-5D4B-4116-B29B-2F78A6A42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836712"/>
                        <a:ext cx="1854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7">
            <a:extLst>
              <a:ext uri="{FF2B5EF4-FFF2-40B4-BE49-F238E27FC236}">
                <a16:creationId xmlns:a16="http://schemas.microsoft.com/office/drawing/2014/main" id="{A7EC82EC-08E4-4129-B77F-B0F2EFE64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580972"/>
              </p:ext>
            </p:extLst>
          </p:nvPr>
        </p:nvGraphicFramePr>
        <p:xfrm>
          <a:off x="3341092" y="1229390"/>
          <a:ext cx="3376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367" imgH="203112" progId="Equation.DSMT4">
                  <p:embed/>
                </p:oleObj>
              </mc:Choice>
              <mc:Fallback>
                <p:oleObj name="Equation" r:id="rId4" imgW="1688367" imgH="203112" progId="Equation.DSMT4">
                  <p:embed/>
                  <p:pic>
                    <p:nvPicPr>
                      <p:cNvPr id="12" name="Object 27">
                        <a:extLst>
                          <a:ext uri="{FF2B5EF4-FFF2-40B4-BE49-F238E27FC236}">
                            <a16:creationId xmlns:a16="http://schemas.microsoft.com/office/drawing/2014/main" id="{A7EC82EC-08E4-4129-B77F-B0F2EFE64D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092" y="1229390"/>
                        <a:ext cx="33766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8">
            <a:extLst>
              <a:ext uri="{FF2B5EF4-FFF2-40B4-BE49-F238E27FC236}">
                <a16:creationId xmlns:a16="http://schemas.microsoft.com/office/drawing/2014/main" id="{CBCE9AF1-EF72-49D6-A169-4D04BF3D3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345523"/>
              </p:ext>
            </p:extLst>
          </p:nvPr>
        </p:nvGraphicFramePr>
        <p:xfrm>
          <a:off x="2378199" y="3514613"/>
          <a:ext cx="1687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7836" imgH="203112" progId="Equation.DSMT4">
                  <p:embed/>
                </p:oleObj>
              </mc:Choice>
              <mc:Fallback>
                <p:oleObj name="Equation" r:id="rId6" imgW="837836" imgH="203112" progId="Equation.DSMT4">
                  <p:embed/>
                  <p:pic>
                    <p:nvPicPr>
                      <p:cNvPr id="76962" name="Object 28">
                        <a:extLst>
                          <a:ext uri="{FF2B5EF4-FFF2-40B4-BE49-F238E27FC236}">
                            <a16:creationId xmlns:a16="http://schemas.microsoft.com/office/drawing/2014/main" id="{6B2090C1-9B49-43A1-ABA6-E88A79CFC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199" y="3514613"/>
                        <a:ext cx="16875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9">
            <a:extLst>
              <a:ext uri="{FF2B5EF4-FFF2-40B4-BE49-F238E27FC236}">
                <a16:creationId xmlns:a16="http://schemas.microsoft.com/office/drawing/2014/main" id="{4F32CC46-7D06-4030-9DDE-8FF291019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219337"/>
              </p:ext>
            </p:extLst>
          </p:nvPr>
        </p:nvGraphicFramePr>
        <p:xfrm>
          <a:off x="4150123" y="3516324"/>
          <a:ext cx="2543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9449" imgH="203112" progId="Equation.DSMT4">
                  <p:embed/>
                </p:oleObj>
              </mc:Choice>
              <mc:Fallback>
                <p:oleObj name="Equation" r:id="rId8" imgW="1269449" imgH="203112" progId="Equation.DSMT4">
                  <p:embed/>
                  <p:pic>
                    <p:nvPicPr>
                      <p:cNvPr id="76963" name="Object 29">
                        <a:extLst>
                          <a:ext uri="{FF2B5EF4-FFF2-40B4-BE49-F238E27FC236}">
                            <a16:creationId xmlns:a16="http://schemas.microsoft.com/office/drawing/2014/main" id="{9AE25A21-AF3F-49B3-96B1-4C09B9CF04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123" y="3516324"/>
                        <a:ext cx="25431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9">
            <a:extLst>
              <a:ext uri="{FF2B5EF4-FFF2-40B4-BE49-F238E27FC236}">
                <a16:creationId xmlns:a16="http://schemas.microsoft.com/office/drawing/2014/main" id="{6A2B5A2A-3736-4021-A222-6EE05E72E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35" y="2524137"/>
            <a:ext cx="7529065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设矩阵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(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记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(-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，称为矩阵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负矩阵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．</a:t>
            </a: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显然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9FAEC5-14EA-4D8D-B4FF-91E1ED2AD744}"/>
              </a:ext>
            </a:extLst>
          </p:cNvPr>
          <p:cNvSpPr txBox="1"/>
          <p:nvPr/>
        </p:nvSpPr>
        <p:spPr>
          <a:xfrm>
            <a:off x="4716016" y="4149080"/>
            <a:ext cx="180020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矩阵的减法</a:t>
            </a:r>
          </a:p>
        </p:txBody>
      </p:sp>
    </p:spTree>
    <p:extLst>
      <p:ext uri="{BB962C8B-B14F-4D97-AF65-F5344CB8AC3E}">
        <p14:creationId xmlns:p14="http://schemas.microsoft.com/office/powerpoint/2010/main" val="376754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552" y="529516"/>
            <a:ext cx="2145411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加法运算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934732"/>
              </p:ext>
            </p:extLst>
          </p:nvPr>
        </p:nvGraphicFramePr>
        <p:xfrm>
          <a:off x="611560" y="1340768"/>
          <a:ext cx="29511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469800" progId="Equation.DSMT4">
                  <p:embed/>
                </p:oleObj>
              </mc:Choice>
              <mc:Fallback>
                <p:oleObj name="Equation" r:id="rId2" imgW="147312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40768"/>
                        <a:ext cx="29511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42740"/>
              </p:ext>
            </p:extLst>
          </p:nvPr>
        </p:nvGraphicFramePr>
        <p:xfrm>
          <a:off x="3726408" y="1337072"/>
          <a:ext cx="2717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17640" imgH="939600" progId="Equation.DSMT4">
                  <p:embed/>
                </p:oleObj>
              </mc:Choice>
              <mc:Fallback>
                <p:oleObj name="Equation" r:id="rId4" imgW="27176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6408" y="1337072"/>
                        <a:ext cx="27178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07435"/>
              </p:ext>
            </p:extLst>
          </p:nvPr>
        </p:nvGraphicFramePr>
        <p:xfrm>
          <a:off x="595313" y="2565400"/>
          <a:ext cx="22383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203040" progId="Equation.DSMT4">
                  <p:embed/>
                </p:oleObj>
              </mc:Choice>
              <mc:Fallback>
                <p:oleObj name="Equation" r:id="rId6" imgW="1117440" imgH="203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2565400"/>
                        <a:ext cx="22383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188009"/>
              </p:ext>
            </p:extLst>
          </p:nvPr>
        </p:nvGraphicFramePr>
        <p:xfrm>
          <a:off x="658813" y="3284538"/>
          <a:ext cx="30019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98320" imgH="469800" progId="Equation.DSMT4">
                  <p:embed/>
                </p:oleObj>
              </mc:Choice>
              <mc:Fallback>
                <p:oleObj name="Equation" r:id="rId8" imgW="1498320" imgH="469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284538"/>
                        <a:ext cx="30019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246641"/>
              </p:ext>
            </p:extLst>
          </p:nvPr>
        </p:nvGraphicFramePr>
        <p:xfrm>
          <a:off x="3956050" y="3282950"/>
          <a:ext cx="26955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46040" imgH="469800" progId="Equation.DSMT4">
                  <p:embed/>
                </p:oleObj>
              </mc:Choice>
              <mc:Fallback>
                <p:oleObj name="Equation" r:id="rId10" imgW="1346040" imgH="469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3282950"/>
                        <a:ext cx="26955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0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Rectangle 2"/>
          <p:cNvSpPr>
            <a:spLocks noChangeAspect="1" noChangeArrowheads="1"/>
          </p:cNvSpPr>
          <p:nvPr/>
        </p:nvSpPr>
        <p:spPr bwMode="auto">
          <a:xfrm>
            <a:off x="3347864" y="620688"/>
            <a:ext cx="3096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宋体" pitchFamily="2" charset="-122"/>
                <a:ea typeface="宋体" pitchFamily="2" charset="-122"/>
              </a:rPr>
              <a:t>（以后简称</a:t>
            </a:r>
            <a:r>
              <a:rPr lang="zh-CN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数乘运算</a:t>
            </a:r>
            <a:r>
              <a:rPr lang="zh-CN" altLang="zh-CN" sz="2400" b="1" dirty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400" b="1" dirty="0">
              <a:solidFill>
                <a:srgbClr val="00007D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639763" y="1340768"/>
            <a:ext cx="7100589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与矩阵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的乘积记作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，规定为</a:t>
            </a: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333382"/>
              </p:ext>
            </p:extLst>
          </p:nvPr>
        </p:nvGraphicFramePr>
        <p:xfrm>
          <a:off x="2130425" y="1988840"/>
          <a:ext cx="485933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700" imgH="939800" progId="Equation.DSMT4">
                  <p:embed/>
                </p:oleObj>
              </mc:Choice>
              <mc:Fallback>
                <p:oleObj name="Equation" r:id="rId2" imgW="2425700" imgH="9398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1988840"/>
                        <a:ext cx="4859338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620688"/>
            <a:ext cx="295232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数与矩阵相乘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434083" y="4284613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运算规则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结合律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/>
              </a:rPr>
              <a:t>）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（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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415495" y="4806127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分配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律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+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/>
              </a:rPr>
              <a:t>）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A+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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11560" y="5257456"/>
            <a:ext cx="583264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    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3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分配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律  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A+B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A+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 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23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620688"/>
            <a:ext cx="295232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数与矩阵相乘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590295"/>
              </p:ext>
            </p:extLst>
          </p:nvPr>
        </p:nvGraphicFramePr>
        <p:xfrm>
          <a:off x="598488" y="1341438"/>
          <a:ext cx="29765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469800" progId="Equation.DSMT4">
                  <p:embed/>
                </p:oleObj>
              </mc:Choice>
              <mc:Fallback>
                <p:oleObj name="Equation" r:id="rId2" imgW="1485720" imgH="469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341438"/>
                        <a:ext cx="29765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920688"/>
              </p:ext>
            </p:extLst>
          </p:nvPr>
        </p:nvGraphicFramePr>
        <p:xfrm>
          <a:off x="595313" y="2565400"/>
          <a:ext cx="22383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440" imgH="203040" progId="Equation.DSMT4">
                  <p:embed/>
                </p:oleObj>
              </mc:Choice>
              <mc:Fallback>
                <p:oleObj name="Equation" r:id="rId4" imgW="1117440" imgH="203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2565400"/>
                        <a:ext cx="22383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2284"/>
              </p:ext>
            </p:extLst>
          </p:nvPr>
        </p:nvGraphicFramePr>
        <p:xfrm>
          <a:off x="709613" y="3284538"/>
          <a:ext cx="29003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469800" progId="Equation.DSMT4">
                  <p:embed/>
                </p:oleObj>
              </mc:Choice>
              <mc:Fallback>
                <p:oleObj name="Equation" r:id="rId6" imgW="1447560" imgH="469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284538"/>
                        <a:ext cx="29003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194302"/>
              </p:ext>
            </p:extLst>
          </p:nvPr>
        </p:nvGraphicFramePr>
        <p:xfrm>
          <a:off x="3930650" y="3282950"/>
          <a:ext cx="27447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71600" imgH="469800" progId="Equation.DSMT4">
                  <p:embed/>
                </p:oleObj>
              </mc:Choice>
              <mc:Fallback>
                <p:oleObj name="Equation" r:id="rId8" imgW="1371600" imgH="469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3282950"/>
                        <a:ext cx="274478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42740"/>
              </p:ext>
            </p:extLst>
          </p:nvPr>
        </p:nvGraphicFramePr>
        <p:xfrm>
          <a:off x="3725863" y="1336675"/>
          <a:ext cx="2717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17640" imgH="939600" progId="Equation.DSMT4">
                  <p:embed/>
                </p:oleObj>
              </mc:Choice>
              <mc:Fallback>
                <p:oleObj name="Equation" r:id="rId10" imgW="2717640" imgH="939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1336675"/>
                        <a:ext cx="2717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136311"/>
              </p:ext>
            </p:extLst>
          </p:nvPr>
        </p:nvGraphicFramePr>
        <p:xfrm>
          <a:off x="1259632" y="4579590"/>
          <a:ext cx="31273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62040" imgH="469800" progId="Equation.DSMT4">
                  <p:embed/>
                </p:oleObj>
              </mc:Choice>
              <mc:Fallback>
                <p:oleObj name="Equation" r:id="rId12" imgW="1562040" imgH="4698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79590"/>
                        <a:ext cx="31273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63294" y="1078410"/>
            <a:ext cx="79057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                ，              ，规定矩阵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与矩阵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的乘积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AB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             ，其中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248881"/>
              </p:ext>
            </p:extLst>
          </p:nvPr>
        </p:nvGraphicFramePr>
        <p:xfrm>
          <a:off x="1685925" y="1260475"/>
          <a:ext cx="147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600" imgH="241300" progId="Equation.DSMT4">
                  <p:embed/>
                </p:oleObj>
              </mc:Choice>
              <mc:Fallback>
                <p:oleObj name="Equation" r:id="rId2" imgW="736600" imgH="241300" progId="Equation.DSMT4">
                  <p:embed/>
                  <p:pic>
                    <p:nvPicPr>
                      <p:cNvPr id="0" name="Picture 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260475"/>
                        <a:ext cx="1473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282364"/>
              </p:ext>
            </p:extLst>
          </p:nvPr>
        </p:nvGraphicFramePr>
        <p:xfrm>
          <a:off x="3294489" y="1279229"/>
          <a:ext cx="1420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0891" imgH="241195" progId="Equation.DSMT4">
                  <p:embed/>
                </p:oleObj>
              </mc:Choice>
              <mc:Fallback>
                <p:oleObj name="Equation" r:id="rId4" imgW="710891" imgH="241195" progId="Equation.DSMT4">
                  <p:embed/>
                  <p:pic>
                    <p:nvPicPr>
                      <p:cNvPr id="0" name="Picture 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489" y="1279229"/>
                        <a:ext cx="14208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032565"/>
              </p:ext>
            </p:extLst>
          </p:nvPr>
        </p:nvGraphicFramePr>
        <p:xfrm>
          <a:off x="3850907" y="1830092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558" imgH="241195" progId="Equation.DSMT4">
                  <p:embed/>
                </p:oleObj>
              </mc:Choice>
              <mc:Fallback>
                <p:oleObj name="Equation" r:id="rId6" imgW="558558" imgH="241195" progId="Equation.DSMT4">
                  <p:embed/>
                  <p:pic>
                    <p:nvPicPr>
                      <p:cNvPr id="0" name="Picture 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907" y="1830092"/>
                        <a:ext cx="1117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912636"/>
              </p:ext>
            </p:extLst>
          </p:nvPr>
        </p:nvGraphicFramePr>
        <p:xfrm>
          <a:off x="1479306" y="2294435"/>
          <a:ext cx="55832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27300" imgH="431800" progId="Equation.DSMT4">
                  <p:embed/>
                </p:oleObj>
              </mc:Choice>
              <mc:Fallback>
                <p:oleObj name="Equation" r:id="rId8" imgW="2527300" imgH="431800" progId="Equation.DSMT4">
                  <p:embed/>
                  <p:pic>
                    <p:nvPicPr>
                      <p:cNvPr id="0" name="Picture 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306" y="2294435"/>
                        <a:ext cx="5583238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861017"/>
              </p:ext>
            </p:extLst>
          </p:nvPr>
        </p:nvGraphicFramePr>
        <p:xfrm>
          <a:off x="4285187" y="3359648"/>
          <a:ext cx="38242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39900" imgH="203200" progId="Equation.DSMT4">
                  <p:embed/>
                </p:oleObj>
              </mc:Choice>
              <mc:Fallback>
                <p:oleObj name="Equation" r:id="rId10" imgW="1739900" imgH="203200" progId="Equation.DSMT4">
                  <p:embed/>
                  <p:pic>
                    <p:nvPicPr>
                      <p:cNvPr id="0" name="Picture 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187" y="3359648"/>
                        <a:ext cx="382428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88570" y="3795417"/>
            <a:ext cx="457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并把此乘积记作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AB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   </a:t>
            </a:r>
          </a:p>
        </p:txBody>
      </p:sp>
      <p:sp>
        <p:nvSpPr>
          <p:cNvPr id="12" name="矩形 11"/>
          <p:cNvSpPr/>
          <p:nvPr/>
        </p:nvSpPr>
        <p:spPr>
          <a:xfrm>
            <a:off x="395536" y="404664"/>
            <a:ext cx="324036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矩阵与矩阵相乘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1">
                <a:extLst>
                  <a:ext uri="{FF2B5EF4-FFF2-40B4-BE49-F238E27FC236}">
                    <a16:creationId xmlns:a16="http://schemas.microsoft.com/office/drawing/2014/main" id="{A48F3465-84CB-4E7E-A31A-B85ADB977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875" y="4268874"/>
                <a:ext cx="5394531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(</m:t>
                        </m:r>
                        <m:r>
                          <a:rPr kumimoji="1"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𝒄</m:t>
                        </m:r>
                      </m:e>
                      <m:sub>
                        <m:r>
                          <a:rPr kumimoji="1"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Times New Roman" pitchFamily="18" charset="0"/>
                    <a:ea typeface="楷体_GB2312" pitchFamily="49" charset="-122"/>
                  </a:rPr>
                  <a:t>是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的第 </a:t>
                </a:r>
                <a:r>
                  <a:rPr kumimoji="1" lang="en-US" altLang="zh-CN" sz="2400" b="1" i="1" dirty="0" err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行</a:t>
                </a:r>
                <a:r>
                  <a:rPr kumimoji="1" lang="zh-CN" altLang="en-US" sz="2400" b="1" dirty="0">
                    <a:latin typeface="Times New Roman" pitchFamily="18" charset="0"/>
                    <a:ea typeface="楷体_GB2312" pitchFamily="49" charset="-122"/>
                  </a:rPr>
                  <a:t>与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B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的第 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j 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列</a:t>
                </a:r>
                <a:r>
                  <a:rPr kumimoji="1" lang="zh-CN" altLang="en-US" sz="2400" b="1" dirty="0">
                    <a:latin typeface="Times New Roman" pitchFamily="18" charset="0"/>
                    <a:ea typeface="楷体_GB2312" pitchFamily="49" charset="-122"/>
                  </a:rPr>
                  <a:t>的乘积</a:t>
                </a:r>
                <a:r>
                  <a:rPr kumimoji="1" lang="en-US" altLang="zh-CN" sz="2400" b="1" dirty="0">
                    <a:latin typeface="Times New Roman" pitchFamily="18" charset="0"/>
                    <a:ea typeface="楷体_GB2312" pitchFamily="49" charset="-122"/>
                  </a:rPr>
                  <a:t>.)</a:t>
                </a:r>
                <a:endParaRPr kumimoji="1" lang="zh-CN" altLang="en-US" sz="2400" b="1" i="1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13" name="Text Box 11">
                <a:extLst>
                  <a:ext uri="{FF2B5EF4-FFF2-40B4-BE49-F238E27FC236}">
                    <a16:creationId xmlns:a16="http://schemas.microsoft.com/office/drawing/2014/main" id="{A48F3465-84CB-4E7E-A31A-B85ADB977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875" y="4268874"/>
                <a:ext cx="5394531" cy="457200"/>
              </a:xfrm>
              <a:prstGeom prst="rect">
                <a:avLst/>
              </a:prstGeom>
              <a:blipFill>
                <a:blip r:embed="rId13"/>
                <a:stretch>
                  <a:fillRect l="-904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11">
            <a:extLst>
              <a:ext uri="{FF2B5EF4-FFF2-40B4-BE49-F238E27FC236}">
                <a16:creationId xmlns:a16="http://schemas.microsoft.com/office/drawing/2014/main" id="{60DD7DD1-3D37-47D6-B595-5DC8DD8E1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17" y="5021069"/>
            <a:ext cx="7482763" cy="104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注意：只有当第一个矩阵（左矩阵）的列数等于第二个</a:t>
            </a:r>
            <a:endParaRPr kumimoji="1"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矩阵（右矩阵）的行数时，两个矩阵才能相乘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23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/>
      <p:bldP spid="27" grpId="1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977073"/>
              </p:ext>
            </p:extLst>
          </p:nvPr>
        </p:nvGraphicFramePr>
        <p:xfrm>
          <a:off x="1403648" y="3212978"/>
          <a:ext cx="62293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2100" imgH="469900" progId="Equation.DSMT4">
                  <p:embed/>
                </p:oleObj>
              </mc:Choice>
              <mc:Fallback>
                <p:oleObj name="Equation" r:id="rId2" imgW="2832100" imgH="469900" progId="Equation.DSMT4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212978"/>
                        <a:ext cx="6229350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875885"/>
              </p:ext>
            </p:extLst>
          </p:nvPr>
        </p:nvGraphicFramePr>
        <p:xfrm>
          <a:off x="1403648" y="3222961"/>
          <a:ext cx="62293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2100" imgH="469900" progId="Equation.DSMT4">
                  <p:embed/>
                </p:oleObj>
              </mc:Choice>
              <mc:Fallback>
                <p:oleObj name="Equation" r:id="rId4" imgW="2832100" imgH="469900" progId="Equation.DSMT4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222961"/>
                        <a:ext cx="6229350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204100"/>
              </p:ext>
            </p:extLst>
          </p:nvPr>
        </p:nvGraphicFramePr>
        <p:xfrm>
          <a:off x="1403648" y="3212976"/>
          <a:ext cx="62293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32100" imgH="469900" progId="Equation.DSMT4">
                  <p:embed/>
                </p:oleObj>
              </mc:Choice>
              <mc:Fallback>
                <p:oleObj name="Equation" r:id="rId6" imgW="2832100" imgH="469900" progId="Equation.DSMT4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212976"/>
                        <a:ext cx="622935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777934"/>
              </p:ext>
            </p:extLst>
          </p:nvPr>
        </p:nvGraphicFramePr>
        <p:xfrm>
          <a:off x="1403648" y="3212976"/>
          <a:ext cx="62293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32100" imgH="469900" progId="Equation.DSMT4">
                  <p:embed/>
                </p:oleObj>
              </mc:Choice>
              <mc:Fallback>
                <p:oleObj name="Equation" r:id="rId8" imgW="2832100" imgH="469900" progId="Equation.DSMT4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212976"/>
                        <a:ext cx="622935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682199"/>
              </p:ext>
            </p:extLst>
          </p:nvPr>
        </p:nvGraphicFramePr>
        <p:xfrm>
          <a:off x="1403350" y="3219450"/>
          <a:ext cx="62293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32100" imgH="469900" progId="Equation.DSMT4">
                  <p:embed/>
                </p:oleObj>
              </mc:Choice>
              <mc:Fallback>
                <p:oleObj name="Equation" r:id="rId10" imgW="2832100" imgH="469900" progId="Equation.DSMT4">
                  <p:embed/>
                  <p:pic>
                    <p:nvPicPr>
                      <p:cNvPr id="0" name="Picture 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19450"/>
                        <a:ext cx="622935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88131"/>
              </p:ext>
            </p:extLst>
          </p:nvPr>
        </p:nvGraphicFramePr>
        <p:xfrm>
          <a:off x="1301750" y="392113"/>
          <a:ext cx="3962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81200" imgH="469900" progId="Equation.DSMT4">
                  <p:embed/>
                </p:oleObj>
              </mc:Choice>
              <mc:Fallback>
                <p:oleObj name="Equation" r:id="rId12" imgW="1981200" imgH="469900" progId="Equation.DSMT4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92113"/>
                        <a:ext cx="3962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23528" y="595536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kumimoji="1" lang="zh-CN" altLang="en-US" sz="2400" b="1" dirty="0">
                <a:solidFill>
                  <a:srgbClr val="00007D"/>
                </a:solidFill>
                <a:latin typeface="宋体" pitchFamily="2" charset="-122"/>
                <a:ea typeface="宋体" pitchFamily="2" charset="-122"/>
              </a:rPr>
              <a:t>设</a:t>
            </a:r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084322"/>
              </p:ext>
            </p:extLst>
          </p:nvPr>
        </p:nvGraphicFramePr>
        <p:xfrm>
          <a:off x="1547664" y="2001838"/>
          <a:ext cx="34004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01800" imgH="469900" progId="Equation.DSMT4">
                  <p:embed/>
                </p:oleObj>
              </mc:Choice>
              <mc:Fallback>
                <p:oleObj name="Equation" r:id="rId14" imgW="1701800" imgH="469900" progId="Equation.DSMT4">
                  <p:embed/>
                  <p:pic>
                    <p:nvPicPr>
                      <p:cNvPr id="0" name="Picture 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001838"/>
                        <a:ext cx="34004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837594" y="1743199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692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计算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400" b="1" i="1" dirty="0"/>
              <a:t>。</a:t>
            </a:r>
            <a:endParaRPr lang="zh-CN" altLang="en-US" sz="2400" b="1" dirty="0"/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1763688" y="3237584"/>
            <a:ext cx="1656184" cy="457200"/>
          </a:xfrm>
          <a:prstGeom prst="ellipse">
            <a:avLst/>
          </a:prstGeom>
          <a:noFill/>
          <a:ln w="28575">
            <a:solidFill>
              <a:srgbClr val="C808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411760" y="2204864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635896" y="2132856"/>
            <a:ext cx="0" cy="79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211960" y="2132944"/>
            <a:ext cx="0" cy="79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Oval 18"/>
          <p:cNvSpPr>
            <a:spLocks noChangeArrowheads="1"/>
          </p:cNvSpPr>
          <p:nvPr/>
        </p:nvSpPr>
        <p:spPr bwMode="auto">
          <a:xfrm>
            <a:off x="3563887" y="3237584"/>
            <a:ext cx="2129739" cy="457200"/>
          </a:xfrm>
          <a:prstGeom prst="ellipse">
            <a:avLst/>
          </a:prstGeom>
          <a:noFill/>
          <a:ln w="28575">
            <a:solidFill>
              <a:srgbClr val="C808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4716016" y="2132856"/>
            <a:ext cx="0" cy="79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Oval 18"/>
          <p:cNvSpPr>
            <a:spLocks noChangeArrowheads="1"/>
          </p:cNvSpPr>
          <p:nvPr/>
        </p:nvSpPr>
        <p:spPr bwMode="auto">
          <a:xfrm>
            <a:off x="5796136" y="3237583"/>
            <a:ext cx="1728192" cy="457200"/>
          </a:xfrm>
          <a:prstGeom prst="ellipse">
            <a:avLst/>
          </a:prstGeom>
          <a:noFill/>
          <a:ln w="28575">
            <a:solidFill>
              <a:srgbClr val="C808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11262"/>
              </p:ext>
            </p:extLst>
          </p:nvPr>
        </p:nvGraphicFramePr>
        <p:xfrm>
          <a:off x="1898650" y="4360863"/>
          <a:ext cx="21304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66680" imgH="469800" progId="Equation.DSMT4">
                  <p:embed/>
                </p:oleObj>
              </mc:Choice>
              <mc:Fallback>
                <p:oleObj name="Equation" r:id="rId16" imgW="1066680" imgH="469800" progId="Equation.DSMT4">
                  <p:embed/>
                  <p:pic>
                    <p:nvPicPr>
                      <p:cNvPr id="0" name="Picture 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4360863"/>
                        <a:ext cx="21304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96336" y="3838800"/>
            <a:ext cx="576064" cy="382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/>
              </a:rPr>
              <a:t>3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3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 animBg="1"/>
      <p:bldP spid="57" grpId="0" animBg="1"/>
      <p:bldP spid="60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010696" y="2175247"/>
            <a:ext cx="8115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3)</a:t>
            </a:r>
            <a:r>
              <a:rPr lang="zh-CN" altLang="zh-CN" sz="2400" dirty="0"/>
              <a:t> 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95573" y="518096"/>
            <a:ext cx="75727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练习：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1)                                                                    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求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AB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；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55576" y="4777778"/>
            <a:ext cx="6120680" cy="504056"/>
            <a:chOff x="1109650" y="5682435"/>
            <a:chExt cx="6120680" cy="504056"/>
          </a:xfrm>
        </p:grpSpPr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1109650" y="5724826"/>
              <a:ext cx="61206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latin typeface="Times New Roman" pitchFamily="18" charset="0"/>
                  <a:ea typeface="楷体_GB2312" pitchFamily="49" charset="-122"/>
                </a:rPr>
                <a:t>   </a:t>
              </a:r>
              <a:r>
                <a:rPr kumimoji="1" lang="en-US" altLang="zh-CN" sz="2400" b="1" dirty="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400" dirty="0"/>
                <a:t>              </a:t>
              </a:r>
              <a:r>
                <a:rPr kumimoji="1" lang="zh-CN" altLang="zh-CN" sz="24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（行向量乘以列向量是一个数）</a:t>
              </a:r>
              <a:endPara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7358058"/>
                </p:ext>
              </p:extLst>
            </p:nvPr>
          </p:nvGraphicFramePr>
          <p:xfrm>
            <a:off x="1835696" y="5682435"/>
            <a:ext cx="10652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33169" imgH="228501" progId="Equation.DSMT4">
                    <p:embed/>
                  </p:oleObj>
                </mc:Choice>
                <mc:Fallback>
                  <p:oleObj name="Equation" r:id="rId2" imgW="533169" imgH="228501" progId="Equation.DSMT4">
                    <p:embed/>
                    <p:pic>
                      <p:nvPicPr>
                        <p:cNvPr id="0" name="Picture 4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5682435"/>
                          <a:ext cx="1065212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755576" y="2141077"/>
            <a:ext cx="720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2)</a:t>
            </a:r>
            <a:r>
              <a:rPr lang="zh-CN" altLang="zh-CN" sz="2400" dirty="0"/>
              <a:t> </a:t>
            </a:r>
            <a:r>
              <a:rPr lang="en-US" altLang="zh-CN" sz="2400" dirty="0"/>
              <a:t>              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702975"/>
              </p:ext>
            </p:extLst>
          </p:nvPr>
        </p:nvGraphicFramePr>
        <p:xfrm>
          <a:off x="1441897" y="-27384"/>
          <a:ext cx="515461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8100" imgH="927100" progId="Equation.DSMT4">
                  <p:embed/>
                </p:oleObj>
              </mc:Choice>
              <mc:Fallback>
                <p:oleObj name="Equation" r:id="rId4" imgW="2578100" imgH="927100" progId="Equation.DSMT4">
                  <p:embed/>
                  <p:pic>
                    <p:nvPicPr>
                      <p:cNvPr id="0" name="Picture 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897" y="-27384"/>
                        <a:ext cx="5154612" cy="1728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46251"/>
              </p:ext>
            </p:extLst>
          </p:nvPr>
        </p:nvGraphicFramePr>
        <p:xfrm>
          <a:off x="1625638" y="1700808"/>
          <a:ext cx="17764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9000" imgH="698500" progId="Equation.DSMT4">
                  <p:embed/>
                </p:oleObj>
              </mc:Choice>
              <mc:Fallback>
                <p:oleObj name="Equation" r:id="rId6" imgW="889000" imgH="698500" progId="Equation.DSMT4">
                  <p:embed/>
                  <p:pic>
                    <p:nvPicPr>
                      <p:cNvPr id="0" name="Picture 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38" y="1700808"/>
                        <a:ext cx="1776412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225168"/>
              </p:ext>
            </p:extLst>
          </p:nvPr>
        </p:nvGraphicFramePr>
        <p:xfrm>
          <a:off x="4534797" y="3749698"/>
          <a:ext cx="99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4870" imgH="253780" progId="Equation.DSMT4">
                  <p:embed/>
                </p:oleObj>
              </mc:Choice>
              <mc:Fallback>
                <p:oleObj name="Equation" r:id="rId8" imgW="494870" imgH="253780" progId="Equation.DSMT4">
                  <p:embed/>
                  <p:pic>
                    <p:nvPicPr>
                      <p:cNvPr id="0" name="Picture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797" y="3749698"/>
                        <a:ext cx="990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750824"/>
              </p:ext>
            </p:extLst>
          </p:nvPr>
        </p:nvGraphicFramePr>
        <p:xfrm>
          <a:off x="4572000" y="1628775"/>
          <a:ext cx="2122488" cy="1487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100" imgH="698500" progId="Equation.DSMT4">
                  <p:embed/>
                </p:oleObj>
              </mc:Choice>
              <mc:Fallback>
                <p:oleObj name="Equation" r:id="rId10" imgW="927100" imgH="698500" progId="Equation.DSMT4">
                  <p:embed/>
                  <p:pic>
                    <p:nvPicPr>
                      <p:cNvPr id="0" name="Picture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28775"/>
                        <a:ext cx="2122488" cy="14877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022552"/>
              </p:ext>
            </p:extLst>
          </p:nvPr>
        </p:nvGraphicFramePr>
        <p:xfrm>
          <a:off x="5661744" y="3196952"/>
          <a:ext cx="2006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76300" imgH="698500" progId="Equation.DSMT4">
                  <p:embed/>
                </p:oleObj>
              </mc:Choice>
              <mc:Fallback>
                <p:oleObj name="Equation" r:id="rId12" imgW="876300" imgH="698500" progId="Equation.DSMT4">
                  <p:embed/>
                  <p:pic>
                    <p:nvPicPr>
                      <p:cNvPr id="0" name="Picture 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744" y="3196952"/>
                        <a:ext cx="20066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828384"/>
              </p:ext>
            </p:extLst>
          </p:nvPr>
        </p:nvGraphicFramePr>
        <p:xfrm>
          <a:off x="1388939" y="3292746"/>
          <a:ext cx="2995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98600" imgH="698500" progId="Equation.DSMT4">
                  <p:embed/>
                </p:oleObj>
              </mc:Choice>
              <mc:Fallback>
                <p:oleObj name="Equation" r:id="rId14" imgW="1498600" imgH="698500" progId="Equation.DSMT4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939" y="3292746"/>
                        <a:ext cx="2995612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1115616" y="5353842"/>
            <a:ext cx="6120680" cy="484683"/>
            <a:chOff x="2227769" y="3940395"/>
            <a:chExt cx="6120680" cy="484683"/>
          </a:xfrm>
        </p:grpSpPr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2227769" y="3963413"/>
              <a:ext cx="61206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zh-CN" altLang="zh-CN" sz="2400" dirty="0"/>
                <a:t> </a:t>
              </a:r>
              <a:r>
                <a:rPr lang="en-US" altLang="zh-CN" sz="2400" dirty="0"/>
                <a:t>              </a:t>
              </a:r>
              <a:r>
                <a:rPr kumimoji="1" lang="zh-CN" altLang="zh-CN" sz="24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（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列</a:t>
              </a:r>
              <a:r>
                <a:rPr kumimoji="1" lang="zh-CN" altLang="zh-CN" sz="24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向量乘以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行</a:t>
              </a:r>
              <a:r>
                <a:rPr kumimoji="1" lang="zh-CN" altLang="zh-CN" sz="24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向量是一个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矩阵</a:t>
              </a:r>
              <a:r>
                <a:rPr kumimoji="1" lang="zh-CN" altLang="zh-CN" sz="24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）</a:t>
              </a:r>
              <a:endPara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3641615"/>
                </p:ext>
              </p:extLst>
            </p:nvPr>
          </p:nvGraphicFramePr>
          <p:xfrm>
            <a:off x="2549810" y="3940395"/>
            <a:ext cx="10652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33169" imgH="228501" progId="Equation.DSMT4">
                    <p:embed/>
                  </p:oleObj>
                </mc:Choice>
                <mc:Fallback>
                  <p:oleObj name="Equation" r:id="rId16" imgW="533169" imgH="228501" progId="Equation.DSMT4">
                    <p:embed/>
                    <p:pic>
                      <p:nvPicPr>
                        <p:cNvPr id="0" name="Picture 5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810" y="3940395"/>
                          <a:ext cx="1065212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2"/>
          <p:cNvGrpSpPr>
            <a:grpSpLocks/>
          </p:cNvGrpSpPr>
          <p:nvPr/>
        </p:nvGrpSpPr>
        <p:grpSpPr bwMode="auto">
          <a:xfrm>
            <a:off x="1043608" y="2924944"/>
            <a:ext cx="6984776" cy="3148978"/>
            <a:chOff x="2688" y="1536"/>
            <a:chExt cx="3024" cy="2367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" name="Rectangle 14">
            <a:extLst>
              <a:ext uri="{FF2B5EF4-FFF2-40B4-BE49-F238E27FC236}">
                <a16:creationId xmlns:a16="http://schemas.microsoft.com/office/drawing/2014/main" id="{5B8AFC08-9CA8-47A7-8B93-DDA21C42D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0" y="5006378"/>
            <a:ext cx="2272256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不满足交换律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204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4">
            <a:extLst>
              <a:ext uri="{FF2B5EF4-FFF2-40B4-BE49-F238E27FC236}">
                <a16:creationId xmlns:a16="http://schemas.microsoft.com/office/drawing/2014/main" id="{D9C908ED-128D-4D9C-9C91-A349F5EAB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17" y="332656"/>
            <a:ext cx="4727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7D"/>
                </a:solidFill>
                <a:latin typeface="楷体_GB2312" pitchFamily="49" charset="-122"/>
                <a:ea typeface="楷体_GB2312" pitchFamily="49" charset="-122"/>
              </a:rPr>
              <a:t>矩阵乘法的运算规律    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BA7595B6-61F3-486D-A078-6544EFB81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7" y="1003821"/>
            <a:ext cx="289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乘法结合律 </a:t>
            </a:r>
          </a:p>
        </p:txBody>
      </p:sp>
      <p:graphicFrame>
        <p:nvGraphicFramePr>
          <p:cNvPr id="44039" name="Object 14">
            <a:extLst>
              <a:ext uri="{FF2B5EF4-FFF2-40B4-BE49-F238E27FC236}">
                <a16:creationId xmlns:a16="http://schemas.microsoft.com/office/drawing/2014/main" id="{501E892C-63D8-485A-AB47-EF56519B1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259705"/>
              </p:ext>
            </p:extLst>
          </p:nvPr>
        </p:nvGraphicFramePr>
        <p:xfrm>
          <a:off x="3233879" y="1029221"/>
          <a:ext cx="2182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726" imgH="203112" progId="Equation.DSMT4">
                  <p:embed/>
                </p:oleObj>
              </mc:Choice>
              <mc:Fallback>
                <p:oleObj name="Equation" r:id="rId2" imgW="1091726" imgH="203112" progId="Equation.DSMT4">
                  <p:embed/>
                  <p:pic>
                    <p:nvPicPr>
                      <p:cNvPr id="44039" name="Object 14">
                        <a:extLst>
                          <a:ext uri="{FF2B5EF4-FFF2-40B4-BE49-F238E27FC236}">
                            <a16:creationId xmlns:a16="http://schemas.microsoft.com/office/drawing/2014/main" id="{501E892C-63D8-485A-AB47-EF56519B1F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879" y="1029221"/>
                        <a:ext cx="21828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Rectangle 9">
            <a:extLst>
              <a:ext uri="{FF2B5EF4-FFF2-40B4-BE49-F238E27FC236}">
                <a16:creationId xmlns:a16="http://schemas.microsoft.com/office/drawing/2014/main" id="{BD7929D4-9F9F-44BF-91BE-35BEB91A1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7" y="2418283"/>
            <a:ext cx="404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乘法对加法的分配律</a:t>
            </a:r>
          </a:p>
        </p:txBody>
      </p:sp>
      <p:graphicFrame>
        <p:nvGraphicFramePr>
          <p:cNvPr id="44042" name="Object 15">
            <a:extLst>
              <a:ext uri="{FF2B5EF4-FFF2-40B4-BE49-F238E27FC236}">
                <a16:creationId xmlns:a16="http://schemas.microsoft.com/office/drawing/2014/main" id="{A6880994-4DC2-4889-99E1-95A003FE1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796109"/>
              </p:ext>
            </p:extLst>
          </p:nvPr>
        </p:nvGraphicFramePr>
        <p:xfrm>
          <a:off x="1305860" y="3045580"/>
          <a:ext cx="5891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46400" imgH="203200" progId="Equation.DSMT4">
                  <p:embed/>
                </p:oleObj>
              </mc:Choice>
              <mc:Fallback>
                <p:oleObj name="Equation" r:id="rId4" imgW="2946400" imgH="203200" progId="Equation.DSMT4">
                  <p:embed/>
                  <p:pic>
                    <p:nvPicPr>
                      <p:cNvPr id="44042" name="Object 15">
                        <a:extLst>
                          <a:ext uri="{FF2B5EF4-FFF2-40B4-BE49-F238E27FC236}">
                            <a16:creationId xmlns:a16="http://schemas.microsoft.com/office/drawing/2014/main" id="{A6880994-4DC2-4889-99E1-95A003FE1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860" y="3045580"/>
                        <a:ext cx="5891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8">
            <a:extLst>
              <a:ext uri="{FF2B5EF4-FFF2-40B4-BE49-F238E27FC236}">
                <a16:creationId xmlns:a16="http://schemas.microsoft.com/office/drawing/2014/main" id="{A3316049-FF5F-40C7-8BCD-1D9AC929C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7" y="1746771"/>
            <a:ext cx="8364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数乘和乘法的结合律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                  （其中</a:t>
            </a:r>
            <a:r>
              <a:rPr kumimoji="1" lang="zh-CN" altLang="en-US" sz="2400" b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是数）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2BF8896A-BD64-4DBF-850F-34B4D72E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242" y="1722958"/>
            <a:ext cx="3384029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AB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B=A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CDE96CDF-6389-4A21-AC56-C40C18FF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49C406B4-4B9E-46C2-A222-60CABE7AD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24" y="3574752"/>
            <a:ext cx="5297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(4)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矩阵的幂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若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阶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方阵</a:t>
            </a:r>
            <a:r>
              <a:rPr kumimoji="1" lang="zh-CN" altLang="en-US" sz="2400" b="1" dirty="0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</a:p>
        </p:txBody>
      </p:sp>
      <p:graphicFrame>
        <p:nvGraphicFramePr>
          <p:cNvPr id="26" name="Object 11">
            <a:extLst>
              <a:ext uri="{FF2B5EF4-FFF2-40B4-BE49-F238E27FC236}">
                <a16:creationId xmlns:a16="http://schemas.microsoft.com/office/drawing/2014/main" id="{69603103-0B78-4C0D-B6E5-795964BC5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210973"/>
              </p:ext>
            </p:extLst>
          </p:nvPr>
        </p:nvGraphicFramePr>
        <p:xfrm>
          <a:off x="3200753" y="4214992"/>
          <a:ext cx="19573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614" imgH="355446" progId="Equation.DSMT4">
                  <p:embed/>
                </p:oleObj>
              </mc:Choice>
              <mc:Fallback>
                <p:oleObj name="Equation" r:id="rId6" imgW="888614" imgH="355446" progId="Equation.DSMT4">
                  <p:embed/>
                  <p:pic>
                    <p:nvPicPr>
                      <p:cNvPr id="27650" name="Object 11">
                        <a:extLst>
                          <a:ext uri="{FF2B5EF4-FFF2-40B4-BE49-F238E27FC236}">
                            <a16:creationId xmlns:a16="http://schemas.microsoft.com/office/drawing/2014/main" id="{FB0B65EF-152F-4A2B-8DED-5AA71BC8DB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753" y="4214992"/>
                        <a:ext cx="1957387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">
            <a:extLst>
              <a:ext uri="{FF2B5EF4-FFF2-40B4-BE49-F238E27FC236}">
                <a16:creationId xmlns:a16="http://schemas.microsoft.com/office/drawing/2014/main" id="{B7FC3096-CA5A-4D09-AD56-630036350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78" y="517225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显然</a:t>
            </a:r>
          </a:p>
        </p:txBody>
      </p:sp>
      <p:graphicFrame>
        <p:nvGraphicFramePr>
          <p:cNvPr id="28" name="Object 12">
            <a:extLst>
              <a:ext uri="{FF2B5EF4-FFF2-40B4-BE49-F238E27FC236}">
                <a16:creationId xmlns:a16="http://schemas.microsoft.com/office/drawing/2014/main" id="{3D9755C0-B47B-4CFC-83ED-4038DC6CBA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175403"/>
              </p:ext>
            </p:extLst>
          </p:nvPr>
        </p:nvGraphicFramePr>
        <p:xfrm>
          <a:off x="1737078" y="5148442"/>
          <a:ext cx="36242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300" imgH="228600" progId="Equation.DSMT4">
                  <p:embed/>
                </p:oleObj>
              </mc:Choice>
              <mc:Fallback>
                <p:oleObj name="Equation" r:id="rId8" imgW="1638300" imgH="228600" progId="Equation.DSMT4">
                  <p:embed/>
                  <p:pic>
                    <p:nvPicPr>
                      <p:cNvPr id="29699" name="Object 12">
                        <a:extLst>
                          <a:ext uri="{FF2B5EF4-FFF2-40B4-BE49-F238E27FC236}">
                            <a16:creationId xmlns:a16="http://schemas.microsoft.com/office/drawing/2014/main" id="{537D22CC-DFCB-478A-BE19-5A138893F6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078" y="5148442"/>
                        <a:ext cx="3624262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  <p:bldP spid="44041" grpId="0"/>
      <p:bldP spid="44040" grpId="0"/>
      <p:bldP spid="13" grpId="0"/>
      <p:bldP spid="25" grpId="0"/>
      <p:bldP spid="2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67544" y="692696"/>
            <a:ext cx="3672408" cy="504056"/>
            <a:chOff x="539552" y="548680"/>
            <a:chExt cx="3672408" cy="504056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548680"/>
              <a:ext cx="36724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1)</a:t>
              </a:r>
              <a:endParaRPr lang="en-US" altLang="zh-CN" sz="2600" b="1" dirty="0">
                <a:latin typeface="宋体" pitchFamily="2" charset="-122"/>
                <a:ea typeface="宋体" pitchFamily="2" charset="-122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6412127"/>
                </p:ext>
              </p:extLst>
            </p:nvPr>
          </p:nvGraphicFramePr>
          <p:xfrm>
            <a:off x="1187624" y="595536"/>
            <a:ext cx="25622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82700" imgH="228600" progId="Equation.DSMT4">
                    <p:embed/>
                  </p:oleObj>
                </mc:Choice>
                <mc:Fallback>
                  <p:oleObj name="Equation" r:id="rId2" imgW="12827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595536"/>
                          <a:ext cx="25622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矩形 28"/>
          <p:cNvSpPr/>
          <p:nvPr/>
        </p:nvSpPr>
        <p:spPr>
          <a:xfrm>
            <a:off x="395536" y="116632"/>
            <a:ext cx="2145411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举例验证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03921" y="1319180"/>
            <a:ext cx="7920880" cy="957692"/>
            <a:chOff x="323529" y="3059445"/>
            <a:chExt cx="7920880" cy="957692"/>
          </a:xfrm>
        </p:grpSpPr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323529" y="3318083"/>
              <a:ext cx="79208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例如                         </a:t>
              </a:r>
              <a:r>
                <a:rPr kumimoji="1" lang="zh-CN" altLang="en-US" sz="2400" b="1" dirty="0">
                  <a:latin typeface="宋体" pitchFamily="2" charset="-122"/>
                  <a:ea typeface="宋体" pitchFamily="2" charset="-122"/>
                </a:rPr>
                <a:t>，计算 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400" b="1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 BA</a:t>
              </a:r>
              <a:endParaRPr kumimoji="1" lang="zh-CN" altLang="en-US" sz="2400" b="1" dirty="0">
                <a:solidFill>
                  <a:srgbClr val="00007D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7193299"/>
                </p:ext>
              </p:extLst>
            </p:nvPr>
          </p:nvGraphicFramePr>
          <p:xfrm>
            <a:off x="1185511" y="3077337"/>
            <a:ext cx="197961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90170" imgH="469696" progId="Equation.DSMT4">
                    <p:embed/>
                  </p:oleObj>
                </mc:Choice>
                <mc:Fallback>
                  <p:oleObj name="Equation" r:id="rId4" imgW="990170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511" y="3077337"/>
                          <a:ext cx="1979612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9973246"/>
                </p:ext>
              </p:extLst>
            </p:nvPr>
          </p:nvGraphicFramePr>
          <p:xfrm>
            <a:off x="3251200" y="3059445"/>
            <a:ext cx="1520825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61760" imgH="469800" progId="Equation.DSMT4">
                    <p:embed/>
                  </p:oleObj>
                </mc:Choice>
                <mc:Fallback>
                  <p:oleObj name="Equation" r:id="rId6" imgW="76176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200" y="3059445"/>
                          <a:ext cx="1520825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08324"/>
              </p:ext>
            </p:extLst>
          </p:nvPr>
        </p:nvGraphicFramePr>
        <p:xfrm>
          <a:off x="539552" y="2276872"/>
          <a:ext cx="27908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0" imgH="469800" progId="Equation.DSMT4">
                  <p:embed/>
                </p:oleObj>
              </mc:Choice>
              <mc:Fallback>
                <p:oleObj name="Equation" r:id="rId8" imgW="1396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76872"/>
                        <a:ext cx="27908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033319"/>
              </p:ext>
            </p:extLst>
          </p:nvPr>
        </p:nvGraphicFramePr>
        <p:xfrm>
          <a:off x="4058667" y="2276872"/>
          <a:ext cx="19796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360" imgH="469800" progId="Equation.DSMT4">
                  <p:embed/>
                </p:oleObj>
              </mc:Choice>
              <mc:Fallback>
                <p:oleObj name="Equation" r:id="rId10" imgW="990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667" y="2276872"/>
                        <a:ext cx="19796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395536" y="3356992"/>
            <a:ext cx="7920880" cy="957262"/>
            <a:chOff x="323529" y="3059131"/>
            <a:chExt cx="7920880" cy="957262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323529" y="3318083"/>
              <a:ext cx="79208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例如                         </a:t>
              </a:r>
              <a:r>
                <a:rPr kumimoji="1" lang="zh-CN" altLang="en-US" sz="2400" b="1" dirty="0">
                  <a:latin typeface="宋体" pitchFamily="2" charset="-122"/>
                  <a:ea typeface="宋体" pitchFamily="2" charset="-122"/>
                </a:rPr>
                <a:t>，</a:t>
              </a:r>
              <a:endParaRPr kumimoji="1" lang="zh-CN" altLang="en-US" sz="2400" b="1" dirty="0">
                <a:solidFill>
                  <a:srgbClr val="00007D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9380829"/>
                </p:ext>
              </p:extLst>
            </p:nvPr>
          </p:nvGraphicFramePr>
          <p:xfrm>
            <a:off x="1133923" y="3076593"/>
            <a:ext cx="208121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41120" imgH="469800" progId="Equation.DSMT4">
                    <p:embed/>
                  </p:oleObj>
                </mc:Choice>
                <mc:Fallback>
                  <p:oleObj name="Equation" r:id="rId12" imgW="104112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923" y="3076593"/>
                          <a:ext cx="2081212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7440705"/>
                </p:ext>
              </p:extLst>
            </p:nvPr>
          </p:nvGraphicFramePr>
          <p:xfrm>
            <a:off x="3188148" y="3059131"/>
            <a:ext cx="1647825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25480" imgH="469800" progId="Equation.DSMT4">
                    <p:embed/>
                  </p:oleObj>
                </mc:Choice>
                <mc:Fallback>
                  <p:oleObj name="Equation" r:id="rId14" imgW="8254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148" y="3059131"/>
                          <a:ext cx="1647825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458960"/>
              </p:ext>
            </p:extLst>
          </p:nvPr>
        </p:nvGraphicFramePr>
        <p:xfrm>
          <a:off x="5078413" y="3124200"/>
          <a:ext cx="20780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41120" imgH="698400" progId="Equation.DSMT4">
                  <p:embed/>
                </p:oleObj>
              </mc:Choice>
              <mc:Fallback>
                <p:oleObj name="Equation" r:id="rId16" imgW="104112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3124200"/>
                        <a:ext cx="2078037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187624" y="4365104"/>
            <a:ext cx="2381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宋体" pitchFamily="2" charset="-122"/>
                <a:ea typeface="宋体" pitchFamily="2" charset="-122"/>
              </a:rPr>
              <a:t>计算</a:t>
            </a:r>
            <a:r>
              <a:rPr kumimoji="1" lang="zh-CN" altLang="en-US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AE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116270"/>
              </p:ext>
            </p:extLst>
          </p:nvPr>
        </p:nvGraphicFramePr>
        <p:xfrm>
          <a:off x="444500" y="4941888"/>
          <a:ext cx="30178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11280" imgH="469800" progId="Equation.DSMT4">
                  <p:embed/>
                </p:oleObj>
              </mc:Choice>
              <mc:Fallback>
                <p:oleObj name="Equation" r:id="rId18" imgW="1511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4941888"/>
                        <a:ext cx="30178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874142"/>
              </p:ext>
            </p:extLst>
          </p:nvPr>
        </p:nvGraphicFramePr>
        <p:xfrm>
          <a:off x="3810000" y="4941168"/>
          <a:ext cx="23066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55600" imgH="469800" progId="Equation.DSMT4">
                  <p:embed/>
                </p:oleObj>
              </mc:Choice>
              <mc:Fallback>
                <p:oleObj name="Equation" r:id="rId20" imgW="1155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941168"/>
                        <a:ext cx="23066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7">
            <a:extLst>
              <a:ext uri="{FF2B5EF4-FFF2-40B4-BE49-F238E27FC236}">
                <a16:creationId xmlns:a16="http://schemas.microsoft.com/office/drawing/2014/main" id="{8968D2E9-D384-4589-AFA6-64C2E0063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809969"/>
              </p:ext>
            </p:extLst>
          </p:nvPr>
        </p:nvGraphicFramePr>
        <p:xfrm>
          <a:off x="5081493" y="4467940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22360" imgH="228600" progId="Equation.DSMT4">
                  <p:embed/>
                </p:oleObj>
              </mc:Choice>
              <mc:Fallback>
                <p:oleObj name="Equation" r:id="rId22" imgW="1422360" imgH="228600" progId="Equation.DSMT4">
                  <p:embed/>
                  <p:pic>
                    <p:nvPicPr>
                      <p:cNvPr id="44047" name="Object 17">
                        <a:extLst>
                          <a:ext uri="{FF2B5EF4-FFF2-40B4-BE49-F238E27FC236}">
                            <a16:creationId xmlns:a16="http://schemas.microsoft.com/office/drawing/2014/main" id="{E7E817CA-011B-485D-A1A4-B6C9962EC7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493" y="4467940"/>
                        <a:ext cx="2844800" cy="457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4">
            <a:extLst>
              <a:ext uri="{FF2B5EF4-FFF2-40B4-BE49-F238E27FC236}">
                <a16:creationId xmlns:a16="http://schemas.microsoft.com/office/drawing/2014/main" id="{E9D1C8AA-BC61-4440-8D28-5BD110F6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280" y="2285107"/>
            <a:ext cx="2078038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不满足交换律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0EE8DCEA-3B36-405B-AEB3-2503E9C1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9" y="186532"/>
            <a:ext cx="527251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一般情况下，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矩阵乘法不满足交换律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1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62098" y="1096445"/>
            <a:ext cx="5760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2) </a:t>
            </a:r>
            <a:r>
              <a:rPr lang="zh-CN" altLang="zh-CN" sz="2600" b="1" dirty="0">
                <a:solidFill>
                  <a:srgbClr val="FF0000"/>
                </a:solidFill>
              </a:rPr>
              <a:t>由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 =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600" b="1" dirty="0">
                <a:solidFill>
                  <a:srgbClr val="FF0000"/>
                </a:solidFill>
              </a:rPr>
              <a:t>，不能推出</a:t>
            </a:r>
            <a:r>
              <a:rPr lang="en-US" altLang="zh-CN" sz="2600" b="1" dirty="0">
                <a:solidFill>
                  <a:srgbClr val="FF0000"/>
                </a:solidFill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0 </a:t>
            </a:r>
            <a:r>
              <a:rPr lang="zh-CN" altLang="zh-CN" sz="2600" b="1" dirty="0">
                <a:solidFill>
                  <a:srgbClr val="FF0000"/>
                </a:solidFill>
              </a:rPr>
              <a:t>或</a:t>
            </a:r>
            <a:r>
              <a:rPr lang="en-US" altLang="zh-CN" sz="2600" b="1" dirty="0">
                <a:solidFill>
                  <a:srgbClr val="FF0000"/>
                </a:solidFill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1521" y="1785946"/>
            <a:ext cx="7920880" cy="957469"/>
            <a:chOff x="323529" y="3059668"/>
            <a:chExt cx="7920880" cy="957469"/>
          </a:xfrm>
        </p:grpSpPr>
        <p:sp>
          <p:nvSpPr>
            <p:cNvPr id="32" name="Text Box 4"/>
            <p:cNvSpPr txBox="1">
              <a:spLocks noChangeArrowheads="1"/>
            </p:cNvSpPr>
            <p:nvPr/>
          </p:nvSpPr>
          <p:spPr bwMode="auto">
            <a:xfrm>
              <a:off x="323529" y="3318083"/>
              <a:ext cx="79208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例如</a:t>
              </a:r>
              <a:endParaRPr kumimoji="1" lang="zh-CN" altLang="en-US" sz="2400" b="1" dirty="0">
                <a:solidFill>
                  <a:srgbClr val="00007D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9794048"/>
                </p:ext>
              </p:extLst>
            </p:nvPr>
          </p:nvGraphicFramePr>
          <p:xfrm>
            <a:off x="1185511" y="3077337"/>
            <a:ext cx="197961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90170" imgH="469696" progId="Equation.DSMT4">
                    <p:embed/>
                  </p:oleObj>
                </mc:Choice>
                <mc:Fallback>
                  <p:oleObj name="Equation" r:id="rId2" imgW="990170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511" y="3077337"/>
                          <a:ext cx="1979612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784413"/>
                </p:ext>
              </p:extLst>
            </p:nvPr>
          </p:nvGraphicFramePr>
          <p:xfrm>
            <a:off x="3275856" y="3059668"/>
            <a:ext cx="1470025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36600" imgH="469900" progId="Equation.DSMT4">
                    <p:embed/>
                  </p:oleObj>
                </mc:Choice>
                <mc:Fallback>
                  <p:oleObj name="Equation" r:id="rId4" imgW="7366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3059668"/>
                          <a:ext cx="1470025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Box 36"/>
          <p:cNvSpPr txBox="1"/>
          <p:nvPr/>
        </p:nvSpPr>
        <p:spPr>
          <a:xfrm>
            <a:off x="462098" y="3103988"/>
            <a:ext cx="5760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3) </a:t>
            </a:r>
            <a:r>
              <a:rPr lang="zh-CN" altLang="zh-CN" sz="2600" b="1" dirty="0">
                <a:solidFill>
                  <a:srgbClr val="FF0000"/>
                </a:solidFill>
              </a:rPr>
              <a:t>由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600" b="1" dirty="0">
                <a:solidFill>
                  <a:srgbClr val="FF0000"/>
                </a:solidFill>
              </a:rPr>
              <a:t> =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zh-CN" altLang="zh-CN" sz="2600" b="1" dirty="0">
                <a:solidFill>
                  <a:srgbClr val="FF0000"/>
                </a:solidFill>
              </a:rPr>
              <a:t>，不能推出</a:t>
            </a:r>
            <a:r>
              <a:rPr lang="en-US" altLang="zh-CN" sz="2600" b="1" dirty="0">
                <a:solidFill>
                  <a:srgbClr val="FF0000"/>
                </a:solidFill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= C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46074" y="3464028"/>
            <a:ext cx="7920880" cy="1055826"/>
            <a:chOff x="323528" y="4502637"/>
            <a:chExt cx="7920880" cy="1055826"/>
          </a:xfrm>
        </p:grpSpPr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323528" y="4727466"/>
              <a:ext cx="792088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</a:rPr>
                <a:t>例如</a:t>
              </a:r>
              <a:endParaRPr lang="en-US" altLang="zh-CN" sz="2400" b="1" dirty="0">
                <a:latin typeface="Times New Roman" pitchFamily="18" charset="0"/>
                <a:cs typeface="Times New Roman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1919226"/>
                </p:ext>
              </p:extLst>
            </p:nvPr>
          </p:nvGraphicFramePr>
          <p:xfrm>
            <a:off x="1187624" y="4511442"/>
            <a:ext cx="197961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90170" imgH="469696" progId="Equation.DSMT4">
                    <p:embed/>
                  </p:oleObj>
                </mc:Choice>
                <mc:Fallback>
                  <p:oleObj name="Equation" r:id="rId6" imgW="990170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511442"/>
                          <a:ext cx="1979612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7830651"/>
                </p:ext>
              </p:extLst>
            </p:nvPr>
          </p:nvGraphicFramePr>
          <p:xfrm>
            <a:off x="3213100" y="4502637"/>
            <a:ext cx="1597025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99753" imgH="469696" progId="Equation.DSMT4">
                    <p:embed/>
                  </p:oleObj>
                </mc:Choice>
                <mc:Fallback>
                  <p:oleObj name="Equation" r:id="rId8" imgW="799753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100" y="4502637"/>
                          <a:ext cx="1597025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1086157"/>
                </p:ext>
              </p:extLst>
            </p:nvPr>
          </p:nvGraphicFramePr>
          <p:xfrm>
            <a:off x="4956175" y="4512162"/>
            <a:ext cx="1522413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61669" imgH="469696" progId="Equation.DSMT4">
                    <p:embed/>
                  </p:oleObj>
                </mc:Choice>
                <mc:Fallback>
                  <p:oleObj name="Equation" r:id="rId10" imgW="761669" imgH="46969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6175" y="4512162"/>
                          <a:ext cx="1522413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矩形 28"/>
          <p:cNvSpPr/>
          <p:nvPr/>
        </p:nvSpPr>
        <p:spPr>
          <a:xfrm>
            <a:off x="395536" y="116632"/>
            <a:ext cx="2145411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举例验证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4355976" y="2048876"/>
            <a:ext cx="3384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/>
              <a:t>计算</a:t>
            </a:r>
            <a:r>
              <a:rPr lang="en-US" altLang="zh-CN" sz="2400" b="1" dirty="0"/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= </a:t>
            </a:r>
            <a:endParaRPr kumimoji="1" lang="zh-CN" altLang="en-US" sz="2400" b="1" dirty="0">
              <a:solidFill>
                <a:srgbClr val="00007D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356340"/>
              </p:ext>
            </p:extLst>
          </p:nvPr>
        </p:nvGraphicFramePr>
        <p:xfrm>
          <a:off x="6464895" y="1829156"/>
          <a:ext cx="9874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469800" progId="Equation.DSMT4">
                  <p:embed/>
                </p:oleObj>
              </mc:Choice>
              <mc:Fallback>
                <p:oleObj name="Equation" r:id="rId12" imgW="495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895" y="1829156"/>
                        <a:ext cx="9874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102058" y="4519046"/>
            <a:ext cx="3384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400" b="1" dirty="0"/>
              <a:t>计算</a:t>
            </a:r>
            <a:r>
              <a:rPr lang="en-US" altLang="zh-CN" sz="2400" b="1" dirty="0"/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AC </a:t>
            </a:r>
            <a:endParaRPr kumimoji="1" lang="zh-CN" altLang="en-US" sz="2400" b="1" i="1" dirty="0">
              <a:solidFill>
                <a:srgbClr val="00007D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E165D66-0AD3-0877-1EC8-030B0B893EEC}"/>
              </a:ext>
            </a:extLst>
          </p:cNvPr>
          <p:cNvGrpSpPr/>
          <p:nvPr/>
        </p:nvGrpSpPr>
        <p:grpSpPr>
          <a:xfrm>
            <a:off x="3388966" y="4516332"/>
            <a:ext cx="4670322" cy="939800"/>
            <a:chOff x="3388966" y="4516332"/>
            <a:chExt cx="4670322" cy="939800"/>
          </a:xfrm>
        </p:grpSpPr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56DCC88A-3D9B-2A07-D409-041FF7C13C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7241355"/>
                </p:ext>
              </p:extLst>
            </p:nvPr>
          </p:nvGraphicFramePr>
          <p:xfrm>
            <a:off x="4908552" y="4516332"/>
            <a:ext cx="987425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95000" imgH="469800" progId="Equation.DSMT4">
                    <p:embed/>
                  </p:oleObj>
                </mc:Choice>
                <mc:Fallback>
                  <p:oleObj name="Equation" r:id="rId12" imgW="495000" imgH="469800" progId="Equation.DSMT4">
                    <p:embed/>
                    <p:pic>
                      <p:nvPicPr>
                        <p:cNvPr id="31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8552" y="4516332"/>
                          <a:ext cx="987425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CC6216A-E4F1-9D28-8B75-29DB56AF4067}"/>
                </a:ext>
              </a:extLst>
            </p:cNvPr>
            <p:cNvSpPr txBox="1"/>
            <p:nvPr/>
          </p:nvSpPr>
          <p:spPr>
            <a:xfrm>
              <a:off x="3388966" y="4755406"/>
              <a:ext cx="46703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=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AC =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66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  <p:bldP spid="30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>
            <a:extLst>
              <a:ext uri="{FF2B5EF4-FFF2-40B4-BE49-F238E27FC236}">
                <a16:creationId xmlns:a16="http://schemas.microsoft.com/office/drawing/2014/main" id="{33E4D7BF-84E4-41FB-9129-D3CABEDFDD0A}"/>
              </a:ext>
            </a:extLst>
          </p:cNvPr>
          <p:cNvGrpSpPr>
            <a:grpSpLocks/>
          </p:cNvGrpSpPr>
          <p:nvPr/>
        </p:nvGrpSpPr>
        <p:grpSpPr bwMode="auto">
          <a:xfrm>
            <a:off x="2102992" y="4118786"/>
            <a:ext cx="4121150" cy="1838325"/>
            <a:chOff x="1523" y="2937"/>
            <a:chExt cx="2596" cy="1158"/>
          </a:xfrm>
        </p:grpSpPr>
        <p:sp>
          <p:nvSpPr>
            <p:cNvPr id="253986" name="Rectangle 92">
              <a:extLst>
                <a:ext uri="{FF2B5EF4-FFF2-40B4-BE49-F238E27FC236}">
                  <a16:creationId xmlns:a16="http://schemas.microsoft.com/office/drawing/2014/main" id="{9D519D0D-85D7-4EE2-9122-14F0679D5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3209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253987" name="Rectangle 93">
              <a:extLst>
                <a:ext uri="{FF2B5EF4-FFF2-40B4-BE49-F238E27FC236}">
                  <a16:creationId xmlns:a16="http://schemas.microsoft.com/office/drawing/2014/main" id="{0B5D9FA6-DDBB-4F77-8CD4-20566EB5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937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253988" name="Rectangle 94">
              <a:extLst>
                <a:ext uri="{FF2B5EF4-FFF2-40B4-BE49-F238E27FC236}">
                  <a16:creationId xmlns:a16="http://schemas.microsoft.com/office/drawing/2014/main" id="{AD15515A-C108-45A2-9010-66BC2C7B0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" y="3467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253989" name="Rectangle 95">
              <a:extLst>
                <a:ext uri="{FF2B5EF4-FFF2-40B4-BE49-F238E27FC236}">
                  <a16:creationId xmlns:a16="http://schemas.microsoft.com/office/drawing/2014/main" id="{EDCAA4E2-A9CC-47E5-BF00-D4CA1F818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3467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253990" name="Rectangle 96">
              <a:extLst>
                <a:ext uri="{FF2B5EF4-FFF2-40B4-BE49-F238E27FC236}">
                  <a16:creationId xmlns:a16="http://schemas.microsoft.com/office/drawing/2014/main" id="{A8131E4D-BB7E-43C3-9D7B-B091CBC27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3730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√</a:t>
              </a:r>
            </a:p>
          </p:txBody>
        </p:sp>
      </p:grpSp>
      <p:grpSp>
        <p:nvGrpSpPr>
          <p:cNvPr id="3" name="Group 102">
            <a:extLst>
              <a:ext uri="{FF2B5EF4-FFF2-40B4-BE49-F238E27FC236}">
                <a16:creationId xmlns:a16="http://schemas.microsoft.com/office/drawing/2014/main" id="{A43570A5-0EA6-4558-9CE5-DE6C7F9C8CE1}"/>
              </a:ext>
            </a:extLst>
          </p:cNvPr>
          <p:cNvGrpSpPr>
            <a:grpSpLocks/>
          </p:cNvGrpSpPr>
          <p:nvPr/>
        </p:nvGrpSpPr>
        <p:grpSpPr bwMode="auto">
          <a:xfrm>
            <a:off x="107504" y="3353611"/>
            <a:ext cx="8721725" cy="2613025"/>
            <a:chOff x="266" y="2455"/>
            <a:chExt cx="5494" cy="1646"/>
          </a:xfrm>
        </p:grpSpPr>
        <p:sp>
          <p:nvSpPr>
            <p:cNvPr id="253970" name="Rectangle 82">
              <a:extLst>
                <a:ext uri="{FF2B5EF4-FFF2-40B4-BE49-F238E27FC236}">
                  <a16:creationId xmlns:a16="http://schemas.microsoft.com/office/drawing/2014/main" id="{F36EC6AF-3AF4-48F1-9C24-34DD5EE82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976"/>
              <a:ext cx="138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其中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√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表示有航班</a:t>
              </a:r>
            </a:p>
          </p:txBody>
        </p:sp>
        <p:grpSp>
          <p:nvGrpSpPr>
            <p:cNvPr id="253971" name="Group 53">
              <a:extLst>
                <a:ext uri="{FF2B5EF4-FFF2-40B4-BE49-F238E27FC236}">
                  <a16:creationId xmlns:a16="http://schemas.microsoft.com/office/drawing/2014/main" id="{7F0DE1A7-5373-44A1-BA27-0AF06B1AF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012"/>
              <a:ext cx="2903" cy="1043"/>
              <a:chOff x="1296" y="1824"/>
              <a:chExt cx="3120" cy="1344"/>
            </a:xfrm>
          </p:grpSpPr>
          <p:sp>
            <p:nvSpPr>
              <p:cNvPr id="253976" name="Line 54">
                <a:extLst>
                  <a:ext uri="{FF2B5EF4-FFF2-40B4-BE49-F238E27FC236}">
                    <a16:creationId xmlns:a16="http://schemas.microsoft.com/office/drawing/2014/main" id="{D463758E-613F-42D0-91D6-CF3DCF8E5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824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977" name="Line 55">
                <a:extLst>
                  <a:ext uri="{FF2B5EF4-FFF2-40B4-BE49-F238E27FC236}">
                    <a16:creationId xmlns:a16="http://schemas.microsoft.com/office/drawing/2014/main" id="{5B1129DB-6883-4569-B327-64B0527F5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978" name="Line 56">
                <a:extLst>
                  <a:ext uri="{FF2B5EF4-FFF2-40B4-BE49-F238E27FC236}">
                    <a16:creationId xmlns:a16="http://schemas.microsoft.com/office/drawing/2014/main" id="{B2F3BFC0-9862-4B4B-8E6D-89BDEA208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979" name="Line 57">
                <a:extLst>
                  <a:ext uri="{FF2B5EF4-FFF2-40B4-BE49-F238E27FC236}">
                    <a16:creationId xmlns:a16="http://schemas.microsoft.com/office/drawing/2014/main" id="{CFE6F01F-B67B-43D6-B957-294AD77CF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832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980" name="Line 58">
                <a:extLst>
                  <a:ext uri="{FF2B5EF4-FFF2-40B4-BE49-F238E27FC236}">
                    <a16:creationId xmlns:a16="http://schemas.microsoft.com/office/drawing/2014/main" id="{FB47FEE3-0FE7-4FEE-8A12-04BF5F41C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168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981" name="Line 59">
                <a:extLst>
                  <a:ext uri="{FF2B5EF4-FFF2-40B4-BE49-F238E27FC236}">
                    <a16:creationId xmlns:a16="http://schemas.microsoft.com/office/drawing/2014/main" id="{1FD9A7AC-9DB0-45EE-8EF6-3DD465D0C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824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982" name="Line 60">
                <a:extLst>
                  <a:ext uri="{FF2B5EF4-FFF2-40B4-BE49-F238E27FC236}">
                    <a16:creationId xmlns:a16="http://schemas.microsoft.com/office/drawing/2014/main" id="{B038A2E1-331F-4607-A5C9-F239A6CE1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824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983" name="Line 61">
                <a:extLst>
                  <a:ext uri="{FF2B5EF4-FFF2-40B4-BE49-F238E27FC236}">
                    <a16:creationId xmlns:a16="http://schemas.microsoft.com/office/drawing/2014/main" id="{1E12E482-7192-446D-9648-2D66CC4F1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824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984" name="Line 62">
                <a:extLst>
                  <a:ext uri="{FF2B5EF4-FFF2-40B4-BE49-F238E27FC236}">
                    <a16:creationId xmlns:a16="http://schemas.microsoft.com/office/drawing/2014/main" id="{E5AB321B-F421-4F20-876A-FA994B812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824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985" name="Line 63">
                <a:extLst>
                  <a:ext uri="{FF2B5EF4-FFF2-40B4-BE49-F238E27FC236}">
                    <a16:creationId xmlns:a16="http://schemas.microsoft.com/office/drawing/2014/main" id="{42DD0A65-443E-45C0-9254-1FF03F22F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824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3972" name="Text Box 51">
              <a:extLst>
                <a:ext uri="{FF2B5EF4-FFF2-40B4-BE49-F238E27FC236}">
                  <a16:creationId xmlns:a16="http://schemas.microsoft.com/office/drawing/2014/main" id="{16388D48-4A3D-4CDF-A13C-7BCFA4042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" y="3408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7D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始发地</a:t>
              </a:r>
            </a:p>
          </p:txBody>
        </p:sp>
        <p:sp>
          <p:nvSpPr>
            <p:cNvPr id="253973" name="Text Box 87">
              <a:extLst>
                <a:ext uri="{FF2B5EF4-FFF2-40B4-BE49-F238E27FC236}">
                  <a16:creationId xmlns:a16="http://schemas.microsoft.com/office/drawing/2014/main" id="{B7A6A38A-DCDF-44E9-838E-9949D64C6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2967"/>
              <a:ext cx="278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  <a:p>
              <a:pPr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  <a:p>
              <a:pPr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  <a:p>
              <a:pPr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253974" name="Rectangle 52">
              <a:extLst>
                <a:ext uri="{FF2B5EF4-FFF2-40B4-BE49-F238E27FC236}">
                  <a16:creationId xmlns:a16="http://schemas.microsoft.com/office/drawing/2014/main" id="{4E7D0FB7-E694-438F-A2DD-AE3375C30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2455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7D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目的地</a:t>
              </a:r>
            </a:p>
          </p:txBody>
        </p:sp>
        <p:sp>
          <p:nvSpPr>
            <p:cNvPr id="253975" name="Text Box 89">
              <a:extLst>
                <a:ext uri="{FF2B5EF4-FFF2-40B4-BE49-F238E27FC236}">
                  <a16:creationId xmlns:a16="http://schemas.microsoft.com/office/drawing/2014/main" id="{98590B8E-4032-407F-8832-B72897582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" y="2713"/>
              <a:ext cx="26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A           B           C          D</a:t>
              </a:r>
              <a:endPara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53956" name="Text Box 5">
            <a:extLst>
              <a:ext uri="{FF2B5EF4-FFF2-40B4-BE49-F238E27FC236}">
                <a16:creationId xmlns:a16="http://schemas.microsoft.com/office/drawing/2014/main" id="{195A82D9-6C13-49D5-B9EA-B9ADFC851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0" y="550863"/>
            <a:ext cx="52149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某航空公司在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四座城市之间开辟了若干航线，四座城市之间的航班图如图所示，箭头从始发地指向目的地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53957" name="Text Box 29">
            <a:extLst>
              <a:ext uri="{FF2B5EF4-FFF2-40B4-BE49-F238E27FC236}">
                <a16:creationId xmlns:a16="http://schemas.microsoft.com/office/drawing/2014/main" id="{56EBEB25-8ACC-4261-A686-B59B7C900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5448" y="42086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253958" name="Text Box 30">
            <a:extLst>
              <a:ext uri="{FF2B5EF4-FFF2-40B4-BE49-F238E27FC236}">
                <a16:creationId xmlns:a16="http://schemas.microsoft.com/office/drawing/2014/main" id="{246A3AD1-926E-43EB-9C0C-03AF18EB0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523" y="1408924"/>
            <a:ext cx="42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253959" name="Text Box 31">
            <a:extLst>
              <a:ext uri="{FF2B5EF4-FFF2-40B4-BE49-F238E27FC236}">
                <a16:creationId xmlns:a16="http://schemas.microsoft.com/office/drawing/2014/main" id="{CE9C9A0B-9127-4571-9F6C-0C298197E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848" y="1366061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253960" name="Text Box 32">
            <a:extLst>
              <a:ext uri="{FF2B5EF4-FFF2-40B4-BE49-F238E27FC236}">
                <a16:creationId xmlns:a16="http://schemas.microsoft.com/office/drawing/2014/main" id="{2BB409EE-A9BB-4F4B-A3D3-0A4789D70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423" y="2834499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29729" name="Line 33">
            <a:extLst>
              <a:ext uri="{FF2B5EF4-FFF2-40B4-BE49-F238E27FC236}">
                <a16:creationId xmlns:a16="http://schemas.microsoft.com/office/drawing/2014/main" id="{AA82022A-EBEA-451C-A2E0-53BCE84866C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885473" y="400861"/>
            <a:ext cx="1150938" cy="1150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lg" len="med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3962" name="Line 34">
            <a:extLst>
              <a:ext uri="{FF2B5EF4-FFF2-40B4-BE49-F238E27FC236}">
                <a16:creationId xmlns:a16="http://schemas.microsoft.com/office/drawing/2014/main" id="{64FC82C1-B98A-42EC-A12F-9A51AE551F8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225323" y="1769286"/>
            <a:ext cx="1150938" cy="1150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3963" name="Line 35">
            <a:extLst>
              <a:ext uri="{FF2B5EF4-FFF2-40B4-BE49-F238E27FC236}">
                <a16:creationId xmlns:a16="http://schemas.microsoft.com/office/drawing/2014/main" id="{5C46316B-F038-442C-BE1A-8441D4D00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1048" y="473886"/>
            <a:ext cx="1079500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3964" name="Line 36">
            <a:extLst>
              <a:ext uri="{FF2B5EF4-FFF2-40B4-BE49-F238E27FC236}">
                <a16:creationId xmlns:a16="http://schemas.microsoft.com/office/drawing/2014/main" id="{96AE710E-61D7-45B6-889C-3218FCED5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6923" y="1654986"/>
            <a:ext cx="21605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lg" len="med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3965" name="Line 37">
            <a:extLst>
              <a:ext uri="{FF2B5EF4-FFF2-40B4-BE49-F238E27FC236}">
                <a16:creationId xmlns:a16="http://schemas.microsoft.com/office/drawing/2014/main" id="{5D93793C-1B28-48EE-8A75-880478EC44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3723" y="502461"/>
            <a:ext cx="0" cy="2376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6" name="Rectangle 50">
            <a:extLst>
              <a:ext uri="{FF2B5EF4-FFF2-40B4-BE49-F238E27FC236}">
                <a16:creationId xmlns:a16="http://schemas.microsoft.com/office/drawing/2014/main" id="{E486973D-70C7-4231-8ADC-3AC035DC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60" y="2265363"/>
            <a:ext cx="518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城市间的航班图情况常用表格来表示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9786" name="Rectangle 90">
            <a:extLst>
              <a:ext uri="{FF2B5EF4-FFF2-40B4-BE49-F238E27FC236}">
                <a16:creationId xmlns:a16="http://schemas.microsoft.com/office/drawing/2014/main" id="{9DC9F04C-18F9-4BC3-A172-9F029E6C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317" y="4139423"/>
            <a:ext cx="410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√</a:t>
            </a:r>
          </a:p>
        </p:txBody>
      </p:sp>
      <p:sp>
        <p:nvSpPr>
          <p:cNvPr id="29787" name="Rectangle 91">
            <a:extLst>
              <a:ext uri="{FF2B5EF4-FFF2-40B4-BE49-F238E27FC236}">
                <a16:creationId xmlns:a16="http://schemas.microsoft.com/office/drawing/2014/main" id="{CDC67390-FC5C-4F6E-956F-A84316A0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642" y="4542648"/>
            <a:ext cx="410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9" grpId="0" animBg="1"/>
      <p:bldP spid="29746" grpId="0" autoUpdateAnimBg="0"/>
      <p:bldP spid="29786" grpId="0" autoUpdateAnimBg="0"/>
      <p:bldP spid="2978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三</a:t>
            </a:r>
            <a:r>
              <a:rPr lang="zh-CN" altLang="zh-CN" dirty="0">
                <a:solidFill>
                  <a:srgbClr val="000000"/>
                </a:solidFill>
              </a:rPr>
              <a:t>矩阵的</a:t>
            </a:r>
            <a:r>
              <a:rPr lang="zh-CN" altLang="en-US" dirty="0">
                <a:solidFill>
                  <a:srgbClr val="000000"/>
                </a:solidFill>
              </a:rPr>
              <a:t>转置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02863" y="2060108"/>
            <a:ext cx="2592288" cy="326157"/>
          </a:xfrm>
          <a:prstGeom prst="rect">
            <a:avLst/>
          </a:prstGeom>
          <a:solidFill>
            <a:srgbClr val="E47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02863" y="3034301"/>
            <a:ext cx="2592288" cy="32615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02863" y="1576556"/>
            <a:ext cx="2592288" cy="3261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27009" y="3937924"/>
            <a:ext cx="435723" cy="19393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58858" y="3932316"/>
            <a:ext cx="435723" cy="1944956"/>
          </a:xfrm>
          <a:prstGeom prst="rect">
            <a:avLst/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10786" y="3937924"/>
            <a:ext cx="435723" cy="19393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025347"/>
              </p:ext>
            </p:extLst>
          </p:nvPr>
        </p:nvGraphicFramePr>
        <p:xfrm>
          <a:off x="3108325" y="3902075"/>
          <a:ext cx="433863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30440" imgH="1981080" progId="Equation.DSMT4">
                  <p:embed/>
                </p:oleObj>
              </mc:Choice>
              <mc:Fallback>
                <p:oleObj name="Equation" r:id="rId2" imgW="4330440" imgH="1981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3902075"/>
                        <a:ext cx="4338638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圆角右箭头 24"/>
          <p:cNvSpPr/>
          <p:nvPr/>
        </p:nvSpPr>
        <p:spPr>
          <a:xfrm rot="5400000">
            <a:off x="3195323" y="2209124"/>
            <a:ext cx="2281980" cy="1020391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角右箭头 25"/>
          <p:cNvSpPr/>
          <p:nvPr/>
        </p:nvSpPr>
        <p:spPr>
          <a:xfrm rot="5400000">
            <a:off x="3760249" y="2125978"/>
            <a:ext cx="1800202" cy="1668462"/>
          </a:xfrm>
          <a:prstGeom prst="bentArrow">
            <a:avLst>
              <a:gd name="adj1" fmla="val 15341"/>
              <a:gd name="adj2" fmla="val 13792"/>
              <a:gd name="adj3" fmla="val 16405"/>
              <a:gd name="adj4" fmla="val 45919"/>
            </a:avLst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右箭头 26"/>
          <p:cNvSpPr/>
          <p:nvPr/>
        </p:nvSpPr>
        <p:spPr>
          <a:xfrm rot="5400000">
            <a:off x="4931419" y="1928998"/>
            <a:ext cx="826009" cy="3036615"/>
          </a:xfrm>
          <a:prstGeom prst="bentArrow">
            <a:avLst>
              <a:gd name="adj1" fmla="val 33848"/>
              <a:gd name="adj2" fmla="val 26070"/>
              <a:gd name="adj3" fmla="val 34313"/>
              <a:gd name="adj4" fmla="val 3615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95536" y="404664"/>
            <a:ext cx="79057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把  矩阵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的行换成同序数的列得到的新矩阵，叫做 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转置矩阵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，记作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233979"/>
              </p:ext>
            </p:extLst>
          </p:nvPr>
        </p:nvGraphicFramePr>
        <p:xfrm>
          <a:off x="-39688" y="1460500"/>
          <a:ext cx="4298951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280" imgH="1981080" progId="Equation.DSMT4">
                  <p:embed/>
                </p:oleObj>
              </mc:Choice>
              <mc:Fallback>
                <p:oleObj name="Equation" r:id="rId4" imgW="4292280" imgH="1981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9688" y="1460500"/>
                        <a:ext cx="4298951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179512" y="385500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72510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三</a:t>
            </a:r>
            <a:r>
              <a:rPr lang="zh-CN" altLang="zh-CN" dirty="0">
                <a:solidFill>
                  <a:srgbClr val="000000"/>
                </a:solidFill>
              </a:rPr>
              <a:t>矩阵的</a:t>
            </a:r>
            <a:r>
              <a:rPr lang="zh-CN" altLang="en-US" dirty="0">
                <a:solidFill>
                  <a:srgbClr val="000000"/>
                </a:solidFill>
              </a:rPr>
              <a:t>转置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043608" y="548680"/>
            <a:ext cx="52565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注意：</a:t>
            </a:r>
            <a:r>
              <a:rPr kumimoji="1" lang="zh-CN" altLang="en-US" sz="3200" b="1" dirty="0">
                <a:solidFill>
                  <a:srgbClr val="00007D"/>
                </a:solidFill>
                <a:latin typeface="Times New Roman" pitchFamily="18" charset="0"/>
                <a:ea typeface="楷体_GB2312" pitchFamily="49" charset="-122"/>
              </a:rPr>
              <a:t>转置矩阵的运算性质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432602"/>
              </p:ext>
            </p:extLst>
          </p:nvPr>
        </p:nvGraphicFramePr>
        <p:xfrm>
          <a:off x="1958008" y="1412776"/>
          <a:ext cx="2114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228600" progId="Equation.DSMT4">
                  <p:embed/>
                </p:oleObj>
              </mc:Choice>
              <mc:Fallback>
                <p:oleObj name="Equation" r:id="rId2" imgW="97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008" y="1412776"/>
                        <a:ext cx="21145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02479"/>
              </p:ext>
            </p:extLst>
          </p:nvPr>
        </p:nvGraphicFramePr>
        <p:xfrm>
          <a:off x="1958008" y="2204864"/>
          <a:ext cx="34020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228600" progId="Equation.DSMT4">
                  <p:embed/>
                </p:oleObj>
              </mc:Choice>
              <mc:Fallback>
                <p:oleObj name="Equation" r:id="rId4" imgW="1574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008" y="2204864"/>
                        <a:ext cx="3402013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99363"/>
              </p:ext>
            </p:extLst>
          </p:nvPr>
        </p:nvGraphicFramePr>
        <p:xfrm>
          <a:off x="2025650" y="3068960"/>
          <a:ext cx="2413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600" imgH="228600" progId="Equation.DSMT4">
                  <p:embed/>
                </p:oleObj>
              </mc:Choice>
              <mc:Fallback>
                <p:oleObj name="Equation" r:id="rId6" imgW="1117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8960"/>
                        <a:ext cx="24130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731080"/>
              </p:ext>
            </p:extLst>
          </p:nvPr>
        </p:nvGraphicFramePr>
        <p:xfrm>
          <a:off x="2070026" y="3933056"/>
          <a:ext cx="32940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880" imgH="241200" progId="Equation.DSMT4">
                  <p:embed/>
                </p:oleObj>
              </mc:Choice>
              <mc:Fallback>
                <p:oleObj name="Equation" r:id="rId8" imgW="1523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026" y="3933056"/>
                        <a:ext cx="329406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92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C8181398-2F6B-4651-9897-18F7A0BB8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84" y="420216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kumimoji="1" lang="zh-CN" altLang="en-US" sz="2800" b="1">
                <a:solidFill>
                  <a:srgbClr val="00007D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</a:p>
        </p:txBody>
      </p:sp>
      <p:graphicFrame>
        <p:nvGraphicFramePr>
          <p:cNvPr id="32770" name="Object 11">
            <a:extLst>
              <a:ext uri="{FF2B5EF4-FFF2-40B4-BE49-F238E27FC236}">
                <a16:creationId xmlns:a16="http://schemas.microsoft.com/office/drawing/2014/main" id="{EA0AE198-6A8F-4AC8-A3A4-6A29B72A71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674858"/>
              </p:ext>
            </p:extLst>
          </p:nvPr>
        </p:nvGraphicFramePr>
        <p:xfrm>
          <a:off x="827584" y="764704"/>
          <a:ext cx="7620000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500" imgH="698500" progId="Equation.DSMT4">
                  <p:embed/>
                </p:oleObj>
              </mc:Choice>
              <mc:Fallback>
                <p:oleObj name="Equation" r:id="rId2" imgW="3111500" imgH="698500" progId="Equation.DSMT4">
                  <p:embed/>
                  <p:pic>
                    <p:nvPicPr>
                      <p:cNvPr id="32770" name="Object 11">
                        <a:extLst>
                          <a:ext uri="{FF2B5EF4-FFF2-40B4-BE49-F238E27FC236}">
                            <a16:creationId xmlns:a16="http://schemas.microsoft.com/office/drawing/2014/main" id="{EA0AE198-6A8F-4AC8-A3A4-6A29B72A7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764704"/>
                        <a:ext cx="7620000" cy="171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A7F91DA9-707D-4B2A-93D7-51D6004D88A6}"/>
              </a:ext>
            </a:extLst>
          </p:cNvPr>
          <p:cNvGrpSpPr>
            <a:grpSpLocks/>
          </p:cNvGrpSpPr>
          <p:nvPr/>
        </p:nvGrpSpPr>
        <p:grpSpPr bwMode="auto">
          <a:xfrm>
            <a:off x="522784" y="2401416"/>
            <a:ext cx="5073650" cy="3198813"/>
            <a:chOff x="528" y="1728"/>
            <a:chExt cx="3196" cy="2015"/>
          </a:xfrm>
        </p:grpSpPr>
        <p:sp>
          <p:nvSpPr>
            <p:cNvPr id="32775" name="Text Box 5">
              <a:extLst>
                <a:ext uri="{FF2B5EF4-FFF2-40B4-BE49-F238E27FC236}">
                  <a16:creationId xmlns:a16="http://schemas.microsoft.com/office/drawing/2014/main" id="{1CC60526-7EAB-4DD5-8F76-C6EDC1FC1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728"/>
              <a:ext cx="6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解法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graphicFrame>
          <p:nvGraphicFramePr>
            <p:cNvPr id="32772" name="Object 12">
              <a:extLst>
                <a:ext uri="{FF2B5EF4-FFF2-40B4-BE49-F238E27FC236}">
                  <a16:creationId xmlns:a16="http://schemas.microsoft.com/office/drawing/2014/main" id="{ABC2977E-583F-4383-8E60-51FC7DFEA6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920"/>
            <a:ext cx="3196" cy="1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70100" imgH="1181100" progId="Equation.DSMT4">
                    <p:embed/>
                  </p:oleObj>
                </mc:Choice>
                <mc:Fallback>
                  <p:oleObj name="Equation" r:id="rId4" imgW="2070100" imgH="1181100" progId="Equation.DSMT4">
                    <p:embed/>
                    <p:pic>
                      <p:nvPicPr>
                        <p:cNvPr id="32772" name="Object 12">
                          <a:extLst>
                            <a:ext uri="{FF2B5EF4-FFF2-40B4-BE49-F238E27FC236}">
                              <a16:creationId xmlns:a16="http://schemas.microsoft.com/office/drawing/2014/main" id="{ABC2977E-583F-4383-8E60-51FC7DFEA6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920"/>
                          <a:ext cx="3196" cy="18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4" name="Object 13">
            <a:extLst>
              <a:ext uri="{FF2B5EF4-FFF2-40B4-BE49-F238E27FC236}">
                <a16:creationId xmlns:a16="http://schemas.microsoft.com/office/drawing/2014/main" id="{4D8A4E99-9EAA-46B3-B2FA-261EFDA6E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740211"/>
              </p:ext>
            </p:extLst>
          </p:nvPr>
        </p:nvGraphicFramePr>
        <p:xfrm>
          <a:off x="5061447" y="4385791"/>
          <a:ext cx="3021012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0" imgH="698500" progId="Equation.DSMT4">
                  <p:embed/>
                </p:oleObj>
              </mc:Choice>
              <mc:Fallback>
                <p:oleObj name="Equation" r:id="rId6" imgW="1397000" imgH="698500" progId="Equation.DSMT4">
                  <p:embed/>
                  <p:pic>
                    <p:nvPicPr>
                      <p:cNvPr id="24584" name="Object 13">
                        <a:extLst>
                          <a:ext uri="{FF2B5EF4-FFF2-40B4-BE49-F238E27FC236}">
                            <a16:creationId xmlns:a16="http://schemas.microsoft.com/office/drawing/2014/main" id="{4D8A4E99-9EAA-46B3-B2FA-261EFDA6E4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447" y="4385791"/>
                        <a:ext cx="3021012" cy="167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>
            <a:extLst>
              <a:ext uri="{FF2B5EF4-FFF2-40B4-BE49-F238E27FC236}">
                <a16:creationId xmlns:a16="http://schemas.microsoft.com/office/drawing/2014/main" id="{FD5C930A-F1BD-4D3A-B3C3-1B70C1EEF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AF6E36BF-F0B8-4E11-989D-0ECEF1C41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三</a:t>
            </a:r>
            <a:r>
              <a:rPr lang="zh-CN" altLang="zh-CN" dirty="0">
                <a:solidFill>
                  <a:srgbClr val="000000"/>
                </a:solidFill>
              </a:rPr>
              <a:t>矩阵的</a:t>
            </a:r>
            <a:r>
              <a:rPr lang="zh-CN" altLang="en-US" dirty="0">
                <a:solidFill>
                  <a:srgbClr val="000000"/>
                </a:solidFill>
              </a:rPr>
              <a:t>转置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>
            <a:extLst>
              <a:ext uri="{FF2B5EF4-FFF2-40B4-BE49-F238E27FC236}">
                <a16:creationId xmlns:a16="http://schemas.microsoft.com/office/drawing/2014/main" id="{F732A641-9807-4132-BA90-01BD38ED9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18" y="2556677"/>
            <a:ext cx="107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解法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graphicFrame>
        <p:nvGraphicFramePr>
          <p:cNvPr id="25603" name="Object 8">
            <a:extLst>
              <a:ext uri="{FF2B5EF4-FFF2-40B4-BE49-F238E27FC236}">
                <a16:creationId xmlns:a16="http://schemas.microsoft.com/office/drawing/2014/main" id="{C07F572C-6E8D-4E15-8053-7D2CE09AD7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06807"/>
              </p:ext>
            </p:extLst>
          </p:nvPr>
        </p:nvGraphicFramePr>
        <p:xfrm>
          <a:off x="1322735" y="2539852"/>
          <a:ext cx="2463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228600" progId="Equation.DSMT4">
                  <p:embed/>
                </p:oleObj>
              </mc:Choice>
              <mc:Fallback>
                <p:oleObj name="Equation" r:id="rId2" imgW="965200" imgH="228600" progId="Equation.DSMT4">
                  <p:embed/>
                  <p:pic>
                    <p:nvPicPr>
                      <p:cNvPr id="25603" name="Object 8">
                        <a:extLst>
                          <a:ext uri="{FF2B5EF4-FFF2-40B4-BE49-F238E27FC236}">
                            <a16:creationId xmlns:a16="http://schemas.microsoft.com/office/drawing/2014/main" id="{C07F572C-6E8D-4E15-8053-7D2CE09AD7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735" y="2539852"/>
                        <a:ext cx="24638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9">
            <a:extLst>
              <a:ext uri="{FF2B5EF4-FFF2-40B4-BE49-F238E27FC236}">
                <a16:creationId xmlns:a16="http://schemas.microsoft.com/office/drawing/2014/main" id="{F27FC8CA-A1A8-4C38-9A66-C7A03116AF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274499"/>
              </p:ext>
            </p:extLst>
          </p:nvPr>
        </p:nvGraphicFramePr>
        <p:xfrm>
          <a:off x="2465735" y="3154214"/>
          <a:ext cx="584200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698500" progId="Equation.DSMT4">
                  <p:embed/>
                </p:oleObj>
              </mc:Choice>
              <mc:Fallback>
                <p:oleObj name="Equation" r:id="rId4" imgW="2286000" imgH="698500" progId="Equation.DSMT4">
                  <p:embed/>
                  <p:pic>
                    <p:nvPicPr>
                      <p:cNvPr id="25604" name="Object 9">
                        <a:extLst>
                          <a:ext uri="{FF2B5EF4-FFF2-40B4-BE49-F238E27FC236}">
                            <a16:creationId xmlns:a16="http://schemas.microsoft.com/office/drawing/2014/main" id="{F27FC8CA-A1A8-4C38-9A66-C7A03116A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735" y="3154214"/>
                        <a:ext cx="5842000" cy="178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2B2E3079-E522-443E-A621-170DC3095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C49B4297-4B2C-4FF5-B859-ECA665111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三</a:t>
            </a:r>
            <a:r>
              <a:rPr lang="zh-CN" altLang="zh-CN" dirty="0">
                <a:solidFill>
                  <a:srgbClr val="000000"/>
                </a:solidFill>
              </a:rPr>
              <a:t>矩阵的</a:t>
            </a:r>
            <a:r>
              <a:rPr lang="zh-CN" altLang="en-US" dirty="0">
                <a:solidFill>
                  <a:srgbClr val="000000"/>
                </a:solidFill>
              </a:rPr>
              <a:t>转置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97666E2-4350-4F71-872B-1CBD7F8F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84" y="355452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kumimoji="1" lang="zh-CN" altLang="en-US" sz="2800" b="1">
                <a:solidFill>
                  <a:srgbClr val="00007D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01D4DA3-0061-4385-9F83-546A2F635B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680540"/>
              </p:ext>
            </p:extLst>
          </p:nvPr>
        </p:nvGraphicFramePr>
        <p:xfrm>
          <a:off x="649784" y="699940"/>
          <a:ext cx="7620000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11500" imgH="698500" progId="Equation.DSMT4">
                  <p:embed/>
                </p:oleObj>
              </mc:Choice>
              <mc:Fallback>
                <p:oleObj name="Equation" r:id="rId6" imgW="3111500" imgH="698500" progId="Equation.DSMT4">
                  <p:embed/>
                  <p:pic>
                    <p:nvPicPr>
                      <p:cNvPr id="32770" name="Object 11">
                        <a:extLst>
                          <a:ext uri="{FF2B5EF4-FFF2-40B4-BE49-F238E27FC236}">
                            <a16:creationId xmlns:a16="http://schemas.microsoft.com/office/drawing/2014/main" id="{EA0AE198-6A8F-4AC8-A3A4-6A29B72A7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84" y="699940"/>
                        <a:ext cx="7620000" cy="171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Text Box 4">
            <a:extLst>
              <a:ext uri="{FF2B5EF4-FFF2-40B4-BE49-F238E27FC236}">
                <a16:creationId xmlns:a16="http://schemas.microsoft.com/office/drawing/2014/main" id="{00D89059-AC05-412A-A2F2-73C5EBDF2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567117"/>
            <a:ext cx="80359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定义：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阶方阵，如果满足               ，即</a:t>
            </a:r>
          </a:p>
          <a:p>
            <a:pPr eaLnBrk="1" hangingPunct="1">
              <a:lnSpc>
                <a:spcPct val="130000"/>
              </a:lnSpc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那么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对称阵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08549" name="Object 14">
            <a:extLst>
              <a:ext uri="{FF2B5EF4-FFF2-40B4-BE49-F238E27FC236}">
                <a16:creationId xmlns:a16="http://schemas.microsoft.com/office/drawing/2014/main" id="{F628469E-0323-4F57-B891-243F2599E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553085"/>
              </p:ext>
            </p:extLst>
          </p:nvPr>
        </p:nvGraphicFramePr>
        <p:xfrm>
          <a:off x="2741985" y="1286255"/>
          <a:ext cx="3530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254000" progId="Equation.DSMT4">
                  <p:embed/>
                </p:oleObj>
              </mc:Choice>
              <mc:Fallback>
                <p:oleObj name="Equation" r:id="rId2" imgW="1600200" imgH="254000" progId="Equation.DSMT4">
                  <p:embed/>
                  <p:pic>
                    <p:nvPicPr>
                      <p:cNvPr id="108549" name="Object 14">
                        <a:extLst>
                          <a:ext uri="{FF2B5EF4-FFF2-40B4-BE49-F238E27FC236}">
                            <a16:creationId xmlns:a16="http://schemas.microsoft.com/office/drawing/2014/main" id="{F628469E-0323-4F57-B891-243F2599E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985" y="1286255"/>
                        <a:ext cx="3530600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15">
            <a:extLst>
              <a:ext uri="{FF2B5EF4-FFF2-40B4-BE49-F238E27FC236}">
                <a16:creationId xmlns:a16="http://schemas.microsoft.com/office/drawing/2014/main" id="{F1D5A271-770E-41A6-AD9C-2EE0B823C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585694"/>
              </p:ext>
            </p:extLst>
          </p:nvPr>
        </p:nvGraphicFramePr>
        <p:xfrm>
          <a:off x="5397872" y="638555"/>
          <a:ext cx="10906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85" imgH="190417" progId="Equation.DSMT4">
                  <p:embed/>
                </p:oleObj>
              </mc:Choice>
              <mc:Fallback>
                <p:oleObj name="Equation" r:id="rId4" imgW="495085" imgH="190417" progId="Equation.DSMT4">
                  <p:embed/>
                  <p:pic>
                    <p:nvPicPr>
                      <p:cNvPr id="108550" name="Object 15">
                        <a:extLst>
                          <a:ext uri="{FF2B5EF4-FFF2-40B4-BE49-F238E27FC236}">
                            <a16:creationId xmlns:a16="http://schemas.microsoft.com/office/drawing/2014/main" id="{F1D5A271-770E-41A6-AD9C-2EE0B823CB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872" y="638555"/>
                        <a:ext cx="1090613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16">
            <a:extLst>
              <a:ext uri="{FF2B5EF4-FFF2-40B4-BE49-F238E27FC236}">
                <a16:creationId xmlns:a16="http://schemas.microsoft.com/office/drawing/2014/main" id="{357661D7-FAD9-4964-94D9-7ED61647C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629372"/>
              </p:ext>
            </p:extLst>
          </p:nvPr>
        </p:nvGraphicFramePr>
        <p:xfrm>
          <a:off x="5171784" y="3047195"/>
          <a:ext cx="2424112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100" imgH="698500" progId="Equation.DSMT4">
                  <p:embed/>
                </p:oleObj>
              </mc:Choice>
              <mc:Fallback>
                <p:oleObj name="Equation" r:id="rId6" imgW="1054100" imgH="698500" progId="Equation.DSMT4">
                  <p:embed/>
                  <p:pic>
                    <p:nvPicPr>
                      <p:cNvPr id="108551" name="Object 16">
                        <a:extLst>
                          <a:ext uri="{FF2B5EF4-FFF2-40B4-BE49-F238E27FC236}">
                            <a16:creationId xmlns:a16="http://schemas.microsoft.com/office/drawing/2014/main" id="{357661D7-FAD9-4964-94D9-7ED61647C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784" y="3047195"/>
                        <a:ext cx="2424112" cy="160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2" name="Line 8">
            <a:extLst>
              <a:ext uri="{FF2B5EF4-FFF2-40B4-BE49-F238E27FC236}">
                <a16:creationId xmlns:a16="http://schemas.microsoft.com/office/drawing/2014/main" id="{2E65B1B0-225A-45D2-87FA-411ADC50D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2409" y="3421845"/>
            <a:ext cx="871537" cy="871537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3" name="Line 9">
            <a:extLst>
              <a:ext uri="{FF2B5EF4-FFF2-40B4-BE49-F238E27FC236}">
                <a16:creationId xmlns:a16="http://schemas.microsoft.com/office/drawing/2014/main" id="{8C845DA1-7A49-47B8-B7CF-DE408158A1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0334" y="3358345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4" name="Line 10">
            <a:extLst>
              <a:ext uri="{FF2B5EF4-FFF2-40B4-BE49-F238E27FC236}">
                <a16:creationId xmlns:a16="http://schemas.microsoft.com/office/drawing/2014/main" id="{63D05272-2105-48DE-AFBB-E0A0B9203F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4446" y="3358345"/>
            <a:ext cx="10668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5" name="Line 11">
            <a:extLst>
              <a:ext uri="{FF2B5EF4-FFF2-40B4-BE49-F238E27FC236}">
                <a16:creationId xmlns:a16="http://schemas.microsoft.com/office/drawing/2014/main" id="{54A9841B-40DF-4BA0-BD8D-2E31B9E03D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2946" y="3933020"/>
            <a:ext cx="381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62" name="Rectangle 18">
            <a:extLst>
              <a:ext uri="{FF2B5EF4-FFF2-40B4-BE49-F238E27FC236}">
                <a16:creationId xmlns:a16="http://schemas.microsoft.com/office/drawing/2014/main" id="{1B1A86E8-01DC-490B-A6FB-7DDA165D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184" y="5034745"/>
            <a:ext cx="1255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对称阵 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97F574E-5832-4E61-B8E1-D1F6D097D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906780"/>
              </p:ext>
            </p:extLst>
          </p:nvPr>
        </p:nvGraphicFramePr>
        <p:xfrm>
          <a:off x="728273" y="3011488"/>
          <a:ext cx="381952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500" imgH="939800" progId="Equation.DSMT4">
                  <p:embed/>
                </p:oleObj>
              </mc:Choice>
              <mc:Fallback>
                <p:oleObj name="Equation" r:id="rId8" imgW="1714500" imgH="9398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73" y="3011488"/>
                        <a:ext cx="3819525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5">
            <a:extLst>
              <a:ext uri="{FF2B5EF4-FFF2-40B4-BE49-F238E27FC236}">
                <a16:creationId xmlns:a16="http://schemas.microsoft.com/office/drawing/2014/main" id="{CEB5692E-6BAE-4859-9038-58DBFD2F9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4218" y="3267866"/>
            <a:ext cx="2411711" cy="1778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434943F4-B7AD-4089-A9A0-F851AB0021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0073" y="3878538"/>
            <a:ext cx="1219200" cy="9652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E60F0811-DF12-4A6A-A218-8DF468BB0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6341" y="3304070"/>
            <a:ext cx="1899369" cy="1507618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F3B30CE4-09D8-4911-9B5D-3CB86DBAB5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3317" y="3362394"/>
            <a:ext cx="581302" cy="488076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D7BE500B-B61C-4716-9C2C-4BECC683D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1" name="副标题 2">
            <a:extLst>
              <a:ext uri="{FF2B5EF4-FFF2-40B4-BE49-F238E27FC236}">
                <a16:creationId xmlns:a16="http://schemas.microsoft.com/office/drawing/2014/main" id="{57730042-1780-4F4E-9B66-392AB0FA6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三</a:t>
            </a:r>
            <a:r>
              <a:rPr lang="zh-CN" altLang="zh-CN" dirty="0">
                <a:solidFill>
                  <a:srgbClr val="000000"/>
                </a:solidFill>
              </a:rPr>
              <a:t>矩阵的</a:t>
            </a:r>
            <a:r>
              <a:rPr lang="zh-CN" altLang="en-US" dirty="0">
                <a:solidFill>
                  <a:srgbClr val="000000"/>
                </a:solidFill>
              </a:rPr>
              <a:t>转置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uild="p"/>
      <p:bldP spid="108562" grpId="0"/>
      <p:bldP spid="22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四方阵的行列式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506091" y="148049"/>
            <a:ext cx="80359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阶方阵的元素所构成的行列式，叫做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方阵</a:t>
            </a:r>
            <a:r>
              <a:rPr kumimoji="1" lang="zh-CN" altLang="en-US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的行列式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，记作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det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0" name="矩形 9"/>
          <p:cNvSpPr/>
          <p:nvPr/>
        </p:nvSpPr>
        <p:spPr>
          <a:xfrm>
            <a:off x="323528" y="116632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23528" y="1268760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计算举例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17896"/>
              </p:ext>
            </p:extLst>
          </p:nvPr>
        </p:nvGraphicFramePr>
        <p:xfrm>
          <a:off x="1907704" y="1196752"/>
          <a:ext cx="40354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240" imgH="469800" progId="Equation.DSMT4">
                  <p:embed/>
                </p:oleObj>
              </mc:Choice>
              <mc:Fallback>
                <p:oleObj name="Equation" r:id="rId2" imgW="2019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96752"/>
                        <a:ext cx="40354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718118"/>
              </p:ext>
            </p:extLst>
          </p:nvPr>
        </p:nvGraphicFramePr>
        <p:xfrm>
          <a:off x="395536" y="2780928"/>
          <a:ext cx="26638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469800" progId="Equation.DSMT4">
                  <p:embed/>
                </p:oleObj>
              </mc:Choice>
              <mc:Fallback>
                <p:oleObj name="Equation" r:id="rId4" imgW="1333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80928"/>
                        <a:ext cx="26638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07744"/>
              </p:ext>
            </p:extLst>
          </p:nvPr>
        </p:nvGraphicFramePr>
        <p:xfrm>
          <a:off x="1043608" y="3936752"/>
          <a:ext cx="2003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960" imgH="228600" progId="Equation.DSMT4">
                  <p:embed/>
                </p:oleObj>
              </mc:Choice>
              <mc:Fallback>
                <p:oleObj name="Equation" r:id="rId6" imgW="1002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936752"/>
                        <a:ext cx="2003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823828"/>
              </p:ext>
            </p:extLst>
          </p:nvPr>
        </p:nvGraphicFramePr>
        <p:xfrm>
          <a:off x="1187624" y="2276872"/>
          <a:ext cx="4060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1840" imgH="215640" progId="Equation.DSMT4">
                  <p:embed/>
                </p:oleObj>
              </mc:Choice>
              <mc:Fallback>
                <p:oleObj name="Equation" r:id="rId8" imgW="2031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276872"/>
                        <a:ext cx="4060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3191049" y="4077072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790382"/>
              </p:ext>
            </p:extLst>
          </p:nvPr>
        </p:nvGraphicFramePr>
        <p:xfrm>
          <a:off x="3481661" y="3933056"/>
          <a:ext cx="1725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80" imgH="228600" progId="Equation.DSMT4">
                  <p:embed/>
                </p:oleObj>
              </mc:Choice>
              <mc:Fallback>
                <p:oleObj name="Equation" r:id="rId10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661" y="3933056"/>
                        <a:ext cx="1725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303432"/>
              </p:ext>
            </p:extLst>
          </p:nvPr>
        </p:nvGraphicFramePr>
        <p:xfrm>
          <a:off x="776288" y="4581128"/>
          <a:ext cx="22066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04840" imgH="469800" progId="Equation.DSMT4">
                  <p:embed/>
                </p:oleObj>
              </mc:Choice>
              <mc:Fallback>
                <p:oleObj name="Equation" r:id="rId12" imgW="11048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4581128"/>
                        <a:ext cx="22066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210614"/>
              </p:ext>
            </p:extLst>
          </p:nvPr>
        </p:nvGraphicFramePr>
        <p:xfrm>
          <a:off x="2829371" y="4898628"/>
          <a:ext cx="1598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99920" imgH="203040" progId="Equation.DSMT4">
                  <p:embed/>
                </p:oleObj>
              </mc:Choice>
              <mc:Fallback>
                <p:oleObj name="Equation" r:id="rId14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371" y="4898628"/>
                        <a:ext cx="1598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851862"/>
              </p:ext>
            </p:extLst>
          </p:nvPr>
        </p:nvGraphicFramePr>
        <p:xfrm>
          <a:off x="4383088" y="4873228"/>
          <a:ext cx="1039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20560" imgH="203040" progId="Equation.DSMT4">
                  <p:embed/>
                </p:oleObj>
              </mc:Choice>
              <mc:Fallback>
                <p:oleObj name="Equation" r:id="rId16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4873228"/>
                        <a:ext cx="10398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右箭头 28"/>
          <p:cNvSpPr/>
          <p:nvPr/>
        </p:nvSpPr>
        <p:spPr>
          <a:xfrm>
            <a:off x="5580112" y="5016723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244531"/>
              </p:ext>
            </p:extLst>
          </p:nvPr>
        </p:nvGraphicFramePr>
        <p:xfrm>
          <a:off x="5938838" y="4873228"/>
          <a:ext cx="15732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87320" imgH="203040" progId="Equation.DSMT4">
                  <p:embed/>
                </p:oleObj>
              </mc:Choice>
              <mc:Fallback>
                <p:oleObj name="Equation" r:id="rId18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4873228"/>
                        <a:ext cx="15732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86145"/>
              </p:ext>
            </p:extLst>
          </p:nvPr>
        </p:nvGraphicFramePr>
        <p:xfrm>
          <a:off x="3279775" y="2781300"/>
          <a:ext cx="20796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41120" imgH="469800" progId="Equation.DSMT4">
                  <p:embed/>
                </p:oleObj>
              </mc:Choice>
              <mc:Fallback>
                <p:oleObj name="Equation" r:id="rId20" imgW="1041120" imgH="469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2781300"/>
                        <a:ext cx="20796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9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 animBg="1"/>
      <p:bldP spid="16" grpId="0"/>
      <p:bldP spid="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四方阵的行列式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395536" y="764704"/>
            <a:ext cx="4304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7D"/>
                </a:solidFill>
                <a:latin typeface="Times New Roman" pitchFamily="18" charset="0"/>
                <a:ea typeface="楷体_GB2312" pitchFamily="49" charset="-122"/>
              </a:rPr>
              <a:t>方阵行列式的运算性质</a:t>
            </a:r>
          </a:p>
        </p:txBody>
      </p:sp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981288"/>
              </p:ext>
            </p:extLst>
          </p:nvPr>
        </p:nvGraphicFramePr>
        <p:xfrm>
          <a:off x="1691680" y="1628800"/>
          <a:ext cx="1803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279279" progId="Equation.DSMT4">
                  <p:embed/>
                </p:oleObj>
              </mc:Choice>
              <mc:Fallback>
                <p:oleObj name="Equation" r:id="rId2" imgW="901309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628800"/>
                        <a:ext cx="1803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183605"/>
              </p:ext>
            </p:extLst>
          </p:nvPr>
        </p:nvGraphicFramePr>
        <p:xfrm>
          <a:off x="1691680" y="2442344"/>
          <a:ext cx="2157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280" imgH="241200" progId="Equation.DSMT4">
                  <p:embed/>
                </p:oleObj>
              </mc:Choice>
              <mc:Fallback>
                <p:oleObj name="Equation" r:id="rId4" imgW="1079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442344"/>
                        <a:ext cx="21574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840048"/>
              </p:ext>
            </p:extLst>
          </p:nvPr>
        </p:nvGraphicFramePr>
        <p:xfrm>
          <a:off x="1705496" y="3356992"/>
          <a:ext cx="2157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241200" progId="Equation.DSMT4">
                  <p:embed/>
                </p:oleObj>
              </mc:Choice>
              <mc:Fallback>
                <p:oleObj name="Equation" r:id="rId6" imgW="1079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496" y="3356992"/>
                        <a:ext cx="21574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290749"/>
              </p:ext>
            </p:extLst>
          </p:nvPr>
        </p:nvGraphicFramePr>
        <p:xfrm>
          <a:off x="3937744" y="3378448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5200" imgH="241300" progId="Equation.DSMT4">
                  <p:embed/>
                </p:oleObj>
              </mc:Choice>
              <mc:Fallback>
                <p:oleObj name="Equation" r:id="rId8" imgW="965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744" y="3378448"/>
                        <a:ext cx="1930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25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复习余子式及代数余子式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9612" y="1415778"/>
            <a:ext cx="7772400" cy="615950"/>
            <a:chOff x="109612" y="1415778"/>
            <a:chExt cx="7772400" cy="615950"/>
          </a:xfrm>
        </p:grpSpPr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109612" y="1491978"/>
              <a:ext cx="777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把                          称为元素     的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代数余子式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．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66812" y="1415778"/>
              <a:ext cx="4017079" cy="615950"/>
              <a:chOff x="566812" y="1415778"/>
              <a:chExt cx="4017079" cy="615950"/>
            </a:xfrm>
          </p:grpSpPr>
          <p:graphicFrame>
            <p:nvGraphicFramePr>
              <p:cNvPr id="34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9985175"/>
                  </p:ext>
                </p:extLst>
              </p:nvPr>
            </p:nvGraphicFramePr>
            <p:xfrm>
              <a:off x="566812" y="1415778"/>
              <a:ext cx="2295525" cy="615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040948" imgH="279279" progId="Equation.DSMT4">
                      <p:embed/>
                    </p:oleObj>
                  </mc:Choice>
                  <mc:Fallback>
                    <p:oleObj name="Equation" r:id="rId2" imgW="1040948" imgH="279279" progId="Equation.DSMT4">
                      <p:embed/>
                      <p:pic>
                        <p:nvPicPr>
                          <p:cNvPr id="0" name="Picture 7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6812" y="1415778"/>
                            <a:ext cx="2295525" cy="6159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3644072"/>
                  </p:ext>
                </p:extLst>
              </p:nvPr>
            </p:nvGraphicFramePr>
            <p:xfrm>
              <a:off x="4080654" y="1420347"/>
              <a:ext cx="503237" cy="530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77646" imgH="241091" progId="Equation.DSMT4">
                      <p:embed/>
                    </p:oleObj>
                  </mc:Choice>
                  <mc:Fallback>
                    <p:oleObj name="Equation" r:id="rId4" imgW="177646" imgH="241091" progId="Equation.DSMT4">
                      <p:embed/>
                      <p:pic>
                        <p:nvPicPr>
                          <p:cNvPr id="0" name="Picture 7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654" y="1420347"/>
                            <a:ext cx="503237" cy="530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组合 3"/>
          <p:cNvGrpSpPr/>
          <p:nvPr/>
        </p:nvGrpSpPr>
        <p:grpSpPr>
          <a:xfrm>
            <a:off x="109612" y="188640"/>
            <a:ext cx="7924800" cy="1084263"/>
            <a:chOff x="109612" y="188640"/>
            <a:chExt cx="7924800" cy="1084263"/>
          </a:xfrm>
        </p:grpSpPr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109612" y="188640"/>
              <a:ext cx="7924800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在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n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阶行列式中，把元素      所在的第   行和第    列划后，留下来的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kumimoji="1" lang="zh-CN" altLang="en-US" b="1" i="1" dirty="0">
                  <a:solidFill>
                    <a:srgbClr val="000000"/>
                  </a:solidFill>
                </a:rPr>
                <a:t>－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阶行列式叫做元素     的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余子式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，记作        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. </a:t>
              </a:r>
            </a:p>
          </p:txBody>
        </p:sp>
        <p:graphicFrame>
          <p:nvGraphicFramePr>
            <p:cNvPr id="3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5108354"/>
                </p:ext>
              </p:extLst>
            </p:nvPr>
          </p:nvGraphicFramePr>
          <p:xfrm>
            <a:off x="5219774" y="304528"/>
            <a:ext cx="22383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1468" imgH="177569" progId="Equation.DSMT4">
                    <p:embed/>
                  </p:oleObj>
                </mc:Choice>
                <mc:Fallback>
                  <p:oleObj name="Equation" r:id="rId6" imgW="101468" imgH="177569" progId="Equation.DSMT4">
                    <p:embed/>
                    <p:pic>
                      <p:nvPicPr>
                        <p:cNvPr id="0" name="Picture 7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774" y="304528"/>
                          <a:ext cx="223838" cy="39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6484616"/>
                </p:ext>
              </p:extLst>
            </p:nvPr>
          </p:nvGraphicFramePr>
          <p:xfrm>
            <a:off x="6300862" y="315640"/>
            <a:ext cx="327025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835" imgH="202936" progId="Equation.DSMT4">
                    <p:embed/>
                  </p:oleObj>
                </mc:Choice>
                <mc:Fallback>
                  <p:oleObj name="Equation" r:id="rId8" imgW="126835" imgH="202936" progId="Equation.DSMT4">
                    <p:embed/>
                    <p:pic>
                      <p:nvPicPr>
                        <p:cNvPr id="0" name="Picture 7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862" y="315640"/>
                          <a:ext cx="327025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0232418"/>
                </p:ext>
              </p:extLst>
            </p:nvPr>
          </p:nvGraphicFramePr>
          <p:xfrm>
            <a:off x="6966024" y="742678"/>
            <a:ext cx="558800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53890" imgH="241195" progId="Equation.DSMT4">
                    <p:embed/>
                  </p:oleObj>
                </mc:Choice>
                <mc:Fallback>
                  <p:oleObj name="Equation" r:id="rId10" imgW="253890" imgH="241195" progId="Equation.DSMT4">
                    <p:embed/>
                    <p:pic>
                      <p:nvPicPr>
                        <p:cNvPr id="0" name="Picture 7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6024" y="742678"/>
                          <a:ext cx="558800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2710353"/>
                </p:ext>
              </p:extLst>
            </p:nvPr>
          </p:nvGraphicFramePr>
          <p:xfrm>
            <a:off x="4387924" y="741090"/>
            <a:ext cx="503238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7646" imgH="241091" progId="Equation.DSMT4">
                    <p:embed/>
                  </p:oleObj>
                </mc:Choice>
                <mc:Fallback>
                  <p:oleObj name="Equation" r:id="rId12" imgW="177646" imgH="241091" progId="Equation.DSMT4">
                    <p:embed/>
                    <p:pic>
                      <p:nvPicPr>
                        <p:cNvPr id="0" name="Picture 7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924" y="741090"/>
                          <a:ext cx="503238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5586993"/>
                </p:ext>
              </p:extLst>
            </p:nvPr>
          </p:nvGraphicFramePr>
          <p:xfrm>
            <a:off x="3490987" y="263253"/>
            <a:ext cx="503237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77646" imgH="241091" progId="Equation.DSMT4">
                    <p:embed/>
                  </p:oleObj>
                </mc:Choice>
                <mc:Fallback>
                  <p:oleObj name="Equation" r:id="rId13" imgW="177646" imgH="241091" progId="Equation.DSMT4">
                    <p:embed/>
                    <p:pic>
                      <p:nvPicPr>
                        <p:cNvPr id="0" name="Picture 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987" y="263253"/>
                          <a:ext cx="503237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76672" y="2445246"/>
            <a:ext cx="7620000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行列式展开定理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行列式等于它的任一行（列）的各元素与其对应元素的代数余子式乘积之和。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23528" y="3597374"/>
            <a:ext cx="7620000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行列式展开定理推论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行列式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任一行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（列）的各元素与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另外一行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对应元素的代数余子式乘积之和等于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零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302295"/>
              </p:ext>
            </p:extLst>
          </p:nvPr>
        </p:nvGraphicFramePr>
        <p:xfrm>
          <a:off x="1452563" y="4795490"/>
          <a:ext cx="44053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6880" imgH="469800" progId="Equation.DSMT4">
                  <p:embed/>
                </p:oleObj>
              </mc:Choice>
              <mc:Fallback>
                <p:oleObj name="Equation" r:id="rId14" imgW="266688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4795490"/>
                        <a:ext cx="44053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39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五伴随矩阵的定义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23528" y="548680"/>
            <a:ext cx="803592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行列式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|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的各个元素的代数余子式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ij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所构成的如下矩阵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称为矩阵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伴随矩阵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695054"/>
              </p:ext>
            </p:extLst>
          </p:nvPr>
        </p:nvGraphicFramePr>
        <p:xfrm>
          <a:off x="2412678" y="1340843"/>
          <a:ext cx="34988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939800" progId="Equation.DSMT4">
                  <p:embed/>
                </p:oleObj>
              </mc:Choice>
              <mc:Fallback>
                <p:oleObj name="Equation" r:id="rId2" imgW="1752600" imgH="93980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678" y="1340843"/>
                        <a:ext cx="3498850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28"/>
          <p:cNvGrpSpPr>
            <a:grpSpLocks/>
          </p:cNvGrpSpPr>
          <p:nvPr/>
        </p:nvGrpSpPr>
        <p:grpSpPr bwMode="auto">
          <a:xfrm>
            <a:off x="4932040" y="3212505"/>
            <a:ext cx="3352800" cy="1828800"/>
            <a:chOff x="3648" y="2160"/>
            <a:chExt cx="2112" cy="1152"/>
          </a:xfrm>
        </p:grpSpPr>
        <p:sp>
          <p:nvSpPr>
            <p:cNvPr id="19" name="AutoShape 29"/>
            <p:cNvSpPr>
              <a:spLocks noChangeArrowheads="1"/>
            </p:cNvSpPr>
            <p:nvPr/>
          </p:nvSpPr>
          <p:spPr bwMode="auto">
            <a:xfrm>
              <a:off x="3648" y="2160"/>
              <a:ext cx="2112" cy="1152"/>
            </a:xfrm>
            <a:prstGeom prst="cloudCallout">
              <a:avLst>
                <a:gd name="adj1" fmla="val -59468"/>
                <a:gd name="adj2" fmla="val -5399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元素      的代数余子式      位于第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j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行第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i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列</a:t>
              </a:r>
            </a:p>
          </p:txBody>
        </p:sp>
        <p:graphicFrame>
          <p:nvGraphicFramePr>
            <p:cNvPr id="20" name="Object 30"/>
            <p:cNvGraphicFramePr>
              <a:graphicFrameLocks noChangeAspect="1"/>
            </p:cNvGraphicFramePr>
            <p:nvPr/>
          </p:nvGraphicFramePr>
          <p:xfrm>
            <a:off x="4412" y="2304"/>
            <a:ext cx="256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646" imgH="241091" progId="Equation.DSMT4">
                    <p:embed/>
                  </p:oleObj>
                </mc:Choice>
                <mc:Fallback>
                  <p:oleObj name="Equation" r:id="rId4" imgW="177646" imgH="241091" progId="Equation.DSMT4">
                    <p:embed/>
                    <p:pic>
                      <p:nvPicPr>
                        <p:cNvPr id="0" name="Picture 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2304"/>
                          <a:ext cx="256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31"/>
            <p:cNvGraphicFramePr>
              <a:graphicFrameLocks noChangeAspect="1"/>
            </p:cNvGraphicFramePr>
            <p:nvPr/>
          </p:nvGraphicFramePr>
          <p:xfrm>
            <a:off x="4560" y="2526"/>
            <a:ext cx="29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112" imgH="241195" progId="Equation.DSMT4">
                    <p:embed/>
                  </p:oleObj>
                </mc:Choice>
                <mc:Fallback>
                  <p:oleObj name="Equation" r:id="rId6" imgW="203112" imgH="241195" progId="Equation.DSMT4">
                    <p:embed/>
                    <p:pic>
                      <p:nvPicPr>
                        <p:cNvPr id="0" name="Picture 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526"/>
                          <a:ext cx="292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矩形 11"/>
          <p:cNvSpPr/>
          <p:nvPr/>
        </p:nvSpPr>
        <p:spPr>
          <a:xfrm>
            <a:off x="246683" y="548680"/>
            <a:ext cx="1012949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150470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7"/>
          <p:cNvSpPr>
            <a:spLocks noChangeArrowheads="1"/>
          </p:cNvSpPr>
          <p:nvPr/>
        </p:nvSpPr>
        <p:spPr bwMode="auto">
          <a:xfrm rot="5400000" flipV="1">
            <a:off x="6711157" y="1794669"/>
            <a:ext cx="1727200" cy="503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 rot="5400000" flipH="1" flipV="1">
            <a:off x="5458619" y="1794669"/>
            <a:ext cx="1727200" cy="503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5400000" flipH="1" flipV="1">
            <a:off x="4737894" y="1794669"/>
            <a:ext cx="1727200" cy="503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2511425" y="2549525"/>
            <a:ext cx="2663825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2511425" y="1614488"/>
            <a:ext cx="2663825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2511425" y="1182688"/>
            <a:ext cx="2663825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2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270970"/>
              </p:ext>
            </p:extLst>
          </p:nvPr>
        </p:nvGraphicFramePr>
        <p:xfrm>
          <a:off x="2235200" y="1117600"/>
          <a:ext cx="573881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69920" imgH="939600" progId="Equation.DSMT4">
                  <p:embed/>
                </p:oleObj>
              </mc:Choice>
              <mc:Fallback>
                <p:oleObj name="Equation" r:id="rId3" imgW="2869920" imgH="939600" progId="Equation.DSMT4">
                  <p:embed/>
                  <p:pic>
                    <p:nvPicPr>
                      <p:cNvPr id="0" name="Picture 7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117600"/>
                        <a:ext cx="5738813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五伴随矩阵的性质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27" name="Object 46"/>
          <p:cNvGraphicFramePr>
            <a:graphicFrameLocks noChangeAspect="1"/>
          </p:cNvGraphicFramePr>
          <p:nvPr/>
        </p:nvGraphicFramePr>
        <p:xfrm>
          <a:off x="2195513" y="3662363"/>
          <a:ext cx="30718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700" imgH="927100" progId="Equation.DSMT4">
                  <p:embed/>
                </p:oleObj>
              </mc:Choice>
              <mc:Fallback>
                <p:oleObj name="Equation" r:id="rId5" imgW="1536700" imgH="927100" progId="Equation.DSMT4">
                  <p:embed/>
                  <p:pic>
                    <p:nvPicPr>
                      <p:cNvPr id="0" name="Picture 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62363"/>
                        <a:ext cx="30718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455613" y="4937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性质</a:t>
            </a:r>
          </a:p>
        </p:txBody>
      </p:sp>
      <p:graphicFrame>
        <p:nvGraphicFramePr>
          <p:cNvPr id="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578863"/>
              </p:ext>
            </p:extLst>
          </p:nvPr>
        </p:nvGraphicFramePr>
        <p:xfrm>
          <a:off x="1219200" y="455613"/>
          <a:ext cx="2746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44600" imgH="241300" progId="Equation.DSMT4">
                  <p:embed/>
                </p:oleObj>
              </mc:Choice>
              <mc:Fallback>
                <p:oleObj name="Equation" r:id="rId7" imgW="1244600" imgH="241300" progId="Equation.DSMT4">
                  <p:embed/>
                  <p:pic>
                    <p:nvPicPr>
                      <p:cNvPr id="0" name="Picture 7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5613"/>
                        <a:ext cx="2746375" cy="533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55613" y="1773238"/>
            <a:ext cx="1452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证明  </a:t>
            </a:r>
            <a:endParaRPr kumimoji="1"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" name="Object 8"/>
          <p:cNvGraphicFramePr>
            <a:graphicFrameLocks noChangeAspect="1"/>
          </p:cNvGraphicFramePr>
          <p:nvPr/>
        </p:nvGraphicFramePr>
        <p:xfrm>
          <a:off x="1531938" y="1792288"/>
          <a:ext cx="6111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4668" imgH="190417" progId="Equation.DSMT4">
                  <p:embed/>
                </p:oleObj>
              </mc:Choice>
              <mc:Fallback>
                <p:oleObj name="Equation" r:id="rId9" imgW="304668" imgH="190417" progId="Equation.DSMT4">
                  <p:embed/>
                  <p:pic>
                    <p:nvPicPr>
                      <p:cNvPr id="0" name="Picture 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1792288"/>
                        <a:ext cx="6111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5219700" y="4376738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07780" imgH="203112" progId="Equation.DSMT4">
                  <p:embed/>
                </p:oleObj>
              </mc:Choice>
              <mc:Fallback>
                <p:oleObj name="Equation" r:id="rId11" imgW="507780" imgH="203112" progId="Equation.DSMT4">
                  <p:embed/>
                  <p:pic>
                    <p:nvPicPr>
                      <p:cNvPr id="0" name="Picture 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376738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3"/>
          <p:cNvGraphicFramePr>
            <a:graphicFrameLocks noChangeAspect="1"/>
          </p:cNvGraphicFramePr>
          <p:nvPr/>
        </p:nvGraphicFramePr>
        <p:xfrm>
          <a:off x="2195513" y="3662363"/>
          <a:ext cx="30718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36700" imgH="927100" progId="Equation.DSMT4">
                  <p:embed/>
                </p:oleObj>
              </mc:Choice>
              <mc:Fallback>
                <p:oleObj name="Equation" r:id="rId13" imgW="1536700" imgH="927100" progId="Equation.DSMT4">
                  <p:embed/>
                  <p:pic>
                    <p:nvPicPr>
                      <p:cNvPr id="0" name="Picture 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62363"/>
                        <a:ext cx="30718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4"/>
          <p:cNvGraphicFramePr>
            <a:graphicFrameLocks noChangeAspect="1"/>
          </p:cNvGraphicFramePr>
          <p:nvPr/>
        </p:nvGraphicFramePr>
        <p:xfrm>
          <a:off x="2195513" y="3662363"/>
          <a:ext cx="30718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36700" imgH="927100" progId="Equation.DSMT4">
                  <p:embed/>
                </p:oleObj>
              </mc:Choice>
              <mc:Fallback>
                <p:oleObj name="Equation" r:id="rId15" imgW="1536700" imgH="927100" progId="Equation.DSMT4">
                  <p:embed/>
                  <p:pic>
                    <p:nvPicPr>
                      <p:cNvPr id="0" name="Picture 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62363"/>
                        <a:ext cx="30718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5"/>
          <p:cNvGraphicFramePr>
            <a:graphicFrameLocks noChangeAspect="1"/>
          </p:cNvGraphicFramePr>
          <p:nvPr/>
        </p:nvGraphicFramePr>
        <p:xfrm>
          <a:off x="2195513" y="3662363"/>
          <a:ext cx="30718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36700" imgH="927100" progId="Equation.DSMT4">
                  <p:embed/>
                </p:oleObj>
              </mc:Choice>
              <mc:Fallback>
                <p:oleObj name="Equation" r:id="rId17" imgW="1536700" imgH="927100" progId="Equation.DSMT4">
                  <p:embed/>
                  <p:pic>
                    <p:nvPicPr>
                      <p:cNvPr id="0" name="Picture 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62363"/>
                        <a:ext cx="30718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8"/>
          <p:cNvGraphicFramePr>
            <a:graphicFrameLocks noChangeAspect="1"/>
          </p:cNvGraphicFramePr>
          <p:nvPr/>
        </p:nvGraphicFramePr>
        <p:xfrm>
          <a:off x="2195513" y="3662363"/>
          <a:ext cx="30718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36700" imgH="927100" progId="Equation.DSMT4">
                  <p:embed/>
                </p:oleObj>
              </mc:Choice>
              <mc:Fallback>
                <p:oleObj name="Equation" r:id="rId19" imgW="1536700" imgH="927100" progId="Equation.DSMT4">
                  <p:embed/>
                  <p:pic>
                    <p:nvPicPr>
                      <p:cNvPr id="0" name="Picture 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62363"/>
                        <a:ext cx="30718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885107"/>
              </p:ext>
            </p:extLst>
          </p:nvPr>
        </p:nvGraphicFramePr>
        <p:xfrm>
          <a:off x="2182813" y="3662363"/>
          <a:ext cx="30972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49400" imgH="927100" progId="Equation.DSMT4">
                  <p:embed/>
                </p:oleObj>
              </mc:Choice>
              <mc:Fallback>
                <p:oleObj name="Equation" r:id="rId21" imgW="1549400" imgH="927100" progId="Equation.DSMT4">
                  <p:embed/>
                  <p:pic>
                    <p:nvPicPr>
                      <p:cNvPr id="0" name="Picture 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662363"/>
                        <a:ext cx="30972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70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/>
      <p:bldP spid="37" grpId="2" animBg="1"/>
      <p:bldP spid="36" grpId="2" animBg="1"/>
      <p:bldP spid="36" grpId="3" animBg="1"/>
      <p:bldP spid="36" grpId="4" animBg="1"/>
      <p:bldP spid="36" grpId="5" animBg="1"/>
      <p:bldP spid="35" grpId="1" animBg="1"/>
      <p:bldP spid="35" grpId="2" animBg="1"/>
      <p:bldP spid="30" grpId="1" animBg="1"/>
      <p:bldP spid="30" grpId="2" animBg="1"/>
      <p:bldP spid="29" grpId="1" animBg="1"/>
      <p:bldP spid="29" grpId="2" animBg="1"/>
      <p:bldP spid="28" grpId="2" animBg="1"/>
      <p:bldP spid="28" grpId="3" animBg="1"/>
      <p:bldP spid="28" grpId="4" animBg="1"/>
      <p:bldP spid="28" grpId="5" animBg="1"/>
      <p:bldP spid="3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7" name="Group 6">
            <a:extLst>
              <a:ext uri="{FF2B5EF4-FFF2-40B4-BE49-F238E27FC236}">
                <a16:creationId xmlns:a16="http://schemas.microsoft.com/office/drawing/2014/main" id="{4A50A7A0-7128-40BE-A0ED-C96ABDBDD013}"/>
              </a:ext>
            </a:extLst>
          </p:cNvPr>
          <p:cNvGrpSpPr>
            <a:grpSpLocks/>
          </p:cNvGrpSpPr>
          <p:nvPr/>
        </p:nvGrpSpPr>
        <p:grpSpPr bwMode="auto">
          <a:xfrm>
            <a:off x="2222500" y="838200"/>
            <a:ext cx="4608513" cy="1655763"/>
            <a:chOff x="1296" y="1824"/>
            <a:chExt cx="3120" cy="1344"/>
          </a:xfrm>
        </p:grpSpPr>
        <p:sp>
          <p:nvSpPr>
            <p:cNvPr id="4143" name="Line 7">
              <a:extLst>
                <a:ext uri="{FF2B5EF4-FFF2-40B4-BE49-F238E27FC236}">
                  <a16:creationId xmlns:a16="http://schemas.microsoft.com/office/drawing/2014/main" id="{E990D82A-1094-4080-8DF9-077925646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824"/>
              <a:ext cx="31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4" name="Line 8">
              <a:extLst>
                <a:ext uri="{FF2B5EF4-FFF2-40B4-BE49-F238E27FC236}">
                  <a16:creationId xmlns:a16="http://schemas.microsoft.com/office/drawing/2014/main" id="{DC9326D9-9E2A-4CAF-8038-2219D1277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160"/>
              <a:ext cx="31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5" name="Line 9">
              <a:extLst>
                <a:ext uri="{FF2B5EF4-FFF2-40B4-BE49-F238E27FC236}">
                  <a16:creationId xmlns:a16="http://schemas.microsoft.com/office/drawing/2014/main" id="{41F4E7EC-0072-49C5-8D8E-3A7D7F4FE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96"/>
              <a:ext cx="31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6" name="Line 10">
              <a:extLst>
                <a:ext uri="{FF2B5EF4-FFF2-40B4-BE49-F238E27FC236}">
                  <a16:creationId xmlns:a16="http://schemas.microsoft.com/office/drawing/2014/main" id="{9D4C8F48-9CCA-4BE9-ACB2-4730AA96C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32"/>
              <a:ext cx="31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7" name="Line 11">
              <a:extLst>
                <a:ext uri="{FF2B5EF4-FFF2-40B4-BE49-F238E27FC236}">
                  <a16:creationId xmlns:a16="http://schemas.microsoft.com/office/drawing/2014/main" id="{B97B9710-1E22-4DB9-9625-89F749C1B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168"/>
              <a:ext cx="31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8" name="Line 12">
              <a:extLst>
                <a:ext uri="{FF2B5EF4-FFF2-40B4-BE49-F238E27FC236}">
                  <a16:creationId xmlns:a16="http://schemas.microsoft.com/office/drawing/2014/main" id="{A5678CC8-0484-4C3A-BB66-E81450D87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824"/>
              <a:ext cx="0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9" name="Line 13">
              <a:extLst>
                <a:ext uri="{FF2B5EF4-FFF2-40B4-BE49-F238E27FC236}">
                  <a16:creationId xmlns:a16="http://schemas.microsoft.com/office/drawing/2014/main" id="{97BF1AF6-71E6-4AB9-82A8-B1DDBCD9A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824"/>
              <a:ext cx="0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50" name="Line 14">
              <a:extLst>
                <a:ext uri="{FF2B5EF4-FFF2-40B4-BE49-F238E27FC236}">
                  <a16:creationId xmlns:a16="http://schemas.microsoft.com/office/drawing/2014/main" id="{A8603351-FBBF-4B5A-A088-001B7DD23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824"/>
              <a:ext cx="0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51" name="Line 15">
              <a:extLst>
                <a:ext uri="{FF2B5EF4-FFF2-40B4-BE49-F238E27FC236}">
                  <a16:creationId xmlns:a16="http://schemas.microsoft.com/office/drawing/2014/main" id="{DEE609B8-435C-4369-BF17-D9E01A821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24"/>
              <a:ext cx="0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52" name="Line 16">
              <a:extLst>
                <a:ext uri="{FF2B5EF4-FFF2-40B4-BE49-F238E27FC236}">
                  <a16:creationId xmlns:a16="http://schemas.microsoft.com/office/drawing/2014/main" id="{4491A044-2543-4BF1-A421-58487DB92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24"/>
              <a:ext cx="0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737" name="Text Box 17">
            <a:extLst>
              <a:ext uri="{FF2B5EF4-FFF2-40B4-BE49-F238E27FC236}">
                <a16:creationId xmlns:a16="http://schemas.microsoft.com/office/drawing/2014/main" id="{B9320DDE-BFAF-4659-AB77-6BB77172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2708275"/>
            <a:ext cx="72437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为了便于计算，把表中的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√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改成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，空白地方填上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，就得到一个数表：</a:t>
            </a:r>
          </a:p>
        </p:txBody>
      </p:sp>
      <p:sp>
        <p:nvSpPr>
          <p:cNvPr id="4119" name="Text Box 18">
            <a:extLst>
              <a:ext uri="{FF2B5EF4-FFF2-40B4-BE49-F238E27FC236}">
                <a16:creationId xmlns:a16="http://schemas.microsoft.com/office/drawing/2014/main" id="{31F578C5-B5C1-4E7E-BDB4-322955A1C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766763"/>
            <a:ext cx="4413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</a:p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4120" name="Text Box 19">
            <a:extLst>
              <a:ext uri="{FF2B5EF4-FFF2-40B4-BE49-F238E27FC236}">
                <a16:creationId xmlns:a16="http://schemas.microsoft.com/office/drawing/2014/main" id="{7B938984-FE18-4893-A876-5A2B25B48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5" y="363538"/>
            <a:ext cx="4262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A           B           C          D</a:t>
            </a:r>
            <a:endParaRPr lang="en-US" altLang="zh-CN" i="1">
              <a:solidFill>
                <a:srgbClr val="000000"/>
              </a:solidFill>
            </a:endParaRPr>
          </a:p>
        </p:txBody>
      </p:sp>
      <p:sp>
        <p:nvSpPr>
          <p:cNvPr id="4121" name="Rectangle 20">
            <a:extLst>
              <a:ext uri="{FF2B5EF4-FFF2-40B4-BE49-F238E27FC236}">
                <a16:creationId xmlns:a16="http://schemas.microsoft.com/office/drawing/2014/main" id="{5AEE57B3-D60B-4140-B629-9B19FB74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739775"/>
            <a:ext cx="410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00"/>
                </a:solidFill>
              </a:rPr>
              <a:t>√</a:t>
            </a:r>
          </a:p>
        </p:txBody>
      </p:sp>
      <p:sp>
        <p:nvSpPr>
          <p:cNvPr id="4122" name="Rectangle 21">
            <a:extLst>
              <a:ext uri="{FF2B5EF4-FFF2-40B4-BE49-F238E27FC236}">
                <a16:creationId xmlns:a16="http://schemas.microsoft.com/office/drawing/2014/main" id="{EED0CD06-1401-4221-8A29-887719270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1143000"/>
            <a:ext cx="410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00"/>
                </a:solidFill>
              </a:rPr>
              <a:t>√</a:t>
            </a:r>
          </a:p>
        </p:txBody>
      </p:sp>
      <p:sp>
        <p:nvSpPr>
          <p:cNvPr id="4123" name="Rectangle 22">
            <a:extLst>
              <a:ext uri="{FF2B5EF4-FFF2-40B4-BE49-F238E27FC236}">
                <a16:creationId xmlns:a16="http://schemas.microsoft.com/office/drawing/2014/main" id="{6DC8E285-2CE3-4FFA-B4D3-C6CB06F88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1150938"/>
            <a:ext cx="410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00"/>
                </a:solidFill>
              </a:rPr>
              <a:t>√</a:t>
            </a:r>
          </a:p>
        </p:txBody>
      </p:sp>
      <p:sp>
        <p:nvSpPr>
          <p:cNvPr id="4124" name="Rectangle 23">
            <a:extLst>
              <a:ext uri="{FF2B5EF4-FFF2-40B4-BE49-F238E27FC236}">
                <a16:creationId xmlns:a16="http://schemas.microsoft.com/office/drawing/2014/main" id="{87478CF0-82AB-47CF-9ABF-1DB3C9CFE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719138"/>
            <a:ext cx="410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00"/>
                </a:solidFill>
              </a:rPr>
              <a:t>√</a:t>
            </a:r>
          </a:p>
        </p:txBody>
      </p:sp>
      <p:sp>
        <p:nvSpPr>
          <p:cNvPr id="4125" name="Rectangle 24">
            <a:extLst>
              <a:ext uri="{FF2B5EF4-FFF2-40B4-BE49-F238E27FC236}">
                <a16:creationId xmlns:a16="http://schemas.microsoft.com/office/drawing/2014/main" id="{42A921D3-81FC-4536-924D-1198B21FB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463" y="1560513"/>
            <a:ext cx="410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00"/>
                </a:solidFill>
              </a:rPr>
              <a:t>√</a:t>
            </a:r>
          </a:p>
        </p:txBody>
      </p:sp>
      <p:sp>
        <p:nvSpPr>
          <p:cNvPr id="4126" name="Rectangle 25">
            <a:extLst>
              <a:ext uri="{FF2B5EF4-FFF2-40B4-BE49-F238E27FC236}">
                <a16:creationId xmlns:a16="http://schemas.microsoft.com/office/drawing/2014/main" id="{412C0898-0078-411D-9782-EA3C597AA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1560513"/>
            <a:ext cx="410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00"/>
                </a:solidFill>
              </a:rPr>
              <a:t>√</a:t>
            </a:r>
          </a:p>
        </p:txBody>
      </p:sp>
      <p:sp>
        <p:nvSpPr>
          <p:cNvPr id="4127" name="Rectangle 26">
            <a:extLst>
              <a:ext uri="{FF2B5EF4-FFF2-40B4-BE49-F238E27FC236}">
                <a16:creationId xmlns:a16="http://schemas.microsoft.com/office/drawing/2014/main" id="{C765E49E-7353-43BC-BA05-39B94589D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1978025"/>
            <a:ext cx="410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00"/>
                </a:solidFill>
              </a:rPr>
              <a:t>√</a:t>
            </a:r>
          </a:p>
        </p:txBody>
      </p:sp>
      <p:sp>
        <p:nvSpPr>
          <p:cNvPr id="30775" name="Rectangle 55">
            <a:extLst>
              <a:ext uri="{FF2B5EF4-FFF2-40B4-BE49-F238E27FC236}">
                <a16:creationId xmlns:a16="http://schemas.microsoft.com/office/drawing/2014/main" id="{AEA0677D-0CAA-4D25-8D09-4035B19EF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5851525"/>
            <a:ext cx="6465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这个数表反映了四个城市之间交通联接的情况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3" name="Group 100">
            <a:extLst>
              <a:ext uri="{FF2B5EF4-FFF2-40B4-BE49-F238E27FC236}">
                <a16:creationId xmlns:a16="http://schemas.microsoft.com/office/drawing/2014/main" id="{438EB85A-F7B7-4992-9E71-99408AFC675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08388"/>
            <a:ext cx="6705600" cy="2133600"/>
            <a:chOff x="1296" y="1824"/>
            <a:chExt cx="3120" cy="1344"/>
          </a:xfrm>
        </p:grpSpPr>
        <p:sp>
          <p:nvSpPr>
            <p:cNvPr id="4133" name="Line 101">
              <a:extLst>
                <a:ext uri="{FF2B5EF4-FFF2-40B4-BE49-F238E27FC236}">
                  <a16:creationId xmlns:a16="http://schemas.microsoft.com/office/drawing/2014/main" id="{5680E953-C899-47FF-9473-F3C658667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824"/>
              <a:ext cx="31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4" name="Line 102">
              <a:extLst>
                <a:ext uri="{FF2B5EF4-FFF2-40B4-BE49-F238E27FC236}">
                  <a16:creationId xmlns:a16="http://schemas.microsoft.com/office/drawing/2014/main" id="{D3B8D507-E343-4C75-A0A3-CB876132B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160"/>
              <a:ext cx="31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5" name="Line 103">
              <a:extLst>
                <a:ext uri="{FF2B5EF4-FFF2-40B4-BE49-F238E27FC236}">
                  <a16:creationId xmlns:a16="http://schemas.microsoft.com/office/drawing/2014/main" id="{CDD29FFC-98C5-4DF7-9CAF-D440274F2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96"/>
              <a:ext cx="31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6" name="Line 104">
              <a:extLst>
                <a:ext uri="{FF2B5EF4-FFF2-40B4-BE49-F238E27FC236}">
                  <a16:creationId xmlns:a16="http://schemas.microsoft.com/office/drawing/2014/main" id="{240DD4D8-5CF0-43B0-8CDB-739B588D6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32"/>
              <a:ext cx="31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7" name="Line 105">
              <a:extLst>
                <a:ext uri="{FF2B5EF4-FFF2-40B4-BE49-F238E27FC236}">
                  <a16:creationId xmlns:a16="http://schemas.microsoft.com/office/drawing/2014/main" id="{21E76491-EEC2-4430-8E0B-321E98E61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168"/>
              <a:ext cx="31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8" name="Line 106">
              <a:extLst>
                <a:ext uri="{FF2B5EF4-FFF2-40B4-BE49-F238E27FC236}">
                  <a16:creationId xmlns:a16="http://schemas.microsoft.com/office/drawing/2014/main" id="{87C2F14E-B61C-457E-9439-B77C6DDF5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824"/>
              <a:ext cx="0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9" name="Line 107">
              <a:extLst>
                <a:ext uri="{FF2B5EF4-FFF2-40B4-BE49-F238E27FC236}">
                  <a16:creationId xmlns:a16="http://schemas.microsoft.com/office/drawing/2014/main" id="{580CDF6F-0858-4D90-BEE7-03123F5A3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824"/>
              <a:ext cx="0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0" name="Line 108">
              <a:extLst>
                <a:ext uri="{FF2B5EF4-FFF2-40B4-BE49-F238E27FC236}">
                  <a16:creationId xmlns:a16="http://schemas.microsoft.com/office/drawing/2014/main" id="{6E22EA75-0747-4800-847B-063779A81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824"/>
              <a:ext cx="0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1" name="Line 109">
              <a:extLst>
                <a:ext uri="{FF2B5EF4-FFF2-40B4-BE49-F238E27FC236}">
                  <a16:creationId xmlns:a16="http://schemas.microsoft.com/office/drawing/2014/main" id="{E96A4CB8-5842-4D52-B26C-11359B18D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24"/>
              <a:ext cx="0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2" name="Line 110">
              <a:extLst>
                <a:ext uri="{FF2B5EF4-FFF2-40B4-BE49-F238E27FC236}">
                  <a16:creationId xmlns:a16="http://schemas.microsoft.com/office/drawing/2014/main" id="{5CA52F49-0F27-4E0B-BE00-81B20378B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24"/>
              <a:ext cx="0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45">
            <a:extLst>
              <a:ext uri="{FF2B5EF4-FFF2-40B4-BE49-F238E27FC236}">
                <a16:creationId xmlns:a16="http://schemas.microsoft.com/office/drawing/2014/main" id="{19E1469F-F172-421E-9EE3-33CED3C24964}"/>
              </a:ext>
            </a:extLst>
          </p:cNvPr>
          <p:cNvGrpSpPr>
            <a:grpSpLocks/>
          </p:cNvGrpSpPr>
          <p:nvPr/>
        </p:nvGrpSpPr>
        <p:grpSpPr bwMode="auto">
          <a:xfrm>
            <a:off x="1916113" y="3705225"/>
            <a:ext cx="5407025" cy="1965325"/>
            <a:chOff x="1207" y="2269"/>
            <a:chExt cx="3406" cy="1238"/>
          </a:xfrm>
        </p:grpSpPr>
        <p:graphicFrame>
          <p:nvGraphicFramePr>
            <p:cNvPr id="4109" name="Object 50">
              <a:extLst>
                <a:ext uri="{FF2B5EF4-FFF2-40B4-BE49-F238E27FC236}">
                  <a16:creationId xmlns:a16="http://schemas.microsoft.com/office/drawing/2014/main" id="{277D803D-7911-40C5-9008-C54D110F11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4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4151" imgH="164885" progId="Equation.DSMT4">
                    <p:embed/>
                  </p:oleObj>
                </mc:Choice>
                <mc:Fallback>
                  <p:oleObj name="Equation" r:id="rId2" imgW="114151" imgH="164885" progId="Equation.DSMT4">
                    <p:embed/>
                    <p:pic>
                      <p:nvPicPr>
                        <p:cNvPr id="4109" name="Object 50">
                          <a:extLst>
                            <a:ext uri="{FF2B5EF4-FFF2-40B4-BE49-F238E27FC236}">
                              <a16:creationId xmlns:a16="http://schemas.microsoft.com/office/drawing/2014/main" id="{277D803D-7911-40C5-9008-C54D110F11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51">
              <a:extLst>
                <a:ext uri="{FF2B5EF4-FFF2-40B4-BE49-F238E27FC236}">
                  <a16:creationId xmlns:a16="http://schemas.microsoft.com/office/drawing/2014/main" id="{A1DF2D68-1F24-4C17-A598-C226808991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7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4151" imgH="164885" progId="Equation.DSMT4">
                    <p:embed/>
                  </p:oleObj>
                </mc:Choice>
                <mc:Fallback>
                  <p:oleObj name="Equation" r:id="rId4" imgW="114151" imgH="164885" progId="Equation.DSMT4">
                    <p:embed/>
                    <p:pic>
                      <p:nvPicPr>
                        <p:cNvPr id="4110" name="Object 51">
                          <a:extLst>
                            <a:ext uri="{FF2B5EF4-FFF2-40B4-BE49-F238E27FC236}">
                              <a16:creationId xmlns:a16="http://schemas.microsoft.com/office/drawing/2014/main" id="{A1DF2D68-1F24-4C17-A598-C226808991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52">
              <a:extLst>
                <a:ext uri="{FF2B5EF4-FFF2-40B4-BE49-F238E27FC236}">
                  <a16:creationId xmlns:a16="http://schemas.microsoft.com/office/drawing/2014/main" id="{8F8F8148-8B1D-4976-B4D7-DA7567B3BE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51" imgH="164885" progId="Equation.DSMT4">
                    <p:embed/>
                  </p:oleObj>
                </mc:Choice>
                <mc:Fallback>
                  <p:oleObj name="Equation" r:id="rId6" imgW="114151" imgH="164885" progId="Equation.DSMT4">
                    <p:embed/>
                    <p:pic>
                      <p:nvPicPr>
                        <p:cNvPr id="4111" name="Object 52">
                          <a:extLst>
                            <a:ext uri="{FF2B5EF4-FFF2-40B4-BE49-F238E27FC236}">
                              <a16:creationId xmlns:a16="http://schemas.microsoft.com/office/drawing/2014/main" id="{8F8F8148-8B1D-4976-B4D7-DA7567B3BE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53">
              <a:extLst>
                <a:ext uri="{FF2B5EF4-FFF2-40B4-BE49-F238E27FC236}">
                  <a16:creationId xmlns:a16="http://schemas.microsoft.com/office/drawing/2014/main" id="{62BECBD4-812E-42ED-80F3-F79055D75F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151" imgH="164885" progId="Equation.DSMT4">
                    <p:embed/>
                  </p:oleObj>
                </mc:Choice>
                <mc:Fallback>
                  <p:oleObj name="Equation" r:id="rId8" imgW="114151" imgH="164885" progId="Equation.DSMT4">
                    <p:embed/>
                    <p:pic>
                      <p:nvPicPr>
                        <p:cNvPr id="4112" name="Object 53">
                          <a:extLst>
                            <a:ext uri="{FF2B5EF4-FFF2-40B4-BE49-F238E27FC236}">
                              <a16:creationId xmlns:a16="http://schemas.microsoft.com/office/drawing/2014/main" id="{62BECBD4-812E-42ED-80F3-F79055D75F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54">
              <a:extLst>
                <a:ext uri="{FF2B5EF4-FFF2-40B4-BE49-F238E27FC236}">
                  <a16:creationId xmlns:a16="http://schemas.microsoft.com/office/drawing/2014/main" id="{E875DBF3-D855-406C-B7A4-E960991C9B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6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51" imgH="164885" progId="Equation.DSMT4">
                    <p:embed/>
                  </p:oleObj>
                </mc:Choice>
                <mc:Fallback>
                  <p:oleObj name="Equation" r:id="rId10" imgW="114151" imgH="164885" progId="Equation.DSMT4">
                    <p:embed/>
                    <p:pic>
                      <p:nvPicPr>
                        <p:cNvPr id="4113" name="Object 54">
                          <a:extLst>
                            <a:ext uri="{FF2B5EF4-FFF2-40B4-BE49-F238E27FC236}">
                              <a16:creationId xmlns:a16="http://schemas.microsoft.com/office/drawing/2014/main" id="{E875DBF3-D855-406C-B7A4-E960991C9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55">
              <a:extLst>
                <a:ext uri="{FF2B5EF4-FFF2-40B4-BE49-F238E27FC236}">
                  <a16:creationId xmlns:a16="http://schemas.microsoft.com/office/drawing/2014/main" id="{D7AFFCE3-FC2B-46ED-B6D1-E3A4DBCD06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4" y="3267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4151" imgH="164885" progId="Equation.DSMT4">
                    <p:embed/>
                  </p:oleObj>
                </mc:Choice>
                <mc:Fallback>
                  <p:oleObj name="Equation" r:id="rId12" imgW="114151" imgH="164885" progId="Equation.DSMT4">
                    <p:embed/>
                    <p:pic>
                      <p:nvPicPr>
                        <p:cNvPr id="4114" name="Object 55">
                          <a:extLst>
                            <a:ext uri="{FF2B5EF4-FFF2-40B4-BE49-F238E27FC236}">
                              <a16:creationId xmlns:a16="http://schemas.microsoft.com/office/drawing/2014/main" id="{D7AFFCE3-FC2B-46ED-B6D1-E3A4DBCD06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3267"/>
                          <a:ext cx="16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56">
              <a:extLst>
                <a:ext uri="{FF2B5EF4-FFF2-40B4-BE49-F238E27FC236}">
                  <a16:creationId xmlns:a16="http://schemas.microsoft.com/office/drawing/2014/main" id="{82814713-FA50-4201-B378-235D11F64F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7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4151" imgH="164885" progId="Equation.DSMT4">
                    <p:embed/>
                  </p:oleObj>
                </mc:Choice>
                <mc:Fallback>
                  <p:oleObj name="Equation" r:id="rId14" imgW="114151" imgH="164885" progId="Equation.DSMT4">
                    <p:embed/>
                    <p:pic>
                      <p:nvPicPr>
                        <p:cNvPr id="4115" name="Object 56">
                          <a:extLst>
                            <a:ext uri="{FF2B5EF4-FFF2-40B4-BE49-F238E27FC236}">
                              <a16:creationId xmlns:a16="http://schemas.microsoft.com/office/drawing/2014/main" id="{82814713-FA50-4201-B378-235D11F64F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6">
            <a:extLst>
              <a:ext uri="{FF2B5EF4-FFF2-40B4-BE49-F238E27FC236}">
                <a16:creationId xmlns:a16="http://schemas.microsoft.com/office/drawing/2014/main" id="{F55418E7-69A2-40A4-9751-981008B8B288}"/>
              </a:ext>
            </a:extLst>
          </p:cNvPr>
          <p:cNvGrpSpPr>
            <a:grpSpLocks/>
          </p:cNvGrpSpPr>
          <p:nvPr/>
        </p:nvGrpSpPr>
        <p:grpSpPr bwMode="auto">
          <a:xfrm>
            <a:off x="1901825" y="3676650"/>
            <a:ext cx="5435600" cy="1993900"/>
            <a:chOff x="1198" y="2251"/>
            <a:chExt cx="3424" cy="1256"/>
          </a:xfrm>
        </p:grpSpPr>
        <p:graphicFrame>
          <p:nvGraphicFramePr>
            <p:cNvPr id="4100" name="Object 57">
              <a:extLst>
                <a:ext uri="{FF2B5EF4-FFF2-40B4-BE49-F238E27FC236}">
                  <a16:creationId xmlns:a16="http://schemas.microsoft.com/office/drawing/2014/main" id="{C10B1FBC-48AC-4DD5-A6BC-F42601A2F2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8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6725" imgH="177415" progId="Equation.DSMT4">
                    <p:embed/>
                  </p:oleObj>
                </mc:Choice>
                <mc:Fallback>
                  <p:oleObj name="Equation" r:id="rId16" imgW="126725" imgH="177415" progId="Equation.DSMT4">
                    <p:embed/>
                    <p:pic>
                      <p:nvPicPr>
                        <p:cNvPr id="4100" name="Object 57">
                          <a:extLst>
                            <a:ext uri="{FF2B5EF4-FFF2-40B4-BE49-F238E27FC236}">
                              <a16:creationId xmlns:a16="http://schemas.microsoft.com/office/drawing/2014/main" id="{C10B1FBC-48AC-4DD5-A6BC-F42601A2F2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58">
              <a:extLst>
                <a:ext uri="{FF2B5EF4-FFF2-40B4-BE49-F238E27FC236}">
                  <a16:creationId xmlns:a16="http://schemas.microsoft.com/office/drawing/2014/main" id="{3655BC0A-149D-42A2-A3CF-5698C70226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5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6725" imgH="177415" progId="Equation.DSMT4">
                    <p:embed/>
                  </p:oleObj>
                </mc:Choice>
                <mc:Fallback>
                  <p:oleObj name="Equation" r:id="rId18" imgW="126725" imgH="177415" progId="Equation.DSMT4">
                    <p:embed/>
                    <p:pic>
                      <p:nvPicPr>
                        <p:cNvPr id="4101" name="Object 58">
                          <a:extLst>
                            <a:ext uri="{FF2B5EF4-FFF2-40B4-BE49-F238E27FC236}">
                              <a16:creationId xmlns:a16="http://schemas.microsoft.com/office/drawing/2014/main" id="{3655BC0A-149D-42A2-A3CF-5698C70226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5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59">
              <a:extLst>
                <a:ext uri="{FF2B5EF4-FFF2-40B4-BE49-F238E27FC236}">
                  <a16:creationId xmlns:a16="http://schemas.microsoft.com/office/drawing/2014/main" id="{629979B5-5915-45EC-89C3-9C26A1AF3A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6725" imgH="177415" progId="Equation.DSMT4">
                    <p:embed/>
                  </p:oleObj>
                </mc:Choice>
                <mc:Fallback>
                  <p:oleObj name="Equation" r:id="rId20" imgW="126725" imgH="177415" progId="Equation.DSMT4">
                    <p:embed/>
                    <p:pic>
                      <p:nvPicPr>
                        <p:cNvPr id="4102" name="Object 59">
                          <a:extLst>
                            <a:ext uri="{FF2B5EF4-FFF2-40B4-BE49-F238E27FC236}">
                              <a16:creationId xmlns:a16="http://schemas.microsoft.com/office/drawing/2014/main" id="{629979B5-5915-45EC-89C3-9C26A1AF3A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60">
              <a:extLst>
                <a:ext uri="{FF2B5EF4-FFF2-40B4-BE49-F238E27FC236}">
                  <a16:creationId xmlns:a16="http://schemas.microsoft.com/office/drawing/2014/main" id="{1260ADCC-7A52-42A4-ACBB-E959A25AD8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5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6725" imgH="177415" progId="Equation.DSMT4">
                    <p:embed/>
                  </p:oleObj>
                </mc:Choice>
                <mc:Fallback>
                  <p:oleObj name="Equation" r:id="rId22" imgW="126725" imgH="177415" progId="Equation.DSMT4">
                    <p:embed/>
                    <p:pic>
                      <p:nvPicPr>
                        <p:cNvPr id="4103" name="Object 60">
                          <a:extLst>
                            <a:ext uri="{FF2B5EF4-FFF2-40B4-BE49-F238E27FC236}">
                              <a16:creationId xmlns:a16="http://schemas.microsoft.com/office/drawing/2014/main" id="{1260ADCC-7A52-42A4-ACBB-E959A25AD8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5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61">
              <a:extLst>
                <a:ext uri="{FF2B5EF4-FFF2-40B4-BE49-F238E27FC236}">
                  <a16:creationId xmlns:a16="http://schemas.microsoft.com/office/drawing/2014/main" id="{C3DA19C0-1366-47D8-AF51-F51F32C641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37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26725" imgH="177415" progId="Equation.DSMT4">
                    <p:embed/>
                  </p:oleObj>
                </mc:Choice>
                <mc:Fallback>
                  <p:oleObj name="Equation" r:id="rId24" imgW="126725" imgH="177415" progId="Equation.DSMT4">
                    <p:embed/>
                    <p:pic>
                      <p:nvPicPr>
                        <p:cNvPr id="4104" name="Object 61">
                          <a:extLst>
                            <a:ext uri="{FF2B5EF4-FFF2-40B4-BE49-F238E27FC236}">
                              <a16:creationId xmlns:a16="http://schemas.microsoft.com/office/drawing/2014/main" id="{C3DA19C0-1366-47D8-AF51-F51F32C641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62">
              <a:extLst>
                <a:ext uri="{FF2B5EF4-FFF2-40B4-BE49-F238E27FC236}">
                  <a16:creationId xmlns:a16="http://schemas.microsoft.com/office/drawing/2014/main" id="{F91125A1-05DE-450A-ABEE-A212F182DA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37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26725" imgH="177415" progId="Equation.DSMT4">
                    <p:embed/>
                  </p:oleObj>
                </mc:Choice>
                <mc:Fallback>
                  <p:oleObj name="Equation" r:id="rId26" imgW="126725" imgH="177415" progId="Equation.DSMT4">
                    <p:embed/>
                    <p:pic>
                      <p:nvPicPr>
                        <p:cNvPr id="4105" name="Object 62">
                          <a:extLst>
                            <a:ext uri="{FF2B5EF4-FFF2-40B4-BE49-F238E27FC236}">
                              <a16:creationId xmlns:a16="http://schemas.microsoft.com/office/drawing/2014/main" id="{F91125A1-05DE-450A-ABEE-A212F182DA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63">
              <a:extLst>
                <a:ext uri="{FF2B5EF4-FFF2-40B4-BE49-F238E27FC236}">
                  <a16:creationId xmlns:a16="http://schemas.microsoft.com/office/drawing/2014/main" id="{2343EA56-8B1A-4A66-B796-AD7D91B527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37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26725" imgH="177415" progId="Equation.DSMT4">
                    <p:embed/>
                  </p:oleObj>
                </mc:Choice>
                <mc:Fallback>
                  <p:oleObj name="Equation" r:id="rId28" imgW="126725" imgH="177415" progId="Equation.DSMT4">
                    <p:embed/>
                    <p:pic>
                      <p:nvPicPr>
                        <p:cNvPr id="4106" name="Object 63">
                          <a:extLst>
                            <a:ext uri="{FF2B5EF4-FFF2-40B4-BE49-F238E27FC236}">
                              <a16:creationId xmlns:a16="http://schemas.microsoft.com/office/drawing/2014/main" id="{2343EA56-8B1A-4A66-B796-AD7D91B527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64">
              <a:extLst>
                <a:ext uri="{FF2B5EF4-FFF2-40B4-BE49-F238E27FC236}">
                  <a16:creationId xmlns:a16="http://schemas.microsoft.com/office/drawing/2014/main" id="{4F9C62D6-44EF-41FB-A830-B5653031BE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26725" imgH="177415" progId="Equation.DSMT4">
                    <p:embed/>
                  </p:oleObj>
                </mc:Choice>
                <mc:Fallback>
                  <p:oleObj name="Equation" r:id="rId30" imgW="126725" imgH="177415" progId="Equation.DSMT4">
                    <p:embed/>
                    <p:pic>
                      <p:nvPicPr>
                        <p:cNvPr id="4107" name="Object 64">
                          <a:extLst>
                            <a:ext uri="{FF2B5EF4-FFF2-40B4-BE49-F238E27FC236}">
                              <a16:creationId xmlns:a16="http://schemas.microsoft.com/office/drawing/2014/main" id="{4F9C62D6-44EF-41FB-A830-B5653031BE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65">
              <a:extLst>
                <a:ext uri="{FF2B5EF4-FFF2-40B4-BE49-F238E27FC236}">
                  <a16:creationId xmlns:a16="http://schemas.microsoft.com/office/drawing/2014/main" id="{D3828614-D450-468A-BC6D-4F4D1C722F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26725" imgH="177415" progId="Equation.DSMT4">
                    <p:embed/>
                  </p:oleObj>
                </mc:Choice>
                <mc:Fallback>
                  <p:oleObj name="Equation" r:id="rId32" imgW="126725" imgH="177415" progId="Equation.DSMT4">
                    <p:embed/>
                    <p:pic>
                      <p:nvPicPr>
                        <p:cNvPr id="4108" name="Object 65">
                          <a:extLst>
                            <a:ext uri="{FF2B5EF4-FFF2-40B4-BE49-F238E27FC236}">
                              <a16:creationId xmlns:a16="http://schemas.microsoft.com/office/drawing/2014/main" id="{D3828614-D450-468A-BC6D-4F4D1C722F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" name="Object 66">
            <a:extLst>
              <a:ext uri="{FF2B5EF4-FFF2-40B4-BE49-F238E27FC236}">
                <a16:creationId xmlns:a16="http://schemas.microsoft.com/office/drawing/2014/main" id="{12A8AB32-61DC-492E-B740-859AA07E4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1787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14120" imgH="177480" progId="Equation.DSMT4">
                  <p:embed/>
                </p:oleObj>
              </mc:Choice>
              <mc:Fallback>
                <p:oleObj name="Equation" r:id="rId34" imgW="114120" imgH="177480" progId="Equation.DSMT4">
                  <p:embed/>
                  <p:pic>
                    <p:nvPicPr>
                      <p:cNvPr id="4098" name="Object 66">
                        <a:extLst>
                          <a:ext uri="{FF2B5EF4-FFF2-40B4-BE49-F238E27FC236}">
                            <a16:creationId xmlns:a16="http://schemas.microsoft.com/office/drawing/2014/main" id="{12A8AB32-61DC-492E-B740-859AA07E48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1787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8">
            <a:extLst>
              <a:ext uri="{FF2B5EF4-FFF2-40B4-BE49-F238E27FC236}">
                <a16:creationId xmlns:a16="http://schemas.microsoft.com/office/drawing/2014/main" id="{56FE9269-D910-4972-B0E3-F9CF7751E7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2375" y="260350"/>
          <a:ext cx="2841625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914400" imgH="914400" progId="Equation.DSMT4">
                  <p:embed/>
                </p:oleObj>
              </mc:Choice>
              <mc:Fallback>
                <p:oleObj name="Equation" r:id="rId36" imgW="914400" imgH="914400" progId="Equation.DSMT4">
                  <p:embed/>
                  <p:pic>
                    <p:nvPicPr>
                      <p:cNvPr id="55" name="Object 68">
                        <a:extLst>
                          <a:ext uri="{FF2B5EF4-FFF2-40B4-BE49-F238E27FC236}">
                            <a16:creationId xmlns:a16="http://schemas.microsoft.com/office/drawing/2014/main" id="{56FE9269-D910-4972-B0E3-F9CF7751E7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75" y="260350"/>
                        <a:ext cx="2841625" cy="2841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圆角右箭头 55">
            <a:extLst>
              <a:ext uri="{FF2B5EF4-FFF2-40B4-BE49-F238E27FC236}">
                <a16:creationId xmlns:a16="http://schemas.microsoft.com/office/drawing/2014/main" id="{7B8037DA-E937-43B2-89B5-FC81CCDCB15E}"/>
              </a:ext>
            </a:extLst>
          </p:cNvPr>
          <p:cNvSpPr/>
          <p:nvPr/>
        </p:nvSpPr>
        <p:spPr bwMode="auto">
          <a:xfrm>
            <a:off x="3779838" y="1484313"/>
            <a:ext cx="2376487" cy="2160587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/>
      <p:bldP spid="3077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1458094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解</a:t>
            </a:r>
            <a:r>
              <a:rPr kumimoji="1" lang="zh-CN" altLang="en-US" sz="2400" b="1" dirty="0">
                <a:solidFill>
                  <a:srgbClr val="0000FF"/>
                </a:solidFill>
                <a:sym typeface="Wingdings" pitchFamily="2" charset="2"/>
              </a:rPr>
              <a:t>：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1520" y="44624"/>
            <a:ext cx="6922393" cy="1437010"/>
            <a:chOff x="251520" y="44624"/>
            <a:chExt cx="6922393" cy="1497013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251520" y="519063"/>
              <a:ext cx="1766830" cy="480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</a:rPr>
                <a:t>例 </a:t>
              </a:r>
              <a:r>
                <a:rPr kumimoji="1" lang="en-US" altLang="zh-CN" sz="2400" b="1" dirty="0">
                  <a:solidFill>
                    <a:srgbClr val="0000FF"/>
                  </a:solidFill>
                </a:rPr>
                <a:t>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设矩阵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6255303"/>
                </p:ext>
              </p:extLst>
            </p:nvPr>
          </p:nvGraphicFramePr>
          <p:xfrm>
            <a:off x="2130425" y="44624"/>
            <a:ext cx="2228850" cy="149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040948" imgH="698197" progId="Equation.DSMT4">
                    <p:embed/>
                  </p:oleObj>
                </mc:Choice>
                <mc:Fallback>
                  <p:oleObj name="Equation" r:id="rId3" imgW="1040948" imgH="69819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425" y="44624"/>
                          <a:ext cx="2228850" cy="1497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9564380"/>
                </p:ext>
              </p:extLst>
            </p:nvPr>
          </p:nvGraphicFramePr>
          <p:xfrm>
            <a:off x="4672013" y="619961"/>
            <a:ext cx="2501900" cy="54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168200" imgH="253800" progId="Equation.DSMT4">
                    <p:embed/>
                  </p:oleObj>
                </mc:Choice>
                <mc:Fallback>
                  <p:oleObj name="Equation" r:id="rId5" imgW="1168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013" y="619961"/>
                          <a:ext cx="2501900" cy="54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03925"/>
              </p:ext>
            </p:extLst>
          </p:nvPr>
        </p:nvGraphicFramePr>
        <p:xfrm>
          <a:off x="1172815" y="1484784"/>
          <a:ext cx="95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307" imgH="241195" progId="Equation.DSMT4">
                  <p:embed/>
                </p:oleObj>
              </mc:Choice>
              <mc:Fallback>
                <p:oleObj name="Equation" r:id="rId7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815" y="1484784"/>
                        <a:ext cx="95091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21434"/>
              </p:ext>
            </p:extLst>
          </p:nvPr>
        </p:nvGraphicFramePr>
        <p:xfrm>
          <a:off x="2411760" y="1412776"/>
          <a:ext cx="4673601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84400" imgH="698500" progId="Equation.DSMT4">
                  <p:embed/>
                </p:oleObj>
              </mc:Choice>
              <mc:Fallback>
                <p:oleObj name="Equation" r:id="rId9" imgW="21844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412776"/>
                        <a:ext cx="4673601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263976" y="2552489"/>
            <a:ext cx="494046" cy="52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则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73108"/>
              </p:ext>
            </p:extLst>
          </p:nvPr>
        </p:nvGraphicFramePr>
        <p:xfrm>
          <a:off x="1403648" y="4425280"/>
          <a:ext cx="30702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35100" imgH="711200" progId="Equation.DSMT4">
                  <p:embed/>
                </p:oleObj>
              </mc:Choice>
              <mc:Fallback>
                <p:oleObj name="Equation" r:id="rId11" imgW="1435100" imgH="7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425280"/>
                        <a:ext cx="307022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762481"/>
              </p:ext>
            </p:extLst>
          </p:nvPr>
        </p:nvGraphicFramePr>
        <p:xfrm>
          <a:off x="2394619" y="3127425"/>
          <a:ext cx="4265613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93900" imgH="698500" progId="Equation.DSMT4">
                  <p:embed/>
                </p:oleObj>
              </mc:Choice>
              <mc:Fallback>
                <p:oleObj name="Equation" r:id="rId13" imgW="19939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619" y="3127425"/>
                        <a:ext cx="4265613" cy="130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444755"/>
              </p:ext>
            </p:extLst>
          </p:nvPr>
        </p:nvGraphicFramePr>
        <p:xfrm>
          <a:off x="1957388" y="2557463"/>
          <a:ext cx="3857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752600" imgH="279400" progId="Equation.DSMT4">
                  <p:embed/>
                </p:oleObj>
              </mc:Choice>
              <mc:Fallback>
                <p:oleObj name="Equation" r:id="rId15" imgW="1752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2557463"/>
                        <a:ext cx="38576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770957" y="2574305"/>
            <a:ext cx="1008955" cy="52310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013514"/>
              </p:ext>
            </p:extLst>
          </p:nvPr>
        </p:nvGraphicFramePr>
        <p:xfrm>
          <a:off x="4563666" y="4437112"/>
          <a:ext cx="2363788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04840" imgH="698400" progId="Equation.DSMT4">
                  <p:embed/>
                </p:oleObj>
              </mc:Choice>
              <mc:Fallback>
                <p:oleObj name="Equation" r:id="rId17" imgW="1104840" imgH="6984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666" y="4437112"/>
                        <a:ext cx="2363788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五伴随矩阵的计算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29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小  结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755576" y="476672"/>
            <a:ext cx="6840759" cy="10185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39819" y="593389"/>
            <a:ext cx="6458409" cy="811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1.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矩阵及有关概念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，如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/>
              </a:rPr>
              <a:t>n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/>
              </a:rPr>
              <a:t>矩阵、行矩阵、列矩阵、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单位矩阵、对角矩阵、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零矩阵、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对称矩阵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</a:t>
            </a:r>
            <a:endParaRPr lang="zh-CN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425A88D7-3EF9-44F4-9378-C4A7BC192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小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结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5173E51-74E6-AE90-A0EC-7F4CF2C5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828521"/>
            <a:ext cx="7776864" cy="87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 dirty="0">
                <a:solidFill>
                  <a:srgbClr val="00007D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>
                <a:solidFill>
                  <a:srgbClr val="0000FF"/>
                </a:solidFill>
                <a:ea typeface="楷体_GB2312" pitchFamily="49" charset="-122"/>
              </a:rPr>
              <a:t>×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个数                                            排成的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行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列的数表</a:t>
            </a:r>
          </a:p>
        </p:txBody>
      </p:sp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EC535476-C02F-C1B7-3839-1608033D7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51337"/>
              </p:ext>
            </p:extLst>
          </p:nvPr>
        </p:nvGraphicFramePr>
        <p:xfrm>
          <a:off x="3275856" y="1855868"/>
          <a:ext cx="39941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241200" progId="Equation.DSMT4">
                  <p:embed/>
                </p:oleObj>
              </mc:Choice>
              <mc:Fallback>
                <p:oleObj name="Equation" r:id="rId2" imgW="2006280" imgH="241200" progId="Equation.DSMT4">
                  <p:embed/>
                  <p:pic>
                    <p:nvPicPr>
                      <p:cNvPr id="10248" name="Object 11">
                        <a:extLst>
                          <a:ext uri="{FF2B5EF4-FFF2-40B4-BE49-F238E27FC236}">
                            <a16:creationId xmlns:a16="http://schemas.microsoft.com/office/drawing/2014/main" id="{58B10CF9-7E17-4010-B2DA-73014584D0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855868"/>
                        <a:ext cx="399415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1">
            <a:extLst>
              <a:ext uri="{FF2B5EF4-FFF2-40B4-BE49-F238E27FC236}">
                <a16:creationId xmlns:a16="http://schemas.microsoft.com/office/drawing/2014/main" id="{8843219C-D904-AECF-4742-9C5107CFB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635788"/>
            <a:ext cx="589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</a:t>
            </a:r>
            <a:r>
              <a:rPr kumimoji="1"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列矩阵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，简称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矩阵．   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122A78E2-8372-DE39-1133-EFD996402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230" y="4635788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记作  </a:t>
            </a:r>
          </a:p>
        </p:txBody>
      </p:sp>
      <p:graphicFrame>
        <p:nvGraphicFramePr>
          <p:cNvPr id="19" name="Object 13">
            <a:extLst>
              <a:ext uri="{FF2B5EF4-FFF2-40B4-BE49-F238E27FC236}">
                <a16:creationId xmlns:a16="http://schemas.microsoft.com/office/drawing/2014/main" id="{0A255F35-1CDC-E4B8-D37D-B7C3F3875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322273"/>
              </p:ext>
            </p:extLst>
          </p:nvPr>
        </p:nvGraphicFramePr>
        <p:xfrm>
          <a:off x="2705001" y="2580607"/>
          <a:ext cx="3357562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939600" progId="Equation.DSMT4">
                  <p:embed/>
                </p:oleObj>
              </mc:Choice>
              <mc:Fallback>
                <p:oleObj name="Equation" r:id="rId4" imgW="1676160" imgH="939600" progId="Equation.DSMT4">
                  <p:embed/>
                  <p:pic>
                    <p:nvPicPr>
                      <p:cNvPr id="10263" name="Object 13">
                        <a:extLst>
                          <a:ext uri="{FF2B5EF4-FFF2-40B4-BE49-F238E27FC236}">
                            <a16:creationId xmlns:a16="http://schemas.microsoft.com/office/drawing/2014/main" id="{EB0A02BA-8E32-43EB-8325-D679E7B56D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001" y="2580607"/>
                        <a:ext cx="3357562" cy="1881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>
            <a:extLst>
              <a:ext uri="{FF2B5EF4-FFF2-40B4-BE49-F238E27FC236}">
                <a16:creationId xmlns:a16="http://schemas.microsoft.com/office/drawing/2014/main" id="{8B8B2C06-DAB1-34D3-8193-9CFB1A53B6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989643"/>
              </p:ext>
            </p:extLst>
          </p:nvPr>
        </p:nvGraphicFramePr>
        <p:xfrm>
          <a:off x="2829868" y="5226808"/>
          <a:ext cx="3249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600" imgH="241300" progId="Equation.DSMT4">
                  <p:embed/>
                </p:oleObj>
              </mc:Choice>
              <mc:Fallback>
                <p:oleObj name="Equation" r:id="rId6" imgW="1625600" imgH="241300" progId="Equation.DSMT4">
                  <p:embed/>
                  <p:pic>
                    <p:nvPicPr>
                      <p:cNvPr id="12" name="Object 9">
                        <a:extLst>
                          <a:ext uri="{FF2B5EF4-FFF2-40B4-BE49-F238E27FC236}">
                            <a16:creationId xmlns:a16="http://schemas.microsoft.com/office/drawing/2014/main" id="{A62B641B-E19C-42B3-A6A9-314741230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868" y="5226808"/>
                        <a:ext cx="32496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5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/>
      <p:bldP spid="17" grpId="0"/>
      <p:bldP spid="1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720087" y="226973"/>
            <a:ext cx="6821522" cy="8494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3477" y="213056"/>
            <a:ext cx="6224469" cy="80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2.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矩阵的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三种运算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加法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运算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、数乘运算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乘法运算）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及运算规律，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重点是矩阵的乘法运算</a:t>
            </a:r>
            <a:endParaRPr lang="zh-CN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4" name="Object 15">
            <a:extLst>
              <a:ext uri="{FF2B5EF4-FFF2-40B4-BE49-F238E27FC236}">
                <a16:creationId xmlns:a16="http://schemas.microsoft.com/office/drawing/2014/main" id="{8DE2EBDD-2346-A9AA-51AE-2270A75DCA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023329"/>
              </p:ext>
            </p:extLst>
          </p:nvPr>
        </p:nvGraphicFramePr>
        <p:xfrm>
          <a:off x="179512" y="1313331"/>
          <a:ext cx="4594411" cy="145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939800" progId="Equation.DSMT4">
                  <p:embed/>
                </p:oleObj>
              </mc:Choice>
              <mc:Fallback>
                <p:oleObj name="Equation" r:id="rId2" imgW="2971800" imgH="939800" progId="Equation.DSMT4">
                  <p:embed/>
                  <p:pic>
                    <p:nvPicPr>
                      <p:cNvPr id="2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313331"/>
                        <a:ext cx="4594411" cy="14530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FA5977-548C-AD6C-3F34-D549CB918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30292"/>
              </p:ext>
            </p:extLst>
          </p:nvPr>
        </p:nvGraphicFramePr>
        <p:xfrm>
          <a:off x="4747608" y="1332355"/>
          <a:ext cx="3502216" cy="145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25700" imgH="939800" progId="Equation.DSMT4">
                  <p:embed/>
                </p:oleObj>
              </mc:Choice>
              <mc:Fallback>
                <p:oleObj name="Equation" r:id="rId4" imgW="2425700" imgH="939800" progId="Equation.DSMT4">
                  <p:embed/>
                  <p:pic>
                    <p:nvPicPr>
                      <p:cNvPr id="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608" y="1332355"/>
                        <a:ext cx="3502216" cy="14530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副标题 2">
            <a:extLst>
              <a:ext uri="{FF2B5EF4-FFF2-40B4-BE49-F238E27FC236}">
                <a16:creationId xmlns:a16="http://schemas.microsoft.com/office/drawing/2014/main" id="{3351410D-D871-E47D-B76B-D14152B7B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211" y="217150"/>
            <a:ext cx="504057" cy="5412804"/>
          </a:xfrm>
        </p:spPr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小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结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07B4DBD-7374-F7F0-9CD0-9DBFCAC37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小  结</a:t>
            </a:r>
            <a:endParaRPr lang="zh-CN" altLang="en-US" dirty="0"/>
          </a:p>
        </p:txBody>
      </p:sp>
      <p:graphicFrame>
        <p:nvGraphicFramePr>
          <p:cNvPr id="19" name="Object 9">
            <a:extLst>
              <a:ext uri="{FF2B5EF4-FFF2-40B4-BE49-F238E27FC236}">
                <a16:creationId xmlns:a16="http://schemas.microsoft.com/office/drawing/2014/main" id="{C019FA99-E9AF-B955-D874-9B8BFF69C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479314"/>
              </p:ext>
            </p:extLst>
          </p:nvPr>
        </p:nvGraphicFramePr>
        <p:xfrm>
          <a:off x="1326475" y="3895582"/>
          <a:ext cx="5588784" cy="95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7300" imgH="431800" progId="Equation.DSMT4">
                  <p:embed/>
                </p:oleObj>
              </mc:Choice>
              <mc:Fallback>
                <p:oleObj name="Equation" r:id="rId6" imgW="2527300" imgH="431800" progId="Equation.DSMT4">
                  <p:embed/>
                  <p:pic>
                    <p:nvPicPr>
                      <p:cNvPr id="16" name="Object 9">
                        <a:extLst>
                          <a:ext uri="{FF2B5EF4-FFF2-40B4-BE49-F238E27FC236}">
                            <a16:creationId xmlns:a16="http://schemas.microsoft.com/office/drawing/2014/main" id="{33DE2CD7-F3D1-3EEE-29DA-03887DD11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5" y="3895582"/>
                        <a:ext cx="5588784" cy="950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>
            <a:extLst>
              <a:ext uri="{FF2B5EF4-FFF2-40B4-BE49-F238E27FC236}">
                <a16:creationId xmlns:a16="http://schemas.microsoft.com/office/drawing/2014/main" id="{81F56189-78DC-0AEB-A4E1-1CB4E9F37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814223"/>
              </p:ext>
            </p:extLst>
          </p:nvPr>
        </p:nvGraphicFramePr>
        <p:xfrm>
          <a:off x="4535853" y="4809420"/>
          <a:ext cx="3576339" cy="41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9900" imgH="203200" progId="Equation.DSMT4">
                  <p:embed/>
                </p:oleObj>
              </mc:Choice>
              <mc:Fallback>
                <p:oleObj name="Equation" r:id="rId8" imgW="1739900" imgH="203200" progId="Equation.DSMT4">
                  <p:embed/>
                  <p:pic>
                    <p:nvPicPr>
                      <p:cNvPr id="17" name="Object 10">
                        <a:extLst>
                          <a:ext uri="{FF2B5EF4-FFF2-40B4-BE49-F238E27FC236}">
                            <a16:creationId xmlns:a16="http://schemas.microsoft.com/office/drawing/2014/main" id="{4D17C74D-8CD6-955B-82E8-267733D5D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853" y="4809420"/>
                        <a:ext cx="3576339" cy="4171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1">
            <a:extLst>
              <a:ext uri="{FF2B5EF4-FFF2-40B4-BE49-F238E27FC236}">
                <a16:creationId xmlns:a16="http://schemas.microsoft.com/office/drawing/2014/main" id="{2BAFB43A-6C83-46AE-9113-F54D704F5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40" y="5172754"/>
            <a:ext cx="457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并把此乘积记作 </a:t>
            </a:r>
            <a:r>
              <a:rPr kumimoji="1" lang="en-US" altLang="zh-CN" sz="22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 </a:t>
            </a:r>
            <a:r>
              <a:rPr kumimoji="1" lang="en-US" altLang="zh-CN" sz="22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AB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1">
                <a:extLst>
                  <a:ext uri="{FF2B5EF4-FFF2-40B4-BE49-F238E27FC236}">
                    <a16:creationId xmlns:a16="http://schemas.microsoft.com/office/drawing/2014/main" id="{C2AF89A0-F1AE-BB3C-E6AC-59E8E9E16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783" y="5574991"/>
                <a:ext cx="5394531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(</m:t>
                        </m:r>
                        <m:r>
                          <a:rPr kumimoji="1"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𝒄</m:t>
                        </m:r>
                      </m:e>
                      <m:sub>
                        <m:r>
                          <a:rPr kumimoji="1"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latin typeface="Times New Roman" pitchFamily="18" charset="0"/>
                    <a:ea typeface="楷体_GB2312" pitchFamily="49" charset="-122"/>
                  </a:rPr>
                  <a:t>是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的第 </a:t>
                </a:r>
                <a:r>
                  <a:rPr kumimoji="1" lang="en-US" altLang="zh-CN" sz="2400" b="1" i="1" dirty="0" err="1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行</a:t>
                </a:r>
                <a:r>
                  <a:rPr kumimoji="1" lang="zh-CN" altLang="en-US" sz="2400" b="1" dirty="0">
                    <a:latin typeface="Times New Roman" pitchFamily="18" charset="0"/>
                    <a:ea typeface="楷体_GB2312" pitchFamily="49" charset="-122"/>
                  </a:rPr>
                  <a:t>与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B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的第 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j 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itchFamily="18" charset="0"/>
                    <a:ea typeface="楷体_GB2312" pitchFamily="49" charset="-122"/>
                  </a:rPr>
                  <a:t>列</a:t>
                </a:r>
                <a:r>
                  <a:rPr kumimoji="1" lang="zh-CN" altLang="en-US" sz="2400" b="1" dirty="0">
                    <a:latin typeface="Times New Roman" pitchFamily="18" charset="0"/>
                    <a:ea typeface="楷体_GB2312" pitchFamily="49" charset="-122"/>
                  </a:rPr>
                  <a:t>的乘积</a:t>
                </a:r>
                <a:r>
                  <a:rPr kumimoji="1" lang="en-US" altLang="zh-CN" sz="2400" b="1" dirty="0">
                    <a:latin typeface="Times New Roman" pitchFamily="18" charset="0"/>
                    <a:ea typeface="楷体_GB2312" pitchFamily="49" charset="-122"/>
                  </a:rPr>
                  <a:t>.)</a:t>
                </a:r>
                <a:endParaRPr kumimoji="1" lang="zh-CN" altLang="en-US" sz="2400" b="1" i="1" dirty="0">
                  <a:latin typeface="Times New Roman" pitchFamily="18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22" name="Text Box 11">
                <a:extLst>
                  <a:ext uri="{FF2B5EF4-FFF2-40B4-BE49-F238E27FC236}">
                    <a16:creationId xmlns:a16="http://schemas.microsoft.com/office/drawing/2014/main" id="{C2AF89A0-F1AE-BB3C-E6AC-59E8E9E1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83" y="5574991"/>
                <a:ext cx="5394531" cy="457200"/>
              </a:xfrm>
              <a:prstGeom prst="rect">
                <a:avLst/>
              </a:prstGeom>
              <a:blipFill>
                <a:blip r:embed="rId10"/>
                <a:stretch>
                  <a:fillRect l="-1017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65FC8222-F8EC-D77F-100F-DC0D86769729}"/>
              </a:ext>
            </a:extLst>
          </p:cNvPr>
          <p:cNvGrpSpPr/>
          <p:nvPr/>
        </p:nvGrpSpPr>
        <p:grpSpPr>
          <a:xfrm>
            <a:off x="406783" y="2917659"/>
            <a:ext cx="7905750" cy="1216025"/>
            <a:chOff x="437765" y="2741487"/>
            <a:chExt cx="7905750" cy="1216025"/>
          </a:xfrm>
        </p:grpSpPr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3B08C767-91BA-370F-61C0-81DA867C7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65" y="2741487"/>
              <a:ext cx="7905750" cy="12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2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定义：</a:t>
              </a:r>
              <a:r>
                <a:rPr kumimoji="1" lang="zh-CN" altLang="en-US" sz="22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设                ，              ，规定矩阵</a:t>
              </a:r>
              <a:r>
                <a:rPr kumimoji="1" lang="zh-CN" altLang="en-US" sz="2200" b="1" i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200" b="1" i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A </a:t>
              </a:r>
              <a:r>
                <a:rPr kumimoji="1" lang="zh-CN" altLang="en-US" sz="22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与矩阵</a:t>
              </a:r>
              <a:r>
                <a:rPr kumimoji="1" lang="zh-CN" altLang="en-US" sz="2200" b="1" i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200" b="1" i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B </a:t>
              </a:r>
              <a:r>
                <a:rPr kumimoji="1" lang="zh-CN" altLang="en-US" sz="22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的乘积</a:t>
              </a:r>
              <a:r>
                <a:rPr kumimoji="1" lang="en-US" altLang="zh-CN" sz="2200" b="1" i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AB</a:t>
              </a:r>
              <a:r>
                <a:rPr kumimoji="1" lang="zh-CN" altLang="en-US" sz="22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是一个</a:t>
              </a:r>
              <a:r>
                <a:rPr kumimoji="1" lang="zh-CN" altLang="en-US" sz="22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200" b="1" i="1" dirty="0" err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kumimoji="1" lang="en-US" altLang="en-US" sz="2200" b="1" dirty="0" err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×</a:t>
              </a:r>
              <a:r>
                <a:rPr kumimoji="1" lang="en-US" altLang="zh-CN" sz="2200" b="1" i="1" dirty="0" err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200" b="1" i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2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矩阵             ，其中</a:t>
              </a:r>
            </a:p>
          </p:txBody>
        </p:sp>
        <p:graphicFrame>
          <p:nvGraphicFramePr>
            <p:cNvPr id="17" name="Object 6">
              <a:extLst>
                <a:ext uri="{FF2B5EF4-FFF2-40B4-BE49-F238E27FC236}">
                  <a16:creationId xmlns:a16="http://schemas.microsoft.com/office/drawing/2014/main" id="{868CD948-1594-0D45-93D0-112E4B8FE5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0115328"/>
                </p:ext>
              </p:extLst>
            </p:nvPr>
          </p:nvGraphicFramePr>
          <p:xfrm>
            <a:off x="1662703" y="2910251"/>
            <a:ext cx="1340862" cy="439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36600" imgH="241300" progId="Equation.DSMT4">
                    <p:embed/>
                  </p:oleObj>
                </mc:Choice>
                <mc:Fallback>
                  <p:oleObj name="Equation" r:id="rId11" imgW="736600" imgH="241300" progId="Equation.DSMT4">
                    <p:embed/>
                    <p:pic>
                      <p:nvPicPr>
                        <p:cNvPr id="13" name="Object 6">
                          <a:extLst>
                            <a:ext uri="{FF2B5EF4-FFF2-40B4-BE49-F238E27FC236}">
                              <a16:creationId xmlns:a16="http://schemas.microsoft.com/office/drawing/2014/main" id="{8813C196-71DD-12AD-F350-B1AE0467CE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703" y="2910251"/>
                          <a:ext cx="1340862" cy="4392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7">
              <a:extLst>
                <a:ext uri="{FF2B5EF4-FFF2-40B4-BE49-F238E27FC236}">
                  <a16:creationId xmlns:a16="http://schemas.microsoft.com/office/drawing/2014/main" id="{365EA0BC-A5AC-EDD5-B40F-C77F876AF3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1177188"/>
                </p:ext>
              </p:extLst>
            </p:nvPr>
          </p:nvGraphicFramePr>
          <p:xfrm>
            <a:off x="3118771" y="2902607"/>
            <a:ext cx="1293184" cy="439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710891" imgH="241195" progId="Equation.DSMT4">
                    <p:embed/>
                  </p:oleObj>
                </mc:Choice>
                <mc:Fallback>
                  <p:oleObj name="Equation" r:id="rId13" imgW="710891" imgH="241195" progId="Equation.DSMT4">
                    <p:embed/>
                    <p:pic>
                      <p:nvPicPr>
                        <p:cNvPr id="15" name="Object 7">
                          <a:extLst>
                            <a:ext uri="{FF2B5EF4-FFF2-40B4-BE49-F238E27FC236}">
                              <a16:creationId xmlns:a16="http://schemas.microsoft.com/office/drawing/2014/main" id="{7ACE30A7-585E-FB8A-1635-C69979959E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8771" y="2902607"/>
                          <a:ext cx="1293184" cy="43924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8">
              <a:extLst>
                <a:ext uri="{FF2B5EF4-FFF2-40B4-BE49-F238E27FC236}">
                  <a16:creationId xmlns:a16="http://schemas.microsoft.com/office/drawing/2014/main" id="{814CB744-5FE6-DF28-FD71-0DCD7A9089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3761395"/>
                </p:ext>
              </p:extLst>
            </p:nvPr>
          </p:nvGraphicFramePr>
          <p:xfrm>
            <a:off x="3034249" y="3408384"/>
            <a:ext cx="11176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558558" imgH="241195" progId="Equation.DSMT4">
                    <p:embed/>
                  </p:oleObj>
                </mc:Choice>
                <mc:Fallback>
                  <p:oleObj name="Equation" r:id="rId15" imgW="558558" imgH="241195" progId="Equation.DSMT4">
                    <p:embed/>
                    <p:pic>
                      <p:nvPicPr>
                        <p:cNvPr id="20" name="Object 8">
                          <a:extLst>
                            <a:ext uri="{FF2B5EF4-FFF2-40B4-BE49-F238E27FC236}">
                              <a16:creationId xmlns:a16="http://schemas.microsoft.com/office/drawing/2014/main" id="{42FE4000-8029-52A9-1634-9A8B3A1376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4249" y="3408384"/>
                          <a:ext cx="11176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1798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930813" y="275064"/>
            <a:ext cx="6821521" cy="6113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30814" y="3373796"/>
            <a:ext cx="6821520" cy="6113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46353" y="3453185"/>
            <a:ext cx="6295619" cy="434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4.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伴随矩阵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的定义、性质与计算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51831" y="365290"/>
            <a:ext cx="6494490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3.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转置矩阵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方阵的行列式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的概念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及运算规律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F8F5C6-7DD5-B3B6-2341-119E2A46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17" y="1037406"/>
            <a:ext cx="79057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把矩阵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的行换成同序数的列得到的新矩阵，叫做 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转置矩阵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，记作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385FF00-9563-918F-D780-95C67AAA5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20" y="2188715"/>
            <a:ext cx="80359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阶方阵的元素所构成的行列式，叫做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方阵</a:t>
            </a:r>
            <a:r>
              <a:rPr kumimoji="1" lang="zh-CN" altLang="en-US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的行列式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，记作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det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8" name="Object 19">
            <a:extLst>
              <a:ext uri="{FF2B5EF4-FFF2-40B4-BE49-F238E27FC236}">
                <a16:creationId xmlns:a16="http://schemas.microsoft.com/office/drawing/2014/main" id="{5A5ADE43-84C5-3E84-B2FC-0C27F4FFF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680590"/>
              </p:ext>
            </p:extLst>
          </p:nvPr>
        </p:nvGraphicFramePr>
        <p:xfrm>
          <a:off x="412017" y="4101003"/>
          <a:ext cx="34988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939800" progId="Equation.DSMT4">
                  <p:embed/>
                </p:oleObj>
              </mc:Choice>
              <mc:Fallback>
                <p:oleObj name="Equation" r:id="rId2" imgW="1752600" imgH="939800" progId="Equation.DSMT4">
                  <p:embed/>
                  <p:pic>
                    <p:nvPicPr>
                      <p:cNvPr id="1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17" y="4101003"/>
                        <a:ext cx="3498850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BD707B58-3D7A-4192-D177-620F64A18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090" y="4713387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性质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056E79F4-1770-9095-6F65-FEB1F8960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333267"/>
              </p:ext>
            </p:extLst>
          </p:nvPr>
        </p:nvGraphicFramePr>
        <p:xfrm>
          <a:off x="4985677" y="4675287"/>
          <a:ext cx="2746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600" imgH="241300" progId="Equation.DSMT4">
                  <p:embed/>
                </p:oleObj>
              </mc:Choice>
              <mc:Fallback>
                <p:oleObj name="Equation" r:id="rId4" imgW="1244600" imgH="241300" progId="Equation.DSMT4">
                  <p:embed/>
                  <p:pic>
                    <p:nvPicPr>
                      <p:cNvPr id="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677" y="4675287"/>
                        <a:ext cx="2746375" cy="533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副标题 2">
            <a:extLst>
              <a:ext uri="{FF2B5EF4-FFF2-40B4-BE49-F238E27FC236}">
                <a16:creationId xmlns:a16="http://schemas.microsoft.com/office/drawing/2014/main" id="{500522B9-8B84-3B03-F10C-FDA862A67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小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结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7D337A11-FB26-790C-A24E-ED9F02ED5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小  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6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4" grpId="0"/>
      <p:bldP spid="6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作    业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820699" y="3777221"/>
            <a:ext cx="6821521" cy="6113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16333" y="4602302"/>
            <a:ext cx="6821520" cy="6113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32107" y="1594175"/>
            <a:ext cx="6840759" cy="10185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16350" y="1710892"/>
            <a:ext cx="6458409" cy="811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1.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矩阵及有关概念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，如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/>
              </a:rPr>
              <a:t>n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/>
              </a:rPr>
              <a:t>矩阵、行矩阵、列矩阵、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单位矩阵、对角矩阵、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零矩阵、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对称矩阵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</a:t>
            </a:r>
            <a:endParaRPr lang="zh-CN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31872" y="4681691"/>
            <a:ext cx="6295619" cy="4349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4.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伴随矩阵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的定义、性质与计算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41717" y="3867447"/>
            <a:ext cx="6494490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3.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转置矩阵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方阵的行列式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的概念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及运算规律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27584" y="2763767"/>
            <a:ext cx="6821522" cy="8494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6123" y="2765037"/>
            <a:ext cx="6224469" cy="80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2.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矩阵的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三种运算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加法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运算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、数乘运算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zh-CN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乘法运算）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及运算规律，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重点是矩阵的乘法运算</a:t>
            </a:r>
            <a:endParaRPr lang="zh-CN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425A88D7-3EF9-44F4-9378-C4A7BC192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作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业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EC41CA-09AE-44A4-AD50-182118024426}"/>
              </a:ext>
            </a:extLst>
          </p:cNvPr>
          <p:cNvSpPr/>
          <p:nvPr/>
        </p:nvSpPr>
        <p:spPr>
          <a:xfrm>
            <a:off x="827584" y="980728"/>
            <a:ext cx="6708623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阅读教材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P25-39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，复习本节课所学内容：</a:t>
            </a:r>
          </a:p>
        </p:txBody>
      </p:sp>
    </p:spTree>
    <p:extLst>
      <p:ext uri="{BB962C8B-B14F-4D97-AF65-F5344CB8AC3E}">
        <p14:creationId xmlns:p14="http://schemas.microsoft.com/office/powerpoint/2010/main" val="366306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>
            <a:extLst>
              <a:ext uri="{FF2B5EF4-FFF2-40B4-BE49-F238E27FC236}">
                <a16:creationId xmlns:a16="http://schemas.microsoft.com/office/drawing/2014/main" id="{37965AAF-653F-4338-A045-DC2BD794C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31072"/>
            <a:ext cx="7776864" cy="87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 dirty="0">
                <a:solidFill>
                  <a:srgbClr val="00007D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>
                <a:solidFill>
                  <a:srgbClr val="0000FF"/>
                </a:solidFill>
                <a:ea typeface="楷体_GB2312" pitchFamily="49" charset="-122"/>
              </a:rPr>
              <a:t>×</a:t>
            </a:r>
            <a:r>
              <a:rPr kumimoji="1"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个数                                            排成的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行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列的数表</a:t>
            </a:r>
          </a:p>
        </p:txBody>
      </p:sp>
      <p:graphicFrame>
        <p:nvGraphicFramePr>
          <p:cNvPr id="10248" name="Object 11">
            <a:extLst>
              <a:ext uri="{FF2B5EF4-FFF2-40B4-BE49-F238E27FC236}">
                <a16:creationId xmlns:a16="http://schemas.microsoft.com/office/drawing/2014/main" id="{58B10CF9-7E17-4010-B2DA-73014584D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578305"/>
              </p:ext>
            </p:extLst>
          </p:nvPr>
        </p:nvGraphicFramePr>
        <p:xfrm>
          <a:off x="3131840" y="358419"/>
          <a:ext cx="39941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241200" progId="Equation.DSMT4">
                  <p:embed/>
                </p:oleObj>
              </mc:Choice>
              <mc:Fallback>
                <p:oleObj name="Equation" r:id="rId2" imgW="2006280" imgH="241200" progId="Equation.DSMT4">
                  <p:embed/>
                  <p:pic>
                    <p:nvPicPr>
                      <p:cNvPr id="10248" name="Object 11">
                        <a:extLst>
                          <a:ext uri="{FF2B5EF4-FFF2-40B4-BE49-F238E27FC236}">
                            <a16:creationId xmlns:a16="http://schemas.microsoft.com/office/drawing/2014/main" id="{58B10CF9-7E17-4010-B2DA-73014584D0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58419"/>
                        <a:ext cx="399415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1">
            <a:extLst>
              <a:ext uri="{FF2B5EF4-FFF2-40B4-BE49-F238E27FC236}">
                <a16:creationId xmlns:a16="http://schemas.microsoft.com/office/drawing/2014/main" id="{E174FC58-EDC7-4BEA-B29A-7BDB7FC4D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138339"/>
            <a:ext cx="589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</a:t>
            </a:r>
            <a:r>
              <a:rPr kumimoji="1"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列矩阵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，简称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矩阵．   </a:t>
            </a:r>
          </a:p>
        </p:txBody>
      </p:sp>
      <p:sp>
        <p:nvSpPr>
          <p:cNvPr id="10254" name="Text Box 14">
            <a:extLst>
              <a:ext uri="{FF2B5EF4-FFF2-40B4-BE49-F238E27FC236}">
                <a16:creationId xmlns:a16="http://schemas.microsoft.com/office/drawing/2014/main" id="{22F3CC2E-E0BB-4438-807F-5F0CC73A3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214" y="3138339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记作  </a:t>
            </a:r>
          </a:p>
        </p:txBody>
      </p:sp>
      <p:graphicFrame>
        <p:nvGraphicFramePr>
          <p:cNvPr id="10263" name="Object 13">
            <a:extLst>
              <a:ext uri="{FF2B5EF4-FFF2-40B4-BE49-F238E27FC236}">
                <a16:creationId xmlns:a16="http://schemas.microsoft.com/office/drawing/2014/main" id="{EB0A02BA-8E32-43EB-8325-D679E7B56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527145"/>
              </p:ext>
            </p:extLst>
          </p:nvPr>
        </p:nvGraphicFramePr>
        <p:xfrm>
          <a:off x="2560985" y="1083158"/>
          <a:ext cx="3357562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939600" progId="Equation.DSMT4">
                  <p:embed/>
                </p:oleObj>
              </mc:Choice>
              <mc:Fallback>
                <p:oleObj name="Equation" r:id="rId4" imgW="1676160" imgH="939600" progId="Equation.DSMT4">
                  <p:embed/>
                  <p:pic>
                    <p:nvPicPr>
                      <p:cNvPr id="10263" name="Object 13">
                        <a:extLst>
                          <a:ext uri="{FF2B5EF4-FFF2-40B4-BE49-F238E27FC236}">
                            <a16:creationId xmlns:a16="http://schemas.microsoft.com/office/drawing/2014/main" id="{EB0A02BA-8E32-43EB-8325-D679E7B56D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985" y="1083158"/>
                        <a:ext cx="3357562" cy="1881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A62B641B-E19C-42B3-A6A9-314741230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645398"/>
              </p:ext>
            </p:extLst>
          </p:nvPr>
        </p:nvGraphicFramePr>
        <p:xfrm>
          <a:off x="2685852" y="3729359"/>
          <a:ext cx="3249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600" imgH="241300" progId="Equation.DSMT4">
                  <p:embed/>
                </p:oleObj>
              </mc:Choice>
              <mc:Fallback>
                <p:oleObj name="Equation" r:id="rId6" imgW="1625600" imgH="241300" progId="Equation.DSMT4">
                  <p:embed/>
                  <p:pic>
                    <p:nvPicPr>
                      <p:cNvPr id="11268" name="Object 9">
                        <a:extLst>
                          <a:ext uri="{FF2B5EF4-FFF2-40B4-BE49-F238E27FC236}">
                            <a16:creationId xmlns:a16="http://schemas.microsoft.com/office/drawing/2014/main" id="{81D24A09-0FDD-4A16-96C6-7A00ED6AA9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852" y="3729359"/>
                        <a:ext cx="32496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>
            <a:extLst>
              <a:ext uri="{FF2B5EF4-FFF2-40B4-BE49-F238E27FC236}">
                <a16:creationId xmlns:a16="http://schemas.microsoft.com/office/drawing/2014/main" id="{99ABBD8D-2E2A-404A-B9C7-5918D04F7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357" y="4937023"/>
            <a:ext cx="485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元素是实数的矩阵称为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实矩阵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20FF533B-12B5-4A76-823F-A3E4D83B3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83" y="5472751"/>
            <a:ext cx="466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元素是复数的矩阵称为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复矩阵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0CBF37B9-73F8-4D05-9EC3-E05066E29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357" y="4211959"/>
            <a:ext cx="597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这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>
                <a:solidFill>
                  <a:srgbClr val="000000"/>
                </a:solidFill>
                <a:ea typeface="楷体_GB2312" pitchFamily="49" charset="-122"/>
              </a:rPr>
              <a:t>×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个数称为矩阵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元素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，简称为元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941DB5-9E61-40B8-BCBE-20907F0743E8}"/>
              </a:ext>
            </a:extLst>
          </p:cNvPr>
          <p:cNvSpPr/>
          <p:nvPr/>
        </p:nvSpPr>
        <p:spPr>
          <a:xfrm>
            <a:off x="467544" y="319414"/>
            <a:ext cx="864096" cy="4826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FBFDAB46-63C9-4E3C-B65A-CEA026AD5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24" name="副标题 2">
            <a:extLst>
              <a:ext uri="{FF2B5EF4-FFF2-40B4-BE49-F238E27FC236}">
                <a16:creationId xmlns:a16="http://schemas.microsoft.com/office/drawing/2014/main" id="{1C19FDBE-A097-475D-9C84-0C8D08F1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一矩阵基本概念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51" grpId="0"/>
      <p:bldP spid="10254" grpId="0" autoUpdateAnimBg="0"/>
      <p:bldP spid="13" grpId="0" autoUpdateAnimBg="0"/>
      <p:bldP spid="14" grpId="0" autoUpdateAnimBg="0"/>
      <p:bldP spid="15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12">
            <a:extLst>
              <a:ext uri="{FF2B5EF4-FFF2-40B4-BE49-F238E27FC236}">
                <a16:creationId xmlns:a16="http://schemas.microsoft.com/office/drawing/2014/main" id="{8A369EAC-D06F-4205-8D9B-894D21112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192713"/>
            <a:ext cx="36830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zh-CN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175" name="Rectangle 11">
            <a:extLst>
              <a:ext uri="{FF2B5EF4-FFF2-40B4-BE49-F238E27FC236}">
                <a16:creationId xmlns:a16="http://schemas.microsoft.com/office/drawing/2014/main" id="{55F0785A-6E72-4C44-B14B-A17F036F1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92713"/>
            <a:ext cx="45466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zh-CN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9882" name="Rectangle 10">
            <a:extLst>
              <a:ext uri="{FF2B5EF4-FFF2-40B4-BE49-F238E27FC236}">
                <a16:creationId xmlns:a16="http://schemas.microsoft.com/office/drawing/2014/main" id="{8801B812-C3B8-4D8E-AE90-3A9BCEF98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860800"/>
            <a:ext cx="36830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行数可以不等于列数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共有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</a:t>
            </a:r>
          </a:p>
        </p:txBody>
      </p:sp>
      <p:sp>
        <p:nvSpPr>
          <p:cNvPr id="79881" name="Rectangle 9">
            <a:extLst>
              <a:ext uri="{FF2B5EF4-FFF2-40B4-BE49-F238E27FC236}">
                <a16:creationId xmlns:a16="http://schemas.microsoft.com/office/drawing/2014/main" id="{E8462F79-896A-4837-B83F-AAA6494B1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60800"/>
            <a:ext cx="46085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行数等于列数</a:t>
            </a: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共有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178" name="Rectangle 8">
            <a:extLst>
              <a:ext uri="{FF2B5EF4-FFF2-40B4-BE49-F238E27FC236}">
                <a16:creationId xmlns:a16="http://schemas.microsoft.com/office/drawing/2014/main" id="{AC01C2BA-6BBB-483D-89A7-7D7D5A9BD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981075"/>
            <a:ext cx="36830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179" name="Rectangle 7">
            <a:extLst>
              <a:ext uri="{FF2B5EF4-FFF2-40B4-BE49-F238E27FC236}">
                <a16:creationId xmlns:a16="http://schemas.microsoft.com/office/drawing/2014/main" id="{F7CA9898-B4ED-4E90-ABAE-673B6311E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81075"/>
            <a:ext cx="45466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zh-CN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180" name="Rectangle 6">
            <a:extLst>
              <a:ext uri="{FF2B5EF4-FFF2-40B4-BE49-F238E27FC236}">
                <a16:creationId xmlns:a16="http://schemas.microsoft.com/office/drawing/2014/main" id="{6F3CAE0D-EDDB-4BBD-A664-7AC8C2F99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76250"/>
            <a:ext cx="3683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矩阵</a:t>
            </a:r>
          </a:p>
        </p:txBody>
      </p:sp>
      <p:sp>
        <p:nvSpPr>
          <p:cNvPr id="7181" name="Rectangle 5">
            <a:extLst>
              <a:ext uri="{FF2B5EF4-FFF2-40B4-BE49-F238E27FC236}">
                <a16:creationId xmlns:a16="http://schemas.microsoft.com/office/drawing/2014/main" id="{C4661B4A-E96D-4DCE-83DE-C3EFB8323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6250"/>
            <a:ext cx="4546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行列式</a:t>
            </a:r>
          </a:p>
        </p:txBody>
      </p:sp>
      <p:grpSp>
        <p:nvGrpSpPr>
          <p:cNvPr id="7182" name="Group 46">
            <a:extLst>
              <a:ext uri="{FF2B5EF4-FFF2-40B4-BE49-F238E27FC236}">
                <a16:creationId xmlns:a16="http://schemas.microsoft.com/office/drawing/2014/main" id="{DB3D89B0-AE77-4F04-A074-68EC80EA4BB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76250"/>
            <a:ext cx="8312150" cy="5797550"/>
            <a:chOff x="288" y="300"/>
            <a:chExt cx="5236" cy="3652"/>
          </a:xfrm>
        </p:grpSpPr>
        <p:sp>
          <p:nvSpPr>
            <p:cNvPr id="7186" name="Line 15">
              <a:extLst>
                <a:ext uri="{FF2B5EF4-FFF2-40B4-BE49-F238E27FC236}">
                  <a16:creationId xmlns:a16="http://schemas.microsoft.com/office/drawing/2014/main" id="{7A329F66-156E-41B3-9775-C4C2B7BCA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00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Line 16">
              <a:extLst>
                <a:ext uri="{FF2B5EF4-FFF2-40B4-BE49-F238E27FC236}">
                  <a16:creationId xmlns:a16="http://schemas.microsoft.com/office/drawing/2014/main" id="{863571F5-72E7-489C-826A-1EB76E226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618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17">
              <a:extLst>
                <a:ext uri="{FF2B5EF4-FFF2-40B4-BE49-F238E27FC236}">
                  <a16:creationId xmlns:a16="http://schemas.microsoft.com/office/drawing/2014/main" id="{D1537195-219D-44F4-9A7F-6429EA932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432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18">
              <a:extLst>
                <a:ext uri="{FF2B5EF4-FFF2-40B4-BE49-F238E27FC236}">
                  <a16:creationId xmlns:a16="http://schemas.microsoft.com/office/drawing/2014/main" id="{214CD50C-77F0-49AF-BED6-1E0F13214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3430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20">
              <a:extLst>
                <a:ext uri="{FF2B5EF4-FFF2-40B4-BE49-F238E27FC236}">
                  <a16:creationId xmlns:a16="http://schemas.microsoft.com/office/drawing/2014/main" id="{3471D506-0E31-474F-9026-230060DA4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952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21">
              <a:extLst>
                <a:ext uri="{FF2B5EF4-FFF2-40B4-BE49-F238E27FC236}">
                  <a16:creationId xmlns:a16="http://schemas.microsoft.com/office/drawing/2014/main" id="{E7BCD307-2524-4F7F-8650-5B42DC18E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00"/>
              <a:ext cx="0" cy="3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Line 22">
              <a:extLst>
                <a:ext uri="{FF2B5EF4-FFF2-40B4-BE49-F238E27FC236}">
                  <a16:creationId xmlns:a16="http://schemas.microsoft.com/office/drawing/2014/main" id="{D07556EA-9DA4-4AEA-BD66-A43E1943B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00"/>
              <a:ext cx="0" cy="3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7193" name="Line 23">
              <a:extLst>
                <a:ext uri="{FF2B5EF4-FFF2-40B4-BE49-F238E27FC236}">
                  <a16:creationId xmlns:a16="http://schemas.microsoft.com/office/drawing/2014/main" id="{BAD77C1D-8E2D-4F8C-9080-8D07C7E40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00"/>
              <a:ext cx="0" cy="3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170" name="Object 14">
            <a:extLst>
              <a:ext uri="{FF2B5EF4-FFF2-40B4-BE49-F238E27FC236}">
                <a16:creationId xmlns:a16="http://schemas.microsoft.com/office/drawing/2014/main" id="{77FD482A-C4CD-47B3-97B8-414B2B71E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063" y="1125538"/>
          <a:ext cx="2817812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939600" progId="Equation.DSMT4">
                  <p:embed/>
                </p:oleObj>
              </mc:Choice>
              <mc:Fallback>
                <p:oleObj name="Equation" r:id="rId2" imgW="1409400" imgH="939600" progId="Equation.DSMT4">
                  <p:embed/>
                  <p:pic>
                    <p:nvPicPr>
                      <p:cNvPr id="7170" name="Object 14">
                        <a:extLst>
                          <a:ext uri="{FF2B5EF4-FFF2-40B4-BE49-F238E27FC236}">
                            <a16:creationId xmlns:a16="http://schemas.microsoft.com/office/drawing/2014/main" id="{77FD482A-C4CD-47B3-97B8-414B2B71E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1125538"/>
                        <a:ext cx="2817812" cy="187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5">
            <a:extLst>
              <a:ext uri="{FF2B5EF4-FFF2-40B4-BE49-F238E27FC236}">
                <a16:creationId xmlns:a16="http://schemas.microsoft.com/office/drawing/2014/main" id="{E90F885E-DCD8-4A93-A40C-75841645D2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222971"/>
              </p:ext>
            </p:extLst>
          </p:nvPr>
        </p:nvGraphicFramePr>
        <p:xfrm>
          <a:off x="709612" y="1125538"/>
          <a:ext cx="4294187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400" imgH="1320800" progId="Equation.DSMT4">
                  <p:embed/>
                </p:oleObj>
              </mc:Choice>
              <mc:Fallback>
                <p:oleObj name="Equation" r:id="rId4" imgW="2184400" imgH="1320800" progId="Equation.DSMT4">
                  <p:embed/>
                  <p:pic>
                    <p:nvPicPr>
                      <p:cNvPr id="7171" name="Object 15">
                        <a:extLst>
                          <a:ext uri="{FF2B5EF4-FFF2-40B4-BE49-F238E27FC236}">
                            <a16:creationId xmlns:a16="http://schemas.microsoft.com/office/drawing/2014/main" id="{E90F885E-DCD8-4A93-A40C-75841645D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2" y="1125538"/>
                        <a:ext cx="4294187" cy="2640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6" name="Rectangle 44">
            <a:extLst>
              <a:ext uri="{FF2B5EF4-FFF2-40B4-BE49-F238E27FC236}">
                <a16:creationId xmlns:a16="http://schemas.microsoft.com/office/drawing/2014/main" id="{4E4A2C23-12A1-486E-87B9-3EDC18E25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3082925"/>
            <a:ext cx="4321175" cy="719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3C184A-B1D2-4631-A7C3-A0089F4A5EF0}"/>
              </a:ext>
            </a:extLst>
          </p:cNvPr>
          <p:cNvSpPr/>
          <p:nvPr/>
        </p:nvSpPr>
        <p:spPr>
          <a:xfrm>
            <a:off x="5003800" y="4840288"/>
            <a:ext cx="34559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楷体_GB2312" pitchFamily="49" charset="-122"/>
              </a:rPr>
              <a:t>本质上就是一个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数表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0CE275D-A542-44CA-9F48-0E32AAAA021F}"/>
              </a:ext>
            </a:extLst>
          </p:cNvPr>
          <p:cNvSpPr/>
          <p:nvPr/>
        </p:nvSpPr>
        <p:spPr>
          <a:xfrm>
            <a:off x="468313" y="4983163"/>
            <a:ext cx="287972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楷体_GB2312" pitchFamily="49" charset="-122"/>
              </a:rPr>
              <a:t>本质上就是一</a:t>
            </a:r>
            <a:r>
              <a:rPr lang="zh-CN" altLang="en-US" sz="2400" b="1" dirty="0">
                <a:solidFill>
                  <a:srgbClr val="0070C0"/>
                </a:solidFill>
                <a:ea typeface="楷体_GB2312" pitchFamily="49" charset="-122"/>
              </a:rPr>
              <a:t>个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数</a:t>
            </a:r>
          </a:p>
        </p:txBody>
      </p:sp>
      <p:graphicFrame>
        <p:nvGraphicFramePr>
          <p:cNvPr id="27" name="Object 9">
            <a:extLst>
              <a:ext uri="{FF2B5EF4-FFF2-40B4-BE49-F238E27FC236}">
                <a16:creationId xmlns:a16="http://schemas.microsoft.com/office/drawing/2014/main" id="{EF081EFC-004C-4DDB-85FB-D90962F4B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145787"/>
              </p:ext>
            </p:extLst>
          </p:nvPr>
        </p:nvGraphicFramePr>
        <p:xfrm>
          <a:off x="5220493" y="5642477"/>
          <a:ext cx="3249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600" imgH="241300" progId="Equation.DSMT4">
                  <p:embed/>
                </p:oleObj>
              </mc:Choice>
              <mc:Fallback>
                <p:oleObj name="Equation" r:id="rId6" imgW="1625600" imgH="241300" progId="Equation.DSMT4">
                  <p:embed/>
                  <p:pic>
                    <p:nvPicPr>
                      <p:cNvPr id="12" name="Object 9">
                        <a:extLst>
                          <a:ext uri="{FF2B5EF4-FFF2-40B4-BE49-F238E27FC236}">
                            <a16:creationId xmlns:a16="http://schemas.microsoft.com/office/drawing/2014/main" id="{A62B641B-E19C-42B3-A6A9-314741230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493" y="5642477"/>
                        <a:ext cx="32496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D3D5B5C6-2728-450E-89F0-D0A8BE9DD340}"/>
              </a:ext>
            </a:extLst>
          </p:cNvPr>
          <p:cNvSpPr txBox="1"/>
          <p:nvPr/>
        </p:nvSpPr>
        <p:spPr>
          <a:xfrm>
            <a:off x="1597057" y="5642477"/>
            <a:ext cx="24479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kumimoji="1" lang="en-US" altLang="zh-CN" sz="22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kumimoji="1" lang="zh-CN" altLang="en-US" sz="2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det</a:t>
            </a:r>
            <a:r>
              <a:rPr kumimoji="1" lang="en-US" altLang="zh-CN" sz="22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9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9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79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9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 uiExpand="1" build="allAtOnce"/>
      <p:bldP spid="79881" grpId="0" build="allAtOnce"/>
      <p:bldP spid="79916" grpId="0" animBg="1"/>
      <p:bldP spid="25" grpId="0"/>
      <p:bldP spid="26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一矩阵基本概念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153" y="686596"/>
            <a:ext cx="81772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行数与列数都等于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的矩阵称为</a:t>
            </a:r>
            <a:r>
              <a:rPr kumimoji="1"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阶方阵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记为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endParaRPr lang="zh-CN" altLang="en-US" sz="2600" b="1" i="1" baseline="-250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zh-CN" altLang="en-US" sz="2400" b="1" i="1" baseline="-25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894577"/>
              </p:ext>
            </p:extLst>
          </p:nvPr>
        </p:nvGraphicFramePr>
        <p:xfrm>
          <a:off x="2179478" y="1612971"/>
          <a:ext cx="44529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228600" progId="Equation.DSMT4">
                  <p:embed/>
                </p:oleObj>
              </mc:Choice>
              <mc:Fallback>
                <p:oleObj name="Equation" r:id="rId2" imgW="1676400" imgH="22860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478" y="1612971"/>
                        <a:ext cx="44529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50639"/>
              </p:ext>
            </p:extLst>
          </p:nvPr>
        </p:nvGraphicFramePr>
        <p:xfrm>
          <a:off x="1778674" y="3096865"/>
          <a:ext cx="2630487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939600" progId="Equation.DSMT4">
                  <p:embed/>
                </p:oleObj>
              </mc:Choice>
              <mc:Fallback>
                <p:oleObj name="Equation" r:id="rId4" imgW="990360" imgH="93960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674" y="3096865"/>
                        <a:ext cx="2630487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4A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1153" y="1645862"/>
            <a:ext cx="2460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m=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，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F66F12EC-768B-4475-AA75-4A5A58E04691}"/>
              </a:ext>
            </a:extLst>
          </p:cNvPr>
          <p:cNvSpPr txBox="1"/>
          <p:nvPr/>
        </p:nvSpPr>
        <p:spPr>
          <a:xfrm>
            <a:off x="2395502" y="2334915"/>
            <a:ext cx="30587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行矩阵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（或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行向量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26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BE10DFC3-66B9-4826-90F0-90CC6D256421}"/>
              </a:ext>
            </a:extLst>
          </p:cNvPr>
          <p:cNvSpPr txBox="1"/>
          <p:nvPr/>
        </p:nvSpPr>
        <p:spPr>
          <a:xfrm>
            <a:off x="4746249" y="4096829"/>
            <a:ext cx="32522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列矩阵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（或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列向量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）</a:t>
            </a:r>
            <a:endParaRPr kumimoji="1" lang="zh-CN" altLang="en-US" sz="26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3294A76-1DF9-4372-B28D-8F96F0C4F153}"/>
              </a:ext>
            </a:extLst>
          </p:cNvPr>
          <p:cNvSpPr txBox="1"/>
          <p:nvPr/>
        </p:nvSpPr>
        <p:spPr>
          <a:xfrm>
            <a:off x="258184" y="4096830"/>
            <a:ext cx="17148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b="1" dirty="0">
                <a:latin typeface="Times New Roman" pitchFamily="18" charset="0"/>
                <a:ea typeface="楷体_GB2312" pitchFamily="49" charset="-122"/>
              </a:rPr>
              <a:t>3. 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600" b="1" dirty="0">
                <a:latin typeface="Times New Roman" pitchFamily="18" charset="0"/>
                <a:ea typeface="楷体_GB2312" pitchFamily="49" charset="-122"/>
              </a:rPr>
              <a:t>时，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4" grpId="1"/>
      <p:bldP spid="12" grpId="0"/>
      <p:bldP spid="13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一矩阵基本概念</a:t>
            </a:r>
          </a:p>
        </p:txBody>
      </p:sp>
      <p:sp>
        <p:nvSpPr>
          <p:cNvPr id="6" name="矩形 5"/>
          <p:cNvSpPr/>
          <p:nvPr/>
        </p:nvSpPr>
        <p:spPr>
          <a:xfrm>
            <a:off x="5652244" y="765133"/>
            <a:ext cx="194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零矩阵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5868144" y="1532063"/>
            <a:ext cx="2368798" cy="649188"/>
          </a:xfrm>
          <a:prstGeom prst="wedgeEllipseCallout">
            <a:avLst>
              <a:gd name="adj1" fmla="val -39942"/>
              <a:gd name="adj2" fmla="val 296022"/>
            </a:avLst>
          </a:prstGeom>
          <a:gradFill rotWithShape="0">
            <a:gsLst>
              <a:gs pos="0">
                <a:srgbClr val="CCECFF"/>
              </a:gs>
              <a:gs pos="100000">
                <a:srgbClr val="88F2CA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单位矩阵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</a:t>
            </a:r>
            <a:endParaRPr lang="zh-CN" altLang="en-US" sz="2400" b="1" i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67816" y="4869160"/>
            <a:ext cx="2055912" cy="649188"/>
          </a:xfrm>
          <a:prstGeom prst="wedgeEllipseCallout">
            <a:avLst>
              <a:gd name="adj1" fmla="val 92314"/>
              <a:gd name="adj2" fmla="val -161517"/>
            </a:avLst>
          </a:prstGeom>
          <a:gradFill rotWithShape="0">
            <a:gsLst>
              <a:gs pos="0">
                <a:srgbClr val="CCECFF"/>
              </a:gs>
              <a:gs pos="100000">
                <a:srgbClr val="88F2CA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对角矩阵</a:t>
            </a: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326972"/>
              </p:ext>
            </p:extLst>
          </p:nvPr>
        </p:nvGraphicFramePr>
        <p:xfrm>
          <a:off x="1547813" y="2701528"/>
          <a:ext cx="2386012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939800" progId="Equation.DSMT4">
                  <p:embed/>
                </p:oleObj>
              </mc:Choice>
              <mc:Fallback>
                <p:oleObj name="Equation" r:id="rId2" imgW="1193800" imgH="93980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01528"/>
                        <a:ext cx="2386012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1619250" y="3061841"/>
            <a:ext cx="1871663" cy="1368425"/>
          </a:xfrm>
          <a:prstGeom prst="rtTriangl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 rot="10800000">
            <a:off x="1979613" y="2790378"/>
            <a:ext cx="1871662" cy="1368425"/>
          </a:xfrm>
          <a:prstGeom prst="rtTriangl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48571"/>
              </p:ext>
            </p:extLst>
          </p:nvPr>
        </p:nvGraphicFramePr>
        <p:xfrm>
          <a:off x="836464" y="3429000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446" imgH="228501" progId="Equation.DSMT4">
                  <p:embed/>
                </p:oleObj>
              </mc:Choice>
              <mc:Fallback>
                <p:oleObj name="Equation" r:id="rId4" imgW="355446" imgH="228501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464" y="3429000"/>
                        <a:ext cx="71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944658"/>
              </p:ext>
            </p:extLst>
          </p:nvPr>
        </p:nvGraphicFramePr>
        <p:xfrm>
          <a:off x="4932040" y="2636838"/>
          <a:ext cx="257492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700" imgH="927100" progId="Equation.DSMT4">
                  <p:embed/>
                </p:oleObj>
              </mc:Choice>
              <mc:Fallback>
                <p:oleObj name="Equation" r:id="rId6" imgW="1155700" imgH="927100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636838"/>
                        <a:ext cx="2574925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1"/>
          <p:cNvSpPr>
            <a:spLocks noChangeArrowheads="1"/>
          </p:cNvSpPr>
          <p:nvPr/>
        </p:nvSpPr>
        <p:spPr bwMode="auto">
          <a:xfrm rot="10800000">
            <a:off x="5420990" y="2763838"/>
            <a:ext cx="2016125" cy="1528762"/>
          </a:xfrm>
          <a:prstGeom prst="rtTriangl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5003478" y="3052763"/>
            <a:ext cx="2016125" cy="1528762"/>
          </a:xfrm>
          <a:prstGeom prst="rtTriangl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580382"/>
              </p:ext>
            </p:extLst>
          </p:nvPr>
        </p:nvGraphicFramePr>
        <p:xfrm>
          <a:off x="4211960" y="3356992"/>
          <a:ext cx="792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446" imgH="228501" progId="Equation.DSMT4">
                  <p:embed/>
                </p:oleObj>
              </mc:Choice>
              <mc:Fallback>
                <p:oleObj name="Equation" r:id="rId8" imgW="355446" imgH="228501" progId="Equation.DSMT4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356992"/>
                        <a:ext cx="7921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544953"/>
              </p:ext>
            </p:extLst>
          </p:nvPr>
        </p:nvGraphicFramePr>
        <p:xfrm>
          <a:off x="1403648" y="211413"/>
          <a:ext cx="393382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5300" imgH="939800" progId="Equation.DSMT4">
                  <p:embed/>
                </p:oleObj>
              </mc:Choice>
              <mc:Fallback>
                <p:oleObj name="Equation" r:id="rId10" imgW="1765300" imgH="93980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11413"/>
                        <a:ext cx="3933825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1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5" grpId="0" animBg="1"/>
      <p:bldP spid="19" grpId="0" animBg="1"/>
      <p:bldP spid="20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5">
            <a:extLst>
              <a:ext uri="{FF2B5EF4-FFF2-40B4-BE49-F238E27FC236}">
                <a16:creationId xmlns:a16="http://schemas.microsoft.com/office/drawing/2014/main" id="{F748C225-204B-4100-803A-713EA4C05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455613"/>
            <a:ext cx="5029200" cy="5191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7D"/>
                </a:solidFill>
                <a:latin typeface="楷体_GB2312" pitchFamily="49" charset="-122"/>
                <a:ea typeface="楷体_GB2312" pitchFamily="49" charset="-122"/>
              </a:rPr>
              <a:t>同型矩阵与矩阵相等的概念</a:t>
            </a:r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1752F778-A33F-49BB-8DFB-A057EE86F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11430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两个矩阵的行数相等、列数相等时，称为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同型矩阵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6402" name="Rectangle 18">
            <a:extLst>
              <a:ext uri="{FF2B5EF4-FFF2-40B4-BE49-F238E27FC236}">
                <a16:creationId xmlns:a16="http://schemas.microsoft.com/office/drawing/2014/main" id="{27807764-1D66-4243-9BDB-1BB38A56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38601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</a:p>
        </p:txBody>
      </p:sp>
      <p:graphicFrame>
        <p:nvGraphicFramePr>
          <p:cNvPr id="16403" name="Object 14">
            <a:extLst>
              <a:ext uri="{FF2B5EF4-FFF2-40B4-BE49-F238E27FC236}">
                <a16:creationId xmlns:a16="http://schemas.microsoft.com/office/drawing/2014/main" id="{932C5BB9-B3DB-481A-BEF3-A744C766E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916113"/>
          <a:ext cx="2360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1100" imgH="698500" progId="Equation.DSMT4">
                  <p:embed/>
                </p:oleObj>
              </mc:Choice>
              <mc:Fallback>
                <p:oleObj name="Equation" r:id="rId2" imgW="1181100" imgH="698500" progId="Equation.DSMT4">
                  <p:embed/>
                  <p:pic>
                    <p:nvPicPr>
                      <p:cNvPr id="16403" name="Object 14">
                        <a:extLst>
                          <a:ext uri="{FF2B5EF4-FFF2-40B4-BE49-F238E27FC236}">
                            <a16:creationId xmlns:a16="http://schemas.microsoft.com/office/drawing/2014/main" id="{932C5BB9-B3DB-481A-BEF3-A744C766E7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16113"/>
                        <a:ext cx="2360612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Rectangle 20">
            <a:extLst>
              <a:ext uri="{FF2B5EF4-FFF2-40B4-BE49-F238E27FC236}">
                <a16:creationId xmlns:a16="http://schemas.microsoft.com/office/drawing/2014/main" id="{445C6140-E2E9-4881-96A2-AD643653C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2386013"/>
            <a:ext cx="187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为同型矩阵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6406" name="Rectangle 22">
            <a:extLst>
              <a:ext uri="{FF2B5EF4-FFF2-40B4-BE49-F238E27FC236}">
                <a16:creationId xmlns:a16="http://schemas.microsoft.com/office/drawing/2014/main" id="{4A4079B4-DDC9-4F5E-A9E7-DD2CC9C01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3635084"/>
            <a:ext cx="7924800" cy="164352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50000"/>
              </a:spcBef>
              <a:buFontTx/>
              <a:buAutoNum type="arabicPeriod" startAt="2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两个矩阵               与              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同型矩阵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，并且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对应元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素相等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，即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	则称矩阵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与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相等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，记作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6407" name="Object 15">
            <a:extLst>
              <a:ext uri="{FF2B5EF4-FFF2-40B4-BE49-F238E27FC236}">
                <a16:creationId xmlns:a16="http://schemas.microsoft.com/office/drawing/2014/main" id="{A8785B29-FADB-435D-A270-6136FC73C6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072114"/>
              </p:ext>
            </p:extLst>
          </p:nvPr>
        </p:nvGraphicFramePr>
        <p:xfrm>
          <a:off x="2195513" y="3723984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252" imgH="241195" progId="Equation.DSMT4">
                  <p:embed/>
                </p:oleObj>
              </mc:Choice>
              <mc:Fallback>
                <p:oleObj name="Equation" r:id="rId4" imgW="571252" imgH="241195" progId="Equation.DSMT4">
                  <p:embed/>
                  <p:pic>
                    <p:nvPicPr>
                      <p:cNvPr id="16407" name="Object 15">
                        <a:extLst>
                          <a:ext uri="{FF2B5EF4-FFF2-40B4-BE49-F238E27FC236}">
                            <a16:creationId xmlns:a16="http://schemas.microsoft.com/office/drawing/2014/main" id="{A8785B29-FADB-435D-A270-6136FC73C6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23984"/>
                        <a:ext cx="1143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16">
            <a:extLst>
              <a:ext uri="{FF2B5EF4-FFF2-40B4-BE49-F238E27FC236}">
                <a16:creationId xmlns:a16="http://schemas.microsoft.com/office/drawing/2014/main" id="{FA3771E9-C637-447B-9663-E912B48CA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938947"/>
              </p:ext>
            </p:extLst>
          </p:nvPr>
        </p:nvGraphicFramePr>
        <p:xfrm>
          <a:off x="2478088" y="4271672"/>
          <a:ext cx="4541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73300" imgH="241300" progId="Equation.DSMT4">
                  <p:embed/>
                </p:oleObj>
              </mc:Choice>
              <mc:Fallback>
                <p:oleObj name="Equation" r:id="rId6" imgW="2273300" imgH="241300" progId="Equation.DSMT4">
                  <p:embed/>
                  <p:pic>
                    <p:nvPicPr>
                      <p:cNvPr id="16408" name="Object 16">
                        <a:extLst>
                          <a:ext uri="{FF2B5EF4-FFF2-40B4-BE49-F238E27FC236}">
                            <a16:creationId xmlns:a16="http://schemas.microsoft.com/office/drawing/2014/main" id="{FA3771E9-C637-447B-9663-E912B48CAE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4271672"/>
                        <a:ext cx="45418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17">
            <a:extLst>
              <a:ext uri="{FF2B5EF4-FFF2-40B4-BE49-F238E27FC236}">
                <a16:creationId xmlns:a16="http://schemas.microsoft.com/office/drawing/2014/main" id="{BC01E8B5-209E-47FB-B248-F840D29F6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10480"/>
              </p:ext>
            </p:extLst>
          </p:nvPr>
        </p:nvGraphicFramePr>
        <p:xfrm>
          <a:off x="3641725" y="3723984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558" imgH="241195" progId="Equation.DSMT4">
                  <p:embed/>
                </p:oleObj>
              </mc:Choice>
              <mc:Fallback>
                <p:oleObj name="Equation" r:id="rId8" imgW="558558" imgH="241195" progId="Equation.DSMT4">
                  <p:embed/>
                  <p:pic>
                    <p:nvPicPr>
                      <p:cNvPr id="16412" name="Object 17">
                        <a:extLst>
                          <a:ext uri="{FF2B5EF4-FFF2-40B4-BE49-F238E27FC236}">
                            <a16:creationId xmlns:a16="http://schemas.microsoft.com/office/drawing/2014/main" id="{BC01E8B5-209E-47FB-B248-F840D29F6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3723984"/>
                        <a:ext cx="1117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>
            <a:extLst>
              <a:ext uri="{FF2B5EF4-FFF2-40B4-BE49-F238E27FC236}">
                <a16:creationId xmlns:a16="http://schemas.microsoft.com/office/drawing/2014/main" id="{494E26AB-0A8C-4F19-A8C4-E7981D43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5E276B2-6E4A-4C78-994C-256181DEE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一矩阵基本概念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  <p:bldP spid="16402" grpId="0"/>
      <p:bldP spid="16404" grpId="0"/>
      <p:bldP spid="1640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395536" y="1205532"/>
            <a:ext cx="79057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设有两个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(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(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那么矩阵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的和记作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＋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，规定为</a:t>
            </a:r>
          </a:p>
        </p:txBody>
      </p:sp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835963"/>
              </p:ext>
            </p:extLst>
          </p:nvPr>
        </p:nvGraphicFramePr>
        <p:xfrm>
          <a:off x="1325116" y="2435547"/>
          <a:ext cx="59531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939800" progId="Equation.DSMT4">
                  <p:embed/>
                </p:oleObj>
              </mc:Choice>
              <mc:Fallback>
                <p:oleObj name="Equation" r:id="rId2" imgW="2971800" imgH="9398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116" y="2435547"/>
                        <a:ext cx="5953125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95536" y="4509120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只有当两个矩阵是同型矩阵时，才能进行加法运算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500005"/>
            <a:ext cx="2145411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加法运算</a:t>
            </a:r>
          </a:p>
        </p:txBody>
      </p:sp>
    </p:spTree>
    <p:extLst>
      <p:ext uri="{BB962C8B-B14F-4D97-AF65-F5344CB8AC3E}">
        <p14:creationId xmlns:p14="http://schemas.microsoft.com/office/powerpoint/2010/main" val="300223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9" grpId="0" animBg="1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2853</TotalTime>
  <Words>1633</Words>
  <Application>Microsoft Office PowerPoint</Application>
  <PresentationFormat>全屏显示(4:3)</PresentationFormat>
  <Paragraphs>313</Paragraphs>
  <Slides>34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黑体</vt:lpstr>
      <vt:lpstr>楷体</vt:lpstr>
      <vt:lpstr>楷体_GB2312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主题2</vt:lpstr>
      <vt:lpstr>Equation</vt:lpstr>
      <vt:lpstr>2.1 矩阵及其运算</vt:lpstr>
      <vt:lpstr>PowerPoint 演示文稿</vt:lpstr>
      <vt:lpstr>PowerPoint 演示文稿</vt:lpstr>
      <vt:lpstr>2.1 矩阵及其运算</vt:lpstr>
      <vt:lpstr>PowerPoint 演示文稿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 小  结</vt:lpstr>
      <vt:lpstr> 小  结</vt:lpstr>
      <vt:lpstr> 小  结</vt:lpstr>
      <vt:lpstr>作    业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Xiaotong Chen</cp:lastModifiedBy>
  <cp:revision>296</cp:revision>
  <dcterms:created xsi:type="dcterms:W3CDTF">2015-01-05T18:34:44Z</dcterms:created>
  <dcterms:modified xsi:type="dcterms:W3CDTF">2023-09-04T13:45:38Z</dcterms:modified>
  <cp:contentStatus/>
</cp:coreProperties>
</file>