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0" r:id="rId2"/>
    <p:sldId id="546" r:id="rId3"/>
    <p:sldId id="278" r:id="rId4"/>
    <p:sldId id="547" r:id="rId5"/>
    <p:sldId id="284" r:id="rId6"/>
    <p:sldId id="263" r:id="rId7"/>
    <p:sldId id="306" r:id="rId8"/>
    <p:sldId id="265" r:id="rId9"/>
    <p:sldId id="293" r:id="rId10"/>
    <p:sldId id="294" r:id="rId11"/>
    <p:sldId id="301" r:id="rId12"/>
    <p:sldId id="264" r:id="rId13"/>
    <p:sldId id="548" r:id="rId14"/>
    <p:sldId id="267" r:id="rId15"/>
    <p:sldId id="268" r:id="rId16"/>
    <p:sldId id="299" r:id="rId17"/>
    <p:sldId id="269" r:id="rId18"/>
    <p:sldId id="272" r:id="rId19"/>
    <p:sldId id="30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FF99"/>
    <a:srgbClr val="3399FF"/>
    <a:srgbClr val="294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76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654DCC4C-BE9A-4A79-9ACE-CE90F1C3C292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8C997F8-F100-41C6-95D7-265748A74FB6}" type="presOf" srcId="{EF24F56F-F948-4FAE-A21B-C908CFF0947F}" destId="{04E584C8-CAF4-4F3A-A494-457051CBD1BA}" srcOrd="0" destOrd="0" presId="urn:microsoft.com/office/officeart/2005/8/layout/venn1"/>
    <dgm:cxn modelId="{37C471EB-B911-4C22-978B-F896EBC494D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6DBA170-5EEA-486D-B633-5C46B9297AC9}" type="presOf" srcId="{A4DBE9E6-97EB-4725-A2C1-3C97D390DE6E}" destId="{CD4B3101-F142-4E5E-B80A-8D9996F097C7}" srcOrd="0" destOrd="0" presId="urn:microsoft.com/office/officeart/2005/8/layout/venn1"/>
    <dgm:cxn modelId="{8F4840B8-713A-4AA6-BB45-1BC340374706}" type="presOf" srcId="{8A5913D2-4896-41F8-9856-90C73F67022D}" destId="{6F917F00-94F3-4752-A2F0-5E137890CEB8}" srcOrd="0" destOrd="0" presId="urn:microsoft.com/office/officeart/2005/8/layout/venn1"/>
    <dgm:cxn modelId="{8259A946-AD09-4DEF-9F87-E2E0F01E41F8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00866F43-5BFE-464D-B9BD-EB176129A994}" type="presOf" srcId="{B9B3E140-8B8D-4175-BD94-00D1649702AA}" destId="{6DAFA64C-DC3D-43CC-9306-9A83B9F4FF30}" srcOrd="0" destOrd="0" presId="urn:microsoft.com/office/officeart/2005/8/layout/venn1"/>
    <dgm:cxn modelId="{8E031585-D0E0-476B-BE95-B221D45C5093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4E427FD-0A9F-40EB-B684-B7DDDE1512F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EB09E853-F052-4282-9861-84F955930CC2}" type="presOf" srcId="{938154DC-7DEC-4435-8AEE-F287F60DA644}" destId="{A319629E-037B-4B5B-8915-441F51FA60BC}" srcOrd="0" destOrd="0" presId="urn:microsoft.com/office/officeart/2005/8/layout/venn1"/>
    <dgm:cxn modelId="{30E017FF-801F-4E02-A16E-DDA79ECEAA05}" type="presOf" srcId="{AABD46EF-623D-4EC1-9905-9F9517C84035}" destId="{8A8110AF-7FCF-4E47-932E-B9CB33926204}" srcOrd="0" destOrd="0" presId="urn:microsoft.com/office/officeart/2005/8/layout/venn1"/>
    <dgm:cxn modelId="{EEA72B46-5D3D-46B9-9C07-6F924445C58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7A032368-CA85-4590-B622-D5EA4FEB4DB8}" type="presOf" srcId="{21F9EB01-2DBC-4DE3-BF4F-D736561A8F50}" destId="{EDBBB33F-27B5-48AE-A61C-C9DE23066AD1}" srcOrd="0" destOrd="0" presId="urn:microsoft.com/office/officeart/2005/8/layout/venn1"/>
    <dgm:cxn modelId="{E078086D-FD71-48B4-8F9B-350C6F579256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DC4DA298-B165-44FD-A75F-8C5AFB17927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0B067CAB-198E-47A6-9220-0B4DC1DE71E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A0D4C7-6F84-4DDE-A739-D4F595586B55}" type="presOf" srcId="{4E65984A-BA92-43D1-B9A2-B9086CB43038}" destId="{952DD290-D500-4BE9-9525-723274617DF1}" srcOrd="0" destOrd="0" presId="urn:microsoft.com/office/officeart/2005/8/layout/venn1"/>
    <dgm:cxn modelId="{71897D77-7052-40F0-8FE0-A91D9F79CF5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0C0C648-74B4-46E7-97AA-4C747FFA2213}" type="presOf" srcId="{8A5913D2-4896-41F8-9856-90C73F67022D}" destId="{6F917F00-94F3-4752-A2F0-5E137890CEB8}" srcOrd="0" destOrd="0" presId="urn:microsoft.com/office/officeart/2005/8/layout/venn1"/>
    <dgm:cxn modelId="{875B6E6E-B9C1-4704-8769-B569C246286F}" type="presOf" srcId="{A4DBE9E6-97EB-4725-A2C1-3C97D390DE6E}" destId="{CD4B3101-F142-4E5E-B80A-8D9996F097C7}" srcOrd="0" destOrd="0" presId="urn:microsoft.com/office/officeart/2005/8/layout/venn1"/>
    <dgm:cxn modelId="{EF2D8710-BCED-404C-A1DD-28B7457A464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6CAC363A-8724-42F7-8D9A-ADAB457C52AD}" type="presOf" srcId="{737B5EC5-D0D2-4529-A675-2479ADB7512A}" destId="{4470F79F-6492-40EA-A900-0CDDBA36E791}" srcOrd="0" destOrd="0" presId="urn:microsoft.com/office/officeart/2005/8/layout/venn1"/>
    <dgm:cxn modelId="{117BB048-07D3-4848-9325-E935B113E778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F993F32-7F85-4727-B092-1C1CFD1185EF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BDC69362-CCE5-4C80-B282-81E9FF500EA2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ABDDC90-AA0D-46E6-BCE3-C1CFFAE42CBE}" type="presOf" srcId="{938154DC-7DEC-4435-8AEE-F287F60DA644}" destId="{A319629E-037B-4B5B-8915-441F51FA60BC}" srcOrd="0" destOrd="0" presId="urn:microsoft.com/office/officeart/2005/8/layout/venn1"/>
    <dgm:cxn modelId="{7091228D-3A76-45CA-99C5-958FC6232936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80341948-C2C5-4183-9780-F94BDFFF6CE6}" type="presOf" srcId="{EF24F56F-F948-4FAE-A21B-C908CFF0947F}" destId="{04E584C8-CAF4-4F3A-A494-457051CBD1BA}" srcOrd="0" destOrd="0" presId="urn:microsoft.com/office/officeart/2005/8/layout/venn1"/>
    <dgm:cxn modelId="{D18AA5D0-AE13-4544-B279-92C4ADFDE217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C5F4BF71-E098-44EE-9E9E-5A745F67FE5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94E6A41A-B0EB-4EA4-BC74-2C99CA6B4559}" type="presOf" srcId="{CE6CFCA0-C49C-4951-BE4A-2894AF7F0369}" destId="{7B1E7C52-CF18-48B2-BB65-024F73E359D3}" srcOrd="0" destOrd="0" presId="urn:microsoft.com/office/officeart/2005/8/layout/venn1"/>
    <dgm:cxn modelId="{2447C031-CD82-414C-AC4A-7601848E8F2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597B608E-87A0-4FDB-87D0-BA7D09750C9A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503F8E2C-48B8-4999-95F1-A85A01F7E962}" type="presOf" srcId="{0E6DF1C2-1746-482F-BF52-CD765E80A365}" destId="{171034FF-3396-4AA1-9482-05BACFB2D723}" srcOrd="0" destOrd="0" presId="urn:microsoft.com/office/officeart/2005/8/layout/venn1"/>
    <dgm:cxn modelId="{5299E64A-3FF0-4A47-9A93-830E9459AC82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F7F04B6-56F7-4CAA-92BD-9B03B77215DF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BBBE4-A3B1-4217-A6C7-5C9224C537F0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235AC-2205-4D51-B519-6C7584CF6C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235AC-2205-4D51-B519-6C7584CF6C1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7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235AC-2205-4D51-B519-6C7584CF6C1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7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235AC-2205-4D51-B519-6C7584CF6C1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7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2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0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8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 baseline="0"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2.2 </a:t>
            </a:r>
            <a:r>
              <a:rPr lang="zh-CN" altLang="en-US" dirty="0"/>
              <a:t>逆矩阵的定义、性质与计算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0262003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202887389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9251875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794263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2861337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96403388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836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7055884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2534453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5984382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5889085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7086610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45308318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435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1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4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7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4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15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8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B770-6459-4AA8-BE62-F46484B86BF6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1" Type="http://schemas.openxmlformats.org/officeDocument/2006/relationships/oleObject" Target="../embeddings/oleObject45.bin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45.wmf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44.tmp"/><Relationship Id="rId10" Type="http://schemas.openxmlformats.org/officeDocument/2006/relationships/tags" Target="../tags/tag27.xml"/><Relationship Id="rId19" Type="http://schemas.openxmlformats.org/officeDocument/2006/relationships/oleObject" Target="../embeddings/oleObject44.bin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57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51.wmf"/><Relationship Id="rId21" Type="http://schemas.openxmlformats.org/officeDocument/2006/relationships/image" Target="../media/image60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58.wmf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23" Type="http://schemas.openxmlformats.org/officeDocument/2006/relationships/image" Target="../media/image61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59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7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82.bin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79.wmf"/><Relationship Id="rId3" Type="http://schemas.openxmlformats.org/officeDocument/2006/relationships/image" Target="../media/image75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8.bin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78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3.png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image" Target="../media/image12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9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30.bin"/><Relationship Id="rId3" Type="http://schemas.openxmlformats.org/officeDocument/2006/relationships/image" Target="../media/image22.wmf"/><Relationship Id="rId21" Type="http://schemas.openxmlformats.org/officeDocument/2006/relationships/image" Target="../media/image3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1.bin"/><Relationship Id="rId26" Type="http://schemas.openxmlformats.org/officeDocument/2006/relationships/image" Target="../media/image440.png"/><Relationship Id="rId3" Type="http://schemas.openxmlformats.org/officeDocument/2006/relationships/image" Target="../media/image33.wmf"/><Relationship Id="rId21" Type="http://schemas.openxmlformats.org/officeDocument/2006/relationships/image" Target="../media/image7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7.wmf"/><Relationship Id="rId24" Type="http://schemas.openxmlformats.org/officeDocument/2006/relationships/image" Target="../media/image44.png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1" Type="http://schemas.openxmlformats.org/officeDocument/2006/relationships/image" Target="../media/image44.tmp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43.w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oleObject" Target="../embeddings/oleObject43.bin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99592" y="820111"/>
            <a:ext cx="6534940" cy="9397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176064" y="1075774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理解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逆矩阵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的定义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和运算规律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899592" y="2254723"/>
            <a:ext cx="6534940" cy="9397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899592" y="3808092"/>
            <a:ext cx="6534940" cy="877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83"/>
          <p:cNvSpPr>
            <a:spLocks noChangeArrowheads="1"/>
          </p:cNvSpPr>
          <p:nvPr/>
        </p:nvSpPr>
        <p:spPr bwMode="auto">
          <a:xfrm>
            <a:off x="1131304" y="4015991"/>
            <a:ext cx="6318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掌握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求解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矩阵方程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的基本方法</a:t>
            </a:r>
          </a:p>
        </p:txBody>
      </p:sp>
      <p:sp>
        <p:nvSpPr>
          <p:cNvPr id="53" name="矩形 52"/>
          <p:cNvSpPr/>
          <p:nvPr/>
        </p:nvSpPr>
        <p:spPr>
          <a:xfrm>
            <a:off x="1176064" y="2493785"/>
            <a:ext cx="5078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掌握求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逆矩阵的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三种常用方法</a:t>
            </a:r>
          </a:p>
        </p:txBody>
      </p: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教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学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要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求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1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/>
      <p:bldP spid="50" grpId="0" animBg="1"/>
      <p:bldP spid="51" grpId="0" animBg="1"/>
      <p:bldP spid="52" grpId="0"/>
      <p:bldP spid="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817879"/>
            <a:ext cx="7315200" cy="17470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56490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n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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endParaRPr lang="zh-CN" altLang="en-US" sz="2600" baseline="300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20784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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1/2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392792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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n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+2</a:t>
            </a:r>
            <a:endParaRPr lang="zh-CN" altLang="en-US" sz="2600" baseline="300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464800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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n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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endParaRPr lang="zh-CN" altLang="en-US" sz="2600" baseline="300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629197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27213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99221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712294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51520" y="1041400"/>
            <a:ext cx="7560840" cy="515938"/>
            <a:chOff x="251520" y="471942"/>
            <a:chExt cx="7560840" cy="515938"/>
          </a:xfrm>
        </p:grpSpPr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251520" y="500047"/>
              <a:ext cx="756084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       </a:t>
              </a:r>
              <a:r>
                <a:rPr kumimoji="1" lang="en-US" altLang="zh-CN" sz="2400" b="1" dirty="0">
                  <a:solidFill>
                    <a:srgbClr val="0000FF"/>
                  </a:solidFill>
                </a:rPr>
                <a:t>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设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为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阶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矩阵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，且                                  ，则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6025092"/>
                </p:ext>
              </p:extLst>
            </p:nvPr>
          </p:nvGraphicFramePr>
          <p:xfrm>
            <a:off x="4684713" y="471942"/>
            <a:ext cx="2065337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965160" imgH="241200" progId="Equation.DSMT4">
                    <p:embed/>
                  </p:oleObj>
                </mc:Choice>
                <mc:Fallback>
                  <p:oleObj name="Equation" r:id="rId19" imgW="9651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713" y="471942"/>
                          <a:ext cx="2065337" cy="515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22099"/>
              </p:ext>
            </p:extLst>
          </p:nvPr>
        </p:nvGraphicFramePr>
        <p:xfrm>
          <a:off x="1103313" y="1700808"/>
          <a:ext cx="3022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409700" imgH="279400" progId="Equation.DSMT4">
                  <p:embed/>
                </p:oleObj>
              </mc:Choice>
              <mc:Fallback>
                <p:oleObj name="Equation" r:id="rId21" imgW="1409700" imgH="2794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700808"/>
                        <a:ext cx="3022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2751BB-4494-43AB-ADA0-26E221979AA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552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779913" y="1484784"/>
            <a:ext cx="3024335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476672"/>
            <a:ext cx="75608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例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3   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设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|A|=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|B|=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|A+B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方</a:t>
            </a:r>
            <a:endParaRPr lang="en-US" altLang="zh-CN" sz="2800" dirty="0"/>
          </a:p>
          <a:p>
            <a:r>
              <a:rPr lang="zh-CN" altLang="zh-CN" sz="2800" dirty="0"/>
              <a:t>阵</a:t>
            </a:r>
            <a:r>
              <a:rPr lang="zh-CN" altLang="en-US" sz="2800" dirty="0"/>
              <a:t>行列式的</a:t>
            </a:r>
            <a:endParaRPr lang="en-US" altLang="zh-CN" sz="2800" dirty="0"/>
          </a:p>
          <a:p>
            <a:r>
              <a:rPr lang="zh-CN" altLang="en-US" dirty="0"/>
              <a:t>计</a:t>
            </a:r>
            <a:endParaRPr lang="en-US" altLang="zh-CN" dirty="0"/>
          </a:p>
          <a:p>
            <a:r>
              <a:rPr lang="zh-CN" altLang="en-US" dirty="0"/>
              <a:t>算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476672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计算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323528" y="1124744"/>
            <a:ext cx="30243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解</a:t>
            </a:r>
            <a:r>
              <a:rPr kumimoji="1" lang="zh-CN" altLang="en-US" sz="2400" b="1" dirty="0">
                <a:solidFill>
                  <a:srgbClr val="0000FF"/>
                </a:solidFill>
                <a:sym typeface="Wingdings" pitchFamily="2" charset="2"/>
              </a:rPr>
              <a:t>：构造法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3356992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3608" y="1628800"/>
            <a:ext cx="507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3608" y="2175247"/>
            <a:ext cx="507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=|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BB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AA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9612" y="2780928"/>
            <a:ext cx="507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=|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kumimoji="1"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A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）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3608" y="3327375"/>
            <a:ext cx="2574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=|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||</a:t>
            </a:r>
            <a:r>
              <a:rPr kumimoji="1"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A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||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|=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779913" y="1484784"/>
            <a:ext cx="3240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sym typeface="Wingdings" pitchFamily="2" charset="2"/>
              </a:rPr>
              <a:t>想办法构造出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|A+B</a:t>
            </a:r>
            <a:r>
              <a:rPr kumimoji="1" lang="en-US" altLang="zh-CN" sz="24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1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6" grpId="0" autoUpdateAnimBg="0"/>
      <p:bldP spid="15" grpId="0"/>
      <p:bldP spid="12" grpId="0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176436"/>
            <a:ext cx="792088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伴随矩阵法：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适合于低阶的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阶或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阶）、具体的数字矩阵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5536" y="980728"/>
            <a:ext cx="7286676" cy="2690813"/>
            <a:chOff x="395536" y="980728"/>
            <a:chExt cx="7286676" cy="2690813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1268760"/>
              <a:ext cx="72866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9.</a:t>
              </a:r>
              <a:r>
                <a:rPr lang="zh-CN" altLang="en-US" sz="2400" b="1" dirty="0">
                  <a:latin typeface="+mn-ea"/>
                </a:rPr>
                <a:t>求下列矩阵的逆矩阵：</a:t>
              </a:r>
              <a:endParaRPr lang="en-US" altLang="zh-CN" sz="2400" b="1" dirty="0">
                <a:latin typeface="+mn-ea"/>
              </a:endParaRPr>
            </a:p>
            <a:p>
              <a:pPr marL="457200" indent="-457200"/>
              <a:endParaRPr lang="en-US" altLang="zh-CN" sz="2400" b="1" dirty="0">
                <a:latin typeface="+mn-ea"/>
              </a:endParaRPr>
            </a:p>
            <a:p>
              <a:pPr marL="457200" indent="-457200"/>
              <a:r>
                <a:rPr lang="en-US" altLang="zh-CN" sz="2400" b="1" dirty="0">
                  <a:latin typeface="+mn-ea"/>
                </a:rPr>
                <a:t>(3)                   (4)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8179721"/>
                </p:ext>
              </p:extLst>
            </p:nvPr>
          </p:nvGraphicFramePr>
          <p:xfrm>
            <a:off x="744538" y="2058988"/>
            <a:ext cx="2498725" cy="153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30040" imgH="698400" progId="Equation.DSMT4">
                    <p:embed/>
                  </p:oleObj>
                </mc:Choice>
                <mc:Fallback>
                  <p:oleObj name="Equation" r:id="rId2" imgW="1130040" imgH="6984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538" y="2058988"/>
                          <a:ext cx="2498725" cy="1539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0509682"/>
                </p:ext>
              </p:extLst>
            </p:nvPr>
          </p:nvGraphicFramePr>
          <p:xfrm>
            <a:off x="4477667" y="980728"/>
            <a:ext cx="2614613" cy="2690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80800" imgH="1218960" progId="Equation.DSMT4">
                    <p:embed/>
                  </p:oleObj>
                </mc:Choice>
                <mc:Fallback>
                  <p:oleObj name="Equation" r:id="rId4" imgW="1180800" imgH="121896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667" y="980728"/>
                          <a:ext cx="2614613" cy="2690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三</a:t>
            </a:r>
            <a:endParaRPr lang="en-US" altLang="zh-CN" dirty="0"/>
          </a:p>
          <a:p>
            <a:r>
              <a:rPr lang="zh-CN" altLang="zh-CN" sz="2800" dirty="0"/>
              <a:t>求逆矩阵的方法</a:t>
            </a:r>
            <a:endParaRPr lang="en-US" altLang="zh-CN" sz="2800" dirty="0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269165"/>
              </p:ext>
            </p:extLst>
          </p:nvPr>
        </p:nvGraphicFramePr>
        <p:xfrm>
          <a:off x="363538" y="3609975"/>
          <a:ext cx="3284537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5720" imgH="901440" progId="Equation.DSMT4">
                  <p:embed/>
                </p:oleObj>
              </mc:Choice>
              <mc:Fallback>
                <p:oleObj name="Equation" r:id="rId6" imgW="148572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609975"/>
                        <a:ext cx="3284537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422447"/>
              </p:ext>
            </p:extLst>
          </p:nvPr>
        </p:nvGraphicFramePr>
        <p:xfrm>
          <a:off x="4362598" y="3703414"/>
          <a:ext cx="3233738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0160" imgH="952200" progId="Equation.DSMT4">
                  <p:embed/>
                </p:oleObj>
              </mc:Choice>
              <mc:Fallback>
                <p:oleObj name="Equation" r:id="rId8" imgW="146016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598" y="3703414"/>
                        <a:ext cx="3233738" cy="210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21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2519" y="419773"/>
            <a:ext cx="6092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对于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方阵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，如果有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阶方阵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，使得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42953" y="1313735"/>
            <a:ext cx="294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则称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方阵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可逆的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421724" y="894151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65100" progId="Equation.DSMT4">
                  <p:embed/>
                </p:oleObj>
              </mc:Choice>
              <mc:Fallback>
                <p:oleObj name="Equation" r:id="rId3" imgW="914400" imgH="1651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724" y="894151"/>
                        <a:ext cx="1958975" cy="354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17925" y="426129"/>
            <a:ext cx="1188947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B9A19E18-BDAD-4D80-B423-36150AE9E539}"/>
              </a:ext>
            </a:extLst>
          </p:cNvPr>
          <p:cNvGrpSpPr>
            <a:grpSpLocks/>
          </p:cNvGrpSpPr>
          <p:nvPr/>
        </p:nvGrpSpPr>
        <p:grpSpPr bwMode="auto">
          <a:xfrm>
            <a:off x="1506872" y="1820738"/>
            <a:ext cx="6821122" cy="925513"/>
            <a:chOff x="685" y="2494"/>
            <a:chExt cx="3143" cy="583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75A2E56E-8280-4A1B-A92C-8BA9FB83C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" y="2624"/>
              <a:ext cx="21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400" b="1" dirty="0">
                  <a:solidFill>
                    <a:srgbClr val="FF0000"/>
                  </a:solidFill>
                </a:rPr>
                <a:t>可逆</a:t>
              </a:r>
              <a:r>
                <a:rPr kumimoji="1" lang="zh-CN" altLang="en-US" sz="2400" b="1" dirty="0"/>
                <a:t>的</a:t>
              </a:r>
              <a:r>
                <a:rPr kumimoji="1" lang="zh-CN" altLang="en-US" sz="2400" b="1" dirty="0">
                  <a:solidFill>
                    <a:srgbClr val="FF0000"/>
                  </a:solidFill>
                </a:rPr>
                <a:t>充要条件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是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0</a:t>
              </a:r>
              <a:r>
                <a:rPr kumimoji="1" lang="zh-CN" altLang="en-US" sz="2400" b="1" dirty="0">
                  <a:solidFill>
                    <a:srgbClr val="000000"/>
                  </a:solidFill>
                  <a:sym typeface="Symbol"/>
                </a:rPr>
                <a:t>，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而且</a:t>
              </a:r>
            </a:p>
          </p:txBody>
        </p:sp>
        <p:graphicFrame>
          <p:nvGraphicFramePr>
            <p:cNvPr id="18" name="Object 10">
              <a:extLst>
                <a:ext uri="{FF2B5EF4-FFF2-40B4-BE49-F238E27FC236}">
                  <a16:creationId xmlns:a16="http://schemas.microsoft.com/office/drawing/2014/main" id="{B9E407E1-A428-4DF9-85C7-0B600C63D5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6" y="2494"/>
            <a:ext cx="1132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38080" imgH="431640" progId="Equation.DSMT4">
                    <p:embed/>
                  </p:oleObj>
                </mc:Choice>
                <mc:Fallback>
                  <p:oleObj name="Equation" r:id="rId5" imgW="838080" imgH="431640" progId="Equation.DSMT4">
                    <p:embed/>
                    <p:pic>
                      <p:nvPicPr>
                        <p:cNvPr id="18" name="Object 10">
                          <a:extLst>
                            <a:ext uri="{FF2B5EF4-FFF2-40B4-BE49-F238E27FC236}">
                              <a16:creationId xmlns:a16="http://schemas.microsoft.com/office/drawing/2014/main" id="{B9E407E1-A428-4DF9-85C7-0B600C63D5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2494"/>
                          <a:ext cx="1132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F1B92392-C1D4-4208-A5BA-21870BC3C048}"/>
              </a:ext>
            </a:extLst>
          </p:cNvPr>
          <p:cNvSpPr/>
          <p:nvPr/>
        </p:nvSpPr>
        <p:spPr>
          <a:xfrm>
            <a:off x="296636" y="2027411"/>
            <a:ext cx="1188947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379DA462-7C32-4CC6-BB7C-6089393C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48" y="3591842"/>
            <a:ext cx="732309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            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  </a:t>
            </a:r>
            <a:r>
              <a:rPr kumimoji="1" lang="zh-CN" altLang="en-US" sz="2200" b="1" dirty="0">
                <a:solidFill>
                  <a:srgbClr val="000000"/>
                </a:solidFill>
              </a:rPr>
              <a:t>如果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200" b="1" dirty="0">
                <a:solidFill>
                  <a:srgbClr val="000000"/>
                </a:solidFill>
              </a:rPr>
              <a:t>阶方阵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kumimoji="1" lang="zh-CN" altLang="en-US" sz="2200" b="1" dirty="0">
                <a:solidFill>
                  <a:srgbClr val="000000"/>
                </a:solidFill>
              </a:rPr>
              <a:t>可逆，那么      、    、   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00"/>
                </a:solidFill>
              </a:rPr>
              <a:t>                 与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kumimoji="1" lang="zh-CN" altLang="en-US" sz="2200" b="1" dirty="0">
                <a:solidFill>
                  <a:srgbClr val="000000"/>
                </a:solidFill>
              </a:rPr>
              <a:t>也可逆，且</a:t>
            </a:r>
          </a:p>
        </p:txBody>
      </p:sp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D1386FA7-DC72-4DE4-8D4D-45DAD665B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203" y="4467106"/>
          <a:ext cx="1591654" cy="46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400" imgH="228600" progId="Equation.DSMT4">
                  <p:embed/>
                </p:oleObj>
              </mc:Choice>
              <mc:Fallback>
                <p:oleObj name="Equation" r:id="rId7" imgW="787400" imgH="228600" progId="Equation.DSMT4">
                  <p:embed/>
                  <p:pic>
                    <p:nvPicPr>
                      <p:cNvPr id="23" name="Object 3">
                        <a:extLst>
                          <a:ext uri="{FF2B5EF4-FFF2-40B4-BE49-F238E27FC236}">
                            <a16:creationId xmlns:a16="http://schemas.microsoft.com/office/drawing/2014/main" id="{D1386FA7-DC72-4DE4-8D4D-45DAD665B7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203" y="4467106"/>
                        <a:ext cx="1591654" cy="462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id="{197843B8-0616-4418-9AE6-6794DCB43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6633" y="3586969"/>
          <a:ext cx="469665" cy="35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890" imgH="190417" progId="Equation.DSMT4">
                  <p:embed/>
                </p:oleObj>
              </mc:Choice>
              <mc:Fallback>
                <p:oleObj name="Equation" r:id="rId9" imgW="253890" imgH="190417" progId="Equation.DSMT4">
                  <p:embed/>
                  <p:pic>
                    <p:nvPicPr>
                      <p:cNvPr id="24" name="Object 4">
                        <a:extLst>
                          <a:ext uri="{FF2B5EF4-FFF2-40B4-BE49-F238E27FC236}">
                            <a16:creationId xmlns:a16="http://schemas.microsoft.com/office/drawing/2014/main" id="{197843B8-0616-4418-9AE6-6794DCB438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6633" y="3586969"/>
                        <a:ext cx="469665" cy="351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3923D833-AA07-4B78-8344-3D5305A04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1145" y="3567761"/>
          <a:ext cx="469665" cy="39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8600" imgH="190500" progId="Equation.DSMT4">
                  <p:embed/>
                </p:oleObj>
              </mc:Choice>
              <mc:Fallback>
                <p:oleObj name="Equation" r:id="rId11" imgW="228600" imgH="190500" progId="Equation.DSMT4">
                  <p:embed/>
                  <p:pic>
                    <p:nvPicPr>
                      <p:cNvPr id="25" name="Object 5">
                        <a:extLst>
                          <a:ext uri="{FF2B5EF4-FFF2-40B4-BE49-F238E27FC236}">
                            <a16:creationId xmlns:a16="http://schemas.microsoft.com/office/drawing/2014/main" id="{3923D833-AA07-4B78-8344-3D5305A04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145" y="3567761"/>
                        <a:ext cx="469665" cy="3906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>
            <a:extLst>
              <a:ext uri="{FF2B5EF4-FFF2-40B4-BE49-F238E27FC236}">
                <a16:creationId xmlns:a16="http://schemas.microsoft.com/office/drawing/2014/main" id="{12F69DD2-D578-4840-85CC-1CBFCE1DB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0139" y="3646298"/>
          <a:ext cx="1260399" cy="39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47419" imgH="203112" progId="Equation.DSMT4">
                  <p:embed/>
                </p:oleObj>
              </mc:Choice>
              <mc:Fallback>
                <p:oleObj name="Equation" r:id="rId13" imgW="647419" imgH="203112" progId="Equation.DSMT4">
                  <p:embed/>
                  <p:pic>
                    <p:nvPicPr>
                      <p:cNvPr id="26" name="Object 6">
                        <a:extLst>
                          <a:ext uri="{FF2B5EF4-FFF2-40B4-BE49-F238E27FC236}">
                            <a16:creationId xmlns:a16="http://schemas.microsoft.com/office/drawing/2014/main" id="{12F69DD2-D578-4840-85CC-1CBFCE1DB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139" y="3646298"/>
                        <a:ext cx="1260399" cy="395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>
            <a:extLst>
              <a:ext uri="{FF2B5EF4-FFF2-40B4-BE49-F238E27FC236}">
                <a16:creationId xmlns:a16="http://schemas.microsoft.com/office/drawing/2014/main" id="{B788FE97-1EC8-4BA9-8D8C-AC3842BD0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1247" y="4445937"/>
          <a:ext cx="2129985" cy="46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54100" imgH="228600" progId="Equation.DSMT4">
                  <p:embed/>
                </p:oleObj>
              </mc:Choice>
              <mc:Fallback>
                <p:oleObj name="Equation" r:id="rId15" imgW="1054100" imgH="228600" progId="Equation.DSMT4">
                  <p:embed/>
                  <p:pic>
                    <p:nvPicPr>
                      <p:cNvPr id="27" name="Object 7">
                        <a:extLst>
                          <a:ext uri="{FF2B5EF4-FFF2-40B4-BE49-F238E27FC236}">
                            <a16:creationId xmlns:a16="http://schemas.microsoft.com/office/drawing/2014/main" id="{B788FE97-1EC8-4BA9-8D8C-AC3842BD0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247" y="4445937"/>
                        <a:ext cx="2129985" cy="462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>
            <a:extLst>
              <a:ext uri="{FF2B5EF4-FFF2-40B4-BE49-F238E27FC236}">
                <a16:creationId xmlns:a16="http://schemas.microsoft.com/office/drawing/2014/main" id="{7C73CA1F-F9B6-4C74-9B3C-844620C4B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261" y="4980811"/>
          <a:ext cx="2001602" cy="82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90170" imgH="406224" progId="Equation.DSMT4">
                  <p:embed/>
                </p:oleObj>
              </mc:Choice>
              <mc:Fallback>
                <p:oleObj name="Equation" r:id="rId17" imgW="990170" imgH="406224" progId="Equation.DSMT4">
                  <p:embed/>
                  <p:pic>
                    <p:nvPicPr>
                      <p:cNvPr id="28" name="Object 9">
                        <a:extLst>
                          <a:ext uri="{FF2B5EF4-FFF2-40B4-BE49-F238E27FC236}">
                            <a16:creationId xmlns:a16="http://schemas.microsoft.com/office/drawing/2014/main" id="{7C73CA1F-F9B6-4C74-9B3C-844620C4B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261" y="4980811"/>
                        <a:ext cx="2001602" cy="821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0CDE427A-E57D-4B83-9C63-7B5D47A40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5866" y="5144437"/>
          <a:ext cx="2160621" cy="46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066680" imgH="228600" progId="Equation.DSMT4">
                  <p:embed/>
                </p:oleObj>
              </mc:Choice>
              <mc:Fallback>
                <p:oleObj name="Equation" r:id="rId19" imgW="1066680" imgH="228600" progId="Equation.DSMT4">
                  <p:embed/>
                  <p:pic>
                    <p:nvPicPr>
                      <p:cNvPr id="29" name="Object 10">
                        <a:extLst>
                          <a:ext uri="{FF2B5EF4-FFF2-40B4-BE49-F238E27FC236}">
                            <a16:creationId xmlns:a16="http://schemas.microsoft.com/office/drawing/2014/main" id="{0CDE427A-E57D-4B83-9C63-7B5D47A40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866" y="5144437"/>
                        <a:ext cx="2160621" cy="462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FBD28A-B85A-41F8-9DFC-6D73890DC0B3}"/>
              </a:ext>
            </a:extLst>
          </p:cNvPr>
          <p:cNvSpPr/>
          <p:nvPr/>
        </p:nvSpPr>
        <p:spPr>
          <a:xfrm>
            <a:off x="323887" y="3628139"/>
            <a:ext cx="1224137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运算规律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3B81D22F-8A22-4F19-8FE9-D209F0BC1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zh-CN" altLang="en-US" dirty="0">
                <a:cs typeface="Times New Roman" pitchFamily="18" charset="0"/>
              </a:rPr>
              <a:t>复 习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副标题 2">
            <a:extLst>
              <a:ext uri="{FF2B5EF4-FFF2-40B4-BE49-F238E27FC236}">
                <a16:creationId xmlns:a16="http://schemas.microsoft.com/office/drawing/2014/main" id="{8210D7E7-5B86-4B2B-8DA7-A235F892F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85786" cy="5412804"/>
          </a:xfrm>
        </p:spPr>
        <p:txBody>
          <a:bodyPr/>
          <a:lstStyle/>
          <a:p>
            <a:endParaRPr lang="en-US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</a:t>
            </a:r>
          </a:p>
          <a:p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逆</a:t>
            </a:r>
            <a:endParaRPr lang="en-US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矩</a:t>
            </a:r>
            <a:endParaRPr lang="en-US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阵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BB0C3A36-313F-4365-8847-E048420ED737}"/>
              </a:ext>
            </a:extLst>
          </p:cNvPr>
          <p:cNvSpPr txBox="1"/>
          <p:nvPr/>
        </p:nvSpPr>
        <p:spPr>
          <a:xfrm>
            <a:off x="4256966" y="1310383"/>
            <a:ext cx="372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00"/>
                </a:solidFill>
              </a:rPr>
              <a:t>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FF0000"/>
                </a:solidFill>
              </a:rPr>
              <a:t>唯一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的</a:t>
            </a:r>
            <a:r>
              <a:rPr kumimoji="1" lang="zh-CN" altLang="zh-CN" sz="2400" b="1" dirty="0">
                <a:solidFill>
                  <a:srgbClr val="FF0000"/>
                </a:solidFill>
              </a:rPr>
              <a:t>逆矩阵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记为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7087B-32AB-4C07-A349-7A77F0E885F9}"/>
              </a:ext>
            </a:extLst>
          </p:cNvPr>
          <p:cNvSpPr txBox="1"/>
          <p:nvPr/>
        </p:nvSpPr>
        <p:spPr>
          <a:xfrm>
            <a:off x="7654252" y="1431763"/>
            <a:ext cx="45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6F368E98-B35E-1C7E-98DA-2A54C281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298" y="2840007"/>
            <a:ext cx="194421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伴随矩阵法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9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30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三</a:t>
            </a:r>
            <a:endParaRPr lang="en-US" altLang="zh-CN" dirty="0"/>
          </a:p>
          <a:p>
            <a:r>
              <a:rPr lang="zh-CN" altLang="zh-CN" sz="2800" dirty="0"/>
              <a:t>求逆矩阵的方法</a:t>
            </a:r>
            <a:endParaRPr lang="en-US" altLang="zh-CN" sz="28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272940"/>
            <a:ext cx="7632848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定义法：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适合于抽象的矩阵。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51520" y="764704"/>
            <a:ext cx="7848872" cy="830997"/>
            <a:chOff x="251520" y="1124744"/>
            <a:chExt cx="7848872" cy="830997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51520" y="1124744"/>
              <a:ext cx="784887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</a:rPr>
                <a:t>例：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设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阶方阵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A,B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满足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                           ，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证明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为可逆矩阵。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1543396"/>
                </p:ext>
              </p:extLst>
            </p:nvPr>
          </p:nvGraphicFramePr>
          <p:xfrm>
            <a:off x="3751560" y="1124744"/>
            <a:ext cx="2260600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54100" imgH="190500" progId="Equation.DSMT4">
                    <p:embed/>
                  </p:oleObj>
                </mc:Choice>
                <mc:Fallback>
                  <p:oleObj name="Equation" r:id="rId2" imgW="1054100" imgH="190500" progId="Equation.DSMT4">
                    <p:embed/>
                    <p:pic>
                      <p:nvPicPr>
                        <p:cNvPr id="0" name="Picture 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560" y="1124744"/>
                          <a:ext cx="2260600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94662"/>
                </p:ext>
              </p:extLst>
            </p:nvPr>
          </p:nvGraphicFramePr>
          <p:xfrm>
            <a:off x="6966346" y="1204367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94870" imgH="164957" progId="Equation.DSMT4">
                    <p:embed/>
                  </p:oleObj>
                </mc:Choice>
                <mc:Fallback>
                  <p:oleObj name="Equation" r:id="rId4" imgW="494870" imgH="164957" progId="Equation.DSMT4">
                    <p:embed/>
                    <p:pic>
                      <p:nvPicPr>
                        <p:cNvPr id="0" name="Picture 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6346" y="1204367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251520" y="1556792"/>
            <a:ext cx="7632848" cy="864096"/>
            <a:chOff x="251520" y="1657568"/>
            <a:chExt cx="7632848" cy="864096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251520" y="1657568"/>
              <a:ext cx="763284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证明思路</a:t>
              </a:r>
              <a:r>
                <a:rPr kumimoji="1" lang="zh-CN" altLang="en-US" sz="2400" b="1" dirty="0">
                  <a:solidFill>
                    <a:srgbClr val="0000FF"/>
                  </a:solidFill>
                </a:rPr>
                <a:t>：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要证明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为可逆矩阵，只需找到一个矩阵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，满足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；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5848127"/>
                </p:ext>
              </p:extLst>
            </p:nvPr>
          </p:nvGraphicFramePr>
          <p:xfrm>
            <a:off x="2699792" y="1708423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4870" imgH="164957" progId="Equation.DSMT4">
                    <p:embed/>
                  </p:oleObj>
                </mc:Choice>
                <mc:Fallback>
                  <p:oleObj name="Equation" r:id="rId6" imgW="494870" imgH="164957" progId="Equation.DSMT4">
                    <p:embed/>
                    <p:pic>
                      <p:nvPicPr>
                        <p:cNvPr id="0" name="Picture 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1708423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3173679"/>
                </p:ext>
              </p:extLst>
            </p:nvPr>
          </p:nvGraphicFramePr>
          <p:xfrm>
            <a:off x="2123728" y="2086689"/>
            <a:ext cx="2151063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02865" imgH="203112" progId="Equation.DSMT4">
                    <p:embed/>
                  </p:oleObj>
                </mc:Choice>
                <mc:Fallback>
                  <p:oleObj name="Equation" r:id="rId8" imgW="1002865" imgH="203112" progId="Equation.DSMT4">
                    <p:embed/>
                    <p:pic>
                      <p:nvPicPr>
                        <p:cNvPr id="0" name="Picture 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2086689"/>
                          <a:ext cx="2151063" cy="434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59532" y="2444695"/>
            <a:ext cx="7632848" cy="1200329"/>
            <a:chOff x="359532" y="2852936"/>
            <a:chExt cx="7632848" cy="1200329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59532" y="2852936"/>
              <a:ext cx="763284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已知等式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 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中，通过左乘或右乘一个矩阵，想办法去掉一些多余的矩阵，如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等；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9558566"/>
                </p:ext>
              </p:extLst>
            </p:nvPr>
          </p:nvGraphicFramePr>
          <p:xfrm>
            <a:off x="2167384" y="2852936"/>
            <a:ext cx="2260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54100" imgH="190500" progId="Equation.DSMT4">
                    <p:embed/>
                  </p:oleObj>
                </mc:Choice>
                <mc:Fallback>
                  <p:oleObj name="Equation" r:id="rId10" imgW="1054100" imgH="190500" progId="Equation.DSMT4">
                    <p:embed/>
                    <p:pic>
                      <p:nvPicPr>
                        <p:cNvPr id="0" name="Picture 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384" y="2852936"/>
                          <a:ext cx="22606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7763177"/>
                </p:ext>
              </p:extLst>
            </p:nvPr>
          </p:nvGraphicFramePr>
          <p:xfrm>
            <a:off x="5652120" y="3209418"/>
            <a:ext cx="1035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82391" imgH="228501" progId="Equation.DSMT4">
                    <p:embed/>
                  </p:oleObj>
                </mc:Choice>
                <mc:Fallback>
                  <p:oleObj name="Equation" r:id="rId12" imgW="482391" imgH="228501" progId="Equation.DSMT4">
                    <p:embed/>
                    <p:pic>
                      <p:nvPicPr>
                        <p:cNvPr id="0" name="Picture 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3209418"/>
                          <a:ext cx="1035050" cy="487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95536" y="3284984"/>
            <a:ext cx="7632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通过移项，把等式右端变为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5536" y="3789040"/>
            <a:ext cx="7848872" cy="830997"/>
            <a:chOff x="395536" y="4263479"/>
            <a:chExt cx="7848872" cy="830997"/>
          </a:xfrm>
        </p:grpSpPr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395536" y="4263479"/>
              <a:ext cx="784887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zh-CN" sz="2400" b="1" dirty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想办法分解因式，使等号左端其中一个因子是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，等号右端是单位矩阵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。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0316960"/>
                </p:ext>
              </p:extLst>
            </p:nvPr>
          </p:nvGraphicFramePr>
          <p:xfrm>
            <a:off x="7110362" y="4263479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94870" imgH="164957" progId="Equation.DSMT4">
                    <p:embed/>
                  </p:oleObj>
                </mc:Choice>
                <mc:Fallback>
                  <p:oleObj name="Equation" r:id="rId14" imgW="494870" imgH="164957" progId="Equation.DSMT4">
                    <p:embed/>
                    <p:pic>
                      <p:nvPicPr>
                        <p:cNvPr id="0" name="Picture 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0362" y="4263479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51429"/>
              </p:ext>
            </p:extLst>
          </p:nvPr>
        </p:nvGraphicFramePr>
        <p:xfrm>
          <a:off x="4572000" y="4689822"/>
          <a:ext cx="24780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55199" imgH="177723" progId="Equation.DSMT4">
                  <p:embed/>
                </p:oleObj>
              </mc:Choice>
              <mc:Fallback>
                <p:oleObj name="Equation" r:id="rId16" imgW="1155199" imgH="177723" progId="Equation.DSMT4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89822"/>
                        <a:ext cx="2478087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212229"/>
              </p:ext>
            </p:extLst>
          </p:nvPr>
        </p:nvGraphicFramePr>
        <p:xfrm>
          <a:off x="919163" y="4599335"/>
          <a:ext cx="29416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71600" imgH="228600" progId="Equation.DSMT4">
                  <p:embed/>
                </p:oleObj>
              </mc:Choice>
              <mc:Fallback>
                <p:oleObj name="Equation" r:id="rId18" imgW="1371600" imgH="22860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599335"/>
                        <a:ext cx="2941637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115617" y="4673798"/>
            <a:ext cx="288032" cy="3600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339752" y="4673798"/>
            <a:ext cx="288032" cy="3600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79912" y="4385766"/>
            <a:ext cx="792088" cy="648072"/>
            <a:chOff x="3779912" y="4529782"/>
            <a:chExt cx="792088" cy="648072"/>
          </a:xfrm>
        </p:grpSpPr>
        <p:sp>
          <p:nvSpPr>
            <p:cNvPr id="28" name="右箭头 27"/>
            <p:cNvSpPr/>
            <p:nvPr/>
          </p:nvSpPr>
          <p:spPr>
            <a:xfrm>
              <a:off x="3881624" y="4935538"/>
              <a:ext cx="690376" cy="24231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79912" y="4529782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/>
                <a:t>移项</a:t>
              </a:r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921796"/>
              </p:ext>
            </p:extLst>
          </p:nvPr>
        </p:nvGraphicFramePr>
        <p:xfrm>
          <a:off x="590550" y="5223222"/>
          <a:ext cx="32416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11300" imgH="203200" progId="Equation.DSMT4">
                  <p:embed/>
                </p:oleObj>
              </mc:Choice>
              <mc:Fallback>
                <p:oleObj name="Equation" r:id="rId20" imgW="1511300" imgH="20320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223222"/>
                        <a:ext cx="32416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右箭头 30"/>
          <p:cNvSpPr/>
          <p:nvPr/>
        </p:nvSpPr>
        <p:spPr>
          <a:xfrm>
            <a:off x="251520" y="5321870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3851920" y="5321870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550146"/>
              </p:ext>
            </p:extLst>
          </p:nvPr>
        </p:nvGraphicFramePr>
        <p:xfrm>
          <a:off x="4292600" y="5010497"/>
          <a:ext cx="3295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36033" imgH="406224" progId="Equation.DSMT4">
                  <p:embed/>
                </p:oleObj>
              </mc:Choice>
              <mc:Fallback>
                <p:oleObj name="Equation" r:id="rId22" imgW="1536033" imgH="406224" progId="Equation.DSMT4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5010497"/>
                        <a:ext cx="32956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4788024" y="1916832"/>
            <a:ext cx="18002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通用三步：</a:t>
            </a:r>
            <a:endParaRPr kumimoji="1"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12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26" grpId="0" animBg="1"/>
      <p:bldP spid="31" grpId="0" animBg="1"/>
      <p:bldP spid="32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423057"/>
              </p:ext>
            </p:extLst>
          </p:nvPr>
        </p:nvGraphicFramePr>
        <p:xfrm>
          <a:off x="2123728" y="4005064"/>
          <a:ext cx="354012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406400" progId="Equation.DSMT4">
                  <p:embed/>
                </p:oleObj>
              </mc:Choice>
              <mc:Fallback>
                <p:oleObj name="Equation" r:id="rId2" imgW="1651000" imgH="4064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005064"/>
                        <a:ext cx="3540125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77768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练习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：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设矩阵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ABA* 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BA*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可逆，并求逆。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1835696" y="3861048"/>
            <a:ext cx="4464496" cy="1033921"/>
            <a:chOff x="2688" y="1536"/>
            <a:chExt cx="3024" cy="2367"/>
          </a:xfrm>
        </p:grpSpPr>
        <p:sp>
          <p:nvSpPr>
            <p:cNvPr id="29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395536" y="1445875"/>
            <a:ext cx="7776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解：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等式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ABA* 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BA*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两端同时右乘矩阵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kumimoji="1" lang="en-US" altLang="zh-CN" sz="24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4860032" y="1988840"/>
            <a:ext cx="2880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AB=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|A|B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kumimoji="1" lang="en-US" altLang="zh-CN" sz="24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1187624" y="2607295"/>
            <a:ext cx="4752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移项      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|A|B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A=O</a:t>
            </a:r>
            <a:endParaRPr kumimoji="1" lang="en-US" altLang="zh-CN" sz="24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1187624" y="3183359"/>
            <a:ext cx="5760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因式分解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)(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endParaRPr kumimoji="1" lang="en-US" altLang="zh-CN" sz="24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三</a:t>
            </a:r>
            <a:endParaRPr lang="en-US" altLang="zh-CN" dirty="0"/>
          </a:p>
          <a:p>
            <a:r>
              <a:rPr lang="zh-CN" altLang="zh-CN" sz="2800" dirty="0"/>
              <a:t>求逆矩阵的方法</a:t>
            </a:r>
            <a:endParaRPr lang="en-US" altLang="zh-CN" sz="2800" dirty="0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79984" y="2031231"/>
            <a:ext cx="3303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ABA*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BA*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en-US" altLang="zh-CN" sz="24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355976" y="2132856"/>
            <a:ext cx="288032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66ADBA5-4CF9-40CC-9907-6620938D3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958569"/>
            <a:ext cx="18002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通用三步：</a:t>
            </a:r>
            <a:endParaRPr kumimoji="1"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12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19" grpId="0"/>
      <p:bldP spid="3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75608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练习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：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3E 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并求逆。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1864"/>
              </p:ext>
            </p:extLst>
          </p:nvPr>
        </p:nvGraphicFramePr>
        <p:xfrm>
          <a:off x="4388811" y="1045294"/>
          <a:ext cx="3540125" cy="79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406400" progId="Equation.DSMT4">
                  <p:embed/>
                </p:oleObj>
              </mc:Choice>
              <mc:Fallback>
                <p:oleObj name="Equation" r:id="rId2" imgW="1651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811" y="1045294"/>
                        <a:ext cx="3540125" cy="799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7544" y="2204864"/>
            <a:ext cx="77048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练习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：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方阵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dirty="0"/>
              <a:t>－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 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及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都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可逆，并求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及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A+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98015"/>
              </p:ext>
            </p:extLst>
          </p:nvPr>
        </p:nvGraphicFramePr>
        <p:xfrm>
          <a:off x="2725738" y="4167510"/>
          <a:ext cx="33226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406080" progId="Equation.DSMT4">
                  <p:embed/>
                </p:oleObj>
              </mc:Choice>
              <mc:Fallback>
                <p:oleObj name="Equation" r:id="rId4" imgW="1549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4167510"/>
                        <a:ext cx="3322637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4139952" y="954919"/>
            <a:ext cx="4176464" cy="1033921"/>
            <a:chOff x="2688" y="1536"/>
            <a:chExt cx="3024" cy="2367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2335858" y="4077072"/>
            <a:ext cx="4108350" cy="1033921"/>
            <a:chOff x="2688" y="1536"/>
            <a:chExt cx="3024" cy="2367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467544" y="1268760"/>
            <a:ext cx="37366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2E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5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19945" y="3111351"/>
            <a:ext cx="3303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361871"/>
              </p:ext>
            </p:extLst>
          </p:nvPr>
        </p:nvGraphicFramePr>
        <p:xfrm>
          <a:off x="5093122" y="2870151"/>
          <a:ext cx="22050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520" imgH="406080" progId="Equation.DSMT4">
                  <p:embed/>
                </p:oleObj>
              </mc:Choice>
              <mc:Fallback>
                <p:oleObj name="Equation" r:id="rId6" imgW="102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122" y="2870151"/>
                        <a:ext cx="2205037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4572000" y="2780928"/>
            <a:ext cx="3168352" cy="1033921"/>
            <a:chOff x="2688" y="1536"/>
            <a:chExt cx="3024" cy="2367"/>
          </a:xfrm>
        </p:grpSpPr>
        <p:sp>
          <p:nvSpPr>
            <p:cNvPr id="41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611560" y="3687415"/>
            <a:ext cx="3303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A+2E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3E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4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三</a:t>
            </a:r>
            <a:endParaRPr lang="en-US" altLang="zh-CN" dirty="0"/>
          </a:p>
          <a:p>
            <a:r>
              <a:rPr lang="zh-CN" altLang="zh-CN" sz="2800" dirty="0"/>
              <a:t>求逆矩阵的方法</a:t>
            </a:r>
            <a:endParaRPr lang="en-US" altLang="zh-CN" sz="2800" dirty="0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251520" y="5157192"/>
            <a:ext cx="792088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初等变换法：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任意的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具体的数字矩阵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</a:rPr>
              <a:t>   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第三章介绍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5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7" grpId="0"/>
      <p:bldP spid="38" grpId="0"/>
      <p:bldP spid="49" grpId="0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四 </a:t>
            </a:r>
            <a:endParaRPr lang="en-US" altLang="zh-CN" dirty="0"/>
          </a:p>
          <a:p>
            <a:r>
              <a:rPr lang="zh-CN" altLang="en-US" sz="2800" dirty="0"/>
              <a:t>求</a:t>
            </a:r>
            <a:endParaRPr lang="en-US" altLang="zh-CN" sz="2800" dirty="0"/>
          </a:p>
          <a:p>
            <a:r>
              <a:rPr lang="zh-CN" altLang="en-US" sz="2800" dirty="0"/>
              <a:t>解</a:t>
            </a:r>
            <a:endParaRPr lang="en-US" altLang="zh-CN" sz="2800" dirty="0"/>
          </a:p>
          <a:p>
            <a:r>
              <a:rPr lang="zh-CN" altLang="en-US" sz="2800" dirty="0"/>
              <a:t>矩</a:t>
            </a:r>
            <a:endParaRPr lang="en-US" altLang="zh-CN" sz="2800" dirty="0"/>
          </a:p>
          <a:p>
            <a:r>
              <a:rPr lang="zh-CN" altLang="en-US" sz="2800" dirty="0"/>
              <a:t>阵</a:t>
            </a:r>
            <a:endParaRPr lang="en-US" altLang="zh-CN" sz="2800" dirty="0"/>
          </a:p>
          <a:p>
            <a:r>
              <a:rPr lang="zh-CN" altLang="en-US" sz="2800" dirty="0"/>
              <a:t>方</a:t>
            </a:r>
            <a:endParaRPr lang="en-US" altLang="zh-CN" sz="2800" dirty="0"/>
          </a:p>
          <a:p>
            <a:r>
              <a:rPr lang="zh-CN" altLang="en-US" sz="2800" dirty="0"/>
              <a:t>程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88615" y="1484784"/>
            <a:ext cx="2000869" cy="4924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2943C7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600" b="1" dirty="0">
                <a:solidFill>
                  <a:srgbClr val="2943C7"/>
                </a:solidFill>
              </a:rPr>
              <a:t>常规题型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631" y="2129627"/>
            <a:ext cx="3929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600" b="1" dirty="0"/>
              <a:t>已知</a:t>
            </a:r>
            <a:r>
              <a:rPr lang="en-US" altLang="zh-CN" sz="2600" b="1" dirty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zh-CN" altLang="en-US" sz="2600" b="1" dirty="0"/>
              <a:t>，</a:t>
            </a:r>
            <a:r>
              <a:rPr lang="zh-CN" altLang="zh-CN" sz="2600" b="1" dirty="0"/>
              <a:t>求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dirty="0"/>
              <a:t>。</a:t>
            </a:r>
            <a:endParaRPr lang="zh-CN" altLang="en-US" sz="2600" b="1" dirty="0"/>
          </a:p>
        </p:txBody>
      </p:sp>
      <p:sp>
        <p:nvSpPr>
          <p:cNvPr id="9" name="右箭头 8"/>
          <p:cNvSpPr/>
          <p:nvPr/>
        </p:nvSpPr>
        <p:spPr>
          <a:xfrm>
            <a:off x="4506751" y="2294732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002814"/>
              </p:ext>
            </p:extLst>
          </p:nvPr>
        </p:nvGraphicFramePr>
        <p:xfrm>
          <a:off x="5053111" y="2197460"/>
          <a:ext cx="1416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" imgH="190417" progId="Equation.DSMT4">
                  <p:embed/>
                </p:oleObj>
              </mc:Choice>
              <mc:Fallback>
                <p:oleObj name="Equation" r:id="rId2" imgW="660113" imgH="190417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111" y="2197460"/>
                        <a:ext cx="14160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2631" y="2980709"/>
            <a:ext cx="3929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600" b="1" dirty="0"/>
              <a:t>已知</a:t>
            </a:r>
            <a:r>
              <a:rPr lang="en-US" altLang="zh-CN" sz="2600" b="1" dirty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XA=B</a:t>
            </a:r>
            <a:r>
              <a:rPr lang="zh-CN" altLang="en-US" sz="2600" b="1" dirty="0"/>
              <a:t>，</a:t>
            </a:r>
            <a:r>
              <a:rPr lang="zh-CN" altLang="zh-CN" sz="2600" b="1" dirty="0"/>
              <a:t>求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dirty="0"/>
              <a:t>。</a:t>
            </a:r>
            <a:endParaRPr lang="zh-CN" altLang="en-US" sz="2600" b="1" dirty="0"/>
          </a:p>
        </p:txBody>
      </p:sp>
      <p:sp>
        <p:nvSpPr>
          <p:cNvPr id="13" name="右箭头 12"/>
          <p:cNvSpPr/>
          <p:nvPr/>
        </p:nvSpPr>
        <p:spPr>
          <a:xfrm>
            <a:off x="4477047" y="3092016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72419"/>
              </p:ext>
            </p:extLst>
          </p:nvPr>
        </p:nvGraphicFramePr>
        <p:xfrm>
          <a:off x="5036542" y="2994918"/>
          <a:ext cx="13890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190500" progId="Equation.DSMT4">
                  <p:embed/>
                </p:oleObj>
              </mc:Choice>
              <mc:Fallback>
                <p:oleObj name="Equation" r:id="rId4" imgW="647700" imgH="1905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542" y="2994918"/>
                        <a:ext cx="13890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2631" y="3772797"/>
            <a:ext cx="41520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600" b="1" dirty="0"/>
              <a:t>已知</a:t>
            </a:r>
            <a:r>
              <a:rPr lang="en-US" altLang="zh-CN" sz="2600" b="1" dirty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AXC=B</a:t>
            </a:r>
            <a:r>
              <a:rPr lang="zh-CN" altLang="en-US" sz="2600" b="1" dirty="0"/>
              <a:t>，</a:t>
            </a:r>
            <a:r>
              <a:rPr lang="zh-CN" altLang="zh-CN" sz="2600" b="1" dirty="0"/>
              <a:t>求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dirty="0"/>
              <a:t>。</a:t>
            </a:r>
            <a:endParaRPr lang="zh-CN" altLang="en-US" sz="2600" b="1" dirty="0"/>
          </a:p>
        </p:txBody>
      </p:sp>
      <p:sp>
        <p:nvSpPr>
          <p:cNvPr id="17" name="右箭头 16"/>
          <p:cNvSpPr/>
          <p:nvPr/>
        </p:nvSpPr>
        <p:spPr>
          <a:xfrm>
            <a:off x="4688730" y="3895543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325966"/>
              </p:ext>
            </p:extLst>
          </p:nvPr>
        </p:nvGraphicFramePr>
        <p:xfrm>
          <a:off x="5189735" y="3785547"/>
          <a:ext cx="1879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203200" progId="Equation.DSMT4">
                  <p:embed/>
                </p:oleObj>
              </mc:Choice>
              <mc:Fallback>
                <p:oleObj name="Equation" r:id="rId6" imgW="876300" imgH="2032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735" y="3785547"/>
                        <a:ext cx="18796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3">
            <a:extLst>
              <a:ext uri="{FF2B5EF4-FFF2-40B4-BE49-F238E27FC236}">
                <a16:creationId xmlns:a16="http://schemas.microsoft.com/office/drawing/2014/main" id="{9AAE4095-AC70-4EA4-B8BE-B40F6874F678}"/>
              </a:ext>
            </a:extLst>
          </p:cNvPr>
          <p:cNvSpPr txBox="1"/>
          <p:nvPr/>
        </p:nvSpPr>
        <p:spPr>
          <a:xfrm>
            <a:off x="539552" y="475000"/>
            <a:ext cx="2194832" cy="492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求解矩阵方程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2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2" grpId="0"/>
      <p:bldP spid="13" grpId="0" animBg="1"/>
      <p:bldP spid="15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73897" y="375047"/>
            <a:ext cx="7776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练习：</a:t>
            </a:r>
            <a:r>
              <a:rPr kumimoji="1" lang="zh-CN" altLang="en-US" sz="2400" b="1" dirty="0"/>
              <a:t>解下列矩阵方程</a:t>
            </a:r>
            <a:endParaRPr kumimoji="1"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732038"/>
              </p:ext>
            </p:extLst>
          </p:nvPr>
        </p:nvGraphicFramePr>
        <p:xfrm>
          <a:off x="251520" y="945930"/>
          <a:ext cx="3214688" cy="855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469900" progId="Equation.DSMT4">
                  <p:embed/>
                </p:oleObj>
              </mc:Choice>
              <mc:Fallback>
                <p:oleObj name="Equation" r:id="rId2" imgW="1498600" imgH="46990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45930"/>
                        <a:ext cx="3214688" cy="855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536855"/>
              </p:ext>
            </p:extLst>
          </p:nvPr>
        </p:nvGraphicFramePr>
        <p:xfrm>
          <a:off x="179512" y="2420888"/>
          <a:ext cx="4113212" cy="136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700" imgH="698500" progId="Equation.DSMT4">
                  <p:embed/>
                </p:oleObj>
              </mc:Choice>
              <mc:Fallback>
                <p:oleObj name="Equation" r:id="rId4" imgW="1917700" imgH="69850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20888"/>
                        <a:ext cx="4113212" cy="1368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55129"/>
              </p:ext>
            </p:extLst>
          </p:nvPr>
        </p:nvGraphicFramePr>
        <p:xfrm>
          <a:off x="4932040" y="1412776"/>
          <a:ext cx="234315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726" imgH="469696" progId="Equation.DSMT4">
                  <p:embed/>
                </p:oleObj>
              </mc:Choice>
              <mc:Fallback>
                <p:oleObj name="Equation" r:id="rId6" imgW="1091726" imgH="469696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412776"/>
                        <a:ext cx="2343150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795109"/>
              </p:ext>
            </p:extLst>
          </p:nvPr>
        </p:nvGraphicFramePr>
        <p:xfrm>
          <a:off x="4716016" y="2708920"/>
          <a:ext cx="288766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200" imgH="647700" progId="Equation.DSMT4">
                  <p:embed/>
                </p:oleObj>
              </mc:Choice>
              <mc:Fallback>
                <p:oleObj name="Equation" r:id="rId8" imgW="1346200" imgH="6477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708920"/>
                        <a:ext cx="2887662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前凸带形 12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P54  14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485565"/>
              </p:ext>
            </p:extLst>
          </p:nvPr>
        </p:nvGraphicFramePr>
        <p:xfrm>
          <a:off x="179512" y="4365104"/>
          <a:ext cx="3568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700" imgH="469900" progId="Equation.DSMT4">
                  <p:embed/>
                </p:oleObj>
              </mc:Choice>
              <mc:Fallback>
                <p:oleObj name="Equation" r:id="rId10" imgW="1663700" imgH="4699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65104"/>
                        <a:ext cx="3568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534785"/>
              </p:ext>
            </p:extLst>
          </p:nvPr>
        </p:nvGraphicFramePr>
        <p:xfrm>
          <a:off x="4813647" y="4221088"/>
          <a:ext cx="220662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28520" imgH="647640" progId="Equation.DSMT4">
                  <p:embed/>
                </p:oleObj>
              </mc:Choice>
              <mc:Fallback>
                <p:oleObj name="Equation" r:id="rId12" imgW="1028520" imgH="64764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647" y="4221088"/>
                        <a:ext cx="2206625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4211960" y="1052736"/>
            <a:ext cx="4104455" cy="4680520"/>
            <a:chOff x="2688" y="1536"/>
            <a:chExt cx="3024" cy="2367"/>
          </a:xfrm>
        </p:grpSpPr>
        <p:sp>
          <p:nvSpPr>
            <p:cNvPr id="24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四 </a:t>
            </a:r>
            <a:r>
              <a:rPr lang="zh-CN" altLang="en-US" sz="2800" dirty="0"/>
              <a:t>求</a:t>
            </a:r>
            <a:endParaRPr lang="en-US" altLang="zh-CN" sz="2800" dirty="0"/>
          </a:p>
          <a:p>
            <a:r>
              <a:rPr lang="zh-CN" altLang="en-US" sz="2800" dirty="0"/>
              <a:t>解</a:t>
            </a:r>
            <a:endParaRPr lang="en-US" altLang="zh-CN" sz="2800" dirty="0"/>
          </a:p>
          <a:p>
            <a:r>
              <a:rPr lang="zh-CN" altLang="en-US" sz="2800" dirty="0"/>
              <a:t>矩</a:t>
            </a:r>
            <a:endParaRPr lang="en-US" altLang="zh-CN" sz="2800" dirty="0"/>
          </a:p>
          <a:p>
            <a:r>
              <a:rPr lang="zh-CN" altLang="en-US" sz="2800" dirty="0"/>
              <a:t>阵</a:t>
            </a:r>
            <a:endParaRPr lang="en-US" altLang="zh-CN" sz="2800" dirty="0"/>
          </a:p>
          <a:p>
            <a:r>
              <a:rPr lang="zh-CN" altLang="en-US" sz="2800" dirty="0"/>
              <a:t>方</a:t>
            </a:r>
            <a:endParaRPr lang="en-US" altLang="zh-CN" sz="2800" dirty="0"/>
          </a:p>
          <a:p>
            <a:r>
              <a:rPr lang="zh-CN" altLang="en-US" sz="2800" dirty="0"/>
              <a:t>程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5576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sz="3600" dirty="0">
                <a:solidFill>
                  <a:srgbClr val="000000"/>
                </a:solidFill>
              </a:rPr>
              <a:t>逆矩阵的定义、性质与计算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16632"/>
            <a:ext cx="17748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变换题型</a:t>
            </a:r>
            <a:endParaRPr lang="zh-CN" altLang="en-US" sz="2600" b="1" dirty="0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9733" y="692696"/>
            <a:ext cx="7776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练习：</a:t>
            </a:r>
            <a:r>
              <a:rPr kumimoji="1" lang="zh-CN" altLang="en-US" sz="2400" b="1" dirty="0"/>
              <a:t>解下列矩阵方程</a:t>
            </a:r>
            <a:endParaRPr kumimoji="1"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841778"/>
              </p:ext>
            </p:extLst>
          </p:nvPr>
        </p:nvGraphicFramePr>
        <p:xfrm>
          <a:off x="407988" y="1196975"/>
          <a:ext cx="67833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240" imgH="253800" progId="Equation.DSMT4">
                  <p:embed/>
                </p:oleObj>
              </mc:Choice>
              <mc:Fallback>
                <p:oleObj name="Equation" r:id="rId2" imgW="3162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1196975"/>
                        <a:ext cx="678338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前凸带形 13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P54  19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5536" y="116632"/>
            <a:ext cx="2448272" cy="4924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2943C7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600" b="1" dirty="0">
                <a:solidFill>
                  <a:srgbClr val="2943C7"/>
                </a:solidFill>
              </a:rPr>
              <a:t>变换题型</a:t>
            </a:r>
          </a:p>
        </p:txBody>
      </p:sp>
      <p:sp>
        <p:nvSpPr>
          <p:cNvPr id="3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四 </a:t>
            </a:r>
            <a:r>
              <a:rPr lang="zh-CN" altLang="en-US" sz="2800" dirty="0"/>
              <a:t>求</a:t>
            </a:r>
            <a:endParaRPr lang="en-US" altLang="zh-CN" sz="2800" dirty="0"/>
          </a:p>
          <a:p>
            <a:r>
              <a:rPr lang="zh-CN" altLang="en-US" sz="2800" dirty="0"/>
              <a:t>解</a:t>
            </a:r>
            <a:endParaRPr lang="en-US" altLang="zh-CN" sz="2800" dirty="0"/>
          </a:p>
          <a:p>
            <a:r>
              <a:rPr lang="zh-CN" altLang="en-US" sz="2800" dirty="0"/>
              <a:t>矩</a:t>
            </a:r>
            <a:endParaRPr lang="en-US" altLang="zh-CN" sz="2800" dirty="0"/>
          </a:p>
          <a:p>
            <a:r>
              <a:rPr lang="zh-CN" altLang="en-US" sz="2800" dirty="0"/>
              <a:t>阵</a:t>
            </a:r>
            <a:endParaRPr lang="en-US" altLang="zh-CN" sz="2800" dirty="0"/>
          </a:p>
          <a:p>
            <a:r>
              <a:rPr lang="zh-CN" altLang="en-US" sz="2800" dirty="0"/>
              <a:t>方</a:t>
            </a:r>
            <a:endParaRPr lang="en-US" altLang="zh-CN" sz="2800" dirty="0"/>
          </a:p>
          <a:p>
            <a:r>
              <a:rPr lang="zh-CN" altLang="en-US" sz="2800" dirty="0"/>
              <a:t>程</a:t>
            </a:r>
            <a:endParaRPr lang="en-US" altLang="zh-CN" sz="28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59532" y="2204864"/>
            <a:ext cx="7632848" cy="843845"/>
            <a:chOff x="359532" y="2852936"/>
            <a:chExt cx="7632848" cy="843845"/>
          </a:xfrm>
        </p:grpSpPr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359532" y="2852936"/>
              <a:ext cx="763284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已知等式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中，通过左乘或右乘一个矩阵，想办法去掉一些多余的矩阵，如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等；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6027481"/>
                </p:ext>
              </p:extLst>
            </p:nvPr>
          </p:nvGraphicFramePr>
          <p:xfrm>
            <a:off x="3563888" y="3209418"/>
            <a:ext cx="1035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391" imgH="228501" progId="Equation.DSMT4">
                    <p:embed/>
                  </p:oleObj>
                </mc:Choice>
                <mc:Fallback>
                  <p:oleObj name="Equation" r:id="rId4" imgW="482391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3209418"/>
                          <a:ext cx="1035050" cy="487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395536" y="2996952"/>
            <a:ext cx="7632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移项，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含有未知矩阵的放在等号左端，不含未知矩阵的移到等号右端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395536" y="3789040"/>
            <a:ext cx="7848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提取未知矩阵，变成三种常规题型之一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。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467544" y="1671191"/>
            <a:ext cx="1944216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通用三步：</a:t>
            </a:r>
            <a:endParaRPr kumimoji="1"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266569"/>
              </p:ext>
            </p:extLst>
          </p:nvPr>
        </p:nvGraphicFramePr>
        <p:xfrm>
          <a:off x="2114550" y="5011738"/>
          <a:ext cx="25590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203040" progId="Equation.DSMT4">
                  <p:embed/>
                </p:oleObj>
              </mc:Choice>
              <mc:Fallback>
                <p:oleObj name="Equation" r:id="rId6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5011738"/>
                        <a:ext cx="255905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378647"/>
              </p:ext>
            </p:extLst>
          </p:nvPr>
        </p:nvGraphicFramePr>
        <p:xfrm>
          <a:off x="1003349" y="4293096"/>
          <a:ext cx="45767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360" imgH="203040" progId="Equation.DSMT4">
                  <p:embed/>
                </p:oleObj>
              </mc:Choice>
              <mc:Fallback>
                <p:oleObj name="Equation" r:id="rId8" imgW="2133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49" y="4293096"/>
                        <a:ext cx="457676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1043608" y="4725144"/>
            <a:ext cx="792088" cy="648072"/>
            <a:chOff x="3779912" y="4529782"/>
            <a:chExt cx="792088" cy="648072"/>
          </a:xfrm>
        </p:grpSpPr>
        <p:sp>
          <p:nvSpPr>
            <p:cNvPr id="30" name="右箭头 29"/>
            <p:cNvSpPr/>
            <p:nvPr/>
          </p:nvSpPr>
          <p:spPr>
            <a:xfrm>
              <a:off x="3881624" y="4935538"/>
              <a:ext cx="690376" cy="24231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79912" y="4529782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/>
                <a:t>移项</a:t>
              </a:r>
            </a:p>
          </p:txBody>
        </p:sp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779980"/>
              </p:ext>
            </p:extLst>
          </p:nvPr>
        </p:nvGraphicFramePr>
        <p:xfrm>
          <a:off x="809625" y="5510213"/>
          <a:ext cx="28051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07880" imgH="203040" progId="Equation.DSMT4">
                  <p:embed/>
                </p:oleObj>
              </mc:Choice>
              <mc:Fallback>
                <p:oleObj name="Equation" r:id="rId10" imgW="1307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5510213"/>
                        <a:ext cx="2805113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右箭头 39"/>
          <p:cNvSpPr/>
          <p:nvPr/>
        </p:nvSpPr>
        <p:spPr>
          <a:xfrm>
            <a:off x="482396" y="5609902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3794764" y="5609902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98021"/>
              </p:ext>
            </p:extLst>
          </p:nvPr>
        </p:nvGraphicFramePr>
        <p:xfrm>
          <a:off x="4197126" y="5486400"/>
          <a:ext cx="27511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82680" imgH="228600" progId="Equation.DSMT4">
                  <p:embed/>
                </p:oleObj>
              </mc:Choice>
              <mc:Fallback>
                <p:oleObj name="Equation" r:id="rId12" imgW="1282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126" y="5486400"/>
                        <a:ext cx="27511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42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7" grpId="0"/>
      <p:bldP spid="39" grpId="0"/>
      <p:bldP spid="41" grpId="0" animBg="1"/>
      <p:bldP spid="40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F07294E8-2933-4BA3-A0C5-98A1126C7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189462"/>
            <a:ext cx="5694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单位矩阵在矩阵乘法中的作用类似于数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1.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" name="Object 17">
            <a:extLst>
              <a:ext uri="{FF2B5EF4-FFF2-40B4-BE49-F238E27FC236}">
                <a16:creationId xmlns:a16="http://schemas.microsoft.com/office/drawing/2014/main" id="{AB9E3038-6197-448E-A446-7CAB22B93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518555"/>
              </p:ext>
            </p:extLst>
          </p:nvPr>
        </p:nvGraphicFramePr>
        <p:xfrm>
          <a:off x="4149763" y="3845149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228600" progId="Equation.DSMT4">
                  <p:embed/>
                </p:oleObj>
              </mc:Choice>
              <mc:Fallback>
                <p:oleObj name="Equation" r:id="rId2" imgW="1422360" imgH="228600" progId="Equation.DSMT4">
                  <p:embed/>
                  <p:pic>
                    <p:nvPicPr>
                      <p:cNvPr id="44047" name="Object 17">
                        <a:extLst>
                          <a:ext uri="{FF2B5EF4-FFF2-40B4-BE49-F238E27FC236}">
                            <a16:creationId xmlns:a16="http://schemas.microsoft.com/office/drawing/2014/main" id="{A63347A3-5F6B-406D-86F5-5897A5474B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63" y="3845149"/>
                        <a:ext cx="28448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3">
                <a:extLst>
                  <a:ext uri="{FF2B5EF4-FFF2-40B4-BE49-F238E27FC236}">
                    <a16:creationId xmlns:a16="http://schemas.microsoft.com/office/drawing/2014/main" id="{F1FF908B-90FD-4A67-84A4-D7EFE771C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965" y="386132"/>
                <a:ext cx="7128792" cy="2806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在数的乘法中，对</a:t>
                </a:r>
                <a14:m>
                  <m:oMath xmlns:m="http://schemas.openxmlformats.org/officeDocument/2006/math">
                    <m:r>
                      <a:rPr kumimoji="1"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总存在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唯一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的数</a:t>
                </a:r>
                <a14:m>
                  <m:oMath xmlns:m="http://schemas.openxmlformats.org/officeDocument/2006/math">
                    <m:r>
                      <a:rPr kumimoji="1"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，使</a:t>
                </a:r>
                <a:endParaRPr kumimoji="1" lang="en-US" altLang="zh-CN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  <m:r>
                        <a:rPr kumimoji="1"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𝒃𝒂</m:t>
                      </m:r>
                      <m:r>
                        <a:rPr kumimoji="1"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zh-CN" alt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kumimoji="1" lang="en-US" altLang="zh-CN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称数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是数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𝒂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的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倒数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. </a:t>
                </a:r>
              </a:p>
              <a:p>
                <a:pPr eaLnBrk="1" hangingPunct="1">
                  <a:lnSpc>
                    <a:spcPct val="125000"/>
                  </a:lnSpc>
                </a:pPr>
                <a:r>
                  <a:rPr kumimoji="1"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利用倒数，数的除法可以转化为乘积的形式：</a:t>
                </a:r>
                <a:endParaRPr kumimoji="1"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kumimoji="1"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kumimoji="1"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7" name="Rectangle 13">
                <a:extLst>
                  <a:ext uri="{FF2B5EF4-FFF2-40B4-BE49-F238E27FC236}">
                    <a16:creationId xmlns:a16="http://schemas.microsoft.com/office/drawing/2014/main" id="{F1FF908B-90FD-4A67-84A4-D7EFE771C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965" y="386132"/>
                <a:ext cx="7128792" cy="2806281"/>
              </a:xfrm>
              <a:prstGeom prst="rect">
                <a:avLst/>
              </a:prstGeom>
              <a:blipFill>
                <a:blip r:embed="rId4"/>
                <a:stretch>
                  <a:fillRect l="-12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405A1CE3-B967-4103-905C-605FD8040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引入</a:t>
            </a:r>
            <a:endParaRPr lang="zh-CN" altLang="en-US" dirty="0"/>
          </a:p>
        </p:txBody>
      </p:sp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EE0E66BA-33DE-445D-9857-450180861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959193"/>
              </p:ext>
            </p:extLst>
          </p:nvPr>
        </p:nvGraphicFramePr>
        <p:xfrm>
          <a:off x="1835696" y="3335820"/>
          <a:ext cx="1944216" cy="155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700" imgH="927100" progId="Equation.DSMT4">
                  <p:embed/>
                </p:oleObj>
              </mc:Choice>
              <mc:Fallback>
                <p:oleObj name="Equation" r:id="rId5" imgW="1155700" imgH="927100" progId="Equation.DSMT4">
                  <p:embed/>
                  <p:pic>
                    <p:nvPicPr>
                      <p:cNvPr id="2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335820"/>
                        <a:ext cx="1944216" cy="1558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1">
            <a:extLst>
              <a:ext uri="{FF2B5EF4-FFF2-40B4-BE49-F238E27FC236}">
                <a16:creationId xmlns:a16="http://schemas.microsoft.com/office/drawing/2014/main" id="{BA96D88E-909A-4FE3-8098-AAC5FEBA8F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195735" y="3375214"/>
            <a:ext cx="1522290" cy="1154303"/>
          </a:xfrm>
          <a:prstGeom prst="rtTriangl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BA3CFA11-60EC-42C8-9E99-F33B763D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46" y="3670606"/>
            <a:ext cx="1522290" cy="1154303"/>
          </a:xfrm>
          <a:prstGeom prst="rtTriangl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8466C8E-0640-43E5-BA69-1460BAB6A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56308"/>
              </p:ext>
            </p:extLst>
          </p:nvPr>
        </p:nvGraphicFramePr>
        <p:xfrm>
          <a:off x="1135328" y="3864188"/>
          <a:ext cx="598128" cy="38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446" imgH="228501" progId="Equation.DSMT4">
                  <p:embed/>
                </p:oleObj>
              </mc:Choice>
              <mc:Fallback>
                <p:oleObj name="Equation" r:id="rId7" imgW="355446" imgH="228501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328" y="3864188"/>
                        <a:ext cx="598128" cy="383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6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一</a:t>
            </a:r>
            <a:endParaRPr lang="en-US" altLang="zh-CN" sz="2800" dirty="0"/>
          </a:p>
          <a:p>
            <a:r>
              <a:rPr lang="zh-CN" altLang="zh-CN" sz="2800" dirty="0"/>
              <a:t>逆</a:t>
            </a:r>
            <a:endParaRPr lang="en-US" altLang="zh-CN" dirty="0"/>
          </a:p>
          <a:p>
            <a:r>
              <a:rPr lang="zh-CN" altLang="zh-CN" sz="2800" dirty="0"/>
              <a:t>矩</a:t>
            </a:r>
            <a:endParaRPr lang="en-US" altLang="zh-CN" sz="2800" dirty="0"/>
          </a:p>
          <a:p>
            <a:r>
              <a:rPr lang="zh-CN" altLang="zh-CN" sz="2800" dirty="0"/>
              <a:t>阵</a:t>
            </a:r>
            <a:endParaRPr lang="en-US" altLang="zh-CN" sz="2800" dirty="0"/>
          </a:p>
          <a:p>
            <a:r>
              <a:rPr lang="zh-CN" altLang="en-US" sz="2800" dirty="0"/>
              <a:t>定</a:t>
            </a:r>
            <a:endParaRPr lang="en-US" altLang="zh-CN" sz="2800" dirty="0"/>
          </a:p>
          <a:p>
            <a:r>
              <a:rPr lang="zh-CN" altLang="en-US" sz="2800" dirty="0"/>
              <a:t>义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97267" y="733946"/>
            <a:ext cx="6092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对于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方阵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，如果有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阶方阵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，使得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67701" y="1627908"/>
            <a:ext cx="64075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其中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</a:t>
            </a:r>
            <a:r>
              <a:rPr kumimoji="1" lang="zh-CN" altLang="en-US" sz="2400" b="1" dirty="0"/>
              <a:t>单位矩阵，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则称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方阵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可逆的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051211"/>
              </p:ext>
            </p:extLst>
          </p:nvPr>
        </p:nvGraphicFramePr>
        <p:xfrm>
          <a:off x="3346472" y="1208324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65100" progId="Equation.DSMT4">
                  <p:embed/>
                </p:oleObj>
              </mc:Choice>
              <mc:Fallback>
                <p:oleObj name="Equation" r:id="rId3" imgW="914400" imgH="1651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72" y="1208324"/>
                        <a:ext cx="1958975" cy="354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39552" y="2292294"/>
            <a:ext cx="7261118" cy="260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问题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1:  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可逆，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满足                            的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是否唯一？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FF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235267" y="4504686"/>
            <a:ext cx="324000" cy="1800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47708" y="4351319"/>
            <a:ext cx="372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00"/>
                </a:solidFill>
              </a:rPr>
              <a:t>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FF0000"/>
                </a:solidFill>
              </a:rPr>
              <a:t>唯一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的</a:t>
            </a:r>
            <a:r>
              <a:rPr kumimoji="1" lang="zh-CN" altLang="zh-CN" sz="2400" b="1" dirty="0">
                <a:solidFill>
                  <a:srgbClr val="FF0000"/>
                </a:solidFill>
              </a:rPr>
              <a:t>逆矩阵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记为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588" y="3453308"/>
            <a:ext cx="5548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</a:rPr>
              <a:t>证明：</a:t>
            </a:r>
            <a:r>
              <a:rPr kumimoji="1" lang="zh-CN" altLang="en-US" sz="2400" b="1" dirty="0"/>
              <a:t>若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AC=CA=E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 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B=BE=B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C=EC=C </a:t>
            </a:r>
            <a:endParaRPr kumimoji="1" lang="zh-CN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206967" y="704268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03611"/>
              </p:ext>
            </p:extLst>
          </p:nvPr>
        </p:nvGraphicFramePr>
        <p:xfrm>
          <a:off x="3851920" y="2997934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165100" progId="Equation.DSMT4">
                  <p:embed/>
                </p:oleObj>
              </mc:Choice>
              <mc:Fallback>
                <p:oleObj name="Equation" r:id="rId5" imgW="914400" imgH="1651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997934"/>
                        <a:ext cx="195897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6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 animBg="1"/>
      <p:bldP spid="11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一</a:t>
            </a:r>
            <a:endParaRPr lang="en-US" altLang="zh-CN" sz="2800" dirty="0"/>
          </a:p>
          <a:p>
            <a:r>
              <a:rPr lang="zh-CN" altLang="zh-CN" sz="2800" dirty="0"/>
              <a:t>逆</a:t>
            </a:r>
            <a:endParaRPr lang="en-US" altLang="zh-CN" dirty="0"/>
          </a:p>
          <a:p>
            <a:r>
              <a:rPr lang="zh-CN" altLang="zh-CN" sz="2800" dirty="0"/>
              <a:t>矩</a:t>
            </a:r>
            <a:endParaRPr lang="en-US" altLang="zh-CN" sz="2800" dirty="0"/>
          </a:p>
          <a:p>
            <a:r>
              <a:rPr lang="zh-CN" altLang="zh-CN" sz="2800" dirty="0"/>
              <a:t>阵</a:t>
            </a:r>
            <a:endParaRPr lang="en-US" altLang="zh-CN" sz="2800" dirty="0"/>
          </a:p>
          <a:p>
            <a:r>
              <a:rPr lang="zh-CN" altLang="en-US" dirty="0"/>
              <a:t>定义</a:t>
            </a:r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051875" y="4021701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方阵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可逆    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4564"/>
              </p:ext>
            </p:extLst>
          </p:nvPr>
        </p:nvGraphicFramePr>
        <p:xfrm>
          <a:off x="1308675" y="4115363"/>
          <a:ext cx="1006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696" imgH="203112" progId="Equation.DSMT4">
                  <p:embed/>
                </p:oleObj>
              </mc:Choice>
              <mc:Fallback>
                <p:oleObj name="Equation" r:id="rId2" imgW="469696" imgH="203112" progId="Equation.DSMT4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675" y="4115363"/>
                        <a:ext cx="10064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2451675" y="4169338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451675" y="4397938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125843" y="4655311"/>
            <a:ext cx="2823798" cy="1222081"/>
            <a:chOff x="5220072" y="1301725"/>
            <a:chExt cx="3048000" cy="1371601"/>
          </a:xfrm>
        </p:grpSpPr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5220072" y="1301725"/>
              <a:ext cx="3048000" cy="1371601"/>
            </a:xfrm>
            <a:prstGeom prst="cloudCallout">
              <a:avLst>
                <a:gd name="adj1" fmla="val -46616"/>
                <a:gd name="adj2" fmla="val -64352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5846341" y="1466624"/>
            <a:ext cx="1795462" cy="925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37836" imgH="431613" progId="Equation.DSMT4">
                    <p:embed/>
                  </p:oleObj>
                </mc:Choice>
                <mc:Fallback>
                  <p:oleObj name="Equation" r:id="rId4" imgW="837836" imgH="431613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6341" y="1466624"/>
                          <a:ext cx="1795462" cy="925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11121"/>
              </p:ext>
            </p:extLst>
          </p:nvPr>
        </p:nvGraphicFramePr>
        <p:xfrm>
          <a:off x="868753" y="3393763"/>
          <a:ext cx="2663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600" imgH="228600" progId="Equation.DSMT4">
                  <p:embed/>
                </p:oleObj>
              </mc:Choice>
              <mc:Fallback>
                <p:oleObj name="Equation" r:id="rId6" imgW="1244600" imgH="228600" progId="Equation.DSMT4">
                  <p:embed/>
                  <p:pic>
                    <p:nvPicPr>
                      <p:cNvPr id="43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753" y="3393763"/>
                        <a:ext cx="2663825" cy="488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865328"/>
              </p:ext>
            </p:extLst>
          </p:nvPr>
        </p:nvGraphicFramePr>
        <p:xfrm>
          <a:off x="4133892" y="3378965"/>
          <a:ext cx="35337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0960" imgH="228600" progId="Equation.DSMT4">
                  <p:embed/>
                </p:oleObj>
              </mc:Choice>
              <mc:Fallback>
                <p:oleObj name="Equation" r:id="rId8" imgW="1650960" imgH="2286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92" y="3378965"/>
                        <a:ext cx="35337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>
          <a:xfrm>
            <a:off x="3800399" y="3567508"/>
            <a:ext cx="20450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450CDD-09B9-49B5-9ED2-53B3523FF906}"/>
              </a:ext>
            </a:extLst>
          </p:cNvPr>
          <p:cNvSpPr txBox="1"/>
          <p:nvPr/>
        </p:nvSpPr>
        <p:spPr>
          <a:xfrm>
            <a:off x="793281" y="4645307"/>
            <a:ext cx="207864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chemeClr val="tx1"/>
                </a:solidFill>
              </a:rPr>
              <a:t>称为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非奇异矩阵</a:t>
            </a:r>
            <a:endParaRPr kumimoji="1"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132B7969-3DED-49B3-8365-F2CD6296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65" y="295843"/>
            <a:ext cx="7261118" cy="68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问题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2 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可逆，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应满足什么条件？</a:t>
            </a:r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4832AEC8-C9D9-4DF6-8340-00D3BCF39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89" y="2705836"/>
            <a:ext cx="7261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问题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3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满足什么条件，才可逆？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4">
                <a:extLst>
                  <a:ext uri="{FF2B5EF4-FFF2-40B4-BE49-F238E27FC236}">
                    <a16:creationId xmlns:a16="http://schemas.microsoft.com/office/drawing/2014/main" id="{72ED397C-58BB-45D2-A8FB-9BE586513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489" y="806874"/>
                <a:ext cx="7261118" cy="1485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    </a:t>
                </a:r>
                <a:r>
                  <a:rPr kumimoji="1" lang="zh-CN" altLang="zh-CN" sz="2400" b="1" dirty="0">
                    <a:solidFill>
                      <a:srgbClr val="000000"/>
                    </a:solidFill>
                  </a:rPr>
                  <a:t>若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kumimoji="1" lang="zh-CN" altLang="zh-CN" sz="2400" b="1" dirty="0">
                    <a:solidFill>
                      <a:srgbClr val="000000"/>
                    </a:solidFill>
                  </a:rPr>
                  <a:t>可逆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，则存在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i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 b="1" baseline="300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</m:t>
                    </m:r>
                    <m:r>
                      <m:rPr>
                        <m:nor/>
                      </m:rPr>
                      <a:rPr lang="en-US" altLang="zh-CN" sz="2400" b="1" baseline="300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kumimoji="1" lang="zh-CN" altLang="en-US" sz="2400" b="1" dirty="0">
                        <a:solidFill>
                          <a:srgbClr val="000000"/>
                        </a:solidFill>
                      </a:rPr>
                      <m:t>使得</m:t>
                    </m:r>
                    <m:r>
                      <a:rPr kumimoji="1" lang="zh-CN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kumimoji="1" lang="zh-CN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zh-CN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zh-CN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zh-CN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kumimoji="1" lang="zh-CN" alt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kumimoji="1" lang="zh-CN" altLang="en-US" sz="2400" b="1" dirty="0">
                        <a:solidFill>
                          <a:srgbClr val="000000"/>
                        </a:solidFill>
                      </a:rPr>
                      <m:t>则</m:t>
                    </m:r>
                  </m:oMath>
                </a14:m>
                <a:endParaRPr kumimoji="1" lang="en-US" altLang="zh-CN" sz="2400" b="1" dirty="0">
                  <a:solidFill>
                    <a:srgbClr val="000000"/>
                  </a:solidFill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zh-CN" altLang="zh-CN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zh-CN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zh-CN" altLang="zh-CN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zh-CN" altLang="zh-CN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zh-CN" altLang="zh-CN" sz="24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zh-CN" altLang="zh-CN" sz="24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kumimoji="1" lang="zh-CN" altLang="zh-CN" sz="24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zh-CN" altLang="zh-CN" sz="24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zh-CN" altLang="zh-CN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zh-CN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kumimoji="1" lang="zh-CN" altLang="zh-CN" sz="24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zh-CN" altLang="zh-CN" sz="24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kumimoji="1" lang="zh-CN" altLang="zh-CN" sz="24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zh-CN" altLang="zh-CN" sz="24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kumimoji="1" lang="zh-CN" altLang="zh-CN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zh-CN" altLang="zh-CN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zh-CN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kumimoji="1" lang="zh-CN" altLang="zh-CN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zh-CN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所以</a:t>
                </a:r>
                <a:endParaRPr kumimoji="1"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 Box 4">
                <a:extLst>
                  <a:ext uri="{FF2B5EF4-FFF2-40B4-BE49-F238E27FC236}">
                    <a16:creationId xmlns:a16="http://schemas.microsoft.com/office/drawing/2014/main" id="{72ED397C-58BB-45D2-A8FB-9BE586513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489" y="806874"/>
                <a:ext cx="7261118" cy="1485223"/>
              </a:xfrm>
              <a:prstGeom prst="rect">
                <a:avLst/>
              </a:prstGeom>
              <a:blipFill>
                <a:blip r:embed="rId11"/>
                <a:stretch>
                  <a:fillRect b="-258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Object 3">
            <a:extLst>
              <a:ext uri="{FF2B5EF4-FFF2-40B4-BE49-F238E27FC236}">
                <a16:creationId xmlns:a16="http://schemas.microsoft.com/office/drawing/2014/main" id="{CE44A74C-D1B2-4103-B80E-1FCAEA76B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129613"/>
              </p:ext>
            </p:extLst>
          </p:nvPr>
        </p:nvGraphicFramePr>
        <p:xfrm>
          <a:off x="1343204" y="2125298"/>
          <a:ext cx="1006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696" imgH="203112" progId="Equation.DSMT4">
                  <p:embed/>
                </p:oleObj>
              </mc:Choice>
              <mc:Fallback>
                <p:oleObj name="Equation" r:id="rId2" imgW="469696" imgH="203112" progId="Equation.DSMT4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204" y="2125298"/>
                        <a:ext cx="10064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BB40108-43A5-4095-9834-2856013036A2}"/>
                  </a:ext>
                </a:extLst>
              </p:cNvPr>
              <p:cNvSpPr txBox="1"/>
              <p:nvPr/>
            </p:nvSpPr>
            <p:spPr>
              <a:xfrm>
                <a:off x="473586" y="5383997"/>
                <a:ext cx="2908104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zh-CN" altLang="en-US" sz="24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 称为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奇异矩阵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BB40108-43A5-4095-9834-285601303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86" y="5383997"/>
                <a:ext cx="29081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21C08A-540D-4A89-0A69-2F8198CB384F}"/>
                  </a:ext>
                </a:extLst>
              </p:cNvPr>
              <p:cNvSpPr txBox="1"/>
              <p:nvPr/>
            </p:nvSpPr>
            <p:spPr>
              <a:xfrm>
                <a:off x="6425401" y="1323146"/>
                <a:ext cx="1888073" cy="757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zh-CN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zh-CN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kumimoji="1" lang="zh-CN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zh-CN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1" lang="zh-CN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21C08A-540D-4A89-0A69-2F8198CB3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401" y="1323146"/>
                <a:ext cx="1888073" cy="757067"/>
              </a:xfrm>
              <a:prstGeom prst="rect">
                <a:avLst/>
              </a:prstGeom>
              <a:blipFill>
                <a:blip r:embed="rId1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93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4" grpId="0" animBg="1"/>
      <p:bldP spid="7" grpId="0" animBg="1"/>
      <p:bldP spid="44" grpId="0"/>
      <p:bldP spid="45" grpId="0"/>
      <p:bldP spid="46" grpId="0"/>
      <p:bldP spid="10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一</a:t>
            </a:r>
            <a:endParaRPr lang="en-US" altLang="zh-CN" sz="2800" dirty="0"/>
          </a:p>
          <a:p>
            <a:r>
              <a:rPr lang="zh-CN" altLang="zh-CN" sz="2800" dirty="0"/>
              <a:t>逆</a:t>
            </a:r>
            <a:endParaRPr lang="en-US" altLang="zh-CN" dirty="0"/>
          </a:p>
          <a:p>
            <a:r>
              <a:rPr lang="zh-CN" altLang="zh-CN" sz="2800" dirty="0"/>
              <a:t>矩</a:t>
            </a:r>
            <a:endParaRPr lang="en-US" altLang="zh-CN" sz="2800" dirty="0"/>
          </a:p>
          <a:p>
            <a:r>
              <a:rPr lang="zh-CN" altLang="zh-CN" sz="2800" dirty="0"/>
              <a:t>阵</a:t>
            </a:r>
            <a:endParaRPr lang="en-US" altLang="zh-CN" sz="2800" dirty="0"/>
          </a:p>
          <a:p>
            <a:r>
              <a:rPr lang="zh-CN" altLang="en-US" dirty="0"/>
              <a:t>定义</a:t>
            </a:r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1517478" y="825153"/>
            <a:ext cx="6821122" cy="925513"/>
            <a:chOff x="685" y="2494"/>
            <a:chExt cx="3143" cy="583"/>
          </a:xfrm>
        </p:grpSpPr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685" y="2624"/>
              <a:ext cx="21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400" b="1" dirty="0">
                  <a:solidFill>
                    <a:srgbClr val="FF0000"/>
                  </a:solidFill>
                </a:rPr>
                <a:t>可逆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的</a:t>
              </a:r>
              <a:r>
                <a:rPr kumimoji="1" lang="zh-CN" altLang="en-US" sz="2400" b="1" dirty="0">
                  <a:solidFill>
                    <a:srgbClr val="FF0000"/>
                  </a:solidFill>
                </a:rPr>
                <a:t>充要条件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是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0</a:t>
              </a:r>
              <a:r>
                <a:rPr kumimoji="1" lang="zh-CN" altLang="en-US" sz="2400" b="1" dirty="0">
                  <a:solidFill>
                    <a:srgbClr val="000000"/>
                  </a:solidFill>
                  <a:sym typeface="Symbol"/>
                </a:rPr>
                <a:t>，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而且</a:t>
              </a:r>
            </a:p>
          </p:txBody>
        </p:sp>
        <p:graphicFrame>
          <p:nvGraphicFramePr>
            <p:cNvPr id="2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676698"/>
                </p:ext>
              </p:extLst>
            </p:nvPr>
          </p:nvGraphicFramePr>
          <p:xfrm>
            <a:off x="2696" y="2494"/>
            <a:ext cx="1132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38080" imgH="431640" progId="Equation.DSMT4">
                    <p:embed/>
                  </p:oleObj>
                </mc:Choice>
                <mc:Fallback>
                  <p:oleObj name="Equation" r:id="rId2" imgW="838080" imgH="43164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2494"/>
                          <a:ext cx="1132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右箭头 29"/>
          <p:cNvSpPr/>
          <p:nvPr/>
        </p:nvSpPr>
        <p:spPr>
          <a:xfrm>
            <a:off x="4292211" y="3537083"/>
            <a:ext cx="335786" cy="22380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133638"/>
              </p:ext>
            </p:extLst>
          </p:nvPr>
        </p:nvGraphicFramePr>
        <p:xfrm>
          <a:off x="4704155" y="3448182"/>
          <a:ext cx="1006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696" imgH="203112" progId="Equation.DSMT4">
                  <p:embed/>
                </p:oleObj>
              </mc:Choice>
              <mc:Fallback>
                <p:oleObj name="Equation" r:id="rId4" imgW="469696" imgH="203112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4155" y="3448182"/>
                        <a:ext cx="10064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右箭头 31"/>
          <p:cNvSpPr/>
          <p:nvPr/>
        </p:nvSpPr>
        <p:spPr>
          <a:xfrm>
            <a:off x="5753621" y="3519226"/>
            <a:ext cx="335786" cy="22380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249050"/>
              </p:ext>
            </p:extLst>
          </p:nvPr>
        </p:nvGraphicFramePr>
        <p:xfrm>
          <a:off x="883143" y="4296617"/>
          <a:ext cx="1143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2937" imgH="164957" progId="Equation.DSMT4">
                  <p:embed/>
                </p:oleObj>
              </mc:Choice>
              <mc:Fallback>
                <p:oleObj name="Equation" r:id="rId6" imgW="532937" imgH="164957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143" y="4296617"/>
                        <a:ext cx="1143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089407" y="3400296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可逆</a:t>
            </a:r>
            <a:endParaRPr lang="zh-CN" altLang="en-US" dirty="0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116190"/>
              </p:ext>
            </p:extLst>
          </p:nvPr>
        </p:nvGraphicFramePr>
        <p:xfrm>
          <a:off x="2005530" y="4224609"/>
          <a:ext cx="16859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400" imgH="228600" progId="Equation.DSMT4">
                  <p:embed/>
                </p:oleObj>
              </mc:Choice>
              <mc:Fallback>
                <p:oleObj name="Equation" r:id="rId8" imgW="787400" imgH="228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530" y="4224609"/>
                        <a:ext cx="16859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80445"/>
              </p:ext>
            </p:extLst>
          </p:nvPr>
        </p:nvGraphicFramePr>
        <p:xfrm>
          <a:off x="3717292" y="4224609"/>
          <a:ext cx="17129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00100" imgH="228600" progId="Equation.DSMT4">
                  <p:embed/>
                </p:oleObj>
              </mc:Choice>
              <mc:Fallback>
                <p:oleObj name="Equation" r:id="rId10" imgW="800100" imgH="2286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292" y="4224609"/>
                        <a:ext cx="171291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765660"/>
              </p:ext>
            </p:extLst>
          </p:nvPr>
        </p:nvGraphicFramePr>
        <p:xfrm>
          <a:off x="5415430" y="4224609"/>
          <a:ext cx="18764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76300" imgH="190500" progId="Equation.DSMT4">
                  <p:embed/>
                </p:oleObj>
              </mc:Choice>
              <mc:Fallback>
                <p:oleObj name="Equation" r:id="rId12" imgW="876300" imgH="1905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430" y="4224609"/>
                        <a:ext cx="18764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/>
          <p:nvPr/>
        </p:nvSpPr>
        <p:spPr>
          <a:xfrm>
            <a:off x="293341" y="2607680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41" name="Text Box 14"/>
          <p:cNvSpPr txBox="1">
            <a:spLocks noGrp="1" noChangeArrowheads="1"/>
          </p:cNvSpPr>
          <p:nvPr>
            <p:ph sz="quarter" idx="10"/>
          </p:nvPr>
        </p:nvSpPr>
        <p:spPr bwMode="auto">
          <a:xfrm>
            <a:off x="1587712" y="2669235"/>
            <a:ext cx="626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AB=E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（或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BA=E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可逆，且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baseline="30000" dirty="0">
                <a:solidFill>
                  <a:srgbClr val="000000"/>
                </a:solidFill>
                <a:sym typeface="Symbol"/>
              </a:rPr>
              <a:t></a:t>
            </a:r>
            <a:r>
              <a:rPr kumimoji="1" lang="en-US" altLang="zh-CN" sz="2400" b="1" baseline="30000" dirty="0">
                <a:solidFill>
                  <a:srgbClr val="000000"/>
                </a:solidFill>
                <a:sym typeface="Symbol"/>
              </a:rPr>
              <a:t>1</a:t>
            </a:r>
            <a:r>
              <a:rPr kumimoji="1" lang="zh-CN" altLang="en-US" sz="2400" b="1" baseline="30000" dirty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42" name="矩形 41"/>
          <p:cNvSpPr/>
          <p:nvPr/>
        </p:nvSpPr>
        <p:spPr>
          <a:xfrm>
            <a:off x="272052" y="995672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9C603C-A566-4B09-A45B-98EEFFE1D917}"/>
                  </a:ext>
                </a:extLst>
              </p:cNvPr>
              <p:cNvSpPr txBox="1"/>
              <p:nvPr/>
            </p:nvSpPr>
            <p:spPr>
              <a:xfrm>
                <a:off x="886597" y="3501331"/>
                <a:ext cx="325216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2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9C603C-A566-4B09-A45B-98EEFFE1D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97" y="3501331"/>
                <a:ext cx="3252161" cy="338554"/>
              </a:xfrm>
              <a:prstGeom prst="rect">
                <a:avLst/>
              </a:prstGeom>
              <a:blipFill>
                <a:blip r:embed="rId15"/>
                <a:stretch>
                  <a:fillRect r="-936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9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6" grpId="0"/>
      <p:bldP spid="40" grpId="0" animBg="1"/>
      <p:bldP spid="41" grpId="0"/>
      <p:bldP spid="42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458094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解</a:t>
            </a:r>
            <a:r>
              <a:rPr kumimoji="1" lang="zh-CN" altLang="en-US" sz="2400" b="1" dirty="0">
                <a:solidFill>
                  <a:srgbClr val="0000FF"/>
                </a:solidFill>
                <a:sym typeface="Wingdings" pitchFamily="2" charset="2"/>
              </a:rPr>
              <a:t>：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1520" y="44624"/>
            <a:ext cx="6331842" cy="1437010"/>
            <a:chOff x="251520" y="44624"/>
            <a:chExt cx="6331842" cy="1497013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251520" y="519063"/>
              <a:ext cx="1853392" cy="48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例 </a:t>
              </a:r>
              <a:r>
                <a:rPr kumimoji="1" lang="en-US" altLang="zh-CN" sz="2400" b="1" dirty="0">
                  <a:solidFill>
                    <a:srgbClr val="0000FF"/>
                  </a:solidFill>
                </a:rPr>
                <a:t>1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设矩阵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7311471"/>
                </p:ext>
              </p:extLst>
            </p:nvPr>
          </p:nvGraphicFramePr>
          <p:xfrm>
            <a:off x="2130425" y="44624"/>
            <a:ext cx="2228850" cy="149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040948" imgH="698197" progId="Equation.DSMT4">
                    <p:embed/>
                  </p:oleObj>
                </mc:Choice>
                <mc:Fallback>
                  <p:oleObj name="Equation" r:id="rId3" imgW="1040948" imgH="698197" progId="Equation.DSMT4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425" y="44624"/>
                          <a:ext cx="2228850" cy="149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5205960"/>
                </p:ext>
              </p:extLst>
            </p:nvPr>
          </p:nvGraphicFramePr>
          <p:xfrm>
            <a:off x="4572000" y="569727"/>
            <a:ext cx="2011362" cy="519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39600" imgH="241200" progId="Equation.DSMT4">
                    <p:embed/>
                  </p:oleObj>
                </mc:Choice>
                <mc:Fallback>
                  <p:oleObj name="Equation" r:id="rId5" imgW="939600" imgH="241200" progId="Equation.DSMT4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569727"/>
                          <a:ext cx="2011362" cy="519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33295"/>
              </p:ext>
            </p:extLst>
          </p:nvPr>
        </p:nvGraphicFramePr>
        <p:xfrm>
          <a:off x="1172815" y="1484784"/>
          <a:ext cx="95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307" imgH="241195" progId="Equation.DSMT4">
                  <p:embed/>
                </p:oleObj>
              </mc:Choice>
              <mc:Fallback>
                <p:oleObj name="Equation" r:id="rId7" imgW="444307" imgH="241195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815" y="1484784"/>
                        <a:ext cx="9509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318984"/>
              </p:ext>
            </p:extLst>
          </p:nvPr>
        </p:nvGraphicFramePr>
        <p:xfrm>
          <a:off x="1693863" y="4232275"/>
          <a:ext cx="43211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19240" imgH="901440" progId="Equation.DSMT4">
                  <p:embed/>
                </p:oleObj>
              </mc:Choice>
              <mc:Fallback>
                <p:oleObj name="Equation" r:id="rId9" imgW="2019240" imgH="90144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4232275"/>
                        <a:ext cx="4321175" cy="1933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771897"/>
              </p:ext>
            </p:extLst>
          </p:nvPr>
        </p:nvGraphicFramePr>
        <p:xfrm>
          <a:off x="1397223" y="2780928"/>
          <a:ext cx="54070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27200" imgH="711000" progId="Equation.DSMT4">
                  <p:embed/>
                </p:oleObj>
              </mc:Choice>
              <mc:Fallback>
                <p:oleObj name="Equation" r:id="rId11" imgW="2527200" imgH="71100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223" y="2780928"/>
                        <a:ext cx="540702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074883"/>
              </p:ext>
            </p:extLst>
          </p:nvPr>
        </p:nvGraphicFramePr>
        <p:xfrm>
          <a:off x="2394619" y="1412776"/>
          <a:ext cx="4265613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93900" imgH="698500" progId="Equation.DSMT4">
                  <p:embed/>
                </p:oleObj>
              </mc:Choice>
              <mc:Fallback>
                <p:oleObj name="Equation" r:id="rId13" imgW="1993900" imgH="69850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619" y="1412776"/>
                        <a:ext cx="4265613" cy="130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一</a:t>
            </a:r>
            <a:endParaRPr lang="en-US" altLang="zh-CN" sz="2800" dirty="0"/>
          </a:p>
          <a:p>
            <a:r>
              <a:rPr lang="zh-CN" altLang="zh-CN" sz="2800" dirty="0"/>
              <a:t>逆</a:t>
            </a:r>
            <a:endParaRPr lang="en-US" altLang="zh-CN" dirty="0"/>
          </a:p>
          <a:p>
            <a:r>
              <a:rPr lang="zh-CN" altLang="zh-CN" sz="2800" dirty="0"/>
              <a:t>矩</a:t>
            </a:r>
            <a:endParaRPr lang="en-US" altLang="zh-CN" sz="2800" dirty="0"/>
          </a:p>
          <a:p>
            <a:r>
              <a:rPr lang="zh-CN" altLang="zh-CN" sz="2800" dirty="0"/>
              <a:t>阵</a:t>
            </a:r>
            <a:endParaRPr lang="en-US" altLang="zh-CN" sz="2800" dirty="0"/>
          </a:p>
          <a:p>
            <a:r>
              <a:rPr lang="zh-CN" altLang="en-US" dirty="0"/>
              <a:t>计</a:t>
            </a:r>
            <a:endParaRPr lang="en-US" altLang="zh-CN" dirty="0"/>
          </a:p>
          <a:p>
            <a:r>
              <a:rPr lang="zh-CN" altLang="en-US" dirty="0"/>
              <a:t>算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21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37931" y="911515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如果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阶方阵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可逆，那么      、    、                  与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也可逆，且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310160"/>
              </p:ext>
            </p:extLst>
          </p:nvPr>
        </p:nvGraphicFramePr>
        <p:xfrm>
          <a:off x="738553" y="2040624"/>
          <a:ext cx="17319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228600" progId="Equation.DSMT4">
                  <p:embed/>
                </p:oleObj>
              </mc:Choice>
              <mc:Fallback>
                <p:oleObj name="Equation" r:id="rId2" imgW="78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53" y="2040624"/>
                        <a:ext cx="17319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712867"/>
              </p:ext>
            </p:extLst>
          </p:nvPr>
        </p:nvGraphicFramePr>
        <p:xfrm>
          <a:off x="4653533" y="908245"/>
          <a:ext cx="5445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190417" progId="Equation.DSMT4">
                  <p:embed/>
                </p:oleObj>
              </mc:Choice>
              <mc:Fallback>
                <p:oleObj name="Equation" r:id="rId4" imgW="253890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533" y="908245"/>
                        <a:ext cx="544512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092953"/>
              </p:ext>
            </p:extLst>
          </p:nvPr>
        </p:nvGraphicFramePr>
        <p:xfrm>
          <a:off x="5278499" y="902910"/>
          <a:ext cx="4905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190500" progId="Equation.DSMT4">
                  <p:embed/>
                </p:oleObj>
              </mc:Choice>
              <mc:Fallback>
                <p:oleObj name="Equation" r:id="rId6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99" y="902910"/>
                        <a:ext cx="490538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190897"/>
              </p:ext>
            </p:extLst>
          </p:nvPr>
        </p:nvGraphicFramePr>
        <p:xfrm>
          <a:off x="5855895" y="961251"/>
          <a:ext cx="13858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419" imgH="203112" progId="Equation.DSMT4">
                  <p:embed/>
                </p:oleObj>
              </mc:Choice>
              <mc:Fallback>
                <p:oleObj name="Equation" r:id="rId8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895" y="961251"/>
                        <a:ext cx="13858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554004"/>
              </p:ext>
            </p:extLst>
          </p:nvPr>
        </p:nvGraphicFramePr>
        <p:xfrm>
          <a:off x="738553" y="2672052"/>
          <a:ext cx="2317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54100" imgH="228600" progId="Equation.DSMT4">
                  <p:embed/>
                </p:oleObj>
              </mc:Choice>
              <mc:Fallback>
                <p:oleObj name="Equation" r:id="rId10" imgW="1054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53" y="2672052"/>
                        <a:ext cx="23177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304721"/>
              </p:ext>
            </p:extLst>
          </p:nvPr>
        </p:nvGraphicFramePr>
        <p:xfrm>
          <a:off x="738553" y="3320124"/>
          <a:ext cx="21780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90170" imgH="406224" progId="Equation.DSMT4">
                  <p:embed/>
                </p:oleObj>
              </mc:Choice>
              <mc:Fallback>
                <p:oleObj name="Equation" r:id="rId12" imgW="99017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53" y="3320124"/>
                        <a:ext cx="21780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54614"/>
              </p:ext>
            </p:extLst>
          </p:nvPr>
        </p:nvGraphicFramePr>
        <p:xfrm>
          <a:off x="722182" y="4400443"/>
          <a:ext cx="2351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66680" imgH="228600" progId="Equation.DSMT4">
                  <p:embed/>
                </p:oleObj>
              </mc:Choice>
              <mc:Fallback>
                <p:oleObj name="Equation" r:id="rId14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82" y="4400443"/>
                        <a:ext cx="23510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二</a:t>
            </a:r>
            <a:endParaRPr lang="en-US" altLang="zh-CN" sz="2800" dirty="0"/>
          </a:p>
          <a:p>
            <a:r>
              <a:rPr lang="zh-CN" altLang="zh-CN" sz="2800" dirty="0"/>
              <a:t>逆</a:t>
            </a:r>
            <a:endParaRPr lang="en-US" altLang="zh-CN" dirty="0"/>
          </a:p>
          <a:p>
            <a:r>
              <a:rPr lang="zh-CN" altLang="zh-CN" sz="2800" dirty="0"/>
              <a:t>矩</a:t>
            </a:r>
            <a:endParaRPr lang="en-US" altLang="zh-CN" sz="2800" dirty="0"/>
          </a:p>
          <a:p>
            <a:r>
              <a:rPr lang="zh-CN" altLang="zh-CN" sz="2800" dirty="0"/>
              <a:t>阵</a:t>
            </a:r>
            <a:endParaRPr lang="en-US" altLang="zh-CN" sz="2800" dirty="0"/>
          </a:p>
          <a:p>
            <a:r>
              <a:rPr lang="zh-CN" altLang="en-US" dirty="0"/>
              <a:t>性</a:t>
            </a:r>
            <a:endParaRPr lang="en-US" altLang="zh-CN" dirty="0"/>
          </a:p>
          <a:p>
            <a:r>
              <a:rPr lang="zh-CN" altLang="en-US" dirty="0"/>
              <a:t>质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073890"/>
              </p:ext>
            </p:extLst>
          </p:nvPr>
        </p:nvGraphicFramePr>
        <p:xfrm>
          <a:off x="3546865" y="2009762"/>
          <a:ext cx="16208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36560" imgH="190440" progId="Equation.DSMT4">
                  <p:embed/>
                </p:oleObj>
              </mc:Choice>
              <mc:Fallback>
                <p:oleObj name="Equation" r:id="rId16" imgW="736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865" y="2009762"/>
                        <a:ext cx="16208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992726"/>
              </p:ext>
            </p:extLst>
          </p:nvPr>
        </p:nvGraphicFramePr>
        <p:xfrm>
          <a:off x="3481519" y="2663016"/>
          <a:ext cx="4664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20760" imgH="228600" progId="Equation.DSMT4">
                  <p:embed/>
                </p:oleObj>
              </mc:Choice>
              <mc:Fallback>
                <p:oleObj name="Equation" r:id="rId18" imgW="2120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519" y="2663016"/>
                        <a:ext cx="466407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366056"/>
              </p:ext>
            </p:extLst>
          </p:nvPr>
        </p:nvGraphicFramePr>
        <p:xfrm>
          <a:off x="3459032" y="3392380"/>
          <a:ext cx="20669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39600" imgH="406080" progId="Equation.DSMT4">
                  <p:embed/>
                </p:oleObj>
              </mc:Choice>
              <mc:Fallback>
                <p:oleObj name="Equation" r:id="rId20" imgW="93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032" y="3392380"/>
                        <a:ext cx="206692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917156"/>
              </p:ext>
            </p:extLst>
          </p:nvPr>
        </p:nvGraphicFramePr>
        <p:xfrm>
          <a:off x="3512243" y="4378879"/>
          <a:ext cx="46720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20760" imgH="228600" progId="Equation.DSMT4">
                  <p:embed/>
                </p:oleObj>
              </mc:Choice>
              <mc:Fallback>
                <p:oleObj name="Equation" r:id="rId22" imgW="2120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243" y="4378879"/>
                        <a:ext cx="46720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2809" y="200516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</a:rPr>
              <a:t>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2809" y="267205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</a:rPr>
              <a:t>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2809" y="360815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</a:rPr>
              <a:t>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2809" y="442045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</a:rPr>
              <a:t>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95E173-97E8-459D-AE56-5F3B837B379F}"/>
              </a:ext>
            </a:extLst>
          </p:cNvPr>
          <p:cNvSpPr/>
          <p:nvPr/>
        </p:nvSpPr>
        <p:spPr>
          <a:xfrm>
            <a:off x="371142" y="206000"/>
            <a:ext cx="1512168" cy="63142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运算规律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59BBE6-784F-FD02-5A64-6239F2C15C6A}"/>
              </a:ext>
            </a:extLst>
          </p:cNvPr>
          <p:cNvSpPr/>
          <p:nvPr/>
        </p:nvSpPr>
        <p:spPr>
          <a:xfrm>
            <a:off x="596422" y="1991587"/>
            <a:ext cx="2016224" cy="5522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3741A4-751A-B8D0-2B4C-05F408E3D9B8}"/>
              </a:ext>
            </a:extLst>
          </p:cNvPr>
          <p:cNvSpPr/>
          <p:nvPr/>
        </p:nvSpPr>
        <p:spPr>
          <a:xfrm>
            <a:off x="604846" y="2672052"/>
            <a:ext cx="2351086" cy="5780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45DE11B-BD62-E438-228A-D69F6F8680AC}"/>
              </a:ext>
            </a:extLst>
          </p:cNvPr>
          <p:cNvSpPr/>
          <p:nvPr/>
        </p:nvSpPr>
        <p:spPr>
          <a:xfrm>
            <a:off x="596422" y="3404073"/>
            <a:ext cx="2359510" cy="8098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213A64-885E-4D38-3275-F10913A2A018}"/>
              </a:ext>
            </a:extLst>
          </p:cNvPr>
          <p:cNvSpPr/>
          <p:nvPr/>
        </p:nvSpPr>
        <p:spPr>
          <a:xfrm>
            <a:off x="616297" y="4400443"/>
            <a:ext cx="2463897" cy="5032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8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520" y="332656"/>
            <a:ext cx="7560840" cy="869950"/>
            <a:chOff x="251520" y="295904"/>
            <a:chExt cx="7560840" cy="869950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251520" y="500047"/>
              <a:ext cx="756084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例 </a:t>
              </a:r>
              <a:r>
                <a:rPr kumimoji="1" lang="en-US" altLang="zh-CN" sz="2400" b="1" dirty="0">
                  <a:solidFill>
                    <a:srgbClr val="0000FF"/>
                  </a:solidFill>
                </a:rPr>
                <a:t>2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设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为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阶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矩阵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，且                                  ，则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7852505"/>
                </p:ext>
              </p:extLst>
            </p:nvPr>
          </p:nvGraphicFramePr>
          <p:xfrm>
            <a:off x="4630961" y="295904"/>
            <a:ext cx="2173287" cy="869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15559" imgH="406224" progId="Equation.DSMT4">
                    <p:embed/>
                  </p:oleObj>
                </mc:Choice>
                <mc:Fallback>
                  <p:oleObj name="Equation" r:id="rId2" imgW="1015559" imgH="406224" progId="Equation.DSMT4">
                    <p:embed/>
                    <p:pic>
                      <p:nvPicPr>
                        <p:cNvPr id="0" name="Picture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961" y="295904"/>
                          <a:ext cx="2173287" cy="869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986082"/>
              </p:ext>
            </p:extLst>
          </p:nvPr>
        </p:nvGraphicFramePr>
        <p:xfrm>
          <a:off x="971600" y="1001662"/>
          <a:ext cx="32639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279400" progId="Equation.DSMT4">
                  <p:embed/>
                </p:oleObj>
              </mc:Choice>
              <mc:Fallback>
                <p:oleObj name="Equation" r:id="rId4" imgW="1524000" imgH="279400" progId="Equation.DSMT4">
                  <p:embed/>
                  <p:pic>
                    <p:nvPicPr>
                      <p:cNvPr id="0" name="Picture 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01662"/>
                        <a:ext cx="32639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534647"/>
              </p:ext>
            </p:extLst>
          </p:nvPr>
        </p:nvGraphicFramePr>
        <p:xfrm>
          <a:off x="4651714" y="4510609"/>
          <a:ext cx="2667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600" imgH="457200" progId="Equation.DSMT4">
                  <p:embed/>
                </p:oleObj>
              </mc:Choice>
              <mc:Fallback>
                <p:oleObj name="Equation" r:id="rId6" imgW="1244600" imgH="457200" progId="Equation.DSMT4">
                  <p:embed/>
                  <p:pic>
                    <p:nvPicPr>
                      <p:cNvPr id="0" name="Picture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714" y="4510609"/>
                        <a:ext cx="26670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599453"/>
              </p:ext>
            </p:extLst>
          </p:nvPr>
        </p:nvGraphicFramePr>
        <p:xfrm>
          <a:off x="936062" y="1970784"/>
          <a:ext cx="1766887" cy="5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500" imgH="279400" progId="Equation.DSMT4">
                  <p:embed/>
                </p:oleObj>
              </mc:Choice>
              <mc:Fallback>
                <p:oleObj name="Equation" r:id="rId8" imgW="825500" imgH="279400" progId="Equation.DSMT4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062" y="1970784"/>
                        <a:ext cx="1766887" cy="5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45014"/>
              </p:ext>
            </p:extLst>
          </p:nvPr>
        </p:nvGraphicFramePr>
        <p:xfrm>
          <a:off x="3325441" y="1048146"/>
          <a:ext cx="5984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400" imgH="190500" progId="Equation.DSMT4">
                  <p:embed/>
                </p:oleObj>
              </mc:Choice>
              <mc:Fallback>
                <p:oleObj name="Equation" r:id="rId10" imgW="279400" imgH="190500" progId="Equation.DSMT4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441" y="1048146"/>
                        <a:ext cx="598487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795782"/>
              </p:ext>
            </p:extLst>
          </p:nvPr>
        </p:nvGraphicFramePr>
        <p:xfrm>
          <a:off x="2550449" y="1970040"/>
          <a:ext cx="27447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82700" imgH="279400" progId="Equation.DSMT4">
                  <p:embed/>
                </p:oleObj>
              </mc:Choice>
              <mc:Fallback>
                <p:oleObj name="Equation" r:id="rId12" imgW="1282700" imgH="279400" progId="Equation.DSMT4">
                  <p:embed/>
                  <p:pic>
                    <p:nvPicPr>
                      <p:cNvPr id="0" name="Picture 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449" y="1970040"/>
                        <a:ext cx="274478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68226"/>
              </p:ext>
            </p:extLst>
          </p:nvPr>
        </p:nvGraphicFramePr>
        <p:xfrm>
          <a:off x="5151221" y="1970040"/>
          <a:ext cx="11953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58800" imgH="279400" progId="Equation.DSMT4">
                  <p:embed/>
                </p:oleObj>
              </mc:Choice>
              <mc:Fallback>
                <p:oleObj name="Equation" r:id="rId14" imgW="558800" imgH="279400" progId="Equation.DSMT4">
                  <p:embed/>
                  <p:pic>
                    <p:nvPicPr>
                      <p:cNvPr id="0" name="Picture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221" y="1970040"/>
                        <a:ext cx="119538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745176"/>
              </p:ext>
            </p:extLst>
          </p:nvPr>
        </p:nvGraphicFramePr>
        <p:xfrm>
          <a:off x="2630941" y="2344293"/>
          <a:ext cx="13589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34725" imgH="431613" progId="Equation.DSMT4">
                  <p:embed/>
                </p:oleObj>
              </mc:Choice>
              <mc:Fallback>
                <p:oleObj name="Equation" r:id="rId16" imgW="634725" imgH="431613" progId="Equation.DSMT4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941" y="2344293"/>
                        <a:ext cx="13589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852483"/>
              </p:ext>
            </p:extLst>
          </p:nvPr>
        </p:nvGraphicFramePr>
        <p:xfrm>
          <a:off x="3994939" y="2546104"/>
          <a:ext cx="8683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190417" progId="Equation.DSMT4">
                  <p:embed/>
                </p:oleObj>
              </mc:Choice>
              <mc:Fallback>
                <p:oleObj name="Equation" r:id="rId18" imgW="406224" imgH="190417" progId="Equation.DSMT4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939" y="2546104"/>
                        <a:ext cx="86836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方</a:t>
            </a:r>
            <a:endParaRPr lang="en-US" altLang="zh-CN" sz="2800" dirty="0"/>
          </a:p>
          <a:p>
            <a:r>
              <a:rPr lang="zh-CN" altLang="zh-CN" sz="2800" dirty="0"/>
              <a:t>阵</a:t>
            </a:r>
            <a:r>
              <a:rPr lang="zh-CN" altLang="en-US" sz="2800" dirty="0"/>
              <a:t>行列式的</a:t>
            </a:r>
            <a:endParaRPr lang="en-US" altLang="zh-CN" sz="2800" dirty="0"/>
          </a:p>
          <a:p>
            <a:r>
              <a:rPr lang="zh-CN" altLang="en-US" dirty="0"/>
              <a:t>计</a:t>
            </a:r>
            <a:endParaRPr lang="en-US" altLang="zh-CN" dirty="0"/>
          </a:p>
          <a:p>
            <a:r>
              <a:rPr lang="zh-CN" altLang="en-US" dirty="0"/>
              <a:t>算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6B3262A7-2EF3-4173-B76E-11A1832CFE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984942"/>
              </p:ext>
            </p:extLst>
          </p:nvPr>
        </p:nvGraphicFramePr>
        <p:xfrm>
          <a:off x="6548219" y="1145419"/>
          <a:ext cx="1663393" cy="82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37836" imgH="431613" progId="Equation.DSMT4">
                  <p:embed/>
                </p:oleObj>
              </mc:Choice>
              <mc:Fallback>
                <p:oleObj name="Equation" r:id="rId20" imgW="837836" imgH="431613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677BA58C-8528-460D-9E8B-53B440888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219" y="1145419"/>
                        <a:ext cx="1663393" cy="82462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A8CF041C-25CB-46EA-AEC2-11217E9A5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507756"/>
              </p:ext>
            </p:extLst>
          </p:nvPr>
        </p:nvGraphicFramePr>
        <p:xfrm>
          <a:off x="1182747" y="3555891"/>
          <a:ext cx="48704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72314" imgH="317362" progId="Equation.DSMT4">
                  <p:embed/>
                </p:oleObj>
              </mc:Choice>
              <mc:Fallback>
                <p:oleObj name="Equation" r:id="rId22" imgW="2272314" imgH="317362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747" y="3555891"/>
                        <a:ext cx="4870450" cy="67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AF2948A-049E-400A-B77C-53EFBFFFEA16}"/>
                  </a:ext>
                </a:extLst>
              </p:cNvPr>
              <p:cNvSpPr txBox="1"/>
              <p:nvPr/>
            </p:nvSpPr>
            <p:spPr>
              <a:xfrm>
                <a:off x="519707" y="4676915"/>
                <a:ext cx="4031168" cy="499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400" b="1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400" b="1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400" b="1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1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sz="2400" b="1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1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AF2948A-049E-400A-B77C-53EFBFFFE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7" y="4676915"/>
                <a:ext cx="4031168" cy="499239"/>
              </a:xfrm>
              <a:prstGeom prst="rect">
                <a:avLst/>
              </a:prstGeom>
              <a:blipFill>
                <a:blip r:embed="rId24"/>
                <a:stretch>
                  <a:fillRect b="-32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91437D-ACF1-42F3-BAD4-8BBC5FFFFBBE}"/>
                  </a:ext>
                </a:extLst>
              </p:cNvPr>
              <p:cNvSpPr txBox="1"/>
              <p:nvPr/>
            </p:nvSpPr>
            <p:spPr>
              <a:xfrm>
                <a:off x="3567810" y="3361020"/>
                <a:ext cx="710066" cy="690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91437D-ACF1-42F3-BAD4-8BBC5FFFF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10" y="3361020"/>
                <a:ext cx="710066" cy="69012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817879"/>
            <a:ext cx="7315200" cy="17470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56490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4</a:t>
            </a:r>
            <a:endParaRPr lang="zh-CN" altLang="en-US" sz="2600" baseline="300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20784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392792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n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+1</a:t>
            </a:r>
            <a:endParaRPr lang="zh-CN" altLang="en-US" sz="2600" baseline="300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464800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n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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1</a:t>
            </a:r>
            <a:endParaRPr lang="zh-CN" altLang="en-US" sz="2600" baseline="300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629197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27213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99221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712294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51520" y="1069505"/>
            <a:ext cx="5544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      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   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设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矩阵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，且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，则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66698"/>
              </p:ext>
            </p:extLst>
          </p:nvPr>
        </p:nvGraphicFramePr>
        <p:xfrm>
          <a:off x="1092076" y="1750392"/>
          <a:ext cx="32639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3880" imgH="279360" progId="Equation.DSMT4">
                  <p:embed/>
                </p:oleObj>
              </mc:Choice>
              <mc:Fallback>
                <p:oleObj name="Equation" r:id="rId19" imgW="1523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076" y="1750392"/>
                        <a:ext cx="32639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A4260C-1A1D-4BA0-905F-59A5A20C7A3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7" name="TitleBackground">
              <a:extLst>
                <a:ext uri="{FF2B5EF4-FFF2-40B4-BE49-F238E27FC236}">
                  <a16:creationId xmlns:a16="http://schemas.microsoft.com/office/drawing/2014/main" id="{534918AE-7D05-4FFD-B53E-F53562DB2D8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ColorBlock">
              <a:extLst>
                <a:ext uri="{FF2B5EF4-FFF2-40B4-BE49-F238E27FC236}">
                  <a16:creationId xmlns:a16="http://schemas.microsoft.com/office/drawing/2014/main" id="{B4E123E3-C660-41B7-8D92-61C73981020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ypeText">
              <a:extLst>
                <a:ext uri="{FF2B5EF4-FFF2-40B4-BE49-F238E27FC236}">
                  <a16:creationId xmlns:a16="http://schemas.microsoft.com/office/drawing/2014/main" id="{F6AE243A-3223-42A4-BD75-CF59A8DD224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3" name="TipText">
              <a:extLst>
                <a:ext uri="{FF2B5EF4-FFF2-40B4-BE49-F238E27FC236}">
                  <a16:creationId xmlns:a16="http://schemas.microsoft.com/office/drawing/2014/main" id="{9F9E6389-252F-476F-9D45-4C4FC9D4C24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2325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ONYMOUSPOLLING" val="False"/>
  <p:tag name="RAINPROBLEMTYPE" val="MultipleChoice"/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ONYMOUSPOLLING" val="False"/>
  <p:tag name="RAINPROBLEMTYPE" val="MultipleChoice"/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1275</Words>
  <Application>Microsoft Office PowerPoint</Application>
  <PresentationFormat>全屏显示(4:3)</PresentationFormat>
  <Paragraphs>248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楷体_GB2312</vt:lpstr>
      <vt:lpstr>宋体</vt:lpstr>
      <vt:lpstr>Arial</vt:lpstr>
      <vt:lpstr>Calibri</vt:lpstr>
      <vt:lpstr>Cambria Math</vt:lpstr>
      <vt:lpstr>Times New Roman</vt:lpstr>
      <vt:lpstr>楷体</vt:lpstr>
      <vt:lpstr>微软雅黑</vt:lpstr>
      <vt:lpstr>微软雅黑</vt:lpstr>
      <vt:lpstr>Office 主题​​</vt:lpstr>
      <vt:lpstr>Equation</vt:lpstr>
      <vt:lpstr>2.2 逆矩阵的定义、性质与计算</vt:lpstr>
      <vt:lpstr>引入</vt:lpstr>
      <vt:lpstr>PowerPoint 演示文稿</vt:lpstr>
      <vt:lpstr>PowerPoint 演示文稿</vt:lpstr>
      <vt:lpstr>PowerPoint 演示文稿</vt:lpstr>
      <vt:lpstr>2.2 逆矩阵的定义、性质与计算</vt:lpstr>
      <vt:lpstr>2.2 逆矩阵的定义、性质与计算</vt:lpstr>
      <vt:lpstr>2.2 逆矩阵的定义、性质与计算</vt:lpstr>
      <vt:lpstr>PowerPoint 演示文稿</vt:lpstr>
      <vt:lpstr>PowerPoint 演示文稿</vt:lpstr>
      <vt:lpstr>2.2 逆矩阵的定义、性质与计算</vt:lpstr>
      <vt:lpstr>2.2 逆矩阵的定义、性质与计算</vt:lpstr>
      <vt:lpstr>复 习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§2.2  逆矩阵的定义、性质与计算</dc:title>
  <dc:creator>卢玉贞</dc:creator>
  <cp:lastModifiedBy>Xiaotong Chen</cp:lastModifiedBy>
  <cp:revision>270</cp:revision>
  <dcterms:created xsi:type="dcterms:W3CDTF">2015-01-08T02:55:12Z</dcterms:created>
  <dcterms:modified xsi:type="dcterms:W3CDTF">2023-09-11T13:10:01Z</dcterms:modified>
</cp:coreProperties>
</file>