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8" r:id="rId2"/>
    <p:sldId id="341" r:id="rId3"/>
    <p:sldId id="529" r:id="rId4"/>
    <p:sldId id="317" r:id="rId5"/>
    <p:sldId id="318" r:id="rId6"/>
    <p:sldId id="319" r:id="rId7"/>
    <p:sldId id="521" r:id="rId8"/>
    <p:sldId id="522" r:id="rId9"/>
    <p:sldId id="523" r:id="rId10"/>
    <p:sldId id="325" r:id="rId11"/>
    <p:sldId id="531" r:id="rId12"/>
    <p:sldId id="320" r:id="rId13"/>
    <p:sldId id="321" r:id="rId14"/>
    <p:sldId id="322" r:id="rId15"/>
    <p:sldId id="324" r:id="rId16"/>
    <p:sldId id="527" r:id="rId17"/>
    <p:sldId id="451" r:id="rId18"/>
    <p:sldId id="453" r:id="rId19"/>
    <p:sldId id="454" r:id="rId20"/>
    <p:sldId id="346" r:id="rId21"/>
    <p:sldId id="528" r:id="rId22"/>
    <p:sldId id="292" r:id="rId23"/>
    <p:sldId id="343" r:id="rId24"/>
    <p:sldId id="329" r:id="rId25"/>
    <p:sldId id="342" r:id="rId26"/>
    <p:sldId id="294" r:id="rId27"/>
    <p:sldId id="298" r:id="rId28"/>
    <p:sldId id="299" r:id="rId29"/>
    <p:sldId id="331" r:id="rId30"/>
    <p:sldId id="51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34" autoAdjust="0"/>
  </p:normalViewPr>
  <p:slideViewPr>
    <p:cSldViewPr>
      <p:cViewPr varScale="1">
        <p:scale>
          <a:sx n="70" d="100"/>
          <a:sy n="70" d="100"/>
        </p:scale>
        <p:origin x="1131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F0E77B1-5832-49AF-BFF1-09EB8A13E9A2}" type="presOf" srcId="{8A5913D2-4896-41F8-9856-90C73F67022D}" destId="{6F917F00-94F3-4752-A2F0-5E137890CEB8}" srcOrd="0" destOrd="0" presId="urn:microsoft.com/office/officeart/2005/8/layout/venn1"/>
    <dgm:cxn modelId="{20241ECC-D21B-4976-A64A-929B956B0FBB}" type="presOf" srcId="{A4DBE9E6-97EB-4725-A2C1-3C97D390DE6E}" destId="{CD4B3101-F142-4E5E-B80A-8D9996F097C7}" srcOrd="0" destOrd="0" presId="urn:microsoft.com/office/officeart/2005/8/layout/venn1"/>
    <dgm:cxn modelId="{D9CFF5C3-6B4A-4C2D-82EF-5543CFF00D9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2183593B-9196-4EF9-8E19-BF9777F0AC40}" type="presOf" srcId="{737B5EC5-D0D2-4529-A675-2479ADB7512A}" destId="{4470F79F-6492-40EA-A900-0CDDBA36E791}" srcOrd="0" destOrd="0" presId="urn:microsoft.com/office/officeart/2005/8/layout/venn1"/>
    <dgm:cxn modelId="{C36998CB-F1C1-4D28-B803-8901A137951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CC7357C-80FE-4817-A744-CA5FD249C39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5EF3A92-B8B2-4CFD-8C65-17046B939398}" type="presOf" srcId="{AABD46EF-623D-4EC1-9905-9F9517C84035}" destId="{8A8110AF-7FCF-4E47-932E-B9CB33926204}" srcOrd="0" destOrd="0" presId="urn:microsoft.com/office/officeart/2005/8/layout/venn1"/>
    <dgm:cxn modelId="{E250D8A4-650F-4840-854D-F35944666071}" type="presOf" srcId="{938154DC-7DEC-4435-8AEE-F287F60DA644}" destId="{A319629E-037B-4B5B-8915-441F51FA60BC}" srcOrd="0" destOrd="0" presId="urn:microsoft.com/office/officeart/2005/8/layout/venn1"/>
    <dgm:cxn modelId="{B70B93D4-414A-47C7-8165-25317E7A6A1F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D09D602-3BD0-47E7-9D46-DEA71898F19F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881D8FF-7F1E-49C0-AD3A-F6073D610687}" type="presOf" srcId="{EF24F56F-F948-4FAE-A21B-C908CFF0947F}" destId="{04E584C8-CAF4-4F3A-A494-457051CBD1BA}" srcOrd="0" destOrd="0" presId="urn:microsoft.com/office/officeart/2005/8/layout/venn1"/>
    <dgm:cxn modelId="{0954C168-047A-47F8-8324-D091FCD1EE0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A63CE29-56DF-4738-B951-15C5A1043216}" type="presOf" srcId="{CE6CFCA0-C49C-4951-BE4A-2894AF7F0369}" destId="{7B1E7C52-CF18-48B2-BB65-024F73E359D3}" srcOrd="0" destOrd="0" presId="urn:microsoft.com/office/officeart/2005/8/layout/venn1"/>
    <dgm:cxn modelId="{B9BCFC3E-724E-4B9F-AE95-D6387B214590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507F076-1989-45AB-A633-2FFE5E0EFF1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BB88B064-0806-49F8-AB7C-BE2CA7DD500F}" type="presOf" srcId="{0E6DF1C2-1746-482F-BF52-CD765E80A365}" destId="{171034FF-3396-4AA1-9482-05BACFB2D723}" srcOrd="0" destOrd="0" presId="urn:microsoft.com/office/officeart/2005/8/layout/venn1"/>
    <dgm:cxn modelId="{76F0BA78-02B8-4650-9987-AB7F89C8A0F4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6EE1DDA5-CDE5-4539-A17F-A392D9320E9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4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逆矩阵的定义、性质与计算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45318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0892918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967335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6189683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260586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8044316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3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B770-6459-4AA8-BE62-F46484B86BF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128EC2-1275-4EAB-B48E-3735B358F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DD74D9-1555-4107-AC16-F53FB3923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D168C548-A1BC-4E82-BE69-183E8962E4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2FE7CF7-D665-4425-95DC-DAB0376B9E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74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2519" y="419773"/>
            <a:ext cx="609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对于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42953" y="1313735"/>
            <a:ext cx="294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则称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可逆的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27567"/>
              </p:ext>
            </p:extLst>
          </p:nvPr>
        </p:nvGraphicFramePr>
        <p:xfrm>
          <a:off x="3421724" y="894151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65100" progId="Equation.DSMT4">
                  <p:embed/>
                </p:oleObj>
              </mc:Choice>
              <mc:Fallback>
                <p:oleObj name="Equation" r:id="rId3" imgW="914400" imgH="1651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724" y="894151"/>
                        <a:ext cx="1958975" cy="35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17925" y="426129"/>
            <a:ext cx="1188947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9A19E18-BDAD-4D80-B423-36150AE9E539}"/>
              </a:ext>
            </a:extLst>
          </p:cNvPr>
          <p:cNvGrpSpPr>
            <a:grpSpLocks/>
          </p:cNvGrpSpPr>
          <p:nvPr/>
        </p:nvGrpSpPr>
        <p:grpSpPr bwMode="auto">
          <a:xfrm>
            <a:off x="1537092" y="2115877"/>
            <a:ext cx="6821122" cy="925513"/>
            <a:chOff x="685" y="2494"/>
            <a:chExt cx="3143" cy="583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75A2E56E-8280-4A1B-A92C-8BA9FB83C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2624"/>
              <a:ext cx="2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可逆</a:t>
              </a:r>
              <a:r>
                <a:rPr kumimoji="1" lang="zh-CN" altLang="en-US" sz="2400" b="1" dirty="0"/>
                <a:t>的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充要条件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是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0</a:t>
              </a:r>
              <a:r>
                <a:rPr kumimoji="1" lang="zh-CN" altLang="en-US" sz="2400" b="1" dirty="0">
                  <a:solidFill>
                    <a:srgbClr val="000000"/>
                  </a:solidFill>
                  <a:sym typeface="Symbol"/>
                </a:rPr>
                <a:t>，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18" name="Object 10">
              <a:extLst>
                <a:ext uri="{FF2B5EF4-FFF2-40B4-BE49-F238E27FC236}">
                  <a16:creationId xmlns:a16="http://schemas.microsoft.com/office/drawing/2014/main" id="{B9E407E1-A428-4DF9-85C7-0B600C63D5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320421"/>
                </p:ext>
              </p:extLst>
            </p:nvPr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38080" imgH="431640" progId="Equation.DSMT4">
                    <p:embed/>
                  </p:oleObj>
                </mc:Choice>
                <mc:Fallback>
                  <p:oleObj name="Equation" r:id="rId5" imgW="838080" imgH="431640" progId="Equation.DSMT4">
                    <p:embed/>
                    <p:pic>
                      <p:nvPicPr>
                        <p:cNvPr id="2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1B92392-C1D4-4208-A5BA-21870BC3C048}"/>
              </a:ext>
            </a:extLst>
          </p:cNvPr>
          <p:cNvSpPr/>
          <p:nvPr/>
        </p:nvSpPr>
        <p:spPr>
          <a:xfrm>
            <a:off x="326856" y="2322550"/>
            <a:ext cx="1188947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79DA462-7C32-4CC6-BB7C-6089393C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48" y="3591842"/>
            <a:ext cx="73230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如果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可逆，那么      、    、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</a:rPr>
              <a:t>                 与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200" b="1" dirty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D1386FA7-DC72-4DE4-8D4D-45DAD665B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36531"/>
              </p:ext>
            </p:extLst>
          </p:nvPr>
        </p:nvGraphicFramePr>
        <p:xfrm>
          <a:off x="1703203" y="4467106"/>
          <a:ext cx="1591654" cy="46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203" y="4467106"/>
                        <a:ext cx="1591654" cy="46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197843B8-0616-4418-9AE6-6794DCB4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69364"/>
              </p:ext>
            </p:extLst>
          </p:nvPr>
        </p:nvGraphicFramePr>
        <p:xfrm>
          <a:off x="5636633" y="3586969"/>
          <a:ext cx="469665" cy="35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90" imgH="190417" progId="Equation.DSMT4">
                  <p:embed/>
                </p:oleObj>
              </mc:Choice>
              <mc:Fallback>
                <p:oleObj name="Equation" r:id="rId9" imgW="253890" imgH="190417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633" y="3586969"/>
                        <a:ext cx="469665" cy="351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3923D833-AA07-4B78-8344-3D5305A04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68099"/>
              </p:ext>
            </p:extLst>
          </p:nvPr>
        </p:nvGraphicFramePr>
        <p:xfrm>
          <a:off x="6181145" y="3567761"/>
          <a:ext cx="469665" cy="3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" imgH="190500" progId="Equation.DSMT4">
                  <p:embed/>
                </p:oleObj>
              </mc:Choice>
              <mc:Fallback>
                <p:oleObj name="Equation" r:id="rId11" imgW="228600" imgH="1905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145" y="3567761"/>
                        <a:ext cx="469665" cy="390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12F69DD2-D578-4840-85CC-1CBFCE1DB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93682"/>
              </p:ext>
            </p:extLst>
          </p:nvPr>
        </p:nvGraphicFramePr>
        <p:xfrm>
          <a:off x="6850139" y="3646298"/>
          <a:ext cx="1260399" cy="39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419" imgH="203112" progId="Equation.DSMT4">
                  <p:embed/>
                </p:oleObj>
              </mc:Choice>
              <mc:Fallback>
                <p:oleObj name="Equation" r:id="rId13" imgW="647419" imgH="203112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139" y="3646298"/>
                        <a:ext cx="1260399" cy="395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B788FE97-1EC8-4BA9-8D8C-AC3842BD0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41749"/>
              </p:ext>
            </p:extLst>
          </p:nvPr>
        </p:nvGraphicFramePr>
        <p:xfrm>
          <a:off x="4001247" y="4445937"/>
          <a:ext cx="2129985" cy="46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54100" imgH="228600" progId="Equation.DSMT4">
                  <p:embed/>
                </p:oleObj>
              </mc:Choice>
              <mc:Fallback>
                <p:oleObj name="Equation" r:id="rId15" imgW="1054100" imgH="22860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247" y="4445937"/>
                        <a:ext cx="2129985" cy="46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7C73CA1F-F9B6-4C74-9B3C-844620C4B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17506"/>
              </p:ext>
            </p:extLst>
          </p:nvPr>
        </p:nvGraphicFramePr>
        <p:xfrm>
          <a:off x="1708261" y="4980811"/>
          <a:ext cx="2001602" cy="82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170" imgH="406224" progId="Equation.DSMT4">
                  <p:embed/>
                </p:oleObj>
              </mc:Choice>
              <mc:Fallback>
                <p:oleObj name="Equation" r:id="rId17" imgW="990170" imgH="406224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61" y="4980811"/>
                        <a:ext cx="2001602" cy="82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0CDE427A-E57D-4B83-9C63-7B5D47A40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10685"/>
              </p:ext>
            </p:extLst>
          </p:nvPr>
        </p:nvGraphicFramePr>
        <p:xfrm>
          <a:off x="4045866" y="5144437"/>
          <a:ext cx="2160621" cy="46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66680" imgH="228600" progId="Equation.DSMT4">
                  <p:embed/>
                </p:oleObj>
              </mc:Choice>
              <mc:Fallback>
                <p:oleObj name="Equation" r:id="rId19" imgW="1066680" imgH="2286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866" y="5144437"/>
                        <a:ext cx="2160621" cy="46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FBD28A-B85A-41F8-9DFC-6D73890DC0B3}"/>
              </a:ext>
            </a:extLst>
          </p:cNvPr>
          <p:cNvSpPr/>
          <p:nvPr/>
        </p:nvSpPr>
        <p:spPr>
          <a:xfrm>
            <a:off x="323887" y="3628139"/>
            <a:ext cx="1224137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运算规律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B81D22F-8A22-4F19-8FE9-D209F0BC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复 习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副标题 2">
            <a:extLst>
              <a:ext uri="{FF2B5EF4-FFF2-40B4-BE49-F238E27FC236}">
                <a16:creationId xmlns:a16="http://schemas.microsoft.com/office/drawing/2014/main" id="{8210D7E7-5B86-4B2B-8DA7-A235F892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85786" cy="5412804"/>
          </a:xfrm>
        </p:spPr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逆</a:t>
            </a:r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矩</a:t>
            </a:r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阵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BB0C3A36-313F-4365-8847-E048420ED737}"/>
              </a:ext>
            </a:extLst>
          </p:cNvPr>
          <p:cNvSpPr txBox="1"/>
          <p:nvPr/>
        </p:nvSpPr>
        <p:spPr>
          <a:xfrm>
            <a:off x="4256966" y="1310383"/>
            <a:ext cx="372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</a:rPr>
              <a:t>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唯一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的</a:t>
            </a:r>
            <a:r>
              <a:rPr kumimoji="1" lang="zh-CN" altLang="zh-CN" sz="2400" b="1" dirty="0">
                <a:solidFill>
                  <a:srgbClr val="FF0000"/>
                </a:solidFill>
              </a:rPr>
              <a:t>逆矩阵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记为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7087B-32AB-4C07-A349-7A77F0E885F9}"/>
              </a:ext>
            </a:extLst>
          </p:cNvPr>
          <p:cNvSpPr txBox="1"/>
          <p:nvPr/>
        </p:nvSpPr>
        <p:spPr>
          <a:xfrm>
            <a:off x="7654252" y="1431763"/>
            <a:ext cx="45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06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前凸带形 4"/>
          <p:cNvSpPr/>
          <p:nvPr/>
        </p:nvSpPr>
        <p:spPr>
          <a:xfrm>
            <a:off x="5364088" y="0"/>
            <a:ext cx="2946156" cy="945930"/>
          </a:xfrm>
          <a:prstGeom prst="ribbon">
            <a:avLst>
              <a:gd name="adj1" fmla="val 33333"/>
              <a:gd name="adj2" fmla="val 4913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   15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32656"/>
            <a:ext cx="7319734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用克拉姆法则解下列方程组：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09041"/>
              </p:ext>
            </p:extLst>
          </p:nvPr>
        </p:nvGraphicFramePr>
        <p:xfrm>
          <a:off x="1691680" y="1412776"/>
          <a:ext cx="291465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723600" progId="Equation.DSMT4">
                  <p:embed/>
                </p:oleObj>
              </mc:Choice>
              <mc:Fallback>
                <p:oleObj name="Equation" r:id="rId2" imgW="1320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291465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3068960"/>
            <a:ext cx="3147015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解：计算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个行列式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94150"/>
              </p:ext>
            </p:extLst>
          </p:nvPr>
        </p:nvGraphicFramePr>
        <p:xfrm>
          <a:off x="1327150" y="3732213"/>
          <a:ext cx="26352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698400" progId="Equation.DSMT4">
                  <p:embed/>
                </p:oleObj>
              </mc:Choice>
              <mc:Fallback>
                <p:oleObj name="Equation" r:id="rId4" imgW="1193760" imgH="698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732213"/>
                        <a:ext cx="263525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63729"/>
              </p:ext>
            </p:extLst>
          </p:nvPr>
        </p:nvGraphicFramePr>
        <p:xfrm>
          <a:off x="4127500" y="3716338"/>
          <a:ext cx="27193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698400" progId="Equation.DSMT4">
                  <p:embed/>
                </p:oleObj>
              </mc:Choice>
              <mc:Fallback>
                <p:oleObj name="Equation" r:id="rId6" imgW="1231560" imgH="698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716338"/>
                        <a:ext cx="2719388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56410"/>
              </p:ext>
            </p:extLst>
          </p:nvPr>
        </p:nvGraphicFramePr>
        <p:xfrm>
          <a:off x="1259632" y="5374034"/>
          <a:ext cx="2187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228600" progId="Equation.DSMT4">
                  <p:embed/>
                </p:oleObj>
              </mc:Choice>
              <mc:Fallback>
                <p:oleObj name="Equation" r:id="rId8" imgW="99036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74034"/>
                        <a:ext cx="2187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12892"/>
              </p:ext>
            </p:extLst>
          </p:nvPr>
        </p:nvGraphicFramePr>
        <p:xfrm>
          <a:off x="3950618" y="5301208"/>
          <a:ext cx="31416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228600" progId="Equation.DSMT4">
                  <p:embed/>
                </p:oleObj>
              </mc:Choice>
              <mc:Fallback>
                <p:oleObj name="Equation" r:id="rId10" imgW="142236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18" y="5301208"/>
                        <a:ext cx="31416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56E0430-FA08-4C16-9CC3-BD968C39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3013501"/>
            <a:ext cx="75608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克莱姆法则只能处理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特殊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的线性方程组，即方程个数与未知量个数相等的方程组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DBF5D13-F4D3-4C8B-B18D-337688F8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1324053"/>
            <a:ext cx="7412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利用克莱姆法则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求解一个含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个方程，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个未知数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的方程组，需要计算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阶行列式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求解一个含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个方程，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个未知数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的方程组，需要计算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</a:t>
            </a:r>
            <a:r>
              <a:rPr lang="en-US" altLang="zh-CN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66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阶行列式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计算量较大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77E8ED1-58A9-4DB2-B5AA-ABDA981F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63" y="64609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AD48C40-97A9-4E0C-8AB5-63154F873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4078006"/>
            <a:ext cx="7459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克莱姆法则为我们推导线性方程组的求解理论提供理论依据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312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82002" y="2163054"/>
            <a:ext cx="3600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81691"/>
              </p:ext>
            </p:extLst>
          </p:nvPr>
        </p:nvGraphicFramePr>
        <p:xfrm>
          <a:off x="1043608" y="2183755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4200" imgH="1955800" progId="Equation.DSMT4">
                  <p:embed/>
                </p:oleObj>
              </mc:Choice>
              <mc:Fallback>
                <p:oleObj name="Equation" r:id="rId2" imgW="56642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83755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596" y="476672"/>
            <a:ext cx="7560840" cy="892552"/>
            <a:chOff x="428596" y="476672"/>
            <a:chExt cx="7560840" cy="892552"/>
          </a:xfrm>
        </p:grpSpPr>
        <p:sp>
          <p:nvSpPr>
            <p:cNvPr id="11" name="矩形 10"/>
            <p:cNvSpPr/>
            <p:nvPr/>
          </p:nvSpPr>
          <p:spPr>
            <a:xfrm>
              <a:off x="428596" y="476672"/>
              <a:ext cx="75608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              如果非齐次线性方程组（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）的系数行列 式           ，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422722"/>
                </p:ext>
              </p:extLst>
            </p:nvPr>
          </p:nvGraphicFramePr>
          <p:xfrm>
            <a:off x="980203" y="990540"/>
            <a:ext cx="7937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9753" imgH="291973" progId="Equation.DSMT4">
                    <p:embed/>
                  </p:oleObj>
                </mc:Choice>
                <mc:Fallback>
                  <p:oleObj name="Equation" r:id="rId4" imgW="79975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203" y="990540"/>
                          <a:ext cx="7937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428596" y="38550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51720" y="862673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则（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）一定有解，且解是唯一的。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6012160" y="1628800"/>
            <a:ext cx="1872208" cy="1182326"/>
          </a:xfrm>
          <a:prstGeom prst="cloudCallout">
            <a:avLst>
              <a:gd name="adj1" fmla="val -86780"/>
              <a:gd name="adj2" fmla="val 389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不全为零，非齐次线性方程组</a:t>
            </a: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</p:spTree>
    <p:extLst>
      <p:ext uri="{BB962C8B-B14F-4D97-AF65-F5344CB8AC3E}">
        <p14:creationId xmlns:p14="http://schemas.microsoft.com/office/powerpoint/2010/main" val="10275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438" y="188640"/>
            <a:ext cx="7884970" cy="1486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齐次线性方程组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）的系数行列式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528" y="696296"/>
            <a:ext cx="7884970" cy="572464"/>
            <a:chOff x="323528" y="912320"/>
            <a:chExt cx="7884970" cy="572464"/>
          </a:xfrm>
        </p:grpSpPr>
        <p:sp>
          <p:nvSpPr>
            <p:cNvPr id="8" name="矩形 7"/>
            <p:cNvSpPr/>
            <p:nvPr/>
          </p:nvSpPr>
          <p:spPr>
            <a:xfrm>
              <a:off x="323528" y="912320"/>
              <a:ext cx="788497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           则齐次线性方程组（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）有唯一零解。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228095"/>
                </p:ext>
              </p:extLst>
            </p:nvPr>
          </p:nvGraphicFramePr>
          <p:xfrm>
            <a:off x="467544" y="1046521"/>
            <a:ext cx="79375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9753" imgH="291973" progId="Equation.DSMT4">
                    <p:embed/>
                  </p:oleObj>
                </mc:Choice>
                <mc:Fallback>
                  <p:oleObj name="Equation" r:id="rId2" imgW="79975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1046521"/>
                          <a:ext cx="79375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96762"/>
              </p:ext>
            </p:extLst>
          </p:nvPr>
        </p:nvGraphicFramePr>
        <p:xfrm>
          <a:off x="1115616" y="1625971"/>
          <a:ext cx="55530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62600" imgH="1955800" progId="Equation.DSMT4">
                  <p:embed/>
                </p:oleObj>
              </mc:Choice>
              <mc:Fallback>
                <p:oleObj name="Equation" r:id="rId4" imgW="55626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5971"/>
                        <a:ext cx="55530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18864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10" name="云形标注 24">
            <a:extLst>
              <a:ext uri="{FF2B5EF4-FFF2-40B4-BE49-F238E27FC236}">
                <a16:creationId xmlns:a16="http://schemas.microsoft.com/office/drawing/2014/main" id="{D727A016-D39D-48F0-A11C-07EFE732C33B}"/>
              </a:ext>
            </a:extLst>
          </p:cNvPr>
          <p:cNvSpPr/>
          <p:nvPr/>
        </p:nvSpPr>
        <p:spPr>
          <a:xfrm>
            <a:off x="6164635" y="1287040"/>
            <a:ext cx="1872208" cy="1182326"/>
          </a:xfrm>
          <a:prstGeom prst="cloudCallout">
            <a:avLst>
              <a:gd name="adj1" fmla="val -86780"/>
              <a:gd name="adj2" fmla="val 389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全为零，齐次线性方程组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419BF2-47D8-42D4-88A5-0E050B60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45" y="3869264"/>
            <a:ext cx="7459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齐次线性方程组总是有解的，因为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(0,0,…, 0)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就是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一个解，称为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零解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DCBFDA9-64BC-43C8-894A-5E4DE89A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5128059"/>
            <a:ext cx="7340352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我们更关心的问题：齐次线性方程组除零解以外是否存在非零解</a:t>
            </a:r>
            <a:r>
              <a:rPr kumimoji="1" lang="en-US" altLang="zh-CN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102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utoUpdateAnimBg="0"/>
      <p:bldP spid="1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691" y="1489792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克莱姆法则研究的问题是什么？</a:t>
            </a:r>
            <a:endParaRPr lang="en-US" altLang="zh-CN" sz="2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252" y="2348880"/>
            <a:ext cx="7498522" cy="269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个方程，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个未知数的线性方程组的解；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在系数行列式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不等于零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的前提下，线性方程组有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唯一解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03462" y="3268694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ysClr val="windowText" lastClr="000000"/>
                </a:solidFill>
              </a:rPr>
              <a:t>克莱姆法则的结论是什么？</a:t>
            </a: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EB51403-D31E-433E-B341-7A44D23AA4CC}"/>
              </a:ext>
            </a:extLst>
          </p:cNvPr>
          <p:cNvSpPr/>
          <p:nvPr/>
        </p:nvSpPr>
        <p:spPr>
          <a:xfrm>
            <a:off x="532691" y="350273"/>
            <a:ext cx="1984830" cy="640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小 结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55B12A1-D22A-4F10-A381-8B0E42ECB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304235"/>
              </p:ext>
            </p:extLst>
          </p:nvPr>
        </p:nvGraphicFramePr>
        <p:xfrm>
          <a:off x="2195737" y="4829170"/>
          <a:ext cx="3456384" cy="6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787400" progId="Equation.DSMT4">
                  <p:embed/>
                </p:oleObj>
              </mc:Choice>
              <mc:Fallback>
                <p:oleObj name="Equation" r:id="rId2" imgW="4318000" imgH="787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7" y="4829170"/>
                        <a:ext cx="3456384" cy="625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23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uiExpand="1" build="p"/>
      <p:bldP spid="13" grpId="0" uiExpan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921081" y="3419913"/>
            <a:ext cx="6534940" cy="9397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掌握：分块对角矩阵</a:t>
            </a:r>
            <a:endParaRPr lang="zh-CN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413B7-F6D7-432B-B6EB-20A4FC29E6EF}"/>
              </a:ext>
            </a:extLst>
          </p:cNvPr>
          <p:cNvSpPr/>
          <p:nvPr/>
        </p:nvSpPr>
        <p:spPr>
          <a:xfrm>
            <a:off x="929331" y="1027858"/>
            <a:ext cx="162736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教学要求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21">
            <a:extLst>
              <a:ext uri="{FF2B5EF4-FFF2-40B4-BE49-F238E27FC236}">
                <a16:creationId xmlns:a16="http://schemas.microsoft.com/office/drawing/2014/main" id="{DAAC8037-AE34-40A5-B9FD-7E7DAADEF826}"/>
              </a:ext>
            </a:extLst>
          </p:cNvPr>
          <p:cNvSpPr/>
          <p:nvPr/>
        </p:nvSpPr>
        <p:spPr>
          <a:xfrm>
            <a:off x="918583" y="2078475"/>
            <a:ext cx="6534940" cy="9397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了解常用的</a:t>
            </a:r>
            <a:r>
              <a:rPr lang="zh-CN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矩阵分块法</a:t>
            </a:r>
          </a:p>
        </p:txBody>
      </p:sp>
    </p:spTree>
    <p:extLst>
      <p:ext uri="{BB962C8B-B14F-4D97-AF65-F5344CB8AC3E}">
        <p14:creationId xmlns:p14="http://schemas.microsoft.com/office/powerpoint/2010/main" val="37489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8886744-BB1C-4024-80A9-CE0CBED8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BD302-7BFE-4C02-90CD-0B471214BB2E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630109"/>
            <a:ext cx="7772400" cy="19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定义：</a:t>
            </a:r>
            <a:r>
              <a:rPr lang="zh-CN" altLang="en-US" dirty="0">
                <a:latin typeface="+mn-ea"/>
                <a:ea typeface="+mn-ea"/>
              </a:rPr>
              <a:t>用一些横线和竖线将矩阵分成若干个小块，这种操作称为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对矩阵进行分块</a:t>
            </a:r>
            <a:r>
              <a:rPr lang="zh-CN" altLang="en-US" dirty="0">
                <a:latin typeface="+mn-ea"/>
                <a:ea typeface="+mn-ea"/>
              </a:rPr>
              <a:t>；每一个小矩阵称为矩阵的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子块</a:t>
            </a:r>
            <a:r>
              <a:rPr lang="zh-CN" altLang="en-US" dirty="0">
                <a:latin typeface="+mn-ea"/>
                <a:ea typeface="+mn-ea"/>
              </a:rPr>
              <a:t>；以子块为元素的形式上的矩阵称为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分块矩阵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CE07C40-144F-46D1-941F-12D3BF4B2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84204"/>
              </p:ext>
            </p:extLst>
          </p:nvPr>
        </p:nvGraphicFramePr>
        <p:xfrm>
          <a:off x="1259632" y="2852936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711200" progId="Equation.DSMT4">
                  <p:embed/>
                </p:oleObj>
              </mc:Choice>
              <mc:Fallback>
                <p:oleObj name="Equation" r:id="rId2" imgW="1625600" imgH="711200" progId="Equation.DSMT4">
                  <p:embed/>
                  <p:pic>
                    <p:nvPicPr>
                      <p:cNvPr id="27652" name="Object 8">
                        <a:extLst>
                          <a:ext uri="{FF2B5EF4-FFF2-40B4-BE49-F238E27FC236}">
                            <a16:creationId xmlns:a16="http://schemas.microsoft.com/office/drawing/2014/main" id="{2E6619C5-36BE-4B43-97EA-66E02CAFB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52936"/>
                        <a:ext cx="35766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2C10A2D-1DB0-4192-A29B-FA7E301B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82227"/>
              </p:ext>
            </p:extLst>
          </p:nvPr>
        </p:nvGraphicFramePr>
        <p:xfrm>
          <a:off x="4850557" y="3114873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82391" progId="Equation.DSMT4">
                  <p:embed/>
                </p:oleObj>
              </mc:Choice>
              <mc:Fallback>
                <p:oleObj name="Equation" r:id="rId4" imgW="888614" imgH="482391" progId="Equation.DSMT4">
                  <p:embed/>
                  <p:pic>
                    <p:nvPicPr>
                      <p:cNvPr id="27653" name="Object 9">
                        <a:extLst>
                          <a:ext uri="{FF2B5EF4-FFF2-40B4-BE49-F238E27FC236}">
                            <a16:creationId xmlns:a16="http://schemas.microsoft.com/office/drawing/2014/main" id="{5239923A-6EA3-4977-AA8F-98AD1B21B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57" y="3114873"/>
                        <a:ext cx="1954213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6">
            <a:extLst>
              <a:ext uri="{FF2B5EF4-FFF2-40B4-BE49-F238E27FC236}">
                <a16:creationId xmlns:a16="http://schemas.microsoft.com/office/drawing/2014/main" id="{21ADCE77-3050-4A20-9AFE-9FE228C212E8}"/>
              </a:ext>
            </a:extLst>
          </p:cNvPr>
          <p:cNvGrpSpPr>
            <a:grpSpLocks/>
          </p:cNvGrpSpPr>
          <p:nvPr/>
        </p:nvGrpSpPr>
        <p:grpSpPr bwMode="auto">
          <a:xfrm>
            <a:off x="2037507" y="3002161"/>
            <a:ext cx="2592388" cy="1362075"/>
            <a:chOff x="1066" y="2567"/>
            <a:chExt cx="1995" cy="1043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ECF61AE-E466-48E2-9594-5986DB3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7"/>
              <a:ext cx="952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07A2E720-105D-48B4-B753-9957955F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567"/>
              <a:ext cx="952" cy="68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E7FA2EF-B745-4515-832E-1FD79E76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8"/>
              <a:ext cx="952" cy="27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4E7ED195-54DB-4FF7-90AC-7BA68E04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338"/>
              <a:ext cx="952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Line 12">
            <a:extLst>
              <a:ext uri="{FF2B5EF4-FFF2-40B4-BE49-F238E27FC236}">
                <a16:creationId xmlns:a16="http://schemas.microsoft.com/office/drawing/2014/main" id="{2D640B9C-E42F-44A7-96D8-338828DB0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507" y="3946723"/>
            <a:ext cx="26066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0BA9B4A1-023B-4F74-AFC7-28C4A2E97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907" y="2995811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D427763-F262-4871-B017-CCF33DDDF5DA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4880420"/>
            <a:ext cx="8136904" cy="6490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分块矩阵的运算规则与普通矩阵的运算规则类似。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8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>
            <a:extLst>
              <a:ext uri="{FF2B5EF4-FFF2-40B4-BE49-F238E27FC236}">
                <a16:creationId xmlns:a16="http://schemas.microsoft.com/office/drawing/2014/main" id="{6DCE002C-9991-42E0-9A5B-4087F903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6748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是同型矩阵，且采用相同的分块法，即</a:t>
            </a:r>
          </a:p>
        </p:txBody>
      </p:sp>
      <p:graphicFrame>
        <p:nvGraphicFramePr>
          <p:cNvPr id="70658" name="Object 8">
            <a:extLst>
              <a:ext uri="{FF2B5EF4-FFF2-40B4-BE49-F238E27FC236}">
                <a16:creationId xmlns:a16="http://schemas.microsoft.com/office/drawing/2014/main" id="{7A1100DD-09EA-46DA-9F20-F8DA44124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05671"/>
              </p:ext>
            </p:extLst>
          </p:nvPr>
        </p:nvGraphicFramePr>
        <p:xfrm>
          <a:off x="1505743" y="18621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711200" progId="Equation.DSMT4">
                  <p:embed/>
                </p:oleObj>
              </mc:Choice>
              <mc:Fallback>
                <p:oleObj name="Equation" r:id="rId2" imgW="2654300" imgH="711200" progId="Equation.DSMT4">
                  <p:embed/>
                  <p:pic>
                    <p:nvPicPr>
                      <p:cNvPr id="70658" name="Object 8">
                        <a:extLst>
                          <a:ext uri="{FF2B5EF4-FFF2-40B4-BE49-F238E27FC236}">
                            <a16:creationId xmlns:a16="http://schemas.microsoft.com/office/drawing/2014/main" id="{7A1100DD-09EA-46DA-9F20-F8DA44124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743" y="1862138"/>
                        <a:ext cx="58372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6">
            <a:extLst>
              <a:ext uri="{FF2B5EF4-FFF2-40B4-BE49-F238E27FC236}">
                <a16:creationId xmlns:a16="http://schemas.microsoft.com/office/drawing/2014/main" id="{548CD397-ADA3-408A-9985-34AE097A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13152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9">
            <a:extLst>
              <a:ext uri="{FF2B5EF4-FFF2-40B4-BE49-F238E27FC236}">
                <a16:creationId xmlns:a16="http://schemas.microsoft.com/office/drawing/2014/main" id="{93FD18FC-D400-44DA-BDD9-691FDF651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92780"/>
              </p:ext>
            </p:extLst>
          </p:nvPr>
        </p:nvGraphicFramePr>
        <p:xfrm>
          <a:off x="1673225" y="3624635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711200" progId="Equation.DSMT4">
                  <p:embed/>
                </p:oleObj>
              </mc:Choice>
              <mc:Fallback>
                <p:oleObj name="Equation" r:id="rId4" imgW="2235200" imgH="711200" progId="Equation.DSMT4">
                  <p:embed/>
                  <p:pic>
                    <p:nvPicPr>
                      <p:cNvPr id="10247" name="Object 9">
                        <a:extLst>
                          <a:ext uri="{FF2B5EF4-FFF2-40B4-BE49-F238E27FC236}">
                            <a16:creationId xmlns:a16="http://schemas.microsoft.com/office/drawing/2014/main" id="{93FD18FC-D400-44DA-BDD9-691FDF651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624635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>
            <a:extLst>
              <a:ext uri="{FF2B5EF4-FFF2-40B4-BE49-F238E27FC236}">
                <a16:creationId xmlns:a16="http://schemas.microsoft.com/office/drawing/2014/main" id="{5CB1CA26-D98C-4807-A2C0-FEC60883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57" y="4648335"/>
            <a:ext cx="2662237" cy="1827193"/>
          </a:xfrm>
          <a:prstGeom prst="cloudCallout">
            <a:avLst>
              <a:gd name="adj1" fmla="val -59778"/>
              <a:gd name="adj2" fmla="val -5944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形式上看成是普通矩阵的加法！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1A5401-B23D-4197-874D-A61E4452A69A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62959"/>
            <a:ext cx="2662237" cy="45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分块矩阵的加法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1024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2">
            <a:extLst>
              <a:ext uri="{FF2B5EF4-FFF2-40B4-BE49-F238E27FC236}">
                <a16:creationId xmlns:a16="http://schemas.microsoft.com/office/drawing/2014/main" id="{4889FA96-6296-4A76-A4D8-2EA55B3B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287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72706" name="Object 8">
            <a:extLst>
              <a:ext uri="{FF2B5EF4-FFF2-40B4-BE49-F238E27FC236}">
                <a16:creationId xmlns:a16="http://schemas.microsoft.com/office/drawing/2014/main" id="{1FEF5FA7-B643-49D5-82E1-5B4495483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711200" progId="Equation.DSMT4">
                  <p:embed/>
                </p:oleObj>
              </mc:Choice>
              <mc:Fallback>
                <p:oleObj name="Equation" r:id="rId2" imgW="1295400" imgH="711200" progId="Equation.DSMT4">
                  <p:embed/>
                  <p:pic>
                    <p:nvPicPr>
                      <p:cNvPr id="72706" name="Object 8">
                        <a:extLst>
                          <a:ext uri="{FF2B5EF4-FFF2-40B4-BE49-F238E27FC236}">
                            <a16:creationId xmlns:a16="http://schemas.microsoft.com/office/drawing/2014/main" id="{1FEF5FA7-B643-49D5-82E1-5B4495483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4">
            <a:extLst>
              <a:ext uri="{FF2B5EF4-FFF2-40B4-BE49-F238E27FC236}">
                <a16:creationId xmlns:a16="http://schemas.microsoft.com/office/drawing/2014/main" id="{EFDECA2E-7C15-4EEF-89F2-D56B0FD4E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89038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9">
            <a:extLst>
              <a:ext uri="{FF2B5EF4-FFF2-40B4-BE49-F238E27FC236}">
                <a16:creationId xmlns:a16="http://schemas.microsoft.com/office/drawing/2014/main" id="{94ADEA4F-44AC-44CF-AE48-255A6729C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711200" progId="Equation.DSMT4">
                  <p:embed/>
                </p:oleObj>
              </mc:Choice>
              <mc:Fallback>
                <p:oleObj name="Equation" r:id="rId4" imgW="1587500" imgH="711200" progId="Equation.DSMT4">
                  <p:embed/>
                  <p:pic>
                    <p:nvPicPr>
                      <p:cNvPr id="20485" name="Object 9">
                        <a:extLst>
                          <a:ext uri="{FF2B5EF4-FFF2-40B4-BE49-F238E27FC236}">
                            <a16:creationId xmlns:a16="http://schemas.microsoft.com/office/drawing/2014/main" id="{94ADEA4F-44AC-44CF-AE48-255A6729C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>
            <a:extLst>
              <a:ext uri="{FF2B5EF4-FFF2-40B4-BE49-F238E27FC236}">
                <a16:creationId xmlns:a16="http://schemas.microsoft.com/office/drawing/2014/main" id="{C4488159-9AA6-4CAB-9503-708EC791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249" y="4198873"/>
            <a:ext cx="2662237" cy="1827193"/>
          </a:xfrm>
          <a:prstGeom prst="cloudCallout">
            <a:avLst>
              <a:gd name="adj1" fmla="val -59778"/>
              <a:gd name="adj2" fmla="val -5944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形式上看成是普通的数乘运算！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9CE47A-1BDC-4410-85C0-2BD5D6E6159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62959"/>
            <a:ext cx="2662237" cy="45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分块矩阵的数乘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2048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Text Box 4">
            <a:extLst>
              <a:ext uri="{FF2B5EF4-FFF2-40B4-BE49-F238E27FC236}">
                <a16:creationId xmlns:a16="http://schemas.microsoft.com/office/drawing/2014/main" id="{054E95CE-986F-4CB8-A63D-F8DB0957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22450"/>
            <a:ext cx="848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一般地，设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，把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分块如下：</a:t>
            </a:r>
          </a:p>
        </p:txBody>
      </p:sp>
      <p:graphicFrame>
        <p:nvGraphicFramePr>
          <p:cNvPr id="29701" name="Object 11">
            <a:extLst>
              <a:ext uri="{FF2B5EF4-FFF2-40B4-BE49-F238E27FC236}">
                <a16:creationId xmlns:a16="http://schemas.microsoft.com/office/drawing/2014/main" id="{BDAD7545-F774-4BD2-9C4C-80BCFC45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12616"/>
              </p:ext>
            </p:extLst>
          </p:nvPr>
        </p:nvGraphicFramePr>
        <p:xfrm>
          <a:off x="467544" y="2286000"/>
          <a:ext cx="75152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200" imgH="1168400" progId="Equation.DSMT4">
                  <p:embed/>
                </p:oleObj>
              </mc:Choice>
              <mc:Fallback>
                <p:oleObj name="Equation" r:id="rId3" imgW="3759200" imgH="1168400" progId="Equation.DSMT4">
                  <p:embed/>
                  <p:pic>
                    <p:nvPicPr>
                      <p:cNvPr id="29701" name="Object 11">
                        <a:extLst>
                          <a:ext uri="{FF2B5EF4-FFF2-40B4-BE49-F238E27FC236}">
                            <a16:creationId xmlns:a16="http://schemas.microsoft.com/office/drawing/2014/main" id="{BDAD7545-F774-4BD2-9C4C-80BCFC45C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86000"/>
                        <a:ext cx="7515225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2">
            <a:extLst>
              <a:ext uri="{FF2B5EF4-FFF2-40B4-BE49-F238E27FC236}">
                <a16:creationId xmlns:a16="http://schemas.microsoft.com/office/drawing/2014/main" id="{601F5551-E9F8-4353-863B-CB75610DB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89097"/>
              </p:ext>
            </p:extLst>
          </p:nvPr>
        </p:nvGraphicFramePr>
        <p:xfrm>
          <a:off x="467544" y="4805362"/>
          <a:ext cx="71850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4100" imgH="939800" progId="Equation.DSMT4">
                  <p:embed/>
                </p:oleObj>
              </mc:Choice>
              <mc:Fallback>
                <p:oleObj name="Equation" r:id="rId5" imgW="3594100" imgH="939800" progId="Equation.DSMT4">
                  <p:embed/>
                  <p:pic>
                    <p:nvPicPr>
                      <p:cNvPr id="29702" name="Object 12">
                        <a:extLst>
                          <a:ext uri="{FF2B5EF4-FFF2-40B4-BE49-F238E27FC236}">
                            <a16:creationId xmlns:a16="http://schemas.microsoft.com/office/drawing/2014/main" id="{601F5551-E9F8-4353-863B-CB75610DB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05362"/>
                        <a:ext cx="7185025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>
            <a:extLst>
              <a:ext uri="{FF2B5EF4-FFF2-40B4-BE49-F238E27FC236}">
                <a16:creationId xmlns:a16="http://schemas.microsoft.com/office/drawing/2014/main" id="{BAE967D0-07F9-462B-ACD6-C355747E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744" y="1781175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BD0546E3-2170-4AEE-AD93-6FE19ADB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57" y="2286000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8B937812-DE5C-41E1-83AB-97AC16CB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57" y="2789237"/>
            <a:ext cx="431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AA9591CA-1516-4B9D-A029-3424BF5B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432" y="2286000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DDFD615B-221A-408D-92FC-175329B3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819" y="2789237"/>
            <a:ext cx="3175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9712" name="Object 13">
            <a:extLst>
              <a:ext uri="{FF2B5EF4-FFF2-40B4-BE49-F238E27FC236}">
                <a16:creationId xmlns:a16="http://schemas.microsoft.com/office/drawing/2014/main" id="{0FF97D81-1171-42D9-9679-64528DDAF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3338" y="333375"/>
          <a:ext cx="28432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400" imgH="698500" progId="Equation.DSMT4">
                  <p:embed/>
                </p:oleObj>
              </mc:Choice>
              <mc:Fallback>
                <p:oleObj name="Equation" r:id="rId7" imgW="1422400" imgH="698500" progId="Equation.DSMT4">
                  <p:embed/>
                  <p:pic>
                    <p:nvPicPr>
                      <p:cNvPr id="29712" name="Object 13">
                        <a:extLst>
                          <a:ext uri="{FF2B5EF4-FFF2-40B4-BE49-F238E27FC236}">
                            <a16:creationId xmlns:a16="http://schemas.microsoft.com/office/drawing/2014/main" id="{0FF97D81-1171-42D9-9679-64528DDAF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33375"/>
                        <a:ext cx="28432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7">
            <a:extLst>
              <a:ext uri="{FF2B5EF4-FFF2-40B4-BE49-F238E27FC236}">
                <a16:creationId xmlns:a16="http://schemas.microsoft.com/office/drawing/2014/main" id="{DD208749-E5FE-434F-AD41-86243647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765175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304C603B-87CB-4DCE-8046-27F68350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270000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EFC5AA1-FDE0-47EA-9CFD-5CB3A17003D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838015"/>
            <a:ext cx="2662237" cy="45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分块矩阵的乘法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E4E7CEBD-E6B2-467B-8081-39CE12C0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108952"/>
            <a:ext cx="2736304" cy="983873"/>
          </a:xfrm>
          <a:prstGeom prst="cloudCallout">
            <a:avLst>
              <a:gd name="adj1" fmla="val -59778"/>
              <a:gd name="adj2" fmla="val -5944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形式上看成是普通的乘法运算！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  <p:bldP spid="29705" grpId="0" animBg="1"/>
      <p:bldP spid="29706" grpId="0" animBg="1"/>
      <p:bldP spid="29708" grpId="0" animBg="1"/>
      <p:bldP spid="29710" grpId="0" animBg="1"/>
      <p:bldP spid="29711" grpId="0" animBg="1"/>
      <p:bldP spid="29713" grpId="0" animBg="1"/>
      <p:bldP spid="29714" grpId="0" animBg="1"/>
      <p:bldP spid="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2.4  </a:t>
            </a:r>
            <a:r>
              <a:rPr lang="zh-CN" altLang="en-US" sz="32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183" y="2345193"/>
            <a:ext cx="6534940" cy="9397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8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9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0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367613" y="2584255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了解克莱姆法则的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340768"/>
            <a:ext cx="162736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教学要求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8886744-BB1C-4024-80A9-CE0CBED8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A6EC811-30F6-46AE-9035-B3FE22AD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A7CA6F-409E-4027-A0F3-F01D0207092A}"/>
              </a:ext>
            </a:extLst>
          </p:cNvPr>
          <p:cNvSpPr/>
          <p:nvPr/>
        </p:nvSpPr>
        <p:spPr>
          <a:xfrm>
            <a:off x="323528" y="132511"/>
            <a:ext cx="310118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分块对角矩阵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CC8AB7-41EA-4C3F-9766-7C0007B9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8" y="760917"/>
            <a:ext cx="74711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66FF"/>
                </a:solidFill>
              </a:rPr>
              <a:t>定义：</a:t>
            </a:r>
            <a:r>
              <a:rPr lang="zh-CN" altLang="en-US" sz="2400" b="1" dirty="0">
                <a:solidFill>
                  <a:prstClr val="black"/>
                </a:solidFill>
              </a:rPr>
              <a:t>设</a:t>
            </a:r>
            <a:r>
              <a:rPr lang="en-US" altLang="zh-CN" sz="2400" b="1" i="1" dirty="0">
                <a:solidFill>
                  <a:prstClr val="black"/>
                </a:solidFill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</a:rPr>
              <a:t>为</a:t>
            </a:r>
            <a:r>
              <a:rPr lang="en-US" altLang="zh-CN" sz="2400" b="1" i="1" dirty="0">
                <a:solidFill>
                  <a:prstClr val="black"/>
                </a:solidFill>
              </a:rPr>
              <a:t>n</a:t>
            </a:r>
            <a:r>
              <a:rPr lang="zh-CN" altLang="en-US" sz="2400" b="1" dirty="0">
                <a:solidFill>
                  <a:prstClr val="black"/>
                </a:solidFill>
              </a:rPr>
              <a:t>阶方阵，若</a:t>
            </a:r>
            <a:r>
              <a:rPr lang="en-US" altLang="zh-CN" sz="2400" b="1" i="1" dirty="0">
                <a:solidFill>
                  <a:prstClr val="black"/>
                </a:solidFill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</a:rPr>
              <a:t>的分块矩阵只有在对角线上有非零子块，其余子块都为零矩阵，且对角线上的子块都是方阵，即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A04682B-7E25-4B02-8A28-ED34FDB1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42458"/>
              </p:ext>
            </p:extLst>
          </p:nvPr>
        </p:nvGraphicFramePr>
        <p:xfrm>
          <a:off x="2788579" y="1633620"/>
          <a:ext cx="2478795" cy="15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939800" progId="Equation.DSMT4">
                  <p:embed/>
                </p:oleObj>
              </mc:Choice>
              <mc:Fallback>
                <p:oleObj name="Equation" r:id="rId2" imgW="14859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579" y="1633620"/>
                        <a:ext cx="2478795" cy="1567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3C8FC55B-F4FF-406A-B4E3-842DA5B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8" y="3059921"/>
            <a:ext cx="7944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prstClr val="black"/>
                </a:solidFill>
              </a:rPr>
              <a:t>其中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</a:rPr>
              <a:t>都是方阵，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prstClr val="black"/>
                </a:solidFill>
              </a:rPr>
              <a:t>则称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prstClr val="black"/>
                </a:solidFill>
              </a:rPr>
              <a:t>分块对角矩阵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E5ADB7-0E76-4D0A-A69A-C9CC49D35B49}"/>
              </a:ext>
            </a:extLst>
          </p:cNvPr>
          <p:cNvSpPr txBox="1"/>
          <p:nvPr/>
        </p:nvSpPr>
        <p:spPr>
          <a:xfrm>
            <a:off x="116139" y="3552611"/>
            <a:ext cx="54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D290B25-1FA9-4EB2-A78A-D0DE2A087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95403"/>
              </p:ext>
            </p:extLst>
          </p:nvPr>
        </p:nvGraphicFramePr>
        <p:xfrm>
          <a:off x="2543466" y="4537900"/>
          <a:ext cx="2795520" cy="147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939800" progId="Equation.DSMT4">
                  <p:embed/>
                </p:oleObj>
              </mc:Choice>
              <mc:Fallback>
                <p:oleObj name="Equation" r:id="rId4" imgW="1778000" imgH="93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466" y="4537900"/>
                        <a:ext cx="2795520" cy="1477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>
            <a:extLst>
              <a:ext uri="{FF2B5EF4-FFF2-40B4-BE49-F238E27FC236}">
                <a16:creationId xmlns:a16="http://schemas.microsoft.com/office/drawing/2014/main" id="{F49D176B-F154-4E7A-B171-A8AC9727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5" y="3594230"/>
            <a:ext cx="1535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kumimoji="0" lang="zh-CN" altLang="en-US" sz="1000" b="1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F33F77E3-6521-4504-895E-63E200DB5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95" y="4106856"/>
                <a:ext cx="719774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76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性质</a:t>
                </a:r>
                <a:r>
                  <a:rPr lang="en-US" altLang="zh-CN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≠0</m:t>
                    </m:r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1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r>
                      <a:rPr lang="zh-CN" alt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zh-CN" alt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F33F77E3-6521-4504-895E-63E200DB5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395" y="4106856"/>
                <a:ext cx="7197740" cy="461665"/>
              </a:xfrm>
              <a:prstGeom prst="rect">
                <a:avLst/>
              </a:prstGeom>
              <a:blipFill>
                <a:blip r:embed="rId7"/>
                <a:stretch>
                  <a:fillRect t="-14667" r="-339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8886744-BB1C-4024-80A9-CE0CBED8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A6EC811-30F6-46AE-9035-B3FE22AD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4488A2D5-BEE8-42C0-9DF7-49C7EA5CA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88640"/>
                <a:ext cx="4863383" cy="1076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0066FF"/>
                    </a:solidFill>
                    <a:latin typeface="+mn-ea"/>
                    <a:ea typeface="+mn-ea"/>
                  </a:rPr>
                  <a:t>例题：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𝟓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1"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kumimoji="1" lang="zh-CN" altLang="en-US" sz="24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4488A2D5-BEE8-42C0-9DF7-49C7EA5CA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88640"/>
                <a:ext cx="4863383" cy="1076449"/>
              </a:xfrm>
              <a:prstGeom prst="rect">
                <a:avLst/>
              </a:prstGeom>
              <a:blipFill>
                <a:blip r:embed="rId2"/>
                <a:stretch>
                  <a:fillRect l="-18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E6539A6A-418A-4295-86FC-6A6CADB1B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412776"/>
                <a:ext cx="5256584" cy="1076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+mn-ea"/>
                    <a:ea typeface="+mn-ea"/>
                  </a:rPr>
                  <a:t>解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𝟓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kumimoji="1" lang="zh-CN" altLang="en-US" sz="24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E6539A6A-418A-4295-86FC-6A6CADB1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12776"/>
                <a:ext cx="5256584" cy="1076449"/>
              </a:xfrm>
              <a:prstGeom prst="rect">
                <a:avLst/>
              </a:prstGeom>
              <a:blipFill>
                <a:blip r:embed="rId3"/>
                <a:stretch>
                  <a:fillRect l="-1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12">
            <a:extLst>
              <a:ext uri="{FF2B5EF4-FFF2-40B4-BE49-F238E27FC236}">
                <a16:creationId xmlns:a16="http://schemas.microsoft.com/office/drawing/2014/main" id="{82C79E76-9666-4963-8A1D-10A2D4657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1412776"/>
            <a:ext cx="0" cy="10764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4A16EB08-5F7E-4233-BC7D-4C80F01A0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720" y="1772816"/>
            <a:ext cx="144016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D0FC0D29-2FF2-4F61-8F19-674DDA3BB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632" y="2611079"/>
                <a:ext cx="5256584" cy="1260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𝟓</m:t>
                        </m:r>
                      </m:e>
                    </m:d>
                    <m:r>
                      <a:rPr kumimoji="1" lang="zh-CN" altLang="en-US" sz="2400" b="1" i="1">
                        <a:latin typeface="Cambria Math" panose="02040503050406030204" pitchFamily="18" charset="0"/>
                        <a:ea typeface="楷体_GB2312" pitchFamily="49" charset="-122"/>
                      </a:rPr>
                      <m:t>，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p>
                    </m:sSubSup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p>
                    </m:sSubSup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kumimoji="1" lang="zh-CN" altLang="en-US" sz="24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D0FC0D29-2FF2-4F61-8F19-674DDA3BB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611079"/>
                <a:ext cx="5256584" cy="1260858"/>
              </a:xfrm>
              <a:prstGeom prst="rect">
                <a:avLst/>
              </a:prstGeom>
              <a:blipFill>
                <a:blip r:embed="rId4"/>
                <a:stretch>
                  <a:fillRect b="-4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5AE70C07-C29D-42A9-B43C-3ABC332A1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632" y="4118642"/>
                <a:ext cx="5256584" cy="132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kumimoji="1" lang="zh-CN" altLang="en-US" sz="24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5AE70C07-C29D-42A9-B43C-3ABC332A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118642"/>
                <a:ext cx="5256584" cy="1326582"/>
              </a:xfrm>
              <a:prstGeom prst="rect">
                <a:avLst/>
              </a:prstGeom>
              <a:blipFill>
                <a:blip r:embed="rId5"/>
                <a:stretch>
                  <a:fillRect l="-18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89936"/>
              </p:ext>
            </p:extLst>
          </p:nvPr>
        </p:nvGraphicFramePr>
        <p:xfrm>
          <a:off x="5702498" y="836141"/>
          <a:ext cx="261391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41195" progId="Equation.DSMT4">
                  <p:embed/>
                </p:oleObj>
              </mc:Choice>
              <mc:Fallback>
                <p:oleObj name="Equation" r:id="rId2" imgW="1320227" imgH="241195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498" y="836141"/>
                        <a:ext cx="261391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20645"/>
              </p:ext>
            </p:extLst>
          </p:nvPr>
        </p:nvGraphicFramePr>
        <p:xfrm>
          <a:off x="182439" y="3590454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0" imgH="952500" progId="Equation.DSMT4">
                  <p:embed/>
                </p:oleObj>
              </mc:Choice>
              <mc:Fallback>
                <p:oleObj name="Equation" r:id="rId4" imgW="3302000" imgH="9525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9" y="3590454"/>
                        <a:ext cx="72802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81246"/>
              </p:ext>
            </p:extLst>
          </p:nvPr>
        </p:nvGraphicFramePr>
        <p:xfrm>
          <a:off x="2502223" y="1288579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1002865" progId="Equation.DSMT4">
                  <p:embed/>
                </p:oleObj>
              </mc:Choice>
              <mc:Fallback>
                <p:oleObj name="Equation" r:id="rId6" imgW="774364" imgH="1002865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23" y="1288579"/>
                        <a:ext cx="1709737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838077" y="4149254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838077" y="4652491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838077" y="5157316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1601664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335089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3070102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862264" y="3572991"/>
            <a:ext cx="10795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943352" y="3572991"/>
            <a:ext cx="25908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822002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</a:t>
            </a:r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矩阵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有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行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列，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i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行记作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5985" y="2175247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j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列记作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563888" y="764704"/>
            <a:ext cx="4752528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88640"/>
            <a:ext cx="310118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按行或列分块</a:t>
            </a:r>
          </a:p>
        </p:txBody>
      </p:sp>
    </p:spTree>
    <p:extLst>
      <p:ext uri="{BB962C8B-B14F-4D97-AF65-F5344CB8AC3E}">
        <p14:creationId xmlns:p14="http://schemas.microsoft.com/office/powerpoint/2010/main" val="23680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1"/>
      <p:bldP spid="23" grpId="1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572000" y="3312383"/>
            <a:ext cx="1872208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58874"/>
            <a:ext cx="756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  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方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r>
              <a:rPr lang="zh-CN" altLang="en-US" sz="2800" dirty="0"/>
              <a:t>行列式的</a:t>
            </a:r>
            <a:endParaRPr lang="en-US" altLang="zh-CN" sz="2800" dirty="0"/>
          </a:p>
          <a:p>
            <a:r>
              <a:rPr lang="zh-CN" altLang="en-US" dirty="0"/>
              <a:t>计</a:t>
            </a:r>
            <a:endParaRPr lang="en-US" altLang="zh-CN" dirty="0"/>
          </a:p>
          <a:p>
            <a:r>
              <a:rPr lang="zh-CN" altLang="en-US" dirty="0"/>
              <a:t>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63493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），计算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23529" y="1185850"/>
            <a:ext cx="79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09525"/>
              </p:ext>
            </p:extLst>
          </p:nvPr>
        </p:nvGraphicFramePr>
        <p:xfrm>
          <a:off x="1023119" y="2849568"/>
          <a:ext cx="30448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698400" progId="Equation.DSMT4">
                  <p:embed/>
                </p:oleObj>
              </mc:Choice>
              <mc:Fallback>
                <p:oleObj name="Equation" r:id="rId2" imgW="1422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19" y="2849568"/>
                        <a:ext cx="3044825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3312383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方法很重要！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熟练掌握！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21426"/>
              </p:ext>
            </p:extLst>
          </p:nvPr>
        </p:nvGraphicFramePr>
        <p:xfrm>
          <a:off x="908050" y="4349766"/>
          <a:ext cx="331628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698400" progId="Equation.DSMT4">
                  <p:embed/>
                </p:oleObj>
              </mc:Choice>
              <mc:Fallback>
                <p:oleObj name="Equation" r:id="rId4" imgW="1549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349766"/>
                        <a:ext cx="3316288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47964" y="4850523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1065229" y="1201452"/>
          <a:ext cx="6007101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06960" imgH="419040" progId="Equation.DSMT4">
                  <p:embed/>
                </p:oleObj>
              </mc:Choice>
              <mc:Fallback>
                <p:oleObj name="Equation" r:id="rId6" imgW="6006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29" y="1201452"/>
                        <a:ext cx="6007101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774964" y="1624010"/>
          <a:ext cx="3797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97280" imgH="1447560" progId="Equation.DSMT4">
                  <p:embed/>
                </p:oleObj>
              </mc:Choice>
              <mc:Fallback>
                <p:oleObj name="Equation" r:id="rId8" imgW="37972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64" y="1624010"/>
                        <a:ext cx="3797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5309965F-5460-4B7E-815D-A2ACD7277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1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utoUpdateAnimBg="0"/>
      <p:bldP spid="8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04854"/>
              </p:ext>
            </p:extLst>
          </p:nvPr>
        </p:nvGraphicFramePr>
        <p:xfrm>
          <a:off x="2374428" y="685800"/>
          <a:ext cx="41417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939600" progId="Equation.DSMT4">
                  <p:embed/>
                </p:oleObj>
              </mc:Choice>
              <mc:Fallback>
                <p:oleObj name="Equation" r:id="rId2" imgW="207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28" y="685800"/>
                        <a:ext cx="41417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5852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657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60417" y="685304"/>
            <a:ext cx="5334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34072"/>
              </p:ext>
            </p:extLst>
          </p:nvPr>
        </p:nvGraphicFramePr>
        <p:xfrm>
          <a:off x="1783829" y="3302000"/>
          <a:ext cx="38115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939800" progId="Equation.DSMT4">
                  <p:embed/>
                </p:oleObj>
              </mc:Choice>
              <mc:Fallback>
                <p:oleObj name="Equation" r:id="rId4" imgW="1663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829" y="3302000"/>
                        <a:ext cx="38115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8712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69517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227117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73427"/>
              </p:ext>
            </p:extLst>
          </p:nvPr>
        </p:nvGraphicFramePr>
        <p:xfrm>
          <a:off x="4125392" y="2741613"/>
          <a:ext cx="8064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101556" progId="Equation.DSMT4">
                  <p:embed/>
                </p:oleObj>
              </mc:Choice>
              <mc:Fallback>
                <p:oleObj name="Equation" r:id="rId6" imgW="330057" imgH="10155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392" y="2741613"/>
                        <a:ext cx="8064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782742" y="4013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系数矩阵   </a:t>
            </a:r>
          </a:p>
        </p:txBody>
      </p:sp>
      <p:sp>
        <p:nvSpPr>
          <p:cNvPr id="16" name="矩形 15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</p:spTree>
    <p:extLst>
      <p:ext uri="{BB962C8B-B14F-4D97-AF65-F5344CB8AC3E}">
        <p14:creationId xmlns:p14="http://schemas.microsoft.com/office/powerpoint/2010/main" val="6345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utoUpdateAnimBg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17247"/>
              </p:ext>
            </p:extLst>
          </p:nvPr>
        </p:nvGraphicFramePr>
        <p:xfrm>
          <a:off x="2374428" y="685800"/>
          <a:ext cx="41417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939600" progId="Equation.DSMT4">
                  <p:embed/>
                </p:oleObj>
              </mc:Choice>
              <mc:Fallback>
                <p:oleObj name="Equation" r:id="rId2" imgW="207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28" y="685800"/>
                        <a:ext cx="41417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94856"/>
              </p:ext>
            </p:extLst>
          </p:nvPr>
        </p:nvGraphicFramePr>
        <p:xfrm>
          <a:off x="1905000" y="2708275"/>
          <a:ext cx="453866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1168200" progId="Equation.DSMT4">
                  <p:embed/>
                </p:oleObj>
              </mc:Choice>
              <mc:Fallback>
                <p:oleObj name="Equation" r:id="rId4" imgW="198108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08275"/>
                        <a:ext cx="4538663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27757" y="3501008"/>
            <a:ext cx="1888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增广矩阵  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19248" y="5127575"/>
            <a:ext cx="6837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线性方程组与增广矩阵之间存在着一一对应关系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39B76C-BF01-49A0-965D-5E4D8B23E44C}"/>
              </a:ext>
            </a:extLst>
          </p:cNvPr>
          <p:cNvSpPr txBox="1"/>
          <p:nvPr/>
        </p:nvSpPr>
        <p:spPr>
          <a:xfrm>
            <a:off x="5917062" y="4551414"/>
            <a:ext cx="3342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/>
              <a:t>m</a:t>
            </a:r>
            <a:endParaRPr lang="zh-CN" altLang="en-US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252C76-4AF6-45BC-8596-97C0F052D13B}"/>
              </a:ext>
            </a:extLst>
          </p:cNvPr>
          <p:cNvSpPr/>
          <p:nvPr/>
        </p:nvSpPr>
        <p:spPr>
          <a:xfrm>
            <a:off x="6012160" y="4681172"/>
            <a:ext cx="239114" cy="20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5D65D-3F8D-458F-8A30-9B28F08BB553}"/>
              </a:ext>
            </a:extLst>
          </p:cNvPr>
          <p:cNvSpPr txBox="1"/>
          <p:nvPr/>
        </p:nvSpPr>
        <p:spPr>
          <a:xfrm>
            <a:off x="5899662" y="46235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990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7704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952500" progId="Equation.DSMT4">
                  <p:embed/>
                </p:oleObj>
              </mc:Choice>
              <mc:Fallback>
                <p:oleObj name="Equation" r:id="rId3" imgW="2070100" imgH="9525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4691"/>
              </p:ext>
            </p:extLst>
          </p:nvPr>
        </p:nvGraphicFramePr>
        <p:xfrm>
          <a:off x="899592" y="3140968"/>
          <a:ext cx="4876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800" imgH="939800" progId="Equation.DSMT4">
                  <p:embed/>
                </p:oleObj>
              </mc:Choice>
              <mc:Fallback>
                <p:oleObj name="Equation" r:id="rId5" imgW="2209800" imgH="9398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4876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395536" y="407707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5240813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>
                <a:solidFill>
                  <a:srgbClr val="0000FF"/>
                </a:solidFill>
              </a:rPr>
              <a:t>线性方程组矩阵表示形式</a:t>
            </a:r>
            <a:r>
              <a:rPr lang="zh-CN" altLang="en-US" sz="26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左右箭头 11"/>
          <p:cNvSpPr/>
          <p:nvPr/>
        </p:nvSpPr>
        <p:spPr>
          <a:xfrm>
            <a:off x="5798914" y="4149080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6218"/>
              </p:ext>
            </p:extLst>
          </p:nvPr>
        </p:nvGraphicFramePr>
        <p:xfrm>
          <a:off x="6444208" y="4077072"/>
          <a:ext cx="1149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248" imgH="177646" progId="Equation.DSMT4">
                  <p:embed/>
                </p:oleObj>
              </mc:Choice>
              <mc:Fallback>
                <p:oleObj name="Equation" r:id="rId7" imgW="520248" imgH="177646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77072"/>
                        <a:ext cx="1149350" cy="392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5070" y="241484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22782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952500" progId="Equation.DSMT4">
                  <p:embed/>
                </p:oleObj>
              </mc:Choice>
              <mc:Fallback>
                <p:oleObj name="Equation" r:id="rId3" imgW="2070100" imgH="9525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433890" y="388733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47662" y="5445224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>
                <a:solidFill>
                  <a:srgbClr val="0000FF"/>
                </a:solidFill>
              </a:rPr>
              <a:t>线性方程组</a:t>
            </a:r>
            <a:r>
              <a:rPr lang="zh-CN" altLang="en-US" sz="2600" dirty="0">
                <a:solidFill>
                  <a:srgbClr val="0000FF"/>
                </a:solidFill>
              </a:rPr>
              <a:t>向量</a:t>
            </a:r>
            <a:r>
              <a:rPr lang="zh-CN" altLang="zh-CN" sz="2600" dirty="0">
                <a:solidFill>
                  <a:srgbClr val="0000FF"/>
                </a:solidFill>
              </a:rPr>
              <a:t>表示形式</a:t>
            </a:r>
            <a:r>
              <a:rPr lang="zh-CN" altLang="en-US" sz="2600" dirty="0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76402"/>
              </p:ext>
            </p:extLst>
          </p:nvPr>
        </p:nvGraphicFramePr>
        <p:xfrm>
          <a:off x="980443" y="2941488"/>
          <a:ext cx="33067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600" imgH="939800" progId="Equation.DSMT4">
                  <p:embed/>
                </p:oleObj>
              </mc:Choice>
              <mc:Fallback>
                <p:oleObj name="Equation" r:id="rId5" imgW="1498600" imgH="939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43" y="2941488"/>
                        <a:ext cx="3306762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79907"/>
              </p:ext>
            </p:extLst>
          </p:nvPr>
        </p:nvGraphicFramePr>
        <p:xfrm>
          <a:off x="1006599" y="4941168"/>
          <a:ext cx="3781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500" imgH="228600" progId="Equation.DSMT4">
                  <p:embed/>
                </p:oleObj>
              </mc:Choice>
              <mc:Fallback>
                <p:oleObj name="Equation" r:id="rId7" imgW="17145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99" y="4941168"/>
                        <a:ext cx="3781425" cy="503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左右箭头 12"/>
          <p:cNvSpPr/>
          <p:nvPr/>
        </p:nvSpPr>
        <p:spPr>
          <a:xfrm>
            <a:off x="482496" y="5121208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  <p:graphicFrame>
        <p:nvGraphicFramePr>
          <p:cNvPr id="41091" name="Object 131"/>
          <p:cNvGraphicFramePr>
            <a:graphicFrameLocks noChangeAspect="1"/>
          </p:cNvGraphicFramePr>
          <p:nvPr/>
        </p:nvGraphicFramePr>
        <p:xfrm>
          <a:off x="4545013" y="2928938"/>
          <a:ext cx="335756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939800" progId="Equation.DSMT4">
                  <p:embed/>
                </p:oleObj>
              </mc:Choice>
              <mc:Fallback>
                <p:oleObj name="Equation" r:id="rId9" imgW="1524000" imgH="939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28938"/>
                        <a:ext cx="335756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第二章内容总结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内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容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69269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1.</a:t>
            </a:r>
            <a:r>
              <a:rPr lang="zh-CN" altLang="zh-CN" sz="2200" b="1" dirty="0"/>
              <a:t>矩阵的加法、数乘及其乘法运算</a:t>
            </a:r>
          </a:p>
          <a:p>
            <a:r>
              <a:rPr lang="zh-CN" altLang="zh-CN" sz="2200" b="1" dirty="0">
                <a:solidFill>
                  <a:srgbClr val="FF0000"/>
                </a:solidFill>
              </a:rPr>
              <a:t>重点：乘法运算及其运算规律</a:t>
            </a: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/>
              <a:t>：由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000" b="1" dirty="0"/>
              <a:t>，不能推出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/>
              <a:t>，但若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/>
              <a:t>可逆，则一定有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000" b="1" dirty="0"/>
              <a:t>：由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 = AC</a:t>
            </a:r>
            <a:r>
              <a:rPr lang="zh-CN" altLang="zh-CN" sz="2000" b="1" dirty="0"/>
              <a:t>，不能推出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C</a:t>
            </a:r>
            <a:r>
              <a:rPr lang="zh-CN" altLang="zh-CN" sz="2000" b="1" dirty="0"/>
              <a:t>，但若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/>
              <a:t>可逆，则一定有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C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2274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2.</a:t>
            </a:r>
            <a:r>
              <a:rPr lang="zh-CN" altLang="zh-CN" sz="2200" b="1" dirty="0"/>
              <a:t> 对称矩阵及方阵的行列式</a:t>
            </a:r>
            <a:endParaRPr lang="en-US" altLang="zh-CN" sz="2200" b="1" dirty="0"/>
          </a:p>
          <a:p>
            <a:pPr lvl="1"/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dirty="0"/>
              <a:t>：</a:t>
            </a:r>
            <a:r>
              <a:rPr lang="zh-CN" altLang="zh-CN" sz="2000" b="1" dirty="0"/>
              <a:t>尽管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/>
              <a:t>，</a:t>
            </a:r>
            <a:r>
              <a:rPr lang="zh-CN" altLang="zh-CN" sz="2000" b="1" dirty="0"/>
              <a:t>但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78930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3.</a:t>
            </a:r>
            <a:r>
              <a:rPr lang="zh-CN" altLang="zh-CN" sz="2200" b="1" dirty="0"/>
              <a:t> 伴随矩阵及其性质</a:t>
            </a:r>
            <a:endParaRPr lang="en-US" altLang="zh-CN" sz="2200" b="1" dirty="0"/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AA*=A*A=|A|E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581128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4.</a:t>
            </a:r>
            <a:r>
              <a:rPr lang="zh-CN" altLang="zh-CN" sz="2200" b="1" dirty="0"/>
              <a:t> 逆矩阵</a:t>
            </a:r>
            <a:r>
              <a:rPr lang="zh-CN" altLang="en-US" sz="2200" b="1" dirty="0"/>
              <a:t>定义、性质</a:t>
            </a:r>
            <a:r>
              <a:rPr lang="zh-CN" altLang="zh-CN" sz="2200" b="1" dirty="0"/>
              <a:t>及其</a:t>
            </a:r>
            <a:r>
              <a:rPr lang="zh-CN" altLang="en-US" sz="2200" b="1" dirty="0"/>
              <a:t>运算规律</a:t>
            </a:r>
            <a:endParaRPr lang="zh-CN" altLang="zh-CN" sz="2200" b="1" dirty="0"/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/>
              <a:t>可逆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|A|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/>
              <a:t>可逆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en-US" altLang="zh-CN" sz="2000" b="1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zh-CN" altLang="zh-CN" sz="2000" b="1" dirty="0"/>
              <a:t>逆矩阵的运算规律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5252427"/>
            <a:ext cx="430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altLang="zh-CN" sz="20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20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3033"/>
              </p:ext>
            </p:extLst>
          </p:nvPr>
        </p:nvGraphicFramePr>
        <p:xfrm>
          <a:off x="6804248" y="5168487"/>
          <a:ext cx="288032" cy="56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406048" progId="Equation.DSMT4">
                  <p:embed/>
                </p:oleObj>
              </mc:Choice>
              <mc:Fallback>
                <p:oleObj name="Equation" r:id="rId2" imgW="164957" imgH="406048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168487"/>
                        <a:ext cx="288032" cy="564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597756"/>
              </p:ext>
            </p:extLst>
          </p:nvPr>
        </p:nvGraphicFramePr>
        <p:xfrm>
          <a:off x="2042815" y="5157192"/>
          <a:ext cx="1089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482391" progId="Equation.DSMT4">
                  <p:embed/>
                </p:oleObj>
              </mc:Choice>
              <mc:Fallback>
                <p:oleObj name="Equation" r:id="rId4" imgW="622030" imgH="482391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815" y="5157192"/>
                        <a:ext cx="10890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355976" y="2276872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第二章内容总结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5.</a:t>
            </a:r>
            <a:r>
              <a:rPr lang="zh-CN" altLang="zh-CN" sz="2200" b="1" dirty="0"/>
              <a:t> </a:t>
            </a:r>
            <a:r>
              <a:rPr lang="zh-CN" altLang="en-US" sz="2200" b="1" dirty="0"/>
              <a:t>求</a:t>
            </a:r>
            <a:r>
              <a:rPr lang="zh-CN" altLang="zh-CN" sz="2200" b="1" dirty="0"/>
              <a:t>逆矩阵</a:t>
            </a:r>
            <a:r>
              <a:rPr lang="zh-CN" altLang="en-US" sz="2200" b="1" dirty="0"/>
              <a:t>方法总结</a:t>
            </a:r>
            <a:endParaRPr lang="zh-CN" altLang="zh-CN" sz="22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20700"/>
              </p:ext>
            </p:extLst>
          </p:nvPr>
        </p:nvGraphicFramePr>
        <p:xfrm>
          <a:off x="755576" y="1412776"/>
          <a:ext cx="31908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736560" progId="Equation.DSMT4">
                  <p:embed/>
                </p:oleObj>
              </mc:Choice>
              <mc:Fallback>
                <p:oleObj name="Equation" r:id="rId2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319087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内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容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507" y="2996952"/>
            <a:ext cx="79208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6. </a:t>
            </a:r>
            <a:r>
              <a:rPr lang="zh-CN" altLang="en-US" sz="2200" b="1" dirty="0"/>
              <a:t>求解矩阵方程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</a:t>
            </a:r>
          </a:p>
          <a:p>
            <a:r>
              <a:rPr lang="en-US" altLang="zh-CN" sz="2000" b="1" dirty="0"/>
              <a:t>       </a:t>
            </a:r>
            <a:r>
              <a:rPr lang="zh-CN" altLang="en-US" sz="2200" b="1" dirty="0"/>
              <a:t>常规题型</a:t>
            </a:r>
            <a:endParaRPr lang="en-US" altLang="zh-CN" sz="2200" b="1" dirty="0"/>
          </a:p>
          <a:p>
            <a:r>
              <a:rPr lang="en-US" altLang="zh-CN" sz="2200" b="1" dirty="0"/>
              <a:t>      </a:t>
            </a:r>
            <a:r>
              <a:rPr lang="zh-CN" altLang="en-US" sz="2200" b="1" dirty="0"/>
              <a:t>变换题型</a:t>
            </a:r>
            <a:endParaRPr lang="zh-CN" altLang="zh-CN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55976" y="224725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通用三步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39752" y="4034681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9752" y="400506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通用三步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9947" y="1844824"/>
            <a:ext cx="220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第三章  介绍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4BA9120-0D3A-4950-BEFA-9344DCFB24EE}"/>
              </a:ext>
            </a:extLst>
          </p:cNvPr>
          <p:cNvSpPr txBox="1"/>
          <p:nvPr/>
        </p:nvSpPr>
        <p:spPr>
          <a:xfrm>
            <a:off x="395536" y="4705400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7. </a:t>
            </a:r>
            <a:r>
              <a:rPr lang="zh-CN" altLang="en-US" sz="2200" b="1" dirty="0"/>
              <a:t>克莱姆法则</a:t>
            </a:r>
            <a:endParaRPr lang="en-US" altLang="zh-CN" sz="2200" b="1" dirty="0"/>
          </a:p>
          <a:p>
            <a:pPr lvl="0"/>
            <a:r>
              <a:rPr lang="en-US" altLang="zh-CN" sz="2200" b="1" dirty="0"/>
              <a:t>8. </a:t>
            </a:r>
            <a:r>
              <a:rPr lang="zh-CN" altLang="en-US" sz="2200" b="1" dirty="0"/>
              <a:t>分块对角矩阵</a:t>
            </a:r>
            <a:endParaRPr lang="zh-CN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14449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" grpId="0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BEB722CD-4EFE-4352-984D-4722EE65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48680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143CCC-0A77-4908-9A1B-8AE8F188C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92640"/>
              </p:ext>
            </p:extLst>
          </p:nvPr>
        </p:nvGraphicFramePr>
        <p:xfrm>
          <a:off x="3414316" y="321667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16" y="321667"/>
                        <a:ext cx="23860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943F8CA5-9D83-4E3D-963B-22B951A1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203" y="1575792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若令 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5ACF539-F57D-4F74-A626-65D57DE6A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02066"/>
              </p:ext>
            </p:extLst>
          </p:nvPr>
        </p:nvGraphicFramePr>
        <p:xfrm>
          <a:off x="3317478" y="1401167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482600" progId="Equation.DSMT4">
                  <p:embed/>
                </p:oleObj>
              </mc:Choice>
              <mc:Fallback>
                <p:oleObj name="Equation" r:id="rId4" imgW="876300" imgH="482600" progId="Equation.DSMT4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478" y="1401167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B4BB62C-F295-47A0-A86B-917D2354F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71580"/>
              </p:ext>
            </p:extLst>
          </p:nvPr>
        </p:nvGraphicFramePr>
        <p:xfrm>
          <a:off x="2061766" y="2655292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82600" progId="Equation.DSMT4">
                  <p:embed/>
                </p:oleObj>
              </mc:Choice>
              <mc:Fallback>
                <p:oleObj name="Equation" r:id="rId6" imgW="876300" imgH="4826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766" y="2655292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9A66235F-0B61-42AA-A798-C3D43B538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105015"/>
              </p:ext>
            </p:extLst>
          </p:nvPr>
        </p:nvGraphicFramePr>
        <p:xfrm>
          <a:off x="4601766" y="2655292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482600" progId="Equation.DSMT4">
                  <p:embed/>
                </p:oleObj>
              </mc:Choice>
              <mc:Fallback>
                <p:oleObj name="Equation" r:id="rId8" imgW="876300" imgH="48260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766" y="2655292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6230B00F-1E9E-4D7E-9FC1-903085D5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524" y="1562298"/>
            <a:ext cx="423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方程组的系数行列式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0CD6AD2-C0F6-4956-83E7-04DE9A2A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03" y="3807817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则上述二元线性方程组的解可表示为</a:t>
            </a:r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1523955F-803A-468A-BE14-7FE3D520E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25001"/>
              </p:ext>
            </p:extLst>
          </p:nvPr>
        </p:nvGraphicFramePr>
        <p:xfrm>
          <a:off x="2598341" y="4423767"/>
          <a:ext cx="33575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444500" progId="Equation.DSMT4">
                  <p:embed/>
                </p:oleObj>
              </mc:Choice>
              <mc:Fallback>
                <p:oleObj name="Equation" r:id="rId10" imgW="1524000" imgH="444500" progId="Equation.DSMT4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341" y="4423767"/>
                        <a:ext cx="3357562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B17D0FD0-3C11-412C-84C6-FE4EBCA95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7013"/>
              </p:ext>
            </p:extLst>
          </p:nvPr>
        </p:nvGraphicFramePr>
        <p:xfrm>
          <a:off x="2598341" y="5563592"/>
          <a:ext cx="34401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444500" progId="Equation.DSMT4">
                  <p:embed/>
                </p:oleObj>
              </mc:Choice>
              <mc:Fallback>
                <p:oleObj name="Equation" r:id="rId12" imgW="1562100" imgH="444500" progId="Equation.DSMT4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341" y="5563592"/>
                        <a:ext cx="3440112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4">
            <a:extLst>
              <a:ext uri="{FF2B5EF4-FFF2-40B4-BE49-F238E27FC236}">
                <a16:creationId xmlns:a16="http://schemas.microsoft.com/office/drawing/2014/main" id="{E92F53DB-9A20-4C1D-AA8B-47246A0E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266" y="2294930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4CA572C-2231-461F-A51E-2FAA83205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016" y="2294930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3518AC38-8C15-4B07-883D-02FA5A7A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103" y="278805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E4D6BBC0-295C-442C-9F21-004C5FD9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578" y="278805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D670C1F-D500-4E8A-8C59-5929DE4B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247" y="264286"/>
            <a:ext cx="341313" cy="1008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2" grpId="0" build="p" autoUpdateAnimBg="0"/>
      <p:bldP spid="13" grpId="0" build="p" autoUpdateAnimBg="0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83568" y="764704"/>
            <a:ext cx="7200800" cy="48245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练习册第二章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solidFill>
                <a:srgbClr val="0070C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请同学们在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9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19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日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上课前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将作业拍照上传到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QQ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群作业 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B610497-080D-469A-D20C-5CACF4AA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6938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5702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0974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89767"/>
              </p:ext>
            </p:extLst>
          </p:nvPr>
        </p:nvGraphicFramePr>
        <p:xfrm>
          <a:off x="1661650" y="5229200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787400" progId="Equation.DSMT4">
                  <p:embed/>
                </p:oleObj>
              </mc:Choice>
              <mc:Fallback>
                <p:oleObj name="Equation" r:id="rId2" imgW="4318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0" y="5229200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28596" y="207189"/>
            <a:ext cx="7996426" cy="1376787"/>
            <a:chOff x="428596" y="207189"/>
            <a:chExt cx="7996426" cy="1376787"/>
          </a:xfrm>
        </p:grpSpPr>
        <p:sp>
          <p:nvSpPr>
            <p:cNvPr id="8" name="矩形 7"/>
            <p:cNvSpPr/>
            <p:nvPr/>
          </p:nvSpPr>
          <p:spPr>
            <a:xfrm>
              <a:off x="428596" y="207189"/>
              <a:ext cx="7996426" cy="1376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如果含有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个未知数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个方程的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线性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方程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组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882086"/>
                </p:ext>
              </p:extLst>
            </p:nvPr>
          </p:nvGraphicFramePr>
          <p:xfrm>
            <a:off x="3563888" y="692696"/>
            <a:ext cx="1943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43100" imgH="419100" progId="Equation.DSMT4">
                    <p:embed/>
                  </p:oleObj>
                </mc:Choice>
                <mc:Fallback>
                  <p:oleObj name="Equation" r:id="rId4" imgW="1943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692696"/>
                          <a:ext cx="19431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57024"/>
              </p:ext>
            </p:extLst>
          </p:nvPr>
        </p:nvGraphicFramePr>
        <p:xfrm>
          <a:off x="1978768" y="1052736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64200" imgH="1955800" progId="Equation.DSMT4">
                  <p:embed/>
                </p:oleObj>
              </mc:Choice>
              <mc:Fallback>
                <p:oleObj name="Equation" r:id="rId6" imgW="56642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768" y="1052736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1911"/>
              </p:ext>
            </p:extLst>
          </p:nvPr>
        </p:nvGraphicFramePr>
        <p:xfrm>
          <a:off x="1872803" y="3429000"/>
          <a:ext cx="2941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400" imgH="1473200" progId="Equation.DSMT4">
                  <p:embed/>
                </p:oleObj>
              </mc:Choice>
              <mc:Fallback>
                <p:oleObj name="Equation" r:id="rId8" imgW="29464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03" y="3429000"/>
                        <a:ext cx="2941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027"/>
          <p:cNvGrpSpPr/>
          <p:nvPr/>
        </p:nvGrpSpPr>
        <p:grpSpPr>
          <a:xfrm>
            <a:off x="4849813" y="2780928"/>
            <a:ext cx="3575209" cy="2243119"/>
            <a:chOff x="5652085" y="3789040"/>
            <a:chExt cx="3491915" cy="20991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云形标注 13"/>
            <p:cNvSpPr/>
            <p:nvPr/>
          </p:nvSpPr>
          <p:spPr>
            <a:xfrm>
              <a:off x="5724128" y="3789040"/>
              <a:ext cx="3419872" cy="2099103"/>
            </a:xfrm>
            <a:prstGeom prst="cloudCallout">
              <a:avLst>
                <a:gd name="adj1" fmla="val -62750"/>
                <a:gd name="adj2" fmla="val 55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114539"/>
                </p:ext>
              </p:extLst>
            </p:nvPr>
          </p:nvGraphicFramePr>
          <p:xfrm>
            <a:off x="5652085" y="4148898"/>
            <a:ext cx="3311900" cy="1200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27700" imgH="1562100" progId="Equation.DSMT4">
                    <p:embed/>
                  </p:oleObj>
                </mc:Choice>
                <mc:Fallback>
                  <p:oleObj name="Equation" r:id="rId10" imgW="5727700" imgH="156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85" y="4148898"/>
                          <a:ext cx="3311900" cy="12003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59292" y="116632"/>
            <a:ext cx="202611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克莱姆法则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2924944"/>
            <a:ext cx="7996426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的系数行列式不等于零，即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那么方程组有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854EDEA-4422-46E5-AC0A-256A5A4A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193467"/>
            <a:ext cx="341313" cy="12912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克莱姆法则条件和结论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785794"/>
            <a:ext cx="7560840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条件：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）必须是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个方程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个未知数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）系数行列式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不等于零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结论：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）线性方程组有唯一解；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）唯一解为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5052"/>
              </p:ext>
            </p:extLst>
          </p:nvPr>
        </p:nvGraphicFramePr>
        <p:xfrm>
          <a:off x="1979712" y="3645024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787400" progId="Equation.DSMT4">
                  <p:embed/>
                </p:oleObj>
              </mc:Choice>
              <mc:Fallback>
                <p:oleObj name="Equation" r:id="rId2" imgW="4318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45024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</p:spTree>
    <p:extLst>
      <p:ext uri="{BB962C8B-B14F-4D97-AF65-F5344CB8AC3E}">
        <p14:creationId xmlns:p14="http://schemas.microsoft.com/office/powerpoint/2010/main" val="3977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54830"/>
              </p:ext>
            </p:extLst>
          </p:nvPr>
        </p:nvGraphicFramePr>
        <p:xfrm>
          <a:off x="1106884" y="1968512"/>
          <a:ext cx="6921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21500" imgH="1562100" progId="Equation.DSMT4">
                  <p:embed/>
                </p:oleObj>
              </mc:Choice>
              <mc:Fallback>
                <p:oleObj name="Equation" r:id="rId2" imgW="69215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884" y="1968512"/>
                        <a:ext cx="69215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260648"/>
            <a:ext cx="75608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solidFill>
                  <a:srgbClr val="0066FF"/>
                </a:solidFill>
              </a:rPr>
              <a:t>证明：</a:t>
            </a:r>
            <a:endParaRPr lang="en-US" altLang="zh-CN" sz="2600" b="1" dirty="0">
              <a:solidFill>
                <a:srgbClr val="0066FF"/>
              </a:solidFill>
            </a:endParaRPr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r>
              <a:rPr lang="zh-CN" altLang="en-US" sz="2600" b="1" dirty="0"/>
              <a:t>当           时，得到</a:t>
            </a:r>
            <a:endParaRPr lang="en-US" altLang="zh-CN" sz="2600" b="1" dirty="0"/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13602"/>
              </p:ext>
            </p:extLst>
          </p:nvPr>
        </p:nvGraphicFramePr>
        <p:xfrm>
          <a:off x="1115616" y="3556176"/>
          <a:ext cx="46101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10100" imgH="1562100" progId="Equation.DSMT4">
                  <p:embed/>
                </p:oleObj>
              </mc:Choice>
              <mc:Fallback>
                <p:oleObj name="Equation" r:id="rId4" imgW="4610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56176"/>
                        <a:ext cx="461010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6606"/>
              </p:ext>
            </p:extLst>
          </p:nvPr>
        </p:nvGraphicFramePr>
        <p:xfrm>
          <a:off x="709182" y="5157192"/>
          <a:ext cx="7937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753" imgH="291973" progId="Equation.DSMT4">
                  <p:embed/>
                </p:oleObj>
              </mc:Choice>
              <mc:Fallback>
                <p:oleObj name="Equation" r:id="rId6" imgW="79975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82" y="5157192"/>
                        <a:ext cx="7937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7917"/>
              </p:ext>
            </p:extLst>
          </p:nvPr>
        </p:nvGraphicFramePr>
        <p:xfrm>
          <a:off x="3059832" y="5157192"/>
          <a:ext cx="4279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79900" imgH="787400" progId="Equation.DSMT4">
                  <p:embed/>
                </p:oleObj>
              </mc:Choice>
              <mc:Fallback>
                <p:oleObj name="Equation" r:id="rId8" imgW="42799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57192"/>
                        <a:ext cx="42799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79018"/>
              </p:ext>
            </p:extLst>
          </p:nvPr>
        </p:nvGraphicFramePr>
        <p:xfrm>
          <a:off x="683568" y="476672"/>
          <a:ext cx="3733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46500" imgH="1473200" progId="Equation.DSMT4">
                  <p:embed/>
                </p:oleObj>
              </mc:Choice>
              <mc:Fallback>
                <p:oleObj name="Equation" r:id="rId10" imgW="37465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6672"/>
                        <a:ext cx="3733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克莱姆法则证明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</p:spTree>
    <p:extLst>
      <p:ext uri="{BB962C8B-B14F-4D97-AF65-F5344CB8AC3E}">
        <p14:creationId xmlns:p14="http://schemas.microsoft.com/office/powerpoint/2010/main" val="3731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2">
            <a:extLst>
              <a:ext uri="{FF2B5EF4-FFF2-40B4-BE49-F238E27FC236}">
                <a16:creationId xmlns:a16="http://schemas.microsoft.com/office/drawing/2014/main" id="{5BB6A8C3-585B-4456-96EA-1A4CEC25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48680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解线性方程组</a:t>
            </a:r>
          </a:p>
        </p:txBody>
      </p:sp>
      <p:graphicFrame>
        <p:nvGraphicFramePr>
          <p:cNvPr id="59394" name="Object 17">
            <a:extLst>
              <a:ext uri="{FF2B5EF4-FFF2-40B4-BE49-F238E27FC236}">
                <a16:creationId xmlns:a16="http://schemas.microsoft.com/office/drawing/2014/main" id="{D9C26BC7-4FF0-4E64-B6BE-B369656BB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7465"/>
              </p:ext>
            </p:extLst>
          </p:nvPr>
        </p:nvGraphicFramePr>
        <p:xfrm>
          <a:off x="1780977" y="1124942"/>
          <a:ext cx="4800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939800" progId="Equation.DSMT4">
                  <p:embed/>
                </p:oleObj>
              </mc:Choice>
              <mc:Fallback>
                <p:oleObj name="Equation" r:id="rId2" imgW="2273300" imgH="939800" progId="Equation.DSMT4">
                  <p:embed/>
                  <p:pic>
                    <p:nvPicPr>
                      <p:cNvPr id="59394" name="Object 17">
                        <a:extLst>
                          <a:ext uri="{FF2B5EF4-FFF2-40B4-BE49-F238E27FC236}">
                            <a16:creationId xmlns:a16="http://schemas.microsoft.com/office/drawing/2014/main" id="{D9C26BC7-4FF0-4E64-B6BE-B369656BB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977" y="1124942"/>
                        <a:ext cx="480060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>
            <a:extLst>
              <a:ext uri="{FF2B5EF4-FFF2-40B4-BE49-F238E27FC236}">
                <a16:creationId xmlns:a16="http://schemas.microsoft.com/office/drawing/2014/main" id="{E95D663B-ABF0-4E9A-A239-4DB7FF03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39030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8677" name="Object 18">
            <a:extLst>
              <a:ext uri="{FF2B5EF4-FFF2-40B4-BE49-F238E27FC236}">
                <a16:creationId xmlns:a16="http://schemas.microsoft.com/office/drawing/2014/main" id="{5A8D17DB-E2A5-4DBD-BCC5-FA833EF05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53105"/>
              </p:ext>
            </p:extLst>
          </p:nvPr>
        </p:nvGraphicFramePr>
        <p:xfrm>
          <a:off x="844352" y="3437930"/>
          <a:ext cx="289560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927100" progId="Equation.DSMT4">
                  <p:embed/>
                </p:oleObj>
              </mc:Choice>
              <mc:Fallback>
                <p:oleObj name="Equation" r:id="rId4" imgW="1371600" imgH="927100" progId="Equation.DSMT4">
                  <p:embed/>
                  <p:pic>
                    <p:nvPicPr>
                      <p:cNvPr id="28677" name="Object 18">
                        <a:extLst>
                          <a:ext uri="{FF2B5EF4-FFF2-40B4-BE49-F238E27FC236}">
                            <a16:creationId xmlns:a16="http://schemas.microsoft.com/office/drawing/2014/main" id="{5A8D17DB-E2A5-4DBD-BCC5-FA833EF05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52" y="3437930"/>
                        <a:ext cx="2895600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9C52A625-7249-450C-BB09-77DEBB8FC1F9}"/>
              </a:ext>
            </a:extLst>
          </p:cNvPr>
          <p:cNvGrpSpPr>
            <a:grpSpLocks/>
          </p:cNvGrpSpPr>
          <p:nvPr/>
        </p:nvGrpSpPr>
        <p:grpSpPr bwMode="auto">
          <a:xfrm>
            <a:off x="3892352" y="4071342"/>
            <a:ext cx="1600200" cy="1016000"/>
            <a:chOff x="2688" y="2718"/>
            <a:chExt cx="1008" cy="640"/>
          </a:xfrm>
        </p:grpSpPr>
        <p:grpSp>
          <p:nvGrpSpPr>
            <p:cNvPr id="59404" name="Group 7">
              <a:extLst>
                <a:ext uri="{FF2B5EF4-FFF2-40B4-BE49-F238E27FC236}">
                  <a16:creationId xmlns:a16="http://schemas.microsoft.com/office/drawing/2014/main" id="{1D9FCF7C-9538-42C3-BCF1-62FFC1A92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024"/>
              <a:ext cx="1008" cy="48"/>
              <a:chOff x="3216" y="2496"/>
              <a:chExt cx="1008" cy="48"/>
            </a:xfrm>
          </p:grpSpPr>
          <p:sp>
            <p:nvSpPr>
              <p:cNvPr id="59405" name="Line 8">
                <a:extLst>
                  <a:ext uri="{FF2B5EF4-FFF2-40B4-BE49-F238E27FC236}">
                    <a16:creationId xmlns:a16="http://schemas.microsoft.com/office/drawing/2014/main" id="{C8D4BA67-5474-4EB8-A495-449068CD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6" name="Line 9">
                <a:extLst>
                  <a:ext uri="{FF2B5EF4-FFF2-40B4-BE49-F238E27FC236}">
                    <a16:creationId xmlns:a16="http://schemas.microsoft.com/office/drawing/2014/main" id="{DE4B9EA8-A42F-4BA7-B359-F240FF5E5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59397" name="Object 19">
              <a:extLst>
                <a:ext uri="{FF2B5EF4-FFF2-40B4-BE49-F238E27FC236}">
                  <a16:creationId xmlns:a16="http://schemas.microsoft.com/office/drawing/2014/main" id="{D34C25B7-9052-46A5-89E3-67C635831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8" y="2718"/>
            <a:ext cx="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28600" progId="Equation.DSMT4">
                    <p:embed/>
                  </p:oleObj>
                </mc:Choice>
                <mc:Fallback>
                  <p:oleObj name="Equation" r:id="rId6" imgW="457200" imgH="228600" progId="Equation.DSMT4">
                    <p:embed/>
                    <p:pic>
                      <p:nvPicPr>
                        <p:cNvPr id="59397" name="Object 19">
                          <a:extLst>
                            <a:ext uri="{FF2B5EF4-FFF2-40B4-BE49-F238E27FC236}">
                              <a16:creationId xmlns:a16="http://schemas.microsoft.com/office/drawing/2014/main" id="{D34C25B7-9052-46A5-89E3-67C635831F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718"/>
                          <a:ext cx="60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20">
              <a:extLst>
                <a:ext uri="{FF2B5EF4-FFF2-40B4-BE49-F238E27FC236}">
                  <a16:creationId xmlns:a16="http://schemas.microsoft.com/office/drawing/2014/main" id="{DE2590F1-B1E7-4A58-991F-6BF12AC0D8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4" y="3054"/>
            <a:ext cx="5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529" imgH="228501" progId="Equation.DSMT4">
                    <p:embed/>
                  </p:oleObj>
                </mc:Choice>
                <mc:Fallback>
                  <p:oleObj name="Equation" r:id="rId8" imgW="393529" imgH="228501" progId="Equation.DSMT4">
                    <p:embed/>
                    <p:pic>
                      <p:nvPicPr>
                        <p:cNvPr id="59398" name="Object 20">
                          <a:extLst>
                            <a:ext uri="{FF2B5EF4-FFF2-40B4-BE49-F238E27FC236}">
                              <a16:creationId xmlns:a16="http://schemas.microsoft.com/office/drawing/2014/main" id="{DE2590F1-B1E7-4A58-991F-6BF12AC0D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054"/>
                          <a:ext cx="523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4" name="Object 21">
            <a:extLst>
              <a:ext uri="{FF2B5EF4-FFF2-40B4-BE49-F238E27FC236}">
                <a16:creationId xmlns:a16="http://schemas.microsoft.com/office/drawing/2014/main" id="{43ECB411-D9A4-48EF-9D2B-FFD436597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25311"/>
              </p:ext>
            </p:extLst>
          </p:nvPr>
        </p:nvGraphicFramePr>
        <p:xfrm>
          <a:off x="5721152" y="3437930"/>
          <a:ext cx="2306638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2200" imgH="927100" progId="Equation.DSMT4">
                  <p:embed/>
                </p:oleObj>
              </mc:Choice>
              <mc:Fallback>
                <p:oleObj name="Equation" r:id="rId10" imgW="1092200" imgH="927100" progId="Equation.DSMT4">
                  <p:embed/>
                  <p:pic>
                    <p:nvPicPr>
                      <p:cNvPr id="28684" name="Object 21">
                        <a:extLst>
                          <a:ext uri="{FF2B5EF4-FFF2-40B4-BE49-F238E27FC236}">
                            <a16:creationId xmlns:a16="http://schemas.microsoft.com/office/drawing/2014/main" id="{43ECB411-D9A4-48EF-9D2B-FFD436597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152" y="3437930"/>
                        <a:ext cx="2306638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Line 13">
            <a:extLst>
              <a:ext uri="{FF2B5EF4-FFF2-40B4-BE49-F238E27FC236}">
                <a16:creationId xmlns:a16="http://schemas.microsoft.com/office/drawing/2014/main" id="{CB11DE1C-0856-4549-A4A8-D2A56698F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477" y="4193580"/>
            <a:ext cx="2160588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A9A75C49-8340-4AAD-9328-056438E3D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5940" y="3545880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E24124EC-2153-4001-9503-3C720B49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372650E2-A6BE-4D51-93CF-6994E2E6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286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3">
            <a:extLst>
              <a:ext uri="{FF2B5EF4-FFF2-40B4-BE49-F238E27FC236}">
                <a16:creationId xmlns:a16="http://schemas.microsoft.com/office/drawing/2014/main" id="{ADC53DD5-B5CE-4BB3-8C56-00A673B38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720725"/>
          <a:ext cx="22098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865" imgH="698197" progId="Equation.DSMT4">
                  <p:embed/>
                </p:oleObj>
              </mc:Choice>
              <mc:Fallback>
                <p:oleObj name="Equation" r:id="rId3" imgW="1002865" imgH="698197" progId="Equation.DSMT4">
                  <p:embed/>
                  <p:pic>
                    <p:nvPicPr>
                      <p:cNvPr id="29698" name="Object 23">
                        <a:extLst>
                          <a:ext uri="{FF2B5EF4-FFF2-40B4-BE49-F238E27FC236}">
                            <a16:creationId xmlns:a16="http://schemas.microsoft.com/office/drawing/2014/main" id="{ADC53DD5-B5CE-4BB3-8C56-00A673B38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720725"/>
                        <a:ext cx="2209800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645A8680-3483-4243-B540-2C97E5E4BAE9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011238"/>
            <a:ext cx="1600200" cy="1106487"/>
            <a:chOff x="2208" y="624"/>
            <a:chExt cx="1008" cy="697"/>
          </a:xfrm>
        </p:grpSpPr>
        <p:grpSp>
          <p:nvGrpSpPr>
            <p:cNvPr id="60426" name="Group 4">
              <a:extLst>
                <a:ext uri="{FF2B5EF4-FFF2-40B4-BE49-F238E27FC236}">
                  <a16:creationId xmlns:a16="http://schemas.microsoft.com/office/drawing/2014/main" id="{599FC41B-709F-44E7-ADC7-E7D2BABDF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12"/>
              <a:ext cx="1008" cy="48"/>
              <a:chOff x="3216" y="2496"/>
              <a:chExt cx="1008" cy="48"/>
            </a:xfrm>
          </p:grpSpPr>
          <p:sp>
            <p:nvSpPr>
              <p:cNvPr id="60427" name="Line 5">
                <a:extLst>
                  <a:ext uri="{FF2B5EF4-FFF2-40B4-BE49-F238E27FC236}">
                    <a16:creationId xmlns:a16="http://schemas.microsoft.com/office/drawing/2014/main" id="{DE7883C4-FD18-46AF-BD4D-0C5FB60AE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28" name="Line 6">
                <a:extLst>
                  <a:ext uri="{FF2B5EF4-FFF2-40B4-BE49-F238E27FC236}">
                    <a16:creationId xmlns:a16="http://schemas.microsoft.com/office/drawing/2014/main" id="{BF1BD22F-2F5F-4DAB-9B37-FA73AEE4F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60423" name="Object 24">
              <a:extLst>
                <a:ext uri="{FF2B5EF4-FFF2-40B4-BE49-F238E27FC236}">
                  <a16:creationId xmlns:a16="http://schemas.microsoft.com/office/drawing/2014/main" id="{304D133E-7934-4AC8-ACAB-46A7665C9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624"/>
            <a:ext cx="68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5085" imgH="228501" progId="Equation.DSMT4">
                    <p:embed/>
                  </p:oleObj>
                </mc:Choice>
                <mc:Fallback>
                  <p:oleObj name="Equation" r:id="rId5" imgW="495085" imgH="228501" progId="Equation.DSMT4">
                    <p:embed/>
                    <p:pic>
                      <p:nvPicPr>
                        <p:cNvPr id="60423" name="Object 24">
                          <a:extLst>
                            <a:ext uri="{FF2B5EF4-FFF2-40B4-BE49-F238E27FC236}">
                              <a16:creationId xmlns:a16="http://schemas.microsoft.com/office/drawing/2014/main" id="{304D133E-7934-4AC8-ACAB-46A7665C90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624"/>
                          <a:ext cx="687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25">
              <a:extLst>
                <a:ext uri="{FF2B5EF4-FFF2-40B4-BE49-F238E27FC236}">
                  <a16:creationId xmlns:a16="http://schemas.microsoft.com/office/drawing/2014/main" id="{8CB6335E-510C-4B52-A629-ED1807D81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4" y="1004"/>
            <a:ext cx="7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8000" imgH="228600" progId="Equation.DSMT4">
                    <p:embed/>
                  </p:oleObj>
                </mc:Choice>
                <mc:Fallback>
                  <p:oleObj name="Equation" r:id="rId7" imgW="508000" imgH="228600" progId="Equation.DSMT4">
                    <p:embed/>
                    <p:pic>
                      <p:nvPicPr>
                        <p:cNvPr id="60424" name="Object 25">
                          <a:extLst>
                            <a:ext uri="{FF2B5EF4-FFF2-40B4-BE49-F238E27FC236}">
                              <a16:creationId xmlns:a16="http://schemas.microsoft.com/office/drawing/2014/main" id="{8CB6335E-510C-4B52-A629-ED1807D81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1004"/>
                          <a:ext cx="70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5" name="Object 26">
            <a:extLst>
              <a:ext uri="{FF2B5EF4-FFF2-40B4-BE49-F238E27FC236}">
                <a16:creationId xmlns:a16="http://schemas.microsoft.com/office/drawing/2014/main" id="{F5A25854-873D-443A-B32D-795DEE4B9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720725"/>
          <a:ext cx="21542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900" imgH="698500" progId="Equation.DSMT4">
                  <p:embed/>
                </p:oleObj>
              </mc:Choice>
              <mc:Fallback>
                <p:oleObj name="Equation" r:id="rId9" imgW="977900" imgH="698500" progId="Equation.DSMT4">
                  <p:embed/>
                  <p:pic>
                    <p:nvPicPr>
                      <p:cNvPr id="29705" name="Object 26">
                        <a:extLst>
                          <a:ext uri="{FF2B5EF4-FFF2-40B4-BE49-F238E27FC236}">
                            <a16:creationId xmlns:a16="http://schemas.microsoft.com/office/drawing/2014/main" id="{F5A25854-873D-443A-B32D-795DEE4B9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720725"/>
                        <a:ext cx="2154238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27">
            <a:extLst>
              <a:ext uri="{FF2B5EF4-FFF2-40B4-BE49-F238E27FC236}">
                <a16:creationId xmlns:a16="http://schemas.microsoft.com/office/drawing/2014/main" id="{DC18C549-65EC-4B94-80BE-D2FE3D3E3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7425"/>
              </p:ext>
            </p:extLst>
          </p:nvPr>
        </p:nvGraphicFramePr>
        <p:xfrm>
          <a:off x="668338" y="2636838"/>
          <a:ext cx="330041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8600" imgH="1117600" progId="Equation.DSMT4">
                  <p:embed/>
                </p:oleObj>
              </mc:Choice>
              <mc:Fallback>
                <p:oleObj name="Equation" r:id="rId11" imgW="1498600" imgH="1117600" progId="Equation.DSMT4">
                  <p:embed/>
                  <p:pic>
                    <p:nvPicPr>
                      <p:cNvPr id="29706" name="Object 27">
                        <a:extLst>
                          <a:ext uri="{FF2B5EF4-FFF2-40B4-BE49-F238E27FC236}">
                            <a16:creationId xmlns:a16="http://schemas.microsoft.com/office/drawing/2014/main" id="{DC18C549-65EC-4B94-80BE-D2FE3D3E3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636838"/>
                        <a:ext cx="3300412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28">
            <a:extLst>
              <a:ext uri="{FF2B5EF4-FFF2-40B4-BE49-F238E27FC236}">
                <a16:creationId xmlns:a16="http://schemas.microsoft.com/office/drawing/2014/main" id="{1A6C0ECD-C0C6-4346-918D-581F4080E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50704"/>
              </p:ext>
            </p:extLst>
          </p:nvPr>
        </p:nvGraphicFramePr>
        <p:xfrm>
          <a:off x="4783138" y="2636838"/>
          <a:ext cx="313372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22400" imgH="1117600" progId="Equation.DSMT4">
                  <p:embed/>
                </p:oleObj>
              </mc:Choice>
              <mc:Fallback>
                <p:oleObj name="Equation" r:id="rId13" imgW="1422400" imgH="1117600" progId="Equation.DSMT4">
                  <p:embed/>
                  <p:pic>
                    <p:nvPicPr>
                      <p:cNvPr id="29707" name="Object 28">
                        <a:extLst>
                          <a:ext uri="{FF2B5EF4-FFF2-40B4-BE49-F238E27FC236}">
                            <a16:creationId xmlns:a16="http://schemas.microsoft.com/office/drawing/2014/main" id="{1A6C0ECD-C0C6-4346-918D-581F4080E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2636838"/>
                        <a:ext cx="3133725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29">
            <a:extLst>
              <a:ext uri="{FF2B5EF4-FFF2-40B4-BE49-F238E27FC236}">
                <a16:creationId xmlns:a16="http://schemas.microsoft.com/office/drawing/2014/main" id="{208F4869-2D2D-480E-A7DA-B8889B7D6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3913" y="1308100"/>
          <a:ext cx="1143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558" imgH="177723" progId="Equation.DSMT4">
                  <p:embed/>
                </p:oleObj>
              </mc:Choice>
              <mc:Fallback>
                <p:oleObj name="Equation" r:id="rId15" imgW="558558" imgH="177723" progId="Equation.DSMT4">
                  <p:embed/>
                  <p:pic>
                    <p:nvPicPr>
                      <p:cNvPr id="29708" name="Object 29">
                        <a:extLst>
                          <a:ext uri="{FF2B5EF4-FFF2-40B4-BE49-F238E27FC236}">
                            <a16:creationId xmlns:a16="http://schemas.microsoft.com/office/drawing/2014/main" id="{208F4869-2D2D-480E-A7DA-B8889B7D6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1308100"/>
                        <a:ext cx="11430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副标题 2">
            <a:extLst>
              <a:ext uri="{FF2B5EF4-FFF2-40B4-BE49-F238E27FC236}">
                <a16:creationId xmlns:a16="http://schemas.microsoft.com/office/drawing/2014/main" id="{90D5982E-3CDD-4737-B336-E5E99990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E7F3C81-1347-41F3-B243-AC6CE0D62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A61A7269-FEB8-4D26-87CF-E2650075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36837"/>
            <a:ext cx="432048" cy="20162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1960D94E-8156-42B0-B3E7-35210836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647517"/>
            <a:ext cx="432048" cy="199335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0">
            <a:extLst>
              <a:ext uri="{FF2B5EF4-FFF2-40B4-BE49-F238E27FC236}">
                <a16:creationId xmlns:a16="http://schemas.microsoft.com/office/drawing/2014/main" id="{D18F4DAF-AF99-431D-867E-669C1444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87085"/>
              </p:ext>
            </p:extLst>
          </p:nvPr>
        </p:nvGraphicFramePr>
        <p:xfrm>
          <a:off x="755576" y="620688"/>
          <a:ext cx="3048000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1117600" progId="Equation.DSMT4">
                  <p:embed/>
                </p:oleObj>
              </mc:Choice>
              <mc:Fallback>
                <p:oleObj name="Equation" r:id="rId2" imgW="1422400" imgH="1117600" progId="Equation.DSMT4">
                  <p:embed/>
                  <p:pic>
                    <p:nvPicPr>
                      <p:cNvPr id="30722" name="Object 20">
                        <a:extLst>
                          <a:ext uri="{FF2B5EF4-FFF2-40B4-BE49-F238E27FC236}">
                            <a16:creationId xmlns:a16="http://schemas.microsoft.com/office/drawing/2014/main" id="{D18F4DAF-AF99-431D-867E-669C14444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20688"/>
                        <a:ext cx="3048000" cy="239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21">
            <a:extLst>
              <a:ext uri="{FF2B5EF4-FFF2-40B4-BE49-F238E27FC236}">
                <a16:creationId xmlns:a16="http://schemas.microsoft.com/office/drawing/2014/main" id="{02D4326B-5F24-440E-B3ED-F87F480C9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72677"/>
              </p:ext>
            </p:extLst>
          </p:nvPr>
        </p:nvGraphicFramePr>
        <p:xfrm>
          <a:off x="4794176" y="620688"/>
          <a:ext cx="3049588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1117600" progId="Equation.DSMT4">
                  <p:embed/>
                </p:oleObj>
              </mc:Choice>
              <mc:Fallback>
                <p:oleObj name="Equation" r:id="rId4" imgW="1422400" imgH="1117600" progId="Equation.DSMT4">
                  <p:embed/>
                  <p:pic>
                    <p:nvPicPr>
                      <p:cNvPr id="30723" name="Object 21">
                        <a:extLst>
                          <a:ext uri="{FF2B5EF4-FFF2-40B4-BE49-F238E27FC236}">
                            <a16:creationId xmlns:a16="http://schemas.microsoft.com/office/drawing/2014/main" id="{02D4326B-5F24-440E-B3ED-F87F480C9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176" y="620688"/>
                        <a:ext cx="3049588" cy="239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22">
            <a:extLst>
              <a:ext uri="{FF2B5EF4-FFF2-40B4-BE49-F238E27FC236}">
                <a16:creationId xmlns:a16="http://schemas.microsoft.com/office/drawing/2014/main" id="{4CF1A51C-51E9-4BE9-A9C6-85D3FE9A6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03671"/>
              </p:ext>
            </p:extLst>
          </p:nvPr>
        </p:nvGraphicFramePr>
        <p:xfrm>
          <a:off x="1187624" y="3645024"/>
          <a:ext cx="24288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449" imgH="406224" progId="Equation.DSMT4">
                  <p:embed/>
                </p:oleObj>
              </mc:Choice>
              <mc:Fallback>
                <p:oleObj name="Equation" r:id="rId6" imgW="1269449" imgH="406224" progId="Equation.DSMT4">
                  <p:embed/>
                  <p:pic>
                    <p:nvPicPr>
                      <p:cNvPr id="30724" name="Object 22">
                        <a:extLst>
                          <a:ext uri="{FF2B5EF4-FFF2-40B4-BE49-F238E27FC236}">
                            <a16:creationId xmlns:a16="http://schemas.microsoft.com/office/drawing/2014/main" id="{4CF1A51C-51E9-4BE9-A9C6-85D3FE9A6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45024"/>
                        <a:ext cx="2428875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23">
            <a:extLst>
              <a:ext uri="{FF2B5EF4-FFF2-40B4-BE49-F238E27FC236}">
                <a16:creationId xmlns:a16="http://schemas.microsoft.com/office/drawing/2014/main" id="{B97AA611-3DCC-4D9E-B4C9-383B84E3D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29053"/>
              </p:ext>
            </p:extLst>
          </p:nvPr>
        </p:nvGraphicFramePr>
        <p:xfrm>
          <a:off x="4732511" y="3589462"/>
          <a:ext cx="25336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088" imgH="406224" progId="Equation.DSMT4">
                  <p:embed/>
                </p:oleObj>
              </mc:Choice>
              <mc:Fallback>
                <p:oleObj name="Equation" r:id="rId8" imgW="1409088" imgH="406224" progId="Equation.DSMT4">
                  <p:embed/>
                  <p:pic>
                    <p:nvPicPr>
                      <p:cNvPr id="30725" name="Object 23">
                        <a:extLst>
                          <a:ext uri="{FF2B5EF4-FFF2-40B4-BE49-F238E27FC236}">
                            <a16:creationId xmlns:a16="http://schemas.microsoft.com/office/drawing/2014/main" id="{B97AA611-3DCC-4D9E-B4C9-383B84E3D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511" y="3589462"/>
                        <a:ext cx="253365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4">
            <a:extLst>
              <a:ext uri="{FF2B5EF4-FFF2-40B4-BE49-F238E27FC236}">
                <a16:creationId xmlns:a16="http://schemas.microsoft.com/office/drawing/2014/main" id="{D491CE91-FCFF-4F0D-B3AF-9731501BD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98483"/>
              </p:ext>
            </p:extLst>
          </p:nvPr>
        </p:nvGraphicFramePr>
        <p:xfrm>
          <a:off x="1449561" y="4961062"/>
          <a:ext cx="24320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2921" imgH="406224" progId="Equation.DSMT4">
                  <p:embed/>
                </p:oleObj>
              </mc:Choice>
              <mc:Fallback>
                <p:oleObj name="Equation" r:id="rId10" imgW="1332921" imgH="406224" progId="Equation.DSMT4">
                  <p:embed/>
                  <p:pic>
                    <p:nvPicPr>
                      <p:cNvPr id="30726" name="Object 24">
                        <a:extLst>
                          <a:ext uri="{FF2B5EF4-FFF2-40B4-BE49-F238E27FC236}">
                            <a16:creationId xmlns:a16="http://schemas.microsoft.com/office/drawing/2014/main" id="{D491CE91-FCFF-4F0D-B3AF-9731501BD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61" y="4961062"/>
                        <a:ext cx="243205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25">
            <a:extLst>
              <a:ext uri="{FF2B5EF4-FFF2-40B4-BE49-F238E27FC236}">
                <a16:creationId xmlns:a16="http://schemas.microsoft.com/office/drawing/2014/main" id="{E674FF21-7264-4752-AC15-3A12F7F2A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93637"/>
              </p:ext>
            </p:extLst>
          </p:nvPr>
        </p:nvGraphicFramePr>
        <p:xfrm>
          <a:off x="4732511" y="4961062"/>
          <a:ext cx="2225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0" imgH="406400" progId="Equation.DSMT4">
                  <p:embed/>
                </p:oleObj>
              </mc:Choice>
              <mc:Fallback>
                <p:oleObj name="Equation" r:id="rId12" imgW="1143000" imgH="406400" progId="Equation.DSMT4">
                  <p:embed/>
                  <p:pic>
                    <p:nvPicPr>
                      <p:cNvPr id="30727" name="Object 25">
                        <a:extLst>
                          <a:ext uri="{FF2B5EF4-FFF2-40B4-BE49-F238E27FC236}">
                            <a16:creationId xmlns:a16="http://schemas.microsoft.com/office/drawing/2014/main" id="{E674FF21-7264-4752-AC15-3A12F7F2A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511" y="4961062"/>
                        <a:ext cx="2225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副标题 2">
            <a:extLst>
              <a:ext uri="{FF2B5EF4-FFF2-40B4-BE49-F238E27FC236}">
                <a16:creationId xmlns:a16="http://schemas.microsoft.com/office/drawing/2014/main" id="{35C6E006-11A9-4FB6-AACD-C042B879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6AA68D6-EE0D-4F7E-9EEE-521FA795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047AF507-171C-4203-BE26-EDC6129F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586" y="590323"/>
            <a:ext cx="432048" cy="20162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05503204-1B14-4D67-9BBA-A5672B16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213" y="620688"/>
            <a:ext cx="432048" cy="20162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3411</TotalTime>
  <Words>1427</Words>
  <Application>Microsoft Office PowerPoint</Application>
  <PresentationFormat>全屏显示(4:3)</PresentationFormat>
  <Paragraphs>246</Paragraphs>
  <Slides>30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楷体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主题2</vt:lpstr>
      <vt:lpstr>Equation</vt:lpstr>
      <vt:lpstr>复 习</vt:lpstr>
      <vt:lpstr>2.4  克莱姆法则</vt:lpstr>
      <vt:lpstr>PowerPoint 演示文稿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2.5 分块矩阵法</vt:lpstr>
      <vt:lpstr>2.5 分块矩阵法</vt:lpstr>
      <vt:lpstr>PowerPoint 演示文稿</vt:lpstr>
      <vt:lpstr>PowerPoint 演示文稿</vt:lpstr>
      <vt:lpstr>PowerPoint 演示文稿</vt:lpstr>
      <vt:lpstr>2.5 分块矩阵法</vt:lpstr>
      <vt:lpstr>2.5 分块矩阵法</vt:lpstr>
      <vt:lpstr>2.5 分块矩阵法</vt:lpstr>
      <vt:lpstr>PowerPoint 演示文稿</vt:lpstr>
      <vt:lpstr>2.5 分块矩阵法</vt:lpstr>
      <vt:lpstr>2.5 分块矩阵法</vt:lpstr>
      <vt:lpstr>2.5 分块矩阵法</vt:lpstr>
      <vt:lpstr>2.5 分块矩阵法</vt:lpstr>
      <vt:lpstr>第2章  矩阵及其运算</vt:lpstr>
      <vt:lpstr>第2章  矩阵及其运算</vt:lpstr>
      <vt:lpstr>2.2 逆矩阵的定义、性质与计算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329</cp:revision>
  <dcterms:created xsi:type="dcterms:W3CDTF">2015-01-05T18:34:44Z</dcterms:created>
  <dcterms:modified xsi:type="dcterms:W3CDTF">2023-09-11T13:15:43Z</dcterms:modified>
</cp:coreProperties>
</file>