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13" r:id="rId2"/>
    <p:sldId id="473" r:id="rId3"/>
    <p:sldId id="475" r:id="rId4"/>
    <p:sldId id="476" r:id="rId5"/>
    <p:sldId id="477" r:id="rId6"/>
    <p:sldId id="478" r:id="rId7"/>
    <p:sldId id="479" r:id="rId8"/>
    <p:sldId id="575" r:id="rId9"/>
    <p:sldId id="495" r:id="rId10"/>
    <p:sldId id="366" r:id="rId11"/>
    <p:sldId id="367" r:id="rId12"/>
    <p:sldId id="276" r:id="rId13"/>
    <p:sldId id="491" r:id="rId14"/>
    <p:sldId id="492" r:id="rId15"/>
    <p:sldId id="341" r:id="rId16"/>
    <p:sldId id="344" r:id="rId17"/>
    <p:sldId id="579" r:id="rId18"/>
    <p:sldId id="311" r:id="rId19"/>
    <p:sldId id="345" r:id="rId20"/>
    <p:sldId id="346" r:id="rId21"/>
    <p:sldId id="347" r:id="rId22"/>
    <p:sldId id="487" r:id="rId23"/>
    <p:sldId id="488" r:id="rId24"/>
    <p:sldId id="348" r:id="rId25"/>
    <p:sldId id="349" r:id="rId26"/>
    <p:sldId id="350" r:id="rId27"/>
    <p:sldId id="351" r:id="rId28"/>
    <p:sldId id="352" r:id="rId29"/>
    <p:sldId id="353" r:id="rId30"/>
    <p:sldId id="576" r:id="rId31"/>
    <p:sldId id="494" r:id="rId32"/>
    <p:sldId id="355" r:id="rId33"/>
    <p:sldId id="356" r:id="rId34"/>
    <p:sldId id="357" r:id="rId35"/>
    <p:sldId id="358" r:id="rId36"/>
    <p:sldId id="359" r:id="rId37"/>
    <p:sldId id="360" r:id="rId38"/>
    <p:sldId id="333" r:id="rId39"/>
    <p:sldId id="361" r:id="rId40"/>
    <p:sldId id="354" r:id="rId41"/>
    <p:sldId id="328" r:id="rId42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4A7"/>
    <a:srgbClr val="C44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7" autoAdjust="0"/>
    <p:restoredTop sz="94659" autoAdjust="0"/>
  </p:normalViewPr>
  <p:slideViewPr>
    <p:cSldViewPr>
      <p:cViewPr varScale="1">
        <p:scale>
          <a:sx n="70" d="100"/>
          <a:sy n="70" d="100"/>
        </p:scale>
        <p:origin x="106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A845CC6-9CE1-44AB-995A-D7183FF7F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A4167F-2666-434D-AE85-043BE640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813A-C0CD-4605-83ED-4A2FB3243BC4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0C96E-0923-4A41-A387-02FC9AD3CD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E9175E-BE78-4188-9853-B360071488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2FD33-18B1-460B-8680-13DE3AA1F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94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58FE4-EB02-430C-A15E-1873A80AF48A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0619-9710-4FFF-82BB-4CEC711FF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24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4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1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6FCE7-D819-4AE0-9D02-1C3F50EB2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07A6B-B866-40C5-BCFD-956B9C9443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8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0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1.wmf"/><Relationship Id="rId7" Type="http://schemas.openxmlformats.org/officeDocument/2006/relationships/image" Target="../media/image43.png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5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4.bin"/><Relationship Id="rId3" Type="http://schemas.openxmlformats.org/officeDocument/2006/relationships/image" Target="../media/image62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68.wmf"/><Relationship Id="rId10" Type="http://schemas.openxmlformats.org/officeDocument/2006/relationships/image" Target="../media/image70.wmf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2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6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5.wmf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82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87.png"/><Relationship Id="rId3" Type="http://schemas.openxmlformats.org/officeDocument/2006/relationships/tags" Target="../tags/tag15.xml"/><Relationship Id="rId21" Type="http://schemas.openxmlformats.org/officeDocument/2006/relationships/image" Target="../media/image65.tmp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15.xml"/><Relationship Id="rId2" Type="http://schemas.openxmlformats.org/officeDocument/2006/relationships/tags" Target="../tags/tag14.xml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14.xml"/><Relationship Id="rId10" Type="http://schemas.openxmlformats.org/officeDocument/2006/relationships/tags" Target="../tags/tag22.xml"/><Relationship Id="rId19" Type="http://schemas.openxmlformats.org/officeDocument/2006/relationships/tags" Target="../tags/tag16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8" Type="http://schemas.openxmlformats.org/officeDocument/2006/relationships/image" Target="../media/image96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7" Type="http://schemas.openxmlformats.org/officeDocument/2006/relationships/image" Target="../media/image95.png"/><Relationship Id="rId25" Type="http://schemas.openxmlformats.org/officeDocument/2006/relationships/image" Target="../media/image870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92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3.png"/><Relationship Id="rId23" Type="http://schemas.openxmlformats.org/officeDocument/2006/relationships/image" Target="../media/image100.png"/><Relationship Id="rId10" Type="http://schemas.openxmlformats.org/officeDocument/2006/relationships/image" Target="../media/image91.png"/><Relationship Id="rId19" Type="http://schemas.openxmlformats.org/officeDocument/2006/relationships/image" Target="../media/image94.png"/><Relationship Id="rId4" Type="http://schemas.openxmlformats.org/officeDocument/2006/relationships/image" Target="../media/image880.png"/><Relationship Id="rId9" Type="http://schemas.openxmlformats.org/officeDocument/2006/relationships/image" Target="../media/image860.png"/><Relationship Id="rId22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0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0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9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96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99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9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2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0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18" Type="http://schemas.openxmlformats.org/officeDocument/2006/relationships/image" Target="../media/image23.png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2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50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52.png"/><Relationship Id="rId10" Type="http://schemas.openxmlformats.org/officeDocument/2006/relationships/image" Target="../media/image36.e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教学要求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82146" y="1076747"/>
            <a:ext cx="653494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掌握矩阵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初等变换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400" b="1" dirty="0"/>
              <a:t>对调变换</a:t>
            </a:r>
            <a:r>
              <a:rPr lang="zh-CN" altLang="en-US" sz="2400" b="1" dirty="0"/>
              <a:t>、</a:t>
            </a:r>
            <a:r>
              <a:rPr lang="zh-CN" altLang="zh-CN" sz="2400" b="1" dirty="0"/>
              <a:t>倍乘变换</a:t>
            </a:r>
            <a:r>
              <a:rPr lang="zh-CN" altLang="en-US" sz="2400" b="1" dirty="0"/>
              <a:t>、</a:t>
            </a:r>
            <a:r>
              <a:rPr lang="zh-CN" altLang="zh-CN" sz="2400" b="1" dirty="0"/>
              <a:t>倍</a:t>
            </a:r>
            <a:r>
              <a:rPr lang="zh-CN" altLang="en-US" sz="2400" b="1" dirty="0"/>
              <a:t>加</a:t>
            </a:r>
            <a:r>
              <a:rPr lang="zh-CN" altLang="zh-CN" sz="2400" b="1" dirty="0"/>
              <a:t>变换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的定义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26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115616" y="1076747"/>
            <a:ext cx="6192687" cy="713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44489" y="2514263"/>
            <a:ext cx="653494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会将</a:t>
            </a:r>
            <a:r>
              <a:rPr lang="zh-CN" altLang="zh-CN" sz="2400" b="1" dirty="0">
                <a:solidFill>
                  <a:schemeClr val="tx1"/>
                </a:solidFill>
              </a:rPr>
              <a:t>任意一个矩阵通过一系列初等行变换化为</a:t>
            </a:r>
            <a:r>
              <a:rPr lang="zh-CN" altLang="en-US" sz="2400" b="1" dirty="0">
                <a:solidFill>
                  <a:srgbClr val="FF0000"/>
                </a:solidFill>
              </a:rPr>
              <a:t>行阶梯形矩阵</a:t>
            </a:r>
            <a:r>
              <a:rPr lang="zh-CN" altLang="en-US" sz="2400" b="1" dirty="0">
                <a:solidFill>
                  <a:schemeClr val="tx1"/>
                </a:solidFill>
              </a:rPr>
              <a:t>，然后化为</a:t>
            </a:r>
            <a:r>
              <a:rPr lang="zh-CN" altLang="en-US" sz="2400" b="1" dirty="0">
                <a:solidFill>
                  <a:srgbClr val="FF0000"/>
                </a:solidFill>
              </a:rPr>
              <a:t>行最简形矩阵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6F26ACFF-7FA4-4298-AC58-830EF6411A51}"/>
              </a:ext>
            </a:extLst>
          </p:cNvPr>
          <p:cNvSpPr/>
          <p:nvPr/>
        </p:nvSpPr>
        <p:spPr>
          <a:xfrm>
            <a:off x="944489" y="3980836"/>
            <a:ext cx="653494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会用初等变换求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线性方程组的通解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264554" y="1118226"/>
            <a:ext cx="7196201" cy="800219"/>
            <a:chOff x="251520" y="1188621"/>
            <a:chExt cx="7196201" cy="80021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414156"/>
                </p:ext>
              </p:extLst>
            </p:nvPr>
          </p:nvGraphicFramePr>
          <p:xfrm>
            <a:off x="6058871" y="1226916"/>
            <a:ext cx="10160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6000" imgH="482600" progId="Equation.DSMT4">
                    <p:embed/>
                  </p:oleObj>
                </mc:Choice>
                <mc:Fallback>
                  <p:oleObj name="Equation" r:id="rId2" imgW="10160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8871" y="1226916"/>
                          <a:ext cx="10160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603278"/>
                </p:ext>
              </p:extLst>
            </p:nvPr>
          </p:nvGraphicFramePr>
          <p:xfrm>
            <a:off x="3610744" y="1307108"/>
            <a:ext cx="45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002" imgH="393529" progId="Equation.DSMT4">
                    <p:embed/>
                  </p:oleObj>
                </mc:Choice>
                <mc:Fallback>
                  <p:oleObj name="Equation" r:id="rId4" imgW="457002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744" y="1307108"/>
                          <a:ext cx="45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51520" y="1188621"/>
              <a:ext cx="719620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 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对调变换</a:t>
              </a:r>
              <a:r>
                <a:rPr lang="zh-CN" altLang="zh-CN" sz="2800" b="1" dirty="0"/>
                <a:t>：对调</a:t>
              </a:r>
              <a:r>
                <a:rPr lang="en-US" altLang="zh-CN" sz="2800" b="1" dirty="0"/>
                <a:t>         </a:t>
              </a:r>
              <a:r>
                <a:rPr lang="zh-CN" altLang="zh-CN" sz="2800" b="1" dirty="0"/>
                <a:t>两行，记作</a:t>
              </a:r>
              <a:r>
                <a:rPr lang="en-US" altLang="zh-CN" sz="2800" b="1" dirty="0"/>
                <a:t>              .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69487"/>
              </p:ext>
            </p:extLst>
          </p:nvPr>
        </p:nvGraphicFramePr>
        <p:xfrm>
          <a:off x="1771860" y="1852860"/>
          <a:ext cx="5194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94080" imgH="1562040" progId="Equation.DSMT4">
                  <p:embed/>
                </p:oleObj>
              </mc:Choice>
              <mc:Fallback>
                <p:oleObj name="Equation" r:id="rId6" imgW="51940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860" y="1852860"/>
                        <a:ext cx="5194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06836"/>
              </p:ext>
            </p:extLst>
          </p:nvPr>
        </p:nvGraphicFramePr>
        <p:xfrm>
          <a:off x="1787634" y="4319237"/>
          <a:ext cx="5067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67000" imgH="1562040" progId="Equation.DSMT4">
                  <p:embed/>
                </p:oleObj>
              </mc:Choice>
              <mc:Fallback>
                <p:oleObj name="Equation" r:id="rId8" imgW="50670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634" y="4319237"/>
                        <a:ext cx="5067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副标题 5"/>
          <p:cNvSpPr>
            <a:spLocks noGrp="1"/>
          </p:cNvSpPr>
          <p:nvPr>
            <p:ph type="subTitle" idx="1"/>
          </p:nvPr>
        </p:nvSpPr>
        <p:spPr>
          <a:xfrm>
            <a:off x="8460431" y="752500"/>
            <a:ext cx="504057" cy="4260676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初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变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换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定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义</a:t>
            </a:r>
          </a:p>
        </p:txBody>
      </p:sp>
      <p:sp>
        <p:nvSpPr>
          <p:cNvPr id="21" name="矩形 20"/>
          <p:cNvSpPr/>
          <p:nvPr/>
        </p:nvSpPr>
        <p:spPr>
          <a:xfrm>
            <a:off x="323529" y="305051"/>
            <a:ext cx="2448272" cy="6012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b="1" dirty="0">
                <a:solidFill>
                  <a:schemeClr val="tx1"/>
                </a:solidFill>
              </a:rPr>
              <a:t>初等</a:t>
            </a:r>
            <a:r>
              <a:rPr lang="zh-CN" altLang="en-US" sz="2800" b="1" dirty="0">
                <a:solidFill>
                  <a:schemeClr val="tx1"/>
                </a:solidFill>
              </a:rPr>
              <a:t>行</a:t>
            </a:r>
            <a:r>
              <a:rPr lang="zh-CN" altLang="zh-CN" sz="2800" b="1" dirty="0">
                <a:solidFill>
                  <a:schemeClr val="tx1"/>
                </a:solidFill>
              </a:rPr>
              <a:t>变换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36">
                <a:extLst>
                  <a:ext uri="{FF2B5EF4-FFF2-40B4-BE49-F238E27FC236}">
                    <a16:creationId xmlns:a16="http://schemas.microsoft.com/office/drawing/2014/main" id="{6EBCF32E-211C-4F12-923D-0C772AB7D724}"/>
                  </a:ext>
                </a:extLst>
              </p:cNvPr>
              <p:cNvSpPr txBox="1"/>
              <p:nvPr/>
            </p:nvSpPr>
            <p:spPr>
              <a:xfrm>
                <a:off x="264554" y="3642077"/>
                <a:ext cx="8208912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800" b="1" dirty="0"/>
                  <a:t>2</a:t>
                </a:r>
                <a:r>
                  <a:rPr lang="zh-CN" altLang="zh-CN" sz="2800" b="1" dirty="0"/>
                  <a:t>）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倍乘变换</a:t>
                </a:r>
                <a:r>
                  <a:rPr lang="zh-CN" altLang="zh-CN" sz="2800" b="1" dirty="0"/>
                  <a:t>：用非零数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zh-CN" sz="2800" b="1" dirty="0"/>
                  <a:t>乘第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800" b="1" dirty="0"/>
                  <a:t>行，记作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altLang="zh-CN" sz="2800" b="1" dirty="0"/>
                  <a:t> 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TextBox 36">
                <a:extLst>
                  <a:ext uri="{FF2B5EF4-FFF2-40B4-BE49-F238E27FC236}">
                    <a16:creationId xmlns:a16="http://schemas.microsoft.com/office/drawing/2014/main" id="{6EBCF32E-211C-4F12-923D-0C772AB7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4" y="3642077"/>
                <a:ext cx="8208912" cy="535596"/>
              </a:xfrm>
              <a:prstGeom prst="rect">
                <a:avLst/>
              </a:prstGeom>
              <a:blipFill>
                <a:blip r:embed="rId11"/>
                <a:stretch>
                  <a:fillRect l="-1485" t="-13636" b="-32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752500"/>
            <a:ext cx="504057" cy="4260676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初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变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换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定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义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08296"/>
              </p:ext>
            </p:extLst>
          </p:nvPr>
        </p:nvGraphicFramePr>
        <p:xfrm>
          <a:off x="1220912" y="1517524"/>
          <a:ext cx="5689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440" imgH="1562040" progId="Equation.DSMT4">
                  <p:embed/>
                </p:oleObj>
              </mc:Choice>
              <mc:Fallback>
                <p:oleObj name="Equation" r:id="rId2" imgW="56894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912" y="1517524"/>
                        <a:ext cx="5689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1">
                <a:extLst>
                  <a:ext uri="{FF2B5EF4-FFF2-40B4-BE49-F238E27FC236}">
                    <a16:creationId xmlns:a16="http://schemas.microsoft.com/office/drawing/2014/main" id="{8742D68B-3037-49C2-8143-0F197C2DCEB3}"/>
                  </a:ext>
                </a:extLst>
              </p:cNvPr>
              <p:cNvSpPr txBox="1"/>
              <p:nvPr/>
            </p:nvSpPr>
            <p:spPr>
              <a:xfrm>
                <a:off x="323528" y="333574"/>
                <a:ext cx="8208912" cy="1374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800" b="1" dirty="0"/>
                  <a:t>3</a:t>
                </a:r>
                <a:r>
                  <a:rPr lang="zh-CN" altLang="zh-CN" sz="2800" b="1" dirty="0"/>
                  <a:t>）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倍加变换</a:t>
                </a:r>
                <a:r>
                  <a:rPr lang="zh-CN" altLang="zh-CN" sz="2800" b="1" dirty="0"/>
                  <a:t>：把第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zh-CN" sz="2800" b="1" dirty="0"/>
                  <a:t>行的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zh-CN" sz="2800" b="1" dirty="0"/>
                  <a:t>倍加到第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800" b="1" dirty="0"/>
                  <a:t>行，记作</a:t>
                </a:r>
                <a:endParaRPr lang="en-US" altLang="zh-CN" sz="2800" b="1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altLang="zh-CN" sz="2800" b="1" dirty="0"/>
                  <a:t>	</a:t>
                </a:r>
                <a:endParaRPr lang="zh-CN" altLang="zh-CN" sz="2800" b="1" dirty="0"/>
              </a:p>
              <a:p>
                <a:pPr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TextBox 21">
                <a:extLst>
                  <a:ext uri="{FF2B5EF4-FFF2-40B4-BE49-F238E27FC236}">
                    <a16:creationId xmlns:a16="http://schemas.microsoft.com/office/drawing/2014/main" id="{8742D68B-3037-49C2-8143-0F197C2D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3574"/>
                <a:ext cx="8208912" cy="1374607"/>
              </a:xfrm>
              <a:prstGeom prst="rect">
                <a:avLst/>
              </a:prstGeom>
              <a:blipFill>
                <a:blip r:embed="rId5"/>
                <a:stretch>
                  <a:fillRect l="-1485" t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22">
            <a:extLst>
              <a:ext uri="{FF2B5EF4-FFF2-40B4-BE49-F238E27FC236}">
                <a16:creationId xmlns:a16="http://schemas.microsoft.com/office/drawing/2014/main" id="{B5AE0511-82CC-4A1B-B0A3-AA0B5A5F2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3502213"/>
            <a:ext cx="5180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把上述定义中的“行”换成“列”．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B839089-133D-4008-8B2E-1FCDA3CF5FD6}"/>
                  </a:ext>
                </a:extLst>
              </p:cNvPr>
              <p:cNvSpPr txBox="1"/>
              <p:nvPr/>
            </p:nvSpPr>
            <p:spPr>
              <a:xfrm>
                <a:off x="1403149" y="4604046"/>
                <a:ext cx="47109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zh-CN" sz="2800" b="1" dirty="0">
                              <a:solidFill>
                                <a:srgbClr val="FF0000"/>
                              </a:solidFill>
                            </a:rPr>
                            <m:t>倍乘变换</m:t>
                          </m:r>
                          <m:r>
                            <m:rPr>
                              <m:nor/>
                            </m:rPr>
                            <a:rPr lang="zh-CN" altLang="zh-CN" sz="2800" b="1" dirty="0"/>
                            <m:t>：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B839089-133D-4008-8B2E-1FCDA3CF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49" y="4604046"/>
                <a:ext cx="471098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23A8704-E303-4E67-9AEC-BDD3EDA7645E}"/>
                  </a:ext>
                </a:extLst>
              </p:cNvPr>
              <p:cNvSpPr txBox="1"/>
              <p:nvPr/>
            </p:nvSpPr>
            <p:spPr>
              <a:xfrm>
                <a:off x="1523107" y="5041401"/>
                <a:ext cx="4710988" cy="572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zh-CN" sz="2800" b="1" dirty="0">
                              <a:solidFill>
                                <a:srgbClr val="FF0000"/>
                              </a:solidFill>
                            </a:rPr>
                            <m:t>倍加变换</m:t>
                          </m:r>
                          <m:r>
                            <m:rPr>
                              <m:nor/>
                            </m:rPr>
                            <a:rPr lang="zh-CN" altLang="zh-CN" sz="2800" b="1" dirty="0"/>
                            <m:t>：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23A8704-E303-4E67-9AEC-BDD3EDA7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07" y="5041401"/>
                <a:ext cx="4710988" cy="5727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FC6C5A5-E3DD-42A5-8058-C6C997A9FD85}"/>
                  </a:ext>
                </a:extLst>
              </p:cNvPr>
              <p:cNvSpPr txBox="1"/>
              <p:nvPr/>
            </p:nvSpPr>
            <p:spPr>
              <a:xfrm>
                <a:off x="1475656" y="4143763"/>
                <a:ext cx="4710988" cy="572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zh-CN" sz="2800" b="1" dirty="0">
                              <a:solidFill>
                                <a:srgbClr val="FF0000"/>
                              </a:solidFill>
                            </a:rPr>
                            <m:t>对调变换</m:t>
                          </m:r>
                          <m:r>
                            <m:rPr>
                              <m:nor/>
                            </m:rPr>
                            <a:rPr lang="zh-CN" altLang="zh-CN" sz="2800" b="1" dirty="0"/>
                            <m:t>：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FC6C5A5-E3DD-42A5-8058-C6C997A9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43763"/>
                <a:ext cx="4710988" cy="572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6151BF42-DE75-481C-AAF7-5A15A1B35317}"/>
              </a:ext>
            </a:extLst>
          </p:cNvPr>
          <p:cNvSpPr/>
          <p:nvPr/>
        </p:nvSpPr>
        <p:spPr>
          <a:xfrm>
            <a:off x="284808" y="3436637"/>
            <a:ext cx="1872208" cy="6012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初等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变换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2" grpId="0"/>
      <p:bldP spid="33" grpId="0"/>
      <p:bldP spid="34" grpId="0"/>
      <p:bldP spid="35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3138B6E-994C-4690-8564-04D31D3D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21" y="2612221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>
                <a:solidFill>
                  <a:srgbClr val="000000"/>
                </a:solidFill>
              </a:rPr>
              <a:t>初等变换都是可逆的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AB8F321F-B708-44AB-B47F-8F21DA1B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75" y="3820170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85381BC9-C693-443E-8A0B-3EB19A87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75" y="4458345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AF0A5647-8EB5-40AC-B907-FF1EB4E7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75" y="5142558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F28C809-71CB-4D37-B424-F7090182C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82656"/>
              </p:ext>
            </p:extLst>
          </p:nvPr>
        </p:nvGraphicFramePr>
        <p:xfrm>
          <a:off x="2406487" y="3759845"/>
          <a:ext cx="1076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241195" progId="Equation.DSMT4">
                  <p:embed/>
                </p:oleObj>
              </mc:Choice>
              <mc:Fallback>
                <p:oleObj name="Equation" r:id="rId2" imgW="469696" imgH="241195" progId="Equation.DSMT4">
                  <p:embed/>
                  <p:pic>
                    <p:nvPicPr>
                      <p:cNvPr id="18" name="Object 16">
                        <a:extLst>
                          <a:ext uri="{FF2B5EF4-FFF2-40B4-BE49-F238E27FC236}">
                            <a16:creationId xmlns:a16="http://schemas.microsoft.com/office/drawing/2014/main" id="{3C8AB2CB-F416-432F-8836-717B85883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487" y="3759845"/>
                        <a:ext cx="10763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6B669B-F3EA-4BD8-9B72-1DE7C1AC4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19317"/>
              </p:ext>
            </p:extLst>
          </p:nvPr>
        </p:nvGraphicFramePr>
        <p:xfrm>
          <a:off x="2406487" y="4412308"/>
          <a:ext cx="8159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228501" progId="Equation.DSMT4">
                  <p:embed/>
                </p:oleObj>
              </mc:Choice>
              <mc:Fallback>
                <p:oleObj name="Equation" r:id="rId4" imgW="355446" imgH="228501" progId="Equation.DSMT4">
                  <p:embed/>
                  <p:pic>
                    <p:nvPicPr>
                      <p:cNvPr id="26" name="Object 17">
                        <a:extLst>
                          <a:ext uri="{FF2B5EF4-FFF2-40B4-BE49-F238E27FC236}">
                            <a16:creationId xmlns:a16="http://schemas.microsoft.com/office/drawing/2014/main" id="{936A089B-17B0-4155-BC7C-7311B5260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487" y="4412308"/>
                        <a:ext cx="8159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39E3188-F8D3-439A-8843-F5FF4D8A4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69874"/>
              </p:ext>
            </p:extLst>
          </p:nvPr>
        </p:nvGraphicFramePr>
        <p:xfrm>
          <a:off x="2406487" y="5082233"/>
          <a:ext cx="1047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41300" progId="Equation.DSMT4">
                  <p:embed/>
                </p:oleObj>
              </mc:Choice>
              <mc:Fallback>
                <p:oleObj name="Equation" r:id="rId6" imgW="457200" imgH="241300" progId="Equation.DSMT4">
                  <p:embed/>
                  <p:pic>
                    <p:nvPicPr>
                      <p:cNvPr id="27" name="Object 18">
                        <a:extLst>
                          <a:ext uri="{FF2B5EF4-FFF2-40B4-BE49-F238E27FC236}">
                            <a16:creationId xmlns:a16="http://schemas.microsoft.com/office/drawing/2014/main" id="{963360D8-8107-4C27-AEEA-DA0EF1145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487" y="5082233"/>
                        <a:ext cx="10477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3108344-A1F7-4132-AD09-C6BFA7E0E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92954"/>
              </p:ext>
            </p:extLst>
          </p:nvPr>
        </p:nvGraphicFramePr>
        <p:xfrm>
          <a:off x="4703600" y="3759845"/>
          <a:ext cx="11922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474" imgH="241195" progId="Equation.DSMT4">
                  <p:embed/>
                </p:oleObj>
              </mc:Choice>
              <mc:Fallback>
                <p:oleObj name="Equation" r:id="rId8" imgW="520474" imgH="241195" progId="Equation.DSMT4">
                  <p:embed/>
                  <p:pic>
                    <p:nvPicPr>
                      <p:cNvPr id="28" name="Object 19">
                        <a:extLst>
                          <a:ext uri="{FF2B5EF4-FFF2-40B4-BE49-F238E27FC236}">
                            <a16:creationId xmlns:a16="http://schemas.microsoft.com/office/drawing/2014/main" id="{6D5FAF14-CC03-482A-B5BF-A2850052C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600" y="3759845"/>
                        <a:ext cx="119221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FAD9488-6423-4E12-B20E-75FB5E4CF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497803"/>
              </p:ext>
            </p:extLst>
          </p:nvPr>
        </p:nvGraphicFramePr>
        <p:xfrm>
          <a:off x="4703600" y="4412308"/>
          <a:ext cx="9318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224" imgH="228501" progId="Equation.DSMT4">
                  <p:embed/>
                </p:oleObj>
              </mc:Choice>
              <mc:Fallback>
                <p:oleObj name="Equation" r:id="rId10" imgW="406224" imgH="228501" progId="Equation.DSMT4">
                  <p:embed/>
                  <p:pic>
                    <p:nvPicPr>
                      <p:cNvPr id="29" name="Object 20">
                        <a:extLst>
                          <a:ext uri="{FF2B5EF4-FFF2-40B4-BE49-F238E27FC236}">
                            <a16:creationId xmlns:a16="http://schemas.microsoft.com/office/drawing/2014/main" id="{526DF49F-E7E4-46A5-B4D9-A3C464A26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600" y="4412308"/>
                        <a:ext cx="9318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1919826-BEFD-48B1-9027-494B5A23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44808"/>
              </p:ext>
            </p:extLst>
          </p:nvPr>
        </p:nvGraphicFramePr>
        <p:xfrm>
          <a:off x="4703600" y="5083820"/>
          <a:ext cx="11350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85" imgH="241195" progId="Equation.DSMT4">
                  <p:embed/>
                </p:oleObj>
              </mc:Choice>
              <mc:Fallback>
                <p:oleObj name="Equation" r:id="rId12" imgW="495085" imgH="241195" progId="Equation.DSMT4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F7EF123D-0888-4E90-A5C7-65C5ECC08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600" y="5083820"/>
                        <a:ext cx="11350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5">
            <a:extLst>
              <a:ext uri="{FF2B5EF4-FFF2-40B4-BE49-F238E27FC236}">
                <a16:creationId xmlns:a16="http://schemas.microsoft.com/office/drawing/2014/main" id="{4E381F71-FB88-4714-B957-A448A909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207" y="895771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初等变换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23FEB8FF-C8BC-477A-A1F3-1135CBF2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532" y="463971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初等行变换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AB01FFB1-8E85-4E6B-8E5D-E325CB88A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532" y="1327571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初等列变换</a:t>
            </a:r>
          </a:p>
        </p:txBody>
      </p:sp>
      <p:sp>
        <p:nvSpPr>
          <p:cNvPr id="41" name="AutoShape 30">
            <a:extLst>
              <a:ext uri="{FF2B5EF4-FFF2-40B4-BE49-F238E27FC236}">
                <a16:creationId xmlns:a16="http://schemas.microsoft.com/office/drawing/2014/main" id="{F29841ED-1CEF-4A3A-8DB9-E13411A0C36D}"/>
              </a:ext>
            </a:extLst>
          </p:cNvPr>
          <p:cNvSpPr>
            <a:spLocks/>
          </p:cNvSpPr>
          <p:nvPr/>
        </p:nvSpPr>
        <p:spPr bwMode="auto">
          <a:xfrm>
            <a:off x="3852069" y="679871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EBAF5A29-0430-4131-84A5-9F1439B5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48071"/>
            <a:ext cx="3816350" cy="19446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D726C5F0-2536-41BE-A5D2-1E1BC7ED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00" y="319816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逆变换</a:t>
            </a:r>
          </a:p>
        </p:txBody>
      </p:sp>
      <p:sp>
        <p:nvSpPr>
          <p:cNvPr id="49" name="副标题 5">
            <a:extLst>
              <a:ext uri="{FF2B5EF4-FFF2-40B4-BE49-F238E27FC236}">
                <a16:creationId xmlns:a16="http://schemas.microsoft.com/office/drawing/2014/main" id="{B2C3843E-E5AB-423E-BD34-7DD33D2C5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1" y="752500"/>
            <a:ext cx="504057" cy="4260676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初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变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换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定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义</a:t>
            </a:r>
          </a:p>
        </p:txBody>
      </p:sp>
    </p:spTree>
    <p:extLst>
      <p:ext uri="{BB962C8B-B14F-4D97-AF65-F5344CB8AC3E}">
        <p14:creationId xmlns:p14="http://schemas.microsoft.com/office/powerpoint/2010/main" val="4059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5" grpId="0" animBg="1"/>
      <p:bldP spid="16" grpId="0" animBg="1"/>
      <p:bldP spid="38" grpId="0"/>
      <p:bldP spid="39" grpId="0"/>
      <p:bldP spid="40" grpId="0"/>
      <p:bldP spid="41" grpId="0" animBg="1"/>
      <p:bldP spid="42" grpId="0" animBg="1"/>
      <p:bldP spid="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阵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价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EF058F7-147D-4322-B4B1-DABBAC53D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66898"/>
              </p:ext>
            </p:extLst>
          </p:nvPr>
        </p:nvGraphicFramePr>
        <p:xfrm>
          <a:off x="2050976" y="2763168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5" imgH="164885" progId="Equation.DSMT4">
                  <p:embed/>
                </p:oleObj>
              </mc:Choice>
              <mc:Fallback>
                <p:oleObj name="Equation" r:id="rId2" imgW="164885" imgH="164885" progId="Equation.DSMT4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976" y="2763168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754B677-48D7-41CB-B7E4-E22B90CE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65685"/>
              </p:ext>
            </p:extLst>
          </p:nvPr>
        </p:nvGraphicFramePr>
        <p:xfrm>
          <a:off x="6089576" y="2763168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576" y="2763168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>
            <a:extLst>
              <a:ext uri="{FF2B5EF4-FFF2-40B4-BE49-F238E27FC236}">
                <a16:creationId xmlns:a16="http://schemas.microsoft.com/office/drawing/2014/main" id="{DC96C211-5707-44A9-9DA4-486A94DD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276" y="299176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C4CCA6B-E36F-4B59-9A91-9F28F917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826" y="2510755"/>
            <a:ext cx="287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有限次初等行变换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AE848BC3-7678-412B-8C78-956F3EE1C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276" y="314416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F43B0441-76E7-4CBD-8317-681E0C493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826" y="3120355"/>
            <a:ext cx="287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有限次初等列变换</a:t>
            </a: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B292E8ED-3AC1-4537-A725-305D3209E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1626"/>
              </p:ext>
            </p:extLst>
          </p:nvPr>
        </p:nvGraphicFramePr>
        <p:xfrm>
          <a:off x="6061001" y="1645568"/>
          <a:ext cx="901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359" imgH="266469" progId="Equation.DSMT4">
                  <p:embed/>
                </p:oleObj>
              </mc:Choice>
              <mc:Fallback>
                <p:oleObj name="Equation" r:id="rId6" imgW="393359" imgH="266469" progId="Equation.DSMT4">
                  <p:embed/>
                  <p:pic>
                    <p:nvPicPr>
                      <p:cNvPr id="66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01" y="1645568"/>
                        <a:ext cx="9017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271AC453-BBB0-425A-B5C2-CC56E3C0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876" y="185988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</a:rPr>
              <a:t>行等价</a:t>
            </a:r>
            <a:r>
              <a:rPr lang="zh-CN" altLang="en-US" sz="2400" b="1" dirty="0">
                <a:solidFill>
                  <a:srgbClr val="000000"/>
                </a:solidFill>
              </a:rPr>
              <a:t>，记作   </a:t>
            </a:r>
          </a:p>
        </p:txBody>
      </p:sp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9A459E32-67F7-491D-BD90-3990FF433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1598"/>
              </p:ext>
            </p:extLst>
          </p:nvPr>
        </p:nvGraphicFramePr>
        <p:xfrm>
          <a:off x="6061001" y="3550568"/>
          <a:ext cx="901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359" imgH="266469" progId="Equation.DSMT4">
                  <p:embed/>
                </p:oleObj>
              </mc:Choice>
              <mc:Fallback>
                <p:oleObj name="Equation" r:id="rId8" imgW="393359" imgH="266469" progId="Equation.DSMT4">
                  <p:embed/>
                  <p:pic>
                    <p:nvPicPr>
                      <p:cNvPr id="665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01" y="3550568"/>
                        <a:ext cx="9017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7">
            <a:extLst>
              <a:ext uri="{FF2B5EF4-FFF2-40B4-BE49-F238E27FC236}">
                <a16:creationId xmlns:a16="http://schemas.microsoft.com/office/drawing/2014/main" id="{130FC7C4-BA6B-45A0-854D-D9C9FD32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876" y="376488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3300"/>
                </a:solidFill>
              </a:rPr>
              <a:t>列等价</a:t>
            </a:r>
            <a:r>
              <a:rPr lang="zh-CN" altLang="en-US" sz="2400" b="1">
                <a:solidFill>
                  <a:srgbClr val="000000"/>
                </a:solidFill>
              </a:rPr>
              <a:t>，记作   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01C84FD6-006A-4FAA-A149-0D9AD0E6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340768"/>
            <a:ext cx="7010400" cy="3276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阵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价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DBFF50CC-73C4-4FC7-8327-AA4667517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1955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5" imgH="164885" progId="Equation.DSMT4">
                  <p:embed/>
                </p:oleObj>
              </mc:Choice>
              <mc:Fallback>
                <p:oleObj name="Equation" r:id="rId2" imgW="164885" imgH="164885" progId="Equation.DSMT4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9558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E50A0CDF-5AF1-4A0B-BFB4-B1B2514DE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955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5" imgH="164885" progId="Equation.DSMT4">
                  <p:embed/>
                </p:oleObj>
              </mc:Choice>
              <mc:Fallback>
                <p:oleObj name="Equation" r:id="rId4" imgW="164885" imgH="164885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558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5">
            <a:extLst>
              <a:ext uri="{FF2B5EF4-FFF2-40B4-BE49-F238E27FC236}">
                <a16:creationId xmlns:a16="http://schemas.microsoft.com/office/drawing/2014/main" id="{41CC9255-8B7F-4239-B0A5-D4746A670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5" y="2184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B51A70A4-C68C-4CD1-8E92-994B1D76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703388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有限次初等变换</a:t>
            </a: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940AF44B-D5B1-49DA-83AB-FD3FDD900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1068388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165028" progId="Equation.DSMT4">
                  <p:embed/>
                </p:oleObj>
              </mc:Choice>
              <mc:Fallback>
                <p:oleObj name="Equation" r:id="rId6" imgW="431613" imgH="165028" progId="Equation.DSMT4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068388"/>
                        <a:ext cx="98901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>
            <a:extLst>
              <a:ext uri="{FF2B5EF4-FFF2-40B4-BE49-F238E27FC236}">
                <a16:creationId xmlns:a16="http://schemas.microsoft.com/office/drawing/2014/main" id="{10E22D23-2FEF-4E03-AE2F-37E7EA8B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1052513"/>
            <a:ext cx="414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3300"/>
                </a:solidFill>
              </a:rPr>
              <a:t>矩阵 </a:t>
            </a:r>
            <a:r>
              <a:rPr lang="en-US" altLang="zh-CN" sz="2400" b="1" i="1">
                <a:solidFill>
                  <a:srgbClr val="FF3300"/>
                </a:solidFill>
              </a:rPr>
              <a:t>A </a:t>
            </a:r>
            <a:r>
              <a:rPr lang="zh-CN" altLang="en-US" sz="2400" b="1">
                <a:solidFill>
                  <a:srgbClr val="FF3300"/>
                </a:solidFill>
              </a:rPr>
              <a:t>与矩阵 </a:t>
            </a:r>
            <a:r>
              <a:rPr lang="en-US" altLang="zh-CN" sz="2400" b="1" i="1">
                <a:solidFill>
                  <a:srgbClr val="FF3300"/>
                </a:solidFill>
              </a:rPr>
              <a:t>B </a:t>
            </a:r>
            <a:r>
              <a:rPr lang="zh-CN" altLang="en-US" sz="2400" b="1">
                <a:solidFill>
                  <a:srgbClr val="FF3300"/>
                </a:solidFill>
              </a:rPr>
              <a:t>等价</a:t>
            </a:r>
            <a:r>
              <a:rPr lang="zh-CN" altLang="en-US" sz="2400" b="1">
                <a:solidFill>
                  <a:srgbClr val="000000"/>
                </a:solidFill>
              </a:rPr>
              <a:t>，记作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3221D88-227D-423C-8B3B-0B57EB5B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85800"/>
            <a:ext cx="7010400" cy="213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4D4250E0-1946-4794-8A68-A340FE89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" y="3429000"/>
            <a:ext cx="7027863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矩阵之间的等价关系具有下列性质：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反身性            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对称性 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若          ，则           ；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传递性 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若                       ，则           ．</a:t>
            </a:r>
          </a:p>
        </p:txBody>
      </p:sp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7599FED2-4BAE-4F4D-B8E6-6D9A7D0F7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80741"/>
              </p:ext>
            </p:extLst>
          </p:nvPr>
        </p:nvGraphicFramePr>
        <p:xfrm>
          <a:off x="1612900" y="3963200"/>
          <a:ext cx="990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165028" progId="Equation.DSMT4">
                  <p:embed/>
                </p:oleObj>
              </mc:Choice>
              <mc:Fallback>
                <p:oleObj name="Equation" r:id="rId8" imgW="431613" imgH="165028" progId="Equation.DSMT4">
                  <p:embed/>
                  <p:pic>
                    <p:nvPicPr>
                      <p:cNvPr id="67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963200"/>
                        <a:ext cx="990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1F1ABAEA-45DE-4B88-B211-15B54D88D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3412"/>
              </p:ext>
            </p:extLst>
          </p:nvPr>
        </p:nvGraphicFramePr>
        <p:xfrm>
          <a:off x="1906675" y="4542308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165028" progId="Equation.DSMT4">
                  <p:embed/>
                </p:oleObj>
              </mc:Choice>
              <mc:Fallback>
                <p:oleObj name="Equation" r:id="rId10" imgW="431613" imgH="165028" progId="Equation.DSMT4">
                  <p:embed/>
                  <p:pic>
                    <p:nvPicPr>
                      <p:cNvPr id="67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675" y="4542308"/>
                        <a:ext cx="98901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>
            <a:extLst>
              <a:ext uri="{FF2B5EF4-FFF2-40B4-BE49-F238E27FC236}">
                <a16:creationId xmlns:a16="http://schemas.microsoft.com/office/drawing/2014/main" id="{1BC20013-4473-4C30-B0DD-AA8EDD32F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460810"/>
              </p:ext>
            </p:extLst>
          </p:nvPr>
        </p:nvGraphicFramePr>
        <p:xfrm>
          <a:off x="1985168" y="5103150"/>
          <a:ext cx="2065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309" imgH="203112" progId="Equation.DSMT4">
                  <p:embed/>
                </p:oleObj>
              </mc:Choice>
              <mc:Fallback>
                <p:oleObj name="Equation" r:id="rId12" imgW="901309" imgH="203112" progId="Equation.DSMT4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168" y="5103150"/>
                        <a:ext cx="20653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6">
            <a:extLst>
              <a:ext uri="{FF2B5EF4-FFF2-40B4-BE49-F238E27FC236}">
                <a16:creationId xmlns:a16="http://schemas.microsoft.com/office/drawing/2014/main" id="{CA26CC0E-5A44-4A6B-AA42-7CC9BFF40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5" y="24003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9" name="Object 18">
            <a:extLst>
              <a:ext uri="{FF2B5EF4-FFF2-40B4-BE49-F238E27FC236}">
                <a16:creationId xmlns:a16="http://schemas.microsoft.com/office/drawing/2014/main" id="{48D3F83F-145B-428E-A7C4-CC07FFE8E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903047"/>
              </p:ext>
            </p:extLst>
          </p:nvPr>
        </p:nvGraphicFramePr>
        <p:xfrm>
          <a:off x="3473450" y="4542308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1613" imgH="165028" progId="Equation.DSMT4">
                  <p:embed/>
                </p:oleObj>
              </mc:Choice>
              <mc:Fallback>
                <p:oleObj name="Equation" r:id="rId14" imgW="431613" imgH="165028" progId="Equation.DSMT4">
                  <p:embed/>
                  <p:pic>
                    <p:nvPicPr>
                      <p:cNvPr id="67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542308"/>
                        <a:ext cx="98901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0">
            <a:extLst>
              <a:ext uri="{FF2B5EF4-FFF2-40B4-BE49-F238E27FC236}">
                <a16:creationId xmlns:a16="http://schemas.microsoft.com/office/drawing/2014/main" id="{7C407796-8B99-474F-A532-853698A55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70335"/>
              </p:ext>
            </p:extLst>
          </p:nvPr>
        </p:nvGraphicFramePr>
        <p:xfrm>
          <a:off x="4700859" y="5128864"/>
          <a:ext cx="9890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425" imgH="177646" progId="Equation.DSMT4">
                  <p:embed/>
                </p:oleObj>
              </mc:Choice>
              <mc:Fallback>
                <p:oleObj name="Equation" r:id="rId16" imgW="431425" imgH="177646" progId="Equation.DSMT4">
                  <p:embed/>
                  <p:pic>
                    <p:nvPicPr>
                      <p:cNvPr id="676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859" y="5128864"/>
                        <a:ext cx="989013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44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思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考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08251"/>
              </p:ext>
            </p:extLst>
          </p:nvPr>
        </p:nvGraphicFramePr>
        <p:xfrm>
          <a:off x="500034" y="2601428"/>
          <a:ext cx="2057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070100" progId="Equation.DSMT4">
                  <p:embed/>
                </p:oleObj>
              </mc:Choice>
              <mc:Fallback>
                <p:oleObj name="Equation" r:id="rId2" imgW="2057400" imgH="207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601428"/>
                        <a:ext cx="2057400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10890"/>
              </p:ext>
            </p:extLst>
          </p:nvPr>
        </p:nvGraphicFramePr>
        <p:xfrm>
          <a:off x="3143240" y="2387114"/>
          <a:ext cx="50673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67300" imgH="2603500" progId="Equation.DSMT4">
                  <p:embed/>
                </p:oleObj>
              </mc:Choice>
              <mc:Fallback>
                <p:oleObj name="Equation" r:id="rId4" imgW="5067300" imgH="260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387114"/>
                        <a:ext cx="5067300" cy="260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 9"/>
          <p:cNvSpPr/>
          <p:nvPr/>
        </p:nvSpPr>
        <p:spPr>
          <a:xfrm>
            <a:off x="179512" y="116632"/>
            <a:ext cx="2664295" cy="129614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prstTxWarp prst="textCanUp">
              <a:avLst/>
            </a:prstTxWarp>
          </a:bodyPr>
          <a:lstStyle/>
          <a:p>
            <a:pPr algn="ctr"/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</a:rPr>
              <a:t>思考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4610" y="457508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什么是</a:t>
            </a:r>
            <a:r>
              <a:rPr lang="zh-CN" altLang="zh-CN" sz="2800" b="1" dirty="0">
                <a:solidFill>
                  <a:srgbClr val="FF0000"/>
                </a:solidFill>
              </a:rPr>
              <a:t>行阶梯</a:t>
            </a:r>
            <a:r>
              <a:rPr lang="zh-CN" altLang="en-US" sz="2800" b="1" dirty="0">
                <a:solidFill>
                  <a:srgbClr val="FF0000"/>
                </a:solidFill>
              </a:rPr>
              <a:t>形</a:t>
            </a:r>
            <a:r>
              <a:rPr lang="zh-CN" altLang="zh-CN" sz="2800" b="1" dirty="0">
                <a:solidFill>
                  <a:srgbClr val="FF0000"/>
                </a:solidFill>
              </a:rPr>
              <a:t>矩阵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行最简</a:t>
            </a:r>
            <a:r>
              <a:rPr lang="zh-CN" altLang="en-US" sz="2800" b="1" dirty="0">
                <a:solidFill>
                  <a:srgbClr val="FF0000"/>
                </a:solidFill>
              </a:rPr>
              <a:t>形</a:t>
            </a:r>
            <a:r>
              <a:rPr lang="zh-CN" altLang="zh-CN" sz="2800" b="1" dirty="0">
                <a:solidFill>
                  <a:srgbClr val="FF0000"/>
                </a:solidFill>
              </a:rPr>
              <a:t>矩阵</a:t>
            </a:r>
            <a:r>
              <a:rPr lang="zh-CN" altLang="zh-CN" sz="2800" b="1" dirty="0"/>
              <a:t>？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0090" y="1877249"/>
            <a:ext cx="81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</a:t>
            </a:r>
            <a:r>
              <a:rPr lang="zh-CN" altLang="zh-CN" sz="2800" b="1" dirty="0"/>
              <a:t>下列矩阵是</a:t>
            </a:r>
            <a:r>
              <a:rPr lang="zh-CN" altLang="en-US" sz="2800" b="1" dirty="0">
                <a:solidFill>
                  <a:srgbClr val="FF0000"/>
                </a:solidFill>
              </a:rPr>
              <a:t>行</a:t>
            </a:r>
            <a:r>
              <a:rPr lang="zh-CN" altLang="zh-CN" sz="2800" b="1" dirty="0">
                <a:solidFill>
                  <a:srgbClr val="FF0000"/>
                </a:solidFill>
              </a:rPr>
              <a:t>阶梯形</a:t>
            </a:r>
            <a:r>
              <a:rPr lang="zh-CN" altLang="zh-CN" sz="2800" b="1" dirty="0"/>
              <a:t>的</a:t>
            </a:r>
          </a:p>
        </p:txBody>
      </p:sp>
      <p:cxnSp>
        <p:nvCxnSpPr>
          <p:cNvPr id="15" name="肘形连接符 14"/>
          <p:cNvCxnSpPr/>
          <p:nvPr/>
        </p:nvCxnSpPr>
        <p:spPr>
          <a:xfrm>
            <a:off x="642910" y="3030056"/>
            <a:ext cx="914400" cy="576064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6200000" flipH="1">
            <a:off x="3702793" y="2541941"/>
            <a:ext cx="864096" cy="84019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4572000" y="3387246"/>
            <a:ext cx="1152128" cy="648072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>
            <a:off x="6300192" y="4458816"/>
            <a:ext cx="1744266" cy="626368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715008" y="4030188"/>
            <a:ext cx="0" cy="4572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15008" y="4458816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00166" y="3601560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57356" y="3601560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16938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行阶梯形矩阵特点：</a:t>
            </a:r>
            <a:r>
              <a:rPr lang="en-US" altLang="zh-CN" sz="2000" b="1" dirty="0"/>
              <a:t>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画出一条阶梯线，线的下方全为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     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每段竖线的高度为一行，竖线后面的第一个元素为非零元 </a:t>
            </a:r>
          </a:p>
        </p:txBody>
      </p:sp>
    </p:spTree>
    <p:extLst>
      <p:ext uri="{BB962C8B-B14F-4D97-AF65-F5344CB8AC3E}">
        <p14:creationId xmlns:p14="http://schemas.microsoft.com/office/powerpoint/2010/main" val="24363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</a:p>
        </p:txBody>
      </p:sp>
      <p:graphicFrame>
        <p:nvGraphicFramePr>
          <p:cNvPr id="18434" name="Object 18"/>
          <p:cNvGraphicFramePr>
            <a:graphicFrameLocks noChangeAspect="1"/>
          </p:cNvGraphicFramePr>
          <p:nvPr/>
        </p:nvGraphicFramePr>
        <p:xfrm>
          <a:off x="4394200" y="1836738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859" imgH="799637" progId="Equation.DSMT4">
                  <p:embed/>
                </p:oleObj>
              </mc:Choice>
              <mc:Fallback>
                <p:oleObj name="Equation" r:id="rId2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36738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9"/>
          <p:cNvGraphicFramePr>
            <a:graphicFrameLocks noChangeAspect="1"/>
          </p:cNvGraphicFramePr>
          <p:nvPr/>
        </p:nvGraphicFramePr>
        <p:xfrm>
          <a:off x="889000" y="2790825"/>
          <a:ext cx="3416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040" imgH="2209680" progId="Equation.DSMT4">
                  <p:embed/>
                </p:oleObj>
              </mc:Choice>
              <mc:Fallback>
                <p:oleObj name="Equation" r:id="rId4" imgW="34160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790825"/>
                        <a:ext cx="34163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椭圆形标注 75"/>
          <p:cNvSpPr/>
          <p:nvPr/>
        </p:nvSpPr>
        <p:spPr>
          <a:xfrm>
            <a:off x="1071563" y="188913"/>
            <a:ext cx="2447925" cy="900112"/>
          </a:xfrm>
          <a:prstGeom prst="wedgeEllipseCallout">
            <a:avLst>
              <a:gd name="adj1" fmla="val 100122"/>
              <a:gd name="adj2" fmla="val 78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行阶梯形</a:t>
            </a:r>
          </a:p>
        </p:txBody>
      </p:sp>
      <p:graphicFrame>
        <p:nvGraphicFramePr>
          <p:cNvPr id="18436" name="Object 24"/>
          <p:cNvGraphicFramePr>
            <a:graphicFrameLocks noChangeAspect="1"/>
          </p:cNvGraphicFramePr>
          <p:nvPr/>
        </p:nvGraphicFramePr>
        <p:xfrm>
          <a:off x="3589338" y="75565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3859" imgH="799637" progId="Equation.DSMT4">
                  <p:embed/>
                </p:oleObj>
              </mc:Choice>
              <mc:Fallback>
                <p:oleObj name="Equation" r:id="rId6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755650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椭圆形标注 77"/>
          <p:cNvSpPr/>
          <p:nvPr/>
        </p:nvSpPr>
        <p:spPr>
          <a:xfrm>
            <a:off x="5429250" y="2636838"/>
            <a:ext cx="2447925" cy="900112"/>
          </a:xfrm>
          <a:prstGeom prst="wedgeEllipseCallout">
            <a:avLst>
              <a:gd name="adj1" fmla="val -97357"/>
              <a:gd name="adj2" fmla="val 10839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行阶梯形</a:t>
            </a:r>
          </a:p>
        </p:txBody>
      </p:sp>
      <p:graphicFrame>
        <p:nvGraphicFramePr>
          <p:cNvPr id="75259" name="Object 25"/>
          <p:cNvGraphicFramePr>
            <a:graphicFrameLocks noChangeAspect="1"/>
          </p:cNvGraphicFramePr>
          <p:nvPr/>
        </p:nvGraphicFramePr>
        <p:xfrm>
          <a:off x="4837113" y="188913"/>
          <a:ext cx="25400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4000" imgH="1930400" progId="Equation.DSMT4">
                  <p:embed/>
                </p:oleObj>
              </mc:Choice>
              <mc:Fallback>
                <p:oleObj name="Equation" r:id="rId7" imgW="27940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188913"/>
                        <a:ext cx="254000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1071563" y="3357563"/>
            <a:ext cx="2500312" cy="1000125"/>
            <a:chOff x="5508104" y="4677122"/>
            <a:chExt cx="2500685" cy="1000006"/>
          </a:xfrm>
        </p:grpSpPr>
        <p:cxnSp>
          <p:nvCxnSpPr>
            <p:cNvPr id="46" name="肘形连接符 45"/>
            <p:cNvCxnSpPr/>
            <p:nvPr/>
          </p:nvCxnSpPr>
          <p:spPr>
            <a:xfrm>
              <a:off x="5508104" y="4677122"/>
              <a:ext cx="914536" cy="457146"/>
            </a:xfrm>
            <a:prstGeom prst="bentConnector3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>
              <a:off x="6381359" y="5134268"/>
              <a:ext cx="1627430" cy="54286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2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举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571875" y="4357688"/>
            <a:ext cx="642938" cy="15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4"/>
          <p:cNvGrpSpPr>
            <a:grpSpLocks/>
          </p:cNvGrpSpPr>
          <p:nvPr/>
        </p:nvGrpSpPr>
        <p:grpSpPr bwMode="auto">
          <a:xfrm>
            <a:off x="4872038" y="571500"/>
            <a:ext cx="2343150" cy="1000125"/>
            <a:chOff x="5665295" y="4677120"/>
            <a:chExt cx="2343494" cy="1000008"/>
          </a:xfrm>
        </p:grpSpPr>
        <p:cxnSp>
          <p:nvCxnSpPr>
            <p:cNvPr id="36" name="肘形连接符 35"/>
            <p:cNvCxnSpPr/>
            <p:nvPr/>
          </p:nvCxnSpPr>
          <p:spPr>
            <a:xfrm>
              <a:off x="5665295" y="4677120"/>
              <a:ext cx="914534" cy="457147"/>
            </a:xfrm>
            <a:prstGeom prst="bentConnector3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>
              <a:off x="6381362" y="5134267"/>
              <a:ext cx="1627427" cy="542861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05514D96-B124-4A81-ADF0-0C991517FA14}"/>
              </a:ext>
            </a:extLst>
          </p:cNvPr>
          <p:cNvSpPr txBox="1"/>
          <p:nvPr/>
        </p:nvSpPr>
        <p:spPr>
          <a:xfrm>
            <a:off x="323528" y="516938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    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画出一条阶梯线，线的下方全为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     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每段竖线的高度为一行，竖线后面的第一个元素为非零元 </a:t>
            </a:r>
          </a:p>
        </p:txBody>
      </p:sp>
    </p:spTree>
    <p:extLst>
      <p:ext uri="{BB962C8B-B14F-4D97-AF65-F5344CB8AC3E}">
        <p14:creationId xmlns:p14="http://schemas.microsoft.com/office/powerpoint/2010/main" val="42603076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8BE973-2434-E99D-040F-697E14ECFD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68070" y="317859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FF96EB-D07E-57D3-0E17-94F2896939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75530" y="317859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EA84CE-C971-2B0C-692C-B7E310F0B17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53695" y="3242891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210D5E4-701D-DF07-862B-42CD9D4F905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561155" y="324289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B58E3D-9445-5049-75B7-486B5507521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1">
                <a:extLst>
                  <a:ext uri="{FF2B5EF4-FFF2-40B4-BE49-F238E27FC236}">
                    <a16:creationId xmlns:a16="http://schemas.microsoft.com/office/drawing/2014/main" id="{D02939D9-0EF9-1962-88E9-4068A7C544A8}"/>
                  </a:ext>
                </a:extLst>
              </p:cNvPr>
              <p:cNvSpPr txBox="1"/>
              <p:nvPr/>
            </p:nvSpPr>
            <p:spPr>
              <a:xfrm>
                <a:off x="869816" y="1033337"/>
                <a:ext cx="7577718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b="1" dirty="0"/>
                  <a:t>是否为行阶梯形矩阵？</a:t>
                </a:r>
              </a:p>
            </p:txBody>
          </p:sp>
        </mc:Choice>
        <mc:Fallback xmlns="">
          <p:sp>
            <p:nvSpPr>
              <p:cNvPr id="27" name="TextBox 11">
                <a:extLst>
                  <a:ext uri="{FF2B5EF4-FFF2-40B4-BE49-F238E27FC236}">
                    <a16:creationId xmlns:a16="http://schemas.microsoft.com/office/drawing/2014/main" id="{D02939D9-0EF9-1962-88E9-4068A7C54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16" y="1033337"/>
                <a:ext cx="7577718" cy="1679755"/>
              </a:xfrm>
              <a:prstGeom prst="rect">
                <a:avLst/>
              </a:prstGeom>
              <a:blipFill>
                <a:blip r:embed="rId14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17">
            <a:extLst>
              <a:ext uri="{FF2B5EF4-FFF2-40B4-BE49-F238E27FC236}">
                <a16:creationId xmlns:a16="http://schemas.microsoft.com/office/drawing/2014/main" id="{B473CC3B-4CFC-E9AC-C4E1-86F695002F3E}"/>
              </a:ext>
            </a:extLst>
          </p:cNvPr>
          <p:cNvSpPr txBox="1"/>
          <p:nvPr/>
        </p:nvSpPr>
        <p:spPr>
          <a:xfrm>
            <a:off x="735226" y="4340463"/>
            <a:ext cx="695388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b="1" dirty="0"/>
              <a:t>行阶梯形矩阵特点：</a:t>
            </a:r>
            <a:endParaRPr lang="en-US" altLang="zh-CN" sz="2000" b="1" dirty="0"/>
          </a:p>
          <a:p>
            <a:r>
              <a:rPr lang="en-US" altLang="zh-CN" sz="2000" b="1" dirty="0"/>
              <a:t>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画出一条阶梯线，线的下方全为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>
                <a:solidFill>
                  <a:srgbClr val="FF0000"/>
                </a:solidFill>
              </a:rPr>
              <a:t>每段竖线的高度为一行</a:t>
            </a:r>
            <a:r>
              <a:rPr lang="zh-CN" altLang="zh-CN" sz="2000" b="1" dirty="0"/>
              <a:t>，竖线后面的第一个元素为非零元 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C88E02-5307-3CEC-A02D-BFD6DCD1790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108B73F-7240-FC9A-F33F-DE05D5A95DC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AF2BFAA-575C-7C7E-CB49-CDFAE6E0036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8A5AC56-F385-BD4F-8DD4-EC5648013FA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4" name="TipText">
              <a:extLst>
                <a:ext uri="{FF2B5EF4-FFF2-40B4-BE49-F238E27FC236}">
                  <a16:creationId xmlns:a16="http://schemas.microsoft.com/office/drawing/2014/main" id="{C7EAF49A-7216-548F-21EF-86139909E55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CC7816-2206-2029-7B85-096F1EAA4261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2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肘形连接符 24"/>
          <p:cNvCxnSpPr/>
          <p:nvPr/>
        </p:nvCxnSpPr>
        <p:spPr>
          <a:xfrm>
            <a:off x="539552" y="1844824"/>
            <a:ext cx="914400" cy="576064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43608" y="1412776"/>
            <a:ext cx="43204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43608" y="2492896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9552" y="1952256"/>
            <a:ext cx="432048" cy="15487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离页连接符 17"/>
          <p:cNvSpPr/>
          <p:nvPr/>
        </p:nvSpPr>
        <p:spPr>
          <a:xfrm>
            <a:off x="1043608" y="2024264"/>
            <a:ext cx="432048" cy="396624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离页连接符 16"/>
          <p:cNvSpPr/>
          <p:nvPr/>
        </p:nvSpPr>
        <p:spPr>
          <a:xfrm>
            <a:off x="539552" y="1412776"/>
            <a:ext cx="432048" cy="396624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思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考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417"/>
              </p:ext>
            </p:extLst>
          </p:nvPr>
        </p:nvGraphicFramePr>
        <p:xfrm>
          <a:off x="467544" y="1363216"/>
          <a:ext cx="2197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209800" progId="Equation.DSMT4">
                  <p:embed/>
                </p:oleObj>
              </mc:Choice>
              <mc:Fallback>
                <p:oleObj name="Equation" r:id="rId2" imgW="2197100" imgH="2209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63216"/>
                        <a:ext cx="21971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90713"/>
            <a:ext cx="8064896" cy="53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/>
              <a:t>   </a:t>
            </a:r>
            <a:r>
              <a:rPr lang="zh-CN" altLang="zh-CN" sz="2800" b="1" dirty="0"/>
              <a:t>下列矩阵是</a:t>
            </a:r>
            <a:r>
              <a:rPr lang="zh-CN" altLang="zh-CN" sz="2800" b="1" dirty="0">
                <a:solidFill>
                  <a:srgbClr val="FF0000"/>
                </a:solidFill>
              </a:rPr>
              <a:t>行最简</a:t>
            </a:r>
            <a:r>
              <a:rPr lang="zh-CN" altLang="en-US" sz="2800" b="1" dirty="0">
                <a:solidFill>
                  <a:srgbClr val="FF0000"/>
                </a:solidFill>
              </a:rPr>
              <a:t>形</a:t>
            </a:r>
            <a:r>
              <a:rPr lang="zh-CN" altLang="zh-CN" sz="2800" b="1" dirty="0"/>
              <a:t>的，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236296" y="1124744"/>
            <a:ext cx="432048" cy="2160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9872" y="1772816"/>
            <a:ext cx="432048" cy="2160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572000" y="2348880"/>
            <a:ext cx="432048" cy="1584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076056" y="2852936"/>
            <a:ext cx="432048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76056" y="1124744"/>
            <a:ext cx="432048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72000" y="1124744"/>
            <a:ext cx="43204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80112" y="1124744"/>
            <a:ext cx="432048" cy="1584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80112" y="3501008"/>
            <a:ext cx="432048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离页连接符 43"/>
          <p:cNvSpPr/>
          <p:nvPr/>
        </p:nvSpPr>
        <p:spPr>
          <a:xfrm>
            <a:off x="3419872" y="1196752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离页连接符 44"/>
          <p:cNvSpPr/>
          <p:nvPr/>
        </p:nvSpPr>
        <p:spPr>
          <a:xfrm>
            <a:off x="4572000" y="1772816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离页连接符 45"/>
          <p:cNvSpPr/>
          <p:nvPr/>
        </p:nvSpPr>
        <p:spPr>
          <a:xfrm>
            <a:off x="5076056" y="2312296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离页连接符 46"/>
          <p:cNvSpPr/>
          <p:nvPr/>
        </p:nvSpPr>
        <p:spPr>
          <a:xfrm>
            <a:off x="5580112" y="2924944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离页连接符 47"/>
          <p:cNvSpPr/>
          <p:nvPr/>
        </p:nvSpPr>
        <p:spPr>
          <a:xfrm>
            <a:off x="7236296" y="3464424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76670"/>
              </p:ext>
            </p:extLst>
          </p:nvPr>
        </p:nvGraphicFramePr>
        <p:xfrm>
          <a:off x="2808808" y="1124744"/>
          <a:ext cx="54356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35600" imgH="2794000" progId="Equation.DSMT4">
                  <p:embed/>
                </p:oleObj>
              </mc:Choice>
              <mc:Fallback>
                <p:oleObj name="Equation" r:id="rId4" imgW="5435600" imgH="2794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808" y="1124744"/>
                        <a:ext cx="5435600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肘形连接符 25"/>
          <p:cNvCxnSpPr/>
          <p:nvPr/>
        </p:nvCxnSpPr>
        <p:spPr>
          <a:xfrm rot="16200000" flipH="1">
            <a:off x="3443926" y="1316715"/>
            <a:ext cx="936103" cy="84019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4332075" y="2204864"/>
            <a:ext cx="1320045" cy="648072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52120" y="2852936"/>
            <a:ext cx="0" cy="4572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52120" y="3284984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6156176" y="3284984"/>
            <a:ext cx="1744266" cy="626368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536" y="40770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行最简形矩</a:t>
            </a:r>
            <a:r>
              <a:rPr lang="zh-CN" altLang="en-US" sz="2400" b="1" dirty="0"/>
              <a:t>阵</a:t>
            </a:r>
            <a:r>
              <a:rPr lang="zh-CN" altLang="zh-CN" sz="2400" b="1" dirty="0"/>
              <a:t>特点：</a:t>
            </a:r>
            <a:endParaRPr lang="en-US" altLang="zh-CN" sz="2400" b="1" dirty="0"/>
          </a:p>
          <a:p>
            <a:r>
              <a:rPr lang="en-US" altLang="zh-CN" sz="2400" b="1" dirty="0"/>
              <a:t>     1</a:t>
            </a:r>
            <a:r>
              <a:rPr lang="en-US" altLang="zh-CN" sz="2400" b="1" dirty="0">
                <a:sym typeface="Symbol"/>
              </a:rPr>
              <a:t>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行阶梯形非零行的第一个非零元为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     2</a:t>
            </a:r>
            <a:r>
              <a:rPr lang="en-US" altLang="zh-CN" sz="2400" b="1" dirty="0">
                <a:sym typeface="Symbol"/>
              </a:rPr>
              <a:t>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非零行的第一个非零元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所在的列，其它元素都为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9" grpId="0" animBg="1"/>
      <p:bldP spid="18" grpId="0" animBg="1"/>
      <p:bldP spid="17" grpId="0" animBg="1"/>
      <p:bldP spid="1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</a:p>
        </p:txBody>
      </p:sp>
      <p:graphicFrame>
        <p:nvGraphicFramePr>
          <p:cNvPr id="20482" name="Object 18"/>
          <p:cNvGraphicFramePr>
            <a:graphicFrameLocks noChangeAspect="1"/>
          </p:cNvGraphicFramePr>
          <p:nvPr/>
        </p:nvGraphicFramePr>
        <p:xfrm>
          <a:off x="4394200" y="1836738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859" imgH="799637" progId="Equation.DSMT4">
                  <p:embed/>
                </p:oleObj>
              </mc:Choice>
              <mc:Fallback>
                <p:oleObj name="Equation" r:id="rId2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36738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9"/>
          <p:cNvGraphicFramePr>
            <a:graphicFrameLocks noChangeAspect="1"/>
          </p:cNvGraphicFramePr>
          <p:nvPr/>
        </p:nvGraphicFramePr>
        <p:xfrm>
          <a:off x="996950" y="2698750"/>
          <a:ext cx="3200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2209800" progId="Equation.DSMT4">
                  <p:embed/>
                </p:oleObj>
              </mc:Choice>
              <mc:Fallback>
                <p:oleObj name="Equation" r:id="rId4" imgW="32004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698750"/>
                        <a:ext cx="3200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4"/>
          <p:cNvGrpSpPr>
            <a:grpSpLocks/>
          </p:cNvGrpSpPr>
          <p:nvPr/>
        </p:nvGrpSpPr>
        <p:grpSpPr bwMode="auto">
          <a:xfrm>
            <a:off x="1285875" y="3279775"/>
            <a:ext cx="2439988" cy="984250"/>
            <a:chOff x="4572000" y="4677122"/>
            <a:chExt cx="2439888" cy="984126"/>
          </a:xfrm>
        </p:grpSpPr>
        <p:cxnSp>
          <p:nvCxnSpPr>
            <p:cNvPr id="56" name="肘形连接符 55"/>
            <p:cNvCxnSpPr/>
            <p:nvPr/>
          </p:nvCxnSpPr>
          <p:spPr>
            <a:xfrm>
              <a:off x="4572000" y="4677122"/>
              <a:ext cx="914363" cy="457142"/>
            </a:xfrm>
            <a:prstGeom prst="bentConnector3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/>
            <p:nvPr/>
          </p:nvCxnSpPr>
          <p:spPr>
            <a:xfrm>
              <a:off x="5435565" y="5134264"/>
              <a:ext cx="1576323" cy="526984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143000" y="2779713"/>
            <a:ext cx="360363" cy="360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1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43063" y="3351213"/>
            <a:ext cx="360362" cy="360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1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00375" y="3851275"/>
            <a:ext cx="360363" cy="360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1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1143000" y="3279775"/>
            <a:ext cx="360363" cy="1560513"/>
            <a:chOff x="1979712" y="3020938"/>
            <a:chExt cx="360040" cy="1560190"/>
          </a:xfrm>
        </p:grpSpPr>
        <p:sp>
          <p:nvSpPr>
            <p:cNvPr id="62" name="矩形 61"/>
            <p:cNvSpPr/>
            <p:nvPr/>
          </p:nvSpPr>
          <p:spPr>
            <a:xfrm>
              <a:off x="1979712" y="3020938"/>
              <a:ext cx="360040" cy="1560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aphicFrame>
          <p:nvGraphicFramePr>
            <p:cNvPr id="20489" name="Object 20"/>
            <p:cNvGraphicFramePr>
              <a:graphicFrameLocks noChangeAspect="1"/>
            </p:cNvGraphicFramePr>
            <p:nvPr/>
          </p:nvGraphicFramePr>
          <p:xfrm>
            <a:off x="2051720" y="3095228"/>
            <a:ext cx="203200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200" imgH="1485900" progId="Equation.DSMT4">
                    <p:embed/>
                  </p:oleObj>
                </mc:Choice>
                <mc:Fallback>
                  <p:oleObj name="Equation" r:id="rId6" imgW="203200" imgH="148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3095228"/>
                          <a:ext cx="203200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矩形 63"/>
          <p:cNvSpPr/>
          <p:nvPr/>
        </p:nvSpPr>
        <p:spPr>
          <a:xfrm>
            <a:off x="1714500" y="2779713"/>
            <a:ext cx="360363" cy="360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0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20484" name="Object 21"/>
          <p:cNvGraphicFramePr>
            <a:graphicFrameLocks noChangeAspect="1"/>
          </p:cNvGraphicFramePr>
          <p:nvPr/>
        </p:nvGraphicFramePr>
        <p:xfrm>
          <a:off x="3201988" y="264795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3859" imgH="799637" progId="Equation.DSMT4">
                  <p:embed/>
                </p:oleObj>
              </mc:Choice>
              <mc:Fallback>
                <p:oleObj name="Equation" r:id="rId8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647950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65"/>
          <p:cNvGrpSpPr>
            <a:grpSpLocks/>
          </p:cNvGrpSpPr>
          <p:nvPr/>
        </p:nvGrpSpPr>
        <p:grpSpPr bwMode="auto">
          <a:xfrm>
            <a:off x="1643063" y="3851275"/>
            <a:ext cx="360362" cy="1079500"/>
            <a:chOff x="3635896" y="3573136"/>
            <a:chExt cx="360040" cy="1080000"/>
          </a:xfrm>
        </p:grpSpPr>
        <p:sp>
          <p:nvSpPr>
            <p:cNvPr id="67" name="矩形 66"/>
            <p:cNvSpPr/>
            <p:nvPr/>
          </p:nvSpPr>
          <p:spPr>
            <a:xfrm>
              <a:off x="3635896" y="3573136"/>
              <a:ext cx="360040" cy="10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aphicFrame>
          <p:nvGraphicFramePr>
            <p:cNvPr id="20488" name="Object 22"/>
            <p:cNvGraphicFramePr>
              <a:graphicFrameLocks noChangeAspect="1"/>
            </p:cNvGraphicFramePr>
            <p:nvPr/>
          </p:nvGraphicFramePr>
          <p:xfrm>
            <a:off x="3702050" y="3637136"/>
            <a:ext cx="2159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5806" imgH="1015559" progId="Equation.DSMT4">
                    <p:embed/>
                  </p:oleObj>
                </mc:Choice>
                <mc:Fallback>
                  <p:oleObj name="Equation" r:id="rId9" imgW="215806" imgH="10155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050" y="3637136"/>
                          <a:ext cx="215900" cy="101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68"/>
          <p:cNvGrpSpPr>
            <a:grpSpLocks/>
          </p:cNvGrpSpPr>
          <p:nvPr/>
        </p:nvGrpSpPr>
        <p:grpSpPr bwMode="auto">
          <a:xfrm>
            <a:off x="3000375" y="2708275"/>
            <a:ext cx="360363" cy="1079500"/>
            <a:chOff x="3635896" y="3573136"/>
            <a:chExt cx="360040" cy="1080000"/>
          </a:xfrm>
        </p:grpSpPr>
        <p:sp>
          <p:nvSpPr>
            <p:cNvPr id="70" name="矩形 69"/>
            <p:cNvSpPr/>
            <p:nvPr/>
          </p:nvSpPr>
          <p:spPr>
            <a:xfrm>
              <a:off x="3635896" y="3573136"/>
              <a:ext cx="360040" cy="10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aphicFrame>
          <p:nvGraphicFramePr>
            <p:cNvPr id="20487" name="Object 23"/>
            <p:cNvGraphicFramePr>
              <a:graphicFrameLocks noChangeAspect="1"/>
            </p:cNvGraphicFramePr>
            <p:nvPr/>
          </p:nvGraphicFramePr>
          <p:xfrm>
            <a:off x="3702050" y="3637136"/>
            <a:ext cx="2159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5806" imgH="1015559" progId="Equation.DSMT4">
                    <p:embed/>
                  </p:oleObj>
                </mc:Choice>
                <mc:Fallback>
                  <p:oleObj name="Equation" r:id="rId11" imgW="215806" imgH="10155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050" y="3637136"/>
                          <a:ext cx="215900" cy="101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矩形 71"/>
          <p:cNvSpPr/>
          <p:nvPr/>
        </p:nvSpPr>
        <p:spPr>
          <a:xfrm>
            <a:off x="3000375" y="4494213"/>
            <a:ext cx="360363" cy="360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0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6" name="椭圆形标注 75"/>
          <p:cNvSpPr/>
          <p:nvPr/>
        </p:nvSpPr>
        <p:spPr>
          <a:xfrm>
            <a:off x="1071563" y="188913"/>
            <a:ext cx="2447925" cy="900112"/>
          </a:xfrm>
          <a:prstGeom prst="wedgeEllipseCallout">
            <a:avLst>
              <a:gd name="adj1" fmla="val 100122"/>
              <a:gd name="adj2" fmla="val 78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行最简形</a:t>
            </a:r>
          </a:p>
        </p:txBody>
      </p:sp>
      <p:graphicFrame>
        <p:nvGraphicFramePr>
          <p:cNvPr id="20485" name="Object 24"/>
          <p:cNvGraphicFramePr>
            <a:graphicFrameLocks noChangeAspect="1"/>
          </p:cNvGraphicFramePr>
          <p:nvPr/>
        </p:nvGraphicFramePr>
        <p:xfrm>
          <a:off x="3589338" y="75565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73859" imgH="799637" progId="Equation.DSMT4">
                  <p:embed/>
                </p:oleObj>
              </mc:Choice>
              <mc:Fallback>
                <p:oleObj name="Equation" r:id="rId12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755650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椭圆形标注 77"/>
          <p:cNvSpPr/>
          <p:nvPr/>
        </p:nvSpPr>
        <p:spPr>
          <a:xfrm>
            <a:off x="5429250" y="2636838"/>
            <a:ext cx="2447925" cy="900112"/>
          </a:xfrm>
          <a:prstGeom prst="wedgeEllipseCallout">
            <a:avLst>
              <a:gd name="adj1" fmla="val -97357"/>
              <a:gd name="adj2" fmla="val 10839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行最简形</a:t>
            </a:r>
          </a:p>
        </p:txBody>
      </p:sp>
      <p:graphicFrame>
        <p:nvGraphicFramePr>
          <p:cNvPr id="75259" name="Object 25"/>
          <p:cNvGraphicFramePr>
            <a:graphicFrameLocks noChangeAspect="1"/>
          </p:cNvGraphicFramePr>
          <p:nvPr/>
        </p:nvGraphicFramePr>
        <p:xfrm>
          <a:off x="4837113" y="188913"/>
          <a:ext cx="25400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3960" imgH="1930320" progId="Equation.DSMT4">
                  <p:embed/>
                </p:oleObj>
              </mc:Choice>
              <mc:Fallback>
                <p:oleObj name="Equation" r:id="rId13" imgW="27939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188913"/>
                        <a:ext cx="254000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4"/>
          <p:cNvGrpSpPr>
            <a:grpSpLocks/>
          </p:cNvGrpSpPr>
          <p:nvPr/>
        </p:nvGrpSpPr>
        <p:grpSpPr bwMode="auto">
          <a:xfrm>
            <a:off x="4932363" y="549275"/>
            <a:ext cx="2214562" cy="984250"/>
            <a:chOff x="5508104" y="4677122"/>
            <a:chExt cx="2214897" cy="984126"/>
          </a:xfrm>
        </p:grpSpPr>
        <p:cxnSp>
          <p:nvCxnSpPr>
            <p:cNvPr id="46" name="肘形连接符 45"/>
            <p:cNvCxnSpPr/>
            <p:nvPr/>
          </p:nvCxnSpPr>
          <p:spPr>
            <a:xfrm>
              <a:off x="5508104" y="4677122"/>
              <a:ext cx="914538" cy="457142"/>
            </a:xfrm>
            <a:prstGeom prst="bentConnector3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>
              <a:off x="6147963" y="5134264"/>
              <a:ext cx="1575038" cy="526984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03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举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D0205E4D-4DC6-4646-9972-95CB3312CAB7}"/>
              </a:ext>
            </a:extLst>
          </p:cNvPr>
          <p:cNvSpPr txBox="1"/>
          <p:nvPr/>
        </p:nvSpPr>
        <p:spPr>
          <a:xfrm>
            <a:off x="433760" y="5257269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行阶梯形非零行的第一个非零元为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非零行的第一个非零元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所在的列，其它元素都为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098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4" grpId="0" animBg="1"/>
      <p:bldP spid="64" grpId="1" animBg="1"/>
      <p:bldP spid="72" grpId="0" animBg="1"/>
      <p:bldP spid="72" grpId="1" animBg="1"/>
      <p:bldP spid="76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42C5C0E-75E7-4E9D-98DE-FB70FD67DEF6}"/>
              </a:ext>
            </a:extLst>
          </p:cNvPr>
          <p:cNvSpPr/>
          <p:nvPr/>
        </p:nvSpPr>
        <p:spPr>
          <a:xfrm>
            <a:off x="594025" y="476672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例</a:t>
            </a:r>
            <a:r>
              <a:rPr lang="en-US" altLang="zh-CN" sz="2800" b="1" dirty="0">
                <a:solidFill>
                  <a:srgbClr val="0070C0"/>
                </a:solidFill>
              </a:rPr>
              <a:t>1: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解方程组</a:t>
            </a:r>
            <a:endParaRPr lang="zh-CN" altLang="en-US" sz="2800" b="1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D8D510F-FA95-498F-B7B6-62F5904C4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80036"/>
              </p:ext>
            </p:extLst>
          </p:nvPr>
        </p:nvGraphicFramePr>
        <p:xfrm>
          <a:off x="3203848" y="482883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939800" progId="Equation.DSMT4">
                  <p:embed/>
                </p:oleObj>
              </mc:Choice>
              <mc:Fallback>
                <p:oleObj name="Equation" r:id="rId2" imgW="1765300" imgH="939800" progId="Equation.DSMT4">
                  <p:embed/>
                  <p:pic>
                    <p:nvPicPr>
                      <p:cNvPr id="174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82883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">
            <a:extLst>
              <a:ext uri="{FF2B5EF4-FFF2-40B4-BE49-F238E27FC236}">
                <a16:creationId xmlns:a16="http://schemas.microsoft.com/office/drawing/2014/main" id="{0E41BF91-CEA6-486A-8D23-05DE6AA8D883}"/>
              </a:ext>
            </a:extLst>
          </p:cNvPr>
          <p:cNvSpPr txBox="1"/>
          <p:nvPr/>
        </p:nvSpPr>
        <p:spPr>
          <a:xfrm>
            <a:off x="467544" y="27089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解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消元法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FF31F5B6-1E12-43F7-93C4-1EFA17271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47191"/>
              </p:ext>
            </p:extLst>
          </p:nvPr>
        </p:nvGraphicFramePr>
        <p:xfrm>
          <a:off x="323528" y="3399779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939800" progId="Equation.DSMT4">
                  <p:embed/>
                </p:oleObj>
              </mc:Choice>
              <mc:Fallback>
                <p:oleObj name="Equation" r:id="rId2" imgW="1765300" imgH="939800" progId="Equation.DSMT4">
                  <p:embed/>
                  <p:pic>
                    <p:nvPicPr>
                      <p:cNvPr id="174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99779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9">
            <a:extLst>
              <a:ext uri="{FF2B5EF4-FFF2-40B4-BE49-F238E27FC236}">
                <a16:creationId xmlns:a16="http://schemas.microsoft.com/office/drawing/2014/main" id="{55BD6184-BB8E-4609-B4BF-62A5A76B3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42407"/>
              </p:ext>
            </p:extLst>
          </p:nvPr>
        </p:nvGraphicFramePr>
        <p:xfrm>
          <a:off x="5068566" y="3399779"/>
          <a:ext cx="38385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927100" progId="Equation.DSMT4">
                  <p:embed/>
                </p:oleObj>
              </mc:Choice>
              <mc:Fallback>
                <p:oleObj name="Equation" r:id="rId4" imgW="1676400" imgH="927100" progId="Equation.DSMT4">
                  <p:embed/>
                  <p:pic>
                    <p:nvPicPr>
                      <p:cNvPr id="17412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566" y="3399779"/>
                        <a:ext cx="383857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55">
            <a:extLst>
              <a:ext uri="{FF2B5EF4-FFF2-40B4-BE49-F238E27FC236}">
                <a16:creationId xmlns:a16="http://schemas.microsoft.com/office/drawing/2014/main" id="{B9E9E418-4DF5-4B6A-9CCE-E3747CA2A349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5734994"/>
            <a:ext cx="1873250" cy="763588"/>
            <a:chOff x="158" y="1907"/>
            <a:chExt cx="1180" cy="481"/>
          </a:xfrm>
        </p:grpSpPr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76680C09-5BBB-40E5-9A9D-892FB3716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" y="1907"/>
              <a:ext cx="771" cy="250"/>
              <a:chOff x="2835" y="1979"/>
              <a:chExt cx="771" cy="250"/>
            </a:xfrm>
          </p:grpSpPr>
          <p:sp>
            <p:nvSpPr>
              <p:cNvPr id="33" name="Text Box 50">
                <a:extLst>
                  <a:ext uri="{FF2B5EF4-FFF2-40B4-BE49-F238E27FC236}">
                    <a16:creationId xmlns:a16="http://schemas.microsoft.com/office/drawing/2014/main" id="{BDCBFDBD-1275-464C-B3B8-C6A4C7ED7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FF"/>
                    </a:solidFill>
                  </a:rPr>
                  <a:t>①</a:t>
                </a:r>
              </a:p>
            </p:txBody>
          </p:sp>
          <p:sp>
            <p:nvSpPr>
              <p:cNvPr id="34" name="Text Box 51">
                <a:extLst>
                  <a:ext uri="{FF2B5EF4-FFF2-40B4-BE49-F238E27FC236}">
                    <a16:creationId xmlns:a16="http://schemas.microsoft.com/office/drawing/2014/main" id="{D41ED79E-279A-4296-91AE-D15E6DF74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</a:rPr>
                  <a:t>②</a:t>
                </a:r>
              </a:p>
            </p:txBody>
          </p:sp>
          <p:sp>
            <p:nvSpPr>
              <p:cNvPr id="35" name="Line 52">
                <a:extLst>
                  <a:ext uri="{FF2B5EF4-FFF2-40B4-BE49-F238E27FC236}">
                    <a16:creationId xmlns:a16="http://schemas.microsoft.com/office/drawing/2014/main" id="{BE362563-CCB4-467B-B105-052C891B4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Line 53">
              <a:extLst>
                <a:ext uri="{FF2B5EF4-FFF2-40B4-BE49-F238E27FC236}">
                  <a16:creationId xmlns:a16="http://schemas.microsoft.com/office/drawing/2014/main" id="{40DC305C-70E4-4A7F-B3AA-E465A592B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157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54">
                  <a:extLst>
                    <a:ext uri="{FF2B5EF4-FFF2-40B4-BE49-F238E27FC236}">
                      <a16:creationId xmlns:a16="http://schemas.microsoft.com/office/drawing/2014/main" id="{374A6BAD-D278-4932-ACC5-11D337CEB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" y="2157"/>
                  <a:ext cx="4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dirty="0">
                      <a:solidFill>
                        <a:srgbClr val="0000FF"/>
                      </a:solidFill>
                    </a:rPr>
                    <a:t>③</a:t>
                  </a:r>
                  <a:r>
                    <a:rPr lang="en-US" altLang="zh-CN" sz="2000" dirty="0">
                      <a:solidFill>
                        <a:srgbClr val="0000FF"/>
                      </a:solidFill>
                    </a:rPr>
                    <a:t>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altLang="zh-CN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 Box 54">
                  <a:extLst>
                    <a:ext uri="{FF2B5EF4-FFF2-40B4-BE49-F238E27FC236}">
                      <a16:creationId xmlns:a16="http://schemas.microsoft.com/office/drawing/2014/main" id="{374A6BAD-D278-4932-ACC5-11D337CEB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1" y="2157"/>
                  <a:ext cx="486" cy="231"/>
                </a:xfrm>
                <a:prstGeom prst="rect">
                  <a:avLst/>
                </a:prstGeom>
                <a:blipFill>
                  <a:blip r:embed="rId7"/>
                  <a:stretch>
                    <a:fillRect l="-7143" b="-5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68">
            <a:extLst>
              <a:ext uri="{FF2B5EF4-FFF2-40B4-BE49-F238E27FC236}">
                <a16:creationId xmlns:a16="http://schemas.microsoft.com/office/drawing/2014/main" id="{1A68CE82-D585-4C95-A82F-D6F4783527FB}"/>
              </a:ext>
            </a:extLst>
          </p:cNvPr>
          <p:cNvGrpSpPr>
            <a:grpSpLocks/>
          </p:cNvGrpSpPr>
          <p:nvPr/>
        </p:nvGrpSpPr>
        <p:grpSpPr bwMode="auto">
          <a:xfrm>
            <a:off x="5003478" y="5654029"/>
            <a:ext cx="1584325" cy="966788"/>
            <a:chOff x="3016" y="1798"/>
            <a:chExt cx="998" cy="609"/>
          </a:xfrm>
        </p:grpSpPr>
        <p:graphicFrame>
          <p:nvGraphicFramePr>
            <p:cNvPr id="37" name="Object 46">
              <a:extLst>
                <a:ext uri="{FF2B5EF4-FFF2-40B4-BE49-F238E27FC236}">
                  <a16:creationId xmlns:a16="http://schemas.microsoft.com/office/drawing/2014/main" id="{E8AEF085-AA78-495E-9153-3BB3106EF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8" y="1798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9900" imgH="228600" progId="Equation.DSMT4">
                    <p:embed/>
                  </p:oleObj>
                </mc:Choice>
                <mc:Fallback>
                  <p:oleObj name="Equation" r:id="rId8" imgW="469900" imgH="228600" progId="Equation.DSMT4">
                    <p:embed/>
                    <p:pic>
                      <p:nvPicPr>
                        <p:cNvPr id="1742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1798"/>
                          <a:ext cx="533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7">
              <a:extLst>
                <a:ext uri="{FF2B5EF4-FFF2-40B4-BE49-F238E27FC236}">
                  <a16:creationId xmlns:a16="http://schemas.microsoft.com/office/drawing/2014/main" id="{E166D2B2-776F-430D-882D-5DB94BCC4D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6" y="2148"/>
            <a:ext cx="4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300" imgH="228600" progId="Equation.DSMT4">
                    <p:embed/>
                  </p:oleObj>
                </mc:Choice>
                <mc:Fallback>
                  <p:oleObj name="Equation" r:id="rId10" imgW="368300" imgH="228600" progId="Equation.DSMT4">
                    <p:embed/>
                    <p:pic>
                      <p:nvPicPr>
                        <p:cNvPr id="1742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148"/>
                          <a:ext cx="41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292B3FAC-72E3-48F2-8225-1B22FD153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2057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63">
            <a:extLst>
              <a:ext uri="{FF2B5EF4-FFF2-40B4-BE49-F238E27FC236}">
                <a16:creationId xmlns:a16="http://schemas.microsoft.com/office/drawing/2014/main" id="{9523549C-BF6C-4199-8AEE-6567DAA49F66}"/>
              </a:ext>
            </a:extLst>
          </p:cNvPr>
          <p:cNvGrpSpPr>
            <a:grpSpLocks/>
          </p:cNvGrpSpPr>
          <p:nvPr/>
        </p:nvGrpSpPr>
        <p:grpSpPr bwMode="auto">
          <a:xfrm>
            <a:off x="4355778" y="3441054"/>
            <a:ext cx="504825" cy="1995488"/>
            <a:chOff x="4240" y="1509"/>
            <a:chExt cx="318" cy="1257"/>
          </a:xfrm>
        </p:grpSpPr>
        <p:sp>
          <p:nvSpPr>
            <p:cNvPr id="41" name="Text Box 64">
              <a:extLst>
                <a:ext uri="{FF2B5EF4-FFF2-40B4-BE49-F238E27FC236}">
                  <a16:creationId xmlns:a16="http://schemas.microsoft.com/office/drawing/2014/main" id="{4A73CB0C-F565-4F7C-8689-4EE8ABAB7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42" name="Text Box 65">
              <a:extLst>
                <a:ext uri="{FF2B5EF4-FFF2-40B4-BE49-F238E27FC236}">
                  <a16:creationId xmlns:a16="http://schemas.microsoft.com/office/drawing/2014/main" id="{86800CDC-BA04-44C4-8676-E1F2FC109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43" name="Text Box 66">
              <a:extLst>
                <a:ext uri="{FF2B5EF4-FFF2-40B4-BE49-F238E27FC236}">
                  <a16:creationId xmlns:a16="http://schemas.microsoft.com/office/drawing/2014/main" id="{05872AF6-7E7C-47B9-A3F2-61CA3D99E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44" name="Text Box 67">
              <a:extLst>
                <a:ext uri="{FF2B5EF4-FFF2-40B4-BE49-F238E27FC236}">
                  <a16:creationId xmlns:a16="http://schemas.microsoft.com/office/drawing/2014/main" id="{A773AC89-F5B7-43E3-A661-07F8E68FE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37AF807-336C-4BA2-923D-5FA335A14D74}"/>
              </a:ext>
            </a:extLst>
          </p:cNvPr>
          <p:cNvSpPr txBox="1"/>
          <p:nvPr/>
        </p:nvSpPr>
        <p:spPr>
          <a:xfrm>
            <a:off x="6012160" y="28650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增广矩阵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366069-E26E-41D6-8210-2CF67A89FA97}"/>
              </a:ext>
            </a:extLst>
          </p:cNvPr>
          <p:cNvSpPr txBox="1"/>
          <p:nvPr/>
        </p:nvSpPr>
        <p:spPr>
          <a:xfrm>
            <a:off x="5678585" y="6238786"/>
            <a:ext cx="439006" cy="36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F9BBB4-D811-408A-B896-253E8C576972}"/>
                  </a:ext>
                </a:extLst>
              </p:cNvPr>
              <p:cNvSpPr txBox="1"/>
              <p:nvPr/>
            </p:nvSpPr>
            <p:spPr>
              <a:xfrm>
                <a:off x="5633460" y="6152368"/>
                <a:ext cx="52925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F9BBB4-D811-408A-B896-253E8C57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60" y="6152368"/>
                <a:ext cx="529256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150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Object 94"/>
          <p:cNvGraphicFramePr>
            <a:graphicFrameLocks noChangeAspect="1"/>
          </p:cNvGraphicFramePr>
          <p:nvPr/>
        </p:nvGraphicFramePr>
        <p:xfrm>
          <a:off x="468313" y="1357313"/>
          <a:ext cx="2197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2209680" progId="Equation.DSMT4">
                  <p:embed/>
                </p:oleObj>
              </mc:Choice>
              <mc:Fallback>
                <p:oleObj name="Equation" r:id="rId2" imgW="219708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57313"/>
                        <a:ext cx="2197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7950" y="390525"/>
            <a:ext cx="8064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Calibri" pitchFamily="34" charset="0"/>
              </a:rPr>
              <a:t>   </a:t>
            </a:r>
            <a:r>
              <a:rPr lang="zh-CN" altLang="zh-CN" sz="2800" b="1">
                <a:latin typeface="Calibri" pitchFamily="34" charset="0"/>
              </a:rPr>
              <a:t>下列矩阵是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标准形</a:t>
            </a:r>
            <a:r>
              <a:rPr lang="zh-CN" altLang="zh-CN" sz="2800" b="1">
                <a:latin typeface="Calibri" pitchFamily="34" charset="0"/>
              </a:rPr>
              <a:t>，</a:t>
            </a:r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49" name="Object 95"/>
          <p:cNvGraphicFramePr>
            <a:graphicFrameLocks noChangeAspect="1"/>
          </p:cNvGraphicFramePr>
          <p:nvPr/>
        </p:nvGraphicFramePr>
        <p:xfrm>
          <a:off x="3887788" y="1000125"/>
          <a:ext cx="32766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2793960" progId="Equation.DSMT4">
                  <p:embed/>
                </p:oleObj>
              </mc:Choice>
              <mc:Fallback>
                <p:oleObj name="Equation" r:id="rId4" imgW="3276360" imgH="2793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000125"/>
                        <a:ext cx="32766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5288" y="4076700"/>
            <a:ext cx="79216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Calibri" pitchFamily="34" charset="0"/>
              </a:rPr>
              <a:t>标准形</a:t>
            </a:r>
            <a:r>
              <a:rPr lang="zh-CN" altLang="zh-CN" sz="2400" b="1" dirty="0">
                <a:latin typeface="Calibri" pitchFamily="34" charset="0"/>
              </a:rPr>
              <a:t>矩</a:t>
            </a:r>
            <a:r>
              <a:rPr lang="zh-CN" altLang="en-US" sz="2400" b="1" dirty="0">
                <a:latin typeface="Calibri" pitchFamily="34" charset="0"/>
              </a:rPr>
              <a:t>阵</a:t>
            </a:r>
            <a:r>
              <a:rPr lang="zh-CN" altLang="zh-CN" sz="2400" b="1" dirty="0">
                <a:latin typeface="Calibri" pitchFamily="34" charset="0"/>
              </a:rPr>
              <a:t>特点：</a:t>
            </a:r>
            <a:endParaRPr lang="en-US" altLang="zh-CN" sz="2400" b="1" dirty="0">
              <a:latin typeface="Calibri" pitchFamily="34" charset="0"/>
            </a:endParaRPr>
          </a:p>
          <a:p>
            <a:pPr eaLnBrk="1" hangingPunct="1"/>
            <a:r>
              <a:rPr lang="en-US" altLang="zh-CN" sz="2400" b="1" dirty="0">
                <a:latin typeface="Calibri" pitchFamily="34" charset="0"/>
              </a:rPr>
              <a:t>     1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</a:t>
            </a:r>
            <a:r>
              <a:rPr lang="en-US" altLang="zh-CN" sz="2400" b="1" dirty="0">
                <a:latin typeface="Calibri" pitchFamily="34" charset="0"/>
              </a:rPr>
              <a:t>  </a:t>
            </a:r>
            <a:r>
              <a:rPr lang="zh-CN" altLang="en-US" sz="2400" b="1" dirty="0">
                <a:latin typeface="Calibri" pitchFamily="34" charset="0"/>
              </a:rPr>
              <a:t>左上角是一个单位矩阵</a:t>
            </a:r>
            <a:r>
              <a:rPr lang="zh-CN" altLang="zh-CN" sz="2400" b="1" dirty="0">
                <a:latin typeface="Calibri" pitchFamily="34" charset="0"/>
              </a:rPr>
              <a:t>；</a:t>
            </a:r>
            <a:endParaRPr lang="en-US" altLang="zh-CN" sz="2400" b="1" dirty="0">
              <a:latin typeface="Calibri" pitchFamily="34" charset="0"/>
            </a:endParaRPr>
          </a:p>
          <a:p>
            <a:pPr eaLnBrk="1" hangingPunct="1"/>
            <a:r>
              <a:rPr lang="en-US" altLang="zh-CN" sz="2400" b="1" dirty="0">
                <a:latin typeface="Calibri" pitchFamily="34" charset="0"/>
              </a:rPr>
              <a:t>     2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</a:t>
            </a:r>
            <a:r>
              <a:rPr lang="en-US" altLang="zh-CN" sz="2400" b="1" dirty="0">
                <a:latin typeface="Calibri" pitchFamily="34" charset="0"/>
              </a:rPr>
              <a:t>  </a:t>
            </a:r>
            <a:r>
              <a:rPr lang="zh-CN" altLang="zh-CN" sz="2400" b="1" dirty="0">
                <a:latin typeface="Calibri" pitchFamily="34" charset="0"/>
              </a:rPr>
              <a:t>其它元素都为</a:t>
            </a:r>
            <a:r>
              <a:rPr lang="en-US" altLang="zh-CN" sz="2400" b="1" dirty="0">
                <a:latin typeface="Calibri" pitchFamily="34" charset="0"/>
              </a:rPr>
              <a:t>0</a:t>
            </a:r>
            <a:r>
              <a:rPr lang="zh-CN" altLang="en-US" sz="2400" b="1" dirty="0">
                <a:latin typeface="Calibri" pitchFamily="34" charset="0"/>
              </a:rPr>
              <a:t>；</a:t>
            </a:r>
            <a:endParaRPr lang="en-US" altLang="zh-CN" sz="2400" b="1" dirty="0">
              <a:latin typeface="Calibri" pitchFamily="34" charset="0"/>
            </a:endParaRPr>
          </a:p>
          <a:p>
            <a:pPr eaLnBrk="1" hangingPunct="1"/>
            <a:r>
              <a:rPr lang="en-US" altLang="zh-CN" sz="2400" b="1" dirty="0">
                <a:latin typeface="Calibri" pitchFamily="34" charset="0"/>
              </a:rPr>
              <a:t>     </a:t>
            </a:r>
            <a:r>
              <a:rPr lang="zh-CN" altLang="en-US" sz="2400" b="1" dirty="0">
                <a:latin typeface="Calibri" pitchFamily="34" charset="0"/>
              </a:rPr>
              <a:t>注：</a:t>
            </a:r>
            <a:r>
              <a:rPr lang="en-US" altLang="zh-CN" sz="2400" b="1" dirty="0">
                <a:latin typeface="Calibri" pitchFamily="34" charset="0"/>
              </a:rPr>
              <a:t> </a:t>
            </a:r>
            <a:r>
              <a:rPr lang="zh-CN" altLang="en-US" sz="2400" b="1" dirty="0">
                <a:latin typeface="Calibri" pitchFamily="34" charset="0"/>
              </a:rPr>
              <a:t>标准形是对行最简形再做初等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列</a:t>
            </a:r>
            <a:r>
              <a:rPr lang="zh-CN" altLang="en-US" sz="2400" b="1" dirty="0">
                <a:latin typeface="Calibri" pitchFamily="34" charset="0"/>
              </a:rPr>
              <a:t>变换得到的</a:t>
            </a:r>
            <a:endParaRPr lang="en-US" altLang="zh-CN" sz="2400" b="1" dirty="0">
              <a:latin typeface="Calibri" pitchFamily="34" charset="0"/>
            </a:endParaRPr>
          </a:p>
          <a:p>
            <a:pPr eaLnBrk="1" hangingPunct="1"/>
            <a:endParaRPr lang="zh-CN" altLang="zh-CN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</a:p>
        </p:txBody>
      </p:sp>
      <p:graphicFrame>
        <p:nvGraphicFramePr>
          <p:cNvPr id="22530" name="Object 18"/>
          <p:cNvGraphicFramePr>
            <a:graphicFrameLocks noChangeAspect="1"/>
          </p:cNvGraphicFramePr>
          <p:nvPr/>
        </p:nvGraphicFramePr>
        <p:xfrm>
          <a:off x="4394200" y="1836738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859" imgH="799637" progId="Equation.DSMT4">
                  <p:embed/>
                </p:oleObj>
              </mc:Choice>
              <mc:Fallback>
                <p:oleObj name="Equation" r:id="rId2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36738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4"/>
          <p:cNvGraphicFramePr>
            <a:graphicFrameLocks noChangeAspect="1"/>
          </p:cNvGraphicFramePr>
          <p:nvPr/>
        </p:nvGraphicFramePr>
        <p:xfrm>
          <a:off x="3589338" y="75565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3859" imgH="799637" progId="Equation.DSMT4">
                  <p:embed/>
                </p:oleObj>
              </mc:Choice>
              <mc:Fallback>
                <p:oleObj name="Equation" r:id="rId4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755650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椭圆形标注 77"/>
          <p:cNvSpPr/>
          <p:nvPr/>
        </p:nvSpPr>
        <p:spPr>
          <a:xfrm>
            <a:off x="5429250" y="428625"/>
            <a:ext cx="2447925" cy="900113"/>
          </a:xfrm>
          <a:prstGeom prst="wedgeEllipseCallout">
            <a:avLst>
              <a:gd name="adj1" fmla="val -130561"/>
              <a:gd name="adj2" fmla="val 1487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行最简形</a:t>
            </a:r>
          </a:p>
        </p:txBody>
      </p:sp>
      <p:graphicFrame>
        <p:nvGraphicFramePr>
          <p:cNvPr id="75259" name="Object 25"/>
          <p:cNvGraphicFramePr>
            <a:graphicFrameLocks noChangeAspect="1"/>
          </p:cNvGraphicFramePr>
          <p:nvPr/>
        </p:nvGraphicFramePr>
        <p:xfrm>
          <a:off x="928688" y="188913"/>
          <a:ext cx="25400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960" imgH="1930320" progId="Equation.DSMT4">
                  <p:embed/>
                </p:oleObj>
              </mc:Choice>
              <mc:Fallback>
                <p:oleObj name="Equation" r:id="rId5" imgW="27939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8913"/>
                        <a:ext cx="254000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举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571500" y="2174875"/>
          <a:ext cx="3095625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03440" imgH="1930320" progId="Equation.DSMT4">
                  <p:embed/>
                </p:oleObj>
              </mc:Choice>
              <mc:Fallback>
                <p:oleObj name="Equation" r:id="rId7" imgW="340344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74875"/>
                        <a:ext cx="3095625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3833813" y="2143125"/>
          <a:ext cx="3095625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03440" imgH="1930320" progId="Equation.DSMT4">
                  <p:embed/>
                </p:oleObj>
              </mc:Choice>
              <mc:Fallback>
                <p:oleObj name="Equation" r:id="rId9" imgW="340344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2143125"/>
                        <a:ext cx="3095625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638175" y="3960813"/>
          <a:ext cx="2771775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7760" imgH="1930320" progId="Equation.DSMT4">
                  <p:embed/>
                </p:oleObj>
              </mc:Choice>
              <mc:Fallback>
                <p:oleObj name="Equation" r:id="rId11" imgW="3047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960813"/>
                        <a:ext cx="2771775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椭圆形标注 33"/>
          <p:cNvSpPr/>
          <p:nvPr/>
        </p:nvSpPr>
        <p:spPr>
          <a:xfrm>
            <a:off x="5429250" y="4386263"/>
            <a:ext cx="2447925" cy="900112"/>
          </a:xfrm>
          <a:prstGeom prst="wedgeEllipseCallout">
            <a:avLst>
              <a:gd name="adj1" fmla="val -130561"/>
              <a:gd name="adj2" fmla="val 1487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标准形</a:t>
            </a:r>
          </a:p>
        </p:txBody>
      </p:sp>
    </p:spTree>
    <p:extLst>
      <p:ext uri="{BB962C8B-B14F-4D97-AF65-F5344CB8AC3E}">
        <p14:creationId xmlns:p14="http://schemas.microsoft.com/office/powerpoint/2010/main" val="40736570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3197661" y="779761"/>
            <a:ext cx="5486400" cy="2170112"/>
            <a:chOff x="2016" y="2425"/>
            <a:chExt cx="3456" cy="1367"/>
          </a:xfrm>
        </p:grpSpPr>
        <p:sp>
          <p:nvSpPr>
            <p:cNvPr id="28684" name="Rectangle 3"/>
            <p:cNvSpPr>
              <a:spLocks noChangeArrowheads="1"/>
            </p:cNvSpPr>
            <p:nvPr/>
          </p:nvSpPr>
          <p:spPr bwMode="auto">
            <a:xfrm>
              <a:off x="2016" y="2688"/>
              <a:ext cx="1824" cy="11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685" name="AutoShape 4"/>
            <p:cNvSpPr>
              <a:spLocks/>
            </p:cNvSpPr>
            <p:nvPr/>
          </p:nvSpPr>
          <p:spPr bwMode="auto">
            <a:xfrm>
              <a:off x="4176" y="2425"/>
              <a:ext cx="1296" cy="384"/>
            </a:xfrm>
            <a:prstGeom prst="callout2">
              <a:avLst>
                <a:gd name="adj1" fmla="val 18750"/>
                <a:gd name="adj2" fmla="val -3704"/>
                <a:gd name="adj3" fmla="val 18750"/>
                <a:gd name="adj4" fmla="val -28935"/>
                <a:gd name="adj5" fmla="val 110676"/>
                <a:gd name="adj6" fmla="val -54167"/>
              </a:avLst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7D"/>
                  </a:solidFill>
                </a:rPr>
                <a:t>行阶梯形矩阵</a:t>
              </a:r>
            </a:p>
          </p:txBody>
        </p:sp>
      </p:grp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643374" y="1425873"/>
            <a:ext cx="5145087" cy="1409700"/>
            <a:chOff x="407" y="2832"/>
            <a:chExt cx="3241" cy="888"/>
          </a:xfrm>
        </p:grpSpPr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2208" y="2832"/>
              <a:ext cx="1440" cy="816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683" name="AutoShape 9"/>
            <p:cNvSpPr>
              <a:spLocks/>
            </p:cNvSpPr>
            <p:nvPr/>
          </p:nvSpPr>
          <p:spPr bwMode="auto">
            <a:xfrm>
              <a:off x="407" y="3336"/>
              <a:ext cx="1297" cy="384"/>
            </a:xfrm>
            <a:prstGeom prst="callout2">
              <a:avLst>
                <a:gd name="adj1" fmla="val 18750"/>
                <a:gd name="adj2" fmla="val 103699"/>
                <a:gd name="adj3" fmla="val 18750"/>
                <a:gd name="adj4" fmla="val 133847"/>
                <a:gd name="adj5" fmla="val 18750"/>
                <a:gd name="adj6" fmla="val 163995"/>
              </a:avLst>
            </a:prstGeom>
            <a:solidFill>
              <a:srgbClr val="FF99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7D"/>
                  </a:solidFill>
                </a:rPr>
                <a:t>行最简形矩阵</a:t>
              </a:r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4188261" y="1768773"/>
            <a:ext cx="4576763" cy="1181100"/>
            <a:chOff x="2640" y="3048"/>
            <a:chExt cx="2883" cy="744"/>
          </a:xfrm>
        </p:grpSpPr>
        <p:sp>
          <p:nvSpPr>
            <p:cNvPr id="28680" name="Oval 11"/>
            <p:cNvSpPr>
              <a:spLocks noChangeArrowheads="1"/>
            </p:cNvSpPr>
            <p:nvPr/>
          </p:nvSpPr>
          <p:spPr bwMode="auto">
            <a:xfrm>
              <a:off x="2640" y="3048"/>
              <a:ext cx="912" cy="384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681" name="AutoShape 12"/>
            <p:cNvSpPr>
              <a:spLocks/>
            </p:cNvSpPr>
            <p:nvPr/>
          </p:nvSpPr>
          <p:spPr bwMode="auto">
            <a:xfrm>
              <a:off x="4226" y="3408"/>
              <a:ext cx="1297" cy="384"/>
            </a:xfrm>
            <a:prstGeom prst="callout2">
              <a:avLst>
                <a:gd name="adj1" fmla="val 18750"/>
                <a:gd name="adj2" fmla="val -3699"/>
                <a:gd name="adj3" fmla="val 18750"/>
                <a:gd name="adj4" fmla="val -38167"/>
                <a:gd name="adj5" fmla="val -51042"/>
                <a:gd name="adj6" fmla="val -72630"/>
              </a:avLst>
            </a:prstGeom>
            <a:solidFill>
              <a:srgbClr val="FF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7D"/>
                  </a:solidFill>
                </a:rPr>
                <a:t>标准形矩阵</a:t>
              </a: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22263" y="260648"/>
            <a:ext cx="3745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</a:rPr>
              <a:t>三者之间的包含关系 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31E3EE1A-7FC3-41A1-A8BB-A0F14358827C}"/>
              </a:ext>
            </a:extLst>
          </p:cNvPr>
          <p:cNvSpPr txBox="1"/>
          <p:nvPr/>
        </p:nvSpPr>
        <p:spPr>
          <a:xfrm>
            <a:off x="1095056" y="3573016"/>
            <a:ext cx="695388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行阶梯形矩阵</a:t>
            </a:r>
            <a:r>
              <a:rPr lang="zh-CN" altLang="zh-CN" sz="2000" b="1" dirty="0"/>
              <a:t>特点：</a:t>
            </a:r>
            <a:endParaRPr lang="en-US" altLang="zh-CN" sz="2000" b="1" dirty="0"/>
          </a:p>
          <a:p>
            <a:r>
              <a:rPr lang="en-US" altLang="zh-CN" sz="2000" b="1" dirty="0"/>
              <a:t>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画出一条阶梯线，线的下方全为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>
                <a:solidFill>
                  <a:schemeClr val="tx1"/>
                </a:solidFill>
              </a:rPr>
              <a:t>每段竖线的高度为一行，</a:t>
            </a:r>
            <a:r>
              <a:rPr lang="zh-CN" altLang="zh-CN" sz="2000" b="1" dirty="0"/>
              <a:t>竖线后面的第一个元素为非零元</a:t>
            </a:r>
            <a:r>
              <a:rPr lang="en-US" altLang="zh-CN" sz="2000" b="1" dirty="0"/>
              <a:t>.</a:t>
            </a:r>
            <a:r>
              <a:rPr lang="zh-CN" altLang="zh-CN" sz="2000" b="1"/>
              <a:t> </a:t>
            </a:r>
            <a:endParaRPr lang="zh-CN" altLang="zh-CN" sz="2000" b="1" dirty="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6F05ADD-80BF-45B8-9389-50F2729CF9FF}"/>
              </a:ext>
            </a:extLst>
          </p:cNvPr>
          <p:cNvSpPr txBox="1"/>
          <p:nvPr/>
        </p:nvSpPr>
        <p:spPr>
          <a:xfrm>
            <a:off x="1097069" y="4651620"/>
            <a:ext cx="695187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行最简形矩</a:t>
            </a:r>
            <a:r>
              <a:rPr lang="zh-CN" altLang="en-US" sz="2000" b="1" dirty="0">
                <a:solidFill>
                  <a:srgbClr val="FF0000"/>
                </a:solidFill>
              </a:rPr>
              <a:t>阵</a:t>
            </a:r>
            <a:r>
              <a:rPr lang="zh-CN" altLang="zh-CN" sz="2000" b="1" dirty="0"/>
              <a:t>特点：</a:t>
            </a:r>
            <a:endParaRPr lang="en-US" altLang="zh-CN" sz="2000" b="1" dirty="0"/>
          </a:p>
          <a:p>
            <a:r>
              <a:rPr lang="en-US" altLang="zh-CN" sz="2000" b="1" dirty="0"/>
              <a:t> 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>
                <a:solidFill>
                  <a:schemeClr val="tx1"/>
                </a:solidFill>
              </a:rPr>
              <a:t>行阶梯形非</a:t>
            </a:r>
            <a:r>
              <a:rPr lang="zh-CN" altLang="zh-CN" sz="2000" b="1" dirty="0"/>
              <a:t>零行的第一个非零元为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 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非零行的第一个非零元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所在的列，其它元素都为</a:t>
            </a:r>
            <a:r>
              <a:rPr lang="en-US" altLang="zh-CN" sz="2000" b="1" dirty="0"/>
              <a:t>0.</a:t>
            </a:r>
            <a:r>
              <a:rPr lang="zh-CN" altLang="zh-CN" sz="2000" b="1" dirty="0"/>
              <a:t> 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0F818277-1065-4C29-8A86-5039A2A4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55" y="5710015"/>
            <a:ext cx="6953889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</a:rPr>
              <a:t>标准形</a:t>
            </a:r>
            <a:r>
              <a:rPr lang="zh-CN" altLang="zh-CN" sz="2000" b="1" dirty="0">
                <a:solidFill>
                  <a:srgbClr val="FF0000"/>
                </a:solidFill>
                <a:latin typeface="Calibri" pitchFamily="34" charset="0"/>
              </a:rPr>
              <a:t>矩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</a:rPr>
              <a:t>阵</a:t>
            </a:r>
            <a:r>
              <a:rPr lang="zh-CN" altLang="zh-CN" sz="2000" b="1" dirty="0">
                <a:latin typeface="Calibri" pitchFamily="34" charset="0"/>
              </a:rPr>
              <a:t>特点：</a:t>
            </a:r>
            <a:endParaRPr lang="en-US" altLang="zh-CN" sz="2000" b="1" dirty="0">
              <a:latin typeface="Calibri" pitchFamily="34" charset="0"/>
            </a:endParaRPr>
          </a:p>
          <a:p>
            <a:pPr eaLnBrk="1" hangingPunct="1"/>
            <a:r>
              <a:rPr lang="en-US" altLang="zh-CN" sz="2000" b="1" dirty="0">
                <a:latin typeface="Calibri" pitchFamily="34" charset="0"/>
              </a:rPr>
              <a:t>     1</a:t>
            </a:r>
            <a:r>
              <a:rPr lang="en-US" altLang="zh-CN" sz="2000" b="1" dirty="0">
                <a:latin typeface="Calibri" pitchFamily="34" charset="0"/>
                <a:sym typeface="Symbol" pitchFamily="18" charset="2"/>
              </a:rPr>
              <a:t></a:t>
            </a:r>
            <a:r>
              <a:rPr lang="en-US" altLang="zh-CN" sz="2000" b="1" dirty="0">
                <a:latin typeface="Calibri" pitchFamily="34" charset="0"/>
              </a:rPr>
              <a:t>  </a:t>
            </a:r>
            <a:r>
              <a:rPr lang="zh-CN" altLang="en-US" sz="2000" b="1" dirty="0">
                <a:latin typeface="Calibri" pitchFamily="34" charset="0"/>
              </a:rPr>
              <a:t>左上角是一个单位矩阵；</a:t>
            </a:r>
            <a:endParaRPr lang="en-US" altLang="zh-CN" sz="2000" b="1" dirty="0">
              <a:latin typeface="Calibri" pitchFamily="34" charset="0"/>
            </a:endParaRPr>
          </a:p>
          <a:p>
            <a:pPr eaLnBrk="1" hangingPunct="1"/>
            <a:r>
              <a:rPr lang="en-US" altLang="zh-CN" sz="2000" b="1" dirty="0">
                <a:latin typeface="Calibri" pitchFamily="34" charset="0"/>
              </a:rPr>
              <a:t>     2</a:t>
            </a:r>
            <a:r>
              <a:rPr lang="en-US" altLang="zh-CN" sz="2000" b="1" dirty="0">
                <a:latin typeface="Calibri" pitchFamily="34" charset="0"/>
                <a:sym typeface="Symbol" pitchFamily="18" charset="2"/>
              </a:rPr>
              <a:t></a:t>
            </a:r>
            <a:r>
              <a:rPr lang="en-US" altLang="zh-CN" sz="2000" b="1" dirty="0">
                <a:latin typeface="Calibri" pitchFamily="34" charset="0"/>
              </a:rPr>
              <a:t>  </a:t>
            </a:r>
            <a:r>
              <a:rPr lang="zh-CN" altLang="zh-CN" sz="2000" b="1" dirty="0">
                <a:latin typeface="Calibri" pitchFamily="34" charset="0"/>
              </a:rPr>
              <a:t>其它元素都为</a:t>
            </a:r>
            <a:r>
              <a:rPr lang="en-US" altLang="zh-CN" sz="2000" b="1" dirty="0">
                <a:latin typeface="Calibri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7599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8897" y="1673771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任何矩阵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718297" y="3273971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行最简形矩阵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04297" y="167218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行阶梯形矩阵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718297" y="5102771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标准形矩阵</a:t>
            </a: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575297" y="1594396"/>
            <a:ext cx="3352800" cy="460375"/>
            <a:chOff x="1440" y="919"/>
            <a:chExt cx="2112" cy="290"/>
          </a:xfrm>
        </p:grpSpPr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9717" name="Text Box 8"/>
            <p:cNvSpPr txBox="1">
              <a:spLocks noChangeArrowheads="1"/>
            </p:cNvSpPr>
            <p:nvPr/>
          </p:nvSpPr>
          <p:spPr bwMode="auto">
            <a:xfrm>
              <a:off x="1492" y="919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有限次初等行变换  </a:t>
              </a:r>
            </a:p>
          </p:txBody>
        </p:sp>
      </p:grp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4785097" y="2207171"/>
            <a:ext cx="2209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4861297" y="3807371"/>
            <a:ext cx="2863850" cy="1371600"/>
            <a:chOff x="2880" y="2313"/>
            <a:chExt cx="1804" cy="864"/>
          </a:xfrm>
        </p:grpSpPr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2880" y="2313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9715" name="Text Box 12"/>
            <p:cNvSpPr txBox="1">
              <a:spLocks noChangeArrowheads="1"/>
            </p:cNvSpPr>
            <p:nvPr/>
          </p:nvSpPr>
          <p:spPr bwMode="auto">
            <a:xfrm>
              <a:off x="2880" y="2599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FF"/>
                  </a:solidFill>
                </a:rPr>
                <a:t>有限次初等列变换   </a:t>
              </a:r>
            </a:p>
          </p:txBody>
        </p:sp>
      </p:grpSp>
      <p:grpSp>
        <p:nvGrpSpPr>
          <p:cNvPr id="71693" name="Group 13"/>
          <p:cNvGrpSpPr>
            <a:grpSpLocks/>
          </p:cNvGrpSpPr>
          <p:nvPr/>
        </p:nvGrpSpPr>
        <p:grpSpPr bwMode="auto">
          <a:xfrm>
            <a:off x="670297" y="2130971"/>
            <a:ext cx="3886200" cy="2971800"/>
            <a:chOff x="240" y="1257"/>
            <a:chExt cx="2448" cy="1872"/>
          </a:xfrm>
        </p:grpSpPr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816" y="1257"/>
              <a:ext cx="1872" cy="18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40" y="2320"/>
              <a:ext cx="1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3300"/>
                  </a:solidFill>
                </a:rPr>
                <a:t>有限次初等变换 </a:t>
              </a:r>
            </a:p>
          </p:txBody>
        </p:sp>
      </p:grpSp>
      <p:sp>
        <p:nvSpPr>
          <p:cNvPr id="29706" name="Rectangle 16"/>
          <p:cNvSpPr>
            <a:spLocks noChangeArrowheads="1"/>
          </p:cNvSpPr>
          <p:nvPr/>
        </p:nvSpPr>
        <p:spPr bwMode="auto">
          <a:xfrm>
            <a:off x="611560" y="692696"/>
            <a:ext cx="1441425" cy="5794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</a:rPr>
              <a:t>  结论</a:t>
            </a: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2575297" y="220717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4861297" y="2359571"/>
            <a:ext cx="4083050" cy="990600"/>
            <a:chOff x="2880" y="1401"/>
            <a:chExt cx="2572" cy="624"/>
          </a:xfrm>
        </p:grpSpPr>
        <p:sp>
          <p:nvSpPr>
            <p:cNvPr id="29710" name="Text Box 19"/>
            <p:cNvSpPr txBox="1">
              <a:spLocks noChangeArrowheads="1"/>
            </p:cNvSpPr>
            <p:nvPr/>
          </p:nvSpPr>
          <p:spPr bwMode="auto">
            <a:xfrm>
              <a:off x="3696" y="1639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有限次初等行变换  </a:t>
              </a:r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 flipH="1">
              <a:off x="2880" y="1401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4708897" y="3793083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7" grpId="0" animBg="1"/>
      <p:bldP spid="717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355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Object 194"/>
          <p:cNvGraphicFramePr>
            <a:graphicFrameLocks noChangeAspect="1"/>
          </p:cNvGraphicFramePr>
          <p:nvPr/>
        </p:nvGraphicFramePr>
        <p:xfrm>
          <a:off x="2328863" y="3595688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1562100" progId="Equation.DSMT4">
                  <p:embed/>
                </p:oleObj>
              </mc:Choice>
              <mc:Fallback>
                <p:oleObj name="Equation" r:id="rId2" imgW="38989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95688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云形 13"/>
          <p:cNvSpPr/>
          <p:nvPr/>
        </p:nvSpPr>
        <p:spPr>
          <a:xfrm>
            <a:off x="35496" y="44624"/>
            <a:ext cx="2664295" cy="129614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prstTxWarp prst="textCanUp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</a:rPr>
              <a:t>思考</a:t>
            </a:r>
            <a:endParaRPr lang="en-US" altLang="zh-CN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9750" y="765175"/>
            <a:ext cx="777716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                        </a:t>
            </a:r>
            <a:r>
              <a:rPr lang="zh-CN" altLang="zh-CN" sz="2800" b="1">
                <a:latin typeface="Calibri" pitchFamily="34" charset="0"/>
              </a:rPr>
              <a:t>如何把任意一个矩阵通过一系列</a:t>
            </a:r>
            <a:r>
              <a:rPr lang="en-US" altLang="zh-CN" sz="2800" b="1">
                <a:latin typeface="Calibri" pitchFamily="34" charset="0"/>
              </a:rPr>
              <a:t>       </a:t>
            </a:r>
            <a:r>
              <a:rPr lang="zh-CN" altLang="zh-CN" sz="2800" b="1">
                <a:latin typeface="Calibri" pitchFamily="34" charset="0"/>
              </a:rPr>
              <a:t>的初等行变换化为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行阶梯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形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矩阵</a:t>
            </a:r>
            <a:r>
              <a:rPr lang="zh-CN" altLang="zh-CN" sz="2800" b="1">
                <a:latin typeface="Calibri" pitchFamily="34" charset="0"/>
              </a:rPr>
              <a:t>，然后再通过一系列的初等行变换化为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行最简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形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矩阵</a:t>
            </a:r>
            <a:r>
              <a:rPr lang="zh-CN" altLang="zh-CN" sz="2800" b="1">
                <a:latin typeface="Calibri" pitchFamily="34" charset="0"/>
              </a:rPr>
              <a:t>？</a:t>
            </a: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-36513" y="2474913"/>
            <a:ext cx="8353426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itchFamily="34" charset="0"/>
              </a:rPr>
              <a:t>  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例</a:t>
            </a:r>
            <a:r>
              <a:rPr lang="en-US" altLang="zh-CN" sz="2800" b="1" dirty="0">
                <a:latin typeface="Calibri" pitchFamily="34" charset="0"/>
              </a:rPr>
              <a:t>  </a:t>
            </a:r>
            <a:r>
              <a:rPr lang="zh-CN" altLang="zh-CN" sz="2800" b="1">
                <a:latin typeface="Calibri" pitchFamily="34" charset="0"/>
              </a:rPr>
              <a:t>用初等</a:t>
            </a:r>
            <a:r>
              <a:rPr lang="zh-CN" altLang="en-US" sz="2800" b="1">
                <a:latin typeface="Calibri" pitchFamily="34" charset="0"/>
              </a:rPr>
              <a:t>行</a:t>
            </a:r>
            <a:r>
              <a:rPr lang="zh-CN" altLang="zh-CN" sz="2800" b="1">
                <a:latin typeface="Calibri" pitchFamily="34" charset="0"/>
              </a:rPr>
              <a:t>变换</a:t>
            </a:r>
            <a:r>
              <a:rPr lang="zh-CN" altLang="zh-CN" sz="2800" b="1" dirty="0">
                <a:latin typeface="Calibri" pitchFamily="34" charset="0"/>
              </a:rPr>
              <a:t>把下列矩阵先化为</a:t>
            </a:r>
            <a:r>
              <a:rPr lang="zh-CN" altLang="en-US" sz="2800" b="1" dirty="0">
                <a:latin typeface="Calibri" pitchFamily="34" charset="0"/>
              </a:rPr>
              <a:t>行</a:t>
            </a:r>
            <a:r>
              <a:rPr lang="zh-CN" altLang="zh-CN" sz="2800" b="1" dirty="0">
                <a:latin typeface="Calibri" pitchFamily="34" charset="0"/>
              </a:rPr>
              <a:t>阶梯形，再化为行最简形</a:t>
            </a:r>
            <a:r>
              <a:rPr lang="en-US" altLang="zh-CN" sz="2800" b="1" dirty="0">
                <a:latin typeface="Calibri" pitchFamily="34" charset="0"/>
              </a:rPr>
              <a:t>. </a:t>
            </a:r>
            <a:endParaRPr lang="zh-CN" alt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4581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Object 194"/>
          <p:cNvGraphicFramePr>
            <a:graphicFrameLocks noChangeAspect="1"/>
          </p:cNvGraphicFramePr>
          <p:nvPr/>
        </p:nvGraphicFramePr>
        <p:xfrm>
          <a:off x="2328863" y="3595688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1562100" progId="Equation.DSMT4">
                  <p:embed/>
                </p:oleObj>
              </mc:Choice>
              <mc:Fallback>
                <p:oleObj name="Equation" r:id="rId2" imgW="38989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95688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6388" y="285750"/>
            <a:ext cx="784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一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在第一列中，选一个最简单的非零的数</a:t>
            </a:r>
          </a:p>
        </p:txBody>
      </p:sp>
      <p:graphicFrame>
        <p:nvGraphicFramePr>
          <p:cNvPr id="10" name="Object 52"/>
          <p:cNvGraphicFramePr>
            <a:graphicFrameLocks noChangeAspect="1"/>
          </p:cNvGraphicFramePr>
          <p:nvPr/>
        </p:nvGraphicFramePr>
        <p:xfrm>
          <a:off x="1928813" y="1500188"/>
          <a:ext cx="4483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83100" imgH="1562100" progId="Equation.DSMT4">
                  <p:embed/>
                </p:oleObj>
              </mc:Choice>
              <mc:Fallback>
                <p:oleObj name="Equation" r:id="rId4" imgW="4483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00188"/>
                        <a:ext cx="4483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288" y="769938"/>
            <a:ext cx="748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通过交换两行，放在第一行、第一列的位置上</a:t>
            </a:r>
          </a:p>
        </p:txBody>
      </p:sp>
    </p:spTree>
    <p:extLst>
      <p:ext uri="{BB962C8B-B14F-4D97-AF65-F5344CB8AC3E}">
        <p14:creationId xmlns:p14="http://schemas.microsoft.com/office/powerpoint/2010/main" val="3918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560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306388" y="285750"/>
            <a:ext cx="784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一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在第一列中，选一个最简单的非零的数</a:t>
            </a:r>
          </a:p>
        </p:txBody>
      </p:sp>
      <p:graphicFrame>
        <p:nvGraphicFramePr>
          <p:cNvPr id="10" name="Object 52"/>
          <p:cNvGraphicFramePr>
            <a:graphicFrameLocks noChangeAspect="1"/>
          </p:cNvGraphicFramePr>
          <p:nvPr/>
        </p:nvGraphicFramePr>
        <p:xfrm>
          <a:off x="1928813" y="1500188"/>
          <a:ext cx="4483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83100" imgH="1562100" progId="Equation.DSMT4">
                  <p:embed/>
                </p:oleObj>
              </mc:Choice>
              <mc:Fallback>
                <p:oleObj name="Equation" r:id="rId2" imgW="4483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00188"/>
                        <a:ext cx="4483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395288" y="769938"/>
            <a:ext cx="748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通过交换两行，放在第一行、第一列的位置上</a:t>
            </a:r>
          </a:p>
        </p:txBody>
      </p:sp>
      <p:graphicFrame>
        <p:nvGraphicFramePr>
          <p:cNvPr id="12" name="Object 388"/>
          <p:cNvGraphicFramePr>
            <a:graphicFrameLocks noChangeAspect="1"/>
          </p:cNvGraphicFramePr>
          <p:nvPr/>
        </p:nvGraphicFramePr>
        <p:xfrm>
          <a:off x="2141538" y="4295775"/>
          <a:ext cx="433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1562040" progId="Equation.DSMT4">
                  <p:embed/>
                </p:oleObj>
              </mc:Choice>
              <mc:Fallback>
                <p:oleObj name="Equation" r:id="rId4" imgW="43304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295775"/>
                        <a:ext cx="433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6388" y="3071813"/>
            <a:ext cx="7302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二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步，用倍加变换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把第一列其它元素变成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zh-CN" alt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5288" y="3503613"/>
            <a:ext cx="77057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zh-CN" sz="2800" b="1">
                <a:latin typeface="Calibri" pitchFamily="34" charset="0"/>
              </a:rPr>
              <a:t>我们只需把第</a:t>
            </a:r>
            <a:r>
              <a:rPr lang="en-US" altLang="zh-CN" sz="2800" b="1">
                <a:latin typeface="Calibri" pitchFamily="34" charset="0"/>
              </a:rPr>
              <a:t>1</a:t>
            </a:r>
            <a:r>
              <a:rPr lang="zh-CN" altLang="zh-CN" sz="2800" b="1">
                <a:latin typeface="Calibri" pitchFamily="34" charset="0"/>
              </a:rPr>
              <a:t>行的</a:t>
            </a:r>
            <a:r>
              <a:rPr lang="en-US" altLang="zh-CN" sz="2800" b="1">
                <a:latin typeface="Calibri" pitchFamily="34" charset="0"/>
                <a:sym typeface="Symbol" pitchFamily="18" charset="2"/>
              </a:rPr>
              <a:t></a:t>
            </a:r>
            <a:r>
              <a:rPr lang="en-US" altLang="zh-CN" sz="2800" b="1">
                <a:latin typeface="Calibri" pitchFamily="34" charset="0"/>
              </a:rPr>
              <a:t>1</a:t>
            </a:r>
            <a:r>
              <a:rPr lang="zh-CN" altLang="zh-CN" sz="2800" b="1">
                <a:latin typeface="Calibri" pitchFamily="34" charset="0"/>
              </a:rPr>
              <a:t>倍加到第</a:t>
            </a:r>
            <a:r>
              <a:rPr lang="en-US" altLang="zh-CN" sz="2800" b="1">
                <a:latin typeface="Calibri" pitchFamily="34" charset="0"/>
              </a:rPr>
              <a:t>2</a:t>
            </a:r>
            <a:r>
              <a:rPr lang="zh-CN" altLang="zh-CN" sz="2800" b="1">
                <a:latin typeface="Calibri" pitchFamily="34" charset="0"/>
              </a:rPr>
              <a:t>行</a:t>
            </a:r>
            <a:r>
              <a:rPr lang="en-US" altLang="zh-CN" sz="2800" b="1">
                <a:latin typeface="Calibri" pitchFamily="34" charset="0"/>
              </a:rPr>
              <a:t>.</a:t>
            </a:r>
            <a:endParaRPr lang="zh-CN" altLang="zh-CN" sz="28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6630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388"/>
          <p:cNvGraphicFramePr>
            <a:graphicFrameLocks noChangeAspect="1"/>
          </p:cNvGraphicFramePr>
          <p:nvPr/>
        </p:nvGraphicFramePr>
        <p:xfrm>
          <a:off x="2141538" y="4295775"/>
          <a:ext cx="433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440" imgH="1562040" progId="Equation.DSMT4">
                  <p:embed/>
                </p:oleObj>
              </mc:Choice>
              <mc:Fallback>
                <p:oleObj name="Equation" r:id="rId2" imgW="43304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295775"/>
                        <a:ext cx="433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0825" y="142875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三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步，不看第一行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，对第二列重复刚才的 步骤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16475" y="628650"/>
            <a:ext cx="3211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，以此类推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3188" y="4251325"/>
            <a:ext cx="3779837" cy="504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14688" y="4822825"/>
            <a:ext cx="504825" cy="482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0" name="Object 303"/>
          <p:cNvGraphicFramePr>
            <a:graphicFrameLocks noChangeAspect="1"/>
          </p:cNvGraphicFramePr>
          <p:nvPr/>
        </p:nvGraphicFramePr>
        <p:xfrm>
          <a:off x="1428750" y="1357313"/>
          <a:ext cx="363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200" imgH="1562100" progId="Equation.DSMT4">
                  <p:embed/>
                </p:oleObj>
              </mc:Choice>
              <mc:Fallback>
                <p:oleObj name="Equation" r:id="rId4" imgW="36322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357313"/>
                        <a:ext cx="3632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肘形连接符 20"/>
          <p:cNvCxnSpPr/>
          <p:nvPr/>
        </p:nvCxnSpPr>
        <p:spPr>
          <a:xfrm>
            <a:off x="2643188" y="2428875"/>
            <a:ext cx="1944687" cy="504825"/>
          </a:xfrm>
          <a:prstGeom prst="bentConnector3">
            <a:avLst>
              <a:gd name="adj1" fmla="val 59553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1500188" y="1785938"/>
            <a:ext cx="1152525" cy="64770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304"/>
          <p:cNvGraphicFramePr>
            <a:graphicFrameLocks noChangeAspect="1"/>
          </p:cNvGraphicFramePr>
          <p:nvPr/>
        </p:nvGraphicFramePr>
        <p:xfrm>
          <a:off x="676275" y="1643063"/>
          <a:ext cx="71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799753" progId="Equation.DSMT4">
                  <p:embed/>
                </p:oleObj>
              </mc:Choice>
              <mc:Fallback>
                <p:oleObj name="Equation" r:id="rId6" imgW="710891" imgH="7997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643063"/>
                        <a:ext cx="711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57188" y="34290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四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，变成行最简形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826125" y="1784350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  <a:latin typeface="Calibri" pitchFamily="34" charset="0"/>
              </a:rPr>
              <a:t>行阶梯形</a:t>
            </a:r>
          </a:p>
        </p:txBody>
      </p:sp>
    </p:spTree>
    <p:extLst>
      <p:ext uri="{BB962C8B-B14F-4D97-AF65-F5344CB8AC3E}">
        <p14:creationId xmlns:p14="http://schemas.microsoft.com/office/powerpoint/2010/main" val="4676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9" grpId="0" animBg="1"/>
      <p:bldP spid="19" grpId="1" animBg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765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6" name="TextBox 14"/>
          <p:cNvSpPr txBox="1">
            <a:spLocks noChangeArrowheads="1"/>
          </p:cNvSpPr>
          <p:nvPr/>
        </p:nvSpPr>
        <p:spPr bwMode="auto">
          <a:xfrm>
            <a:off x="250825" y="142875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三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步，不看第一行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，对第二列重复刚才的 步骤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657" name="TextBox 15"/>
          <p:cNvSpPr txBox="1">
            <a:spLocks noChangeArrowheads="1"/>
          </p:cNvSpPr>
          <p:nvPr/>
        </p:nvSpPr>
        <p:spPr bwMode="auto">
          <a:xfrm>
            <a:off x="4816475" y="628650"/>
            <a:ext cx="3211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latin typeface="Calibri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，以此类推</a:t>
            </a:r>
            <a:endParaRPr lang="zh-CN" altLang="zh-CN" sz="2800" b="1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0" name="Object 303"/>
          <p:cNvGraphicFramePr>
            <a:graphicFrameLocks noChangeAspect="1"/>
          </p:cNvGraphicFramePr>
          <p:nvPr/>
        </p:nvGraphicFramePr>
        <p:xfrm>
          <a:off x="1428750" y="1357313"/>
          <a:ext cx="363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1562040" progId="Equation.DSMT4">
                  <p:embed/>
                </p:oleObj>
              </mc:Choice>
              <mc:Fallback>
                <p:oleObj name="Equation" r:id="rId2" imgW="36320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357313"/>
                        <a:ext cx="3632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肘形连接符 20"/>
          <p:cNvCxnSpPr/>
          <p:nvPr/>
        </p:nvCxnSpPr>
        <p:spPr>
          <a:xfrm>
            <a:off x="2643188" y="2428875"/>
            <a:ext cx="1944687" cy="504825"/>
          </a:xfrm>
          <a:prstGeom prst="bentConnector3">
            <a:avLst>
              <a:gd name="adj1" fmla="val 59553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1500188" y="1785938"/>
            <a:ext cx="1152525" cy="64770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304"/>
          <p:cNvGraphicFramePr>
            <a:graphicFrameLocks noChangeAspect="1"/>
          </p:cNvGraphicFramePr>
          <p:nvPr/>
        </p:nvGraphicFramePr>
        <p:xfrm>
          <a:off x="676275" y="1643063"/>
          <a:ext cx="71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799753" progId="Equation.DSMT4">
                  <p:embed/>
                </p:oleObj>
              </mc:Choice>
              <mc:Fallback>
                <p:oleObj name="Equation" r:id="rId4" imgW="710891" imgH="7997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643063"/>
                        <a:ext cx="711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矩形 23"/>
          <p:cNvSpPr>
            <a:spLocks noChangeArrowheads="1"/>
          </p:cNvSpPr>
          <p:nvPr/>
        </p:nvSpPr>
        <p:spPr bwMode="auto">
          <a:xfrm>
            <a:off x="357188" y="34290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四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，变成行最简形</a:t>
            </a:r>
          </a:p>
        </p:txBody>
      </p:sp>
      <p:graphicFrame>
        <p:nvGraphicFramePr>
          <p:cNvPr id="36363" name="Object 703"/>
          <p:cNvGraphicFramePr>
            <a:graphicFrameLocks noChangeAspect="1"/>
          </p:cNvGraphicFramePr>
          <p:nvPr/>
        </p:nvGraphicFramePr>
        <p:xfrm>
          <a:off x="5143500" y="1500188"/>
          <a:ext cx="622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1244520" progId="Equation.DSMT4">
                  <p:embed/>
                </p:oleObj>
              </mc:Choice>
              <mc:Fallback>
                <p:oleObj name="Equation" r:id="rId6" imgW="6220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500188"/>
                        <a:ext cx="622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04"/>
          <p:cNvGraphicFramePr>
            <a:graphicFrameLocks noChangeAspect="1"/>
          </p:cNvGraphicFramePr>
          <p:nvPr/>
        </p:nvGraphicFramePr>
        <p:xfrm>
          <a:off x="1612900" y="4110038"/>
          <a:ext cx="467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73520" imgH="1676160" progId="Equation.DSMT4">
                  <p:embed/>
                </p:oleObj>
              </mc:Choice>
              <mc:Fallback>
                <p:oleObj name="Equation" r:id="rId8" imgW="467352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110038"/>
                        <a:ext cx="4673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3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8678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思考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9" name="矩形 23"/>
          <p:cNvSpPr>
            <a:spLocks noChangeArrowheads="1"/>
          </p:cNvSpPr>
          <p:nvPr/>
        </p:nvSpPr>
        <p:spPr bwMode="auto">
          <a:xfrm>
            <a:off x="357188" y="3429000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四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步</a:t>
            </a: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，变成行最简形</a:t>
            </a:r>
          </a:p>
        </p:txBody>
      </p:sp>
      <p:graphicFrame>
        <p:nvGraphicFramePr>
          <p:cNvPr id="2" name="Object 704"/>
          <p:cNvGraphicFramePr>
            <a:graphicFrameLocks noChangeAspect="1"/>
          </p:cNvGraphicFramePr>
          <p:nvPr/>
        </p:nvGraphicFramePr>
        <p:xfrm>
          <a:off x="1612900" y="4110038"/>
          <a:ext cx="467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3520" imgH="1676160" progId="Equation.DSMT4">
                  <p:embed/>
                </p:oleObj>
              </mc:Choice>
              <mc:Fallback>
                <p:oleObj name="Equation" r:id="rId2" imgW="467352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110038"/>
                        <a:ext cx="4673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05"/>
          <p:cNvGraphicFramePr>
            <a:graphicFrameLocks noChangeAspect="1"/>
          </p:cNvGraphicFramePr>
          <p:nvPr/>
        </p:nvGraphicFramePr>
        <p:xfrm>
          <a:off x="212725" y="857250"/>
          <a:ext cx="410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1840" imgH="1562040" progId="Equation.DSMT4">
                  <p:embed/>
                </p:oleObj>
              </mc:Choice>
              <mc:Fallback>
                <p:oleObj name="Equation" r:id="rId4" imgW="41018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857250"/>
                        <a:ext cx="4102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06"/>
          <p:cNvGraphicFramePr>
            <a:graphicFrameLocks noChangeAspect="1"/>
          </p:cNvGraphicFramePr>
          <p:nvPr/>
        </p:nvGraphicFramePr>
        <p:xfrm>
          <a:off x="4391025" y="857250"/>
          <a:ext cx="37099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1562040" progId="Equation.DSMT4">
                  <p:embed/>
                </p:oleObj>
              </mc:Choice>
              <mc:Fallback>
                <p:oleObj name="Equation" r:id="rId6" imgW="36576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857250"/>
                        <a:ext cx="37099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76375" y="2638425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Calibri" pitchFamily="34" charset="0"/>
              </a:rPr>
              <a:t>这就是原矩阵的</a:t>
            </a:r>
            <a:r>
              <a: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行最简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形</a:t>
            </a:r>
            <a:r>
              <a:rPr lang="en-US" altLang="zh-CN" sz="2800" b="1" dirty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zh-CN" altLang="zh-CN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939800" progId="Equation.DSMT4">
                  <p:embed/>
                </p:oleObj>
              </mc:Choice>
              <mc:Fallback>
                <p:oleObj name="Equation" r:id="rId2" imgW="1765300" imgH="939800" progId="Equation.DSMT4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92848"/>
              </p:ext>
            </p:extLst>
          </p:nvPr>
        </p:nvGraphicFramePr>
        <p:xfrm>
          <a:off x="1079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939800" progId="Equation.DSMT4">
                  <p:embed/>
                </p:oleObj>
              </mc:Choice>
              <mc:Fallback>
                <p:oleObj name="Equation" r:id="rId4" imgW="1765300" imgH="939800" progId="Equation.DSMT4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4"/>
          <p:cNvGraphicFramePr>
            <a:graphicFrameLocks noChangeAspect="1"/>
          </p:cNvGraphicFramePr>
          <p:nvPr/>
        </p:nvGraphicFramePr>
        <p:xfrm>
          <a:off x="4908550" y="600075"/>
          <a:ext cx="389731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927100" progId="Equation.DSMT4">
                  <p:embed/>
                </p:oleObj>
              </mc:Choice>
              <mc:Fallback>
                <p:oleObj name="Equation" r:id="rId6" imgW="1701800" imgH="927100" progId="Equation.DSMT4">
                  <p:embed/>
                  <p:pic>
                    <p:nvPicPr>
                      <p:cNvPr id="1843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600075"/>
                        <a:ext cx="3897313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908550" y="3910013"/>
          <a:ext cx="41275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927100" progId="Equation.DSMT4">
                  <p:embed/>
                </p:oleObj>
              </mc:Choice>
              <mc:Fallback>
                <p:oleObj name="Equation" r:id="rId8" imgW="1803400" imgH="927100" progId="Equation.DSMT4">
                  <p:embed/>
                  <p:pic>
                    <p:nvPicPr>
                      <p:cNvPr id="850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3910013"/>
                        <a:ext cx="41275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250825" y="2763838"/>
            <a:ext cx="1873250" cy="1106487"/>
            <a:chOff x="158" y="1741"/>
            <a:chExt cx="1180" cy="697"/>
          </a:xfrm>
        </p:grpSpPr>
        <p:sp>
          <p:nvSpPr>
            <p:cNvPr id="18454" name="Text Box 27"/>
            <p:cNvSpPr txBox="1">
              <a:spLocks noChangeArrowheads="1"/>
            </p:cNvSpPr>
            <p:nvPr/>
          </p:nvSpPr>
          <p:spPr bwMode="auto">
            <a:xfrm>
              <a:off x="435" y="174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FF"/>
                  </a:solidFill>
                </a:rPr>
                <a:t>②</a:t>
              </a:r>
              <a:r>
                <a:rPr lang="zh-CN" altLang="en-US" b="0" dirty="0">
                  <a:solidFill>
                    <a:srgbClr val="0000FF"/>
                  </a:solidFill>
                </a:rPr>
                <a:t>－</a:t>
              </a:r>
              <a:r>
                <a:rPr lang="zh-CN" altLang="en-US" sz="2000" dirty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158" y="199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18456" name="Text Box 29"/>
            <p:cNvSpPr txBox="1">
              <a:spLocks noChangeArrowheads="1"/>
            </p:cNvSpPr>
            <p:nvPr/>
          </p:nvSpPr>
          <p:spPr bwMode="auto">
            <a:xfrm>
              <a:off x="335" y="200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FF"/>
                  </a:solidFill>
                </a:rPr>
                <a:t>③</a:t>
              </a:r>
              <a:r>
                <a:rPr lang="en-US" altLang="en-US" dirty="0">
                  <a:solidFill>
                    <a:srgbClr val="0000FF"/>
                  </a:solidFill>
                </a:rPr>
                <a:t>－</a:t>
              </a:r>
              <a:r>
                <a:rPr lang="en-US" altLang="zh-CN" dirty="0">
                  <a:solidFill>
                    <a:srgbClr val="0000FF"/>
                  </a:solidFill>
                </a:rPr>
                <a:t>2×①  </a:t>
              </a:r>
            </a:p>
          </p:txBody>
        </p:sp>
        <p:sp>
          <p:nvSpPr>
            <p:cNvPr id="18457" name="Text Box 30"/>
            <p:cNvSpPr txBox="1">
              <a:spLocks noChangeArrowheads="1"/>
            </p:cNvSpPr>
            <p:nvPr/>
          </p:nvSpPr>
          <p:spPr bwMode="auto">
            <a:xfrm>
              <a:off x="335" y="220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④</a:t>
              </a:r>
              <a:r>
                <a:rPr lang="en-US" altLang="en-US">
                  <a:solidFill>
                    <a:srgbClr val="0000FF"/>
                  </a:solidFill>
                </a:rPr>
                <a:t>－</a:t>
              </a:r>
              <a:r>
                <a:rPr lang="en-US" altLang="zh-CN">
                  <a:solidFill>
                    <a:srgbClr val="0000FF"/>
                  </a:solidFill>
                </a:rPr>
                <a:t>3×①</a:t>
              </a:r>
            </a:p>
          </p:txBody>
        </p:sp>
      </p:grpSp>
      <p:grpSp>
        <p:nvGrpSpPr>
          <p:cNvPr id="85034" name="Group 42"/>
          <p:cNvGrpSpPr>
            <a:grpSpLocks/>
          </p:cNvGrpSpPr>
          <p:nvPr/>
        </p:nvGrpSpPr>
        <p:grpSpPr bwMode="auto">
          <a:xfrm>
            <a:off x="4787900" y="2636838"/>
            <a:ext cx="1584325" cy="1301750"/>
            <a:chOff x="3016" y="1661"/>
            <a:chExt cx="998" cy="820"/>
          </a:xfrm>
        </p:grpSpPr>
        <p:graphicFrame>
          <p:nvGraphicFramePr>
            <p:cNvPr id="18450" name="Object 16"/>
            <p:cNvGraphicFramePr>
              <a:graphicFrameLocks noChangeAspect="1"/>
            </p:cNvGraphicFramePr>
            <p:nvPr/>
          </p:nvGraphicFramePr>
          <p:xfrm>
            <a:off x="3291" y="1661"/>
            <a:ext cx="44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228501" progId="Equation.DSMT4">
                    <p:embed/>
                  </p:oleObj>
                </mc:Choice>
                <mc:Fallback>
                  <p:oleObj name="Equation" r:id="rId10" imgW="393529" imgH="228501" progId="Equation.DSMT4">
                    <p:embed/>
                    <p:pic>
                      <p:nvPicPr>
                        <p:cNvPr id="1845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661"/>
                          <a:ext cx="44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7"/>
            <p:cNvGraphicFramePr>
              <a:graphicFrameLocks noChangeAspect="1"/>
            </p:cNvGraphicFramePr>
            <p:nvPr/>
          </p:nvGraphicFramePr>
          <p:xfrm>
            <a:off x="3256" y="2011"/>
            <a:ext cx="5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7200" imgH="228600" progId="Equation.DSMT4">
                    <p:embed/>
                  </p:oleObj>
                </mc:Choice>
                <mc:Fallback>
                  <p:oleObj name="Equation" r:id="rId12" imgW="457200" imgH="228600" progId="Equation.DSMT4">
                    <p:embed/>
                    <p:pic>
                      <p:nvPicPr>
                        <p:cNvPr id="1845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011"/>
                          <a:ext cx="518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Freeform 25"/>
            <p:cNvSpPr>
              <a:spLocks/>
            </p:cNvSpPr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8453" name="Object 31"/>
            <p:cNvGraphicFramePr>
              <a:graphicFrameLocks noChangeAspect="1"/>
            </p:cNvGraphicFramePr>
            <p:nvPr/>
          </p:nvGraphicFramePr>
          <p:xfrm>
            <a:off x="3256" y="2222"/>
            <a:ext cx="5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" imgH="228600" progId="Equation.DSMT4">
                    <p:embed/>
                  </p:oleObj>
                </mc:Choice>
                <mc:Fallback>
                  <p:oleObj name="Equation" r:id="rId14" imgW="457200" imgH="228600" progId="Equation.DSMT4">
                    <p:embed/>
                    <p:pic>
                      <p:nvPicPr>
                        <p:cNvPr id="1845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222"/>
                          <a:ext cx="518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24" name="Group 32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18446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18447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18448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18449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18441" name="Group 37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18442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18443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18444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18445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9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E7C6CD-8C3D-7EEC-26D0-0BF67C366D95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b="1" dirty="0"/>
                  <a:t>矩阵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  的行最简形矩阵为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E7C6CD-8C3D-7EEC-26D0-0BF67C366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16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E3CE5CF-61CA-9237-38E5-B78D82F4F49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E3CE5CF-61CA-9237-38E5-B78D82F4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18"/>
                <a:stretch>
                  <a:fillRect t="-18868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FBA601-0275-C6C8-E78B-35DCAA474E41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905000" y="4179094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FBA601-0275-C6C8-E78B-35DCAA47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905000" y="4179094"/>
                <a:ext cx="6400800" cy="642938"/>
              </a:xfrm>
              <a:prstGeom prst="rect">
                <a:avLst/>
              </a:prstGeom>
              <a:blipFill>
                <a:blip r:embed="rId20"/>
                <a:stretch>
                  <a:fillRect t="-19048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C83C18B0-630A-2E89-0886-B6AD49ED2D72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9260DE-C278-2940-B065-73DD9D8A27F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30768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1761C32-E079-D552-92CC-9611A5D6CFC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844008-D322-6F67-1AAE-13C256B57B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FEF7CB8-7F44-E0CA-1BDE-BE19BEC2EC1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D1ADEE9-BC96-CFEB-A0A1-2DFB8163E2C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A2C3808-7564-868A-9E0E-0145D76F27D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902471CD-5DD0-16B1-56B6-475522AE0E1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737BB7B-5F9F-15C9-75BD-DC07DDF19913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418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051" y="483268"/>
                <a:ext cx="2808312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1" y="483268"/>
                <a:ext cx="2808312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5">
            <a:extLst>
              <a:ext uri="{FF2B5EF4-FFF2-40B4-BE49-F238E27FC236}">
                <a16:creationId xmlns:a16="http://schemas.microsoft.com/office/drawing/2014/main" id="{9A4E002E-FF0F-4F31-AA50-F02C69491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练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BF1EB2-D5D6-4483-920E-53DCD5F7647E}"/>
                  </a:ext>
                </a:extLst>
              </p:cNvPr>
              <p:cNvSpPr txBox="1"/>
              <p:nvPr/>
            </p:nvSpPr>
            <p:spPr>
              <a:xfrm>
                <a:off x="4616100" y="524826"/>
                <a:ext cx="2722880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BF1EB2-D5D6-4483-920E-53DCD5F76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00" y="524826"/>
                <a:ext cx="272288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30C46D-D3E7-4C84-A2D4-7A72A64E29BC}"/>
                  </a:ext>
                </a:extLst>
              </p:cNvPr>
              <p:cNvSpPr txBox="1"/>
              <p:nvPr/>
            </p:nvSpPr>
            <p:spPr>
              <a:xfrm flipH="1">
                <a:off x="3679996" y="799333"/>
                <a:ext cx="57606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30C46D-D3E7-4C84-A2D4-7A72A64E2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79996" y="799333"/>
                <a:ext cx="576064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CBE3E0-EBB5-44E8-BC5A-27B15CBFA92E}"/>
                  </a:ext>
                </a:extLst>
              </p:cNvPr>
              <p:cNvSpPr txBox="1"/>
              <p:nvPr/>
            </p:nvSpPr>
            <p:spPr>
              <a:xfrm>
                <a:off x="3515131" y="438590"/>
                <a:ext cx="927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CBE3E0-EBB5-44E8-BC5A-27B15CBFA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31" y="438590"/>
                <a:ext cx="927433" cy="307777"/>
              </a:xfrm>
              <a:prstGeom prst="rect">
                <a:avLst/>
              </a:prstGeom>
              <a:blipFill>
                <a:blip r:embed="rId6"/>
                <a:stretch>
                  <a:fillRect l="-3947" r="-197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799BC52-CB50-438F-A4AB-91C5FD923A49}"/>
                  </a:ext>
                </a:extLst>
              </p:cNvPr>
              <p:cNvSpPr txBox="1"/>
              <p:nvPr/>
            </p:nvSpPr>
            <p:spPr>
              <a:xfrm>
                <a:off x="3535481" y="791365"/>
                <a:ext cx="927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799BC52-CB50-438F-A4AB-91C5FD923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81" y="791365"/>
                <a:ext cx="927433" cy="307777"/>
              </a:xfrm>
              <a:prstGeom prst="rect">
                <a:avLst/>
              </a:prstGeom>
              <a:blipFill>
                <a:blip r:embed="rId7"/>
                <a:stretch>
                  <a:fillRect l="-3947" r="-197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311FA4-9ADF-4ECA-A586-BEABCB38E223}"/>
                  </a:ext>
                </a:extLst>
              </p:cNvPr>
              <p:cNvSpPr txBox="1"/>
              <p:nvPr/>
            </p:nvSpPr>
            <p:spPr>
              <a:xfrm>
                <a:off x="1542542" y="2368336"/>
                <a:ext cx="2722880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311FA4-9ADF-4ECA-A586-BEABCB38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42" y="2368336"/>
                <a:ext cx="2722880" cy="1231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31C4A5-3FB7-4CA0-8F9A-EF2475913759}"/>
                  </a:ext>
                </a:extLst>
              </p:cNvPr>
              <p:cNvSpPr txBox="1"/>
              <p:nvPr/>
            </p:nvSpPr>
            <p:spPr>
              <a:xfrm flipH="1">
                <a:off x="606438" y="2642843"/>
                <a:ext cx="57606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31C4A5-3FB7-4CA0-8F9A-EF247591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438" y="2642843"/>
                <a:ext cx="576064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03234B-8CE8-43B4-99E7-F9BF3DC4F8DB}"/>
                  </a:ext>
                </a:extLst>
              </p:cNvPr>
              <p:cNvSpPr txBox="1"/>
              <p:nvPr/>
            </p:nvSpPr>
            <p:spPr>
              <a:xfrm>
                <a:off x="444103" y="2552798"/>
                <a:ext cx="9333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03234B-8CE8-43B4-99E7-F9BF3DC4F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3" y="2552798"/>
                <a:ext cx="933397" cy="307777"/>
              </a:xfrm>
              <a:prstGeom prst="rect">
                <a:avLst/>
              </a:prstGeom>
              <a:blipFill>
                <a:blip r:embed="rId10"/>
                <a:stretch>
                  <a:fillRect l="-3922" r="-196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DF5BAC-E94F-452E-A1B3-D19DB6C1CEEE}"/>
                  </a:ext>
                </a:extLst>
              </p:cNvPr>
              <p:cNvSpPr txBox="1"/>
              <p:nvPr/>
            </p:nvSpPr>
            <p:spPr>
              <a:xfrm flipH="1">
                <a:off x="4612205" y="2504262"/>
                <a:ext cx="57606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DF5BAC-E94F-452E-A1B3-D19DB6C1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2205" y="2504262"/>
                <a:ext cx="576064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DA7B88-E0CC-4DE1-8E6C-993DE954DE98}"/>
                  </a:ext>
                </a:extLst>
              </p:cNvPr>
              <p:cNvSpPr txBox="1"/>
              <p:nvPr/>
            </p:nvSpPr>
            <p:spPr>
              <a:xfrm flipH="1">
                <a:off x="621394" y="4428322"/>
                <a:ext cx="57606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DA7B88-E0CC-4DE1-8E6C-993DE954D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394" y="4428322"/>
                <a:ext cx="576064" cy="738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C218E0C-FE2B-4649-B80A-A6A075B612C4}"/>
                  </a:ext>
                </a:extLst>
              </p:cNvPr>
              <p:cNvSpPr txBox="1"/>
              <p:nvPr/>
            </p:nvSpPr>
            <p:spPr>
              <a:xfrm>
                <a:off x="5568132" y="4149130"/>
                <a:ext cx="2722880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C218E0C-FE2B-4649-B80A-A6A075B6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32" y="4149130"/>
                <a:ext cx="2722880" cy="12317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5D9450-CCAE-4603-A790-035898D22511}"/>
                  </a:ext>
                </a:extLst>
              </p:cNvPr>
              <p:cNvSpPr txBox="1"/>
              <p:nvPr/>
            </p:nvSpPr>
            <p:spPr>
              <a:xfrm flipH="1">
                <a:off x="4636223" y="4428322"/>
                <a:ext cx="57606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5D9450-CCAE-4603-A790-035898D2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36223" y="4428322"/>
                <a:ext cx="576064" cy="7386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5DEAD71-6E00-43BB-A1C5-89F53B6FC549}"/>
                  </a:ext>
                </a:extLst>
              </p:cNvPr>
              <p:cNvSpPr txBox="1"/>
              <p:nvPr/>
            </p:nvSpPr>
            <p:spPr>
              <a:xfrm>
                <a:off x="4572900" y="4313554"/>
                <a:ext cx="706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5DEAD71-6E00-43BB-A1C5-89F53B6FC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0" y="4313554"/>
                <a:ext cx="706026" cy="307777"/>
              </a:xfrm>
              <a:prstGeom prst="rect">
                <a:avLst/>
              </a:prstGeom>
              <a:blipFill>
                <a:blip r:embed="rId19"/>
                <a:stretch>
                  <a:fillRect l="-4310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16ABB5A1-65C4-44C1-A4DF-7D492CAE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43" y="365665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  <a:latin typeface="Calibri" pitchFamily="34" charset="0"/>
              </a:rPr>
              <a:t>行阶梯形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251E0DA-3E25-4886-A317-3EC924F9F933}"/>
              </a:ext>
            </a:extLst>
          </p:cNvPr>
          <p:cNvCxnSpPr>
            <a:cxnSpLocks/>
          </p:cNvCxnSpPr>
          <p:nvPr/>
        </p:nvCxnSpPr>
        <p:spPr>
          <a:xfrm>
            <a:off x="1842318" y="2788763"/>
            <a:ext cx="1640479" cy="4711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70E94C7-821B-4730-B1A5-9B91B8E3AF1B}"/>
              </a:ext>
            </a:extLst>
          </p:cNvPr>
          <p:cNvCxnSpPr>
            <a:cxnSpLocks/>
          </p:cNvCxnSpPr>
          <p:nvPr/>
        </p:nvCxnSpPr>
        <p:spPr>
          <a:xfrm>
            <a:off x="3480912" y="3259040"/>
            <a:ext cx="0" cy="397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BEFE83F-FE35-496A-AAF6-B36EA62E70A3}"/>
              </a:ext>
            </a:extLst>
          </p:cNvPr>
          <p:cNvCxnSpPr>
            <a:cxnSpLocks/>
          </p:cNvCxnSpPr>
          <p:nvPr/>
        </p:nvCxnSpPr>
        <p:spPr>
          <a:xfrm>
            <a:off x="3480912" y="3656653"/>
            <a:ext cx="569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9B9304-431C-4820-97D7-4170D8EB5EF5}"/>
                  </a:ext>
                </a:extLst>
              </p:cNvPr>
              <p:cNvSpPr txBox="1"/>
              <p:nvPr/>
            </p:nvSpPr>
            <p:spPr>
              <a:xfrm>
                <a:off x="4430464" y="2263680"/>
                <a:ext cx="1157176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9B9304-431C-4820-97D7-4170D8EB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64" y="2263680"/>
                <a:ext cx="1157176" cy="5782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A4237B3-650E-474B-A170-B637B9236112}"/>
                  </a:ext>
                </a:extLst>
              </p:cNvPr>
              <p:cNvSpPr txBox="1"/>
              <p:nvPr/>
            </p:nvSpPr>
            <p:spPr>
              <a:xfrm>
                <a:off x="1474371" y="4281104"/>
                <a:ext cx="2722880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A4237B3-650E-474B-A170-B637B923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71" y="4281104"/>
                <a:ext cx="2722880" cy="12317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2D029A-9C7C-4FE0-AE99-87F4E6E98001}"/>
                  </a:ext>
                </a:extLst>
              </p:cNvPr>
              <p:cNvSpPr txBox="1"/>
              <p:nvPr/>
            </p:nvSpPr>
            <p:spPr>
              <a:xfrm>
                <a:off x="503877" y="4054339"/>
                <a:ext cx="7847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2D029A-9C7C-4FE0-AE99-87F4E6E98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7" y="4054339"/>
                <a:ext cx="784767" cy="307777"/>
              </a:xfrm>
              <a:prstGeom prst="rect">
                <a:avLst/>
              </a:prstGeom>
              <a:blipFill>
                <a:blip r:embed="rId22"/>
                <a:stretch>
                  <a:fillRect l="-4688" r="-3125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AB24877-2DB7-41DC-8807-C0EDD484EC31}"/>
                  </a:ext>
                </a:extLst>
              </p:cNvPr>
              <p:cNvSpPr txBox="1"/>
              <p:nvPr/>
            </p:nvSpPr>
            <p:spPr>
              <a:xfrm>
                <a:off x="524227" y="4407114"/>
                <a:ext cx="927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AB24877-2DB7-41DC-8807-C0EDD484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" y="4407114"/>
                <a:ext cx="927433" cy="307777"/>
              </a:xfrm>
              <a:prstGeom prst="rect">
                <a:avLst/>
              </a:prstGeom>
              <a:blipFill>
                <a:blip r:embed="rId23"/>
                <a:stretch>
                  <a:fillRect l="-3947" r="-2632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AEDBA90-C97F-4488-8761-1A3663D3F3E5}"/>
                  </a:ext>
                </a:extLst>
              </p:cNvPr>
              <p:cNvSpPr txBox="1"/>
              <p:nvPr/>
            </p:nvSpPr>
            <p:spPr>
              <a:xfrm>
                <a:off x="5443085" y="2432033"/>
                <a:ext cx="2722880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AEDBA90-C97F-4488-8761-1A3663D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085" y="2432033"/>
                <a:ext cx="2722880" cy="12317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480CD32D-EE80-4B9E-BE03-94E69B08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57" y="540204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行最简形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E22415E-5AE8-45E8-9113-744C241C150B}"/>
                  </a:ext>
                </a:extLst>
              </p:cNvPr>
              <p:cNvSpPr txBox="1"/>
              <p:nvPr/>
            </p:nvSpPr>
            <p:spPr>
              <a:xfrm>
                <a:off x="424613" y="2269119"/>
                <a:ext cx="11144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E22415E-5AE8-45E8-9113-744C241C1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3" y="2269119"/>
                <a:ext cx="1114408" cy="307777"/>
              </a:xfrm>
              <a:prstGeom prst="rect">
                <a:avLst/>
              </a:prstGeom>
              <a:blipFill>
                <a:blip r:embed="rId25"/>
                <a:stretch>
                  <a:fillRect l="-3297" t="-1961" r="-82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4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  <p:bldP spid="13" grpId="0"/>
      <p:bldP spid="14" grpId="0"/>
      <p:bldP spid="15" grpId="0"/>
      <p:bldP spid="16" grpId="0"/>
      <p:bldP spid="19" grpId="0"/>
      <p:bldP spid="23" grpId="0"/>
      <p:bldP spid="26" grpId="0"/>
      <p:bldP spid="27" grpId="0"/>
      <p:bldP spid="28" grpId="0"/>
      <p:bldP spid="32" grpId="0"/>
      <p:bldP spid="48" grpId="0"/>
      <p:bldP spid="50" grpId="0"/>
      <p:bldP spid="51" grpId="0"/>
      <p:bldP spid="52" grpId="0"/>
      <p:bldP spid="53" grpId="0"/>
      <p:bldP spid="54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1520" y="368641"/>
            <a:ext cx="111544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03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29704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1763713" y="3879850"/>
          <a:ext cx="4216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16320" imgH="2070000" progId="Equation.DSMT4">
                  <p:embed/>
                </p:oleObj>
              </mc:Choice>
              <mc:Fallback>
                <p:oleObj name="Equation" r:id="rId2" imgW="421632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79850"/>
                        <a:ext cx="4216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0238" y="371915"/>
            <a:ext cx="8980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Calibri" pitchFamily="34" charset="0"/>
              </a:rPr>
              <a:t> 例</a:t>
            </a:r>
            <a:r>
              <a:rPr lang="en-US" altLang="zh-CN" sz="3200" b="1" dirty="0">
                <a:latin typeface="Calibri" pitchFamily="34" charset="0"/>
              </a:rPr>
              <a:t>1</a:t>
            </a:r>
            <a:endParaRPr lang="zh-CN" altLang="en-US" sz="3200" b="1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76375" y="387350"/>
            <a:ext cx="6657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itchFamily="34" charset="0"/>
              </a:rPr>
              <a:t>求解下列线性方程组</a:t>
            </a: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1857375" y="1087438"/>
          <a:ext cx="38862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86200" imgH="2145960" progId="Equation.DSMT4">
                  <p:embed/>
                </p:oleObj>
              </mc:Choice>
              <mc:Fallback>
                <p:oleObj name="Equation" r:id="rId4" imgW="3886200" imgH="2145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087438"/>
                        <a:ext cx="38862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292725" y="3879850"/>
            <a:ext cx="0" cy="20161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255963"/>
            <a:ext cx="619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解   线性方程组的增广矩阵为</a:t>
            </a:r>
          </a:p>
        </p:txBody>
      </p:sp>
    </p:spTree>
    <p:extLst>
      <p:ext uri="{BB962C8B-B14F-4D97-AF65-F5344CB8AC3E}">
        <p14:creationId xmlns:p14="http://schemas.microsoft.com/office/powerpoint/2010/main" val="13223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1763713" y="3879850"/>
          <a:ext cx="4216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16320" imgH="2070000" progId="Equation.DSMT4">
                  <p:embed/>
                </p:oleObj>
              </mc:Choice>
              <mc:Fallback>
                <p:oleObj name="Equation" r:id="rId2" imgW="421632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79850"/>
                        <a:ext cx="4216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292725" y="3879850"/>
            <a:ext cx="0" cy="20161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80" name="Object 207"/>
          <p:cNvGraphicFramePr>
            <a:graphicFrameLocks noChangeAspect="1"/>
          </p:cNvGraphicFramePr>
          <p:nvPr/>
        </p:nvGraphicFramePr>
        <p:xfrm>
          <a:off x="1857375" y="1143000"/>
          <a:ext cx="4076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700" imgH="2070100" progId="Equation.DSMT4">
                  <p:embed/>
                </p:oleObj>
              </mc:Choice>
              <mc:Fallback>
                <p:oleObj name="Equation" r:id="rId4" imgW="4076700" imgH="207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143000"/>
                        <a:ext cx="4076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1" name="Object 208"/>
          <p:cNvGraphicFramePr>
            <a:graphicFrameLocks noChangeAspect="1"/>
          </p:cNvGraphicFramePr>
          <p:nvPr/>
        </p:nvGraphicFramePr>
        <p:xfrm>
          <a:off x="6019800" y="1714500"/>
          <a:ext cx="90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838080" progId="Equation.DSMT4">
                  <p:embed/>
                </p:oleObj>
              </mc:Choice>
              <mc:Fallback>
                <p:oleObj name="Equation" r:id="rId6" imgW="9014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14500"/>
                        <a:ext cx="90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副标题 5">
            <a:extLst>
              <a:ext uri="{FF2B5EF4-FFF2-40B4-BE49-F238E27FC236}">
                <a16:creationId xmlns:a16="http://schemas.microsoft.com/office/drawing/2014/main" id="{0902478B-8084-46B2-8C49-B6DA96D2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37720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graphicFrame>
        <p:nvGraphicFramePr>
          <p:cNvPr id="41080" name="Object 207"/>
          <p:cNvGraphicFramePr>
            <a:graphicFrameLocks noChangeAspect="1"/>
          </p:cNvGraphicFramePr>
          <p:nvPr/>
        </p:nvGraphicFramePr>
        <p:xfrm>
          <a:off x="1857375" y="1143000"/>
          <a:ext cx="4076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700" imgH="2070100" progId="Equation.DSMT4">
                  <p:embed/>
                </p:oleObj>
              </mc:Choice>
              <mc:Fallback>
                <p:oleObj name="Equation" r:id="rId2" imgW="4076700" imgH="207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143000"/>
                        <a:ext cx="4076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1" name="Object 208"/>
          <p:cNvGraphicFramePr>
            <a:graphicFrameLocks noChangeAspect="1"/>
          </p:cNvGraphicFramePr>
          <p:nvPr/>
        </p:nvGraphicFramePr>
        <p:xfrm>
          <a:off x="6019800" y="1714500"/>
          <a:ext cx="90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838080" progId="Equation.DSMT4">
                  <p:embed/>
                </p:oleObj>
              </mc:Choice>
              <mc:Fallback>
                <p:oleObj name="Equation" r:id="rId4" imgW="9014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14500"/>
                        <a:ext cx="90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957388" y="3502025"/>
          <a:ext cx="3733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33560" imgH="2070000" progId="Equation.DSMT4">
                  <p:embed/>
                </p:oleObj>
              </mc:Choice>
              <mc:Fallback>
                <p:oleObj name="Equation" r:id="rId6" imgW="37335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502025"/>
                        <a:ext cx="3733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标题 5">
            <a:extLst>
              <a:ext uri="{FF2B5EF4-FFF2-40B4-BE49-F238E27FC236}">
                <a16:creationId xmlns:a16="http://schemas.microsoft.com/office/drawing/2014/main" id="{44BEF6BD-7C8D-4F40-919F-D5ED24B90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17088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graphicFrame>
        <p:nvGraphicFramePr>
          <p:cNvPr id="41080" name="Object 207"/>
          <p:cNvGraphicFramePr>
            <a:graphicFrameLocks noChangeAspect="1"/>
          </p:cNvGraphicFramePr>
          <p:nvPr/>
        </p:nvGraphicFramePr>
        <p:xfrm>
          <a:off x="1957388" y="3502025"/>
          <a:ext cx="3733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560" imgH="2070000" progId="Equation.DSMT4">
                  <p:embed/>
                </p:oleObj>
              </mc:Choice>
              <mc:Fallback>
                <p:oleObj name="Equation" r:id="rId2" imgW="37335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502025"/>
                        <a:ext cx="3733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1" name="Object 208"/>
          <p:cNvGraphicFramePr>
            <a:graphicFrameLocks noChangeAspect="1"/>
          </p:cNvGraphicFramePr>
          <p:nvPr/>
        </p:nvGraphicFramePr>
        <p:xfrm>
          <a:off x="5780088" y="3868738"/>
          <a:ext cx="914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282680" progId="Equation.DSMT4">
                  <p:embed/>
                </p:oleObj>
              </mc:Choice>
              <mc:Fallback>
                <p:oleObj name="Equation" r:id="rId4" imgW="91440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868738"/>
                        <a:ext cx="914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924406"/>
              </p:ext>
            </p:extLst>
          </p:nvPr>
        </p:nvGraphicFramePr>
        <p:xfrm>
          <a:off x="158750" y="469900"/>
          <a:ext cx="3454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54200" imgH="2209680" progId="Equation.DSMT4">
                  <p:embed/>
                </p:oleObj>
              </mc:Choice>
              <mc:Fallback>
                <p:oleObj name="Equation" r:id="rId6" imgW="34542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69900"/>
                        <a:ext cx="3454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66913"/>
              </p:ext>
            </p:extLst>
          </p:nvPr>
        </p:nvGraphicFramePr>
        <p:xfrm>
          <a:off x="3803650" y="965200"/>
          <a:ext cx="73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1066680" progId="Equation.DSMT4">
                  <p:embed/>
                </p:oleObj>
              </mc:Choice>
              <mc:Fallback>
                <p:oleObj name="Equation" r:id="rId8" imgW="7365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965200"/>
                        <a:ext cx="736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16"/>
          <p:cNvGraphicFramePr>
            <a:graphicFrameLocks noChangeAspect="1"/>
          </p:cNvGraphicFramePr>
          <p:nvPr/>
        </p:nvGraphicFramePr>
        <p:xfrm>
          <a:off x="4670425" y="504825"/>
          <a:ext cx="3187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7440" imgH="2209680" progId="Equation.DSMT4">
                  <p:embed/>
                </p:oleObj>
              </mc:Choice>
              <mc:Fallback>
                <p:oleObj name="Equation" r:id="rId10" imgW="31874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04825"/>
                        <a:ext cx="3187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副标题 5">
            <a:extLst>
              <a:ext uri="{FF2B5EF4-FFF2-40B4-BE49-F238E27FC236}">
                <a16:creationId xmlns:a16="http://schemas.microsoft.com/office/drawing/2014/main" id="{7B5E24CE-242D-4B2C-A4DC-70047DA3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40822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graphicFrame>
        <p:nvGraphicFramePr>
          <p:cNvPr id="2" name="Object 4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95413"/>
              </p:ext>
            </p:extLst>
          </p:nvPr>
        </p:nvGraphicFramePr>
        <p:xfrm>
          <a:off x="158750" y="469900"/>
          <a:ext cx="3454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2209680" progId="Equation.DSMT4">
                  <p:embed/>
                </p:oleObj>
              </mc:Choice>
              <mc:Fallback>
                <p:oleObj name="Equation" r:id="rId2" imgW="34542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69900"/>
                        <a:ext cx="3454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1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42721"/>
              </p:ext>
            </p:extLst>
          </p:nvPr>
        </p:nvGraphicFramePr>
        <p:xfrm>
          <a:off x="3803650" y="965200"/>
          <a:ext cx="73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1066680" progId="Equation.DSMT4">
                  <p:embed/>
                </p:oleObj>
              </mc:Choice>
              <mc:Fallback>
                <p:oleObj name="Equation" r:id="rId4" imgW="7365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965200"/>
                        <a:ext cx="736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16"/>
          <p:cNvGraphicFramePr>
            <a:graphicFrameLocks noChangeAspect="1"/>
          </p:cNvGraphicFramePr>
          <p:nvPr/>
        </p:nvGraphicFramePr>
        <p:xfrm>
          <a:off x="4670425" y="504825"/>
          <a:ext cx="3187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440" imgH="2209680" progId="Equation.DSMT4">
                  <p:embed/>
                </p:oleObj>
              </mc:Choice>
              <mc:Fallback>
                <p:oleObj name="Equation" r:id="rId6" imgW="31874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04825"/>
                        <a:ext cx="3187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7"/>
          <p:cNvGraphicFramePr>
            <a:graphicFrameLocks noChangeAspect="1"/>
          </p:cNvGraphicFramePr>
          <p:nvPr/>
        </p:nvGraphicFramePr>
        <p:xfrm>
          <a:off x="3629025" y="3379788"/>
          <a:ext cx="3822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22700" imgH="2209800" progId="Equation.DSMT4">
                  <p:embed/>
                </p:oleObj>
              </mc:Choice>
              <mc:Fallback>
                <p:oleObj name="Equation" r:id="rId8" imgW="38227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379788"/>
                        <a:ext cx="3822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18"/>
          <p:cNvGraphicFramePr>
            <a:graphicFrameLocks noChangeAspect="1"/>
          </p:cNvGraphicFramePr>
          <p:nvPr/>
        </p:nvGraphicFramePr>
        <p:xfrm>
          <a:off x="28575" y="3357563"/>
          <a:ext cx="3632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32040" imgH="2209680" progId="Equation.DSMT4">
                  <p:embed/>
                </p:oleObj>
              </mc:Choice>
              <mc:Fallback>
                <p:oleObj name="Equation" r:id="rId10" imgW="36320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3357563"/>
                        <a:ext cx="3632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7596188" y="3122613"/>
            <a:ext cx="576262" cy="2466975"/>
          </a:xfrm>
          <a:prstGeom prst="wedgeRoundRectCallout">
            <a:avLst>
              <a:gd name="adj1" fmla="val -110988"/>
              <a:gd name="adj2" fmla="val 1062"/>
              <a:gd name="adj3" fmla="val 16667"/>
            </a:avLst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solidFill>
                  <a:schemeClr val="tx1"/>
                </a:solidFill>
              </a:rPr>
              <a:t>已是行最简</a:t>
            </a:r>
            <a:r>
              <a:rPr lang="zh-CN" altLang="en-US" sz="2400" b="1" dirty="0">
                <a:solidFill>
                  <a:schemeClr val="tx1"/>
                </a:solidFill>
              </a:rPr>
              <a:t>形</a:t>
            </a:r>
            <a:r>
              <a:rPr lang="zh-CN" altLang="zh-CN" sz="24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2" name="副标题 5">
            <a:extLst>
              <a:ext uri="{FF2B5EF4-FFF2-40B4-BE49-F238E27FC236}">
                <a16:creationId xmlns:a16="http://schemas.microsoft.com/office/drawing/2014/main" id="{43C3F316-4D96-4984-8942-62D48AE1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4204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graphicFrame>
        <p:nvGraphicFramePr>
          <p:cNvPr id="8" name="Object 417"/>
          <p:cNvGraphicFramePr>
            <a:graphicFrameLocks noChangeAspect="1"/>
          </p:cNvGraphicFramePr>
          <p:nvPr/>
        </p:nvGraphicFramePr>
        <p:xfrm>
          <a:off x="4392613" y="3433763"/>
          <a:ext cx="3822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700" imgH="2209800" progId="Equation.DSMT4">
                  <p:embed/>
                </p:oleObj>
              </mc:Choice>
              <mc:Fallback>
                <p:oleObj name="Equation" r:id="rId2" imgW="38227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433763"/>
                        <a:ext cx="3822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/>
        </p:nvGraphicFramePr>
        <p:xfrm>
          <a:off x="1009650" y="3811588"/>
          <a:ext cx="2336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1726920" progId="Equation.DSMT4">
                  <p:embed/>
                </p:oleObj>
              </mc:Choice>
              <mc:Fallback>
                <p:oleObj name="Equation" r:id="rId4" imgW="233676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811588"/>
                        <a:ext cx="23368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3235325"/>
            <a:ext cx="4249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这个矩阵对应的线性方程组为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60475" y="553878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latin typeface="Calibri" pitchFamily="34" charset="0"/>
              </a:rPr>
              <a:t>叫自由变量</a:t>
            </a:r>
          </a:p>
        </p:txBody>
      </p:sp>
      <p:graphicFrame>
        <p:nvGraphicFramePr>
          <p:cNvPr id="15" name="Object 35"/>
          <p:cNvGraphicFramePr>
            <a:graphicFrameLocks noChangeAspect="1"/>
          </p:cNvGraphicFramePr>
          <p:nvPr/>
        </p:nvGraphicFramePr>
        <p:xfrm>
          <a:off x="1619250" y="576263"/>
          <a:ext cx="53467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46360" imgH="2234880" progId="Equation.DSMT4">
                  <p:embed/>
                </p:oleObj>
              </mc:Choice>
              <mc:Fallback>
                <p:oleObj name="Equation" r:id="rId6" imgW="534636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76263"/>
                        <a:ext cx="53467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4213" y="428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故线性方程组的通解为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6613" y="2851150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>
                <a:latin typeface="Calibri" pitchFamily="34" charset="0"/>
              </a:rPr>
              <a:t>为任意实数。</a:t>
            </a:r>
          </a:p>
        </p:txBody>
      </p:sp>
      <p:sp>
        <p:nvSpPr>
          <p:cNvPr id="18" name="副标题 5">
            <a:extLst>
              <a:ext uri="{FF2B5EF4-FFF2-40B4-BE49-F238E27FC236}">
                <a16:creationId xmlns:a16="http://schemas.microsoft.com/office/drawing/2014/main" id="{F7CA5B20-72AF-49ED-93ED-9F27513D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30751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5776" y="1886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求解非齐次线性方程组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32496"/>
              </p:ext>
            </p:extLst>
          </p:nvPr>
        </p:nvGraphicFramePr>
        <p:xfrm>
          <a:off x="2858491" y="764704"/>
          <a:ext cx="3441701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700" imgH="1562100" progId="Equation.DSMT4">
                  <p:embed/>
                </p:oleObj>
              </mc:Choice>
              <mc:Fallback>
                <p:oleObj name="Equation" r:id="rId2" imgW="3441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491" y="764704"/>
                        <a:ext cx="3441701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23528" y="188640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829" y="188640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例</a:t>
            </a: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56418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   线性方程组的增广矩阵为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394520"/>
              </p:ext>
            </p:extLst>
          </p:nvPr>
        </p:nvGraphicFramePr>
        <p:xfrm>
          <a:off x="279673" y="3307060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1562040" progId="Equation.DSMT4">
                  <p:embed/>
                </p:oleObj>
              </mc:Choice>
              <mc:Fallback>
                <p:oleObj name="Equation" r:id="rId4" imgW="3898800" imgH="1562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3" y="3307060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28764"/>
              </p:ext>
            </p:extLst>
          </p:nvPr>
        </p:nvGraphicFramePr>
        <p:xfrm>
          <a:off x="4353768" y="3307060"/>
          <a:ext cx="353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520" imgH="1562040" progId="Equation.DSMT4">
                  <p:embed/>
                </p:oleObj>
              </mc:Choice>
              <mc:Fallback>
                <p:oleObj name="Equation" r:id="rId6" imgW="3530520" imgH="1562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768" y="3307060"/>
                        <a:ext cx="3530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副标题 5">
            <a:extLst>
              <a:ext uri="{FF2B5EF4-FFF2-40B4-BE49-F238E27FC236}">
                <a16:creationId xmlns:a16="http://schemas.microsoft.com/office/drawing/2014/main" id="{EC8A804A-A945-4F67-8847-7B1838878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11135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/>
        </p:nvGraphicFramePr>
        <p:xfrm>
          <a:off x="279400" y="3306763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1562040" progId="Equation.DSMT4">
                  <p:embed/>
                </p:oleObj>
              </mc:Choice>
              <mc:Fallback>
                <p:oleObj name="Equation" r:id="rId2" imgW="3898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306763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4354513" y="3306763"/>
          <a:ext cx="353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1562040" progId="Equation.DSMT4">
                  <p:embed/>
                </p:oleObj>
              </mc:Choice>
              <mc:Fallback>
                <p:oleObj name="Equation" r:id="rId4" imgW="35305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3306763"/>
                        <a:ext cx="3530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923925" y="1071563"/>
          <a:ext cx="3505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1562040" progId="Equation.DSMT4">
                  <p:embed/>
                </p:oleObj>
              </mc:Choice>
              <mc:Fallback>
                <p:oleObj name="Equation" r:id="rId6" imgW="35049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071563"/>
                        <a:ext cx="3505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4475163" y="1143000"/>
          <a:ext cx="2882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82880" imgH="1562040" progId="Equation.DSMT4">
                  <p:embed/>
                </p:oleObj>
              </mc:Choice>
              <mc:Fallback>
                <p:oleObj name="Equation" r:id="rId8" imgW="28828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143000"/>
                        <a:ext cx="2882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>
          <a:xfrm>
            <a:off x="4565650" y="2214563"/>
            <a:ext cx="2720975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29188" y="285750"/>
            <a:ext cx="2973387" cy="78581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原方程组无解</a:t>
            </a:r>
          </a:p>
        </p:txBody>
      </p:sp>
      <p:sp>
        <p:nvSpPr>
          <p:cNvPr id="12" name="副标题 5">
            <a:extLst>
              <a:ext uri="{FF2B5EF4-FFF2-40B4-BE49-F238E27FC236}">
                <a16:creationId xmlns:a16="http://schemas.microsoft.com/office/drawing/2014/main" id="{5830782C-5D84-4516-9120-C2A621F4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初等变换法解线性方程组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34822166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939800" progId="Equation.DSMT4">
                  <p:embed/>
                </p:oleObj>
              </mc:Choice>
              <mc:Fallback>
                <p:oleObj name="Equation" r:id="rId2" imgW="1765300" imgH="939800" progId="Equation.DSMT4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939800" progId="Equation.DSMT4">
                  <p:embed/>
                </p:oleObj>
              </mc:Choice>
              <mc:Fallback>
                <p:oleObj name="Equation" r:id="rId4" imgW="1765300" imgH="939800" progId="Equation.DSMT4">
                  <p:embed/>
                  <p:pic>
                    <p:nvPicPr>
                      <p:cNvPr id="860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03340"/>
              </p:ext>
            </p:extLst>
          </p:nvPr>
        </p:nvGraphicFramePr>
        <p:xfrm>
          <a:off x="4905375" y="600075"/>
          <a:ext cx="41306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927100" progId="Equation.DSMT4">
                  <p:embed/>
                </p:oleObj>
              </mc:Choice>
              <mc:Fallback>
                <p:oleObj name="Equation" r:id="rId6" imgW="1803400" imgH="927100" progId="Equation.DSMT4">
                  <p:embed/>
                  <p:pic>
                    <p:nvPicPr>
                      <p:cNvPr id="1946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600075"/>
                        <a:ext cx="413067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4905375" y="3910013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927100" progId="Equation.DSMT4">
                  <p:embed/>
                </p:oleObj>
              </mc:Choice>
              <mc:Fallback>
                <p:oleObj name="Equation" r:id="rId8" imgW="1625600" imgH="927100" progId="Equation.DSMT4">
                  <p:embed/>
                  <p:pic>
                    <p:nvPicPr>
                      <p:cNvPr id="86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910013"/>
                        <a:ext cx="371951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6" name="Group 40"/>
          <p:cNvGrpSpPr>
            <a:grpSpLocks/>
          </p:cNvGrpSpPr>
          <p:nvPr/>
        </p:nvGrpSpPr>
        <p:grpSpPr bwMode="auto">
          <a:xfrm>
            <a:off x="4787900" y="2636838"/>
            <a:ext cx="1584325" cy="1301750"/>
            <a:chOff x="3016" y="1661"/>
            <a:chExt cx="998" cy="820"/>
          </a:xfrm>
        </p:grpSpPr>
        <p:graphicFrame>
          <p:nvGraphicFramePr>
            <p:cNvPr id="19478" name="Object 16"/>
            <p:cNvGraphicFramePr>
              <a:graphicFrameLocks noChangeAspect="1"/>
            </p:cNvGraphicFramePr>
            <p:nvPr/>
          </p:nvGraphicFramePr>
          <p:xfrm>
            <a:off x="3302" y="1661"/>
            <a:ext cx="4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300" imgH="228600" progId="Equation.DSMT4">
                    <p:embed/>
                  </p:oleObj>
                </mc:Choice>
                <mc:Fallback>
                  <p:oleObj name="Equation" r:id="rId10" imgW="368300" imgH="228600" progId="Equation.DSMT4">
                    <p:embed/>
                    <p:pic>
                      <p:nvPicPr>
                        <p:cNvPr id="1947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1661"/>
                          <a:ext cx="418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7"/>
            <p:cNvGraphicFramePr>
              <a:graphicFrameLocks noChangeAspect="1"/>
            </p:cNvGraphicFramePr>
            <p:nvPr/>
          </p:nvGraphicFramePr>
          <p:xfrm>
            <a:off x="3249" y="2011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9900" imgH="228600" progId="Equation.DSMT4">
                    <p:embed/>
                  </p:oleObj>
                </mc:Choice>
                <mc:Fallback>
                  <p:oleObj name="Equation" r:id="rId12" imgW="469900" imgH="228600" progId="Equation.DSMT4">
                    <p:embed/>
                    <p:pic>
                      <p:nvPicPr>
                        <p:cNvPr id="1947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011"/>
                          <a:ext cx="533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Freeform 18"/>
            <p:cNvSpPr>
              <a:spLocks/>
            </p:cNvSpPr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9481" name="Object 24"/>
            <p:cNvGraphicFramePr>
              <a:graphicFrameLocks noChangeAspect="1"/>
            </p:cNvGraphicFramePr>
            <p:nvPr/>
          </p:nvGraphicFramePr>
          <p:xfrm>
            <a:off x="3249" y="2222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69900" imgH="228600" progId="Equation.DSMT4">
                    <p:embed/>
                  </p:oleObj>
                </mc:Choice>
                <mc:Fallback>
                  <p:oleObj name="Equation" r:id="rId14" imgW="469900" imgH="228600" progId="Equation.DSMT4">
                    <p:embed/>
                    <p:pic>
                      <p:nvPicPr>
                        <p:cNvPr id="1948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222"/>
                          <a:ext cx="533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107950" y="2625724"/>
            <a:ext cx="1873250" cy="1244599"/>
            <a:chOff x="1292" y="1774"/>
            <a:chExt cx="1180" cy="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64" y="1774"/>
                  <a:ext cx="6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dirty="0">
                      <a:solidFill>
                        <a:srgbClr val="0000FF"/>
                      </a:solidFill>
                    </a:rPr>
                    <a:t>② 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altLang="zh-CN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947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" y="1774"/>
                  <a:ext cx="635" cy="250"/>
                </a:xfrm>
                <a:prstGeom prst="rect">
                  <a:avLst/>
                </a:prstGeom>
                <a:blipFill>
                  <a:blip r:embed="rId17"/>
                  <a:stretch>
                    <a:fillRect b="-4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75" name="Line 27"/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19476" name="Text Box 28"/>
            <p:cNvSpPr txBox="1">
              <a:spLocks noChangeArrowheads="1"/>
            </p:cNvSpPr>
            <p:nvPr/>
          </p:nvSpPr>
          <p:spPr bwMode="auto">
            <a:xfrm>
              <a:off x="1464" y="212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③</a:t>
              </a:r>
              <a:r>
                <a:rPr lang="en-US" altLang="en-US">
                  <a:solidFill>
                    <a:srgbClr val="0000FF"/>
                  </a:solidFill>
                </a:rPr>
                <a:t>＋</a:t>
              </a:r>
              <a:r>
                <a:rPr lang="en-US" altLang="zh-CN">
                  <a:solidFill>
                    <a:srgbClr val="0000FF"/>
                  </a:solidFill>
                </a:rPr>
                <a:t>5×② </a:t>
              </a:r>
            </a:p>
          </p:txBody>
        </p:sp>
        <p:sp>
          <p:nvSpPr>
            <p:cNvPr id="19477" name="Text Box 29"/>
            <p:cNvSpPr txBox="1">
              <a:spLocks noChangeArrowheads="1"/>
            </p:cNvSpPr>
            <p:nvPr/>
          </p:nvSpPr>
          <p:spPr bwMode="auto">
            <a:xfrm>
              <a:off x="1474" y="232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④</a:t>
              </a:r>
              <a:r>
                <a:rPr lang="en-US" altLang="en-US">
                  <a:solidFill>
                    <a:srgbClr val="0000FF"/>
                  </a:solidFill>
                </a:rPr>
                <a:t>－</a:t>
              </a:r>
              <a:r>
                <a:rPr lang="en-US" altLang="zh-CN">
                  <a:solidFill>
                    <a:srgbClr val="0000FF"/>
                  </a:solidFill>
                </a:rPr>
                <a:t>3×② </a:t>
              </a:r>
            </a:p>
          </p:txBody>
        </p:sp>
      </p:grpSp>
      <p:grpSp>
        <p:nvGrpSpPr>
          <p:cNvPr id="86046" name="Group 30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19470" name="Text Box 31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19471" name="Text Box 32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19472" name="Text Box 33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19473" name="Text Box 34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19465" name="Group 35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19466" name="Text Box 36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19467" name="Text Box 37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19468" name="Text Box 38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19469" name="Text Box 39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D51AD28-C928-42BF-B0FC-B03FEA180C72}"/>
              </a:ext>
            </a:extLst>
          </p:cNvPr>
          <p:cNvSpPr/>
          <p:nvPr/>
        </p:nvSpPr>
        <p:spPr>
          <a:xfrm>
            <a:off x="5520270" y="2636837"/>
            <a:ext cx="495822" cy="360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08DF35A-07D6-4E57-9463-3B42FE1F7A3C}"/>
                  </a:ext>
                </a:extLst>
              </p:cNvPr>
              <p:cNvSpPr txBox="1"/>
              <p:nvPr/>
            </p:nvSpPr>
            <p:spPr>
              <a:xfrm>
                <a:off x="5508104" y="2544197"/>
                <a:ext cx="495822" cy="5533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08DF35A-07D6-4E57-9463-3B42FE1F7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544197"/>
                <a:ext cx="495822" cy="5533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矩阵的初等变换</a:t>
            </a:r>
            <a:endParaRPr lang="zh-CN" altLang="en-US"/>
          </a:p>
        </p:txBody>
      </p:sp>
      <p:sp>
        <p:nvSpPr>
          <p:cNvPr id="4915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总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结</a:t>
            </a:r>
          </a:p>
        </p:txBody>
      </p:sp>
      <p:sp>
        <p:nvSpPr>
          <p:cNvPr id="49156" name="TextBox 9"/>
          <p:cNvSpPr txBox="1">
            <a:spLocks noChangeArrowheads="1"/>
          </p:cNvSpPr>
          <p:nvPr/>
        </p:nvSpPr>
        <p:spPr bwMode="auto">
          <a:xfrm>
            <a:off x="434975" y="1162050"/>
            <a:ext cx="184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800" b="1">
              <a:latin typeface="Calibri" pitchFamily="34" charset="0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00063" y="2737748"/>
            <a:ext cx="707231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Calibri" pitchFamily="34" charset="0"/>
              </a:rPr>
              <a:t>3</a:t>
            </a:r>
            <a:r>
              <a:rPr lang="zh-CN" altLang="en-US" sz="2800" b="1" dirty="0">
                <a:latin typeface="Calibri" pitchFamily="34" charset="0"/>
              </a:rPr>
              <a:t>、</a:t>
            </a:r>
            <a:r>
              <a:rPr lang="zh-CN" altLang="zh-CN" sz="2800" b="1" dirty="0">
                <a:latin typeface="Calibri" pitchFamily="34" charset="0"/>
              </a:rPr>
              <a:t>把任意一个矩阵通过一系列的初等行变</a:t>
            </a:r>
            <a:r>
              <a:rPr lang="en-US" altLang="zh-CN" sz="2800" b="1" dirty="0">
                <a:latin typeface="Calibri" pitchFamily="34" charset="0"/>
              </a:rPr>
              <a:t> </a:t>
            </a:r>
          </a:p>
          <a:p>
            <a:r>
              <a:rPr lang="en-US" altLang="zh-CN" sz="2800" b="1" dirty="0">
                <a:latin typeface="Calibri" pitchFamily="34" charset="0"/>
              </a:rPr>
              <a:t>       </a:t>
            </a:r>
            <a:r>
              <a:rPr lang="zh-CN" altLang="zh-CN" sz="2800" b="1" dirty="0">
                <a:latin typeface="Calibri" pitchFamily="34" charset="0"/>
              </a:rPr>
              <a:t>换化为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行阶梯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形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矩阵</a:t>
            </a:r>
            <a:r>
              <a:rPr lang="zh-CN" altLang="zh-CN" sz="2800" b="1" dirty="0">
                <a:latin typeface="Calibri" pitchFamily="34" charset="0"/>
              </a:rPr>
              <a:t>，然后再通过一系</a:t>
            </a:r>
            <a:endParaRPr lang="en-US" altLang="zh-CN" sz="2800" b="1" dirty="0">
              <a:latin typeface="Calibri" pitchFamily="34" charset="0"/>
            </a:endParaRPr>
          </a:p>
          <a:p>
            <a:r>
              <a:rPr lang="en-US" altLang="zh-CN" sz="2800" b="1" dirty="0">
                <a:latin typeface="Calibri" pitchFamily="34" charset="0"/>
              </a:rPr>
              <a:t>       </a:t>
            </a:r>
            <a:r>
              <a:rPr lang="zh-CN" altLang="zh-CN" sz="2800" b="1" dirty="0">
                <a:latin typeface="Calibri" pitchFamily="34" charset="0"/>
              </a:rPr>
              <a:t>列的初等行变换化为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行最简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形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矩阵</a:t>
            </a:r>
            <a:endParaRPr lang="zh-CN" alt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00063" y="1112838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en-US" sz="2800" b="1" dirty="0">
                <a:latin typeface="Calibri" pitchFamily="34" charset="0"/>
              </a:rPr>
              <a:t>、三种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初等变换</a:t>
            </a:r>
            <a:r>
              <a:rPr lang="zh-CN" altLang="en-US" sz="2800" b="1" dirty="0">
                <a:latin typeface="Calibri" pitchFamily="34" charset="0"/>
              </a:rPr>
              <a:t>的定义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63" y="1910307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en-US" sz="2800" b="1" dirty="0">
                <a:latin typeface="Calibri" pitchFamily="34" charset="0"/>
              </a:rPr>
              <a:t>、矩阵行等价、矩阵列等价、矩阵等价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F4D62-718A-4F5B-8499-C136D1B5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4322418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latin typeface="Calibri" pitchFamily="34" charset="0"/>
              </a:rPr>
              <a:t>4</a:t>
            </a:r>
            <a:r>
              <a:rPr lang="zh-CN" altLang="en-US" sz="2800" b="1" dirty="0">
                <a:latin typeface="Calibri" pitchFamily="34" charset="0"/>
              </a:rPr>
              <a:t>、用初等变换法解线性方程组。</a:t>
            </a:r>
          </a:p>
        </p:txBody>
      </p:sp>
    </p:spTree>
    <p:extLst>
      <p:ext uri="{BB962C8B-B14F-4D97-AF65-F5344CB8AC3E}">
        <p14:creationId xmlns:p14="http://schemas.microsoft.com/office/powerpoint/2010/main" val="18897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83568" y="35065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作  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869" y="350659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作业</a:t>
            </a: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404664"/>
            <a:ext cx="665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求解齐次线性方程组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3956"/>
              </p:ext>
            </p:extLst>
          </p:nvPr>
        </p:nvGraphicFramePr>
        <p:xfrm>
          <a:off x="2181597" y="1070739"/>
          <a:ext cx="45339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3840" imgH="2158920" progId="Equation.DSMT4">
                  <p:embed/>
                </p:oleObj>
              </mc:Choice>
              <mc:Fallback>
                <p:oleObj name="Equation" r:id="rId2" imgW="4533840" imgH="2158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597" y="1070739"/>
                        <a:ext cx="45339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1">
            <a:extLst>
              <a:ext uri="{FF2B5EF4-FFF2-40B4-BE49-F238E27FC236}">
                <a16:creationId xmlns:a16="http://schemas.microsoft.com/office/drawing/2014/main" id="{79E9DA13-6B88-4F19-BEC8-6F447D48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715" y="3512072"/>
            <a:ext cx="3775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Calibri" pitchFamily="34" charset="0"/>
              </a:rPr>
              <a:t>求解非齐次线性方程组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948570-18B9-4B18-8BF1-8C7229A83129}"/>
              </a:ext>
            </a:extLst>
          </p:cNvPr>
          <p:cNvSpPr/>
          <p:nvPr/>
        </p:nvSpPr>
        <p:spPr>
          <a:xfrm>
            <a:off x="761235" y="346082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87BF01FE-E982-438C-80A9-27E659F66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62" y="3460530"/>
            <a:ext cx="12362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/>
              <a:t>作业</a:t>
            </a: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graphicFrame>
        <p:nvGraphicFramePr>
          <p:cNvPr id="16" name="Object 35">
            <a:extLst>
              <a:ext uri="{FF2B5EF4-FFF2-40B4-BE49-F238E27FC236}">
                <a16:creationId xmlns:a16="http://schemas.microsoft.com/office/drawing/2014/main" id="{94D1845A-B0DB-4250-908D-A300F56C1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99048"/>
              </p:ext>
            </p:extLst>
          </p:nvPr>
        </p:nvGraphicFramePr>
        <p:xfrm>
          <a:off x="2374541" y="4167083"/>
          <a:ext cx="3924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300" imgH="1562100" progId="Equation.DSMT4">
                  <p:embed/>
                </p:oleObj>
              </mc:Choice>
              <mc:Fallback>
                <p:oleObj name="Equation" r:id="rId4" imgW="3924300" imgH="1562100" progId="Equation.DSMT4">
                  <p:embed/>
                  <p:pic>
                    <p:nvPicPr>
                      <p:cNvPr id="3994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541" y="4167083"/>
                        <a:ext cx="3924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0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939800" progId="Equation.DSMT4">
                  <p:embed/>
                </p:oleObj>
              </mc:Choice>
              <mc:Fallback>
                <p:oleObj name="Equation" r:id="rId2" imgW="1765300" imgH="939800" progId="Equation.DSMT4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106363" y="3897313"/>
          <a:ext cx="40417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927100" progId="Equation.DSMT4">
                  <p:embed/>
                </p:oleObj>
              </mc:Choice>
              <mc:Fallback>
                <p:oleObj name="Equation" r:id="rId4" imgW="1765300" imgH="927100" progId="Equation.DSMT4">
                  <p:embed/>
                  <p:pic>
                    <p:nvPicPr>
                      <p:cNvPr id="870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897313"/>
                        <a:ext cx="4041775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4"/>
          <p:cNvGraphicFramePr>
            <a:graphicFrameLocks noChangeAspect="1"/>
          </p:cNvGraphicFramePr>
          <p:nvPr/>
        </p:nvGraphicFramePr>
        <p:xfrm>
          <a:off x="4879975" y="600075"/>
          <a:ext cx="37242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927100" progId="Equation.DSMT4">
                  <p:embed/>
                </p:oleObj>
              </mc:Choice>
              <mc:Fallback>
                <p:oleObj name="Equation" r:id="rId6" imgW="1625600" imgH="927100" progId="Equation.DSMT4">
                  <p:embed/>
                  <p:pic>
                    <p:nvPicPr>
                      <p:cNvPr id="2048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600075"/>
                        <a:ext cx="372427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4879975" y="3910013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927100" progId="Equation.DSMT4">
                  <p:embed/>
                </p:oleObj>
              </mc:Choice>
              <mc:Fallback>
                <p:oleObj name="Equation" r:id="rId8" imgW="1625600" imgH="927100" progId="Equation.DSMT4">
                  <p:embed/>
                  <p:pic>
                    <p:nvPicPr>
                      <p:cNvPr id="870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910013"/>
                        <a:ext cx="371951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82" name="Group 42"/>
          <p:cNvGrpSpPr>
            <a:grpSpLocks/>
          </p:cNvGrpSpPr>
          <p:nvPr/>
        </p:nvGrpSpPr>
        <p:grpSpPr bwMode="auto">
          <a:xfrm>
            <a:off x="4787900" y="2636838"/>
            <a:ext cx="1584325" cy="966787"/>
            <a:chOff x="3016" y="1661"/>
            <a:chExt cx="998" cy="609"/>
          </a:xfrm>
        </p:grpSpPr>
        <p:graphicFrame>
          <p:nvGraphicFramePr>
            <p:cNvPr id="20504" name="Object 16"/>
            <p:cNvGraphicFramePr>
              <a:graphicFrameLocks noChangeAspect="1"/>
            </p:cNvGraphicFramePr>
            <p:nvPr/>
          </p:nvGraphicFramePr>
          <p:xfrm>
            <a:off x="3238" y="1661"/>
            <a:ext cx="54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391" imgH="228501" progId="Equation.DSMT4">
                    <p:embed/>
                  </p:oleObj>
                </mc:Choice>
                <mc:Fallback>
                  <p:oleObj name="Equation" r:id="rId10" imgW="482391" imgH="228501" progId="Equation.DSMT4">
                    <p:embed/>
                    <p:pic>
                      <p:nvPicPr>
                        <p:cNvPr id="2050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1661"/>
                          <a:ext cx="54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7"/>
            <p:cNvGraphicFramePr>
              <a:graphicFrameLocks noChangeAspect="1"/>
            </p:cNvGraphicFramePr>
            <p:nvPr/>
          </p:nvGraphicFramePr>
          <p:xfrm>
            <a:off x="3249" y="2011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9900" imgH="228600" progId="Equation.DSMT4">
                    <p:embed/>
                  </p:oleObj>
                </mc:Choice>
                <mc:Fallback>
                  <p:oleObj name="Equation" r:id="rId12" imgW="469900" imgH="228600" progId="Equation.DSMT4">
                    <p:embed/>
                    <p:pic>
                      <p:nvPicPr>
                        <p:cNvPr id="2050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011"/>
                          <a:ext cx="533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Freeform 18"/>
            <p:cNvSpPr>
              <a:spLocks/>
            </p:cNvSpPr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7065" name="Group 25"/>
          <p:cNvGrpSpPr>
            <a:grpSpLocks/>
          </p:cNvGrpSpPr>
          <p:nvPr/>
        </p:nvGrpSpPr>
        <p:grpSpPr bwMode="auto">
          <a:xfrm>
            <a:off x="107950" y="2927350"/>
            <a:ext cx="1873250" cy="779463"/>
            <a:chOff x="1292" y="1861"/>
            <a:chExt cx="1180" cy="491"/>
          </a:xfrm>
        </p:grpSpPr>
        <p:sp>
          <p:nvSpPr>
            <p:cNvPr id="20498" name="Line 26"/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1464" y="212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④</a:t>
              </a:r>
              <a:r>
                <a:rPr lang="en-US" altLang="en-US">
                  <a:solidFill>
                    <a:srgbClr val="000000"/>
                  </a:solidFill>
                </a:rPr>
                <a:t>－</a:t>
              </a:r>
              <a:r>
                <a:rPr lang="en-US" altLang="zh-CN">
                  <a:solidFill>
                    <a:srgbClr val="0000FF"/>
                  </a:solidFill>
                </a:rPr>
                <a:t>2×③</a:t>
              </a:r>
            </a:p>
          </p:txBody>
        </p:sp>
        <p:grpSp>
          <p:nvGrpSpPr>
            <p:cNvPr id="20500" name="Group 28"/>
            <p:cNvGrpSpPr>
              <a:grpSpLocks/>
            </p:cNvGrpSpPr>
            <p:nvPr/>
          </p:nvGrpSpPr>
          <p:grpSpPr bwMode="auto">
            <a:xfrm>
              <a:off x="1496" y="1861"/>
              <a:ext cx="771" cy="250"/>
              <a:chOff x="2835" y="1979"/>
              <a:chExt cx="771" cy="250"/>
            </a:xfrm>
          </p:grpSpPr>
          <p:sp>
            <p:nvSpPr>
              <p:cNvPr id="20501" name="Text Box 29"/>
              <p:cNvSpPr txBox="1">
                <a:spLocks noChangeArrowheads="1"/>
              </p:cNvSpPr>
              <p:nvPr/>
            </p:nvSpPr>
            <p:spPr bwMode="auto">
              <a:xfrm>
                <a:off x="283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</a:rPr>
                  <a:t>③</a:t>
                </a:r>
              </a:p>
            </p:txBody>
          </p:sp>
          <p:sp>
            <p:nvSpPr>
              <p:cNvPr id="20502" name="Text Box 30"/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FF"/>
                    </a:solidFill>
                  </a:rPr>
                  <a:t>④</a:t>
                </a:r>
              </a:p>
            </p:txBody>
          </p:sp>
          <p:sp>
            <p:nvSpPr>
              <p:cNvPr id="20503" name="Line 31"/>
              <p:cNvSpPr>
                <a:spLocks noChangeShapeType="1"/>
              </p:cNvSpPr>
              <p:nvPr/>
            </p:nvSpPr>
            <p:spPr bwMode="auto">
              <a:xfrm>
                <a:off x="3061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7072" name="Group 32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20494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20495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20496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20497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20489" name="Group 37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20490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20491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20492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20493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7950" y="614363"/>
          <a:ext cx="404018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927100" progId="Equation.DSMT4">
                  <p:embed/>
                </p:oleObj>
              </mc:Choice>
              <mc:Fallback>
                <p:oleObj name="Equation" r:id="rId2" imgW="1765300" imgH="927100" progId="Equation.DSMT4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14363"/>
                        <a:ext cx="4040188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4"/>
          <p:cNvGraphicFramePr>
            <a:graphicFrameLocks noChangeAspect="1"/>
          </p:cNvGraphicFramePr>
          <p:nvPr/>
        </p:nvGraphicFramePr>
        <p:xfrm>
          <a:off x="4879975" y="600075"/>
          <a:ext cx="37242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927100" progId="Equation.DSMT4">
                  <p:embed/>
                </p:oleObj>
              </mc:Choice>
              <mc:Fallback>
                <p:oleObj name="Equation" r:id="rId4" imgW="1625600" imgH="927100" progId="Equation.DSMT4">
                  <p:embed/>
                  <p:pic>
                    <p:nvPicPr>
                      <p:cNvPr id="2150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600075"/>
                        <a:ext cx="372427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879975" y="3910013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927100" progId="Equation.DSMT4">
                  <p:embed/>
                </p:oleObj>
              </mc:Choice>
              <mc:Fallback>
                <p:oleObj name="Equation" r:id="rId6" imgW="1625600" imgH="927100" progId="Equation.DSMT4">
                  <p:embed/>
                  <p:pic>
                    <p:nvPicPr>
                      <p:cNvPr id="89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910013"/>
                        <a:ext cx="371951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5230813" y="2636838"/>
          <a:ext cx="685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228600" progId="Equation.DSMT4">
                  <p:embed/>
                </p:oleObj>
              </mc:Choice>
              <mc:Fallback>
                <p:oleObj name="Equation" r:id="rId8" imgW="381000" imgH="228600" progId="Equation.DSMT4">
                  <p:embed/>
                  <p:pic>
                    <p:nvPicPr>
                      <p:cNvPr id="891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636838"/>
                        <a:ext cx="6858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5226050" y="3192463"/>
          <a:ext cx="709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228501" progId="Equation.DSMT4">
                  <p:embed/>
                </p:oleObj>
              </mc:Choice>
              <mc:Fallback>
                <p:oleObj name="Equation" r:id="rId10" imgW="393529" imgH="228501" progId="Equation.DSMT4">
                  <p:embed/>
                  <p:pic>
                    <p:nvPicPr>
                      <p:cNvPr id="891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192463"/>
                        <a:ext cx="7096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Freeform 18"/>
          <p:cNvSpPr>
            <a:spLocks/>
          </p:cNvSpPr>
          <p:nvPr/>
        </p:nvSpPr>
        <p:spPr bwMode="auto">
          <a:xfrm>
            <a:off x="4787900" y="3048000"/>
            <a:ext cx="1584325" cy="144463"/>
          </a:xfrm>
          <a:custGeom>
            <a:avLst/>
            <a:gdLst>
              <a:gd name="T0" fmla="*/ 0 w 1179"/>
              <a:gd name="T1" fmla="*/ 73554 h 273"/>
              <a:gd name="T2" fmla="*/ 370885 w 1179"/>
              <a:gd name="T3" fmla="*/ 0 h 273"/>
              <a:gd name="T4" fmla="*/ 791491 w 1179"/>
              <a:gd name="T5" fmla="*/ 73554 h 273"/>
              <a:gd name="T6" fmla="*/ 1210752 w 1179"/>
              <a:gd name="T7" fmla="*/ 144463 h 273"/>
              <a:gd name="T8" fmla="*/ 1584325 w 1179"/>
              <a:gd name="T9" fmla="*/ 73554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21512" name="Group 24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21519" name="Text Box 25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21520" name="Text Box 26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21521" name="Text Box 27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21522" name="Text Box 28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89120" name="Oval 32"/>
          <p:cNvSpPr>
            <a:spLocks noChangeArrowheads="1"/>
          </p:cNvSpPr>
          <p:nvPr/>
        </p:nvSpPr>
        <p:spPr bwMode="auto">
          <a:xfrm>
            <a:off x="5018088" y="4005263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89121" name="Oval 33"/>
          <p:cNvSpPr>
            <a:spLocks noChangeArrowheads="1"/>
          </p:cNvSpPr>
          <p:nvPr/>
        </p:nvSpPr>
        <p:spPr bwMode="auto">
          <a:xfrm>
            <a:off x="5508625" y="45243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688138" y="504190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83313" name="Object 17"/>
          <p:cNvGraphicFramePr>
            <a:graphicFrameLocks noChangeAspect="1"/>
          </p:cNvGraphicFramePr>
          <p:nvPr/>
        </p:nvGraphicFramePr>
        <p:xfrm>
          <a:off x="395536" y="4149080"/>
          <a:ext cx="2120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27100" imgH="711200" progId="Equation.DSMT4">
                  <p:embed/>
                </p:oleObj>
              </mc:Choice>
              <mc:Fallback>
                <p:oleObj name="Equation" r:id="rId12" imgW="927100" imgH="711200" progId="Equation.DSMT4">
                  <p:embed/>
                  <p:pic>
                    <p:nvPicPr>
                      <p:cNvPr id="1833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21209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5">
            <a:extLst>
              <a:ext uri="{FF2B5EF4-FFF2-40B4-BE49-F238E27FC236}">
                <a16:creationId xmlns:a16="http://schemas.microsoft.com/office/drawing/2014/main" id="{B800DA32-7F23-403A-8F91-95485D4777D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919413"/>
            <a:ext cx="1873250" cy="796926"/>
            <a:chOff x="1292" y="1856"/>
            <a:chExt cx="1180" cy="502"/>
          </a:xfrm>
        </p:grpSpPr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1FF0DA3E-8AED-4038-ABE9-6ECE88E1C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68B10697-74E8-4C0E-B336-AB7320AED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12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FF"/>
                  </a:solidFill>
                </a:rPr>
                <a:t>②</a:t>
              </a:r>
              <a:r>
                <a:rPr lang="en-US" altLang="en-US" sz="2000" dirty="0">
                  <a:solidFill>
                    <a:srgbClr val="000000"/>
                  </a:solidFill>
                </a:rPr>
                <a:t>－</a:t>
              </a:r>
              <a:r>
                <a:rPr lang="en-US" altLang="zh-CN" sz="2000" dirty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698A25C-494A-481E-A5F6-E0550DE82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1856"/>
              <a:ext cx="7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FF"/>
                  </a:solidFill>
                </a:rPr>
                <a:t>① - ②</a:t>
              </a:r>
            </a:p>
          </p:txBody>
        </p:sp>
      </p:grpSp>
      <p:grpSp>
        <p:nvGrpSpPr>
          <p:cNvPr id="23" name="组合 44">
            <a:extLst>
              <a:ext uri="{FF2B5EF4-FFF2-40B4-BE49-F238E27FC236}">
                <a16:creationId xmlns:a16="http://schemas.microsoft.com/office/drawing/2014/main" id="{21741F65-44AC-40F4-9E97-FDC72B1518F6}"/>
              </a:ext>
            </a:extLst>
          </p:cNvPr>
          <p:cNvGrpSpPr>
            <a:grpSpLocks/>
          </p:cNvGrpSpPr>
          <p:nvPr/>
        </p:nvGrpSpPr>
        <p:grpSpPr bwMode="auto">
          <a:xfrm>
            <a:off x="5027208" y="4471987"/>
            <a:ext cx="2343150" cy="1000125"/>
            <a:chOff x="5665295" y="4677120"/>
            <a:chExt cx="2343494" cy="1000008"/>
          </a:xfrm>
        </p:grpSpPr>
        <p:cxnSp>
          <p:nvCxnSpPr>
            <p:cNvPr id="25" name="肘形连接符 35">
              <a:extLst>
                <a:ext uri="{FF2B5EF4-FFF2-40B4-BE49-F238E27FC236}">
                  <a16:creationId xmlns:a16="http://schemas.microsoft.com/office/drawing/2014/main" id="{2376CC15-705D-4F0E-84E9-23D75F338120}"/>
                </a:ext>
              </a:extLst>
            </p:cNvPr>
            <p:cNvCxnSpPr/>
            <p:nvPr/>
          </p:nvCxnSpPr>
          <p:spPr>
            <a:xfrm>
              <a:off x="5665295" y="4677120"/>
              <a:ext cx="914534" cy="457147"/>
            </a:xfrm>
            <a:prstGeom prst="bentConnector3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36">
              <a:extLst>
                <a:ext uri="{FF2B5EF4-FFF2-40B4-BE49-F238E27FC236}">
                  <a16:creationId xmlns:a16="http://schemas.microsoft.com/office/drawing/2014/main" id="{9EABBF72-47BB-43F1-AF37-1750E84D5981}"/>
                </a:ext>
              </a:extLst>
            </p:cNvPr>
            <p:cNvCxnSpPr/>
            <p:nvPr/>
          </p:nvCxnSpPr>
          <p:spPr>
            <a:xfrm>
              <a:off x="6381362" y="5134267"/>
              <a:ext cx="1627427" cy="542861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4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nimBg="1"/>
      <p:bldP spid="89120" grpId="0" animBg="1"/>
      <p:bldP spid="89121" grpId="0" animBg="1"/>
      <p:bldP spid="89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23722" y="3777446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令 </a:t>
            </a:r>
            <a:r>
              <a:rPr lang="en-US" altLang="zh-CN" sz="2400" i="1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3  </a:t>
            </a:r>
            <a:r>
              <a:rPr lang="en-US" altLang="zh-CN" sz="2400" dirty="0">
                <a:solidFill>
                  <a:srgbClr val="000000"/>
                </a:solidFill>
              </a:rPr>
              <a:t>= </a:t>
            </a:r>
            <a:r>
              <a:rPr lang="en-US" altLang="zh-CN" sz="2400" i="1" dirty="0">
                <a:solidFill>
                  <a:srgbClr val="000000"/>
                </a:solidFill>
              </a:rPr>
              <a:t>c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，则    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574582"/>
              </p:ext>
            </p:extLst>
          </p:nvPr>
        </p:nvGraphicFramePr>
        <p:xfrm>
          <a:off x="2362059" y="2953533"/>
          <a:ext cx="2849563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939800" progId="Equation.DSMT4">
                  <p:embed/>
                </p:oleObj>
              </mc:Choice>
              <mc:Fallback>
                <p:oleObj name="Equation" r:id="rId2" imgW="1244600" imgH="939800" progId="Equation.DSMT4">
                  <p:embed/>
                  <p:pic>
                    <p:nvPicPr>
                      <p:cNvPr id="65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059" y="2953533"/>
                        <a:ext cx="2849563" cy="215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39724"/>
              </p:ext>
            </p:extLst>
          </p:nvPr>
        </p:nvGraphicFramePr>
        <p:xfrm>
          <a:off x="5211622" y="2967821"/>
          <a:ext cx="22971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865" imgH="926698" progId="Equation.DSMT4">
                  <p:embed/>
                </p:oleObj>
              </mc:Choice>
              <mc:Fallback>
                <p:oleObj name="Equation" r:id="rId4" imgW="1002865" imgH="926698" progId="Equation.DSMT4">
                  <p:embed/>
                  <p:pic>
                    <p:nvPicPr>
                      <p:cNvPr id="65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622" y="2967821"/>
                        <a:ext cx="2297112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EF46DE1-F564-49D4-9BF5-5E19F0DC3D4A}"/>
              </a:ext>
            </a:extLst>
          </p:cNvPr>
          <p:cNvSpPr txBox="1"/>
          <p:nvPr/>
        </p:nvSpPr>
        <p:spPr>
          <a:xfrm>
            <a:off x="7659547" y="369511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通解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6996D7-EF1A-4A4A-9A6A-6A8F40FD5280}"/>
              </a:ext>
            </a:extLst>
          </p:cNvPr>
          <p:cNvSpPr txBox="1"/>
          <p:nvPr/>
        </p:nvSpPr>
        <p:spPr>
          <a:xfrm>
            <a:off x="409092" y="4358767"/>
            <a:ext cx="304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是任意实数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4B0A7A16-514E-4098-BB08-6D833E3A4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85369"/>
              </p:ext>
            </p:extLst>
          </p:nvPr>
        </p:nvGraphicFramePr>
        <p:xfrm>
          <a:off x="4546590" y="474504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927100" progId="Equation.DSMT4">
                  <p:embed/>
                </p:oleObj>
              </mc:Choice>
              <mc:Fallback>
                <p:oleObj name="Equation" r:id="rId6" imgW="1625600" imgH="927100" progId="Equation.DSMT4">
                  <p:embed/>
                  <p:pic>
                    <p:nvPicPr>
                      <p:cNvPr id="89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590" y="474504"/>
                        <a:ext cx="371951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32">
            <a:extLst>
              <a:ext uri="{FF2B5EF4-FFF2-40B4-BE49-F238E27FC236}">
                <a16:creationId xmlns:a16="http://schemas.microsoft.com/office/drawing/2014/main" id="{223C6698-A71A-4F16-8A3C-D968C3C3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03" y="569754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" name="Oval 33">
            <a:extLst>
              <a:ext uri="{FF2B5EF4-FFF2-40B4-BE49-F238E27FC236}">
                <a16:creationId xmlns:a16="http://schemas.microsoft.com/office/drawing/2014/main" id="{02C1D418-6870-4247-A378-C488F1AE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40" y="1088866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EBC6660C-D3EF-4273-908A-D96514DE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53" y="1606391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8F29AB2F-45FD-42B6-9CB5-F8F9F9778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75632"/>
              </p:ext>
            </p:extLst>
          </p:nvPr>
        </p:nvGraphicFramePr>
        <p:xfrm>
          <a:off x="1139825" y="741024"/>
          <a:ext cx="2120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100" imgH="711200" progId="Equation.DSMT4">
                  <p:embed/>
                </p:oleObj>
              </mc:Choice>
              <mc:Fallback>
                <p:oleObj name="Equation" r:id="rId8" imgW="927100" imgH="711200" progId="Equation.DSMT4">
                  <p:embed/>
                  <p:pic>
                    <p:nvPicPr>
                      <p:cNvPr id="1833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741024"/>
                        <a:ext cx="21209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44">
            <a:extLst>
              <a:ext uri="{FF2B5EF4-FFF2-40B4-BE49-F238E27FC236}">
                <a16:creationId xmlns:a16="http://schemas.microsoft.com/office/drawing/2014/main" id="{A1C566F0-2ADD-4C3F-93F2-CA1B6B26718A}"/>
              </a:ext>
            </a:extLst>
          </p:cNvPr>
          <p:cNvGrpSpPr>
            <a:grpSpLocks/>
          </p:cNvGrpSpPr>
          <p:nvPr/>
        </p:nvGrpSpPr>
        <p:grpSpPr bwMode="auto">
          <a:xfrm>
            <a:off x="4684703" y="1088866"/>
            <a:ext cx="2343150" cy="1000125"/>
            <a:chOff x="5665295" y="4677120"/>
            <a:chExt cx="2343494" cy="1000008"/>
          </a:xfrm>
        </p:grpSpPr>
        <p:cxnSp>
          <p:nvCxnSpPr>
            <p:cNvPr id="17" name="肘形连接符 35">
              <a:extLst>
                <a:ext uri="{FF2B5EF4-FFF2-40B4-BE49-F238E27FC236}">
                  <a16:creationId xmlns:a16="http://schemas.microsoft.com/office/drawing/2014/main" id="{2D8F340F-9948-4967-A0C1-287DB8620BDD}"/>
                </a:ext>
              </a:extLst>
            </p:cNvPr>
            <p:cNvCxnSpPr/>
            <p:nvPr/>
          </p:nvCxnSpPr>
          <p:spPr>
            <a:xfrm>
              <a:off x="5665295" y="4677120"/>
              <a:ext cx="914534" cy="457147"/>
            </a:xfrm>
            <a:prstGeom prst="bentConnector3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36">
              <a:extLst>
                <a:ext uri="{FF2B5EF4-FFF2-40B4-BE49-F238E27FC236}">
                  <a16:creationId xmlns:a16="http://schemas.microsoft.com/office/drawing/2014/main" id="{DF6A5514-056E-42E4-86E1-01FA6EB5426F}"/>
                </a:ext>
              </a:extLst>
            </p:cNvPr>
            <p:cNvCxnSpPr/>
            <p:nvPr/>
          </p:nvCxnSpPr>
          <p:spPr>
            <a:xfrm>
              <a:off x="6381362" y="5134267"/>
              <a:ext cx="1627427" cy="542861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4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8" name="Rectangle 64"/>
          <p:cNvSpPr>
            <a:spLocks noChangeArrowheads="1"/>
          </p:cNvSpPr>
          <p:nvPr/>
        </p:nvSpPr>
        <p:spPr bwMode="auto">
          <a:xfrm>
            <a:off x="4134223" y="3347319"/>
            <a:ext cx="4679950" cy="3168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11560" y="332656"/>
            <a:ext cx="229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</a:rPr>
              <a:t>三种变换：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11560" y="1127994"/>
            <a:ext cx="539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交换方程的次序，记作                 ；   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11560" y="1896344"/>
            <a:ext cx="661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以非零常数 </a:t>
            </a:r>
            <a:r>
              <a:rPr lang="en-US" altLang="zh-CN" sz="2400" i="1" dirty="0">
                <a:solidFill>
                  <a:srgbClr val="000000"/>
                </a:solidFill>
              </a:rPr>
              <a:t>k </a:t>
            </a:r>
            <a:r>
              <a:rPr lang="zh-CN" altLang="en-US" sz="2400" dirty="0">
                <a:solidFill>
                  <a:srgbClr val="000000"/>
                </a:solidFill>
              </a:rPr>
              <a:t>乘某个方程，记作              ； 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11560" y="2729586"/>
            <a:ext cx="753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一个方程加上另一个方程的 </a:t>
            </a:r>
            <a:r>
              <a:rPr lang="en-US" altLang="zh-CN" sz="2400" i="1" dirty="0">
                <a:solidFill>
                  <a:srgbClr val="000000"/>
                </a:solidFill>
              </a:rPr>
              <a:t>k </a:t>
            </a:r>
            <a:r>
              <a:rPr lang="zh-CN" altLang="en-US" sz="2400" dirty="0">
                <a:solidFill>
                  <a:srgbClr val="000000"/>
                </a:solidFill>
              </a:rPr>
              <a:t>倍，记作               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 </a:t>
            </a:r>
            <a:r>
              <a:rPr lang="en-US" altLang="zh-CN" sz="24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611560" y="3614019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</a:rPr>
              <a:t>其逆变换是：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185014" y="3347319"/>
            <a:ext cx="4537075" cy="30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结论：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/>
              <a:t>对原线性方程组施行的变换是可逆变换</a:t>
            </a:r>
            <a:r>
              <a:rPr lang="zh-CN" altLang="en-US" sz="2400" dirty="0">
                <a:latin typeface="楷体_GB2312" pitchFamily="49" charset="-122"/>
              </a:rPr>
              <a:t>．</a:t>
            </a:r>
            <a:endParaRPr lang="en-US" altLang="zh-CN" sz="2400" dirty="0"/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/>
              <a:t>变换前后的方程组</a:t>
            </a:r>
            <a:r>
              <a:rPr lang="zh-CN" altLang="en-US" sz="2400" dirty="0">
                <a:solidFill>
                  <a:srgbClr val="FF0000"/>
                </a:solidFill>
              </a:rPr>
              <a:t>同解</a:t>
            </a:r>
            <a:r>
              <a:rPr lang="zh-CN" altLang="en-US" sz="2400" dirty="0">
                <a:latin typeface="楷体_GB2312" pitchFamily="49" charset="-122"/>
              </a:rPr>
              <a:t>．</a:t>
            </a:r>
            <a:endParaRPr lang="en-US" altLang="zh-CN" sz="2400" dirty="0">
              <a:latin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>
                <a:latin typeface="楷体_GB2312" pitchFamily="49" charset="-122"/>
              </a:rPr>
              <a:t>在上述变换过程中，实际上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只对方程组的系数和常数进行运算</a:t>
            </a:r>
            <a:r>
              <a:rPr lang="zh-CN" altLang="en-US" sz="2400" dirty="0">
                <a:latin typeface="楷体_GB2312" pitchFamily="49" charset="-122"/>
              </a:rPr>
              <a:t>，未知数并未参与运算．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92948" y="1212131"/>
            <a:ext cx="1009650" cy="288925"/>
            <a:chOff x="4150" y="391"/>
            <a:chExt cx="636" cy="182"/>
          </a:xfrm>
        </p:grpSpPr>
        <p:sp>
          <p:nvSpPr>
            <p:cNvPr id="14378" name="Oval 17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14379" name="Oval 18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14380" name="Line 20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16913" y="1905870"/>
            <a:ext cx="1017588" cy="461963"/>
            <a:chOff x="4286" y="836"/>
            <a:chExt cx="641" cy="291"/>
          </a:xfrm>
        </p:grpSpPr>
        <p:sp>
          <p:nvSpPr>
            <p:cNvPr id="14376" name="Oval 23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7" name="Rectangle 24"/>
                <p:cNvSpPr>
                  <a:spLocks noChangeArrowheads="1"/>
                </p:cNvSpPr>
                <p:nvPr/>
              </p:nvSpPr>
              <p:spPr bwMode="auto">
                <a:xfrm>
                  <a:off x="4324" y="836"/>
                  <a:ext cx="60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  ×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4377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4" y="836"/>
                  <a:ext cx="603" cy="291"/>
                </a:xfrm>
                <a:prstGeom prst="rect">
                  <a:avLst/>
                </a:prstGeom>
                <a:blipFill>
                  <a:blip r:embed="rId2"/>
                  <a:stretch>
                    <a:fillRect t="-16000" b="-25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253535" y="2701209"/>
            <a:ext cx="1152525" cy="461963"/>
            <a:chOff x="4649" y="1252"/>
            <a:chExt cx="726" cy="291"/>
          </a:xfrm>
        </p:grpSpPr>
        <p:sp>
          <p:nvSpPr>
            <p:cNvPr id="14373" name="Oval 32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4" name="Rectangle 33"/>
                <p:cNvSpPr>
                  <a:spLocks noChangeArrowheads="1"/>
                </p:cNvSpPr>
                <p:nvPr/>
              </p:nvSpPr>
              <p:spPr bwMode="auto">
                <a:xfrm>
                  <a:off x="4792" y="1252"/>
                  <a:ext cx="44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FF"/>
                      </a:solidFill>
                    </a:rPr>
                    <a:t>＋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37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92" y="1252"/>
                  <a:ext cx="440" cy="29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316"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5" name="Oval 34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j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11560" y="4383956"/>
            <a:ext cx="1009650" cy="288925"/>
            <a:chOff x="4150" y="391"/>
            <a:chExt cx="636" cy="182"/>
          </a:xfrm>
        </p:grpSpPr>
        <p:sp>
          <p:nvSpPr>
            <p:cNvPr id="14370" name="Oval 37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4371" name="Oval 38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57391" name="AutoShape 47"/>
          <p:cNvSpPr>
            <a:spLocks noChangeArrowheads="1"/>
          </p:cNvSpPr>
          <p:nvPr/>
        </p:nvSpPr>
        <p:spPr bwMode="auto">
          <a:xfrm>
            <a:off x="2048248" y="4312519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11564" y="4985620"/>
            <a:ext cx="946151" cy="461963"/>
            <a:chOff x="4286" y="836"/>
            <a:chExt cx="596" cy="291"/>
          </a:xfrm>
        </p:grpSpPr>
        <p:sp>
          <p:nvSpPr>
            <p:cNvPr id="14368" name="Oval 41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00"/>
                  </a:solidFill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9" name="Rectangle 42"/>
                <p:cNvSpPr>
                  <a:spLocks noChangeArrowheads="1"/>
                </p:cNvSpPr>
                <p:nvPr/>
              </p:nvSpPr>
              <p:spPr bwMode="auto">
                <a:xfrm>
                  <a:off x="4366" y="836"/>
                  <a:ext cx="5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 ×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369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6" y="836"/>
                  <a:ext cx="516" cy="291"/>
                </a:xfrm>
                <a:prstGeom prst="rect">
                  <a:avLst/>
                </a:prstGeom>
                <a:blipFill>
                  <a:blip r:embed="rId4"/>
                  <a:stretch>
                    <a:fillRect l="-2963" t="-15789" b="-236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392" name="AutoShape 48"/>
          <p:cNvSpPr>
            <a:spLocks noChangeArrowheads="1"/>
          </p:cNvSpPr>
          <p:nvPr/>
        </p:nvSpPr>
        <p:spPr bwMode="auto">
          <a:xfrm>
            <a:off x="2048248" y="4999906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11560" y="5685706"/>
            <a:ext cx="1152525" cy="461963"/>
            <a:chOff x="4649" y="1252"/>
            <a:chExt cx="726" cy="291"/>
          </a:xfrm>
        </p:grpSpPr>
        <p:sp>
          <p:nvSpPr>
            <p:cNvPr id="14365" name="Oval 44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00"/>
                  </a:solidFill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6" name="Rectangle 45"/>
                <p:cNvSpPr>
                  <a:spLocks noChangeArrowheads="1"/>
                </p:cNvSpPr>
                <p:nvPr/>
              </p:nvSpPr>
              <p:spPr bwMode="auto">
                <a:xfrm>
                  <a:off x="4827" y="1252"/>
                  <a:ext cx="37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+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 i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36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7" y="1252"/>
                  <a:ext cx="372" cy="291"/>
                </a:xfrm>
                <a:prstGeom prst="rect">
                  <a:avLst/>
                </a:prstGeom>
                <a:blipFill>
                  <a:blip r:embed="rId5"/>
                  <a:stretch>
                    <a:fillRect l="-16495" t="-10667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7" name="Oval 46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57393" name="AutoShape 49"/>
          <p:cNvSpPr>
            <a:spLocks noChangeArrowheads="1"/>
          </p:cNvSpPr>
          <p:nvPr/>
        </p:nvSpPr>
        <p:spPr bwMode="auto">
          <a:xfrm>
            <a:off x="2048248" y="5699994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908673" y="4395069"/>
            <a:ext cx="1009650" cy="288925"/>
            <a:chOff x="4150" y="391"/>
            <a:chExt cx="636" cy="182"/>
          </a:xfrm>
        </p:grpSpPr>
        <p:sp>
          <p:nvSpPr>
            <p:cNvPr id="14362" name="Oval 54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14363" name="Oval 55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14364" name="Line 56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908669" y="4996733"/>
            <a:ext cx="873124" cy="461963"/>
            <a:chOff x="4286" y="836"/>
            <a:chExt cx="550" cy="291"/>
          </a:xfrm>
        </p:grpSpPr>
        <p:sp>
          <p:nvSpPr>
            <p:cNvPr id="14360" name="Oval 58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12" y="836"/>
                  <a:ext cx="4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FF"/>
                      </a:solidFill>
                    </a:rPr>
                    <a:t>÷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361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2" y="836"/>
                  <a:ext cx="424" cy="291"/>
                </a:xfrm>
                <a:prstGeom prst="rect">
                  <a:avLst/>
                </a:prstGeom>
                <a:blipFill>
                  <a:blip r:embed="rId6"/>
                  <a:stretch>
                    <a:fillRect l="-7273"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2908673" y="5696821"/>
            <a:ext cx="1152525" cy="461963"/>
            <a:chOff x="4649" y="1252"/>
            <a:chExt cx="726" cy="291"/>
          </a:xfrm>
        </p:grpSpPr>
        <p:sp>
          <p:nvSpPr>
            <p:cNvPr id="14357" name="Oval 61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Rectangle 62"/>
                <p:cNvSpPr>
                  <a:spLocks noChangeArrowheads="1"/>
                </p:cNvSpPr>
                <p:nvPr/>
              </p:nvSpPr>
              <p:spPr bwMode="auto">
                <a:xfrm>
                  <a:off x="4800" y="1252"/>
                  <a:ext cx="4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358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252"/>
                  <a:ext cx="424" cy="291"/>
                </a:xfrm>
                <a:prstGeom prst="rect">
                  <a:avLst/>
                </a:prstGeom>
                <a:blipFill>
                  <a:blip r:embed="rId7"/>
                  <a:stretch>
                    <a:fillRect l="-7207"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Oval 63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3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8" grpId="0" animBg="1"/>
      <p:bldP spid="57348" grpId="0"/>
      <p:bldP spid="57351" grpId="0"/>
      <p:bldP spid="57354" grpId="0"/>
      <p:bldP spid="57359" grpId="0" autoUpdateAnimBg="0"/>
      <p:bldP spid="57360" grpId="0" build="p" autoUpdateAnimBg="0"/>
      <p:bldP spid="57391" grpId="0" animBg="1"/>
      <p:bldP spid="57392" grpId="0" animBg="1"/>
      <p:bldP spid="573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37EA00B0-DF2F-468D-8FE3-82B78D197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8702046"/>
                  </p:ext>
                </p:extLst>
              </p:nvPr>
            </p:nvGraphicFramePr>
            <p:xfrm>
              <a:off x="611560" y="548680"/>
              <a:ext cx="8136904" cy="557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8432">
                      <a:extLst>
                        <a:ext uri="{9D8B030D-6E8A-4147-A177-3AD203B41FA5}">
                          <a16:colId xmlns:a16="http://schemas.microsoft.com/office/drawing/2014/main" val="4072089485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554726134"/>
                        </a:ext>
                      </a:extLst>
                    </a:gridCol>
                  </a:tblGrid>
                  <a:tr h="1493949">
                    <a:tc>
                      <a:txBody>
                        <a:bodyPr/>
                        <a:lstStyle/>
                        <a:p>
                          <a:endParaRPr lang="en-US" altLang="zh-CN" sz="3200" dirty="0"/>
                        </a:p>
                        <a:p>
                          <a:r>
                            <a:rPr lang="zh-CN" altLang="en-US" sz="3200" dirty="0"/>
                            <a:t> 线性方程组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endParaRPr lang="zh-CN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3200" dirty="0"/>
                        </a:p>
                        <a:p>
                          <a:r>
                            <a:rPr lang="zh-CN" altLang="en-US" sz="3200" dirty="0"/>
                            <a:t>       增广矩阵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343505"/>
                      </a:ext>
                    </a:extLst>
                  </a:tr>
                  <a:tr h="407877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altLang="zh-CN" sz="2800" dirty="0"/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2800" dirty="0"/>
                        </a:p>
                        <a:p>
                          <a:pPr marL="0" indent="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0" indent="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0" indent="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682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37EA00B0-DF2F-468D-8FE3-82B78D197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8702046"/>
                  </p:ext>
                </p:extLst>
              </p:nvPr>
            </p:nvGraphicFramePr>
            <p:xfrm>
              <a:off x="611560" y="548680"/>
              <a:ext cx="8136904" cy="5572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8432">
                      <a:extLst>
                        <a:ext uri="{9D8B030D-6E8A-4147-A177-3AD203B41FA5}">
                          <a16:colId xmlns:a16="http://schemas.microsoft.com/office/drawing/2014/main" val="4072089485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554726134"/>
                        </a:ext>
                      </a:extLst>
                    </a:gridCol>
                  </a:tblGrid>
                  <a:tr h="14939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7" t="-816" r="-110031" b="-2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1547" t="-816" r="-573" b="-2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343505"/>
                      </a:ext>
                    </a:extLst>
                  </a:tr>
                  <a:tr h="407877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altLang="zh-CN" sz="2800" dirty="0"/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marL="285750" indent="-28575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Char char="•"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2800" dirty="0"/>
                        </a:p>
                        <a:p>
                          <a:pPr marL="0" indent="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0" indent="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pPr marL="0" indent="0">
                            <a:lnSpc>
                              <a:spcPct val="125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800" b="1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endParaRPr>
                        </a:p>
                        <a:p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6820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164DBDD6-7C11-466E-8DBE-6756EE30D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8075"/>
              </p:ext>
            </p:extLst>
          </p:nvPr>
        </p:nvGraphicFramePr>
        <p:xfrm>
          <a:off x="6603304" y="4875832"/>
          <a:ext cx="1046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4280" imgH="292320" progId="Equation.DSMT4">
                  <p:embed/>
                </p:oleObj>
              </mc:Choice>
              <mc:Fallback>
                <p:oleObj name="Equation" r:id="rId5" imgW="584280" imgH="292320" progId="Equation.DSMT4">
                  <p:embed/>
                  <p:pic>
                    <p:nvPicPr>
                      <p:cNvPr id="829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304" y="4875832"/>
                        <a:ext cx="10461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06799CBE-198A-4AA7-8A67-E05EA2533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13140"/>
              </p:ext>
            </p:extLst>
          </p:nvPr>
        </p:nvGraphicFramePr>
        <p:xfrm>
          <a:off x="7126386" y="3618029"/>
          <a:ext cx="814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600" imgH="279360" progId="Equation.DSMT4">
                  <p:embed/>
                </p:oleObj>
              </mc:Choice>
              <mc:Fallback>
                <p:oleObj name="Equation" r:id="rId7" imgW="444600" imgH="279360" progId="Equation.DSMT4">
                  <p:embed/>
                  <p:pic>
                    <p:nvPicPr>
                      <p:cNvPr id="829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386" y="3618029"/>
                        <a:ext cx="8143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>
            <a:extLst>
              <a:ext uri="{FF2B5EF4-FFF2-40B4-BE49-F238E27FC236}">
                <a16:creationId xmlns:a16="http://schemas.microsoft.com/office/drawing/2014/main" id="{B960E51F-AEB9-4F29-A543-5C423B91D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685803"/>
              </p:ext>
            </p:extLst>
          </p:nvPr>
        </p:nvGraphicFramePr>
        <p:xfrm>
          <a:off x="6588224" y="2496392"/>
          <a:ext cx="1076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92320" progId="Equation.DSMT4">
                  <p:embed/>
                </p:oleObj>
              </mc:Choice>
              <mc:Fallback>
                <p:oleObj name="Equation" r:id="rId9" imgW="596880" imgH="292320" progId="Equation.DSMT4">
                  <p:embed/>
                  <p:pic>
                    <p:nvPicPr>
                      <p:cNvPr id="82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496392"/>
                        <a:ext cx="10763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21">
            <a:extLst>
              <a:ext uri="{FF2B5EF4-FFF2-40B4-BE49-F238E27FC236}">
                <a16:creationId xmlns:a16="http://schemas.microsoft.com/office/drawing/2014/main" id="{53557F96-6046-46C5-8A52-E68E585A62FA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2628154"/>
            <a:ext cx="1009650" cy="288925"/>
            <a:chOff x="4150" y="391"/>
            <a:chExt cx="636" cy="182"/>
          </a:xfrm>
        </p:grpSpPr>
        <p:sp>
          <p:nvSpPr>
            <p:cNvPr id="36" name="Oval 17">
              <a:extLst>
                <a:ext uri="{FF2B5EF4-FFF2-40B4-BE49-F238E27FC236}">
                  <a16:creationId xmlns:a16="http://schemas.microsoft.com/office/drawing/2014/main" id="{1B5233EB-0A76-405E-8B91-E881E7DF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7AD60B70-82C2-4B10-8671-DDD11BE6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68A26702-8710-40BE-86DF-6EE1A4E53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FC46FEFA-FF42-477B-B902-F7A97B43F3F1}"/>
              </a:ext>
            </a:extLst>
          </p:cNvPr>
          <p:cNvGrpSpPr>
            <a:grpSpLocks/>
          </p:cNvGrpSpPr>
          <p:nvPr/>
        </p:nvGrpSpPr>
        <p:grpSpPr bwMode="auto">
          <a:xfrm>
            <a:off x="2121981" y="3683324"/>
            <a:ext cx="1017589" cy="461963"/>
            <a:chOff x="4286" y="836"/>
            <a:chExt cx="641" cy="291"/>
          </a:xfrm>
        </p:grpSpPr>
        <p:sp>
          <p:nvSpPr>
            <p:cNvPr id="40" name="Oval 23">
              <a:extLst>
                <a:ext uri="{FF2B5EF4-FFF2-40B4-BE49-F238E27FC236}">
                  <a16:creationId xmlns:a16="http://schemas.microsoft.com/office/drawing/2014/main" id="{3633CB07-E6BA-4AB4-90C9-DE6F46555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b="1" i="1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24">
                  <a:extLst>
                    <a:ext uri="{FF2B5EF4-FFF2-40B4-BE49-F238E27FC236}">
                      <a16:creationId xmlns:a16="http://schemas.microsoft.com/office/drawing/2014/main" id="{32D5E9D4-EC77-412E-877B-1D4856B0C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4" y="836"/>
                  <a:ext cx="60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  ×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1" name="Rectangle 24">
                  <a:extLst>
                    <a:ext uri="{FF2B5EF4-FFF2-40B4-BE49-F238E27FC236}">
                      <a16:creationId xmlns:a16="http://schemas.microsoft.com/office/drawing/2014/main" id="{32D5E9D4-EC77-412E-877B-1D4856B0C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4" y="836"/>
                  <a:ext cx="603" cy="291"/>
                </a:xfrm>
                <a:prstGeom prst="rect">
                  <a:avLst/>
                </a:prstGeom>
                <a:blipFill>
                  <a:blip r:embed="rId11"/>
                  <a:stretch>
                    <a:fillRect t="-14474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35">
            <a:extLst>
              <a:ext uri="{FF2B5EF4-FFF2-40B4-BE49-F238E27FC236}">
                <a16:creationId xmlns:a16="http://schemas.microsoft.com/office/drawing/2014/main" id="{06FC509F-4D5E-4233-8288-3F36DACB1A48}"/>
              </a:ext>
            </a:extLst>
          </p:cNvPr>
          <p:cNvGrpSpPr>
            <a:grpSpLocks/>
          </p:cNvGrpSpPr>
          <p:nvPr/>
        </p:nvGrpSpPr>
        <p:grpSpPr bwMode="auto">
          <a:xfrm>
            <a:off x="2990468" y="4949549"/>
            <a:ext cx="1152525" cy="461963"/>
            <a:chOff x="4649" y="1252"/>
            <a:chExt cx="726" cy="291"/>
          </a:xfrm>
        </p:grpSpPr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21B6027F-1766-46FE-B87C-BCCB6CD4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b="1" i="1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E5A1F6A7-2215-457A-BE26-5C1DD30AD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2" y="1252"/>
                  <a:ext cx="44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FF"/>
                      </a:solidFill>
                    </a:rPr>
                    <a:t>＋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E5A1F6A7-2215-457A-BE26-5C1DD30AD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92" y="1252"/>
                  <a:ext cx="440" cy="291"/>
                </a:xfrm>
                <a:prstGeom prst="rect">
                  <a:avLst/>
                </a:prstGeom>
                <a:blipFill>
                  <a:blip r:embed="rId12"/>
                  <a:stretch>
                    <a:fillRect l="-9649" t="-1316" b="-1447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4">
              <a:extLst>
                <a:ext uri="{FF2B5EF4-FFF2-40B4-BE49-F238E27FC236}">
                  <a16:creationId xmlns:a16="http://schemas.microsoft.com/office/drawing/2014/main" id="{FA199431-38C8-4E58-A2C2-036385368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</a:rPr>
                <a:t>j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4CC8A8A8-BA12-4916-B287-E85E96D25CF6}"/>
              </a:ext>
            </a:extLst>
          </p:cNvPr>
          <p:cNvSpPr txBox="1"/>
          <p:nvPr/>
        </p:nvSpPr>
        <p:spPr>
          <a:xfrm>
            <a:off x="638596" y="2445738"/>
            <a:ext cx="2637260" cy="58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交换两个方程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2C1104D-D759-44CA-8471-470BEC2ACE66}"/>
                  </a:ext>
                </a:extLst>
              </p:cNvPr>
              <p:cNvSpPr txBox="1"/>
              <p:nvPr/>
            </p:nvSpPr>
            <p:spPr>
              <a:xfrm>
                <a:off x="644704" y="3100718"/>
                <a:ext cx="4463081" cy="11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以非零常数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800" b="1" i="1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乘某个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b="1" dirty="0">
                    <a:solidFill>
                      <a:srgbClr val="000000"/>
                    </a:solidFill>
                  </a:rPr>
                  <a:t>   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方程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2C1104D-D759-44CA-8471-470BEC2A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4" y="3100718"/>
                <a:ext cx="4463081" cy="1122680"/>
              </a:xfrm>
              <a:prstGeom prst="rect">
                <a:avLst/>
              </a:prstGeom>
              <a:blipFill>
                <a:blip r:embed="rId13"/>
                <a:stretch>
                  <a:fillRect l="-2459" t="-2717" b="-1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9BA55BF-160A-4931-9B50-725F58105910}"/>
                  </a:ext>
                </a:extLst>
              </p:cNvPr>
              <p:cNvSpPr txBox="1"/>
              <p:nvPr/>
            </p:nvSpPr>
            <p:spPr>
              <a:xfrm>
                <a:off x="638596" y="4330389"/>
                <a:ext cx="3719288" cy="112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一个方程加上另一个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b="1" dirty="0">
                    <a:solidFill>
                      <a:srgbClr val="000000"/>
                    </a:solidFill>
                  </a:rPr>
                  <a:t>   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方程的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800" b="1" i="1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倍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9BA55BF-160A-4931-9B50-725F581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96" y="4330389"/>
                <a:ext cx="3719288" cy="1122680"/>
              </a:xfrm>
              <a:prstGeom prst="rect">
                <a:avLst/>
              </a:prstGeom>
              <a:blipFill>
                <a:blip r:embed="rId14"/>
                <a:stretch>
                  <a:fillRect l="-2951" t="-2162" r="-2787" b="-1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811CD07D-4FE5-429D-938F-BEC9DD7050EB}"/>
              </a:ext>
            </a:extLst>
          </p:cNvPr>
          <p:cNvSpPr txBox="1"/>
          <p:nvPr/>
        </p:nvSpPr>
        <p:spPr>
          <a:xfrm>
            <a:off x="4513739" y="2431730"/>
            <a:ext cx="1915909" cy="58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对调两行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F14C0D9-A4FA-4EF5-87D3-A72F8D9C0D8E}"/>
                  </a:ext>
                </a:extLst>
              </p:cNvPr>
              <p:cNvSpPr txBox="1"/>
              <p:nvPr/>
            </p:nvSpPr>
            <p:spPr>
              <a:xfrm>
                <a:off x="4522494" y="3031864"/>
                <a:ext cx="4463081" cy="11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以非零常数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800" b="1" i="1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乘某一行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    的所有元素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F14C0D9-A4FA-4EF5-87D3-A72F8D9C0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94" y="3031864"/>
                <a:ext cx="4463081" cy="1122680"/>
              </a:xfrm>
              <a:prstGeom prst="rect">
                <a:avLst/>
              </a:prstGeom>
              <a:blipFill>
                <a:blip r:embed="rId15"/>
                <a:stretch>
                  <a:fillRect l="-2459" t="-2162" b="-1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8B5FCE2-96F9-4311-A77C-C3CA37F11F51}"/>
                  </a:ext>
                </a:extLst>
              </p:cNvPr>
              <p:cNvSpPr txBox="1"/>
              <p:nvPr/>
            </p:nvSpPr>
            <p:spPr>
              <a:xfrm>
                <a:off x="4584897" y="4308315"/>
                <a:ext cx="3358612" cy="112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某一行加上另一行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b="1" dirty="0">
                    <a:solidFill>
                      <a:srgbClr val="000000"/>
                    </a:solidFill>
                  </a:rPr>
                  <a:t>   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800" b="1" i="1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倍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8B5FCE2-96F9-4311-A77C-C3CA37F1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97" y="4308315"/>
                <a:ext cx="3358612" cy="1122680"/>
              </a:xfrm>
              <a:prstGeom prst="rect">
                <a:avLst/>
              </a:prstGeom>
              <a:blipFill>
                <a:blip r:embed="rId16"/>
                <a:stretch>
                  <a:fillRect l="-3267" t="-2717" r="-3448" b="-1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4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ANONYMOUSPOLLING" val="False"/>
  <p:tag name="RAINPROBLEMTYPE" val="MultipleChoice"/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6559</TotalTime>
  <Words>1610</Words>
  <Application>Microsoft Office PowerPoint</Application>
  <PresentationFormat>全屏显示(4:3)</PresentationFormat>
  <Paragraphs>423</Paragraphs>
  <Slides>41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等线</vt:lpstr>
      <vt:lpstr>黑体</vt:lpstr>
      <vt:lpstr>楷体_GB2312</vt:lpstr>
      <vt:lpstr>宋体</vt:lpstr>
      <vt:lpstr>Microsoft Yahei</vt:lpstr>
      <vt:lpstr>Arial</vt:lpstr>
      <vt:lpstr>Calibri</vt:lpstr>
      <vt:lpstr>Cambria Math</vt:lpstr>
      <vt:lpstr>Times New Roman</vt:lpstr>
      <vt:lpstr>Wingdings</vt:lpstr>
      <vt:lpstr>主题2</vt:lpstr>
      <vt:lpstr>Equation</vt:lpstr>
      <vt:lpstr>3.1  矩阵的初等变换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PowerPoint 演示文稿</vt:lpstr>
      <vt:lpstr>3.1  矩阵的初等变换</vt:lpstr>
      <vt:lpstr>3.1  矩阵的初等变换</vt:lpstr>
      <vt:lpstr>3.1  矩阵的初等变换</vt:lpstr>
      <vt:lpstr>3.1  矩阵的初等变换</vt:lpstr>
      <vt:lpstr>PowerPoint 演示文稿</vt:lpstr>
      <vt:lpstr>PowerPoint 演示文稿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PowerPoint 演示文稿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3.1  矩阵的初等变换</vt:lpstr>
      <vt:lpstr>作  业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572</cp:revision>
  <cp:lastPrinted>2022-04-11T04:08:53Z</cp:lastPrinted>
  <dcterms:created xsi:type="dcterms:W3CDTF">2015-01-05T18:34:44Z</dcterms:created>
  <dcterms:modified xsi:type="dcterms:W3CDTF">2023-09-14T13:41:28Z</dcterms:modified>
</cp:coreProperties>
</file>