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513" r:id="rId2"/>
    <p:sldId id="487" r:id="rId3"/>
    <p:sldId id="265" r:id="rId4"/>
    <p:sldId id="268" r:id="rId5"/>
    <p:sldId id="311" r:id="rId6"/>
    <p:sldId id="278" r:id="rId7"/>
    <p:sldId id="314" r:id="rId8"/>
    <p:sldId id="335" r:id="rId9"/>
    <p:sldId id="336" r:id="rId10"/>
    <p:sldId id="315" r:id="rId11"/>
    <p:sldId id="514" r:id="rId12"/>
    <p:sldId id="515" r:id="rId13"/>
    <p:sldId id="340" r:id="rId14"/>
    <p:sldId id="518" r:id="rId15"/>
    <p:sldId id="296" r:id="rId16"/>
    <p:sldId id="319" r:id="rId17"/>
    <p:sldId id="342" r:id="rId18"/>
    <p:sldId id="517" r:id="rId19"/>
    <p:sldId id="292" r:id="rId20"/>
    <p:sldId id="501" r:id="rId21"/>
    <p:sldId id="503" r:id="rId22"/>
    <p:sldId id="306" r:id="rId23"/>
    <p:sldId id="330" r:id="rId24"/>
    <p:sldId id="331" r:id="rId25"/>
    <p:sldId id="332" r:id="rId26"/>
    <p:sldId id="333" r:id="rId27"/>
    <p:sldId id="334" r:id="rId28"/>
    <p:sldId id="343" r:id="rId29"/>
    <p:sldId id="344" r:id="rId30"/>
    <p:sldId id="345" r:id="rId31"/>
    <p:sldId id="346" r:id="rId32"/>
    <p:sldId id="347" r:id="rId33"/>
    <p:sldId id="348" r:id="rId34"/>
    <p:sldId id="290" r:id="rId35"/>
    <p:sldId id="294" r:id="rId36"/>
    <p:sldId id="322" r:id="rId37"/>
    <p:sldId id="323" r:id="rId38"/>
    <p:sldId id="325" r:id="rId39"/>
    <p:sldId id="326" r:id="rId40"/>
    <p:sldId id="327" r:id="rId41"/>
    <p:sldId id="328" r:id="rId42"/>
    <p:sldId id="504" r:id="rId43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ED"/>
    <a:srgbClr val="D2888D"/>
    <a:srgbClr val="F1DFF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1" autoAdjust="0"/>
    <p:restoredTop sz="95495" autoAdjust="0"/>
  </p:normalViewPr>
  <p:slideViewPr>
    <p:cSldViewPr>
      <p:cViewPr varScale="1">
        <p:scale>
          <a:sx n="74" d="100"/>
          <a:sy n="74" d="100"/>
        </p:scale>
        <p:origin x="936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4205B087-7F32-451E-B491-962EC9E89EAC}" type="presOf" srcId="{EF24F56F-F948-4FAE-A21B-C908CFF0947F}" destId="{04E584C8-CAF4-4F3A-A494-457051CBD1BA}" srcOrd="0" destOrd="0" presId="urn:microsoft.com/office/officeart/2005/8/layout/venn1"/>
    <dgm:cxn modelId="{4607AA98-EB95-4C74-B8F7-7AB9A1A770E4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D905EB4D-8A27-4CD5-80DA-D04A11B180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9033D00F-B056-4225-8E7A-107896313F12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6EB90DEE-41A8-4D32-9E94-5DDC5808E2DC}" type="presOf" srcId="{A4DBE9E6-97EB-4725-A2C1-3C97D390DE6E}" destId="{CD4B3101-F142-4E5E-B80A-8D9996F097C7}" srcOrd="0" destOrd="0" presId="urn:microsoft.com/office/officeart/2005/8/layout/venn1"/>
    <dgm:cxn modelId="{3F2D51FB-046B-4C7A-B1A2-58C218297A3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58120658-17D2-46EE-8F59-D7353BCD37F3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6755BF9-5E44-432B-AD21-FE60408970EC}" type="presOf" srcId="{B9B3E140-8B8D-4175-BD94-00D1649702AA}" destId="{6DAFA64C-DC3D-43CC-9306-9A83B9F4FF30}" srcOrd="0" destOrd="0" presId="urn:microsoft.com/office/officeart/2005/8/layout/venn1"/>
    <dgm:cxn modelId="{F62946A9-0F40-415E-8C7E-D2D8BFE517B6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7364D6D-B2BC-4AFB-A691-7478A7D0EDDF}" type="presOf" srcId="{938154DC-7DEC-4435-8AEE-F287F60DA644}" destId="{A319629E-037B-4B5B-8915-441F51FA60BC}" srcOrd="0" destOrd="0" presId="urn:microsoft.com/office/officeart/2005/8/layout/venn1"/>
    <dgm:cxn modelId="{26F608C9-31DF-4068-9D3D-283F6F073B9E}" type="presOf" srcId="{AABD46EF-623D-4EC1-9905-9F9517C84035}" destId="{8A8110AF-7FCF-4E47-932E-B9CB33926204}" srcOrd="0" destOrd="0" presId="urn:microsoft.com/office/officeart/2005/8/layout/venn1"/>
    <dgm:cxn modelId="{4D14AAB3-DFB1-4D11-B3B1-B7EA1CE81DB5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0394C656-B801-4476-A32B-B0E160A311C7}" type="presOf" srcId="{CE6CFCA0-C49C-4951-BE4A-2894AF7F0369}" destId="{7B1E7C52-CF18-48B2-BB65-024F73E359D3}" srcOrd="0" destOrd="0" presId="urn:microsoft.com/office/officeart/2005/8/layout/venn1"/>
    <dgm:cxn modelId="{82BDC8DC-E119-4770-9965-EDEA799F8F2F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5378AE5-9C1C-4977-AB12-90749853591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EE76D40A-5F96-42DD-B763-6ABA01E5DCF8}" type="presOf" srcId="{0E6DF1C2-1746-482F-BF52-CD765E80A365}" destId="{171034FF-3396-4AA1-9482-05BACFB2D723}" srcOrd="0" destOrd="0" presId="urn:microsoft.com/office/officeart/2005/8/layout/venn1"/>
    <dgm:cxn modelId="{6EBB3A1C-8C71-4A36-8706-0B0306C466E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58275EA-5E26-4BAA-879E-D96FE5B0870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8CD6EB5-C5DD-46CE-8FB1-9B7B82E9D140}" type="presOf" srcId="{A4DBE9E6-97EB-4725-A2C1-3C97D390DE6E}" destId="{CD4B3101-F142-4E5E-B80A-8D9996F097C7}" srcOrd="0" destOrd="0" presId="urn:microsoft.com/office/officeart/2005/8/layout/venn1"/>
    <dgm:cxn modelId="{BE5876CE-7A42-4E28-AB14-BA24A268A5CA}" type="presOf" srcId="{8A5913D2-4896-41F8-9856-90C73F67022D}" destId="{6F917F00-94F3-4752-A2F0-5E137890CEB8}" srcOrd="0" destOrd="0" presId="urn:microsoft.com/office/officeart/2005/8/layout/venn1"/>
    <dgm:cxn modelId="{BCDB022C-944E-474F-9049-1C1E05E0467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EE37461B-6E11-4C9F-AEAA-5B0B9445E1EE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ACE32DE-3B49-4171-8213-E3B9EF138053}" type="presOf" srcId="{737B5EC5-D0D2-4529-A675-2479ADB7512A}" destId="{4470F79F-6492-40EA-A900-0CDDBA36E791}" srcOrd="0" destOrd="0" presId="urn:microsoft.com/office/officeart/2005/8/layout/venn1"/>
    <dgm:cxn modelId="{9B7FB463-4BE7-4A52-9B83-BD0EBD21967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3AAE750-DC46-4F66-97BF-357B71429BBA}" type="presOf" srcId="{938154DC-7DEC-4435-8AEE-F287F60DA644}" destId="{A319629E-037B-4B5B-8915-441F51FA60BC}" srcOrd="0" destOrd="0" presId="urn:microsoft.com/office/officeart/2005/8/layout/venn1"/>
    <dgm:cxn modelId="{4482269A-0976-4069-BC82-D4D370AA363F}" type="presOf" srcId="{AABD46EF-623D-4EC1-9905-9F9517C84035}" destId="{8A8110AF-7FCF-4E47-932E-B9CB33926204}" srcOrd="0" destOrd="0" presId="urn:microsoft.com/office/officeart/2005/8/layout/venn1"/>
    <dgm:cxn modelId="{213A8ABD-FD4E-416F-99E7-39CFB0EE73C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8D2E459-C003-4CBF-9B82-A2DAA834331A}" type="presOf" srcId="{45ECB1DE-4976-41EA-BF4A-BA9625218151}" destId="{61DA2F6A-A3A4-47F6-9631-E32DDDDECDEE}" srcOrd="0" destOrd="0" presId="urn:microsoft.com/office/officeart/2005/8/layout/venn1"/>
    <dgm:cxn modelId="{9A829D8B-ED48-486E-B4DC-AF2C905611B2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6D08993-BA4F-48FA-8120-319A4E836829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ED082C6A-39B8-41F9-A2B6-53C7035A0C22}" type="presOf" srcId="{21F9EB01-2DBC-4DE3-BF4F-D736561A8F50}" destId="{EDBBB33F-27B5-48AE-A61C-C9DE23066AD1}" srcOrd="0" destOrd="0" presId="urn:microsoft.com/office/officeart/2005/8/layout/venn1"/>
    <dgm:cxn modelId="{11A34253-150F-4EC6-BC11-7F18B0D95ABE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673D8A3-DCF7-4BAC-A6D9-70EFD083C0A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A57D3F0D-B711-4CD2-91A2-5FC640CC67A0}" type="presOf" srcId="{0E6DF1C2-1746-482F-BF52-CD765E80A365}" destId="{171034FF-3396-4AA1-9482-05BACFB2D723}" srcOrd="0" destOrd="0" presId="urn:microsoft.com/office/officeart/2005/8/layout/venn1"/>
    <dgm:cxn modelId="{4C6D8741-4E69-4F1F-824B-CDFA1E47924C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8F881AFF-FB56-4F62-878F-5F276E548C9F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CEC6-C02E-4F55-A1A8-42A7BAE9F12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3D55-DCD2-4DC9-92A0-B622F5591C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9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5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圆角矩形 9"/>
          <p:cNvSpPr/>
          <p:nvPr userDrawn="1"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5" name="图示 1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4965737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6" name="图示 1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192906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7" name="图示 16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165968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8" name="图示 17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405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9" name="图示 18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139933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0" name="图示 19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42975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4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040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2.wmf"/><Relationship Id="rId7" Type="http://schemas.openxmlformats.org/officeDocument/2006/relationships/image" Target="../media/image5.png"/><Relationship Id="rId12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5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26" Type="http://schemas.openxmlformats.org/officeDocument/2006/relationships/oleObject" Target="../embeddings/oleObject70.bin"/><Relationship Id="rId39" Type="http://schemas.openxmlformats.org/officeDocument/2006/relationships/image" Target="../media/image22.wmf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74.bin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image" Target="../media/image32.wmf"/><Relationship Id="rId33" Type="http://schemas.openxmlformats.org/officeDocument/2006/relationships/image" Target="../media/image7.wmf"/><Relationship Id="rId38" Type="http://schemas.openxmlformats.org/officeDocument/2006/relationships/oleObject" Target="../embeddings/oleObject77.bin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oleObject" Target="../embeddings/oleObject67.bin"/><Relationship Id="rId29" Type="http://schemas.openxmlformats.org/officeDocument/2006/relationships/image" Target="../media/image34.wmf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oleObject" Target="../embeddings/oleObject69.bin"/><Relationship Id="rId32" Type="http://schemas.openxmlformats.org/officeDocument/2006/relationships/oleObject" Target="../embeddings/oleObject73.bin"/><Relationship Id="rId37" Type="http://schemas.openxmlformats.org/officeDocument/2006/relationships/image" Target="../media/image21.wmf"/><Relationship Id="rId40" Type="http://schemas.openxmlformats.org/officeDocument/2006/relationships/image" Target="../media/image36.tmp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71.bin"/><Relationship Id="rId36" Type="http://schemas.openxmlformats.org/officeDocument/2006/relationships/oleObject" Target="../embeddings/oleObject76.bin"/><Relationship Id="rId10" Type="http://schemas.openxmlformats.org/officeDocument/2006/relationships/tags" Target="../tags/tag14.xml"/><Relationship Id="rId19" Type="http://schemas.openxmlformats.org/officeDocument/2006/relationships/notesSlide" Target="../notesSlides/notesSlide8.xml"/><Relationship Id="rId31" Type="http://schemas.openxmlformats.org/officeDocument/2006/relationships/image" Target="../media/image35.wmf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oleObject" Target="../embeddings/oleObject68.bin"/><Relationship Id="rId27" Type="http://schemas.openxmlformats.org/officeDocument/2006/relationships/image" Target="../media/image33.wmf"/><Relationship Id="rId30" Type="http://schemas.openxmlformats.org/officeDocument/2006/relationships/oleObject" Target="../embeddings/oleObject72.bin"/><Relationship Id="rId35" Type="http://schemas.openxmlformats.org/officeDocument/2006/relationships/oleObject" Target="../embeddings/oleObject75.bin"/><Relationship Id="rId8" Type="http://schemas.openxmlformats.org/officeDocument/2006/relationships/tags" Target="../tags/tag12.xml"/><Relationship Id="rId3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4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88.bin"/><Relationship Id="rId21" Type="http://schemas.openxmlformats.org/officeDocument/2006/relationships/oleObject" Target="../embeddings/oleObject79.bin"/><Relationship Id="rId34" Type="http://schemas.openxmlformats.org/officeDocument/2006/relationships/image" Target="../media/image44.wmf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83.bin"/><Relationship Id="rId41" Type="http://schemas.openxmlformats.org/officeDocument/2006/relationships/image" Target="../media/image36.tmp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87.bin"/><Relationship Id="rId40" Type="http://schemas.openxmlformats.org/officeDocument/2006/relationships/image" Target="../media/image47.wmf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41.wmf"/><Relationship Id="rId36" Type="http://schemas.openxmlformats.org/officeDocument/2006/relationships/image" Target="../media/image45.wmf"/><Relationship Id="rId10" Type="http://schemas.openxmlformats.org/officeDocument/2006/relationships/tags" Target="../tags/tag31.xml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4.bin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86.bin"/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oleObject" Target="../embeddings/oleObject81.bin"/><Relationship Id="rId33" Type="http://schemas.openxmlformats.org/officeDocument/2006/relationships/oleObject" Target="../embeddings/oleObject85.bin"/><Relationship Id="rId38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88.bin"/><Relationship Id="rId21" Type="http://schemas.openxmlformats.org/officeDocument/2006/relationships/oleObject" Target="../embeddings/oleObject79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9" Type="http://schemas.openxmlformats.org/officeDocument/2006/relationships/oleObject" Target="../embeddings/oleObject83.bin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87.bin"/><Relationship Id="rId40" Type="http://schemas.openxmlformats.org/officeDocument/2006/relationships/image" Target="../media/image47.wmf"/><Relationship Id="rId45" Type="http://schemas.openxmlformats.org/officeDocument/2006/relationships/image" Target="../media/image36.tmp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41.wmf"/><Relationship Id="rId36" Type="http://schemas.openxmlformats.org/officeDocument/2006/relationships/image" Target="../media/image45.wmf"/><Relationship Id="rId10" Type="http://schemas.openxmlformats.org/officeDocument/2006/relationships/tags" Target="../tags/tag48.xml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4.bin"/><Relationship Id="rId44" Type="http://schemas.openxmlformats.org/officeDocument/2006/relationships/image" Target="../media/image49.wmf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86.bin"/><Relationship Id="rId43" Type="http://schemas.openxmlformats.org/officeDocument/2006/relationships/oleObject" Target="../embeddings/oleObject90.bin"/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oleObject" Target="../embeddings/oleObject81.bin"/><Relationship Id="rId33" Type="http://schemas.openxmlformats.org/officeDocument/2006/relationships/oleObject" Target="../embeddings/oleObject85.bin"/><Relationship Id="rId38" Type="http://schemas.openxmlformats.org/officeDocument/2006/relationships/image" Target="../media/image46.wmf"/><Relationship Id="rId20" Type="http://schemas.openxmlformats.org/officeDocument/2006/relationships/image" Target="../media/image37.wmf"/><Relationship Id="rId41" Type="http://schemas.openxmlformats.org/officeDocument/2006/relationships/oleObject" Target="../embeddings/oleObject89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image" Target="../media/image7.wmf"/><Relationship Id="rId26" Type="http://schemas.openxmlformats.org/officeDocument/2006/relationships/image" Target="../media/image52.wmf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56.wmf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2" Type="http://schemas.openxmlformats.org/officeDocument/2006/relationships/tags" Target="../tags/tag57.xml"/><Relationship Id="rId16" Type="http://schemas.openxmlformats.org/officeDocument/2006/relationships/slideLayout" Target="../slideLayouts/slideLayout7.xml"/><Relationship Id="rId20" Type="http://schemas.openxmlformats.org/officeDocument/2006/relationships/oleObject" Target="../embeddings/oleObject93.bin"/><Relationship Id="rId29" Type="http://schemas.openxmlformats.org/officeDocument/2006/relationships/oleObject" Target="../embeddings/oleObject98.bin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image" Target="../media/image51.wmf"/><Relationship Id="rId32" Type="http://schemas.openxmlformats.org/officeDocument/2006/relationships/image" Target="../media/image55.wmf"/><Relationship Id="rId37" Type="http://schemas.openxmlformats.org/officeDocument/2006/relationships/image" Target="../media/image36.tmp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53.wmf"/><Relationship Id="rId36" Type="http://schemas.openxmlformats.org/officeDocument/2006/relationships/image" Target="../media/image57.wmf"/><Relationship Id="rId10" Type="http://schemas.openxmlformats.org/officeDocument/2006/relationships/tags" Target="../tags/tag65.xml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9.bin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54.wmf"/><Relationship Id="rId35" Type="http://schemas.openxmlformats.org/officeDocument/2006/relationships/oleObject" Target="../embeddings/oleObject101.bin"/><Relationship Id="rId8" Type="http://schemas.openxmlformats.org/officeDocument/2006/relationships/tags" Target="../tags/tag63.xml"/><Relationship Id="rId3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83.xml"/><Relationship Id="rId18" Type="http://schemas.openxmlformats.org/officeDocument/2006/relationships/image" Target="../media/image7.wmf"/><Relationship Id="rId26" Type="http://schemas.openxmlformats.org/officeDocument/2006/relationships/image" Target="../media/image52.wmf"/><Relationship Id="rId39" Type="http://schemas.openxmlformats.org/officeDocument/2006/relationships/oleObject" Target="../embeddings/oleObject103.bin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56.wmf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6" Type="http://schemas.openxmlformats.org/officeDocument/2006/relationships/slideLayout" Target="../slideLayouts/slideLayout7.xml"/><Relationship Id="rId20" Type="http://schemas.openxmlformats.org/officeDocument/2006/relationships/oleObject" Target="../embeddings/oleObject93.bin"/><Relationship Id="rId29" Type="http://schemas.openxmlformats.org/officeDocument/2006/relationships/oleObject" Target="../embeddings/oleObject98.bin"/><Relationship Id="rId41" Type="http://schemas.openxmlformats.org/officeDocument/2006/relationships/image" Target="../media/image36.tmp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24" Type="http://schemas.openxmlformats.org/officeDocument/2006/relationships/image" Target="../media/image51.wmf"/><Relationship Id="rId32" Type="http://schemas.openxmlformats.org/officeDocument/2006/relationships/image" Target="../media/image55.wmf"/><Relationship Id="rId37" Type="http://schemas.openxmlformats.org/officeDocument/2006/relationships/oleObject" Target="../embeddings/oleObject102.bin"/><Relationship Id="rId40" Type="http://schemas.openxmlformats.org/officeDocument/2006/relationships/image" Target="../media/image59.wmf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53.wmf"/><Relationship Id="rId36" Type="http://schemas.openxmlformats.org/officeDocument/2006/relationships/image" Target="../media/image57.wmf"/><Relationship Id="rId10" Type="http://schemas.openxmlformats.org/officeDocument/2006/relationships/tags" Target="../tags/tag80.xml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9.bin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54.wmf"/><Relationship Id="rId35" Type="http://schemas.openxmlformats.org/officeDocument/2006/relationships/oleObject" Target="../embeddings/oleObject101.bin"/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12" Type="http://schemas.openxmlformats.org/officeDocument/2006/relationships/tags" Target="../tags/tag82.xml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38" Type="http://schemas.openxmlformats.org/officeDocument/2006/relationships/image" Target="../media/image5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5.bin"/><Relationship Id="rId26" Type="http://schemas.openxmlformats.org/officeDocument/2006/relationships/oleObject" Target="../embeddings/oleObject119.bin"/><Relationship Id="rId3" Type="http://schemas.openxmlformats.org/officeDocument/2006/relationships/oleObject" Target="../embeddings/oleObject104.bin"/><Relationship Id="rId21" Type="http://schemas.openxmlformats.org/officeDocument/2006/relationships/image" Target="../media/image63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109.bin"/><Relationship Id="rId17" Type="http://schemas.openxmlformats.org/officeDocument/2006/relationships/oleObject" Target="../embeddings/oleObject114.bin"/><Relationship Id="rId25" Type="http://schemas.openxmlformats.org/officeDocument/2006/relationships/image" Target="../media/image65.wmf"/><Relationship Id="rId2" Type="http://schemas.openxmlformats.org/officeDocument/2006/relationships/notesSlide" Target="../notesSlides/notesSlide9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6.bin"/><Relationship Id="rId29" Type="http://schemas.openxmlformats.org/officeDocument/2006/relationships/image" Target="../media/image67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62.wmf"/><Relationship Id="rId24" Type="http://schemas.openxmlformats.org/officeDocument/2006/relationships/oleObject" Target="../embeddings/oleObject11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2.bin"/><Relationship Id="rId23" Type="http://schemas.openxmlformats.org/officeDocument/2006/relationships/image" Target="../media/image64.wmf"/><Relationship Id="rId28" Type="http://schemas.openxmlformats.org/officeDocument/2006/relationships/oleObject" Target="../embeddings/oleObject120.bin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14.wmf"/><Relationship Id="rId4" Type="http://schemas.openxmlformats.org/officeDocument/2006/relationships/image" Target="../media/image7.wmf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7.bin"/><Relationship Id="rId27" Type="http://schemas.openxmlformats.org/officeDocument/2006/relationships/image" Target="../media/image6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1.xml"/><Relationship Id="rId1" Type="http://schemas.openxmlformats.org/officeDocument/2006/relationships/video" Target="NULL" TargetMode="Externa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71.wmf"/><Relationship Id="rId4" Type="http://schemas.openxmlformats.org/officeDocument/2006/relationships/image" Target="../media/image68.png"/><Relationship Id="rId9" Type="http://schemas.openxmlformats.org/officeDocument/2006/relationships/oleObject" Target="../embeddings/oleObject12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oleObject" Target="../embeddings/oleObject126.bin"/><Relationship Id="rId26" Type="http://schemas.openxmlformats.org/officeDocument/2006/relationships/oleObject" Target="../embeddings/oleObject131.bin"/><Relationship Id="rId3" Type="http://schemas.openxmlformats.org/officeDocument/2006/relationships/tags" Target="../tags/tag88.xml"/><Relationship Id="rId21" Type="http://schemas.openxmlformats.org/officeDocument/2006/relationships/image" Target="../media/image73.wmf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7.wmf"/><Relationship Id="rId25" Type="http://schemas.openxmlformats.org/officeDocument/2006/relationships/image" Target="../media/image75.wmf"/><Relationship Id="rId2" Type="http://schemas.openxmlformats.org/officeDocument/2006/relationships/tags" Target="../tags/tag87.xml"/><Relationship Id="rId16" Type="http://schemas.openxmlformats.org/officeDocument/2006/relationships/oleObject" Target="../embeddings/oleObject125.bin"/><Relationship Id="rId20" Type="http://schemas.openxmlformats.org/officeDocument/2006/relationships/oleObject" Target="../embeddings/oleObject128.bin"/><Relationship Id="rId29" Type="http://schemas.openxmlformats.org/officeDocument/2006/relationships/image" Target="../media/image77.wmf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oleObject" Target="../embeddings/oleObject130.bin"/><Relationship Id="rId32" Type="http://schemas.openxmlformats.org/officeDocument/2006/relationships/image" Target="../media/image36.tmp"/><Relationship Id="rId5" Type="http://schemas.openxmlformats.org/officeDocument/2006/relationships/tags" Target="../tags/tag90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74.wmf"/><Relationship Id="rId28" Type="http://schemas.openxmlformats.org/officeDocument/2006/relationships/oleObject" Target="../embeddings/oleObject132.bin"/><Relationship Id="rId10" Type="http://schemas.openxmlformats.org/officeDocument/2006/relationships/tags" Target="../tags/tag95.xml"/><Relationship Id="rId19" Type="http://schemas.openxmlformats.org/officeDocument/2006/relationships/oleObject" Target="../embeddings/oleObject127.bin"/><Relationship Id="rId31" Type="http://schemas.openxmlformats.org/officeDocument/2006/relationships/image" Target="../media/image78.wmf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oleObject" Target="../embeddings/oleObject129.bin"/><Relationship Id="rId27" Type="http://schemas.openxmlformats.org/officeDocument/2006/relationships/image" Target="../media/image76.wmf"/><Relationship Id="rId30" Type="http://schemas.openxmlformats.org/officeDocument/2006/relationships/oleObject" Target="../embeddings/oleObject133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12.xml"/><Relationship Id="rId18" Type="http://schemas.openxmlformats.org/officeDocument/2006/relationships/oleObject" Target="../embeddings/oleObject126.bin"/><Relationship Id="rId26" Type="http://schemas.openxmlformats.org/officeDocument/2006/relationships/oleObject" Target="../embeddings/oleObject131.bin"/><Relationship Id="rId3" Type="http://schemas.openxmlformats.org/officeDocument/2006/relationships/tags" Target="../tags/tag102.xml"/><Relationship Id="rId21" Type="http://schemas.openxmlformats.org/officeDocument/2006/relationships/image" Target="../media/image73.wmf"/><Relationship Id="rId34" Type="http://schemas.openxmlformats.org/officeDocument/2006/relationships/oleObject" Target="../embeddings/oleObject135.bin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image" Target="../media/image7.wmf"/><Relationship Id="rId25" Type="http://schemas.openxmlformats.org/officeDocument/2006/relationships/image" Target="../media/image75.wmf"/><Relationship Id="rId33" Type="http://schemas.openxmlformats.org/officeDocument/2006/relationships/image" Target="../media/image79.wmf"/><Relationship Id="rId2" Type="http://schemas.openxmlformats.org/officeDocument/2006/relationships/tags" Target="../tags/tag101.xml"/><Relationship Id="rId16" Type="http://schemas.openxmlformats.org/officeDocument/2006/relationships/oleObject" Target="../embeddings/oleObject125.bin"/><Relationship Id="rId20" Type="http://schemas.openxmlformats.org/officeDocument/2006/relationships/oleObject" Target="../embeddings/oleObject128.bin"/><Relationship Id="rId29" Type="http://schemas.openxmlformats.org/officeDocument/2006/relationships/image" Target="../media/image77.wmf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24" Type="http://schemas.openxmlformats.org/officeDocument/2006/relationships/oleObject" Target="../embeddings/oleObject130.bin"/><Relationship Id="rId32" Type="http://schemas.openxmlformats.org/officeDocument/2006/relationships/oleObject" Target="../embeddings/oleObject134.bin"/><Relationship Id="rId5" Type="http://schemas.openxmlformats.org/officeDocument/2006/relationships/tags" Target="../tags/tag104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74.wmf"/><Relationship Id="rId28" Type="http://schemas.openxmlformats.org/officeDocument/2006/relationships/oleObject" Target="../embeddings/oleObject132.bin"/><Relationship Id="rId36" Type="http://schemas.openxmlformats.org/officeDocument/2006/relationships/image" Target="../media/image36.tmp"/><Relationship Id="rId10" Type="http://schemas.openxmlformats.org/officeDocument/2006/relationships/tags" Target="../tags/tag109.xml"/><Relationship Id="rId19" Type="http://schemas.openxmlformats.org/officeDocument/2006/relationships/oleObject" Target="../embeddings/oleObject127.bin"/><Relationship Id="rId31" Type="http://schemas.openxmlformats.org/officeDocument/2006/relationships/image" Target="../media/image78.wmf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oleObject" Target="../embeddings/oleObject129.bin"/><Relationship Id="rId27" Type="http://schemas.openxmlformats.org/officeDocument/2006/relationships/image" Target="../media/image76.wmf"/><Relationship Id="rId30" Type="http://schemas.openxmlformats.org/officeDocument/2006/relationships/oleObject" Target="../embeddings/oleObject133.bin"/><Relationship Id="rId35" Type="http://schemas.openxmlformats.org/officeDocument/2006/relationships/image" Target="../media/image80.wmf"/><Relationship Id="rId8" Type="http://schemas.openxmlformats.org/officeDocument/2006/relationships/tags" Target="../tags/tag10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81.wmf"/><Relationship Id="rId4" Type="http://schemas.openxmlformats.org/officeDocument/2006/relationships/oleObject" Target="../embeddings/oleObject13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48.bin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9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3.bin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9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5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9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9.bin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92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6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9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65.bin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94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6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9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1.bin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9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7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9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7.bin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98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0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18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8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8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9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0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image" Target="../media/image101.wmf"/><Relationship Id="rId7" Type="http://schemas.openxmlformats.org/officeDocument/2006/relationships/image" Target="../media/image104.wmf"/><Relationship Id="rId2" Type="http://schemas.openxmlformats.org/officeDocument/2006/relationships/oleObject" Target="../embeddings/oleObject19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93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0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oleObject" Target="../embeddings/oleObject19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97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9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7.wmf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00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9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8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03.bin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0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0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214.bin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08.bin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3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224.bin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225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117.wmf"/><Relationship Id="rId22" Type="http://schemas.openxmlformats.org/officeDocument/2006/relationships/image" Target="../media/image12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235.bin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2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120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11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12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23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13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129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24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251.bin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13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247.bin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13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13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0" Type="http://schemas.openxmlformats.org/officeDocument/2006/relationships/image" Target="../media/image132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25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3.bin"/><Relationship Id="rId22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5.bin"/><Relationship Id="rId17" Type="http://schemas.openxmlformats.org/officeDocument/2006/relationships/oleObject" Target="../embeddings/oleObject39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wmf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21.wmf"/><Relationship Id="rId25" Type="http://schemas.openxmlformats.org/officeDocument/2006/relationships/image" Target="../media/image25.wmf"/><Relationship Id="rId2" Type="http://schemas.openxmlformats.org/officeDocument/2006/relationships/tags" Target="../tags/tag2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tags" Target="../tags/tag1.xml"/><Relationship Id="rId6" Type="http://schemas.openxmlformats.org/officeDocument/2006/relationships/image" Target="../media/image11.wmf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52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7.bin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22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6.bin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21.wmf"/><Relationship Id="rId25" Type="http://schemas.openxmlformats.org/officeDocument/2006/relationships/image" Target="../media/image29.wmf"/><Relationship Id="rId2" Type="http://schemas.openxmlformats.org/officeDocument/2006/relationships/tags" Target="../tags/tag4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1" Type="http://schemas.openxmlformats.org/officeDocument/2006/relationships/tags" Target="../tags/tag3.xml"/><Relationship Id="rId6" Type="http://schemas.openxmlformats.org/officeDocument/2006/relationships/image" Target="../media/image11.wmf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65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0.bin"/><Relationship Id="rId23" Type="http://schemas.openxmlformats.org/officeDocument/2006/relationships/image" Target="../media/image28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22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4.bin"/><Relationship Id="rId27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4">
            <a:extLst>
              <a:ext uri="{FF2B5EF4-FFF2-40B4-BE49-F238E27FC236}">
                <a16:creationId xmlns:a16="http://schemas.microsoft.com/office/drawing/2014/main" id="{71F1A35C-F3BB-4E86-876B-BA7578752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dirty="0">
                <a:latin typeface="黑体" pitchFamily="49" charset="-122"/>
                <a:ea typeface="黑体" pitchFamily="49" charset="-122"/>
              </a:rPr>
              <a:t>复  习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503731E-5B62-AC3E-E091-AB2F5101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249" y="371231"/>
            <a:ext cx="504057" cy="5412804"/>
          </a:xfrm>
        </p:spPr>
        <p:txBody>
          <a:bodyPr/>
          <a:lstStyle/>
          <a:p>
            <a:endParaRPr lang="en-US" altLang="zh-CN" sz="2800" b="1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r>
              <a:rPr lang="zh-CN" altLang="zh-CN" sz="3600" b="1" dirty="0">
                <a:solidFill>
                  <a:schemeClr val="tx1"/>
                </a:solidFill>
              </a:rPr>
              <a:t>初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r>
              <a:rPr lang="zh-CN" altLang="zh-CN" sz="3600" b="1" dirty="0">
                <a:solidFill>
                  <a:schemeClr val="tx1"/>
                </a:solidFill>
              </a:rPr>
              <a:t>等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r>
              <a:rPr lang="zh-CN" altLang="zh-CN" sz="3600" b="1" dirty="0">
                <a:solidFill>
                  <a:schemeClr val="tx1"/>
                </a:solidFill>
              </a:rPr>
              <a:t>变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r>
              <a:rPr lang="zh-CN" altLang="zh-CN" sz="3600" b="1" dirty="0">
                <a:solidFill>
                  <a:schemeClr val="tx1"/>
                </a:solidFill>
              </a:rPr>
              <a:t>换</a:t>
            </a:r>
            <a:endParaRPr lang="zh-CN" altLang="en-US" sz="3600" b="1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FCE0BF8-14D6-DBF1-B53A-87F7D34FDA65}"/>
              </a:ext>
            </a:extLst>
          </p:cNvPr>
          <p:cNvGrpSpPr/>
          <p:nvPr/>
        </p:nvGrpSpPr>
        <p:grpSpPr>
          <a:xfrm>
            <a:off x="-10277" y="1327536"/>
            <a:ext cx="7196201" cy="800219"/>
            <a:chOff x="241243" y="1221996"/>
            <a:chExt cx="7196201" cy="800219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538E9196-E997-9CD9-2068-23AD82BF4C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522795"/>
                </p:ext>
              </p:extLst>
            </p:nvPr>
          </p:nvGraphicFramePr>
          <p:xfrm>
            <a:off x="6058871" y="1226916"/>
            <a:ext cx="10160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16000" imgH="482600" progId="Equation.DSMT4">
                    <p:embed/>
                  </p:oleObj>
                </mc:Choice>
                <mc:Fallback>
                  <p:oleObj name="Equation" r:id="rId2" imgW="1016000" imgH="482600" progId="Equation.DSMT4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8871" y="1226916"/>
                          <a:ext cx="10160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098DE795-1454-1B02-143E-972D27CC59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37869"/>
                </p:ext>
              </p:extLst>
            </p:nvPr>
          </p:nvGraphicFramePr>
          <p:xfrm>
            <a:off x="3610744" y="1307108"/>
            <a:ext cx="457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002" imgH="393529" progId="Equation.DSMT4">
                    <p:embed/>
                  </p:oleObj>
                </mc:Choice>
                <mc:Fallback>
                  <p:oleObj name="Equation" r:id="rId4" imgW="457002" imgH="393529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744" y="1307108"/>
                          <a:ext cx="4572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33C15931-278D-559A-1EED-4E3C1FFE31EB}"/>
                </a:ext>
              </a:extLst>
            </p:cNvPr>
            <p:cNvSpPr txBox="1"/>
            <p:nvPr/>
          </p:nvSpPr>
          <p:spPr>
            <a:xfrm>
              <a:off x="241243" y="1221996"/>
              <a:ext cx="719620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/>
                <a:t> </a:t>
              </a:r>
              <a:r>
                <a:rPr lang="en-US" altLang="zh-CN" sz="2800" b="1" dirty="0"/>
                <a:t>1</a:t>
              </a:r>
              <a:r>
                <a:rPr lang="zh-CN" altLang="zh-CN" sz="2800" b="1" dirty="0"/>
                <a:t>）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对调变换</a:t>
              </a:r>
              <a:r>
                <a:rPr lang="zh-CN" altLang="zh-CN" sz="2800" b="1" dirty="0"/>
                <a:t>：对调</a:t>
              </a:r>
              <a:r>
                <a:rPr lang="en-US" altLang="zh-CN" sz="2800" b="1" dirty="0"/>
                <a:t>         </a:t>
              </a:r>
              <a:r>
                <a:rPr lang="zh-CN" altLang="zh-CN" sz="2800" b="1" dirty="0"/>
                <a:t>两行，记作</a:t>
              </a:r>
              <a:r>
                <a:rPr lang="en-US" altLang="zh-CN" sz="2800" b="1" dirty="0"/>
                <a:t>              . </a:t>
              </a:r>
              <a:endParaRPr lang="zh-CN" altLang="zh-CN" sz="2800" b="1" dirty="0"/>
            </a:p>
            <a:p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36">
                <a:extLst>
                  <a:ext uri="{FF2B5EF4-FFF2-40B4-BE49-F238E27FC236}">
                    <a16:creationId xmlns:a16="http://schemas.microsoft.com/office/drawing/2014/main" id="{0A4F045E-46CE-D26A-9DA2-6D779CA9B759}"/>
                  </a:ext>
                </a:extLst>
              </p:cNvPr>
              <p:cNvSpPr txBox="1"/>
              <p:nvPr/>
            </p:nvSpPr>
            <p:spPr>
              <a:xfrm>
                <a:off x="59302" y="2004106"/>
                <a:ext cx="8208912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800" b="1" dirty="0"/>
                  <a:t>2</a:t>
                </a:r>
                <a:r>
                  <a:rPr lang="zh-CN" altLang="zh-CN" sz="2800" b="1" dirty="0"/>
                  <a:t>）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倍乘变换</a:t>
                </a:r>
                <a:r>
                  <a:rPr lang="zh-CN" altLang="zh-CN" sz="2800" b="1" dirty="0"/>
                  <a:t>：用非零数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zh-CN" sz="2800" b="1" dirty="0"/>
                  <a:t>乘第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zh-CN" sz="2800" b="1" dirty="0"/>
                  <a:t>行，记作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altLang="zh-CN" sz="2800" b="1" dirty="0"/>
                  <a:t>  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6" name="TextBox 36">
                <a:extLst>
                  <a:ext uri="{FF2B5EF4-FFF2-40B4-BE49-F238E27FC236}">
                    <a16:creationId xmlns:a16="http://schemas.microsoft.com/office/drawing/2014/main" id="{0A4F045E-46CE-D26A-9DA2-6D779CA9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" y="2004106"/>
                <a:ext cx="8208912" cy="535596"/>
              </a:xfrm>
              <a:prstGeom prst="rect">
                <a:avLst/>
              </a:prstGeom>
              <a:blipFill>
                <a:blip r:embed="rId6"/>
                <a:stretch>
                  <a:fillRect l="-1560" t="-14773" b="-32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1">
                <a:extLst>
                  <a:ext uri="{FF2B5EF4-FFF2-40B4-BE49-F238E27FC236}">
                    <a16:creationId xmlns:a16="http://schemas.microsoft.com/office/drawing/2014/main" id="{2933A7FF-AC06-2E97-9AEE-911053128448}"/>
                  </a:ext>
                </a:extLst>
              </p:cNvPr>
              <p:cNvSpPr txBox="1"/>
              <p:nvPr/>
            </p:nvSpPr>
            <p:spPr>
              <a:xfrm>
                <a:off x="62790" y="2626801"/>
                <a:ext cx="8699935" cy="599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800" b="1" dirty="0"/>
                  <a:t>3</a:t>
                </a:r>
                <a:r>
                  <a:rPr lang="zh-CN" altLang="zh-CN" sz="2800" b="1" dirty="0"/>
                  <a:t>）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倍加变换</a:t>
                </a:r>
                <a:r>
                  <a:rPr lang="zh-CN" altLang="zh-CN" sz="2800" b="1" dirty="0"/>
                  <a:t>：把第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zh-CN" sz="2800" b="1" dirty="0"/>
                  <a:t>行的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zh-CN" sz="2800" b="1" dirty="0"/>
                  <a:t>倍加到第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zh-CN" sz="2800" b="1" dirty="0"/>
                  <a:t>行，记作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17" name="TextBox 21">
                <a:extLst>
                  <a:ext uri="{FF2B5EF4-FFF2-40B4-BE49-F238E27FC236}">
                    <a16:creationId xmlns:a16="http://schemas.microsoft.com/office/drawing/2014/main" id="{2933A7FF-AC06-2E97-9AEE-911053128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0" y="2626801"/>
                <a:ext cx="8699935" cy="599395"/>
              </a:xfrm>
              <a:prstGeom prst="rect">
                <a:avLst/>
              </a:prstGeom>
              <a:blipFill>
                <a:blip r:embed="rId7"/>
                <a:stretch>
                  <a:fillRect l="-1402" t="-9184" b="-23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1C290638-02D4-C24D-BC11-289A59413487}"/>
              </a:ext>
            </a:extLst>
          </p:cNvPr>
          <p:cNvSpPr/>
          <p:nvPr/>
        </p:nvSpPr>
        <p:spPr>
          <a:xfrm>
            <a:off x="179512" y="574153"/>
            <a:ext cx="2448272" cy="60121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800" b="1" dirty="0">
                <a:solidFill>
                  <a:schemeClr val="tx1"/>
                </a:solidFill>
              </a:rPr>
              <a:t>初等</a:t>
            </a:r>
            <a:r>
              <a:rPr lang="zh-CN" altLang="en-US" sz="2800" b="1" dirty="0">
                <a:solidFill>
                  <a:schemeClr val="tx1"/>
                </a:solidFill>
              </a:rPr>
              <a:t>行</a:t>
            </a:r>
            <a:r>
              <a:rPr lang="zh-CN" altLang="zh-CN" sz="2800" b="1" dirty="0">
                <a:solidFill>
                  <a:schemeClr val="tx1"/>
                </a:solidFill>
              </a:rPr>
              <a:t>变换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8E8F8CBE-49B7-7718-CA7F-C1B759F3C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393517"/>
              </p:ext>
            </p:extLst>
          </p:nvPr>
        </p:nvGraphicFramePr>
        <p:xfrm>
          <a:off x="1958227" y="4607717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5" imgH="164885" progId="Equation.DSMT4">
                  <p:embed/>
                </p:oleObj>
              </mc:Choice>
              <mc:Fallback>
                <p:oleObj name="Equation" r:id="rId8" imgW="164885" imgH="164885" progId="Equation.DSMT4">
                  <p:embed/>
                  <p:pic>
                    <p:nvPicPr>
                      <p:cNvPr id="17" name="Object 2">
                        <a:extLst>
                          <a:ext uri="{FF2B5EF4-FFF2-40B4-BE49-F238E27FC236}">
                            <a16:creationId xmlns:a16="http://schemas.microsoft.com/office/drawing/2014/main" id="{DBFF50CC-73C4-4FC7-8327-AA4667517B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227" y="4607717"/>
                        <a:ext cx="5334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>
            <a:extLst>
              <a:ext uri="{FF2B5EF4-FFF2-40B4-BE49-F238E27FC236}">
                <a16:creationId xmlns:a16="http://schemas.microsoft.com/office/drawing/2014/main" id="{025EC24C-0FAD-9852-F6A2-7D20F1761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559726"/>
              </p:ext>
            </p:extLst>
          </p:nvPr>
        </p:nvGraphicFramePr>
        <p:xfrm>
          <a:off x="5695202" y="4607717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5" imgH="164885" progId="Equation.DSMT4">
                  <p:embed/>
                </p:oleObj>
              </mc:Choice>
              <mc:Fallback>
                <p:oleObj name="Equation" r:id="rId10" imgW="164885" imgH="164885" progId="Equation.DSMT4">
                  <p:embed/>
                  <p:pic>
                    <p:nvPicPr>
                      <p:cNvPr id="18" name="Object 3">
                        <a:extLst>
                          <a:ext uri="{FF2B5EF4-FFF2-40B4-BE49-F238E27FC236}">
                            <a16:creationId xmlns:a16="http://schemas.microsoft.com/office/drawing/2014/main" id="{E50A0CDF-5AF1-4A0B-BFB4-B1B2514DE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202" y="4607717"/>
                        <a:ext cx="5334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5">
            <a:extLst>
              <a:ext uri="{FF2B5EF4-FFF2-40B4-BE49-F238E27FC236}">
                <a16:creationId xmlns:a16="http://schemas.microsoft.com/office/drawing/2014/main" id="{F3B3A7D2-C00E-DEBC-2FFB-40F6945BE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5427" y="4836317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22D82C12-FA10-871A-E397-9E51645FC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040" y="4355305"/>
            <a:ext cx="240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有限次初等变换</a:t>
            </a:r>
          </a:p>
        </p:txBody>
      </p:sp>
      <p:graphicFrame>
        <p:nvGraphicFramePr>
          <p:cNvPr id="28" name="Object 8">
            <a:extLst>
              <a:ext uri="{FF2B5EF4-FFF2-40B4-BE49-F238E27FC236}">
                <a16:creationId xmlns:a16="http://schemas.microsoft.com/office/drawing/2014/main" id="{18894A36-F08F-BD8B-EA03-6DC846107C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324203"/>
              </p:ext>
            </p:extLst>
          </p:nvPr>
        </p:nvGraphicFramePr>
        <p:xfrm>
          <a:off x="6039690" y="3720305"/>
          <a:ext cx="9890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13" imgH="165028" progId="Equation.DSMT4">
                  <p:embed/>
                </p:oleObj>
              </mc:Choice>
              <mc:Fallback>
                <p:oleObj name="Equation" r:id="rId12" imgW="431613" imgH="165028" progId="Equation.DSMT4">
                  <p:embed/>
                  <p:pic>
                    <p:nvPicPr>
                      <p:cNvPr id="21" name="Object 8">
                        <a:extLst>
                          <a:ext uri="{FF2B5EF4-FFF2-40B4-BE49-F238E27FC236}">
                            <a16:creationId xmlns:a16="http://schemas.microsoft.com/office/drawing/2014/main" id="{940AF44B-D5B1-49DA-83AB-FD3FDD900A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690" y="3720305"/>
                        <a:ext cx="989012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9">
            <a:extLst>
              <a:ext uri="{FF2B5EF4-FFF2-40B4-BE49-F238E27FC236}">
                <a16:creationId xmlns:a16="http://schemas.microsoft.com/office/drawing/2014/main" id="{E7DDBB97-70A6-22EB-8801-0A992D2DE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90" y="3704430"/>
            <a:ext cx="414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3300"/>
                </a:solidFill>
              </a:rPr>
              <a:t>矩阵 </a:t>
            </a:r>
            <a:r>
              <a:rPr lang="en-US" altLang="zh-CN" sz="2400" b="1" i="1">
                <a:solidFill>
                  <a:srgbClr val="FF3300"/>
                </a:solidFill>
              </a:rPr>
              <a:t>A </a:t>
            </a:r>
            <a:r>
              <a:rPr lang="zh-CN" altLang="en-US" sz="2400" b="1">
                <a:solidFill>
                  <a:srgbClr val="FF3300"/>
                </a:solidFill>
              </a:rPr>
              <a:t>与矩阵 </a:t>
            </a:r>
            <a:r>
              <a:rPr lang="en-US" altLang="zh-CN" sz="2400" b="1" i="1">
                <a:solidFill>
                  <a:srgbClr val="FF3300"/>
                </a:solidFill>
              </a:rPr>
              <a:t>B </a:t>
            </a:r>
            <a:r>
              <a:rPr lang="zh-CN" altLang="en-US" sz="2400" b="1">
                <a:solidFill>
                  <a:srgbClr val="FF3300"/>
                </a:solidFill>
              </a:rPr>
              <a:t>等价</a:t>
            </a:r>
            <a:r>
              <a:rPr lang="zh-CN" altLang="en-US" sz="2400" b="1">
                <a:solidFill>
                  <a:srgbClr val="000000"/>
                </a:solidFill>
              </a:rPr>
              <a:t>，记作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FE0A5AA8-7E9D-83BE-8833-6FA841169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20" y="3567385"/>
            <a:ext cx="7010400" cy="178324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A28DF402-7598-5762-CB97-D79000F47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5427" y="5052217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1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  <p:bldP spid="26" grpId="0" animBg="1"/>
      <p:bldP spid="27" grpId="0"/>
      <p:bldP spid="29" grpId="0"/>
      <p:bldP spid="30" grpId="0" animBg="1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323528" y="620688"/>
            <a:ext cx="7906072" cy="329233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405991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263241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3913024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4770274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5616" y="405530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644008" y="405530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7538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609777" y="4834567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413326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574243"/>
              </p:ext>
            </p:extLst>
          </p:nvPr>
        </p:nvGraphicFramePr>
        <p:xfrm>
          <a:off x="849313" y="904216"/>
          <a:ext cx="2654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54300" imgH="1358900" progId="Equation.DSMT4">
                  <p:embed/>
                </p:oleObj>
              </mc:Choice>
              <mc:Fallback>
                <p:oleObj name="Equation" r:id="rId20" imgW="2654300" imgH="135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904216"/>
                        <a:ext cx="26543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828799"/>
              </p:ext>
            </p:extLst>
          </p:nvPr>
        </p:nvGraphicFramePr>
        <p:xfrm>
          <a:off x="3553792" y="969948"/>
          <a:ext cx="454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46600" imgH="1358900" progId="Equation.DSMT4">
                  <p:embed/>
                </p:oleObj>
              </mc:Choice>
              <mc:Fallback>
                <p:oleObj name="Equation" r:id="rId22" imgW="4546600" imgH="135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792" y="969948"/>
                        <a:ext cx="4546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3528" y="13015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71745"/>
              </p:ext>
            </p:extLst>
          </p:nvPr>
        </p:nvGraphicFramePr>
        <p:xfrm>
          <a:off x="1863155" y="4057883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85900" imgH="431800" progId="Equation.DSMT4">
                  <p:embed/>
                </p:oleObj>
              </mc:Choice>
              <mc:Fallback>
                <p:oleObj name="Equation" r:id="rId24" imgW="1485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155" y="4057883"/>
                        <a:ext cx="148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34208"/>
              </p:ext>
            </p:extLst>
          </p:nvPr>
        </p:nvGraphicFramePr>
        <p:xfrm>
          <a:off x="5365279" y="4064729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485900" imgH="431800" progId="Equation.DSMT4">
                  <p:embed/>
                </p:oleObj>
              </mc:Choice>
              <mc:Fallback>
                <p:oleObj name="Equation" r:id="rId26" imgW="1485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279" y="4064729"/>
                        <a:ext cx="148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29980"/>
              </p:ext>
            </p:extLst>
          </p:nvPr>
        </p:nvGraphicFramePr>
        <p:xfrm>
          <a:off x="1907704" y="4791655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73200" imgH="431800" progId="Equation.DSMT4">
                  <p:embed/>
                </p:oleObj>
              </mc:Choice>
              <mc:Fallback>
                <p:oleObj name="Equation" r:id="rId28" imgW="1473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791655"/>
                        <a:ext cx="1473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70617"/>
              </p:ext>
            </p:extLst>
          </p:nvPr>
        </p:nvGraphicFramePr>
        <p:xfrm>
          <a:off x="5475064" y="4857933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73200" imgH="431800" progId="Equation.DSMT4">
                  <p:embed/>
                </p:oleObj>
              </mc:Choice>
              <mc:Fallback>
                <p:oleObj name="Equation" r:id="rId30" imgW="1473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064" y="4857933"/>
                        <a:ext cx="1473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251256"/>
              </p:ext>
            </p:extLst>
          </p:nvPr>
        </p:nvGraphicFramePr>
        <p:xfrm>
          <a:off x="3921396" y="278820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14102" imgH="177492" progId="Equation.DSMT4">
                  <p:embed/>
                </p:oleObj>
              </mc:Choice>
              <mc:Fallback>
                <p:oleObj name="Equation" r:id="rId32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396" y="278820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348186"/>
              </p:ext>
            </p:extLst>
          </p:nvPr>
        </p:nvGraphicFramePr>
        <p:xfrm>
          <a:off x="3921396" y="278820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14102" imgH="177492" progId="Equation.DSMT4">
                  <p:embed/>
                </p:oleObj>
              </mc:Choice>
              <mc:Fallback>
                <p:oleObj name="Equation" r:id="rId3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396" y="278820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320380"/>
              </p:ext>
            </p:extLst>
          </p:nvPr>
        </p:nvGraphicFramePr>
        <p:xfrm>
          <a:off x="3921396" y="278820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14102" imgH="177492" progId="Equation.DSMT4">
                  <p:embed/>
                </p:oleObj>
              </mc:Choice>
              <mc:Fallback>
                <p:oleObj name="Equation" r:id="rId3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396" y="278820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43678"/>
              </p:ext>
            </p:extLst>
          </p:nvPr>
        </p:nvGraphicFramePr>
        <p:xfrm>
          <a:off x="516705" y="2472864"/>
          <a:ext cx="2057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057400" imgH="1333500" progId="Equation.DSMT4">
                  <p:embed/>
                </p:oleObj>
              </mc:Choice>
              <mc:Fallback>
                <p:oleObj name="Equation" r:id="rId36" imgW="20574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05" y="2472864"/>
                        <a:ext cx="20574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97623"/>
              </p:ext>
            </p:extLst>
          </p:nvPr>
        </p:nvGraphicFramePr>
        <p:xfrm>
          <a:off x="2663005" y="2523664"/>
          <a:ext cx="1968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968500" imgH="1333500" progId="Equation.DSMT4">
                  <p:embed/>
                </p:oleObj>
              </mc:Choice>
              <mc:Fallback>
                <p:oleObj name="Equation" r:id="rId38" imgW="19685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005" y="2523664"/>
                        <a:ext cx="1968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554610" y="2949114"/>
            <a:ext cx="3690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，则（       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   ）正确。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4714737-8A54-4ABA-8704-3F727F6D7EF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DED1A9F8-36A9-4778-9D69-FF2B60FACCA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04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619375"/>
            <a:ext cx="180657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05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24400" y="2619375"/>
            <a:ext cx="1935163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06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71563" y="4346575"/>
            <a:ext cx="1735137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07" name="Text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43313" y="4419600"/>
            <a:ext cx="1951037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57188" y="31210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943225" y="31146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57188" y="48355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928938" y="48434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2312" name="组合 18"/>
          <p:cNvGrpSpPr>
            <a:grpSpLocks/>
          </p:cNvGrpSpPr>
          <p:nvPr/>
        </p:nvGrpSpPr>
        <p:grpSpPr bwMode="auto">
          <a:xfrm>
            <a:off x="468313" y="1125538"/>
            <a:ext cx="7920037" cy="1803400"/>
            <a:chOff x="251520" y="1427725"/>
            <a:chExt cx="7920880" cy="1803699"/>
          </a:xfrm>
        </p:grpSpPr>
        <p:sp>
          <p:nvSpPr>
            <p:cNvPr id="12321" name="TextBox 19"/>
            <p:cNvSpPr txBox="1">
              <a:spLocks noChangeArrowheads="1"/>
            </p:cNvSpPr>
            <p:nvPr/>
          </p:nvSpPr>
          <p:spPr bwMode="auto">
            <a:xfrm>
              <a:off x="251520" y="1427725"/>
              <a:ext cx="7920880" cy="1803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800" b="1">
                  <a:latin typeface="Calibri" pitchFamily="34" charset="0"/>
                </a:rPr>
                <a:t>         </a:t>
              </a:r>
              <a:r>
                <a:rPr lang="zh-CN" altLang="zh-CN" sz="2800" b="1">
                  <a:latin typeface="Calibri" pitchFamily="34" charset="0"/>
                </a:rPr>
                <a:t>设</a:t>
              </a:r>
              <a:r>
                <a:rPr lang="en-US" altLang="zh-CN" sz="2800" b="1">
                  <a:latin typeface="Calibri" pitchFamily="34" charset="0"/>
                </a:rPr>
                <a:t>   </a:t>
              </a:r>
              <a:r>
                <a:rPr lang="zh-CN" altLang="zh-CN" sz="2800" b="1">
                  <a:latin typeface="Calibri" pitchFamily="34" charset="0"/>
                </a:rPr>
                <a:t>是</a:t>
              </a:r>
              <a:r>
                <a:rPr lang="en-US" altLang="zh-CN" sz="2800" b="1">
                  <a:latin typeface="Calibri" pitchFamily="34" charset="0"/>
                </a:rPr>
                <a:t>3</a:t>
              </a:r>
              <a:r>
                <a:rPr lang="zh-CN" altLang="zh-CN" sz="2800" b="1">
                  <a:latin typeface="Calibri" pitchFamily="34" charset="0"/>
                </a:rPr>
                <a:t>阶方阵，将</a:t>
              </a:r>
              <a:r>
                <a:rPr lang="en-US" altLang="zh-CN" sz="2800" b="1">
                  <a:latin typeface="Calibri" pitchFamily="34" charset="0"/>
                </a:rPr>
                <a:t>   </a:t>
              </a:r>
              <a:r>
                <a:rPr lang="zh-CN" altLang="zh-CN" sz="2800" b="1">
                  <a:latin typeface="Calibri" pitchFamily="34" charset="0"/>
                </a:rPr>
                <a:t>的第</a:t>
              </a:r>
              <a:r>
                <a:rPr lang="en-US" altLang="zh-CN" sz="2800" b="1">
                  <a:latin typeface="Calibri" pitchFamily="34" charset="0"/>
                </a:rPr>
                <a:t>1</a:t>
              </a:r>
              <a:r>
                <a:rPr lang="zh-CN" altLang="zh-CN" sz="2800" b="1">
                  <a:latin typeface="Calibri" pitchFamily="34" charset="0"/>
                </a:rPr>
                <a:t>列与第</a:t>
              </a:r>
              <a:r>
                <a:rPr lang="en-US" altLang="zh-CN" sz="2800" b="1">
                  <a:latin typeface="Calibri" pitchFamily="34" charset="0"/>
                </a:rPr>
                <a:t>2</a:t>
              </a:r>
              <a:r>
                <a:rPr lang="zh-CN" altLang="zh-CN" sz="2800" b="1">
                  <a:latin typeface="Calibri" pitchFamily="34" charset="0"/>
                </a:rPr>
                <a:t>列交换得</a:t>
              </a:r>
              <a:r>
                <a:rPr lang="en-US" altLang="zh-CN" sz="2800" b="1">
                  <a:latin typeface="Calibri" pitchFamily="34" charset="0"/>
                </a:rPr>
                <a:t>   </a:t>
              </a:r>
              <a:r>
                <a:rPr lang="zh-CN" altLang="zh-CN" sz="2800" b="1">
                  <a:latin typeface="Calibri" pitchFamily="34" charset="0"/>
                </a:rPr>
                <a:t>，再把</a:t>
              </a:r>
              <a:r>
                <a:rPr lang="en-US" altLang="zh-CN" sz="2800" b="1">
                  <a:latin typeface="Calibri" pitchFamily="34" charset="0"/>
                </a:rPr>
                <a:t>   </a:t>
              </a:r>
              <a:r>
                <a:rPr lang="zh-CN" altLang="zh-CN" sz="2800" b="1">
                  <a:latin typeface="Calibri" pitchFamily="34" charset="0"/>
                </a:rPr>
                <a:t>的第</a:t>
              </a:r>
              <a:r>
                <a:rPr lang="en-US" altLang="zh-CN" sz="2800" b="1">
                  <a:latin typeface="Calibri" pitchFamily="34" charset="0"/>
                </a:rPr>
                <a:t>2</a:t>
              </a:r>
              <a:r>
                <a:rPr lang="zh-CN" altLang="zh-CN" sz="2800" b="1">
                  <a:latin typeface="Calibri" pitchFamily="34" charset="0"/>
                </a:rPr>
                <a:t>列加到第</a:t>
              </a:r>
              <a:r>
                <a:rPr lang="en-US" altLang="zh-CN" sz="2800" b="1">
                  <a:latin typeface="Calibri" pitchFamily="34" charset="0"/>
                </a:rPr>
                <a:t>3</a:t>
              </a:r>
              <a:r>
                <a:rPr lang="zh-CN" altLang="zh-CN" sz="2800" b="1">
                  <a:latin typeface="Calibri" pitchFamily="34" charset="0"/>
                </a:rPr>
                <a:t>列得</a:t>
              </a:r>
              <a:r>
                <a:rPr lang="en-US" altLang="zh-CN" sz="2800" b="1">
                  <a:latin typeface="Calibri" pitchFamily="34" charset="0"/>
                </a:rPr>
                <a:t>    </a:t>
              </a:r>
              <a:r>
                <a:rPr lang="zh-CN" altLang="zh-CN" sz="2800" b="1">
                  <a:latin typeface="Calibri" pitchFamily="34" charset="0"/>
                </a:rPr>
                <a:t>， 则满足</a:t>
              </a:r>
              <a:r>
                <a:rPr lang="en-US" altLang="zh-CN" sz="2800" b="1">
                  <a:latin typeface="Calibri" pitchFamily="34" charset="0"/>
                </a:rPr>
                <a:t>              </a:t>
              </a:r>
              <a:r>
                <a:rPr lang="zh-CN" altLang="zh-CN" sz="2800" b="1">
                  <a:latin typeface="Calibri" pitchFamily="34" charset="0"/>
                </a:rPr>
                <a:t>的可逆矩阵</a:t>
              </a: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b="1">
                  <a:latin typeface="Calibri" pitchFamily="34" charset="0"/>
                </a:rPr>
                <a:t> </a:t>
              </a:r>
              <a:r>
                <a:rPr lang="zh-CN" altLang="zh-CN" sz="2800" b="1">
                  <a:latin typeface="Calibri" pitchFamily="34" charset="0"/>
                </a:rPr>
                <a:t>为</a:t>
              </a:r>
              <a:r>
                <a:rPr lang="en-US" altLang="zh-CN" sz="2800" b="1">
                  <a:latin typeface="Calibri" pitchFamily="34" charset="0"/>
                </a:rPr>
                <a:t>    (    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800" b="1">
                  <a:latin typeface="Calibri" pitchFamily="34" charset="0"/>
                </a:rPr>
                <a:t>  )</a:t>
              </a:r>
              <a:r>
                <a:rPr lang="zh-CN" altLang="zh-CN" sz="2800" b="1">
                  <a:latin typeface="Calibri" pitchFamily="34" charset="0"/>
                </a:rPr>
                <a:t>。</a:t>
              </a:r>
            </a:p>
            <a:p>
              <a:pPr eaLnBrk="1" hangingPunct="1">
                <a:lnSpc>
                  <a:spcPct val="110000"/>
                </a:lnSpc>
              </a:pPr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12301" name="Object 79"/>
            <p:cNvGraphicFramePr>
              <a:graphicFrameLocks noChangeAspect="1"/>
            </p:cNvGraphicFramePr>
            <p:nvPr/>
          </p:nvGraphicFramePr>
          <p:xfrm>
            <a:off x="1457325" y="1527175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90417" imgH="330057" progId="Equation.DSMT4">
                    <p:embed/>
                  </p:oleObj>
                </mc:Choice>
                <mc:Fallback>
                  <p:oleObj name="Equation" r:id="rId19" imgW="190417" imgH="330057" progId="Equation.DSMT4">
                    <p:embed/>
                    <p:pic>
                      <p:nvPicPr>
                        <p:cNvPr id="12301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325" y="1527175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80"/>
            <p:cNvGraphicFramePr>
              <a:graphicFrameLocks noChangeAspect="1"/>
            </p:cNvGraphicFramePr>
            <p:nvPr/>
          </p:nvGraphicFramePr>
          <p:xfrm>
            <a:off x="4572000" y="2000240"/>
            <a:ext cx="2794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79279" imgH="317362" progId="Equation.DSMT4">
                    <p:embed/>
                  </p:oleObj>
                </mc:Choice>
                <mc:Fallback>
                  <p:oleObj name="Equation" r:id="rId21" imgW="279279" imgH="317362" progId="Equation.DSMT4">
                    <p:embed/>
                    <p:pic>
                      <p:nvPicPr>
                        <p:cNvPr id="12302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000240"/>
                          <a:ext cx="2794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13" name="组合 36"/>
          <p:cNvGrpSpPr>
            <a:grpSpLocks/>
          </p:cNvGrpSpPr>
          <p:nvPr/>
        </p:nvGrpSpPr>
        <p:grpSpPr bwMode="auto">
          <a:xfrm>
            <a:off x="1547813" y="1235075"/>
            <a:ext cx="6769100" cy="325438"/>
            <a:chOff x="1331640" y="1538288"/>
            <a:chExt cx="6768752" cy="325437"/>
          </a:xfrm>
        </p:grpSpPr>
        <p:graphicFrame>
          <p:nvGraphicFramePr>
            <p:cNvPr id="12298" name="Object 81"/>
            <p:cNvGraphicFramePr>
              <a:graphicFrameLocks noChangeAspect="1"/>
            </p:cNvGraphicFramePr>
            <p:nvPr/>
          </p:nvGraphicFramePr>
          <p:xfrm>
            <a:off x="1331640" y="1538288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91973" imgH="304668" progId="Equation.DSMT4">
                    <p:embed/>
                  </p:oleObj>
                </mc:Choice>
                <mc:Fallback>
                  <p:oleObj name="Equation" r:id="rId23" imgW="291973" imgH="304668" progId="Equation.DSMT4">
                    <p:embed/>
                    <p:pic>
                      <p:nvPicPr>
                        <p:cNvPr id="12298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1538288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82"/>
            <p:cNvGraphicFramePr>
              <a:graphicFrameLocks noChangeAspect="1"/>
            </p:cNvGraphicFramePr>
            <p:nvPr/>
          </p:nvGraphicFramePr>
          <p:xfrm>
            <a:off x="3932238" y="1558925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91973" imgH="304668" progId="Equation.DSMT4">
                    <p:embed/>
                  </p:oleObj>
                </mc:Choice>
                <mc:Fallback>
                  <p:oleObj name="Equation" r:id="rId25" imgW="291973" imgH="304668" progId="Equation.DSMT4">
                    <p:embed/>
                    <p:pic>
                      <p:nvPicPr>
                        <p:cNvPr id="12299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2238" y="1558925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83"/>
            <p:cNvGraphicFramePr>
              <a:graphicFrameLocks noChangeAspect="1"/>
            </p:cNvGraphicFramePr>
            <p:nvPr/>
          </p:nvGraphicFramePr>
          <p:xfrm>
            <a:off x="7808292" y="1563688"/>
            <a:ext cx="292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91973" imgH="291973" progId="Equation.DSMT4">
                    <p:embed/>
                  </p:oleObj>
                </mc:Choice>
                <mc:Fallback>
                  <p:oleObj name="Equation" r:id="rId27" imgW="291973" imgH="291973" progId="Equation.DSMT4">
                    <p:embed/>
                    <p:pic>
                      <p:nvPicPr>
                        <p:cNvPr id="1230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8292" y="1563688"/>
                          <a:ext cx="2921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0" name="Object 84"/>
          <p:cNvGraphicFramePr>
            <a:graphicFrameLocks noChangeAspect="1"/>
          </p:cNvGraphicFramePr>
          <p:nvPr/>
        </p:nvGraphicFramePr>
        <p:xfrm>
          <a:off x="1258888" y="1754188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91973" imgH="291973" progId="Equation.DSMT4">
                  <p:embed/>
                </p:oleObj>
              </mc:Choice>
              <mc:Fallback>
                <p:oleObj name="Equation" r:id="rId29" imgW="291973" imgH="291973" progId="Equation.DSMT4">
                  <p:embed/>
                  <p:pic>
                    <p:nvPicPr>
                      <p:cNvPr id="1229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54188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85"/>
          <p:cNvGraphicFramePr>
            <a:graphicFrameLocks noChangeAspect="1"/>
          </p:cNvGraphicFramePr>
          <p:nvPr/>
        </p:nvGraphicFramePr>
        <p:xfrm>
          <a:off x="6502400" y="1697038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206500" imgH="381000" progId="Equation.DSMT4">
                  <p:embed/>
                </p:oleObj>
              </mc:Choice>
              <mc:Fallback>
                <p:oleObj name="Equation" r:id="rId31" imgW="1206500" imgH="381000" progId="Equation.DSMT4">
                  <p:embed/>
                  <p:pic>
                    <p:nvPicPr>
                      <p:cNvPr id="12291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1697038"/>
                        <a:ext cx="1206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6"/>
          <p:cNvGraphicFramePr>
            <a:graphicFrameLocks noChangeAspect="1"/>
          </p:cNvGraphicFramePr>
          <p:nvPr/>
        </p:nvGraphicFramePr>
        <p:xfrm>
          <a:off x="1150938" y="2762250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358900" imgH="1333500" progId="Equation.DSMT4">
                  <p:embed/>
                </p:oleObj>
              </mc:Choice>
              <mc:Fallback>
                <p:oleObj name="Equation" r:id="rId33" imgW="1358900" imgH="1333500" progId="Equation.DSMT4">
                  <p:embed/>
                  <p:pic>
                    <p:nvPicPr>
                      <p:cNvPr id="1229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762250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87"/>
          <p:cNvGraphicFramePr>
            <a:graphicFrameLocks noChangeAspect="1"/>
          </p:cNvGraphicFramePr>
          <p:nvPr/>
        </p:nvGraphicFramePr>
        <p:xfrm>
          <a:off x="3794125" y="2762250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358900" imgH="1333500" progId="Equation.DSMT4">
                  <p:embed/>
                </p:oleObj>
              </mc:Choice>
              <mc:Fallback>
                <p:oleObj name="Equation" r:id="rId35" imgW="1358900" imgH="1333500" progId="Equation.DSMT4">
                  <p:embed/>
                  <p:pic>
                    <p:nvPicPr>
                      <p:cNvPr id="12293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2762250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88"/>
          <p:cNvGraphicFramePr>
            <a:graphicFrameLocks noChangeAspect="1"/>
          </p:cNvGraphicFramePr>
          <p:nvPr/>
        </p:nvGraphicFramePr>
        <p:xfrm>
          <a:off x="1150938" y="4452938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358900" imgH="1333500" progId="Equation.DSMT4">
                  <p:embed/>
                </p:oleObj>
              </mc:Choice>
              <mc:Fallback>
                <p:oleObj name="Equation" r:id="rId37" imgW="1358900" imgH="1333500" progId="Equation.DSMT4">
                  <p:embed/>
                  <p:pic>
                    <p:nvPicPr>
                      <p:cNvPr id="12294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452938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89"/>
          <p:cNvGraphicFramePr>
            <a:graphicFrameLocks noChangeAspect="1"/>
          </p:cNvGraphicFramePr>
          <p:nvPr/>
        </p:nvGraphicFramePr>
        <p:xfrm>
          <a:off x="3865563" y="4525963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1358900" imgH="1333500" progId="Equation.DSMT4">
                  <p:embed/>
                </p:oleObj>
              </mc:Choice>
              <mc:Fallback>
                <p:oleObj name="Equation" r:id="rId39" imgW="1358900" imgH="1333500" progId="Equation.DSMT4">
                  <p:embed/>
                  <p:pic>
                    <p:nvPicPr>
                      <p:cNvPr id="12295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4525963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2314" name="组合 1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9" name="Type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2320" name="Tip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12315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855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04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619375"/>
            <a:ext cx="180657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05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24400" y="2619375"/>
            <a:ext cx="1935163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06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71563" y="4346575"/>
            <a:ext cx="1735137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07" name="Text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43313" y="4419600"/>
            <a:ext cx="1951037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57188" y="31210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943225" y="31146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57188" y="48355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928938" y="48434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2312" name="组合 18"/>
          <p:cNvGrpSpPr>
            <a:grpSpLocks/>
          </p:cNvGrpSpPr>
          <p:nvPr/>
        </p:nvGrpSpPr>
        <p:grpSpPr bwMode="auto">
          <a:xfrm>
            <a:off x="468313" y="1125538"/>
            <a:ext cx="7920037" cy="1803400"/>
            <a:chOff x="251520" y="1427725"/>
            <a:chExt cx="7920880" cy="1803699"/>
          </a:xfrm>
        </p:grpSpPr>
        <p:sp>
          <p:nvSpPr>
            <p:cNvPr id="12321" name="TextBox 19"/>
            <p:cNvSpPr txBox="1">
              <a:spLocks noChangeArrowheads="1"/>
            </p:cNvSpPr>
            <p:nvPr/>
          </p:nvSpPr>
          <p:spPr bwMode="auto">
            <a:xfrm>
              <a:off x="251520" y="1427725"/>
              <a:ext cx="7920880" cy="1803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800" b="1">
                  <a:latin typeface="Calibri" pitchFamily="34" charset="0"/>
                </a:rPr>
                <a:t>         </a:t>
              </a:r>
              <a:r>
                <a:rPr lang="zh-CN" altLang="zh-CN" sz="2800" b="1">
                  <a:latin typeface="Calibri" pitchFamily="34" charset="0"/>
                </a:rPr>
                <a:t>设</a:t>
              </a:r>
              <a:r>
                <a:rPr lang="en-US" altLang="zh-CN" sz="2800" b="1">
                  <a:latin typeface="Calibri" pitchFamily="34" charset="0"/>
                </a:rPr>
                <a:t>   </a:t>
              </a:r>
              <a:r>
                <a:rPr lang="zh-CN" altLang="zh-CN" sz="2800" b="1">
                  <a:latin typeface="Calibri" pitchFamily="34" charset="0"/>
                </a:rPr>
                <a:t>是</a:t>
              </a:r>
              <a:r>
                <a:rPr lang="en-US" altLang="zh-CN" sz="2800" b="1">
                  <a:latin typeface="Calibri" pitchFamily="34" charset="0"/>
                </a:rPr>
                <a:t>3</a:t>
              </a:r>
              <a:r>
                <a:rPr lang="zh-CN" altLang="zh-CN" sz="2800" b="1">
                  <a:latin typeface="Calibri" pitchFamily="34" charset="0"/>
                </a:rPr>
                <a:t>阶方阵，将</a:t>
              </a:r>
              <a:r>
                <a:rPr lang="en-US" altLang="zh-CN" sz="2800" b="1">
                  <a:latin typeface="Calibri" pitchFamily="34" charset="0"/>
                </a:rPr>
                <a:t>   </a:t>
              </a:r>
              <a:r>
                <a:rPr lang="zh-CN" altLang="zh-CN" sz="2800" b="1">
                  <a:latin typeface="Calibri" pitchFamily="34" charset="0"/>
                </a:rPr>
                <a:t>的第</a:t>
              </a:r>
              <a:r>
                <a:rPr lang="en-US" altLang="zh-CN" sz="2800" b="1">
                  <a:latin typeface="Calibri" pitchFamily="34" charset="0"/>
                </a:rPr>
                <a:t>1</a:t>
              </a:r>
              <a:r>
                <a:rPr lang="zh-CN" altLang="zh-CN" sz="2800" b="1">
                  <a:latin typeface="Calibri" pitchFamily="34" charset="0"/>
                </a:rPr>
                <a:t>列与第</a:t>
              </a:r>
              <a:r>
                <a:rPr lang="en-US" altLang="zh-CN" sz="2800" b="1">
                  <a:latin typeface="Calibri" pitchFamily="34" charset="0"/>
                </a:rPr>
                <a:t>2</a:t>
              </a:r>
              <a:r>
                <a:rPr lang="zh-CN" altLang="zh-CN" sz="2800" b="1">
                  <a:latin typeface="Calibri" pitchFamily="34" charset="0"/>
                </a:rPr>
                <a:t>列交换得</a:t>
              </a:r>
              <a:r>
                <a:rPr lang="en-US" altLang="zh-CN" sz="2800" b="1">
                  <a:latin typeface="Calibri" pitchFamily="34" charset="0"/>
                </a:rPr>
                <a:t>   </a:t>
              </a:r>
              <a:r>
                <a:rPr lang="zh-CN" altLang="zh-CN" sz="2800" b="1">
                  <a:latin typeface="Calibri" pitchFamily="34" charset="0"/>
                </a:rPr>
                <a:t>，再把</a:t>
              </a:r>
              <a:r>
                <a:rPr lang="en-US" altLang="zh-CN" sz="2800" b="1">
                  <a:latin typeface="Calibri" pitchFamily="34" charset="0"/>
                </a:rPr>
                <a:t>   </a:t>
              </a:r>
              <a:r>
                <a:rPr lang="zh-CN" altLang="zh-CN" sz="2800" b="1">
                  <a:latin typeface="Calibri" pitchFamily="34" charset="0"/>
                </a:rPr>
                <a:t>的第</a:t>
              </a:r>
              <a:r>
                <a:rPr lang="en-US" altLang="zh-CN" sz="2800" b="1">
                  <a:latin typeface="Calibri" pitchFamily="34" charset="0"/>
                </a:rPr>
                <a:t>2</a:t>
              </a:r>
              <a:r>
                <a:rPr lang="zh-CN" altLang="zh-CN" sz="2800" b="1">
                  <a:latin typeface="Calibri" pitchFamily="34" charset="0"/>
                </a:rPr>
                <a:t>列加到第</a:t>
              </a:r>
              <a:r>
                <a:rPr lang="en-US" altLang="zh-CN" sz="2800" b="1">
                  <a:latin typeface="Calibri" pitchFamily="34" charset="0"/>
                </a:rPr>
                <a:t>3</a:t>
              </a:r>
              <a:r>
                <a:rPr lang="zh-CN" altLang="zh-CN" sz="2800" b="1">
                  <a:latin typeface="Calibri" pitchFamily="34" charset="0"/>
                </a:rPr>
                <a:t>列得</a:t>
              </a:r>
              <a:r>
                <a:rPr lang="en-US" altLang="zh-CN" sz="2800" b="1">
                  <a:latin typeface="Calibri" pitchFamily="34" charset="0"/>
                </a:rPr>
                <a:t>    </a:t>
              </a:r>
              <a:r>
                <a:rPr lang="zh-CN" altLang="zh-CN" sz="2800" b="1">
                  <a:latin typeface="Calibri" pitchFamily="34" charset="0"/>
                </a:rPr>
                <a:t>， 则满足</a:t>
              </a:r>
              <a:r>
                <a:rPr lang="en-US" altLang="zh-CN" sz="2800" b="1">
                  <a:latin typeface="Calibri" pitchFamily="34" charset="0"/>
                </a:rPr>
                <a:t>              </a:t>
              </a:r>
              <a:r>
                <a:rPr lang="zh-CN" altLang="zh-CN" sz="2800" b="1">
                  <a:latin typeface="Calibri" pitchFamily="34" charset="0"/>
                </a:rPr>
                <a:t>的可逆矩阵</a:t>
              </a: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b="1">
                  <a:latin typeface="Calibri" pitchFamily="34" charset="0"/>
                </a:rPr>
                <a:t> </a:t>
              </a:r>
              <a:r>
                <a:rPr lang="zh-CN" altLang="zh-CN" sz="2800" b="1">
                  <a:latin typeface="Calibri" pitchFamily="34" charset="0"/>
                </a:rPr>
                <a:t>为</a:t>
              </a:r>
              <a:r>
                <a:rPr lang="en-US" altLang="zh-CN" sz="2800" b="1">
                  <a:latin typeface="Calibri" pitchFamily="34" charset="0"/>
                </a:rPr>
                <a:t>    (    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800" b="1">
                  <a:latin typeface="Calibri" pitchFamily="34" charset="0"/>
                </a:rPr>
                <a:t>  )</a:t>
              </a:r>
              <a:r>
                <a:rPr lang="zh-CN" altLang="zh-CN" sz="2800" b="1">
                  <a:latin typeface="Calibri" pitchFamily="34" charset="0"/>
                </a:rPr>
                <a:t>。</a:t>
              </a:r>
            </a:p>
            <a:p>
              <a:pPr eaLnBrk="1" hangingPunct="1">
                <a:lnSpc>
                  <a:spcPct val="110000"/>
                </a:lnSpc>
              </a:pPr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12301" name="Object 79"/>
            <p:cNvGraphicFramePr>
              <a:graphicFrameLocks noChangeAspect="1"/>
            </p:cNvGraphicFramePr>
            <p:nvPr/>
          </p:nvGraphicFramePr>
          <p:xfrm>
            <a:off x="1457325" y="1527175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90417" imgH="330057" progId="Equation.DSMT4">
                    <p:embed/>
                  </p:oleObj>
                </mc:Choice>
                <mc:Fallback>
                  <p:oleObj name="Equation" r:id="rId19" imgW="190417" imgH="330057" progId="Equation.DSMT4">
                    <p:embed/>
                    <p:pic>
                      <p:nvPicPr>
                        <p:cNvPr id="12301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325" y="1527175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80"/>
            <p:cNvGraphicFramePr>
              <a:graphicFrameLocks noChangeAspect="1"/>
            </p:cNvGraphicFramePr>
            <p:nvPr/>
          </p:nvGraphicFramePr>
          <p:xfrm>
            <a:off x="4572000" y="2000240"/>
            <a:ext cx="2794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79279" imgH="317362" progId="Equation.DSMT4">
                    <p:embed/>
                  </p:oleObj>
                </mc:Choice>
                <mc:Fallback>
                  <p:oleObj name="Equation" r:id="rId21" imgW="279279" imgH="317362" progId="Equation.DSMT4">
                    <p:embed/>
                    <p:pic>
                      <p:nvPicPr>
                        <p:cNvPr id="12302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000240"/>
                          <a:ext cx="2794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13" name="组合 36"/>
          <p:cNvGrpSpPr>
            <a:grpSpLocks/>
          </p:cNvGrpSpPr>
          <p:nvPr/>
        </p:nvGrpSpPr>
        <p:grpSpPr bwMode="auto">
          <a:xfrm>
            <a:off x="1547813" y="1235075"/>
            <a:ext cx="6769100" cy="325438"/>
            <a:chOff x="1331640" y="1538288"/>
            <a:chExt cx="6768752" cy="325437"/>
          </a:xfrm>
        </p:grpSpPr>
        <p:graphicFrame>
          <p:nvGraphicFramePr>
            <p:cNvPr id="12298" name="Object 81"/>
            <p:cNvGraphicFramePr>
              <a:graphicFrameLocks noChangeAspect="1"/>
            </p:cNvGraphicFramePr>
            <p:nvPr/>
          </p:nvGraphicFramePr>
          <p:xfrm>
            <a:off x="1331640" y="1538288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91973" imgH="304668" progId="Equation.DSMT4">
                    <p:embed/>
                  </p:oleObj>
                </mc:Choice>
                <mc:Fallback>
                  <p:oleObj name="Equation" r:id="rId23" imgW="291973" imgH="304668" progId="Equation.DSMT4">
                    <p:embed/>
                    <p:pic>
                      <p:nvPicPr>
                        <p:cNvPr id="12298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1538288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82"/>
            <p:cNvGraphicFramePr>
              <a:graphicFrameLocks noChangeAspect="1"/>
            </p:cNvGraphicFramePr>
            <p:nvPr/>
          </p:nvGraphicFramePr>
          <p:xfrm>
            <a:off x="3932238" y="1558925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91973" imgH="304668" progId="Equation.DSMT4">
                    <p:embed/>
                  </p:oleObj>
                </mc:Choice>
                <mc:Fallback>
                  <p:oleObj name="Equation" r:id="rId25" imgW="291973" imgH="304668" progId="Equation.DSMT4">
                    <p:embed/>
                    <p:pic>
                      <p:nvPicPr>
                        <p:cNvPr id="12299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2238" y="1558925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83"/>
            <p:cNvGraphicFramePr>
              <a:graphicFrameLocks noChangeAspect="1"/>
            </p:cNvGraphicFramePr>
            <p:nvPr/>
          </p:nvGraphicFramePr>
          <p:xfrm>
            <a:off x="7808292" y="1563688"/>
            <a:ext cx="292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91973" imgH="291973" progId="Equation.DSMT4">
                    <p:embed/>
                  </p:oleObj>
                </mc:Choice>
                <mc:Fallback>
                  <p:oleObj name="Equation" r:id="rId27" imgW="291973" imgH="291973" progId="Equation.DSMT4">
                    <p:embed/>
                    <p:pic>
                      <p:nvPicPr>
                        <p:cNvPr id="1230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8292" y="1563688"/>
                          <a:ext cx="2921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0" name="Object 84"/>
          <p:cNvGraphicFramePr>
            <a:graphicFrameLocks noChangeAspect="1"/>
          </p:cNvGraphicFramePr>
          <p:nvPr/>
        </p:nvGraphicFramePr>
        <p:xfrm>
          <a:off x="1258888" y="1754188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91973" imgH="291973" progId="Equation.DSMT4">
                  <p:embed/>
                </p:oleObj>
              </mc:Choice>
              <mc:Fallback>
                <p:oleObj name="Equation" r:id="rId29" imgW="291973" imgH="291973" progId="Equation.DSMT4">
                  <p:embed/>
                  <p:pic>
                    <p:nvPicPr>
                      <p:cNvPr id="1229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54188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85"/>
          <p:cNvGraphicFramePr>
            <a:graphicFrameLocks noChangeAspect="1"/>
          </p:cNvGraphicFramePr>
          <p:nvPr/>
        </p:nvGraphicFramePr>
        <p:xfrm>
          <a:off x="6502400" y="1697038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206500" imgH="381000" progId="Equation.DSMT4">
                  <p:embed/>
                </p:oleObj>
              </mc:Choice>
              <mc:Fallback>
                <p:oleObj name="Equation" r:id="rId31" imgW="1206500" imgH="381000" progId="Equation.DSMT4">
                  <p:embed/>
                  <p:pic>
                    <p:nvPicPr>
                      <p:cNvPr id="12291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1697038"/>
                        <a:ext cx="1206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6"/>
          <p:cNvGraphicFramePr>
            <a:graphicFrameLocks noChangeAspect="1"/>
          </p:cNvGraphicFramePr>
          <p:nvPr/>
        </p:nvGraphicFramePr>
        <p:xfrm>
          <a:off x="1150938" y="2762250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358900" imgH="1333500" progId="Equation.DSMT4">
                  <p:embed/>
                </p:oleObj>
              </mc:Choice>
              <mc:Fallback>
                <p:oleObj name="Equation" r:id="rId33" imgW="1358900" imgH="1333500" progId="Equation.DSMT4">
                  <p:embed/>
                  <p:pic>
                    <p:nvPicPr>
                      <p:cNvPr id="1229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762250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87"/>
          <p:cNvGraphicFramePr>
            <a:graphicFrameLocks noChangeAspect="1"/>
          </p:cNvGraphicFramePr>
          <p:nvPr/>
        </p:nvGraphicFramePr>
        <p:xfrm>
          <a:off x="3794125" y="2762250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358900" imgH="1333500" progId="Equation.DSMT4">
                  <p:embed/>
                </p:oleObj>
              </mc:Choice>
              <mc:Fallback>
                <p:oleObj name="Equation" r:id="rId35" imgW="1358900" imgH="1333500" progId="Equation.DSMT4">
                  <p:embed/>
                  <p:pic>
                    <p:nvPicPr>
                      <p:cNvPr id="12293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2762250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88"/>
          <p:cNvGraphicFramePr>
            <a:graphicFrameLocks noChangeAspect="1"/>
          </p:cNvGraphicFramePr>
          <p:nvPr/>
        </p:nvGraphicFramePr>
        <p:xfrm>
          <a:off x="1150938" y="4452938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358900" imgH="1333500" progId="Equation.DSMT4">
                  <p:embed/>
                </p:oleObj>
              </mc:Choice>
              <mc:Fallback>
                <p:oleObj name="Equation" r:id="rId37" imgW="1358900" imgH="1333500" progId="Equation.DSMT4">
                  <p:embed/>
                  <p:pic>
                    <p:nvPicPr>
                      <p:cNvPr id="12294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452938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89"/>
          <p:cNvGraphicFramePr>
            <a:graphicFrameLocks noChangeAspect="1"/>
          </p:cNvGraphicFramePr>
          <p:nvPr/>
        </p:nvGraphicFramePr>
        <p:xfrm>
          <a:off x="3865563" y="4525963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1358900" imgH="1333500" progId="Equation.DSMT4">
                  <p:embed/>
                </p:oleObj>
              </mc:Choice>
              <mc:Fallback>
                <p:oleObj name="Equation" r:id="rId39" imgW="1358900" imgH="1333500" progId="Equation.DSMT4">
                  <p:embed/>
                  <p:pic>
                    <p:nvPicPr>
                      <p:cNvPr id="12295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4525963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7" name="Object 87"/>
          <p:cNvGraphicFramePr>
            <a:graphicFrameLocks noChangeAspect="1"/>
          </p:cNvGraphicFramePr>
          <p:nvPr/>
        </p:nvGraphicFramePr>
        <p:xfrm>
          <a:off x="5572125" y="2714625"/>
          <a:ext cx="3263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3263760" imgH="1333440" progId="Equation.DSMT4">
                  <p:embed/>
                </p:oleObj>
              </mc:Choice>
              <mc:Fallback>
                <p:oleObj name="Equation" r:id="rId41" imgW="3263760" imgH="1333440" progId="Equation.DSMT4">
                  <p:embed/>
                  <p:pic>
                    <p:nvPicPr>
                      <p:cNvPr id="169997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714625"/>
                        <a:ext cx="3263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8" name="Object 89"/>
          <p:cNvGraphicFramePr>
            <a:graphicFrameLocks noChangeAspect="1"/>
          </p:cNvGraphicFramePr>
          <p:nvPr/>
        </p:nvGraphicFramePr>
        <p:xfrm>
          <a:off x="6086475" y="4214813"/>
          <a:ext cx="1612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1612800" imgH="1333440" progId="Equation.DSMT4">
                  <p:embed/>
                </p:oleObj>
              </mc:Choice>
              <mc:Fallback>
                <p:oleObj name="Equation" r:id="rId43" imgW="1612800" imgH="1333440" progId="Equation.DSMT4">
                  <p:embed/>
                  <p:pic>
                    <p:nvPicPr>
                      <p:cNvPr id="169998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4214813"/>
                        <a:ext cx="1612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2314" name="组合 1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9" name="Type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2320" name="Tip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12315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965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Text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620713"/>
            <a:ext cx="79057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35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00125" y="391318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353" name="Text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0125" y="477043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87338" y="40560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06675" y="4056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85750" y="477520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571750" y="483393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4338" name="Object 90"/>
          <p:cNvGraphicFramePr>
            <a:graphicFrameLocks noChangeAspect="1"/>
          </p:cNvGraphicFramePr>
          <p:nvPr/>
        </p:nvGraphicFramePr>
        <p:xfrm>
          <a:off x="3998913" y="27066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4102" imgH="177492" progId="Equation.DSMT4">
                  <p:embed/>
                </p:oleObj>
              </mc:Choice>
              <mc:Fallback>
                <p:oleObj name="Equation" r:id="rId1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27066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91"/>
          <p:cNvGraphicFramePr>
            <a:graphicFrameLocks noChangeAspect="1"/>
          </p:cNvGraphicFramePr>
          <p:nvPr/>
        </p:nvGraphicFramePr>
        <p:xfrm>
          <a:off x="3998913" y="27066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4102" imgH="177492" progId="Equation.DSMT4">
                  <p:embed/>
                </p:oleObj>
              </mc:Choice>
              <mc:Fallback>
                <p:oleObj name="Equation" r:id="rId19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27066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92"/>
          <p:cNvGraphicFramePr>
            <a:graphicFrameLocks noChangeAspect="1"/>
          </p:cNvGraphicFramePr>
          <p:nvPr/>
        </p:nvGraphicFramePr>
        <p:xfrm>
          <a:off x="3998913" y="27066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102" imgH="177492" progId="Equation.DSMT4">
                  <p:embed/>
                </p:oleObj>
              </mc:Choice>
              <mc:Fallback>
                <p:oleObj name="Equation" r:id="rId20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27066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3"/>
          <p:cNvGraphicFramePr>
            <a:graphicFrameLocks noChangeAspect="1"/>
          </p:cNvGraphicFramePr>
          <p:nvPr/>
        </p:nvGraphicFramePr>
        <p:xfrm>
          <a:off x="1196975" y="722313"/>
          <a:ext cx="2654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54300" imgH="1358900" progId="Equation.DSMT4">
                  <p:embed/>
                </p:oleObj>
              </mc:Choice>
              <mc:Fallback>
                <p:oleObj name="Equation" r:id="rId21" imgW="2654300" imgH="135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722313"/>
                        <a:ext cx="26543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94"/>
          <p:cNvGraphicFramePr>
            <a:graphicFrameLocks noChangeAspect="1"/>
          </p:cNvGraphicFramePr>
          <p:nvPr/>
        </p:nvGraphicFramePr>
        <p:xfrm>
          <a:off x="4070350" y="692150"/>
          <a:ext cx="3886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886200" imgH="1562100" progId="Equation.DSMT4">
                  <p:embed/>
                </p:oleObj>
              </mc:Choice>
              <mc:Fallback>
                <p:oleObj name="Equation" r:id="rId23" imgW="38862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692150"/>
                        <a:ext cx="3886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TextBox 48"/>
          <p:cNvSpPr txBox="1">
            <a:spLocks noChangeArrowheads="1"/>
          </p:cNvSpPr>
          <p:nvPr/>
        </p:nvSpPr>
        <p:spPr bwMode="auto">
          <a:xfrm>
            <a:off x="814388" y="1120775"/>
            <a:ext cx="544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alibri" pitchFamily="34" charset="0"/>
              </a:rPr>
              <a:t>设</a:t>
            </a:r>
          </a:p>
        </p:txBody>
      </p:sp>
      <p:graphicFrame>
        <p:nvGraphicFramePr>
          <p:cNvPr id="14343" name="Object 95"/>
          <p:cNvGraphicFramePr>
            <a:graphicFrameLocks noChangeAspect="1"/>
          </p:cNvGraphicFramePr>
          <p:nvPr/>
        </p:nvGraphicFramePr>
        <p:xfrm>
          <a:off x="492125" y="2276475"/>
          <a:ext cx="2260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260600" imgH="1562100" progId="Equation.DSMT4">
                  <p:embed/>
                </p:oleObj>
              </mc:Choice>
              <mc:Fallback>
                <p:oleObj name="Equation" r:id="rId25" imgW="22606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276475"/>
                        <a:ext cx="22606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96"/>
          <p:cNvGraphicFramePr>
            <a:graphicFrameLocks noChangeAspect="1"/>
          </p:cNvGraphicFramePr>
          <p:nvPr/>
        </p:nvGraphicFramePr>
        <p:xfrm>
          <a:off x="3040063" y="2327275"/>
          <a:ext cx="2324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324100" imgH="1562100" progId="Equation.DSMT4">
                  <p:embed/>
                </p:oleObj>
              </mc:Choice>
              <mc:Fallback>
                <p:oleObj name="Equation" r:id="rId27" imgW="23241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2327275"/>
                        <a:ext cx="2324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Box 51"/>
          <p:cNvSpPr txBox="1">
            <a:spLocks noChangeArrowheads="1"/>
          </p:cNvSpPr>
          <p:nvPr/>
        </p:nvSpPr>
        <p:spPr bwMode="auto">
          <a:xfrm>
            <a:off x="5465763" y="2781300"/>
            <a:ext cx="2562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Calibri" pitchFamily="34" charset="0"/>
              </a:rPr>
              <a:t>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zh-CN" altLang="en-US" sz="2800" b="1" dirty="0">
                <a:latin typeface="Calibri" pitchFamily="34" charset="0"/>
              </a:rPr>
              <a:t>（      ）。</a:t>
            </a:r>
          </a:p>
        </p:txBody>
      </p:sp>
      <p:graphicFrame>
        <p:nvGraphicFramePr>
          <p:cNvPr id="14345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555802"/>
              </p:ext>
            </p:extLst>
          </p:nvPr>
        </p:nvGraphicFramePr>
        <p:xfrm>
          <a:off x="3362325" y="4910560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876240" imgH="431640" progId="Equation.DSMT4">
                  <p:embed/>
                </p:oleObj>
              </mc:Choice>
              <mc:Fallback>
                <p:oleObj name="Equation" r:id="rId29" imgW="876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910560"/>
                        <a:ext cx="87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307943"/>
              </p:ext>
            </p:extLst>
          </p:nvPr>
        </p:nvGraphicFramePr>
        <p:xfrm>
          <a:off x="1190625" y="4056322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863225" imgH="431613" progId="Equation.DSMT4">
                  <p:embed/>
                </p:oleObj>
              </mc:Choice>
              <mc:Fallback>
                <p:oleObj name="Equation" r:id="rId31" imgW="863225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056322"/>
                        <a:ext cx="86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99"/>
          <p:cNvGraphicFramePr>
            <a:graphicFrameLocks noChangeAspect="1"/>
          </p:cNvGraphicFramePr>
          <p:nvPr/>
        </p:nvGraphicFramePr>
        <p:xfrm>
          <a:off x="1144588" y="4868863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901440" imgH="431640" progId="Equation.DSMT4">
                  <p:embed/>
                </p:oleObj>
              </mc:Choice>
              <mc:Fallback>
                <p:oleObj name="Equation" r:id="rId33" imgW="901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868863"/>
                        <a:ext cx="90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00"/>
          <p:cNvGraphicFramePr>
            <a:graphicFrameLocks noChangeAspect="1"/>
          </p:cNvGraphicFramePr>
          <p:nvPr/>
        </p:nvGraphicFramePr>
        <p:xfrm>
          <a:off x="3398838" y="4076700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888614" imgH="431613" progId="Equation.DSMT4">
                  <p:embed/>
                </p:oleObj>
              </mc:Choice>
              <mc:Fallback>
                <p:oleObj name="Equation" r:id="rId35" imgW="88861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4076700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4360" name="组合 1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65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4366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14361" name="图片 3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041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Text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620713"/>
            <a:ext cx="79057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35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00125" y="391318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353" name="Text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0125" y="477043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87338" y="40560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06675" y="4056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85750" y="477520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571750" y="483393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4338" name="Object 90"/>
          <p:cNvGraphicFramePr>
            <a:graphicFrameLocks noChangeAspect="1"/>
          </p:cNvGraphicFramePr>
          <p:nvPr/>
        </p:nvGraphicFramePr>
        <p:xfrm>
          <a:off x="3998913" y="27066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4102" imgH="177492" progId="Equation.DSMT4">
                  <p:embed/>
                </p:oleObj>
              </mc:Choice>
              <mc:Fallback>
                <p:oleObj name="Equation" r:id="rId17" imgW="114102" imgH="177492" progId="Equation.DSMT4">
                  <p:embed/>
                  <p:pic>
                    <p:nvPicPr>
                      <p:cNvPr id="14338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27066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91"/>
          <p:cNvGraphicFramePr>
            <a:graphicFrameLocks noChangeAspect="1"/>
          </p:cNvGraphicFramePr>
          <p:nvPr/>
        </p:nvGraphicFramePr>
        <p:xfrm>
          <a:off x="3998913" y="27066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4102" imgH="177492" progId="Equation.DSMT4">
                  <p:embed/>
                </p:oleObj>
              </mc:Choice>
              <mc:Fallback>
                <p:oleObj name="Equation" r:id="rId19" imgW="114102" imgH="177492" progId="Equation.DSMT4">
                  <p:embed/>
                  <p:pic>
                    <p:nvPicPr>
                      <p:cNvPr id="14339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27066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92"/>
          <p:cNvGraphicFramePr>
            <a:graphicFrameLocks noChangeAspect="1"/>
          </p:cNvGraphicFramePr>
          <p:nvPr/>
        </p:nvGraphicFramePr>
        <p:xfrm>
          <a:off x="3998913" y="27066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102" imgH="177492" progId="Equation.DSMT4">
                  <p:embed/>
                </p:oleObj>
              </mc:Choice>
              <mc:Fallback>
                <p:oleObj name="Equation" r:id="rId20" imgW="114102" imgH="177492" progId="Equation.DSMT4">
                  <p:embed/>
                  <p:pic>
                    <p:nvPicPr>
                      <p:cNvPr id="1434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27066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3"/>
          <p:cNvGraphicFramePr>
            <a:graphicFrameLocks noChangeAspect="1"/>
          </p:cNvGraphicFramePr>
          <p:nvPr/>
        </p:nvGraphicFramePr>
        <p:xfrm>
          <a:off x="1196975" y="722313"/>
          <a:ext cx="2654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54300" imgH="1358900" progId="Equation.DSMT4">
                  <p:embed/>
                </p:oleObj>
              </mc:Choice>
              <mc:Fallback>
                <p:oleObj name="Equation" r:id="rId21" imgW="2654300" imgH="1358900" progId="Equation.DSMT4">
                  <p:embed/>
                  <p:pic>
                    <p:nvPicPr>
                      <p:cNvPr id="14341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722313"/>
                        <a:ext cx="26543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94"/>
          <p:cNvGraphicFramePr>
            <a:graphicFrameLocks noChangeAspect="1"/>
          </p:cNvGraphicFramePr>
          <p:nvPr/>
        </p:nvGraphicFramePr>
        <p:xfrm>
          <a:off x="4070350" y="692150"/>
          <a:ext cx="3886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886200" imgH="1562100" progId="Equation.DSMT4">
                  <p:embed/>
                </p:oleObj>
              </mc:Choice>
              <mc:Fallback>
                <p:oleObj name="Equation" r:id="rId23" imgW="3886200" imgH="1562100" progId="Equation.DSMT4">
                  <p:embed/>
                  <p:pic>
                    <p:nvPicPr>
                      <p:cNvPr id="14342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692150"/>
                        <a:ext cx="3886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TextBox 48"/>
          <p:cNvSpPr txBox="1">
            <a:spLocks noChangeArrowheads="1"/>
          </p:cNvSpPr>
          <p:nvPr/>
        </p:nvSpPr>
        <p:spPr bwMode="auto">
          <a:xfrm>
            <a:off x="814388" y="1120775"/>
            <a:ext cx="544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alibri" pitchFamily="34" charset="0"/>
              </a:rPr>
              <a:t>设</a:t>
            </a:r>
          </a:p>
        </p:txBody>
      </p:sp>
      <p:graphicFrame>
        <p:nvGraphicFramePr>
          <p:cNvPr id="14343" name="Object 95"/>
          <p:cNvGraphicFramePr>
            <a:graphicFrameLocks noChangeAspect="1"/>
          </p:cNvGraphicFramePr>
          <p:nvPr/>
        </p:nvGraphicFramePr>
        <p:xfrm>
          <a:off x="492125" y="2276475"/>
          <a:ext cx="2260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260600" imgH="1562100" progId="Equation.DSMT4">
                  <p:embed/>
                </p:oleObj>
              </mc:Choice>
              <mc:Fallback>
                <p:oleObj name="Equation" r:id="rId25" imgW="2260600" imgH="1562100" progId="Equation.DSMT4">
                  <p:embed/>
                  <p:pic>
                    <p:nvPicPr>
                      <p:cNvPr id="14343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276475"/>
                        <a:ext cx="22606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96"/>
          <p:cNvGraphicFramePr>
            <a:graphicFrameLocks noChangeAspect="1"/>
          </p:cNvGraphicFramePr>
          <p:nvPr/>
        </p:nvGraphicFramePr>
        <p:xfrm>
          <a:off x="3040063" y="2327275"/>
          <a:ext cx="2324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324100" imgH="1562100" progId="Equation.DSMT4">
                  <p:embed/>
                </p:oleObj>
              </mc:Choice>
              <mc:Fallback>
                <p:oleObj name="Equation" r:id="rId27" imgW="2324100" imgH="1562100" progId="Equation.DSMT4">
                  <p:embed/>
                  <p:pic>
                    <p:nvPicPr>
                      <p:cNvPr id="14344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2327275"/>
                        <a:ext cx="2324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Box 51"/>
          <p:cNvSpPr txBox="1">
            <a:spLocks noChangeArrowheads="1"/>
          </p:cNvSpPr>
          <p:nvPr/>
        </p:nvSpPr>
        <p:spPr bwMode="auto">
          <a:xfrm>
            <a:off x="5465763" y="2781300"/>
            <a:ext cx="2562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Calibri" pitchFamily="34" charset="0"/>
              </a:rPr>
              <a:t>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zh-CN" altLang="en-US" sz="2800" b="1" dirty="0">
                <a:latin typeface="Calibri" pitchFamily="34" charset="0"/>
              </a:rPr>
              <a:t>（      ）。</a:t>
            </a:r>
          </a:p>
        </p:txBody>
      </p:sp>
      <p:graphicFrame>
        <p:nvGraphicFramePr>
          <p:cNvPr id="14345" name="Object 97"/>
          <p:cNvGraphicFramePr>
            <a:graphicFrameLocks noChangeAspect="1"/>
          </p:cNvGraphicFramePr>
          <p:nvPr/>
        </p:nvGraphicFramePr>
        <p:xfrm>
          <a:off x="3362325" y="4910560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876240" imgH="431640" progId="Equation.DSMT4">
                  <p:embed/>
                </p:oleObj>
              </mc:Choice>
              <mc:Fallback>
                <p:oleObj name="Equation" r:id="rId29" imgW="876240" imgH="431640" progId="Equation.DSMT4">
                  <p:embed/>
                  <p:pic>
                    <p:nvPicPr>
                      <p:cNvPr id="14345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910560"/>
                        <a:ext cx="87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98"/>
          <p:cNvGraphicFramePr>
            <a:graphicFrameLocks noChangeAspect="1"/>
          </p:cNvGraphicFramePr>
          <p:nvPr/>
        </p:nvGraphicFramePr>
        <p:xfrm>
          <a:off x="1190625" y="4056322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863225" imgH="431613" progId="Equation.DSMT4">
                  <p:embed/>
                </p:oleObj>
              </mc:Choice>
              <mc:Fallback>
                <p:oleObj name="Equation" r:id="rId31" imgW="863225" imgH="431613" progId="Equation.DSMT4">
                  <p:embed/>
                  <p:pic>
                    <p:nvPicPr>
                      <p:cNvPr id="14346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056322"/>
                        <a:ext cx="86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99"/>
          <p:cNvGraphicFramePr>
            <a:graphicFrameLocks noChangeAspect="1"/>
          </p:cNvGraphicFramePr>
          <p:nvPr/>
        </p:nvGraphicFramePr>
        <p:xfrm>
          <a:off x="1144588" y="4868863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901440" imgH="431640" progId="Equation.DSMT4">
                  <p:embed/>
                </p:oleObj>
              </mc:Choice>
              <mc:Fallback>
                <p:oleObj name="Equation" r:id="rId33" imgW="901440" imgH="431640" progId="Equation.DSMT4">
                  <p:embed/>
                  <p:pic>
                    <p:nvPicPr>
                      <p:cNvPr id="14347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868863"/>
                        <a:ext cx="90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00"/>
          <p:cNvGraphicFramePr>
            <a:graphicFrameLocks noChangeAspect="1"/>
          </p:cNvGraphicFramePr>
          <p:nvPr/>
        </p:nvGraphicFramePr>
        <p:xfrm>
          <a:off x="3398838" y="4076700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888614" imgH="431613" progId="Equation.DSMT4">
                  <p:embed/>
                </p:oleObj>
              </mc:Choice>
              <mc:Fallback>
                <p:oleObj name="Equation" r:id="rId35" imgW="888614" imgH="431613" progId="Equation.DSMT4">
                  <p:embed/>
                  <p:pic>
                    <p:nvPicPr>
                      <p:cNvPr id="14348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4076700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1" name="Object 95"/>
          <p:cNvGraphicFramePr>
            <a:graphicFrameLocks noChangeAspect="1"/>
          </p:cNvGraphicFramePr>
          <p:nvPr/>
        </p:nvGraphicFramePr>
        <p:xfrm>
          <a:off x="4857750" y="4010025"/>
          <a:ext cx="3162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3162240" imgH="1562040" progId="Equation.DSMT4">
                  <p:embed/>
                </p:oleObj>
              </mc:Choice>
              <mc:Fallback>
                <p:oleObj name="Equation" r:id="rId37" imgW="3162240" imgH="1562040" progId="Equation.DSMT4">
                  <p:embed/>
                  <p:pic>
                    <p:nvPicPr>
                      <p:cNvPr id="171021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010025"/>
                        <a:ext cx="3162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2" name="Object 14"/>
          <p:cNvGraphicFramePr>
            <a:graphicFrameLocks noChangeAspect="1"/>
          </p:cNvGraphicFramePr>
          <p:nvPr/>
        </p:nvGraphicFramePr>
        <p:xfrm>
          <a:off x="8110538" y="4500563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609480" imgH="431640" progId="Equation.DSMT4">
                  <p:embed/>
                </p:oleObj>
              </mc:Choice>
              <mc:Fallback>
                <p:oleObj name="Equation" r:id="rId39" imgW="609480" imgH="431640" progId="Equation.DSMT4">
                  <p:embed/>
                  <p:pic>
                    <p:nvPicPr>
                      <p:cNvPr id="1710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538" y="4500563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4360" name="组合 1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65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4366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14361" name="图片 3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2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5496" y="44624"/>
            <a:ext cx="8291372" cy="86409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effectLst>
            <a:innerShdw blurRad="635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79445"/>
              </p:ext>
            </p:extLst>
          </p:nvPr>
        </p:nvGraphicFramePr>
        <p:xfrm>
          <a:off x="3838350" y="270892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50" y="270892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356328"/>
              </p:ext>
            </p:extLst>
          </p:nvPr>
        </p:nvGraphicFramePr>
        <p:xfrm>
          <a:off x="3838350" y="270892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50" y="270892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-796" y="241484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性质</a:t>
            </a:r>
            <a:r>
              <a:rPr lang="en-US" altLang="zh-CN" sz="2400" b="1" dirty="0"/>
              <a:t>2 </a:t>
            </a:r>
            <a:endParaRPr lang="zh-CN" altLang="en-US" sz="24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842730"/>
              </p:ext>
            </p:extLst>
          </p:nvPr>
        </p:nvGraphicFramePr>
        <p:xfrm>
          <a:off x="969044" y="260648"/>
          <a:ext cx="186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355320" progId="Equation.DSMT4">
                  <p:embed/>
                </p:oleObj>
              </mc:Choice>
              <mc:Fallback>
                <p:oleObj name="Equation" r:id="rId6" imgW="1866600" imgH="35532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44" y="260648"/>
                        <a:ext cx="1866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081741"/>
              </p:ext>
            </p:extLst>
          </p:nvPr>
        </p:nvGraphicFramePr>
        <p:xfrm>
          <a:off x="3121025" y="260350"/>
          <a:ext cx="2349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49360" imgH="355320" progId="Equation.DSMT4">
                  <p:embed/>
                </p:oleObj>
              </mc:Choice>
              <mc:Fallback>
                <p:oleObj name="Equation" r:id="rId8" imgW="2349360" imgH="35532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260350"/>
                        <a:ext cx="2349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639487"/>
              </p:ext>
            </p:extLst>
          </p:nvPr>
        </p:nvGraphicFramePr>
        <p:xfrm>
          <a:off x="5649416" y="260648"/>
          <a:ext cx="2667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6880" imgH="355320" progId="Equation.DSMT4">
                  <p:embed/>
                </p:oleObj>
              </mc:Choice>
              <mc:Fallback>
                <p:oleObj name="Equation" r:id="rId10" imgW="2666880" imgH="35532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416" y="260648"/>
                        <a:ext cx="2667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706955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初等矩阵的性质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5688"/>
              </p:ext>
            </p:extLst>
          </p:nvPr>
        </p:nvGraphicFramePr>
        <p:xfrm>
          <a:off x="4194522" y="152813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02" imgH="177492" progId="Equation.DSMT4">
                  <p:embed/>
                </p:oleObj>
              </mc:Choice>
              <mc:Fallback>
                <p:oleObj name="Equation" r:id="rId12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152813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559155"/>
              </p:ext>
            </p:extLst>
          </p:nvPr>
        </p:nvGraphicFramePr>
        <p:xfrm>
          <a:off x="4194522" y="152813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02" imgH="177492" progId="Equation.DSMT4">
                  <p:embed/>
                </p:oleObj>
              </mc:Choice>
              <mc:Fallback>
                <p:oleObj name="Equation" r:id="rId1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152813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382664"/>
              </p:ext>
            </p:extLst>
          </p:nvPr>
        </p:nvGraphicFramePr>
        <p:xfrm>
          <a:off x="4194522" y="152813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02" imgH="177492" progId="Equation.DSMT4">
                  <p:embed/>
                </p:oleObj>
              </mc:Choice>
              <mc:Fallback>
                <p:oleObj name="Equation" r:id="rId1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152813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496" y="1177588"/>
            <a:ext cx="6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设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725259"/>
              </p:ext>
            </p:extLst>
          </p:nvPr>
        </p:nvGraphicFramePr>
        <p:xfrm>
          <a:off x="4154165" y="157229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4102" imgH="177492" progId="Equation.DSMT4">
                  <p:embed/>
                </p:oleObj>
              </mc:Choice>
              <mc:Fallback>
                <p:oleObj name="Equation" r:id="rId1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157229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75902"/>
              </p:ext>
            </p:extLst>
          </p:nvPr>
        </p:nvGraphicFramePr>
        <p:xfrm>
          <a:off x="4154165" y="157229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02" imgH="177492" progId="Equation.DSMT4">
                  <p:embed/>
                </p:oleObj>
              </mc:Choice>
              <mc:Fallback>
                <p:oleObj name="Equation" r:id="rId1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157229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942506"/>
              </p:ext>
            </p:extLst>
          </p:nvPr>
        </p:nvGraphicFramePr>
        <p:xfrm>
          <a:off x="4154165" y="157229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4102" imgH="177492" progId="Equation.DSMT4">
                  <p:embed/>
                </p:oleObj>
              </mc:Choice>
              <mc:Fallback>
                <p:oleObj name="Equation" r:id="rId1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157229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855245"/>
              </p:ext>
            </p:extLst>
          </p:nvPr>
        </p:nvGraphicFramePr>
        <p:xfrm>
          <a:off x="611560" y="997620"/>
          <a:ext cx="215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8920" imgH="952200" progId="Equation.DSMT4">
                  <p:embed/>
                </p:oleObj>
              </mc:Choice>
              <mc:Fallback>
                <p:oleObj name="Equation" r:id="rId18" imgW="215892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97620"/>
                        <a:ext cx="2159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792971"/>
              </p:ext>
            </p:extLst>
          </p:nvPr>
        </p:nvGraphicFramePr>
        <p:xfrm>
          <a:off x="2938463" y="997273"/>
          <a:ext cx="2324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23800" imgH="952200" progId="Equation.DSMT4">
                  <p:embed/>
                </p:oleObj>
              </mc:Choice>
              <mc:Fallback>
                <p:oleObj name="Equation" r:id="rId20" imgW="232380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997273"/>
                        <a:ext cx="2324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79512" y="1916832"/>
            <a:ext cx="71287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计算</a:t>
            </a:r>
            <a:r>
              <a:rPr lang="zh-CN" altLang="en-US" sz="2800" b="1" dirty="0"/>
              <a:t>    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(1,2)</a:t>
            </a:r>
            <a:r>
              <a:rPr lang="zh-CN" altLang="en-US" sz="2400" b="1" dirty="0"/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(1,2)</a:t>
            </a:r>
            <a:r>
              <a:rPr lang="zh-CN" altLang="en-US" sz="2400" b="1" dirty="0"/>
              <a:t> 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(2(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/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(2(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/>
              <a:t> 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/>
              <a:t>             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(1,2(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/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(1,2(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/>
              <a:t> 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172646"/>
              </p:ext>
            </p:extLst>
          </p:nvPr>
        </p:nvGraphicFramePr>
        <p:xfrm>
          <a:off x="5420816" y="980728"/>
          <a:ext cx="289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895480" imgH="952200" progId="Equation.DSMT4">
                  <p:embed/>
                </p:oleObj>
              </mc:Choice>
              <mc:Fallback>
                <p:oleObj name="Equation" r:id="rId22" imgW="2895480" imgH="95220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816" y="980728"/>
                        <a:ext cx="2895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07504" y="2926964"/>
            <a:ext cx="60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3467"/>
              </p:ext>
            </p:extLst>
          </p:nvPr>
        </p:nvGraphicFramePr>
        <p:xfrm>
          <a:off x="800967" y="2929484"/>
          <a:ext cx="5283201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283000" imgH="952200" progId="Equation.DSMT4">
                  <p:embed/>
                </p:oleObj>
              </mc:Choice>
              <mc:Fallback>
                <p:oleObj name="Equation" r:id="rId24" imgW="5283000" imgH="952200" progId="Equation.DSMT4">
                  <p:embed/>
                  <p:pic>
                    <p:nvPicPr>
                      <p:cNvPr id="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967" y="2929484"/>
                        <a:ext cx="5283201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31770"/>
              </p:ext>
            </p:extLst>
          </p:nvPr>
        </p:nvGraphicFramePr>
        <p:xfrm>
          <a:off x="860895" y="4996780"/>
          <a:ext cx="6375401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375240" imgH="952200" progId="Equation.DSMT4">
                  <p:embed/>
                </p:oleObj>
              </mc:Choice>
              <mc:Fallback>
                <p:oleObj name="Equation" r:id="rId26" imgW="6375240" imgH="952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95" y="4996780"/>
                        <a:ext cx="6375401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857030"/>
              </p:ext>
            </p:extLst>
          </p:nvPr>
        </p:nvGraphicFramePr>
        <p:xfrm>
          <a:off x="856579" y="3933056"/>
          <a:ext cx="6235701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235560" imgH="952200" progId="Equation.DSMT4">
                  <p:embed/>
                </p:oleObj>
              </mc:Choice>
              <mc:Fallback>
                <p:oleObj name="Equation" r:id="rId28" imgW="6235560" imgH="95220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579" y="3933056"/>
                        <a:ext cx="6235701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16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英文歌曲 - Nothing To Lose - 好听的英文歌曲.mp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7202760" y="6237312"/>
            <a:ext cx="609600" cy="609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3494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12534" y="604791"/>
            <a:ext cx="7906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  </a:t>
            </a:r>
            <a:r>
              <a:rPr lang="zh-CN" altLang="zh-CN" sz="2800" b="1" dirty="0"/>
              <a:t>设</a:t>
            </a:r>
            <a:r>
              <a:rPr lang="en-US" altLang="zh-CN" sz="2800" b="1" dirty="0"/>
              <a:t> </a:t>
            </a:r>
            <a:endParaRPr lang="zh-CN" altLang="zh-CN" sz="2800" b="1" dirty="0"/>
          </a:p>
          <a:p>
            <a:endParaRPr lang="zh-CN" altLang="en-US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086703"/>
              </p:ext>
            </p:extLst>
          </p:nvPr>
        </p:nvGraphicFramePr>
        <p:xfrm>
          <a:off x="2634947" y="719339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75920" imgH="317362" progId="Equation.DSMT4">
                  <p:embed/>
                </p:oleObj>
              </mc:Choice>
              <mc:Fallback>
                <p:oleObj name="Equation" r:id="rId5" imgW="875920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947" y="719339"/>
                        <a:ext cx="876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88312"/>
              </p:ext>
            </p:extLst>
          </p:nvPr>
        </p:nvGraphicFramePr>
        <p:xfrm>
          <a:off x="5195238" y="1604417"/>
          <a:ext cx="261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16120" imgH="393480" progId="Equation.DSMT4">
                  <p:embed/>
                </p:oleObj>
              </mc:Choice>
              <mc:Fallback>
                <p:oleObj name="Equation" r:id="rId7" imgW="2616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238" y="1604417"/>
                        <a:ext cx="2616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86382"/>
              </p:ext>
            </p:extLst>
          </p:nvPr>
        </p:nvGraphicFramePr>
        <p:xfrm>
          <a:off x="545625" y="1602829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71520" imgH="393480" progId="Equation.DSMT4">
                  <p:embed/>
                </p:oleObj>
              </mc:Choice>
              <mc:Fallback>
                <p:oleObj name="Equation" r:id="rId9" imgW="2171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5" y="1602829"/>
                        <a:ext cx="2171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429042"/>
              </p:ext>
            </p:extLst>
          </p:nvPr>
        </p:nvGraphicFramePr>
        <p:xfrm>
          <a:off x="2831625" y="1556792"/>
          <a:ext cx="231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11200" imgH="393480" progId="Equation.DSMT4">
                  <p:embed/>
                </p:oleObj>
              </mc:Choice>
              <mc:Fallback>
                <p:oleObj name="Equation" r:id="rId11" imgW="231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625" y="1556792"/>
                        <a:ext cx="2311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148846" y="1518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66916" y="14653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1212" y="15181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sp>
        <p:nvSpPr>
          <p:cNvPr id="20" name="TextBox 68">
            <a:extLst>
              <a:ext uri="{FF2B5EF4-FFF2-40B4-BE49-F238E27FC236}">
                <a16:creationId xmlns:a16="http://schemas.microsoft.com/office/drawing/2014/main" id="{593F49C1-43F6-45BE-9634-B7B8FA1EC513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10C745-A05E-4EBC-A161-A488FA8B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49" y="3153342"/>
            <a:ext cx="75021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        互换行列式的两行（列），行列式变号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B16C64-77E6-40EA-8AA3-AA7D39A51100}"/>
              </a:ext>
            </a:extLst>
          </p:cNvPr>
          <p:cNvSpPr/>
          <p:nvPr/>
        </p:nvSpPr>
        <p:spPr>
          <a:xfrm>
            <a:off x="516286" y="3153401"/>
            <a:ext cx="1138070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5A1A638-5E25-49DA-8DE7-9E0E17D32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9" y="4967724"/>
            <a:ext cx="7837824" cy="8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          把行列式的某一列（行）的各元素乘以同一个数然后加到另一列（行）对应的元素上去，行列式不变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8441AF-A4F3-44E9-9BF8-5F9ABE6F0F98}"/>
              </a:ext>
            </a:extLst>
          </p:cNvPr>
          <p:cNvSpPr/>
          <p:nvPr/>
        </p:nvSpPr>
        <p:spPr>
          <a:xfrm>
            <a:off x="516286" y="4935775"/>
            <a:ext cx="115455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4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EFA971F-D98E-41F3-B9F0-1EE9EC951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49" y="3914504"/>
            <a:ext cx="7502105" cy="93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行列式的某一行（列）中所有元素都乘以同一数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，等于用数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乘以此行列式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F99EDD6-E635-46D8-A35F-E6D424FDCD62}"/>
              </a:ext>
            </a:extLst>
          </p:cNvPr>
          <p:cNvSpPr/>
          <p:nvPr/>
        </p:nvSpPr>
        <p:spPr>
          <a:xfrm>
            <a:off x="516286" y="3915115"/>
            <a:ext cx="1138070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D687527-CBEA-4D99-972C-ACCD1D9EA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92" y="2560235"/>
            <a:ext cx="192509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行列式性质</a:t>
            </a:r>
          </a:p>
        </p:txBody>
      </p:sp>
    </p:spTree>
    <p:extLst>
      <p:ext uri="{BB962C8B-B14F-4D97-AF65-F5344CB8AC3E}">
        <p14:creationId xmlns:p14="http://schemas.microsoft.com/office/powerpoint/2010/main" val="374896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16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8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video>
          </p:childTnLst>
        </p:cTn>
      </p:par>
    </p:tnLst>
    <p:bldLst>
      <p:bldP spid="35" grpId="0"/>
      <p:bldP spid="41" grpId="0"/>
      <p:bldP spid="42" grpId="0"/>
      <p:bldP spid="43" grpId="0"/>
      <p:bldP spid="23" grpId="0" build="p"/>
      <p:bldP spid="25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Text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28688" y="321468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446" name="Text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8688" y="407193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15900" y="3357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892425" y="3357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14313" y="407670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857500" y="4135438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8434" name="Object 95"/>
          <p:cNvGraphicFramePr>
            <a:graphicFrameLocks noChangeAspect="1"/>
          </p:cNvGraphicFramePr>
          <p:nvPr/>
        </p:nvGraphicFramePr>
        <p:xfrm>
          <a:off x="3938588" y="19319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02" imgH="177492" progId="Equation.DSMT4">
                  <p:embed/>
                </p:oleObj>
              </mc:Choice>
              <mc:Fallback>
                <p:oleObj name="Equation" r:id="rId1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19319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96"/>
          <p:cNvGraphicFramePr>
            <a:graphicFrameLocks noChangeAspect="1"/>
          </p:cNvGraphicFramePr>
          <p:nvPr/>
        </p:nvGraphicFramePr>
        <p:xfrm>
          <a:off x="3938588" y="19319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102" imgH="177492" progId="Equation.DSMT4">
                  <p:embed/>
                </p:oleObj>
              </mc:Choice>
              <mc:Fallback>
                <p:oleObj name="Equation" r:id="rId18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19319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97"/>
          <p:cNvGraphicFramePr>
            <a:graphicFrameLocks noChangeAspect="1"/>
          </p:cNvGraphicFramePr>
          <p:nvPr/>
        </p:nvGraphicFramePr>
        <p:xfrm>
          <a:off x="3938588" y="19319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4102" imgH="177492" progId="Equation.DSMT4">
                  <p:embed/>
                </p:oleObj>
              </mc:Choice>
              <mc:Fallback>
                <p:oleObj name="Equation" r:id="rId19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19319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Box 32"/>
          <p:cNvSpPr txBox="1">
            <a:spLocks noChangeArrowheads="1"/>
          </p:cNvSpPr>
          <p:nvPr/>
        </p:nvSpPr>
        <p:spPr bwMode="auto">
          <a:xfrm>
            <a:off x="250825" y="1062038"/>
            <a:ext cx="820896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Calibri" pitchFamily="34" charset="0"/>
              </a:rPr>
              <a:t>         </a:t>
            </a:r>
            <a:r>
              <a:rPr lang="zh-CN" altLang="zh-CN" sz="2800" b="1" dirty="0">
                <a:latin typeface="Calibri" pitchFamily="34" charset="0"/>
              </a:rPr>
              <a:t>将</a:t>
            </a:r>
            <a:r>
              <a:rPr lang="en-US" altLang="zh-CN" sz="2800" b="1" dirty="0">
                <a:latin typeface="Calibri" pitchFamily="34" charset="0"/>
              </a:rPr>
              <a:t>        </a:t>
            </a:r>
            <a:r>
              <a:rPr lang="zh-CN" altLang="zh-CN" sz="2800" b="1" dirty="0">
                <a:latin typeface="Calibri" pitchFamily="34" charset="0"/>
              </a:rPr>
              <a:t>的第</a:t>
            </a:r>
            <a:r>
              <a:rPr lang="en-US" altLang="zh-CN" sz="2800" b="1" dirty="0">
                <a:latin typeface="Calibri" pitchFamily="34" charset="0"/>
              </a:rPr>
              <a:t>2</a:t>
            </a:r>
            <a:r>
              <a:rPr lang="zh-CN" altLang="zh-CN" sz="2800" b="1" dirty="0">
                <a:latin typeface="Calibri" pitchFamily="34" charset="0"/>
              </a:rPr>
              <a:t>行加到第</a:t>
            </a:r>
            <a:r>
              <a:rPr lang="en-US" altLang="zh-CN" sz="2800" b="1" dirty="0">
                <a:latin typeface="Calibri" pitchFamily="34" charset="0"/>
              </a:rPr>
              <a:t>1</a:t>
            </a:r>
            <a:r>
              <a:rPr lang="zh-CN" altLang="zh-CN" sz="2800" b="1" dirty="0">
                <a:latin typeface="Calibri" pitchFamily="34" charset="0"/>
              </a:rPr>
              <a:t>行得</a:t>
            </a:r>
            <a:r>
              <a:rPr lang="en-US" altLang="zh-CN" sz="2800" b="1" dirty="0">
                <a:latin typeface="Calibri" pitchFamily="34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latin typeface="Calibri" pitchFamily="34" charset="0"/>
              </a:rPr>
              <a:t>，再将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latin typeface="Calibri" pitchFamily="34" charset="0"/>
              </a:rPr>
              <a:t>的第</a:t>
            </a:r>
            <a:r>
              <a:rPr lang="en-US" altLang="zh-CN" sz="2800" b="1" dirty="0">
                <a:latin typeface="Calibri" pitchFamily="34" charset="0"/>
              </a:rPr>
              <a:t>1</a:t>
            </a:r>
            <a:r>
              <a:rPr lang="zh-CN" altLang="zh-CN" sz="2800" b="1" dirty="0">
                <a:latin typeface="Calibri" pitchFamily="34" charset="0"/>
              </a:rPr>
              <a:t>列</a:t>
            </a:r>
            <a:endParaRPr lang="en-US" altLang="zh-CN" sz="2800" b="1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800" b="1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zh-CN" sz="2800" b="1" dirty="0">
                <a:latin typeface="Calibri" pitchFamily="34" charset="0"/>
              </a:rPr>
              <a:t>的—</a:t>
            </a:r>
            <a:r>
              <a:rPr lang="en-US" altLang="zh-CN" sz="2800" b="1" dirty="0">
                <a:latin typeface="Calibri" pitchFamily="34" charset="0"/>
              </a:rPr>
              <a:t>1</a:t>
            </a:r>
            <a:r>
              <a:rPr lang="zh-CN" altLang="zh-CN" sz="2800" b="1" dirty="0">
                <a:latin typeface="Calibri" pitchFamily="34" charset="0"/>
              </a:rPr>
              <a:t>倍加到第</a:t>
            </a:r>
            <a:r>
              <a:rPr lang="en-US" altLang="zh-CN" sz="2800" b="1" dirty="0">
                <a:latin typeface="Calibri" pitchFamily="34" charset="0"/>
              </a:rPr>
              <a:t>2</a:t>
            </a:r>
            <a:r>
              <a:rPr lang="zh-CN" altLang="zh-CN" sz="2800" b="1" dirty="0">
                <a:latin typeface="Calibri" pitchFamily="34" charset="0"/>
              </a:rPr>
              <a:t>列得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b="1" dirty="0">
                <a:latin typeface="Calibri" pitchFamily="34" charset="0"/>
              </a:rPr>
              <a:t>，记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Calibri" pitchFamily="34" charset="0"/>
              </a:rPr>
              <a:t>=                  </a:t>
            </a:r>
            <a:r>
              <a:rPr lang="zh-CN" altLang="zh-CN" sz="2800" b="1" dirty="0">
                <a:latin typeface="Calibri" pitchFamily="34" charset="0"/>
              </a:rPr>
              <a:t>，则</a:t>
            </a:r>
            <a:r>
              <a:rPr lang="zh-CN" altLang="en-US" sz="2800" b="1" dirty="0">
                <a:latin typeface="Calibri" pitchFamily="34" charset="0"/>
              </a:rPr>
              <a:t>（      ）</a:t>
            </a:r>
            <a:endParaRPr lang="en-US" altLang="zh-CN" sz="2800" b="1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800" b="1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dirty="0">
              <a:latin typeface="Calibri" pitchFamily="34" charset="0"/>
            </a:endParaRPr>
          </a:p>
        </p:txBody>
      </p:sp>
      <p:graphicFrame>
        <p:nvGraphicFramePr>
          <p:cNvPr id="18437" name="Object 98"/>
          <p:cNvGraphicFramePr>
            <a:graphicFrameLocks noChangeAspect="1"/>
          </p:cNvGraphicFramePr>
          <p:nvPr/>
        </p:nvGraphicFramePr>
        <p:xfrm>
          <a:off x="1370013" y="1052513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09336" imgH="431613" progId="Equation.DSMT4">
                  <p:embed/>
                </p:oleObj>
              </mc:Choice>
              <mc:Fallback>
                <p:oleObj name="Equation" r:id="rId20" imgW="60933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052513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99"/>
          <p:cNvGraphicFramePr>
            <a:graphicFrameLocks noChangeAspect="1"/>
          </p:cNvGraphicFramePr>
          <p:nvPr/>
        </p:nvGraphicFramePr>
        <p:xfrm>
          <a:off x="4941888" y="1638300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58900" imgH="1333500" progId="Equation.DSMT4">
                  <p:embed/>
                </p:oleObj>
              </mc:Choice>
              <mc:Fallback>
                <p:oleObj name="Equation" r:id="rId22" imgW="13589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1638300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00"/>
          <p:cNvGraphicFramePr>
            <a:graphicFrameLocks noChangeAspect="1"/>
          </p:cNvGraphicFramePr>
          <p:nvPr/>
        </p:nvGraphicFramePr>
        <p:xfrm>
          <a:off x="1008063" y="3409950"/>
          <a:ext cx="149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98320" imgH="380880" progId="Equation.DSMT4">
                  <p:embed/>
                </p:oleObj>
              </mc:Choice>
              <mc:Fallback>
                <p:oleObj name="Equation" r:id="rId24" imgW="1498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409950"/>
                        <a:ext cx="149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01"/>
          <p:cNvGraphicFramePr>
            <a:graphicFrameLocks noChangeAspect="1"/>
          </p:cNvGraphicFramePr>
          <p:nvPr/>
        </p:nvGraphicFramePr>
        <p:xfrm>
          <a:off x="3689350" y="4151313"/>
          <a:ext cx="143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434960" imgH="380880" progId="Equation.DSMT4">
                  <p:embed/>
                </p:oleObj>
              </mc:Choice>
              <mc:Fallback>
                <p:oleObj name="Equation" r:id="rId26" imgW="1434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4151313"/>
                        <a:ext cx="143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02"/>
          <p:cNvGraphicFramePr>
            <a:graphicFrameLocks noChangeAspect="1"/>
          </p:cNvGraphicFramePr>
          <p:nvPr/>
        </p:nvGraphicFramePr>
        <p:xfrm>
          <a:off x="3725863" y="3409950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358640" imgH="380880" progId="Equation.DSMT4">
                  <p:embed/>
                </p:oleObj>
              </mc:Choice>
              <mc:Fallback>
                <p:oleObj name="Equation" r:id="rId28" imgW="1358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3409950"/>
                        <a:ext cx="1358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3"/>
          <p:cNvGraphicFramePr>
            <a:graphicFrameLocks noChangeAspect="1"/>
          </p:cNvGraphicFramePr>
          <p:nvPr/>
        </p:nvGraphicFramePr>
        <p:xfrm>
          <a:off x="1079500" y="4151313"/>
          <a:ext cx="140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09400" imgH="380880" progId="Equation.DSMT4">
                  <p:embed/>
                </p:oleObj>
              </mc:Choice>
              <mc:Fallback>
                <p:oleObj name="Equation" r:id="rId30" imgW="1409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151313"/>
                        <a:ext cx="1409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452" name="组合 18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57" name="TypeText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8458" name="Tip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18453" name="图片 3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78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Text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28688" y="321468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446" name="Text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8688" y="407193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15900" y="3357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892425" y="3357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14313" y="407670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857500" y="4135438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8434" name="Object 95"/>
          <p:cNvGraphicFramePr>
            <a:graphicFrameLocks noChangeAspect="1"/>
          </p:cNvGraphicFramePr>
          <p:nvPr/>
        </p:nvGraphicFramePr>
        <p:xfrm>
          <a:off x="3938588" y="19319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02" imgH="177492" progId="Equation.DSMT4">
                  <p:embed/>
                </p:oleObj>
              </mc:Choice>
              <mc:Fallback>
                <p:oleObj name="Equation" r:id="rId16" imgW="114102" imgH="177492" progId="Equation.DSMT4">
                  <p:embed/>
                  <p:pic>
                    <p:nvPicPr>
                      <p:cNvPr id="18434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19319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96"/>
          <p:cNvGraphicFramePr>
            <a:graphicFrameLocks noChangeAspect="1"/>
          </p:cNvGraphicFramePr>
          <p:nvPr/>
        </p:nvGraphicFramePr>
        <p:xfrm>
          <a:off x="3938588" y="19319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102" imgH="177492" progId="Equation.DSMT4">
                  <p:embed/>
                </p:oleObj>
              </mc:Choice>
              <mc:Fallback>
                <p:oleObj name="Equation" r:id="rId18" imgW="114102" imgH="177492" progId="Equation.DSMT4">
                  <p:embed/>
                  <p:pic>
                    <p:nvPicPr>
                      <p:cNvPr id="18435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19319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97"/>
          <p:cNvGraphicFramePr>
            <a:graphicFrameLocks noChangeAspect="1"/>
          </p:cNvGraphicFramePr>
          <p:nvPr/>
        </p:nvGraphicFramePr>
        <p:xfrm>
          <a:off x="3938588" y="19319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4102" imgH="177492" progId="Equation.DSMT4">
                  <p:embed/>
                </p:oleObj>
              </mc:Choice>
              <mc:Fallback>
                <p:oleObj name="Equation" r:id="rId19" imgW="114102" imgH="177492" progId="Equation.DSMT4">
                  <p:embed/>
                  <p:pic>
                    <p:nvPicPr>
                      <p:cNvPr id="18436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19319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Box 32"/>
          <p:cNvSpPr txBox="1">
            <a:spLocks noChangeArrowheads="1"/>
          </p:cNvSpPr>
          <p:nvPr/>
        </p:nvSpPr>
        <p:spPr bwMode="auto">
          <a:xfrm>
            <a:off x="250825" y="1062038"/>
            <a:ext cx="820896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Calibri" pitchFamily="34" charset="0"/>
              </a:rPr>
              <a:t>         </a:t>
            </a:r>
            <a:r>
              <a:rPr lang="zh-CN" altLang="zh-CN" sz="2800" b="1" dirty="0">
                <a:latin typeface="Calibri" pitchFamily="34" charset="0"/>
              </a:rPr>
              <a:t>将</a:t>
            </a:r>
            <a:r>
              <a:rPr lang="en-US" altLang="zh-CN" sz="2800" b="1" dirty="0">
                <a:latin typeface="Calibri" pitchFamily="34" charset="0"/>
              </a:rPr>
              <a:t>        </a:t>
            </a:r>
            <a:r>
              <a:rPr lang="zh-CN" altLang="zh-CN" sz="2800" b="1" dirty="0">
                <a:latin typeface="Calibri" pitchFamily="34" charset="0"/>
              </a:rPr>
              <a:t>的第</a:t>
            </a:r>
            <a:r>
              <a:rPr lang="en-US" altLang="zh-CN" sz="2800" b="1" dirty="0">
                <a:latin typeface="Calibri" pitchFamily="34" charset="0"/>
              </a:rPr>
              <a:t>2</a:t>
            </a:r>
            <a:r>
              <a:rPr lang="zh-CN" altLang="zh-CN" sz="2800" b="1" dirty="0">
                <a:latin typeface="Calibri" pitchFamily="34" charset="0"/>
              </a:rPr>
              <a:t>行加到第</a:t>
            </a:r>
            <a:r>
              <a:rPr lang="en-US" altLang="zh-CN" sz="2800" b="1" dirty="0">
                <a:latin typeface="Calibri" pitchFamily="34" charset="0"/>
              </a:rPr>
              <a:t>1</a:t>
            </a:r>
            <a:r>
              <a:rPr lang="zh-CN" altLang="zh-CN" sz="2800" b="1" dirty="0">
                <a:latin typeface="Calibri" pitchFamily="34" charset="0"/>
              </a:rPr>
              <a:t>行得</a:t>
            </a:r>
            <a:r>
              <a:rPr lang="en-US" altLang="zh-CN" sz="2800" b="1" dirty="0">
                <a:latin typeface="Calibri" pitchFamily="34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latin typeface="Calibri" pitchFamily="34" charset="0"/>
              </a:rPr>
              <a:t>，再将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latin typeface="Calibri" pitchFamily="34" charset="0"/>
              </a:rPr>
              <a:t>的第</a:t>
            </a:r>
            <a:r>
              <a:rPr lang="en-US" altLang="zh-CN" sz="2800" b="1" dirty="0">
                <a:latin typeface="Calibri" pitchFamily="34" charset="0"/>
              </a:rPr>
              <a:t>1</a:t>
            </a:r>
            <a:r>
              <a:rPr lang="zh-CN" altLang="zh-CN" sz="2800" b="1" dirty="0">
                <a:latin typeface="Calibri" pitchFamily="34" charset="0"/>
              </a:rPr>
              <a:t>列</a:t>
            </a:r>
            <a:endParaRPr lang="en-US" altLang="zh-CN" sz="2800" b="1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800" b="1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zh-CN" sz="2800" b="1" dirty="0">
                <a:latin typeface="Calibri" pitchFamily="34" charset="0"/>
              </a:rPr>
              <a:t>的—</a:t>
            </a:r>
            <a:r>
              <a:rPr lang="en-US" altLang="zh-CN" sz="2800" b="1" dirty="0">
                <a:latin typeface="Calibri" pitchFamily="34" charset="0"/>
              </a:rPr>
              <a:t>1</a:t>
            </a:r>
            <a:r>
              <a:rPr lang="zh-CN" altLang="zh-CN" sz="2800" b="1" dirty="0">
                <a:latin typeface="Calibri" pitchFamily="34" charset="0"/>
              </a:rPr>
              <a:t>倍加到第</a:t>
            </a:r>
            <a:r>
              <a:rPr lang="en-US" altLang="zh-CN" sz="2800" b="1" dirty="0">
                <a:latin typeface="Calibri" pitchFamily="34" charset="0"/>
              </a:rPr>
              <a:t>2</a:t>
            </a:r>
            <a:r>
              <a:rPr lang="zh-CN" altLang="zh-CN" sz="2800" b="1" dirty="0">
                <a:latin typeface="Calibri" pitchFamily="34" charset="0"/>
              </a:rPr>
              <a:t>列得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b="1" dirty="0">
                <a:latin typeface="Calibri" pitchFamily="34" charset="0"/>
              </a:rPr>
              <a:t>，记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Calibri" pitchFamily="34" charset="0"/>
              </a:rPr>
              <a:t>=                  </a:t>
            </a:r>
            <a:r>
              <a:rPr lang="zh-CN" altLang="zh-CN" sz="2800" b="1" dirty="0">
                <a:latin typeface="Calibri" pitchFamily="34" charset="0"/>
              </a:rPr>
              <a:t>，则</a:t>
            </a:r>
            <a:r>
              <a:rPr lang="zh-CN" altLang="en-US" sz="2800" b="1" dirty="0">
                <a:latin typeface="Calibri" pitchFamily="34" charset="0"/>
              </a:rPr>
              <a:t>（      ）</a:t>
            </a:r>
            <a:endParaRPr lang="en-US" altLang="zh-CN" sz="2800" b="1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800" b="1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dirty="0">
              <a:latin typeface="Calibri" pitchFamily="34" charset="0"/>
            </a:endParaRPr>
          </a:p>
        </p:txBody>
      </p:sp>
      <p:graphicFrame>
        <p:nvGraphicFramePr>
          <p:cNvPr id="18437" name="Object 98"/>
          <p:cNvGraphicFramePr>
            <a:graphicFrameLocks noChangeAspect="1"/>
          </p:cNvGraphicFramePr>
          <p:nvPr/>
        </p:nvGraphicFramePr>
        <p:xfrm>
          <a:off x="1370013" y="1052513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09336" imgH="431613" progId="Equation.DSMT4">
                  <p:embed/>
                </p:oleObj>
              </mc:Choice>
              <mc:Fallback>
                <p:oleObj name="Equation" r:id="rId20" imgW="609336" imgH="431613" progId="Equation.DSMT4">
                  <p:embed/>
                  <p:pic>
                    <p:nvPicPr>
                      <p:cNvPr id="18437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052513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99"/>
          <p:cNvGraphicFramePr>
            <a:graphicFrameLocks noChangeAspect="1"/>
          </p:cNvGraphicFramePr>
          <p:nvPr/>
        </p:nvGraphicFramePr>
        <p:xfrm>
          <a:off x="4941888" y="1638300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58900" imgH="1333500" progId="Equation.DSMT4">
                  <p:embed/>
                </p:oleObj>
              </mc:Choice>
              <mc:Fallback>
                <p:oleObj name="Equation" r:id="rId22" imgW="1358900" imgH="1333500" progId="Equation.DSMT4">
                  <p:embed/>
                  <p:pic>
                    <p:nvPicPr>
                      <p:cNvPr id="18438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1638300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00"/>
          <p:cNvGraphicFramePr>
            <a:graphicFrameLocks noChangeAspect="1"/>
          </p:cNvGraphicFramePr>
          <p:nvPr/>
        </p:nvGraphicFramePr>
        <p:xfrm>
          <a:off x="1008063" y="3409950"/>
          <a:ext cx="149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98320" imgH="380880" progId="Equation.DSMT4">
                  <p:embed/>
                </p:oleObj>
              </mc:Choice>
              <mc:Fallback>
                <p:oleObj name="Equation" r:id="rId24" imgW="1498320" imgH="380880" progId="Equation.DSMT4">
                  <p:embed/>
                  <p:pic>
                    <p:nvPicPr>
                      <p:cNvPr id="18439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409950"/>
                        <a:ext cx="149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01"/>
          <p:cNvGraphicFramePr>
            <a:graphicFrameLocks noChangeAspect="1"/>
          </p:cNvGraphicFramePr>
          <p:nvPr/>
        </p:nvGraphicFramePr>
        <p:xfrm>
          <a:off x="3689350" y="4151313"/>
          <a:ext cx="143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434960" imgH="380880" progId="Equation.DSMT4">
                  <p:embed/>
                </p:oleObj>
              </mc:Choice>
              <mc:Fallback>
                <p:oleObj name="Equation" r:id="rId26" imgW="1434960" imgH="380880" progId="Equation.DSMT4">
                  <p:embed/>
                  <p:pic>
                    <p:nvPicPr>
                      <p:cNvPr id="1844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4151313"/>
                        <a:ext cx="143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02"/>
          <p:cNvGraphicFramePr>
            <a:graphicFrameLocks noChangeAspect="1"/>
          </p:cNvGraphicFramePr>
          <p:nvPr/>
        </p:nvGraphicFramePr>
        <p:xfrm>
          <a:off x="3725863" y="3409950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358640" imgH="380880" progId="Equation.DSMT4">
                  <p:embed/>
                </p:oleObj>
              </mc:Choice>
              <mc:Fallback>
                <p:oleObj name="Equation" r:id="rId28" imgW="1358640" imgH="380880" progId="Equation.DSMT4">
                  <p:embed/>
                  <p:pic>
                    <p:nvPicPr>
                      <p:cNvPr id="18441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3409950"/>
                        <a:ext cx="1358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3"/>
          <p:cNvGraphicFramePr>
            <a:graphicFrameLocks noChangeAspect="1"/>
          </p:cNvGraphicFramePr>
          <p:nvPr/>
        </p:nvGraphicFramePr>
        <p:xfrm>
          <a:off x="1079500" y="4151313"/>
          <a:ext cx="140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09400" imgH="380880" progId="Equation.DSMT4">
                  <p:embed/>
                </p:oleObj>
              </mc:Choice>
              <mc:Fallback>
                <p:oleObj name="Equation" r:id="rId30" imgW="1409400" imgH="380880" progId="Equation.DSMT4">
                  <p:embed/>
                  <p:pic>
                    <p:nvPicPr>
                      <p:cNvPr id="18442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151313"/>
                        <a:ext cx="1409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3" name="Object 99"/>
          <p:cNvGraphicFramePr>
            <a:graphicFrameLocks noChangeAspect="1"/>
          </p:cNvGraphicFramePr>
          <p:nvPr/>
        </p:nvGraphicFramePr>
        <p:xfrm>
          <a:off x="6005513" y="3309938"/>
          <a:ext cx="15367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536480" imgH="1333440" progId="Equation.DSMT4">
                  <p:embed/>
                </p:oleObj>
              </mc:Choice>
              <mc:Fallback>
                <p:oleObj name="Equation" r:id="rId32" imgW="1536480" imgH="1333440" progId="Equation.DSMT4">
                  <p:embed/>
                  <p:pic>
                    <p:nvPicPr>
                      <p:cNvPr id="172043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3309938"/>
                        <a:ext cx="15367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4" name="Object 12"/>
          <p:cNvGraphicFramePr>
            <a:graphicFrameLocks noChangeAspect="1"/>
          </p:cNvGraphicFramePr>
          <p:nvPr/>
        </p:nvGraphicFramePr>
        <p:xfrm>
          <a:off x="7608888" y="3643313"/>
          <a:ext cx="74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749160" imgH="368280" progId="Equation.DSMT4">
                  <p:embed/>
                </p:oleObj>
              </mc:Choice>
              <mc:Fallback>
                <p:oleObj name="Equation" r:id="rId34" imgW="749160" imgH="368280" progId="Equation.DSMT4">
                  <p:embed/>
                  <p:pic>
                    <p:nvPicPr>
                      <p:cNvPr id="1720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3643313"/>
                        <a:ext cx="749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452" name="组合 18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57" name="TypeText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8458" name="Tip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18453" name="图片 3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975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558160"/>
              </p:ext>
            </p:extLst>
          </p:nvPr>
        </p:nvGraphicFramePr>
        <p:xfrm>
          <a:off x="3799452" y="312291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452" y="312291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215105"/>
              </p:ext>
            </p:extLst>
          </p:nvPr>
        </p:nvGraphicFramePr>
        <p:xfrm>
          <a:off x="3799452" y="312291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452" y="312291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72776"/>
              </p:ext>
            </p:extLst>
          </p:nvPr>
        </p:nvGraphicFramePr>
        <p:xfrm>
          <a:off x="3799452" y="312291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452" y="312291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3528" y="866036"/>
            <a:ext cx="7673896" cy="4358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/>
              <a:t>    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</a:t>
            </a:r>
            <a:r>
              <a:rPr lang="zh-CN" altLang="zh-CN" sz="2800" b="1" dirty="0"/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可逆，将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的第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800" b="1" dirty="0"/>
              <a:t>行和第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800" b="1" dirty="0"/>
              <a:t>行对换得到矩阵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/>
              <a:t>，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         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）证明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/>
              <a:t>可逆；</a:t>
            </a:r>
            <a:r>
              <a:rPr lang="en-US" altLang="zh-CN" sz="2800" b="1" dirty="0"/>
              <a:t> 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         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baseline="300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/>
              <a:t>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zh-CN" sz="2800" b="1" dirty="0"/>
              <a:t>解：（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)A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  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baseline="300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zh-CN" altLang="zh-CN" sz="2800" b="1" i="1" baseline="300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baseline="300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zh-C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50971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sp>
        <p:nvSpPr>
          <p:cNvPr id="18" name="TextBox 68">
            <a:extLst>
              <a:ext uri="{FF2B5EF4-FFF2-40B4-BE49-F238E27FC236}">
                <a16:creationId xmlns:a16="http://schemas.microsoft.com/office/drawing/2014/main" id="{C8388FB4-E3EB-4449-8450-C6AD6FFF09D0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420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3197661" y="779761"/>
            <a:ext cx="5486400" cy="2170112"/>
            <a:chOff x="2016" y="2425"/>
            <a:chExt cx="3456" cy="1367"/>
          </a:xfrm>
        </p:grpSpPr>
        <p:sp>
          <p:nvSpPr>
            <p:cNvPr id="28684" name="Rectangle 3"/>
            <p:cNvSpPr>
              <a:spLocks noChangeArrowheads="1"/>
            </p:cNvSpPr>
            <p:nvPr/>
          </p:nvSpPr>
          <p:spPr bwMode="auto">
            <a:xfrm>
              <a:off x="2016" y="2688"/>
              <a:ext cx="1824" cy="11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8685" name="AutoShape 4"/>
            <p:cNvSpPr>
              <a:spLocks/>
            </p:cNvSpPr>
            <p:nvPr/>
          </p:nvSpPr>
          <p:spPr bwMode="auto">
            <a:xfrm>
              <a:off x="4176" y="2425"/>
              <a:ext cx="1296" cy="384"/>
            </a:xfrm>
            <a:prstGeom prst="callout2">
              <a:avLst>
                <a:gd name="adj1" fmla="val 18750"/>
                <a:gd name="adj2" fmla="val -3704"/>
                <a:gd name="adj3" fmla="val 18750"/>
                <a:gd name="adj4" fmla="val -28935"/>
                <a:gd name="adj5" fmla="val 110676"/>
                <a:gd name="adj6" fmla="val -54167"/>
              </a:avLst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7D"/>
                  </a:solidFill>
                </a:rPr>
                <a:t>行阶梯形矩阵</a:t>
              </a:r>
            </a:p>
          </p:txBody>
        </p:sp>
      </p:grpSp>
      <p:grpSp>
        <p:nvGrpSpPr>
          <p:cNvPr id="70663" name="Group 7"/>
          <p:cNvGrpSpPr>
            <a:grpSpLocks/>
          </p:cNvGrpSpPr>
          <p:nvPr/>
        </p:nvGrpSpPr>
        <p:grpSpPr bwMode="auto">
          <a:xfrm>
            <a:off x="643374" y="1425873"/>
            <a:ext cx="5145087" cy="1409700"/>
            <a:chOff x="407" y="2832"/>
            <a:chExt cx="3241" cy="888"/>
          </a:xfrm>
        </p:grpSpPr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2208" y="2832"/>
              <a:ext cx="1440" cy="816"/>
            </a:xfrm>
            <a:prstGeom prst="ellipse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8683" name="AutoShape 9"/>
            <p:cNvSpPr>
              <a:spLocks/>
            </p:cNvSpPr>
            <p:nvPr/>
          </p:nvSpPr>
          <p:spPr bwMode="auto">
            <a:xfrm>
              <a:off x="407" y="3336"/>
              <a:ext cx="1297" cy="384"/>
            </a:xfrm>
            <a:prstGeom prst="callout2">
              <a:avLst>
                <a:gd name="adj1" fmla="val 18750"/>
                <a:gd name="adj2" fmla="val 103699"/>
                <a:gd name="adj3" fmla="val 18750"/>
                <a:gd name="adj4" fmla="val 133847"/>
                <a:gd name="adj5" fmla="val 18750"/>
                <a:gd name="adj6" fmla="val 163995"/>
              </a:avLst>
            </a:prstGeom>
            <a:solidFill>
              <a:srgbClr val="FF99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7D"/>
                  </a:solidFill>
                </a:rPr>
                <a:t>行最简形矩阵</a:t>
              </a:r>
            </a:p>
          </p:txBody>
        </p:sp>
      </p:grpSp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4188261" y="1768773"/>
            <a:ext cx="4576763" cy="1181100"/>
            <a:chOff x="2640" y="3048"/>
            <a:chExt cx="2883" cy="744"/>
          </a:xfrm>
        </p:grpSpPr>
        <p:sp>
          <p:nvSpPr>
            <p:cNvPr id="28680" name="Oval 11"/>
            <p:cNvSpPr>
              <a:spLocks noChangeArrowheads="1"/>
            </p:cNvSpPr>
            <p:nvPr/>
          </p:nvSpPr>
          <p:spPr bwMode="auto">
            <a:xfrm>
              <a:off x="2640" y="3048"/>
              <a:ext cx="912" cy="384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8681" name="AutoShape 12"/>
            <p:cNvSpPr>
              <a:spLocks/>
            </p:cNvSpPr>
            <p:nvPr/>
          </p:nvSpPr>
          <p:spPr bwMode="auto">
            <a:xfrm>
              <a:off x="4226" y="3408"/>
              <a:ext cx="1297" cy="384"/>
            </a:xfrm>
            <a:prstGeom prst="callout2">
              <a:avLst>
                <a:gd name="adj1" fmla="val 18750"/>
                <a:gd name="adj2" fmla="val -3699"/>
                <a:gd name="adj3" fmla="val 18750"/>
                <a:gd name="adj4" fmla="val -38167"/>
                <a:gd name="adj5" fmla="val -51042"/>
                <a:gd name="adj6" fmla="val -72630"/>
              </a:avLst>
            </a:prstGeom>
            <a:solidFill>
              <a:srgbClr val="FF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7D"/>
                  </a:solidFill>
                </a:rPr>
                <a:t>标准形矩阵</a:t>
              </a:r>
            </a:p>
          </p:txBody>
        </p:sp>
      </p:grp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419368" y="221800"/>
            <a:ext cx="50418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</a:rPr>
              <a:t>行阶梯形矩阵、行最简形矩阵、标准形矩阵之间的包含关系 </a:t>
            </a: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31E3EE1A-7FC3-41A1-A8BB-A0F14358827C}"/>
              </a:ext>
            </a:extLst>
          </p:cNvPr>
          <p:cNvSpPr txBox="1"/>
          <p:nvPr/>
        </p:nvSpPr>
        <p:spPr>
          <a:xfrm>
            <a:off x="1095056" y="3573016"/>
            <a:ext cx="695388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行阶梯形矩阵</a:t>
            </a:r>
            <a:r>
              <a:rPr lang="zh-CN" altLang="zh-CN" sz="2000" b="1" dirty="0"/>
              <a:t>特点：</a:t>
            </a:r>
            <a:endParaRPr lang="en-US" altLang="zh-CN" sz="2000" b="1" dirty="0"/>
          </a:p>
          <a:p>
            <a:r>
              <a:rPr lang="en-US" altLang="zh-CN" sz="2000" b="1" dirty="0"/>
              <a:t>1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画出一条阶梯线，线的下方全为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>
                <a:solidFill>
                  <a:schemeClr val="tx1"/>
                </a:solidFill>
              </a:rPr>
              <a:t>每段竖线的高度为一行，</a:t>
            </a:r>
            <a:r>
              <a:rPr lang="zh-CN" altLang="zh-CN" sz="2000" b="1" dirty="0"/>
              <a:t>竖线后面的第一个元素为非零元</a:t>
            </a:r>
            <a:r>
              <a:rPr lang="en-US" altLang="zh-CN" sz="2000" b="1" dirty="0"/>
              <a:t>.</a:t>
            </a:r>
            <a:r>
              <a:rPr lang="zh-CN" altLang="zh-CN" sz="2000" b="1"/>
              <a:t> </a:t>
            </a:r>
            <a:endParaRPr lang="zh-CN" altLang="zh-CN" sz="2000" b="1" dirty="0"/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C6F05ADD-80BF-45B8-9389-50F2729CF9FF}"/>
              </a:ext>
            </a:extLst>
          </p:cNvPr>
          <p:cNvSpPr txBox="1"/>
          <p:nvPr/>
        </p:nvSpPr>
        <p:spPr>
          <a:xfrm>
            <a:off x="1097069" y="4651620"/>
            <a:ext cx="695187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行最简形矩</a:t>
            </a:r>
            <a:r>
              <a:rPr lang="zh-CN" altLang="en-US" sz="2000" b="1" dirty="0">
                <a:solidFill>
                  <a:srgbClr val="FF0000"/>
                </a:solidFill>
              </a:rPr>
              <a:t>阵</a:t>
            </a:r>
            <a:r>
              <a:rPr lang="zh-CN" altLang="zh-CN" sz="2000" b="1" dirty="0"/>
              <a:t>特点：</a:t>
            </a:r>
            <a:endParaRPr lang="en-US" altLang="zh-CN" sz="2000" b="1" dirty="0"/>
          </a:p>
          <a:p>
            <a:r>
              <a:rPr lang="en-US" altLang="zh-CN" sz="2000" b="1" dirty="0"/>
              <a:t> 1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>
                <a:solidFill>
                  <a:schemeClr val="tx1"/>
                </a:solidFill>
              </a:rPr>
              <a:t>行阶梯形非</a:t>
            </a:r>
            <a:r>
              <a:rPr lang="zh-CN" altLang="zh-CN" sz="2000" b="1" dirty="0"/>
              <a:t>零行的第一个非零元为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r>
              <a:rPr lang="en-US" altLang="zh-CN" sz="2000" b="1" dirty="0"/>
              <a:t> 2</a:t>
            </a:r>
            <a:r>
              <a:rPr lang="en-US" altLang="zh-CN" sz="2000" b="1" dirty="0">
                <a:sym typeface="Symbol"/>
              </a:rPr>
              <a:t>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非零行的第一个非零元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所在的列，其它元素都为</a:t>
            </a:r>
            <a:r>
              <a:rPr lang="en-US" altLang="zh-CN" sz="2000" b="1" dirty="0"/>
              <a:t>0.</a:t>
            </a:r>
            <a:r>
              <a:rPr lang="zh-CN" altLang="zh-CN" sz="2000" b="1" dirty="0"/>
              <a:t> </a:t>
            </a: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0F818277-1065-4C29-8A86-5039A2A4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055" y="5710015"/>
            <a:ext cx="6953889" cy="10156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</a:rPr>
              <a:t>标准形</a:t>
            </a:r>
            <a:r>
              <a:rPr lang="zh-CN" altLang="zh-CN" sz="2000" b="1" dirty="0">
                <a:solidFill>
                  <a:srgbClr val="FF0000"/>
                </a:solidFill>
                <a:latin typeface="Calibri" pitchFamily="34" charset="0"/>
              </a:rPr>
              <a:t>矩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</a:rPr>
              <a:t>阵</a:t>
            </a:r>
            <a:r>
              <a:rPr lang="zh-CN" altLang="zh-CN" sz="2000" b="1" dirty="0">
                <a:latin typeface="Calibri" pitchFamily="34" charset="0"/>
              </a:rPr>
              <a:t>特点：</a:t>
            </a:r>
            <a:endParaRPr lang="en-US" altLang="zh-CN" sz="2000" b="1" dirty="0">
              <a:latin typeface="Calibri" pitchFamily="34" charset="0"/>
            </a:endParaRPr>
          </a:p>
          <a:p>
            <a:pPr eaLnBrk="1" hangingPunct="1"/>
            <a:r>
              <a:rPr lang="en-US" altLang="zh-CN" sz="2000" b="1" dirty="0">
                <a:latin typeface="Calibri" pitchFamily="34" charset="0"/>
              </a:rPr>
              <a:t>     1</a:t>
            </a:r>
            <a:r>
              <a:rPr lang="en-US" altLang="zh-CN" sz="2000" b="1" dirty="0">
                <a:latin typeface="Calibri" pitchFamily="34" charset="0"/>
                <a:sym typeface="Symbol" pitchFamily="18" charset="2"/>
              </a:rPr>
              <a:t></a:t>
            </a:r>
            <a:r>
              <a:rPr lang="en-US" altLang="zh-CN" sz="2000" b="1" dirty="0">
                <a:latin typeface="Calibri" pitchFamily="34" charset="0"/>
              </a:rPr>
              <a:t>  </a:t>
            </a:r>
            <a:r>
              <a:rPr lang="zh-CN" altLang="en-US" sz="2000" b="1" dirty="0">
                <a:latin typeface="Calibri" pitchFamily="34" charset="0"/>
              </a:rPr>
              <a:t>左上角是一个单位矩阵；</a:t>
            </a:r>
            <a:endParaRPr lang="en-US" altLang="zh-CN" sz="2000" b="1" dirty="0">
              <a:latin typeface="Calibri" pitchFamily="34" charset="0"/>
            </a:endParaRPr>
          </a:p>
          <a:p>
            <a:pPr eaLnBrk="1" hangingPunct="1"/>
            <a:r>
              <a:rPr lang="en-US" altLang="zh-CN" sz="2000" b="1" dirty="0">
                <a:latin typeface="Calibri" pitchFamily="34" charset="0"/>
              </a:rPr>
              <a:t>     2</a:t>
            </a:r>
            <a:r>
              <a:rPr lang="en-US" altLang="zh-CN" sz="2000" b="1" dirty="0">
                <a:latin typeface="Calibri" pitchFamily="34" charset="0"/>
                <a:sym typeface="Symbol" pitchFamily="18" charset="2"/>
              </a:rPr>
              <a:t></a:t>
            </a:r>
            <a:r>
              <a:rPr lang="en-US" altLang="zh-CN" sz="2000" b="1" dirty="0">
                <a:latin typeface="Calibri" pitchFamily="34" charset="0"/>
              </a:rPr>
              <a:t>  </a:t>
            </a:r>
            <a:r>
              <a:rPr lang="zh-CN" altLang="zh-CN" sz="2000" b="1" dirty="0">
                <a:latin typeface="Calibri" pitchFamily="34" charset="0"/>
              </a:rPr>
              <a:t>其它元素都为</a:t>
            </a:r>
            <a:r>
              <a:rPr lang="en-US" altLang="zh-CN" sz="2000" b="1" dirty="0">
                <a:latin typeface="Calibri" pitchFamily="34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7599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utoUpdateAnimBg="0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7"/>
          <p:cNvSpPr txBox="1">
            <a:spLocks noChangeArrowheads="1"/>
          </p:cNvSpPr>
          <p:nvPr/>
        </p:nvSpPr>
        <p:spPr bwMode="auto">
          <a:xfrm>
            <a:off x="279400" y="533400"/>
            <a:ext cx="7604967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性质</a:t>
            </a:r>
            <a:r>
              <a:rPr lang="en-US" altLang="zh-CN" sz="2400" dirty="0">
                <a:solidFill>
                  <a:srgbClr val="0000FF"/>
                </a:solidFill>
              </a:rPr>
              <a:t>3</a:t>
            </a:r>
            <a:r>
              <a:rPr lang="en-US" altLang="zh-CN" sz="2400" dirty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en-US" altLang="zh-CN" sz="2400" i="1" dirty="0">
                <a:solidFill>
                  <a:srgbClr val="000000"/>
                </a:solidFill>
              </a:rPr>
              <a:t>A</a:t>
            </a:r>
            <a:r>
              <a:rPr lang="zh-CN" altLang="en-US" sz="2400" dirty="0">
                <a:solidFill>
                  <a:srgbClr val="000000"/>
                </a:solidFill>
              </a:rPr>
              <a:t>可逆的充要条件是存在有限个初等矩阵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, …,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i="1" baseline="-25000" dirty="0">
                <a:solidFill>
                  <a:srgbClr val="000000"/>
                </a:solidFill>
              </a:rPr>
              <a:t>l</a:t>
            </a:r>
            <a:r>
              <a:rPr lang="zh-CN" altLang="en-US" sz="2400" dirty="0">
                <a:solidFill>
                  <a:srgbClr val="000000"/>
                </a:solidFill>
              </a:rPr>
              <a:t>，使 </a:t>
            </a:r>
            <a:r>
              <a:rPr lang="en-US" altLang="zh-CN" sz="2400" i="1" dirty="0">
                <a:solidFill>
                  <a:srgbClr val="000000"/>
                </a:solidFill>
              </a:rPr>
              <a:t>A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 …,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i="1" baseline="-25000" dirty="0">
                <a:solidFill>
                  <a:srgbClr val="000000"/>
                </a:solidFill>
              </a:rPr>
              <a:t>l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279400" y="1988840"/>
            <a:ext cx="795151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性质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4 (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与 </a:t>
            </a:r>
            <a:r>
              <a:rPr lang="en-US" altLang="zh-CN" sz="2400" i="1" dirty="0">
                <a:solidFill>
                  <a:srgbClr val="000000"/>
                </a:solidFill>
              </a:rPr>
              <a:t>B </a:t>
            </a:r>
            <a:r>
              <a:rPr lang="zh-CN" altLang="en-US" sz="2400" dirty="0">
                <a:solidFill>
                  <a:srgbClr val="000000"/>
                </a:solidFill>
              </a:rPr>
              <a:t>行等价的充要条件是存在 </a:t>
            </a:r>
            <a:r>
              <a:rPr lang="en-US" altLang="zh-CN" sz="2400" i="1" dirty="0">
                <a:solidFill>
                  <a:srgbClr val="000000"/>
                </a:solidFill>
              </a:rPr>
              <a:t>m </a:t>
            </a:r>
            <a:r>
              <a:rPr lang="zh-CN" altLang="en-US" sz="2400" dirty="0">
                <a:solidFill>
                  <a:srgbClr val="000000"/>
                </a:solidFill>
              </a:rPr>
              <a:t>阶可逆矩阵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zh-CN" altLang="en-US" sz="2400" dirty="0">
                <a:solidFill>
                  <a:srgbClr val="000000"/>
                </a:solidFill>
              </a:rPr>
              <a:t>，使 </a:t>
            </a:r>
            <a:r>
              <a:rPr lang="en-US" altLang="zh-CN" sz="2400" i="1" dirty="0">
                <a:solidFill>
                  <a:srgbClr val="000000"/>
                </a:solidFill>
              </a:rPr>
              <a:t>PA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</a:rPr>
              <a:t>B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207962" y="2917534"/>
            <a:ext cx="802295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          (ii)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与 </a:t>
            </a:r>
            <a:r>
              <a:rPr lang="en-US" altLang="zh-CN" sz="2400" i="1" dirty="0">
                <a:solidFill>
                  <a:srgbClr val="000000"/>
                </a:solidFill>
              </a:rPr>
              <a:t>B </a:t>
            </a:r>
            <a:r>
              <a:rPr lang="zh-CN" altLang="en-US" sz="2400" dirty="0">
                <a:solidFill>
                  <a:srgbClr val="000000"/>
                </a:solidFill>
              </a:rPr>
              <a:t>列等价的充要条件是存在 </a:t>
            </a:r>
            <a:r>
              <a:rPr lang="en-US" altLang="zh-CN" sz="2400" i="1" dirty="0">
                <a:solidFill>
                  <a:srgbClr val="000000"/>
                </a:solidFill>
              </a:rPr>
              <a:t>n </a:t>
            </a:r>
            <a:r>
              <a:rPr lang="zh-CN" altLang="en-US" sz="2400" dirty="0">
                <a:solidFill>
                  <a:srgbClr val="000000"/>
                </a:solidFill>
              </a:rPr>
              <a:t>阶可逆矩阵 </a:t>
            </a:r>
            <a:r>
              <a:rPr lang="en-US" altLang="zh-CN" sz="2400" i="1" dirty="0">
                <a:solidFill>
                  <a:srgbClr val="000000"/>
                </a:solidFill>
              </a:rPr>
              <a:t>Q </a:t>
            </a:r>
            <a:r>
              <a:rPr lang="zh-CN" altLang="en-US" sz="2400" dirty="0">
                <a:solidFill>
                  <a:srgbClr val="000000"/>
                </a:solidFill>
              </a:rPr>
              <a:t>，使 </a:t>
            </a:r>
            <a:r>
              <a:rPr lang="en-US" altLang="zh-CN" sz="2400" i="1" dirty="0">
                <a:solidFill>
                  <a:srgbClr val="000000"/>
                </a:solidFill>
              </a:rPr>
              <a:t>AQ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</a:rPr>
              <a:t>B</a:t>
            </a:r>
            <a:r>
              <a:rPr lang="zh-CN" altLang="en-US" sz="2400" dirty="0">
                <a:solidFill>
                  <a:srgbClr val="000000"/>
                </a:solidFill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207962" y="3846228"/>
            <a:ext cx="8094961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    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(iii)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与 </a:t>
            </a:r>
            <a:r>
              <a:rPr lang="en-US" altLang="zh-CN" sz="2400" i="1" dirty="0">
                <a:solidFill>
                  <a:srgbClr val="000000"/>
                </a:solidFill>
              </a:rPr>
              <a:t>B </a:t>
            </a:r>
            <a:r>
              <a:rPr lang="zh-CN" altLang="en-US" sz="2400" dirty="0">
                <a:solidFill>
                  <a:srgbClr val="000000"/>
                </a:solidFill>
              </a:rPr>
              <a:t>等价的充要条件是存在 </a:t>
            </a:r>
            <a:r>
              <a:rPr lang="en-US" altLang="zh-CN" sz="2400" i="1" dirty="0">
                <a:solidFill>
                  <a:srgbClr val="000000"/>
                </a:solidFill>
              </a:rPr>
              <a:t>m </a:t>
            </a:r>
            <a:r>
              <a:rPr lang="zh-CN" altLang="en-US" sz="2400" dirty="0">
                <a:solidFill>
                  <a:srgbClr val="000000"/>
                </a:solidFill>
              </a:rPr>
              <a:t>阶可逆矩阵 </a:t>
            </a:r>
            <a:r>
              <a:rPr lang="en-US" altLang="zh-CN" sz="2400" i="1" dirty="0">
                <a:solidFill>
                  <a:srgbClr val="000000"/>
                </a:solidFill>
              </a:rPr>
              <a:t>P </a:t>
            </a:r>
            <a:r>
              <a:rPr lang="zh-CN" altLang="en-US" sz="2400" dirty="0">
                <a:solidFill>
                  <a:srgbClr val="000000"/>
                </a:solidFill>
              </a:rPr>
              <a:t>及 </a:t>
            </a:r>
            <a:r>
              <a:rPr lang="en-US" altLang="zh-CN" sz="2400" i="1" dirty="0">
                <a:solidFill>
                  <a:srgbClr val="000000"/>
                </a:solidFill>
              </a:rPr>
              <a:t>n </a:t>
            </a:r>
            <a:r>
              <a:rPr lang="zh-CN" altLang="en-US" sz="2400" dirty="0">
                <a:solidFill>
                  <a:srgbClr val="000000"/>
                </a:solidFill>
              </a:rPr>
              <a:t>阶可逆矩阵 </a:t>
            </a:r>
            <a:r>
              <a:rPr lang="en-US" altLang="zh-CN" sz="2400" i="1" dirty="0">
                <a:solidFill>
                  <a:srgbClr val="000000"/>
                </a:solidFill>
              </a:rPr>
              <a:t>Q </a:t>
            </a:r>
            <a:r>
              <a:rPr lang="zh-CN" altLang="en-US" sz="2400" dirty="0">
                <a:solidFill>
                  <a:srgbClr val="000000"/>
                </a:solidFill>
              </a:rPr>
              <a:t>，使 </a:t>
            </a:r>
            <a:r>
              <a:rPr lang="en-US" altLang="zh-CN" sz="2400" i="1" dirty="0">
                <a:solidFill>
                  <a:srgbClr val="000000"/>
                </a:solidFill>
              </a:rPr>
              <a:t>PAQ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</a:rPr>
              <a:t>B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5BF005B-9CF5-482B-A1BD-BF35A6F89D49}"/>
              </a:ext>
            </a:extLst>
          </p:cNvPr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3023FF96-EC7A-488D-BAA7-C9142E168010}"/>
              </a:ext>
            </a:extLst>
          </p:cNvPr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初等矩阵的性质</a:t>
            </a:r>
          </a:p>
        </p:txBody>
      </p:sp>
    </p:spTree>
    <p:extLst>
      <p:ext uri="{BB962C8B-B14F-4D97-AF65-F5344CB8AC3E}">
        <p14:creationId xmlns:p14="http://schemas.microsoft.com/office/powerpoint/2010/main" val="3971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3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238808" y="391294"/>
            <a:ext cx="795151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性质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4 (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与 </a:t>
            </a:r>
            <a:r>
              <a:rPr lang="en-US" altLang="zh-CN" sz="2400" i="1" dirty="0">
                <a:solidFill>
                  <a:srgbClr val="000000"/>
                </a:solidFill>
              </a:rPr>
              <a:t>B </a:t>
            </a:r>
            <a:r>
              <a:rPr lang="zh-CN" altLang="en-US" sz="2400" dirty="0">
                <a:solidFill>
                  <a:srgbClr val="000000"/>
                </a:solidFill>
              </a:rPr>
              <a:t>行等价的充要条件是存在 </a:t>
            </a:r>
            <a:r>
              <a:rPr lang="en-US" altLang="zh-CN" sz="2400" i="1" dirty="0">
                <a:solidFill>
                  <a:srgbClr val="000000"/>
                </a:solidFill>
              </a:rPr>
              <a:t>m </a:t>
            </a:r>
            <a:r>
              <a:rPr lang="zh-CN" altLang="en-US" sz="2400" dirty="0">
                <a:solidFill>
                  <a:srgbClr val="000000"/>
                </a:solidFill>
              </a:rPr>
              <a:t>阶可逆矩阵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zh-CN" altLang="en-US" sz="2400" dirty="0">
                <a:solidFill>
                  <a:srgbClr val="000000"/>
                </a:solidFill>
              </a:rPr>
              <a:t>，使 </a:t>
            </a:r>
            <a:r>
              <a:rPr lang="en-US" altLang="zh-CN" sz="2400" i="1" dirty="0">
                <a:solidFill>
                  <a:srgbClr val="000000"/>
                </a:solidFill>
              </a:rPr>
              <a:t>PA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</a:rPr>
              <a:t>B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5BF005B-9CF5-482B-A1BD-BF35A6F89D49}"/>
              </a:ext>
            </a:extLst>
          </p:cNvPr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3023FF96-EC7A-488D-BAA7-C9142E168010}"/>
              </a:ext>
            </a:extLst>
          </p:cNvPr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初等矩阵的性质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1">
                <a:extLst>
                  <a:ext uri="{FF2B5EF4-FFF2-40B4-BE49-F238E27FC236}">
                    <a16:creationId xmlns:a16="http://schemas.microsoft.com/office/drawing/2014/main" id="{19673E0A-F626-45FA-844E-791EC9EB6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08" y="1562723"/>
                <a:ext cx="7951515" cy="22260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99CC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楷体_GB2312" pitchFamily="49" charset="-122"/>
                  </a:rPr>
                  <a:t>证明</a:t>
                </a:r>
                <a:r>
                  <a:rPr lang="en-US" altLang="zh-CN" sz="24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楷体_GB2312" pitchFamily="49" charset="-122"/>
                  </a:rPr>
                  <a:t>(</a:t>
                </a:r>
                <a:r>
                  <a:rPr lang="en-US" altLang="zh-CN" sz="2400" dirty="0" err="1">
                    <a:solidFill>
                      <a:srgbClr val="FF0000"/>
                    </a:solidFill>
                    <a:highlight>
                      <a:srgbClr val="FFFF00"/>
                    </a:highlight>
                    <a:latin typeface="楷体_GB2312" pitchFamily="49" charset="-122"/>
                  </a:rPr>
                  <a:t>i</a:t>
                </a:r>
                <a:r>
                  <a:rPr lang="en-US" altLang="zh-CN" sz="24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楷体_GB2312" pitchFamily="49" charset="-122"/>
                  </a:rPr>
                  <a:t>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楷体_GB2312" pitchFamily="49" charset="-122"/>
                  </a:rPr>
                  <a:t>：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A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与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B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行等价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</a:rPr>
                  <a:t> A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经过有限次初等行变换变成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B</a:t>
                </a:r>
              </a:p>
              <a:p>
                <a:pPr eaLnBrk="1" fontAlgn="base" hangingPunct="1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存在有限个初等矩阵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400" baseline="-25000" dirty="0">
                    <a:solidFill>
                      <a:srgbClr val="00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400" baseline="-25000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, …,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400" i="1" baseline="-25000" dirty="0">
                    <a:solidFill>
                      <a:srgbClr val="000000"/>
                    </a:solidFill>
                  </a:rPr>
                  <a:t>l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，使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400" baseline="-25000" dirty="0">
                    <a:solidFill>
                      <a:srgbClr val="00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400" baseline="-25000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…,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400" i="1" baseline="-25000" dirty="0">
                    <a:solidFill>
                      <a:srgbClr val="000000"/>
                    </a:solidFill>
                  </a:rPr>
                  <a:t>l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=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 B</a:t>
                </a:r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eaLnBrk="1" fontAlgn="base" hangingPunct="1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存在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m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阶可逆矩阵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，使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PA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=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B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</a:p>
              <a:p>
                <a:pPr eaLnBrk="1" fontAlgn="base" hangingPunct="1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楷体_GB2312" pitchFamily="49" charset="-122"/>
                  </a:rPr>
                  <a:t>(ii)</a:t>
                </a:r>
                <a:r>
                  <a:rPr lang="zh-CN" altLang="en-US" sz="2400" dirty="0">
                    <a:latin typeface="楷体_GB2312" pitchFamily="49" charset="-122"/>
                  </a:rPr>
                  <a:t>、</a:t>
                </a:r>
                <a:r>
                  <a:rPr lang="en-US" altLang="zh-CN" sz="2400" dirty="0">
                    <a:latin typeface="楷体_GB2312" pitchFamily="49" charset="-122"/>
                  </a:rPr>
                  <a:t> (iii) </a:t>
                </a:r>
                <a:r>
                  <a:rPr lang="zh-CN" altLang="en-US" sz="2400" dirty="0">
                    <a:latin typeface="楷体_GB2312" pitchFamily="49" charset="-122"/>
                  </a:rPr>
                  <a:t>的证明类似。</a:t>
                </a:r>
                <a:endParaRPr lang="en-US" altLang="zh-CN" sz="2400" dirty="0">
                  <a:latin typeface="楷体_GB2312" pitchFamily="49" charset="-122"/>
                </a:endParaRPr>
              </a:p>
            </p:txBody>
          </p:sp>
        </mc:Choice>
        <mc:Fallback xmlns="">
          <p:sp>
            <p:nvSpPr>
              <p:cNvPr id="12" name="Text Box 31">
                <a:extLst>
                  <a:ext uri="{FF2B5EF4-FFF2-40B4-BE49-F238E27FC236}">
                    <a16:creationId xmlns:a16="http://schemas.microsoft.com/office/drawing/2014/main" id="{19673E0A-F626-45FA-844E-791EC9EB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808" y="1562723"/>
                <a:ext cx="7951515" cy="2226074"/>
              </a:xfrm>
              <a:prstGeom prst="rect">
                <a:avLst/>
              </a:prstGeom>
              <a:blipFill>
                <a:blip r:embed="rId3"/>
                <a:stretch>
                  <a:fillRect l="-11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29">
            <a:extLst>
              <a:ext uri="{FF2B5EF4-FFF2-40B4-BE49-F238E27FC236}">
                <a16:creationId xmlns:a16="http://schemas.microsoft.com/office/drawing/2014/main" id="{C4DFEC49-3E6D-419B-BB33-AEB2E5F96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08" y="4405525"/>
            <a:ext cx="70567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</a:rPr>
              <a:t>推论</a:t>
            </a:r>
            <a:r>
              <a:rPr lang="en-US" altLang="zh-CN" sz="2400" dirty="0">
                <a:solidFill>
                  <a:srgbClr val="0000FF"/>
                </a:solidFill>
              </a:rPr>
              <a:t>1</a:t>
            </a:r>
            <a:r>
              <a:rPr lang="en-US" altLang="zh-CN" sz="2400" dirty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可逆的充要条件是             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21" name="Object 30">
            <a:extLst>
              <a:ext uri="{FF2B5EF4-FFF2-40B4-BE49-F238E27FC236}">
                <a16:creationId xmlns:a16="http://schemas.microsoft.com/office/drawing/2014/main" id="{6C487288-1106-4F7F-9EDB-495EECA62C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604528"/>
              </p:ext>
            </p:extLst>
          </p:nvPr>
        </p:nvGraphicFramePr>
        <p:xfrm>
          <a:off x="4810839" y="4259475"/>
          <a:ext cx="67020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48" imgH="266469" progId="Equation.DSMT4">
                  <p:embed/>
                </p:oleObj>
              </mc:Choice>
              <mc:Fallback>
                <p:oleObj name="Equation" r:id="rId4" imgW="406048" imgH="266469" progId="Equation.DSMT4">
                  <p:embed/>
                  <p:pic>
                    <p:nvPicPr>
                      <p:cNvPr id="11062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839" y="4259475"/>
                        <a:ext cx="670205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31">
                <a:extLst>
                  <a:ext uri="{FF2B5EF4-FFF2-40B4-BE49-F238E27FC236}">
                    <a16:creationId xmlns:a16="http://schemas.microsoft.com/office/drawing/2014/main" id="{6AFC6C4A-C0B4-4A0A-885B-29654F523A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08" y="4902814"/>
                <a:ext cx="7948832" cy="8928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99CC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楷体_GB2312" pitchFamily="49" charset="-122"/>
                  </a:rPr>
                  <a:t>证明：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A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可逆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存在可逆矩阵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，使 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PA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=</a:t>
                </a:r>
                <a:r>
                  <a:rPr lang="en-US" altLang="zh-CN" sz="2400" i="1" dirty="0">
                    <a:solidFill>
                      <a:srgbClr val="000000"/>
                    </a:solidFill>
                  </a:rPr>
                  <a:t> E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楷体_GB2312" pitchFamily="49" charset="-122"/>
                </a:endParaRPr>
              </a:p>
            </p:txBody>
          </p:sp>
        </mc:Choice>
        <mc:Fallback xmlns="">
          <p:sp>
            <p:nvSpPr>
              <p:cNvPr id="22" name="Text Box 31">
                <a:extLst>
                  <a:ext uri="{FF2B5EF4-FFF2-40B4-BE49-F238E27FC236}">
                    <a16:creationId xmlns:a16="http://schemas.microsoft.com/office/drawing/2014/main" id="{6AFC6C4A-C0B4-4A0A-885B-29654F523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808" y="4902814"/>
                <a:ext cx="7948832" cy="892805"/>
              </a:xfrm>
              <a:prstGeom prst="rect">
                <a:avLst/>
              </a:prstGeom>
              <a:blipFill>
                <a:blip r:embed="rId6"/>
                <a:stretch>
                  <a:fillRect l="-11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30">
            <a:extLst>
              <a:ext uri="{FF2B5EF4-FFF2-40B4-BE49-F238E27FC236}">
                <a16:creationId xmlns:a16="http://schemas.microsoft.com/office/drawing/2014/main" id="{C658D527-430B-40CC-92FA-5B56CE7379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821500"/>
              </p:ext>
            </p:extLst>
          </p:nvPr>
        </p:nvGraphicFramePr>
        <p:xfrm>
          <a:off x="6516216" y="4817404"/>
          <a:ext cx="67020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48" imgH="266469" progId="Equation.DSMT4">
                  <p:embed/>
                </p:oleObj>
              </mc:Choice>
              <mc:Fallback>
                <p:oleObj name="Equation" r:id="rId4" imgW="406048" imgH="266469" progId="Equation.DSMT4">
                  <p:embed/>
                  <p:pic>
                    <p:nvPicPr>
                      <p:cNvPr id="13" name="Object 30">
                        <a:extLst>
                          <a:ext uri="{FF2B5EF4-FFF2-40B4-BE49-F238E27FC236}">
                            <a16:creationId xmlns:a16="http://schemas.microsoft.com/office/drawing/2014/main" id="{74B35F7A-FD57-4D09-9CEE-45484E4F6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817404"/>
                        <a:ext cx="670205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2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3" grpId="0"/>
      <p:bldP spid="12" grpId="0"/>
      <p:bldP spid="2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171978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795162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139602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7224" y="11751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343210"/>
              </p:ext>
            </p:extLst>
          </p:nvPr>
        </p:nvGraphicFramePr>
        <p:xfrm>
          <a:off x="1279525" y="675131"/>
          <a:ext cx="262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28720" imgH="1562040" progId="Equation.DSMT4">
                  <p:embed/>
                </p:oleObj>
              </mc:Choice>
              <mc:Fallback>
                <p:oleObj name="Equation" r:id="rId7" imgW="2628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675131"/>
                        <a:ext cx="26289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57620" y="1175178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的行最简型矩阵为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，求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2246748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，并求一个可逆矩阵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28182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512" y="44624"/>
            <a:ext cx="738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初等矩阵性质的应用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：求</a:t>
            </a:r>
            <a:r>
              <a:rPr lang="zh-CN" altLang="zh-CN" sz="2400" b="1" dirty="0">
                <a:solidFill>
                  <a:srgbClr val="FF0000"/>
                </a:solidFill>
              </a:rPr>
              <a:t>可逆矩阵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b="1" dirty="0">
                <a:solidFill>
                  <a:srgbClr val="FF0000"/>
                </a:solidFill>
              </a:rPr>
              <a:t>，使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0B0129B9-489F-4805-B9EF-F3BE12783F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050317"/>
              </p:ext>
            </p:extLst>
          </p:nvPr>
        </p:nvGraphicFramePr>
        <p:xfrm>
          <a:off x="1266236" y="3449923"/>
          <a:ext cx="1130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30040" imgH="304560" progId="Equation.DSMT4">
                  <p:embed/>
                </p:oleObj>
              </mc:Choice>
              <mc:Fallback>
                <p:oleObj name="Equation" r:id="rId9" imgW="1130040" imgH="304560" progId="Equation.DSMT4">
                  <p:embed/>
                  <p:pic>
                    <p:nvPicPr>
                      <p:cNvPr id="13895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236" y="3449923"/>
                        <a:ext cx="1130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A9B5074C-5462-45D1-B825-C7F5C1167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505657"/>
              </p:ext>
            </p:extLst>
          </p:nvPr>
        </p:nvGraphicFramePr>
        <p:xfrm>
          <a:off x="4909574" y="3307047"/>
          <a:ext cx="247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76440" imgH="393480" progId="Equation.DSMT4">
                  <p:embed/>
                </p:oleObj>
              </mc:Choice>
              <mc:Fallback>
                <p:oleObj name="Equation" r:id="rId11" imgW="2476440" imgH="393480" progId="Equation.DSMT4">
                  <p:embed/>
                  <p:pic>
                    <p:nvPicPr>
                      <p:cNvPr id="13895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574" y="3307047"/>
                        <a:ext cx="247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>
            <a:extLst>
              <a:ext uri="{FF2B5EF4-FFF2-40B4-BE49-F238E27FC236}">
                <a16:creationId xmlns:a16="http://schemas.microsoft.com/office/drawing/2014/main" id="{BFFF5ABC-9DA2-4697-BAA4-EB7EC2699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18708"/>
              </p:ext>
            </p:extLst>
          </p:nvPr>
        </p:nvGraphicFramePr>
        <p:xfrm>
          <a:off x="2909310" y="3092733"/>
          <a:ext cx="1358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58640" imgH="1002960" progId="Equation.DSMT4">
                  <p:embed/>
                </p:oleObj>
              </mc:Choice>
              <mc:Fallback>
                <p:oleObj name="Equation" r:id="rId13" imgW="1358640" imgH="1002960" progId="Equation.DSMT4">
                  <p:embed/>
                  <p:pic>
                    <p:nvPicPr>
                      <p:cNvPr id="13895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310" y="3092733"/>
                        <a:ext cx="1358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E66F540-8ECE-4420-8529-8F29E5637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253103"/>
              </p:ext>
            </p:extLst>
          </p:nvPr>
        </p:nvGraphicFramePr>
        <p:xfrm>
          <a:off x="2480682" y="3521361"/>
          <a:ext cx="285752" cy="18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640" imgH="139680" progId="Equation.DSMT4">
                  <p:embed/>
                </p:oleObj>
              </mc:Choice>
              <mc:Fallback>
                <p:oleObj name="Equation" r:id="rId15" imgW="215640" imgH="13968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682" y="3521361"/>
                        <a:ext cx="285752" cy="1848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>
            <a:extLst>
              <a:ext uri="{FF2B5EF4-FFF2-40B4-BE49-F238E27FC236}">
                <a16:creationId xmlns:a16="http://schemas.microsoft.com/office/drawing/2014/main" id="{26B5C938-590F-465D-A278-F78A29674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48932"/>
              </p:ext>
            </p:extLst>
          </p:nvPr>
        </p:nvGraphicFramePr>
        <p:xfrm>
          <a:off x="4409508" y="3449923"/>
          <a:ext cx="28575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15640" imgH="139680" progId="Equation.DSMT4">
                  <p:embed/>
                </p:oleObj>
              </mc:Choice>
              <mc:Fallback>
                <p:oleObj name="Equation" r:id="rId17" imgW="215640" imgH="139680" progId="Equation.DSMT4">
                  <p:embed/>
                  <p:pic>
                    <p:nvPicPr>
                      <p:cNvPr id="13895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9508" y="3449923"/>
                        <a:ext cx="285750" cy="18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>
            <a:extLst>
              <a:ext uri="{FF2B5EF4-FFF2-40B4-BE49-F238E27FC236}">
                <a16:creationId xmlns:a16="http://schemas.microsoft.com/office/drawing/2014/main" id="{AF8C7AD6-13FF-447C-977D-4F01A49FF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803768"/>
              </p:ext>
            </p:extLst>
          </p:nvPr>
        </p:nvGraphicFramePr>
        <p:xfrm>
          <a:off x="6124020" y="3949989"/>
          <a:ext cx="214314" cy="330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9680" imgH="215640" progId="Equation.DSMT4">
                  <p:embed/>
                </p:oleObj>
              </mc:Choice>
              <mc:Fallback>
                <p:oleObj name="Equation" r:id="rId19" imgW="139680" imgH="215640" progId="Equation.DSMT4">
                  <p:embed/>
                  <p:pic>
                    <p:nvPicPr>
                      <p:cNvPr id="13895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020" y="3949989"/>
                        <a:ext cx="214314" cy="330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6">
            <a:extLst>
              <a:ext uri="{FF2B5EF4-FFF2-40B4-BE49-F238E27FC236}">
                <a16:creationId xmlns:a16="http://schemas.microsoft.com/office/drawing/2014/main" id="{B9AA4C74-7355-4F1C-8625-2A62782D9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498006"/>
              </p:ext>
            </p:extLst>
          </p:nvPr>
        </p:nvGraphicFramePr>
        <p:xfrm>
          <a:off x="5123888" y="4592931"/>
          <a:ext cx="2095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095200" imgH="698400" progId="Equation.DSMT4">
                  <p:embed/>
                </p:oleObj>
              </mc:Choice>
              <mc:Fallback>
                <p:oleObj name="Equation" r:id="rId21" imgW="2095200" imgH="698400" progId="Equation.DSMT4">
                  <p:embed/>
                  <p:pic>
                    <p:nvPicPr>
                      <p:cNvPr id="13895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888" y="4592931"/>
                        <a:ext cx="2095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8">
            <a:extLst>
              <a:ext uri="{FF2B5EF4-FFF2-40B4-BE49-F238E27FC236}">
                <a16:creationId xmlns:a16="http://schemas.microsoft.com/office/drawing/2014/main" id="{0418BB01-A1CB-4457-998E-B037B90EDEE1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140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229724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83840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607256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7224" y="11751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875"/>
              </p:ext>
            </p:extLst>
          </p:nvPr>
        </p:nvGraphicFramePr>
        <p:xfrm>
          <a:off x="1279525" y="675131"/>
          <a:ext cx="262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28720" imgH="1562040" progId="Equation.DSMT4">
                  <p:embed/>
                </p:oleObj>
              </mc:Choice>
              <mc:Fallback>
                <p:oleObj name="Equation" r:id="rId7" imgW="2628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675131"/>
                        <a:ext cx="26289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57620" y="1175178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的行最简型矩阵为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，求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2246748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，并求一个可逆矩阵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28182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908708"/>
              </p:ext>
            </p:extLst>
          </p:nvPr>
        </p:nvGraphicFramePr>
        <p:xfrm>
          <a:off x="1619672" y="4387180"/>
          <a:ext cx="4610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609800" imgH="1562040" progId="Equation.DSMT4">
                  <p:embed/>
                </p:oleObj>
              </mc:Choice>
              <mc:Fallback>
                <p:oleObj name="Equation" r:id="rId9" imgW="46098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387180"/>
                        <a:ext cx="4610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109527"/>
              </p:ext>
            </p:extLst>
          </p:nvPr>
        </p:nvGraphicFramePr>
        <p:xfrm>
          <a:off x="1682750" y="2780928"/>
          <a:ext cx="4483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83080" imgH="1562040" progId="Equation.DSMT4">
                  <p:embed/>
                </p:oleObj>
              </mc:Choice>
              <mc:Fallback>
                <p:oleObj name="Equation" r:id="rId11" imgW="4483080" imgH="1562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780928"/>
                        <a:ext cx="4483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68">
            <a:extLst>
              <a:ext uri="{FF2B5EF4-FFF2-40B4-BE49-F238E27FC236}">
                <a16:creationId xmlns:a16="http://schemas.microsoft.com/office/drawing/2014/main" id="{FB2423C0-FC1E-46A4-8D4C-8600FB086C06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880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802306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121248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35341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7224" y="11751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051692"/>
              </p:ext>
            </p:extLst>
          </p:nvPr>
        </p:nvGraphicFramePr>
        <p:xfrm>
          <a:off x="1279525" y="675131"/>
          <a:ext cx="262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28720" imgH="1562040" progId="Equation.DSMT4">
                  <p:embed/>
                </p:oleObj>
              </mc:Choice>
              <mc:Fallback>
                <p:oleObj name="Equation" r:id="rId7" imgW="2628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675131"/>
                        <a:ext cx="26289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57620" y="1175178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的行最简型矩阵为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，求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2246748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，并求一个可逆矩阵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28182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065283"/>
              </p:ext>
            </p:extLst>
          </p:nvPr>
        </p:nvGraphicFramePr>
        <p:xfrm>
          <a:off x="1682750" y="2780928"/>
          <a:ext cx="4483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83080" imgH="1562040" progId="Equation.DSMT4">
                  <p:embed/>
                </p:oleObj>
              </mc:Choice>
              <mc:Fallback>
                <p:oleObj name="Equation" r:id="rId9" imgW="44830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780928"/>
                        <a:ext cx="4483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790798"/>
              </p:ext>
            </p:extLst>
          </p:nvPr>
        </p:nvGraphicFramePr>
        <p:xfrm>
          <a:off x="1666875" y="4437063"/>
          <a:ext cx="4533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33840" imgH="1562040" progId="Equation.DSMT4">
                  <p:embed/>
                </p:oleObj>
              </mc:Choice>
              <mc:Fallback>
                <p:oleObj name="Equation" r:id="rId11" imgW="4533840" imgH="1562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4437063"/>
                        <a:ext cx="4533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68">
            <a:extLst>
              <a:ext uri="{FF2B5EF4-FFF2-40B4-BE49-F238E27FC236}">
                <a16:creationId xmlns:a16="http://schemas.microsoft.com/office/drawing/2014/main" id="{01436588-E497-4652-BED9-EC0C15300C4B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269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739328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58732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80510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7224" y="11751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866771"/>
              </p:ext>
            </p:extLst>
          </p:nvPr>
        </p:nvGraphicFramePr>
        <p:xfrm>
          <a:off x="1279525" y="675131"/>
          <a:ext cx="262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28720" imgH="1562040" progId="Equation.DSMT4">
                  <p:embed/>
                </p:oleObj>
              </mc:Choice>
              <mc:Fallback>
                <p:oleObj name="Equation" r:id="rId7" imgW="2628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675131"/>
                        <a:ext cx="26289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57620" y="1175178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的行最简型矩阵为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，求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2246748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，并求一个可逆矩阵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28182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10412"/>
              </p:ext>
            </p:extLst>
          </p:nvPr>
        </p:nvGraphicFramePr>
        <p:xfrm>
          <a:off x="1673225" y="4437063"/>
          <a:ext cx="4521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20880" imgH="1562040" progId="Equation.DSMT4">
                  <p:embed/>
                </p:oleObj>
              </mc:Choice>
              <mc:Fallback>
                <p:oleObj name="Equation" r:id="rId9" imgW="45208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437063"/>
                        <a:ext cx="4521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14384"/>
              </p:ext>
            </p:extLst>
          </p:nvPr>
        </p:nvGraphicFramePr>
        <p:xfrm>
          <a:off x="1524000" y="2781300"/>
          <a:ext cx="4711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711680" imgH="1562040" progId="Equation.DSMT4">
                  <p:embed/>
                </p:oleObj>
              </mc:Choice>
              <mc:Fallback>
                <p:oleObj name="Equation" r:id="rId11" imgW="4711680" imgH="1562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81300"/>
                        <a:ext cx="4711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68">
            <a:extLst>
              <a:ext uri="{FF2B5EF4-FFF2-40B4-BE49-F238E27FC236}">
                <a16:creationId xmlns:a16="http://schemas.microsoft.com/office/drawing/2014/main" id="{A60F9A11-DCA4-4121-BB4F-A18265ACBA75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0183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041558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22120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038089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7224" y="11751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53445"/>
              </p:ext>
            </p:extLst>
          </p:nvPr>
        </p:nvGraphicFramePr>
        <p:xfrm>
          <a:off x="1279525" y="675131"/>
          <a:ext cx="262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28720" imgH="1562040" progId="Equation.DSMT4">
                  <p:embed/>
                </p:oleObj>
              </mc:Choice>
              <mc:Fallback>
                <p:oleObj name="Equation" r:id="rId7" imgW="2628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675131"/>
                        <a:ext cx="26289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57620" y="1175178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的行最简型矩阵为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，求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2246748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，并求一个可逆矩阵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28182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006769"/>
              </p:ext>
            </p:extLst>
          </p:nvPr>
        </p:nvGraphicFramePr>
        <p:xfrm>
          <a:off x="1524000" y="2781300"/>
          <a:ext cx="4711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11680" imgH="1562040" progId="Equation.DSMT4">
                  <p:embed/>
                </p:oleObj>
              </mc:Choice>
              <mc:Fallback>
                <p:oleObj name="Equation" r:id="rId9" imgW="47116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81300"/>
                        <a:ext cx="4711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397871"/>
              </p:ext>
            </p:extLst>
          </p:nvPr>
        </p:nvGraphicFramePr>
        <p:xfrm>
          <a:off x="1585913" y="4387850"/>
          <a:ext cx="4622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622760" imgH="1562040" progId="Equation.DSMT4">
                  <p:embed/>
                </p:oleObj>
              </mc:Choice>
              <mc:Fallback>
                <p:oleObj name="Equation" r:id="rId11" imgW="4622760" imgH="1562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387850"/>
                        <a:ext cx="46228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68">
            <a:extLst>
              <a:ext uri="{FF2B5EF4-FFF2-40B4-BE49-F238E27FC236}">
                <a16:creationId xmlns:a16="http://schemas.microsoft.com/office/drawing/2014/main" id="{2922C940-8AE0-4DDB-BC95-52101F656A1C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39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206093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402352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007634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7224" y="11751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988322"/>
              </p:ext>
            </p:extLst>
          </p:nvPr>
        </p:nvGraphicFramePr>
        <p:xfrm>
          <a:off x="1279525" y="675131"/>
          <a:ext cx="262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28720" imgH="1562040" progId="Equation.DSMT4">
                  <p:embed/>
                </p:oleObj>
              </mc:Choice>
              <mc:Fallback>
                <p:oleObj name="Equation" r:id="rId7" imgW="2628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675131"/>
                        <a:ext cx="26289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57620" y="1175178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的行最简型矩阵为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，求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2246748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，并求一个可逆矩阵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28182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45410"/>
              </p:ext>
            </p:extLst>
          </p:nvPr>
        </p:nvGraphicFramePr>
        <p:xfrm>
          <a:off x="1259632" y="2730500"/>
          <a:ext cx="2552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52400" imgH="1562040" progId="Equation.DSMT4">
                  <p:embed/>
                </p:oleObj>
              </mc:Choice>
              <mc:Fallback>
                <p:oleObj name="Equation" r:id="rId9" imgW="2552400" imgH="1562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30500"/>
                        <a:ext cx="2552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302974"/>
              </p:ext>
            </p:extLst>
          </p:nvPr>
        </p:nvGraphicFramePr>
        <p:xfrm>
          <a:off x="3972148" y="2730996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31760" imgH="1562040" progId="Equation.DSMT4">
                  <p:embed/>
                </p:oleObj>
              </mc:Choice>
              <mc:Fallback>
                <p:oleObj name="Equation" r:id="rId11" imgW="2831760" imgH="156204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148" y="2730996"/>
                        <a:ext cx="2832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444208" y="4489956"/>
            <a:ext cx="1656184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/>
              <a:t>不唯一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482905"/>
              </p:ext>
            </p:extLst>
          </p:nvPr>
        </p:nvGraphicFramePr>
        <p:xfrm>
          <a:off x="1585913" y="4387850"/>
          <a:ext cx="4622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622760" imgH="1562040" progId="Equation.DSMT4">
                  <p:embed/>
                </p:oleObj>
              </mc:Choice>
              <mc:Fallback>
                <p:oleObj name="Equation" r:id="rId13" imgW="4622760" imgH="1562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387850"/>
                        <a:ext cx="46228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0">
            <a:extLst>
              <a:ext uri="{FF2B5EF4-FFF2-40B4-BE49-F238E27FC236}">
                <a16:creationId xmlns:a16="http://schemas.microsoft.com/office/drawing/2014/main" id="{66974EDB-627C-4DDA-9D53-E9CD189CDE17}"/>
              </a:ext>
            </a:extLst>
          </p:cNvPr>
          <p:cNvSpPr txBox="1"/>
          <p:nvPr/>
        </p:nvSpPr>
        <p:spPr>
          <a:xfrm>
            <a:off x="252173" y="3864134"/>
            <a:ext cx="165618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行最简形</a:t>
            </a:r>
            <a:endParaRPr lang="zh-CN" altLang="en-US" sz="2800" b="1" dirty="0">
              <a:highlight>
                <a:srgbClr val="FFFF00"/>
              </a:highlight>
            </a:endParaRPr>
          </a:p>
        </p:txBody>
      </p:sp>
      <p:sp>
        <p:nvSpPr>
          <p:cNvPr id="24" name="TextBox 68">
            <a:extLst>
              <a:ext uri="{FF2B5EF4-FFF2-40B4-BE49-F238E27FC236}">
                <a16:creationId xmlns:a16="http://schemas.microsoft.com/office/drawing/2014/main" id="{E11637B5-F507-4AEA-87EF-9FB9F21720B0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213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96"/>
          <p:cNvGraphicFramePr>
            <a:graphicFrameLocks noChangeAspect="1"/>
          </p:cNvGraphicFramePr>
          <p:nvPr/>
        </p:nvGraphicFramePr>
        <p:xfrm>
          <a:off x="2217738" y="765175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700" imgH="1562100" progId="Equation.DSMT4">
                  <p:embed/>
                </p:oleObj>
              </mc:Choice>
              <mc:Fallback>
                <p:oleObj name="Equation" r:id="rId2" imgW="24257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765175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3488" y="188913"/>
            <a:ext cx="9890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已知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4" name="Object 297"/>
          <p:cNvGraphicFramePr>
            <a:graphicFrameLocks noChangeAspect="1"/>
          </p:cNvGraphicFramePr>
          <p:nvPr/>
        </p:nvGraphicFramePr>
        <p:xfrm>
          <a:off x="5038725" y="765175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3000" imgH="1562100" progId="Equation.DSMT4">
                  <p:embed/>
                </p:oleObj>
              </mc:Choice>
              <mc:Fallback>
                <p:oleObj name="Equation" r:id="rId4" imgW="24130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765175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9388" y="2420938"/>
            <a:ext cx="81375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问是否存在可逆矩阵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，使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，若存在，求出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，若不存在，说明理由。</a:t>
            </a:r>
            <a:endParaRPr lang="zh-CN" altLang="en-US" sz="28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5138" y="3786188"/>
            <a:ext cx="73215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解：分析：若存在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可逆矩阵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，则意味着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可经过一系列初等行变换化为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，且</a:t>
            </a:r>
            <a:endParaRPr lang="en-US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~ (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(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0825" y="3505200"/>
            <a:ext cx="7678738" cy="2371725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633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sp>
        <p:nvSpPr>
          <p:cNvPr id="26634" name="TextBox 27"/>
          <p:cNvSpPr txBox="1">
            <a:spLocks noChangeArrowheads="1"/>
          </p:cNvSpPr>
          <p:nvPr/>
        </p:nvSpPr>
        <p:spPr bwMode="auto">
          <a:xfrm>
            <a:off x="2779713" y="6021388"/>
            <a:ext cx="3016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3" name="TextBox 68">
            <a:extLst>
              <a:ext uri="{FF2B5EF4-FFF2-40B4-BE49-F238E27FC236}">
                <a16:creationId xmlns:a16="http://schemas.microsoft.com/office/drawing/2014/main" id="{2493102A-213C-4504-BD26-803E7B9D981E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895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96"/>
          <p:cNvGraphicFramePr>
            <a:graphicFrameLocks noChangeAspect="1"/>
          </p:cNvGraphicFramePr>
          <p:nvPr/>
        </p:nvGraphicFramePr>
        <p:xfrm>
          <a:off x="2217738" y="765175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700" imgH="1562100" progId="Equation.DSMT4">
                  <p:embed/>
                </p:oleObj>
              </mc:Choice>
              <mc:Fallback>
                <p:oleObj name="Equation" r:id="rId2" imgW="24257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765175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Box 2"/>
          <p:cNvSpPr txBox="1">
            <a:spLocks noChangeArrowheads="1"/>
          </p:cNvSpPr>
          <p:nvPr/>
        </p:nvSpPr>
        <p:spPr bwMode="auto">
          <a:xfrm>
            <a:off x="2503488" y="188913"/>
            <a:ext cx="9890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已知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4" name="Object 297"/>
          <p:cNvGraphicFramePr>
            <a:graphicFrameLocks noChangeAspect="1"/>
          </p:cNvGraphicFramePr>
          <p:nvPr/>
        </p:nvGraphicFramePr>
        <p:xfrm>
          <a:off x="5038725" y="765175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3000" imgH="1562100" progId="Equation.DSMT4">
                  <p:embed/>
                </p:oleObj>
              </mc:Choice>
              <mc:Fallback>
                <p:oleObj name="Equation" r:id="rId4" imgW="24130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765175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179388" y="2420938"/>
            <a:ext cx="81375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问是否存在可逆矩阵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，使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，若存在，求出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，若不存在，说明理由。</a:t>
            </a:r>
            <a:endParaRPr lang="zh-CN" altLang="en-US" sz="2800" b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6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5" name="Object 296"/>
          <p:cNvGraphicFramePr>
            <a:graphicFrameLocks noChangeAspect="1"/>
          </p:cNvGraphicFramePr>
          <p:nvPr/>
        </p:nvGraphicFramePr>
        <p:xfrm>
          <a:off x="1546225" y="4438650"/>
          <a:ext cx="4597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97200" imgH="1562040" progId="Equation.DSMT4">
                  <p:embed/>
                </p:oleObj>
              </mc:Choice>
              <mc:Fallback>
                <p:oleObj name="Equation" r:id="rId6" imgW="45972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4438650"/>
                        <a:ext cx="4597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Box 27"/>
          <p:cNvSpPr txBox="1">
            <a:spLocks noChangeArrowheads="1"/>
          </p:cNvSpPr>
          <p:nvPr/>
        </p:nvSpPr>
        <p:spPr bwMode="auto">
          <a:xfrm>
            <a:off x="2779713" y="6021388"/>
            <a:ext cx="3016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0" name="TextBox 68">
            <a:extLst>
              <a:ext uri="{FF2B5EF4-FFF2-40B4-BE49-F238E27FC236}">
                <a16:creationId xmlns:a16="http://schemas.microsoft.com/office/drawing/2014/main" id="{47C78515-E07A-4A96-934C-346D3EF9D9AF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83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67085" y="770424"/>
            <a:ext cx="1776570" cy="60121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教学要求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268596"/>
              </p:ext>
            </p:extLst>
          </p:nvPr>
        </p:nvGraphicFramePr>
        <p:xfrm>
          <a:off x="4081203" y="301093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Picture 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203" y="301093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417040"/>
              </p:ext>
            </p:extLst>
          </p:nvPr>
        </p:nvGraphicFramePr>
        <p:xfrm>
          <a:off x="4081203" y="301093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Picture 6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203" y="301093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78963" y="6093296"/>
            <a:ext cx="327525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2716" y="1196752"/>
            <a:ext cx="738664" cy="3090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教 学 要 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5" name="圆角矩形 14"/>
          <p:cNvSpPr/>
          <p:nvPr/>
        </p:nvSpPr>
        <p:spPr>
          <a:xfrm>
            <a:off x="410665" y="1803688"/>
            <a:ext cx="7517260" cy="914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9072" y="1947704"/>
            <a:ext cx="661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1 </a:t>
            </a:r>
            <a:r>
              <a:rPr lang="zh-CN" altLang="zh-CN" sz="2800" b="1" dirty="0">
                <a:latin typeface="+mn-ea"/>
              </a:rPr>
              <a:t>掌握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初等矩阵</a:t>
            </a:r>
            <a:r>
              <a:rPr lang="zh-CN" altLang="zh-CN" sz="2800" b="1" dirty="0">
                <a:latin typeface="+mn-ea"/>
              </a:rPr>
              <a:t>的概念及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四条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性质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10665" y="3347043"/>
            <a:ext cx="7517260" cy="1337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6205" y="3481077"/>
            <a:ext cx="7361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2 </a:t>
            </a:r>
            <a:r>
              <a:rPr lang="zh-CN" altLang="en-US" sz="2800" b="1" dirty="0">
                <a:latin typeface="+mn-ea"/>
              </a:rPr>
              <a:t>掌握初等矩阵性质的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三个应用</a:t>
            </a:r>
            <a:r>
              <a:rPr lang="zh-CN" altLang="en-US" sz="2800" b="1" dirty="0">
                <a:latin typeface="+mn-ea"/>
              </a:rPr>
              <a:t>（</a:t>
            </a:r>
            <a:r>
              <a:rPr lang="zh-CN" altLang="en-US" sz="2800" b="1" dirty="0"/>
              <a:t>求</a:t>
            </a:r>
            <a:r>
              <a:rPr lang="zh-CN" altLang="zh-CN" sz="2800" b="1" dirty="0"/>
              <a:t>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zh-CN" altLang="en-US" sz="2800" b="1" dirty="0">
                <a:latin typeface="+mn-ea"/>
              </a:rPr>
              <a:t>求逆矩阵；</a:t>
            </a:r>
            <a:r>
              <a:rPr lang="zh-CN" altLang="en-US" sz="2800" b="1" dirty="0"/>
              <a:t>求解矩阵方程</a:t>
            </a:r>
            <a:r>
              <a:rPr lang="zh-CN" altLang="en-US" sz="2800" b="1" dirty="0">
                <a:latin typeface="+mn-ea"/>
              </a:rPr>
              <a:t>）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93743"/>
              </p:ext>
            </p:extLst>
          </p:nvPr>
        </p:nvGraphicFramePr>
        <p:xfrm>
          <a:off x="4109631" y="4411884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631" y="4411884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5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animBg="1"/>
      <p:bldP spid="16" grpId="0"/>
      <p:bldP spid="17" grpId="0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96"/>
          <p:cNvGraphicFramePr>
            <a:graphicFrameLocks noChangeAspect="1"/>
          </p:cNvGraphicFramePr>
          <p:nvPr/>
        </p:nvGraphicFramePr>
        <p:xfrm>
          <a:off x="2217738" y="765175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700" imgH="1562100" progId="Equation.DSMT4">
                  <p:embed/>
                </p:oleObj>
              </mc:Choice>
              <mc:Fallback>
                <p:oleObj name="Equation" r:id="rId2" imgW="24257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765175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Box 2"/>
          <p:cNvSpPr txBox="1">
            <a:spLocks noChangeArrowheads="1"/>
          </p:cNvSpPr>
          <p:nvPr/>
        </p:nvSpPr>
        <p:spPr bwMode="auto">
          <a:xfrm>
            <a:off x="2503488" y="188913"/>
            <a:ext cx="9890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已知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4" name="Object 297"/>
          <p:cNvGraphicFramePr>
            <a:graphicFrameLocks noChangeAspect="1"/>
          </p:cNvGraphicFramePr>
          <p:nvPr/>
        </p:nvGraphicFramePr>
        <p:xfrm>
          <a:off x="5038725" y="765175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3000" imgH="1562100" progId="Equation.DSMT4">
                  <p:embed/>
                </p:oleObj>
              </mc:Choice>
              <mc:Fallback>
                <p:oleObj name="Equation" r:id="rId4" imgW="24130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765175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3" name="Object 296"/>
          <p:cNvGraphicFramePr>
            <a:graphicFrameLocks noChangeAspect="1"/>
          </p:cNvGraphicFramePr>
          <p:nvPr/>
        </p:nvGraphicFramePr>
        <p:xfrm>
          <a:off x="1546225" y="4438650"/>
          <a:ext cx="4597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97200" imgH="1562040" progId="Equation.DSMT4">
                  <p:embed/>
                </p:oleObj>
              </mc:Choice>
              <mc:Fallback>
                <p:oleObj name="Equation" r:id="rId6" imgW="45972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4438650"/>
                        <a:ext cx="4597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96"/>
          <p:cNvGraphicFramePr>
            <a:graphicFrameLocks noChangeAspect="1"/>
          </p:cNvGraphicFramePr>
          <p:nvPr/>
        </p:nvGraphicFramePr>
        <p:xfrm>
          <a:off x="1825625" y="2571750"/>
          <a:ext cx="4318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7840" imgH="1562040" progId="Equation.DSMT4">
                  <p:embed/>
                </p:oleObj>
              </mc:Choice>
              <mc:Fallback>
                <p:oleObj name="Equation" r:id="rId8" imgW="43178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2571750"/>
                        <a:ext cx="4318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Box 27"/>
          <p:cNvSpPr txBox="1">
            <a:spLocks noChangeArrowheads="1"/>
          </p:cNvSpPr>
          <p:nvPr/>
        </p:nvSpPr>
        <p:spPr bwMode="auto">
          <a:xfrm>
            <a:off x="2779713" y="6021388"/>
            <a:ext cx="3016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0" name="TextBox 68">
            <a:extLst>
              <a:ext uri="{FF2B5EF4-FFF2-40B4-BE49-F238E27FC236}">
                <a16:creationId xmlns:a16="http://schemas.microsoft.com/office/drawing/2014/main" id="{ABBD5A40-E996-4C5E-AD37-B6880C697AB2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511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96"/>
          <p:cNvGraphicFramePr>
            <a:graphicFrameLocks noChangeAspect="1"/>
          </p:cNvGraphicFramePr>
          <p:nvPr/>
        </p:nvGraphicFramePr>
        <p:xfrm>
          <a:off x="2217738" y="765175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700" imgH="1562100" progId="Equation.DSMT4">
                  <p:embed/>
                </p:oleObj>
              </mc:Choice>
              <mc:Fallback>
                <p:oleObj name="Equation" r:id="rId2" imgW="24257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765175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Box 2"/>
          <p:cNvSpPr txBox="1">
            <a:spLocks noChangeArrowheads="1"/>
          </p:cNvSpPr>
          <p:nvPr/>
        </p:nvSpPr>
        <p:spPr bwMode="auto">
          <a:xfrm>
            <a:off x="2503488" y="188913"/>
            <a:ext cx="9890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已知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4" name="Object 297"/>
          <p:cNvGraphicFramePr>
            <a:graphicFrameLocks noChangeAspect="1"/>
          </p:cNvGraphicFramePr>
          <p:nvPr/>
        </p:nvGraphicFramePr>
        <p:xfrm>
          <a:off x="5038725" y="765175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3000" imgH="1562100" progId="Equation.DSMT4">
                  <p:embed/>
                </p:oleObj>
              </mc:Choice>
              <mc:Fallback>
                <p:oleObj name="Equation" r:id="rId4" imgW="24130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765175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3" name="Object 296"/>
          <p:cNvGraphicFramePr>
            <a:graphicFrameLocks noChangeAspect="1"/>
          </p:cNvGraphicFramePr>
          <p:nvPr/>
        </p:nvGraphicFramePr>
        <p:xfrm>
          <a:off x="1825625" y="2571750"/>
          <a:ext cx="4318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7840" imgH="1562040" progId="Equation.DSMT4">
                  <p:embed/>
                </p:oleObj>
              </mc:Choice>
              <mc:Fallback>
                <p:oleObj name="Equation" r:id="rId6" imgW="43178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2571750"/>
                        <a:ext cx="4318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96"/>
          <p:cNvGraphicFramePr>
            <a:graphicFrameLocks noChangeAspect="1"/>
          </p:cNvGraphicFramePr>
          <p:nvPr/>
        </p:nvGraphicFramePr>
        <p:xfrm>
          <a:off x="1690688" y="4295775"/>
          <a:ext cx="4508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08280" imgH="1562040" progId="Equation.DSMT4">
                  <p:embed/>
                </p:oleObj>
              </mc:Choice>
              <mc:Fallback>
                <p:oleObj name="Equation" r:id="rId8" imgW="45082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295775"/>
                        <a:ext cx="4508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Box 27"/>
          <p:cNvSpPr txBox="1">
            <a:spLocks noChangeArrowheads="1"/>
          </p:cNvSpPr>
          <p:nvPr/>
        </p:nvSpPr>
        <p:spPr bwMode="auto">
          <a:xfrm>
            <a:off x="2779713" y="6021388"/>
            <a:ext cx="3016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0" name="TextBox 68">
            <a:extLst>
              <a:ext uri="{FF2B5EF4-FFF2-40B4-BE49-F238E27FC236}">
                <a16:creationId xmlns:a16="http://schemas.microsoft.com/office/drawing/2014/main" id="{D2F32CF2-E30D-499C-889E-1E2724D988E8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47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97"/>
          <p:cNvGraphicFramePr>
            <a:graphicFrameLocks noChangeAspect="1"/>
          </p:cNvGraphicFramePr>
          <p:nvPr/>
        </p:nvGraphicFramePr>
        <p:xfrm>
          <a:off x="5038725" y="765175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1562100" progId="Equation.DSMT4">
                  <p:embed/>
                </p:oleObj>
              </mc:Choice>
              <mc:Fallback>
                <p:oleObj name="Equation" r:id="rId2" imgW="24130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765175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96"/>
          <p:cNvGraphicFramePr>
            <a:graphicFrameLocks noChangeAspect="1"/>
          </p:cNvGraphicFramePr>
          <p:nvPr/>
        </p:nvGraphicFramePr>
        <p:xfrm>
          <a:off x="1690688" y="4295775"/>
          <a:ext cx="4508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08280" imgH="1562040" progId="Equation.DSMT4">
                  <p:embed/>
                </p:oleObj>
              </mc:Choice>
              <mc:Fallback>
                <p:oleObj name="Equation" r:id="rId4" imgW="45082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295775"/>
                        <a:ext cx="4508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96"/>
          <p:cNvGraphicFramePr>
            <a:graphicFrameLocks noChangeAspect="1"/>
          </p:cNvGraphicFramePr>
          <p:nvPr/>
        </p:nvGraphicFramePr>
        <p:xfrm>
          <a:off x="250825" y="1428750"/>
          <a:ext cx="42926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92280" imgH="2857320" progId="Equation.DSMT4">
                  <p:embed/>
                </p:oleObj>
              </mc:Choice>
              <mc:Fallback>
                <p:oleObj name="Equation" r:id="rId6" imgW="4292280" imgH="285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28750"/>
                        <a:ext cx="42926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Box 27"/>
          <p:cNvSpPr txBox="1">
            <a:spLocks noChangeArrowheads="1"/>
          </p:cNvSpPr>
          <p:nvPr/>
        </p:nvSpPr>
        <p:spPr bwMode="auto">
          <a:xfrm>
            <a:off x="2779713" y="6021388"/>
            <a:ext cx="3016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7" name="TextBox 68">
            <a:extLst>
              <a:ext uri="{FF2B5EF4-FFF2-40B4-BE49-F238E27FC236}">
                <a16:creationId xmlns:a16="http://schemas.microsoft.com/office/drawing/2014/main" id="{FC04BE58-FD82-436A-997A-30D8FEC17BFE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438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97"/>
          <p:cNvGraphicFramePr>
            <a:graphicFrameLocks noChangeAspect="1"/>
          </p:cNvGraphicFramePr>
          <p:nvPr/>
        </p:nvGraphicFramePr>
        <p:xfrm>
          <a:off x="5038725" y="765175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1562100" progId="Equation.DSMT4">
                  <p:embed/>
                </p:oleObj>
              </mc:Choice>
              <mc:Fallback>
                <p:oleObj name="Equation" r:id="rId2" imgW="24130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765175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96"/>
          <p:cNvGraphicFramePr>
            <a:graphicFrameLocks noChangeAspect="1"/>
          </p:cNvGraphicFramePr>
          <p:nvPr/>
        </p:nvGraphicFramePr>
        <p:xfrm>
          <a:off x="250825" y="1428750"/>
          <a:ext cx="42926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280" imgH="2857320" progId="Equation.DSMT4">
                  <p:embed/>
                </p:oleObj>
              </mc:Choice>
              <mc:Fallback>
                <p:oleObj name="Equation" r:id="rId4" imgW="4292280" imgH="285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28750"/>
                        <a:ext cx="42926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96"/>
          <p:cNvGraphicFramePr>
            <a:graphicFrameLocks noChangeAspect="1"/>
          </p:cNvGraphicFramePr>
          <p:nvPr/>
        </p:nvGraphicFramePr>
        <p:xfrm>
          <a:off x="4926013" y="2857500"/>
          <a:ext cx="27178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2857320" progId="Equation.DSMT4">
                  <p:embed/>
                </p:oleObj>
              </mc:Choice>
              <mc:Fallback>
                <p:oleObj name="Equation" r:id="rId6" imgW="2717640" imgH="285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2857500"/>
                        <a:ext cx="27178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Box 27"/>
          <p:cNvSpPr txBox="1">
            <a:spLocks noChangeArrowheads="1"/>
          </p:cNvSpPr>
          <p:nvPr/>
        </p:nvSpPr>
        <p:spPr bwMode="auto">
          <a:xfrm>
            <a:off x="2779713" y="6021388"/>
            <a:ext cx="3016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7" name="TextBox 68">
            <a:extLst>
              <a:ext uri="{FF2B5EF4-FFF2-40B4-BE49-F238E27FC236}">
                <a16:creationId xmlns:a16="http://schemas.microsoft.com/office/drawing/2014/main" id="{A4875C37-994B-4235-A7D0-3634AA4ACBAC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1303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805406"/>
              </p:ext>
            </p:extLst>
          </p:nvPr>
        </p:nvGraphicFramePr>
        <p:xfrm>
          <a:off x="4504622" y="315426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622" y="3154261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050775"/>
              </p:ext>
            </p:extLst>
          </p:nvPr>
        </p:nvGraphicFramePr>
        <p:xfrm>
          <a:off x="4504622" y="315426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622" y="3154261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85238"/>
              </p:ext>
            </p:extLst>
          </p:nvPr>
        </p:nvGraphicFramePr>
        <p:xfrm>
          <a:off x="4504622" y="315426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622" y="3154261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3098" y="4978611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由此我们得到求逆矩阵的</a:t>
            </a:r>
            <a:r>
              <a:rPr lang="zh-CN" altLang="zh-CN" sz="2800" b="1" dirty="0">
                <a:solidFill>
                  <a:srgbClr val="FF0000"/>
                </a:solidFill>
              </a:rPr>
              <a:t>初等变换法</a:t>
            </a:r>
            <a:r>
              <a:rPr lang="zh-CN" altLang="zh-CN" sz="2800" b="1" dirty="0"/>
              <a:t>。</a:t>
            </a:r>
            <a:r>
              <a:rPr lang="en-US" altLang="zh-CN" sz="2800" b="1" dirty="0"/>
              <a:t>	</a:t>
            </a:r>
            <a:endParaRPr lang="zh-CN" altLang="en-US" sz="28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41292" y="3315169"/>
            <a:ext cx="7886210" cy="1512168"/>
            <a:chOff x="251520" y="1916832"/>
            <a:chExt cx="7886210" cy="1512168"/>
          </a:xfrm>
        </p:grpSpPr>
        <p:sp>
          <p:nvSpPr>
            <p:cNvPr id="24" name="圆角矩形 23"/>
            <p:cNvSpPr/>
            <p:nvPr/>
          </p:nvSpPr>
          <p:spPr>
            <a:xfrm>
              <a:off x="251520" y="1916832"/>
              <a:ext cx="7886210" cy="151216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2117924"/>
                </p:ext>
              </p:extLst>
            </p:nvPr>
          </p:nvGraphicFramePr>
          <p:xfrm>
            <a:off x="438150" y="2048024"/>
            <a:ext cx="6883400" cy="109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883200" imgH="1091880" progId="Equation.DSMT4">
                    <p:embed/>
                  </p:oleObj>
                </mc:Choice>
                <mc:Fallback>
                  <p:oleObj name="Equation" r:id="rId7" imgW="6883200" imgH="1091880" progId="Equation.DSMT4">
                    <p:embed/>
                    <p:pic>
                      <p:nvPicPr>
                        <p:cNvPr id="0" name="Picture 5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" y="2048024"/>
                          <a:ext cx="6883400" cy="109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223099" y="1651727"/>
            <a:ext cx="7886210" cy="1512168"/>
            <a:chOff x="179512" y="1844824"/>
            <a:chExt cx="7886210" cy="1512168"/>
          </a:xfrm>
        </p:grpSpPr>
        <p:sp>
          <p:nvSpPr>
            <p:cNvPr id="20" name="圆角矩形 19"/>
            <p:cNvSpPr/>
            <p:nvPr/>
          </p:nvSpPr>
          <p:spPr>
            <a:xfrm>
              <a:off x="179512" y="1844824"/>
              <a:ext cx="7886210" cy="151216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6521609"/>
                </p:ext>
              </p:extLst>
            </p:nvPr>
          </p:nvGraphicFramePr>
          <p:xfrm>
            <a:off x="652760" y="2340992"/>
            <a:ext cx="53594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359320" imgH="1015920" progId="Equation.DSMT4">
                    <p:embed/>
                  </p:oleObj>
                </mc:Choice>
                <mc:Fallback>
                  <p:oleObj name="Equation" r:id="rId9" imgW="5359320" imgH="1015920" progId="Equation.DSMT4">
                    <p:embed/>
                    <p:pic>
                      <p:nvPicPr>
                        <p:cNvPr id="0" name="Picture 5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760" y="2340992"/>
                          <a:ext cx="53594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初等矩阵的性质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D6A1DAC2-0AE9-4705-AA46-60EFDB3B0E73}"/>
              </a:ext>
            </a:extLst>
          </p:cNvPr>
          <p:cNvSpPr txBox="1"/>
          <p:nvPr/>
        </p:nvSpPr>
        <p:spPr>
          <a:xfrm>
            <a:off x="179512" y="253137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初等矩阵性质的应用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：求逆矩阵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（初等变换法）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8516A154-6AB7-4F95-82AD-A73AB6D63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98" y="866076"/>
            <a:ext cx="70567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</a:rPr>
              <a:t>推论</a:t>
            </a:r>
            <a:r>
              <a:rPr lang="en-US" altLang="zh-CN" sz="2400" dirty="0">
                <a:solidFill>
                  <a:srgbClr val="0000FF"/>
                </a:solidFill>
              </a:rPr>
              <a:t>1</a:t>
            </a:r>
            <a:r>
              <a:rPr lang="en-US" altLang="zh-CN" sz="2400" dirty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可逆的充要条件是             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7" name="Object 30">
            <a:extLst>
              <a:ext uri="{FF2B5EF4-FFF2-40B4-BE49-F238E27FC236}">
                <a16:creationId xmlns:a16="http://schemas.microsoft.com/office/drawing/2014/main" id="{AF359D56-FE49-49FA-BF10-58387607F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884857"/>
              </p:ext>
            </p:extLst>
          </p:nvPr>
        </p:nvGraphicFramePr>
        <p:xfrm>
          <a:off x="4875129" y="720026"/>
          <a:ext cx="67020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6048" imgH="266469" progId="Equation.DSMT4">
                  <p:embed/>
                </p:oleObj>
              </mc:Choice>
              <mc:Fallback>
                <p:oleObj name="Equation" r:id="rId11" imgW="406048" imgH="266469" progId="Equation.DSMT4">
                  <p:embed/>
                  <p:pic>
                    <p:nvPicPr>
                      <p:cNvPr id="21" name="Object 30">
                        <a:extLst>
                          <a:ext uri="{FF2B5EF4-FFF2-40B4-BE49-F238E27FC236}">
                            <a16:creationId xmlns:a16="http://schemas.microsoft.com/office/drawing/2014/main" id="{6C487288-1106-4F7F-9EDB-495EECA62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129" y="720026"/>
                        <a:ext cx="670205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8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937890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Picture 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7720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Picture 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880266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32040" y="91685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的逆矩阵 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63688" y="8976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465611"/>
              </p:ext>
            </p:extLst>
          </p:nvPr>
        </p:nvGraphicFramePr>
        <p:xfrm>
          <a:off x="2171948" y="426740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32100" imgH="1562100" progId="Equation.DSMT4">
                  <p:embed/>
                </p:oleObj>
              </mc:Choice>
              <mc:Fallback>
                <p:oleObj name="Equation" r:id="rId7" imgW="2832100" imgH="1562100" progId="Equation.DSMT4">
                  <p:embed/>
                  <p:pic>
                    <p:nvPicPr>
                      <p:cNvPr id="0" name="Picture 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948" y="426740"/>
                        <a:ext cx="2832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1837" y="1628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87717"/>
              </p:ext>
            </p:extLst>
          </p:nvPr>
        </p:nvGraphicFramePr>
        <p:xfrm>
          <a:off x="35496" y="2082924"/>
          <a:ext cx="3454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54400" imgH="1562100" progId="Equation.DSMT4">
                  <p:embed/>
                </p:oleObj>
              </mc:Choice>
              <mc:Fallback>
                <p:oleObj name="Equation" r:id="rId9" imgW="3454400" imgH="1562100" progId="Equation.DSMT4">
                  <p:embed/>
                  <p:pic>
                    <p:nvPicPr>
                      <p:cNvPr id="0" name="Picture 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082924"/>
                        <a:ext cx="34544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166060"/>
              </p:ext>
            </p:extLst>
          </p:nvPr>
        </p:nvGraphicFramePr>
        <p:xfrm>
          <a:off x="3490416" y="2060848"/>
          <a:ext cx="4826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6000" imgH="1651000" progId="Equation.DSMT4">
                  <p:embed/>
                </p:oleObj>
              </mc:Choice>
              <mc:Fallback>
                <p:oleObj name="Equation" r:id="rId11" imgW="4826000" imgH="1651000" progId="Equation.DSMT4">
                  <p:embed/>
                  <p:pic>
                    <p:nvPicPr>
                      <p:cNvPr id="0" name="Picture 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416" y="2060848"/>
                        <a:ext cx="48260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044956"/>
              </p:ext>
            </p:extLst>
          </p:nvPr>
        </p:nvGraphicFramePr>
        <p:xfrm>
          <a:off x="971600" y="3789363"/>
          <a:ext cx="4356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56100" imgH="1651000" progId="Equation.DSMT4">
                  <p:embed/>
                </p:oleObj>
              </mc:Choice>
              <mc:Fallback>
                <p:oleObj name="Equation" r:id="rId13" imgW="4356100" imgH="1651000" progId="Equation.DSMT4">
                  <p:embed/>
                  <p:pic>
                    <p:nvPicPr>
                      <p:cNvPr id="0" name="Picture 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89363"/>
                        <a:ext cx="43561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376278"/>
              </p:ext>
            </p:extLst>
          </p:nvPr>
        </p:nvGraphicFramePr>
        <p:xfrm>
          <a:off x="2396604" y="4430713"/>
          <a:ext cx="311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111500" imgH="469900" progId="Equation.DSMT4">
                  <p:embed/>
                </p:oleObj>
              </mc:Choice>
              <mc:Fallback>
                <p:oleObj name="Equation" r:id="rId15" imgW="3111500" imgH="469900" progId="Equation.DSMT4">
                  <p:embed/>
                  <p:pic>
                    <p:nvPicPr>
                      <p:cNvPr id="0" name="Picture 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604" y="4430713"/>
                        <a:ext cx="3111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642112"/>
              </p:ext>
            </p:extLst>
          </p:nvPr>
        </p:nvGraphicFramePr>
        <p:xfrm>
          <a:off x="2411760" y="3860800"/>
          <a:ext cx="321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213000" imgH="469800" progId="Equation.DSMT4">
                  <p:embed/>
                </p:oleObj>
              </mc:Choice>
              <mc:Fallback>
                <p:oleObj name="Equation" r:id="rId17" imgW="3213000" imgH="469800" progId="Equation.DSMT4">
                  <p:embed/>
                  <p:pic>
                    <p:nvPicPr>
                      <p:cNvPr id="0" name="Picture 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860800"/>
                        <a:ext cx="3213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939458"/>
              </p:ext>
            </p:extLst>
          </p:nvPr>
        </p:nvGraphicFramePr>
        <p:xfrm>
          <a:off x="2438896" y="5013176"/>
          <a:ext cx="299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997200" imgH="444500" progId="Equation.DSMT4">
                  <p:embed/>
                </p:oleObj>
              </mc:Choice>
              <mc:Fallback>
                <p:oleObj name="Equation" r:id="rId19" imgW="2997200" imgH="444500" progId="Equation.DSMT4">
                  <p:embed/>
                  <p:pic>
                    <p:nvPicPr>
                      <p:cNvPr id="0" name="Picture 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896" y="5013176"/>
                        <a:ext cx="2997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817047"/>
              </p:ext>
            </p:extLst>
          </p:nvPr>
        </p:nvGraphicFramePr>
        <p:xfrm>
          <a:off x="2676128" y="3789040"/>
          <a:ext cx="3048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048000" imgH="1651000" progId="Equation.DSMT4">
                  <p:embed/>
                </p:oleObj>
              </mc:Choice>
              <mc:Fallback>
                <p:oleObj name="Equation" r:id="rId21" imgW="3048000" imgH="1651000" progId="Equation.DSMT4">
                  <p:embed/>
                  <p:pic>
                    <p:nvPicPr>
                      <p:cNvPr id="0" name="Picture 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128" y="3789040"/>
                        <a:ext cx="30480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907704" y="1890410"/>
            <a:ext cx="0" cy="189863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660232" y="2042810"/>
            <a:ext cx="0" cy="189863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sp>
        <p:nvSpPr>
          <p:cNvPr id="23" name="TextBox 68">
            <a:extLst>
              <a:ext uri="{FF2B5EF4-FFF2-40B4-BE49-F238E27FC236}">
                <a16:creationId xmlns:a16="http://schemas.microsoft.com/office/drawing/2014/main" id="{68CFFDAA-2070-4103-B62A-0AA7BBF37699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15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32040" y="91685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的逆矩阵 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63688" y="8976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622194"/>
              </p:ext>
            </p:extLst>
          </p:nvPr>
        </p:nvGraphicFramePr>
        <p:xfrm>
          <a:off x="2171948" y="426740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2100" imgH="1562100" progId="Equation.DSMT4">
                  <p:embed/>
                </p:oleObj>
              </mc:Choice>
              <mc:Fallback>
                <p:oleObj name="Equation" r:id="rId3" imgW="28321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948" y="426740"/>
                        <a:ext cx="2832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1837" y="1628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77934"/>
              </p:ext>
            </p:extLst>
          </p:nvPr>
        </p:nvGraphicFramePr>
        <p:xfrm>
          <a:off x="971600" y="3789363"/>
          <a:ext cx="4356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56100" imgH="1651000" progId="Equation.DSMT4">
                  <p:embed/>
                </p:oleObj>
              </mc:Choice>
              <mc:Fallback>
                <p:oleObj name="Equation" r:id="rId5" imgW="43561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89363"/>
                        <a:ext cx="43561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84019"/>
              </p:ext>
            </p:extLst>
          </p:nvPr>
        </p:nvGraphicFramePr>
        <p:xfrm>
          <a:off x="2396604" y="4430713"/>
          <a:ext cx="311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11500" imgH="469900" progId="Equation.DSMT4">
                  <p:embed/>
                </p:oleObj>
              </mc:Choice>
              <mc:Fallback>
                <p:oleObj name="Equation" r:id="rId7" imgW="3111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604" y="4430713"/>
                        <a:ext cx="3111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212450"/>
              </p:ext>
            </p:extLst>
          </p:nvPr>
        </p:nvGraphicFramePr>
        <p:xfrm>
          <a:off x="2411760" y="3860800"/>
          <a:ext cx="321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13000" imgH="469800" progId="Equation.DSMT4">
                  <p:embed/>
                </p:oleObj>
              </mc:Choice>
              <mc:Fallback>
                <p:oleObj name="Equation" r:id="rId9" imgW="3213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860800"/>
                        <a:ext cx="3213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48774"/>
              </p:ext>
            </p:extLst>
          </p:nvPr>
        </p:nvGraphicFramePr>
        <p:xfrm>
          <a:off x="2438896" y="5013176"/>
          <a:ext cx="299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97200" imgH="444500" progId="Equation.DSMT4">
                  <p:embed/>
                </p:oleObj>
              </mc:Choice>
              <mc:Fallback>
                <p:oleObj name="Equation" r:id="rId11" imgW="2997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896" y="5013176"/>
                        <a:ext cx="2997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702537"/>
              </p:ext>
            </p:extLst>
          </p:nvPr>
        </p:nvGraphicFramePr>
        <p:xfrm>
          <a:off x="2676128" y="3789040"/>
          <a:ext cx="3048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48000" imgH="1651000" progId="Equation.DSMT4">
                  <p:embed/>
                </p:oleObj>
              </mc:Choice>
              <mc:Fallback>
                <p:oleObj name="Equation" r:id="rId13" imgW="30480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128" y="3789040"/>
                        <a:ext cx="30480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94707"/>
              </p:ext>
            </p:extLst>
          </p:nvPr>
        </p:nvGraphicFramePr>
        <p:xfrm>
          <a:off x="1804070" y="2662714"/>
          <a:ext cx="203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3040" imgH="355320" progId="Equation.DSMT4">
                  <p:embed/>
                </p:oleObj>
              </mc:Choice>
              <mc:Fallback>
                <p:oleObj name="Equation" r:id="rId15" imgW="203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070" y="2662714"/>
                        <a:ext cx="203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569518"/>
              </p:ext>
            </p:extLst>
          </p:nvPr>
        </p:nvGraphicFramePr>
        <p:xfrm>
          <a:off x="1331640" y="2007077"/>
          <a:ext cx="45593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559040" imgH="1676160" progId="Equation.DSMT4">
                  <p:embed/>
                </p:oleObj>
              </mc:Choice>
              <mc:Fallback>
                <p:oleObj name="Equation" r:id="rId17" imgW="4559040" imgH="167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007077"/>
                        <a:ext cx="45593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60913"/>
              </p:ext>
            </p:extLst>
          </p:nvPr>
        </p:nvGraphicFramePr>
        <p:xfrm>
          <a:off x="2676253" y="2626202"/>
          <a:ext cx="314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149600" imgH="469900" progId="Equation.DSMT4">
                  <p:embed/>
                </p:oleObj>
              </mc:Choice>
              <mc:Fallback>
                <p:oleObj name="Equation" r:id="rId19" imgW="3149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253" y="2626202"/>
                        <a:ext cx="3149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729779"/>
              </p:ext>
            </p:extLst>
          </p:nvPr>
        </p:nvGraphicFramePr>
        <p:xfrm>
          <a:off x="2643882" y="3167390"/>
          <a:ext cx="316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162300" imgH="469900" progId="Equation.DSMT4">
                  <p:embed/>
                </p:oleObj>
              </mc:Choice>
              <mc:Fallback>
                <p:oleObj name="Equation" r:id="rId21" imgW="3162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882" y="3167390"/>
                        <a:ext cx="3162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41936"/>
              </p:ext>
            </p:extLst>
          </p:nvPr>
        </p:nvGraphicFramePr>
        <p:xfrm>
          <a:off x="2925862" y="2087270"/>
          <a:ext cx="3048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048000" imgH="1651000" progId="Equation.DSMT4">
                  <p:embed/>
                </p:oleObj>
              </mc:Choice>
              <mc:Fallback>
                <p:oleObj name="Equation" r:id="rId23" imgW="30480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862" y="2087270"/>
                        <a:ext cx="30480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连接符 29"/>
          <p:cNvCxnSpPr/>
          <p:nvPr/>
        </p:nvCxnSpPr>
        <p:spPr>
          <a:xfrm>
            <a:off x="4366022" y="1844824"/>
            <a:ext cx="0" cy="189863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8">
            <a:extLst>
              <a:ext uri="{FF2B5EF4-FFF2-40B4-BE49-F238E27FC236}">
                <a16:creationId xmlns:a16="http://schemas.microsoft.com/office/drawing/2014/main" id="{BCDE4608-73BB-4752-AE4C-8122933B5AFD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6385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32040" y="91685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的逆矩阵 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63688" y="8976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161902"/>
              </p:ext>
            </p:extLst>
          </p:nvPr>
        </p:nvGraphicFramePr>
        <p:xfrm>
          <a:off x="2171948" y="426740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2100" imgH="1562100" progId="Equation.DSMT4">
                  <p:embed/>
                </p:oleObj>
              </mc:Choice>
              <mc:Fallback>
                <p:oleObj name="Equation" r:id="rId3" imgW="28321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948" y="426740"/>
                        <a:ext cx="2832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1837" y="1628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55602"/>
              </p:ext>
            </p:extLst>
          </p:nvPr>
        </p:nvGraphicFramePr>
        <p:xfrm>
          <a:off x="1804070" y="2662714"/>
          <a:ext cx="203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040" imgH="355320" progId="Equation.DSMT4">
                  <p:embed/>
                </p:oleObj>
              </mc:Choice>
              <mc:Fallback>
                <p:oleObj name="Equation" r:id="rId5" imgW="203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070" y="2662714"/>
                        <a:ext cx="203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06506"/>
              </p:ext>
            </p:extLst>
          </p:nvPr>
        </p:nvGraphicFramePr>
        <p:xfrm>
          <a:off x="1331640" y="2007077"/>
          <a:ext cx="45593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59040" imgH="1676160" progId="Equation.DSMT4">
                  <p:embed/>
                </p:oleObj>
              </mc:Choice>
              <mc:Fallback>
                <p:oleObj name="Equation" r:id="rId7" imgW="4559040" imgH="167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007077"/>
                        <a:ext cx="45593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937700"/>
              </p:ext>
            </p:extLst>
          </p:nvPr>
        </p:nvGraphicFramePr>
        <p:xfrm>
          <a:off x="2676253" y="2626202"/>
          <a:ext cx="314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49600" imgH="469900" progId="Equation.DSMT4">
                  <p:embed/>
                </p:oleObj>
              </mc:Choice>
              <mc:Fallback>
                <p:oleObj name="Equation" r:id="rId9" imgW="3149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253" y="2626202"/>
                        <a:ext cx="3149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345374"/>
              </p:ext>
            </p:extLst>
          </p:nvPr>
        </p:nvGraphicFramePr>
        <p:xfrm>
          <a:off x="2643882" y="3167390"/>
          <a:ext cx="316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162300" imgH="469900" progId="Equation.DSMT4">
                  <p:embed/>
                </p:oleObj>
              </mc:Choice>
              <mc:Fallback>
                <p:oleObj name="Equation" r:id="rId11" imgW="3162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882" y="3167390"/>
                        <a:ext cx="3162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10312"/>
              </p:ext>
            </p:extLst>
          </p:nvPr>
        </p:nvGraphicFramePr>
        <p:xfrm>
          <a:off x="2925862" y="2087270"/>
          <a:ext cx="3048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48000" imgH="1651000" progId="Equation.DSMT4">
                  <p:embed/>
                </p:oleObj>
              </mc:Choice>
              <mc:Fallback>
                <p:oleObj name="Equation" r:id="rId13" imgW="30480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862" y="2087270"/>
                        <a:ext cx="30480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连接符 29"/>
          <p:cNvCxnSpPr/>
          <p:nvPr/>
        </p:nvCxnSpPr>
        <p:spPr>
          <a:xfrm>
            <a:off x="4366022" y="1844824"/>
            <a:ext cx="0" cy="189863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377749"/>
              </p:ext>
            </p:extLst>
          </p:nvPr>
        </p:nvGraphicFramePr>
        <p:xfrm>
          <a:off x="755576" y="4005064"/>
          <a:ext cx="3746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746160" imgH="1562040" progId="Equation.DSMT4">
                  <p:embed/>
                </p:oleObj>
              </mc:Choice>
              <mc:Fallback>
                <p:oleObj name="Equation" r:id="rId15" imgW="3746160" imgH="1562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005064"/>
                        <a:ext cx="3746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058157"/>
              </p:ext>
            </p:extLst>
          </p:nvPr>
        </p:nvGraphicFramePr>
        <p:xfrm>
          <a:off x="5076056" y="3976911"/>
          <a:ext cx="2476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76440" imgH="1562040" progId="Equation.DSMT4">
                  <p:embed/>
                </p:oleObj>
              </mc:Choice>
              <mc:Fallback>
                <p:oleObj name="Equation" r:id="rId17" imgW="2476440" imgH="1562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976911"/>
                        <a:ext cx="2476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68">
            <a:extLst>
              <a:ext uri="{FF2B5EF4-FFF2-40B4-BE49-F238E27FC236}">
                <a16:creationId xmlns:a16="http://schemas.microsoft.com/office/drawing/2014/main" id="{A900D272-1B44-49C2-A523-30EC78F0D6AD}"/>
              </a:ext>
            </a:extLst>
          </p:cNvPr>
          <p:cNvSpPr txBox="1"/>
          <p:nvPr/>
        </p:nvSpPr>
        <p:spPr>
          <a:xfrm>
            <a:off x="467544" y="604426"/>
            <a:ext cx="1088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394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9306" y="-171400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44624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初等矩阵性质的应用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：求解矩阵方程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90872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/>
              <a:t>，使得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 dirty="0"/>
              <a:t> 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/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89768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670401"/>
              </p:ext>
            </p:extLst>
          </p:nvPr>
        </p:nvGraphicFramePr>
        <p:xfrm>
          <a:off x="654050" y="427038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680" imgH="1562040" progId="Equation.DSMT4">
                  <p:embed/>
                </p:oleObj>
              </mc:Choice>
              <mc:Fallback>
                <p:oleObj name="Equation" r:id="rId3" imgW="24256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27038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685780"/>
              </p:ext>
            </p:extLst>
          </p:nvPr>
        </p:nvGraphicFramePr>
        <p:xfrm>
          <a:off x="3203848" y="404664"/>
          <a:ext cx="2120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1562040" progId="Equation.DSMT4">
                  <p:embed/>
                </p:oleObj>
              </mc:Choice>
              <mc:Fallback>
                <p:oleObj name="Equation" r:id="rId5" imgW="2120760" imgH="1562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04664"/>
                        <a:ext cx="2120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19888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200800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/>
              <a:t>，使得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 dirty="0"/>
              <a:t> 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/>
              <a:t>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3928" y="200800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即求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/>
              <a:t>，使得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/>
              <a:t> 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/>
              <a:t>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314" y="2564904"/>
            <a:ext cx="4891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解法一  先求出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800" b="1" dirty="0"/>
              <a:t>，再求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3140968"/>
            <a:ext cx="5804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解法二  用</a:t>
            </a:r>
            <a:r>
              <a:rPr lang="zh-CN" altLang="en-US" sz="2800" b="1" dirty="0">
                <a:solidFill>
                  <a:srgbClr val="FF0000"/>
                </a:solidFill>
              </a:rPr>
              <a:t>初等变换法</a:t>
            </a:r>
            <a:r>
              <a:rPr lang="zh-CN" altLang="en-US" sz="2800" b="1" dirty="0"/>
              <a:t>直接求出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15966"/>
              </p:ext>
            </p:extLst>
          </p:nvPr>
        </p:nvGraphicFramePr>
        <p:xfrm>
          <a:off x="4477556" y="3728139"/>
          <a:ext cx="299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97000" imgH="609480" progId="Equation.DSMT4">
                  <p:embed/>
                </p:oleObj>
              </mc:Choice>
              <mc:Fallback>
                <p:oleObj name="Equation" r:id="rId7" imgW="2997000" imgH="609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7556" y="3728139"/>
                        <a:ext cx="299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71032"/>
              </p:ext>
            </p:extLst>
          </p:nvPr>
        </p:nvGraphicFramePr>
        <p:xfrm>
          <a:off x="1795760" y="4459288"/>
          <a:ext cx="4216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216320" imgH="1562040" progId="Equation.DSMT4">
                  <p:embed/>
                </p:oleObj>
              </mc:Choice>
              <mc:Fallback>
                <p:oleObj name="Equation" r:id="rId9" imgW="4216320" imgH="1562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760" y="4459288"/>
                        <a:ext cx="4216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560902"/>
              </p:ext>
            </p:extLst>
          </p:nvPr>
        </p:nvGraphicFramePr>
        <p:xfrm>
          <a:off x="517337" y="3770054"/>
          <a:ext cx="340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03440" imgH="469800" progId="Equation.DSMT4">
                  <p:embed/>
                </p:oleObj>
              </mc:Choice>
              <mc:Fallback>
                <p:oleObj name="Equation" r:id="rId11" imgW="3403440" imgH="469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37" y="3770054"/>
                        <a:ext cx="3403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90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9306" y="-171400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90872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/>
              <a:t>，使得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 dirty="0"/>
              <a:t> 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/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89768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967835"/>
              </p:ext>
            </p:extLst>
          </p:nvPr>
        </p:nvGraphicFramePr>
        <p:xfrm>
          <a:off x="654050" y="427038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680" imgH="1562040" progId="Equation.DSMT4">
                  <p:embed/>
                </p:oleObj>
              </mc:Choice>
              <mc:Fallback>
                <p:oleObj name="Equation" r:id="rId3" imgW="24256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27038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1248"/>
              </p:ext>
            </p:extLst>
          </p:nvPr>
        </p:nvGraphicFramePr>
        <p:xfrm>
          <a:off x="3203848" y="404664"/>
          <a:ext cx="2120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1562040" progId="Equation.DSMT4">
                  <p:embed/>
                </p:oleObj>
              </mc:Choice>
              <mc:Fallback>
                <p:oleObj name="Equation" r:id="rId5" imgW="21207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04664"/>
                        <a:ext cx="2120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651638"/>
              </p:ext>
            </p:extLst>
          </p:nvPr>
        </p:nvGraphicFramePr>
        <p:xfrm>
          <a:off x="1795760" y="4459288"/>
          <a:ext cx="4216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16320" imgH="1562040" progId="Equation.DSMT4">
                  <p:embed/>
                </p:oleObj>
              </mc:Choice>
              <mc:Fallback>
                <p:oleObj name="Equation" r:id="rId7" imgW="42163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760" y="4459288"/>
                        <a:ext cx="4216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75748"/>
              </p:ext>
            </p:extLst>
          </p:nvPr>
        </p:nvGraphicFramePr>
        <p:xfrm>
          <a:off x="471488" y="2349500"/>
          <a:ext cx="3632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32040" imgH="1562040" progId="Equation.DSMT4">
                  <p:embed/>
                </p:oleObj>
              </mc:Choice>
              <mc:Fallback>
                <p:oleObj name="Equation" r:id="rId9" imgW="3632040" imgH="1562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2349500"/>
                        <a:ext cx="3632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2103"/>
              </p:ext>
            </p:extLst>
          </p:nvPr>
        </p:nvGraphicFramePr>
        <p:xfrm>
          <a:off x="4122738" y="2348880"/>
          <a:ext cx="3746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46160" imgH="1562040" progId="Equation.DSMT4">
                  <p:embed/>
                </p:oleObj>
              </mc:Choice>
              <mc:Fallback>
                <p:oleObj name="Equation" r:id="rId11" imgW="3746160" imgH="1562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2348880"/>
                        <a:ext cx="3746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3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51519" y="260648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初等矩阵的定义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08" y="260648"/>
            <a:ext cx="8311008" cy="10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+mn-ea"/>
              </a:rPr>
              <a:t>       </a:t>
            </a:r>
            <a:r>
              <a:rPr lang="zh-CN" altLang="zh-CN" sz="2800" b="1" dirty="0">
                <a:latin typeface="+mn-ea"/>
              </a:rPr>
              <a:t>对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单位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矩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阵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sz="2800" b="1" i="1" dirty="0">
                <a:latin typeface="+mn-ea"/>
              </a:rPr>
              <a:t> </a:t>
            </a:r>
            <a:r>
              <a:rPr lang="zh-CN" altLang="zh-CN" sz="2800" b="1" dirty="0">
                <a:latin typeface="+mn-ea"/>
              </a:rPr>
              <a:t>进行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一次</a:t>
            </a:r>
            <a:r>
              <a:rPr lang="zh-CN" altLang="zh-CN" sz="2800" b="1" dirty="0">
                <a:latin typeface="+mn-ea"/>
              </a:rPr>
              <a:t>初等变换所得到的矩阵称为</a:t>
            </a:r>
            <a:r>
              <a:rPr lang="zh-CN" altLang="zh-CN" sz="2800" b="1" dirty="0">
                <a:highlight>
                  <a:srgbClr val="FFFF00"/>
                </a:highlight>
                <a:latin typeface="+mn-ea"/>
              </a:rPr>
              <a:t>初等矩阵</a:t>
            </a:r>
            <a:r>
              <a:rPr lang="zh-CN" altLang="zh-CN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08520" y="160167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）对调</a:t>
            </a:r>
            <a:r>
              <a:rPr lang="en-US" altLang="zh-CN" sz="2800" b="1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的第</a:t>
            </a:r>
            <a:r>
              <a:rPr lang="en-US" altLang="zh-CN" sz="2800" b="1" i="1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</a:t>
            </a:r>
            <a:r>
              <a:rPr lang="zh-CN" altLang="en-US" sz="2800" b="1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zh-CN" altLang="en-US" sz="2800" b="1" dirty="0"/>
              <a:t>行和第</a:t>
            </a:r>
            <a:r>
              <a:rPr lang="zh-CN" altLang="en-US" sz="28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j </a:t>
            </a:r>
            <a:r>
              <a:rPr lang="zh-CN" altLang="en-US" sz="2800" b="1" dirty="0"/>
              <a:t>行得到的矩</a:t>
            </a:r>
            <a:r>
              <a:rPr lang="zh-CN" altLang="zh-CN" sz="2800" b="1" dirty="0"/>
              <a:t>阵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记作</a:t>
            </a:r>
            <a:r>
              <a:rPr lang="en-US" altLang="zh-CN" sz="2800" b="1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altLang="zh-CN" sz="2800" b="1" i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/>
              <a:t>                    </a:t>
            </a:r>
            <a:endParaRPr lang="zh-CN" altLang="zh-CN" sz="2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09599" y="30449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778963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943098"/>
              </p:ext>
            </p:extLst>
          </p:nvPr>
        </p:nvGraphicFramePr>
        <p:xfrm>
          <a:off x="3794125" y="31400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31400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172843"/>
              </p:ext>
            </p:extLst>
          </p:nvPr>
        </p:nvGraphicFramePr>
        <p:xfrm>
          <a:off x="3794125" y="31400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31400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08311"/>
              </p:ext>
            </p:extLst>
          </p:nvPr>
        </p:nvGraphicFramePr>
        <p:xfrm>
          <a:off x="3794125" y="31400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31400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61468"/>
              </p:ext>
            </p:extLst>
          </p:nvPr>
        </p:nvGraphicFramePr>
        <p:xfrm>
          <a:off x="2339752" y="2249750"/>
          <a:ext cx="25019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01640" imgH="1434960" progId="Equation.DSMT4">
                  <p:embed/>
                </p:oleObj>
              </mc:Choice>
              <mc:Fallback>
                <p:oleObj name="Equation" r:id="rId7" imgW="2501640" imgH="143496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249750"/>
                        <a:ext cx="25019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-36512" y="3670746"/>
            <a:ext cx="821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</a:t>
            </a:r>
            <a:r>
              <a:rPr lang="zh-CN" altLang="en-US" sz="2800" b="1" dirty="0"/>
              <a:t>把</a:t>
            </a:r>
            <a:r>
              <a:rPr lang="en-US" altLang="zh-CN" sz="2800" b="1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</a:t>
            </a:r>
            <a:r>
              <a:rPr lang="zh-CN" altLang="en-US" sz="2800" b="1" dirty="0"/>
              <a:t>的第</a:t>
            </a:r>
            <a:r>
              <a:rPr lang="en-US" altLang="zh-CN" sz="2800" b="1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</a:t>
            </a:r>
            <a:r>
              <a:rPr lang="en-US" altLang="zh-CN" sz="2800" b="1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zh-CN" altLang="en-US" sz="2800" b="1" dirty="0"/>
              <a:t>行乘以</a:t>
            </a:r>
            <a:r>
              <a:rPr lang="en-US" altLang="zh-CN" sz="2800" b="1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k </a:t>
            </a:r>
            <a:r>
              <a:rPr lang="zh-CN" altLang="en-US" sz="2800" b="1" dirty="0"/>
              <a:t>得到的矩</a:t>
            </a:r>
            <a:r>
              <a:rPr lang="zh-CN" altLang="zh-CN" sz="2800" b="1" dirty="0"/>
              <a:t>阵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记作</a:t>
            </a:r>
            <a:r>
              <a:rPr lang="en-US" altLang="zh-CN" sz="2800" b="1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i(k</a:t>
            </a:r>
            <a:r>
              <a:rPr lang="en-US" altLang="zh-CN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sz="2800" b="1" dirty="0"/>
              <a:t>                    </a:t>
            </a:r>
            <a:endParaRPr lang="zh-CN" altLang="zh-CN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387009"/>
              </p:ext>
            </p:extLst>
          </p:nvPr>
        </p:nvGraphicFramePr>
        <p:xfrm>
          <a:off x="2323083" y="4342373"/>
          <a:ext cx="26797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79480" imgH="1434960" progId="Equation.DSMT4">
                  <p:embed/>
                </p:oleObj>
              </mc:Choice>
              <mc:Fallback>
                <p:oleObj name="Equation" r:id="rId9" imgW="2679480" imgH="143496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083" y="4342373"/>
                        <a:ext cx="26797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7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19" grpId="0"/>
      <p:bldP spid="20" grpId="0"/>
      <p:bldP spid="69" grpId="0"/>
      <p:bldP spid="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9306" y="-171400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90872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/>
              <a:t>，使得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 dirty="0"/>
              <a:t> 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/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89768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531901"/>
              </p:ext>
            </p:extLst>
          </p:nvPr>
        </p:nvGraphicFramePr>
        <p:xfrm>
          <a:off x="654050" y="427038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680" imgH="1562040" progId="Equation.DSMT4">
                  <p:embed/>
                </p:oleObj>
              </mc:Choice>
              <mc:Fallback>
                <p:oleObj name="Equation" r:id="rId3" imgW="24256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27038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91766"/>
              </p:ext>
            </p:extLst>
          </p:nvPr>
        </p:nvGraphicFramePr>
        <p:xfrm>
          <a:off x="3203848" y="404664"/>
          <a:ext cx="2120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1562040" progId="Equation.DSMT4">
                  <p:embed/>
                </p:oleObj>
              </mc:Choice>
              <mc:Fallback>
                <p:oleObj name="Equation" r:id="rId5" imgW="21207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04664"/>
                        <a:ext cx="2120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164293"/>
              </p:ext>
            </p:extLst>
          </p:nvPr>
        </p:nvGraphicFramePr>
        <p:xfrm>
          <a:off x="471488" y="2349500"/>
          <a:ext cx="3632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32040" imgH="1562040" progId="Equation.DSMT4">
                  <p:embed/>
                </p:oleObj>
              </mc:Choice>
              <mc:Fallback>
                <p:oleObj name="Equation" r:id="rId7" imgW="36320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2349500"/>
                        <a:ext cx="3632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203767"/>
              </p:ext>
            </p:extLst>
          </p:nvPr>
        </p:nvGraphicFramePr>
        <p:xfrm>
          <a:off x="4122738" y="2348880"/>
          <a:ext cx="3746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746160" imgH="1562040" progId="Equation.DSMT4">
                  <p:embed/>
                </p:oleObj>
              </mc:Choice>
              <mc:Fallback>
                <p:oleObj name="Equation" r:id="rId9" imgW="37461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2348880"/>
                        <a:ext cx="3746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90776"/>
              </p:ext>
            </p:extLst>
          </p:nvPr>
        </p:nvGraphicFramePr>
        <p:xfrm>
          <a:off x="228600" y="4170363"/>
          <a:ext cx="3937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936960" imgH="1562040" progId="Equation.DSMT4">
                  <p:embed/>
                </p:oleObj>
              </mc:Choice>
              <mc:Fallback>
                <p:oleObj name="Equation" r:id="rId11" imgW="3936960" imgH="156204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70363"/>
                        <a:ext cx="3937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89080"/>
              </p:ext>
            </p:extLst>
          </p:nvPr>
        </p:nvGraphicFramePr>
        <p:xfrm>
          <a:off x="4227513" y="4195763"/>
          <a:ext cx="38100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9880" imgH="1612800" progId="Equation.DSMT4">
                  <p:embed/>
                </p:oleObj>
              </mc:Choice>
              <mc:Fallback>
                <p:oleObj name="Equation" r:id="rId13" imgW="3809880" imgH="1612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4195763"/>
                        <a:ext cx="38100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8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9306" y="-171400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90872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/>
              <a:t>，使得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 dirty="0"/>
              <a:t> 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/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89768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967807"/>
              </p:ext>
            </p:extLst>
          </p:nvPr>
        </p:nvGraphicFramePr>
        <p:xfrm>
          <a:off x="654050" y="427038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680" imgH="1562040" progId="Equation.DSMT4">
                  <p:embed/>
                </p:oleObj>
              </mc:Choice>
              <mc:Fallback>
                <p:oleObj name="Equation" r:id="rId3" imgW="24256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27038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889423"/>
              </p:ext>
            </p:extLst>
          </p:nvPr>
        </p:nvGraphicFramePr>
        <p:xfrm>
          <a:off x="3203848" y="404664"/>
          <a:ext cx="2120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1562040" progId="Equation.DSMT4">
                  <p:embed/>
                </p:oleObj>
              </mc:Choice>
              <mc:Fallback>
                <p:oleObj name="Equation" r:id="rId5" imgW="21207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04664"/>
                        <a:ext cx="2120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397344"/>
              </p:ext>
            </p:extLst>
          </p:nvPr>
        </p:nvGraphicFramePr>
        <p:xfrm>
          <a:off x="228600" y="4170363"/>
          <a:ext cx="3937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6960" imgH="1562040" progId="Equation.DSMT4">
                  <p:embed/>
                </p:oleObj>
              </mc:Choice>
              <mc:Fallback>
                <p:oleObj name="Equation" r:id="rId7" imgW="39369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70363"/>
                        <a:ext cx="3937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12720"/>
              </p:ext>
            </p:extLst>
          </p:nvPr>
        </p:nvGraphicFramePr>
        <p:xfrm>
          <a:off x="4227513" y="4195763"/>
          <a:ext cx="38100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9880" imgH="1612800" progId="Equation.DSMT4">
                  <p:embed/>
                </p:oleObj>
              </mc:Choice>
              <mc:Fallback>
                <p:oleObj name="Equation" r:id="rId9" imgW="380988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4195763"/>
                        <a:ext cx="38100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109722"/>
              </p:ext>
            </p:extLst>
          </p:nvPr>
        </p:nvGraphicFramePr>
        <p:xfrm>
          <a:off x="2986088" y="2227263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12720" imgH="1562040" progId="Equation.DSMT4">
                  <p:embed/>
                </p:oleObj>
              </mc:Choice>
              <mc:Fallback>
                <p:oleObj name="Equation" r:id="rId11" imgW="2412720" imgH="1562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227263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3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70682"/>
              </p:ext>
            </p:extLst>
          </p:nvPr>
        </p:nvGraphicFramePr>
        <p:xfrm>
          <a:off x="4199457" y="2641724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457" y="2641724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163264"/>
              </p:ext>
            </p:extLst>
          </p:nvPr>
        </p:nvGraphicFramePr>
        <p:xfrm>
          <a:off x="4199457" y="2641724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457" y="2641724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78963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9305" y="2348880"/>
            <a:ext cx="738664" cy="2489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小结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28919" y="1434480"/>
            <a:ext cx="7517260" cy="914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326" y="1578496"/>
            <a:ext cx="661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1 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初等矩阵</a:t>
            </a:r>
            <a:r>
              <a:rPr lang="zh-CN" altLang="zh-CN" sz="2800" b="1" dirty="0">
                <a:latin typeface="+mn-ea"/>
              </a:rPr>
              <a:t>的概念及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四条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性质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28919" y="2977835"/>
            <a:ext cx="7517260" cy="1337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4459" y="3111869"/>
            <a:ext cx="7361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2 </a:t>
            </a:r>
            <a:r>
              <a:rPr lang="zh-CN" altLang="en-US" sz="2800" b="1" dirty="0">
                <a:latin typeface="+mn-ea"/>
              </a:rPr>
              <a:t>初等矩阵性质的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三个应用</a:t>
            </a:r>
            <a:r>
              <a:rPr lang="zh-CN" altLang="en-US" sz="2800" b="1" dirty="0">
                <a:latin typeface="+mn-ea"/>
              </a:rPr>
              <a:t>（</a:t>
            </a:r>
            <a:r>
              <a:rPr lang="zh-CN" altLang="en-US" sz="2800" b="1" dirty="0"/>
              <a:t>求</a:t>
            </a:r>
            <a:r>
              <a:rPr lang="zh-CN" altLang="zh-CN" sz="2800" b="1" dirty="0"/>
              <a:t>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zh-CN" altLang="en-US" sz="2800" b="1" dirty="0">
                <a:latin typeface="+mn-ea"/>
              </a:rPr>
              <a:t>求逆矩阵；</a:t>
            </a:r>
            <a:r>
              <a:rPr lang="zh-CN" altLang="en-US" sz="2800" b="1" dirty="0"/>
              <a:t>求解矩阵方程</a:t>
            </a:r>
            <a:r>
              <a:rPr lang="zh-CN" altLang="en-US" sz="2800" b="1" dirty="0">
                <a:latin typeface="+mn-ea"/>
              </a:rPr>
              <a:t>）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117055"/>
              </p:ext>
            </p:extLst>
          </p:nvPr>
        </p:nvGraphicFramePr>
        <p:xfrm>
          <a:off x="4227885" y="404267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885" y="404267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612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51519" y="260648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08" y="260648"/>
            <a:ext cx="8311008" cy="10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+mn-ea"/>
              </a:rPr>
              <a:t>       </a:t>
            </a:r>
            <a:r>
              <a:rPr lang="zh-CN" altLang="zh-CN" sz="2800" b="1" dirty="0">
                <a:latin typeface="+mn-ea"/>
              </a:rPr>
              <a:t>对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单位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矩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阵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sz="2800" b="1" i="1" dirty="0">
                <a:latin typeface="+mn-ea"/>
              </a:rPr>
              <a:t> </a:t>
            </a:r>
            <a:r>
              <a:rPr lang="zh-CN" altLang="zh-CN" sz="2800" b="1" dirty="0">
                <a:latin typeface="+mn-ea"/>
              </a:rPr>
              <a:t>进行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一次</a:t>
            </a:r>
            <a:r>
              <a:rPr lang="zh-CN" altLang="zh-CN" sz="2800" b="1" dirty="0">
                <a:latin typeface="+mn-ea"/>
              </a:rPr>
              <a:t>初等变换所得到的矩阵称为</a:t>
            </a:r>
            <a:r>
              <a:rPr lang="zh-CN" altLang="zh-CN" sz="2800" b="1" dirty="0">
                <a:highlight>
                  <a:srgbClr val="FFFF00"/>
                </a:highlight>
                <a:latin typeface="+mn-ea"/>
              </a:rPr>
              <a:t>初等矩阵</a:t>
            </a:r>
            <a:r>
              <a:rPr lang="zh-CN" altLang="zh-CN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9599" y="30449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778963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32960"/>
              </p:ext>
            </p:extLst>
          </p:nvPr>
        </p:nvGraphicFramePr>
        <p:xfrm>
          <a:off x="1876425" y="2492896"/>
          <a:ext cx="34290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29000" imgH="1942920" progId="Equation.DSMT4">
                  <p:embed/>
                </p:oleObj>
              </mc:Choice>
              <mc:Fallback>
                <p:oleObj name="Equation" r:id="rId3" imgW="3429000" imgH="1942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2492896"/>
                        <a:ext cx="34290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07504" y="1147098"/>
            <a:ext cx="7560840" cy="1489814"/>
            <a:chOff x="107504" y="-71229"/>
            <a:chExt cx="7560840" cy="1489814"/>
          </a:xfrm>
        </p:grpSpPr>
        <p:sp>
          <p:nvSpPr>
            <p:cNvPr id="15" name="TextBox 14"/>
            <p:cNvSpPr txBox="1"/>
            <p:nvPr/>
          </p:nvSpPr>
          <p:spPr>
            <a:xfrm>
              <a:off x="1255370" y="-71229"/>
              <a:ext cx="26642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zh-CN" sz="2800" b="1" dirty="0"/>
            </a:p>
            <a:p>
              <a:r>
                <a:rPr lang="en-US" altLang="zh-CN" sz="2800" b="1" dirty="0"/>
                <a:t> </a:t>
              </a:r>
              <a:endParaRPr lang="zh-CN" altLang="zh-CN" sz="2800" b="1" dirty="0"/>
            </a:p>
            <a:p>
              <a:endParaRPr lang="zh-CN" alt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7504" y="187479"/>
              <a:ext cx="756084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（</a:t>
              </a:r>
              <a:r>
                <a:rPr lang="en-US" altLang="zh-CN" sz="2800" b="1" dirty="0"/>
                <a:t>3</a:t>
              </a:r>
              <a:r>
                <a:rPr lang="zh-CN" altLang="zh-CN" sz="2800" b="1" dirty="0"/>
                <a:t>）将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E</a:t>
              </a:r>
              <a:r>
                <a:rPr lang="en-US" altLang="zh-CN" sz="2800" b="1" dirty="0"/>
                <a:t> </a:t>
              </a:r>
              <a:r>
                <a:rPr lang="zh-CN" altLang="zh-CN" sz="2800" b="1" dirty="0"/>
                <a:t>的第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800" b="1" dirty="0"/>
                <a:t> </a:t>
              </a:r>
              <a:r>
                <a:rPr lang="zh-CN" altLang="zh-CN" sz="2800" b="1" dirty="0"/>
                <a:t>行的</a:t>
              </a:r>
              <a:r>
                <a:rPr lang="en-US" altLang="zh-CN" sz="2800" b="1" i="1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k</a:t>
              </a:r>
              <a:r>
                <a:rPr lang="en-US" altLang="zh-CN" sz="2800" b="1" dirty="0"/>
                <a:t> </a:t>
              </a:r>
              <a:r>
                <a:rPr lang="zh-CN" altLang="zh-CN" sz="2800" b="1" dirty="0"/>
                <a:t>倍加到第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i</a:t>
              </a:r>
              <a:r>
                <a:rPr lang="en-US" altLang="zh-CN" sz="2800" b="1" dirty="0"/>
                <a:t> </a:t>
              </a:r>
              <a:r>
                <a:rPr lang="zh-CN" altLang="zh-CN" sz="2800" b="1" dirty="0"/>
                <a:t>行得到的矩</a:t>
              </a:r>
              <a:endParaRPr lang="en-US" altLang="zh-CN" sz="2800" b="1" dirty="0"/>
            </a:p>
            <a:p>
              <a:r>
                <a:rPr lang="en-US" altLang="zh-CN" sz="2800" b="1" dirty="0"/>
                <a:t>            </a:t>
              </a:r>
              <a:r>
                <a:rPr lang="zh-CN" altLang="zh-CN" sz="2800" b="1" dirty="0"/>
                <a:t>阵，记作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>
                  <a:highlight>
                    <a:srgbClr val="FFFF00"/>
                  </a:highlight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sz="2800" b="1" dirty="0">
                  <a:highlight>
                    <a:srgbClr val="FFFF00"/>
                  </a:highlight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b="1" i="1" dirty="0" err="1">
                  <a:highlight>
                    <a:srgbClr val="FFFF00"/>
                  </a:highlight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800" b="1" i="1" dirty="0">
                  <a:highlight>
                    <a:srgbClr val="FFFF00"/>
                  </a:highlight>
                  <a:latin typeface="Times New Roman" pitchFamily="18" charset="0"/>
                  <a:cs typeface="Times New Roman" pitchFamily="18" charset="0"/>
                </a:rPr>
                <a:t>, j(k</a:t>
              </a:r>
              <a:r>
                <a:rPr lang="en-US" altLang="zh-CN" sz="2800" b="1" dirty="0">
                  <a:highlight>
                    <a:srgbClr val="FFFF00"/>
                  </a:highlight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2800" b="1" dirty="0">
                  <a:highlight>
                    <a:srgbClr val="FFFF00"/>
                  </a:highlight>
                </a:rPr>
                <a:t> </a:t>
              </a:r>
              <a:r>
                <a:rPr lang="en-US" altLang="zh-CN" sz="2800" b="1" dirty="0">
                  <a:highlight>
                    <a:srgbClr val="FFFF00"/>
                  </a:highlight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2800" b="1" dirty="0"/>
                <a:t>             </a:t>
              </a:r>
              <a:endParaRPr lang="zh-CN" altLang="zh-CN" sz="2800" b="1" dirty="0"/>
            </a:p>
            <a:p>
              <a:endParaRPr lang="zh-CN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初等矩阵的定义</a:t>
            </a:r>
          </a:p>
        </p:txBody>
      </p:sp>
    </p:spTree>
    <p:extLst>
      <p:ext uri="{BB962C8B-B14F-4D97-AF65-F5344CB8AC3E}">
        <p14:creationId xmlns:p14="http://schemas.microsoft.com/office/powerpoint/2010/main" val="146258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082722"/>
              </p:ext>
            </p:extLst>
          </p:nvPr>
        </p:nvGraphicFramePr>
        <p:xfrm>
          <a:off x="4194522" y="23922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Picture 3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23922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984825"/>
              </p:ext>
            </p:extLst>
          </p:nvPr>
        </p:nvGraphicFramePr>
        <p:xfrm>
          <a:off x="4194522" y="23922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Picture 3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23922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242017"/>
              </p:ext>
            </p:extLst>
          </p:nvPr>
        </p:nvGraphicFramePr>
        <p:xfrm>
          <a:off x="4194522" y="23922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3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23922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5002" y="-315416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5208" y="232485"/>
            <a:ext cx="7733284" cy="1512168"/>
            <a:chOff x="75208" y="232485"/>
            <a:chExt cx="7733284" cy="1512168"/>
          </a:xfrm>
        </p:grpSpPr>
        <p:sp>
          <p:nvSpPr>
            <p:cNvPr id="14" name="圆角矩形 13"/>
            <p:cNvSpPr/>
            <p:nvPr/>
          </p:nvSpPr>
          <p:spPr>
            <a:xfrm>
              <a:off x="183220" y="232485"/>
              <a:ext cx="7625272" cy="15121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208" y="287650"/>
              <a:ext cx="77332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性质</a:t>
              </a:r>
              <a:r>
                <a:rPr lang="en-US" altLang="zh-CN" sz="2800" b="1" dirty="0"/>
                <a:t>1  </a:t>
              </a:r>
              <a:r>
                <a:rPr lang="zh-CN" altLang="zh-CN" sz="2800" b="1" dirty="0"/>
                <a:t>对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施行一次初等行变换，相当于在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的左边乘以相应的初等</a:t>
              </a:r>
              <a:r>
                <a:rPr lang="zh-CN" altLang="en-US" sz="2800" b="1" dirty="0"/>
                <a:t>矩</a:t>
              </a:r>
              <a:r>
                <a:rPr lang="zh-CN" altLang="zh-CN" sz="2800" b="1" dirty="0"/>
                <a:t>阵；对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施行一次初等列变换，相当于在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zh-CN" sz="2800" b="1" dirty="0"/>
                <a:t>的右边乘以相应的初等</a:t>
              </a:r>
              <a:r>
                <a:rPr lang="zh-CN" altLang="en-US" sz="2800" b="1" dirty="0"/>
                <a:t>矩</a:t>
              </a:r>
              <a:r>
                <a:rPr lang="zh-CN" altLang="zh-CN" sz="2800" b="1" dirty="0"/>
                <a:t>阵</a:t>
              </a:r>
              <a:r>
                <a:rPr lang="zh-CN" altLang="en-US" sz="2800" b="1" dirty="0"/>
                <a:t>。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006724"/>
                </p:ext>
              </p:extLst>
            </p:nvPr>
          </p:nvGraphicFramePr>
          <p:xfrm>
            <a:off x="1515368" y="37650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9279" imgH="304668" progId="Equation.DSMT4">
                    <p:embed/>
                  </p:oleObj>
                </mc:Choice>
                <mc:Fallback>
                  <p:oleObj name="Equation" r:id="rId7" imgW="279279" imgH="304668" progId="Equation.DSMT4">
                    <p:embed/>
                    <p:pic>
                      <p:nvPicPr>
                        <p:cNvPr id="0" name="Picture 3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368" y="37650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288529"/>
                </p:ext>
              </p:extLst>
            </p:nvPr>
          </p:nvGraphicFramePr>
          <p:xfrm>
            <a:off x="6852592" y="359733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9279" imgH="304668" progId="Equation.DSMT4">
                    <p:embed/>
                  </p:oleObj>
                </mc:Choice>
                <mc:Fallback>
                  <p:oleObj name="Equation" r:id="rId9" imgW="279279" imgH="304668" progId="Equation.DSMT4">
                    <p:embed/>
                    <p:pic>
                      <p:nvPicPr>
                        <p:cNvPr id="0" name="Picture 3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2592" y="359733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337365"/>
                </p:ext>
              </p:extLst>
            </p:nvPr>
          </p:nvGraphicFramePr>
          <p:xfrm>
            <a:off x="4857752" y="785794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79279" imgH="304668" progId="Equation.DSMT4">
                    <p:embed/>
                  </p:oleObj>
                </mc:Choice>
                <mc:Fallback>
                  <p:oleObj name="Equation" r:id="rId11" imgW="279279" imgH="304668" progId="Equation.DSMT4">
                    <p:embed/>
                    <p:pic>
                      <p:nvPicPr>
                        <p:cNvPr id="0" name="Picture 3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785794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初等矩阵的性质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496" y="2041684"/>
            <a:ext cx="67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79682"/>
              </p:ext>
            </p:extLst>
          </p:nvPr>
        </p:nvGraphicFramePr>
        <p:xfrm>
          <a:off x="4154165" y="243639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02" imgH="177492" progId="Equation.DSMT4">
                  <p:embed/>
                </p:oleObj>
              </mc:Choice>
              <mc:Fallback>
                <p:oleObj name="Equation" r:id="rId12" imgW="114102" imgH="17749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2436391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355620"/>
              </p:ext>
            </p:extLst>
          </p:nvPr>
        </p:nvGraphicFramePr>
        <p:xfrm>
          <a:off x="4154165" y="243639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02" imgH="177492" progId="Equation.DSMT4">
                  <p:embed/>
                </p:oleObj>
              </mc:Choice>
              <mc:Fallback>
                <p:oleObj name="Equation" r:id="rId13" imgW="114102" imgH="17749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2436391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828536"/>
              </p:ext>
            </p:extLst>
          </p:nvPr>
        </p:nvGraphicFramePr>
        <p:xfrm>
          <a:off x="4154165" y="243639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02" imgH="177492" progId="Equation.DSMT4">
                  <p:embed/>
                </p:oleObj>
              </mc:Choice>
              <mc:Fallback>
                <p:oleObj name="Equation" r:id="rId14" imgW="114102" imgH="17749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2436391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838255"/>
              </p:ext>
            </p:extLst>
          </p:nvPr>
        </p:nvGraphicFramePr>
        <p:xfrm>
          <a:off x="718592" y="1844824"/>
          <a:ext cx="198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81080" imgH="952200" progId="Equation.DSMT4">
                  <p:embed/>
                </p:oleObj>
              </mc:Choice>
              <mc:Fallback>
                <p:oleObj name="Equation" r:id="rId15" imgW="1981080" imgH="9522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92" y="1844824"/>
                        <a:ext cx="198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825572"/>
              </p:ext>
            </p:extLst>
          </p:nvPr>
        </p:nvGraphicFramePr>
        <p:xfrm>
          <a:off x="2933378" y="1861716"/>
          <a:ext cx="215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158920" imgH="952200" progId="Equation.DSMT4">
                  <p:embed/>
                </p:oleObj>
              </mc:Choice>
              <mc:Fallback>
                <p:oleObj name="Equation" r:id="rId17" imgW="2158920" imgH="9522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378" y="1861716"/>
                        <a:ext cx="2159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769060"/>
              </p:ext>
            </p:extLst>
          </p:nvPr>
        </p:nvGraphicFramePr>
        <p:xfrm>
          <a:off x="5348808" y="1861716"/>
          <a:ext cx="289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895480" imgH="952200" progId="Equation.DSMT4">
                  <p:embed/>
                </p:oleObj>
              </mc:Choice>
              <mc:Fallback>
                <p:oleObj name="Equation" r:id="rId19" imgW="2895480" imgH="952200" progId="Equation.DSMT4">
                  <p:embed/>
                  <p:pic>
                    <p:nvPicPr>
                      <p:cNvPr id="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808" y="1861716"/>
                        <a:ext cx="2895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51520" y="278092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计算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(1,2)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/>
              <a:t>  、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17826"/>
              </p:ext>
            </p:extLst>
          </p:nvPr>
        </p:nvGraphicFramePr>
        <p:xfrm>
          <a:off x="809599" y="3356992"/>
          <a:ext cx="5562601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562360" imgH="952200" progId="Equation.DSMT4">
                  <p:embed/>
                </p:oleObj>
              </mc:Choice>
              <mc:Fallback>
                <p:oleObj name="Equation" r:id="rId21" imgW="5562360" imgH="9522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599" y="3356992"/>
                        <a:ext cx="5562601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682549"/>
              </p:ext>
            </p:extLst>
          </p:nvPr>
        </p:nvGraphicFramePr>
        <p:xfrm>
          <a:off x="645244" y="4564732"/>
          <a:ext cx="702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7022880" imgH="952200" progId="Equation.DSMT4">
                  <p:embed/>
                </p:oleObj>
              </mc:Choice>
              <mc:Fallback>
                <p:oleObj name="Equation" r:id="rId23" imgW="7022880" imgH="952200" progId="Equation.DSMT4">
                  <p:embed/>
                  <p:pic>
                    <p:nvPicPr>
                      <p:cNvPr id="0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244" y="4564732"/>
                        <a:ext cx="7023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12">
            <a:extLst>
              <a:ext uri="{FF2B5EF4-FFF2-40B4-BE49-F238E27FC236}">
                <a16:creationId xmlns:a16="http://schemas.microsoft.com/office/drawing/2014/main" id="{B9DC9841-DEA5-4031-9A36-04539F88F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50" y="5402924"/>
            <a:ext cx="2551113" cy="525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口诀：左行右列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5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/>
      <p:bldP spid="2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20289"/>
              </p:ext>
            </p:extLst>
          </p:nvPr>
        </p:nvGraphicFramePr>
        <p:xfrm>
          <a:off x="4194522" y="23922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23922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87631"/>
              </p:ext>
            </p:extLst>
          </p:nvPr>
        </p:nvGraphicFramePr>
        <p:xfrm>
          <a:off x="4194522" y="23922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23922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606267"/>
              </p:ext>
            </p:extLst>
          </p:nvPr>
        </p:nvGraphicFramePr>
        <p:xfrm>
          <a:off x="4194522" y="23922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23922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5002" y="-315416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5208" y="232485"/>
            <a:ext cx="7733284" cy="1512168"/>
            <a:chOff x="75208" y="232485"/>
            <a:chExt cx="7733284" cy="1512168"/>
          </a:xfrm>
        </p:grpSpPr>
        <p:sp>
          <p:nvSpPr>
            <p:cNvPr id="14" name="圆角矩形 13"/>
            <p:cNvSpPr/>
            <p:nvPr/>
          </p:nvSpPr>
          <p:spPr>
            <a:xfrm>
              <a:off x="183220" y="232485"/>
              <a:ext cx="7625272" cy="15121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208" y="287650"/>
              <a:ext cx="77332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性质</a:t>
              </a:r>
              <a:r>
                <a:rPr lang="en-US" altLang="zh-CN" sz="2800" b="1" dirty="0"/>
                <a:t>1  </a:t>
              </a:r>
              <a:r>
                <a:rPr lang="zh-CN" altLang="zh-CN" sz="2800" b="1" dirty="0"/>
                <a:t>对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施行一次初等行变换，相当于在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的左边乘以相应的初等</a:t>
              </a:r>
              <a:r>
                <a:rPr lang="zh-CN" altLang="en-US" sz="2800" b="1" dirty="0"/>
                <a:t>矩</a:t>
              </a:r>
              <a:r>
                <a:rPr lang="zh-CN" altLang="zh-CN" sz="2800" b="1" dirty="0"/>
                <a:t>阵；对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施行一次初等列变换，相当于在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zh-CN" sz="2800" b="1" dirty="0"/>
                <a:t>的右边乘以相应的初等</a:t>
              </a:r>
              <a:r>
                <a:rPr lang="zh-CN" altLang="en-US" sz="2800" b="1" dirty="0"/>
                <a:t>矩</a:t>
              </a:r>
              <a:r>
                <a:rPr lang="zh-CN" altLang="zh-CN" sz="2800" b="1" dirty="0"/>
                <a:t>阵</a:t>
              </a:r>
              <a:r>
                <a:rPr lang="zh-CN" altLang="en-US" sz="2800" b="1" dirty="0"/>
                <a:t>。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9518725"/>
                </p:ext>
              </p:extLst>
            </p:nvPr>
          </p:nvGraphicFramePr>
          <p:xfrm>
            <a:off x="1515368" y="37650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9279" imgH="304668" progId="Equation.DSMT4">
                    <p:embed/>
                  </p:oleObj>
                </mc:Choice>
                <mc:Fallback>
                  <p:oleObj name="Equation" r:id="rId7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368" y="37650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3249312"/>
                </p:ext>
              </p:extLst>
            </p:nvPr>
          </p:nvGraphicFramePr>
          <p:xfrm>
            <a:off x="6852592" y="359733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9279" imgH="304668" progId="Equation.DSMT4">
                    <p:embed/>
                  </p:oleObj>
                </mc:Choice>
                <mc:Fallback>
                  <p:oleObj name="Equation" r:id="rId9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2592" y="359733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7276583"/>
                </p:ext>
              </p:extLst>
            </p:nvPr>
          </p:nvGraphicFramePr>
          <p:xfrm>
            <a:off x="4857752" y="785794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79279" imgH="304668" progId="Equation.DSMT4">
                    <p:embed/>
                  </p:oleObj>
                </mc:Choice>
                <mc:Fallback>
                  <p:oleObj name="Equation" r:id="rId11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785794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初等矩阵的性质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496" y="2385328"/>
            <a:ext cx="67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83376"/>
              </p:ext>
            </p:extLst>
          </p:nvPr>
        </p:nvGraphicFramePr>
        <p:xfrm>
          <a:off x="4154165" y="243639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02" imgH="177492" progId="Equation.DSMT4">
                  <p:embed/>
                </p:oleObj>
              </mc:Choice>
              <mc:Fallback>
                <p:oleObj name="Equation" r:id="rId12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2436391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064503"/>
              </p:ext>
            </p:extLst>
          </p:nvPr>
        </p:nvGraphicFramePr>
        <p:xfrm>
          <a:off x="4154165" y="243639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02" imgH="177492" progId="Equation.DSMT4">
                  <p:embed/>
                </p:oleObj>
              </mc:Choice>
              <mc:Fallback>
                <p:oleObj name="Equation" r:id="rId1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2436391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087867"/>
              </p:ext>
            </p:extLst>
          </p:nvPr>
        </p:nvGraphicFramePr>
        <p:xfrm>
          <a:off x="4154165" y="243639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02" imgH="177492" progId="Equation.DSMT4">
                  <p:embed/>
                </p:oleObj>
              </mc:Choice>
              <mc:Fallback>
                <p:oleObj name="Equation" r:id="rId1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2436391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904171"/>
              </p:ext>
            </p:extLst>
          </p:nvPr>
        </p:nvGraphicFramePr>
        <p:xfrm>
          <a:off x="718592" y="2188468"/>
          <a:ext cx="198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81080" imgH="952200" progId="Equation.DSMT4">
                  <p:embed/>
                </p:oleObj>
              </mc:Choice>
              <mc:Fallback>
                <p:oleObj name="Equation" r:id="rId15" imgW="198108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92" y="2188468"/>
                        <a:ext cx="198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928451"/>
              </p:ext>
            </p:extLst>
          </p:nvPr>
        </p:nvGraphicFramePr>
        <p:xfrm>
          <a:off x="2987824" y="1921892"/>
          <a:ext cx="21971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197080" imgH="1434960" progId="Equation.DSMT4">
                  <p:embed/>
                </p:oleObj>
              </mc:Choice>
              <mc:Fallback>
                <p:oleObj name="Equation" r:id="rId17" imgW="219708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921892"/>
                        <a:ext cx="21971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5724128" y="232971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计算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A D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101"/>
              </p:ext>
            </p:extLst>
          </p:nvPr>
        </p:nvGraphicFramePr>
        <p:xfrm>
          <a:off x="899592" y="3429000"/>
          <a:ext cx="56007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600520" imgH="1434960" progId="Equation.DSMT4">
                  <p:embed/>
                </p:oleObj>
              </mc:Choice>
              <mc:Fallback>
                <p:oleObj name="Equation" r:id="rId19" imgW="560052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429000"/>
                        <a:ext cx="56007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7504" y="3861048"/>
            <a:ext cx="67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29AB7C67-8E4E-49A2-B3A8-F7743141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45" y="5495825"/>
            <a:ext cx="2551113" cy="525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口诀：左行右列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5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5002" y="-315416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5208" y="232485"/>
            <a:ext cx="7733284" cy="1512168"/>
            <a:chOff x="75208" y="232485"/>
            <a:chExt cx="7733284" cy="1512168"/>
          </a:xfrm>
        </p:grpSpPr>
        <p:sp>
          <p:nvSpPr>
            <p:cNvPr id="14" name="圆角矩形 13"/>
            <p:cNvSpPr/>
            <p:nvPr/>
          </p:nvSpPr>
          <p:spPr>
            <a:xfrm>
              <a:off x="183220" y="232485"/>
              <a:ext cx="7625272" cy="15121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208" y="287650"/>
              <a:ext cx="77332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性质</a:t>
              </a:r>
              <a:r>
                <a:rPr lang="en-US" altLang="zh-CN" sz="2800" b="1" dirty="0"/>
                <a:t>1  </a:t>
              </a:r>
              <a:r>
                <a:rPr lang="zh-CN" altLang="zh-CN" sz="2800" b="1" dirty="0"/>
                <a:t>对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施行一次初等行变换，相当于在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的左边乘以相应的初等</a:t>
              </a:r>
              <a:r>
                <a:rPr lang="zh-CN" altLang="en-US" sz="2800" b="1" dirty="0"/>
                <a:t>矩</a:t>
              </a:r>
              <a:r>
                <a:rPr lang="zh-CN" altLang="zh-CN" sz="2800" b="1" dirty="0"/>
                <a:t>阵；对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施行一次初等列变换，相当于在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zh-CN" sz="2800" b="1" dirty="0"/>
                <a:t>的右边乘以相应的初等</a:t>
              </a:r>
              <a:r>
                <a:rPr lang="zh-CN" altLang="en-US" sz="2800" b="1" dirty="0"/>
                <a:t>矩</a:t>
              </a:r>
              <a:r>
                <a:rPr lang="zh-CN" altLang="zh-CN" sz="2800" b="1" dirty="0"/>
                <a:t>阵</a:t>
              </a:r>
              <a:r>
                <a:rPr lang="zh-CN" altLang="en-US" sz="2800" b="1" dirty="0"/>
                <a:t>。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8928403"/>
                </p:ext>
              </p:extLst>
            </p:nvPr>
          </p:nvGraphicFramePr>
          <p:xfrm>
            <a:off x="1515368" y="37650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79279" imgH="304668" progId="Equation.DSMT4">
                    <p:embed/>
                  </p:oleObj>
                </mc:Choice>
                <mc:Fallback>
                  <p:oleObj name="Equation" r:id="rId5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368" y="37650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7307609"/>
                </p:ext>
              </p:extLst>
            </p:nvPr>
          </p:nvGraphicFramePr>
          <p:xfrm>
            <a:off x="6852592" y="359733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9279" imgH="304668" progId="Equation.DSMT4">
                    <p:embed/>
                  </p:oleObj>
                </mc:Choice>
                <mc:Fallback>
                  <p:oleObj name="Equation" r:id="rId7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2592" y="359733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607815"/>
                </p:ext>
              </p:extLst>
            </p:nvPr>
          </p:nvGraphicFramePr>
          <p:xfrm>
            <a:off x="4857752" y="785794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9279" imgH="304668" progId="Equation.DSMT4">
                    <p:embed/>
                  </p:oleObj>
                </mc:Choice>
                <mc:Fallback>
                  <p:oleObj name="Equation" r:id="rId9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785794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初等矩阵的性质</a:t>
            </a:r>
          </a:p>
        </p:txBody>
      </p:sp>
      <p:sp>
        <p:nvSpPr>
          <p:cNvPr id="23" name="TextBox 22"/>
          <p:cNvSpPr txBox="1"/>
          <p:nvPr>
            <p:custDataLst>
              <p:tags r:id="rId1"/>
            </p:custDataLst>
          </p:nvPr>
        </p:nvSpPr>
        <p:spPr>
          <a:xfrm>
            <a:off x="1828800" y="3274591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5" name="TextBox 24"/>
          <p:cNvSpPr txBox="1"/>
          <p:nvPr>
            <p:custDataLst>
              <p:tags r:id="rId2"/>
            </p:custDataLst>
          </p:nvPr>
        </p:nvSpPr>
        <p:spPr>
          <a:xfrm>
            <a:off x="1828800" y="4131841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20645"/>
              </p:ext>
            </p:extLst>
          </p:nvPr>
        </p:nvGraphicFramePr>
        <p:xfrm>
          <a:off x="849313" y="1772816"/>
          <a:ext cx="2654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54300" imgH="1358900" progId="Equation.DSMT4">
                  <p:embed/>
                </p:oleObj>
              </mc:Choice>
              <mc:Fallback>
                <p:oleObj name="Equation" r:id="rId10" imgW="2654300" imgH="135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772816"/>
                        <a:ext cx="26543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6512" y="217017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例设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102205"/>
              </p:ext>
            </p:extLst>
          </p:nvPr>
        </p:nvGraphicFramePr>
        <p:xfrm>
          <a:off x="6958235" y="213779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02" imgH="177492" progId="Equation.DSMT4">
                  <p:embed/>
                </p:oleObj>
              </mc:Choice>
              <mc:Fallback>
                <p:oleObj name="Equation" r:id="rId12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35" y="213779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904211"/>
              </p:ext>
            </p:extLst>
          </p:nvPr>
        </p:nvGraphicFramePr>
        <p:xfrm>
          <a:off x="6958235" y="213779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02" imgH="177492" progId="Equation.DSMT4">
                  <p:embed/>
                </p:oleObj>
              </mc:Choice>
              <mc:Fallback>
                <p:oleObj name="Equation" r:id="rId1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35" y="213779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21093"/>
              </p:ext>
            </p:extLst>
          </p:nvPr>
        </p:nvGraphicFramePr>
        <p:xfrm>
          <a:off x="6958235" y="213779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4102" imgH="177492" progId="Equation.DSMT4">
                  <p:embed/>
                </p:oleObj>
              </mc:Choice>
              <mc:Fallback>
                <p:oleObj name="Equation" r:id="rId1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35" y="213779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69640"/>
              </p:ext>
            </p:extLst>
          </p:nvPr>
        </p:nvGraphicFramePr>
        <p:xfrm>
          <a:off x="3553544" y="1822451"/>
          <a:ext cx="2057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57400" imgH="1333500" progId="Equation.DSMT4">
                  <p:embed/>
                </p:oleObj>
              </mc:Choice>
              <mc:Fallback>
                <p:oleObj name="Equation" r:id="rId16" imgW="20574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544" y="1822451"/>
                        <a:ext cx="20574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16177"/>
              </p:ext>
            </p:extLst>
          </p:nvPr>
        </p:nvGraphicFramePr>
        <p:xfrm>
          <a:off x="5699844" y="1822451"/>
          <a:ext cx="1968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68500" imgH="1333500" progId="Equation.DSMT4">
                  <p:embed/>
                </p:oleObj>
              </mc:Choice>
              <mc:Fallback>
                <p:oleObj name="Equation" r:id="rId18" imgW="19685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844" y="1822451"/>
                        <a:ext cx="1968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95536" y="312180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48484"/>
              </p:ext>
            </p:extLst>
          </p:nvPr>
        </p:nvGraphicFramePr>
        <p:xfrm>
          <a:off x="611560" y="3213100"/>
          <a:ext cx="3403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403440" imgH="1358640" progId="Equation.DSMT4">
                  <p:embed/>
                </p:oleObj>
              </mc:Choice>
              <mc:Fallback>
                <p:oleObj name="Equation" r:id="rId20" imgW="3403440" imgH="135864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13100"/>
                        <a:ext cx="34036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935649"/>
              </p:ext>
            </p:extLst>
          </p:nvPr>
        </p:nvGraphicFramePr>
        <p:xfrm>
          <a:off x="55852" y="4667474"/>
          <a:ext cx="4639808" cy="119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283000" imgH="1358640" progId="Equation.DSMT4">
                  <p:embed/>
                </p:oleObj>
              </mc:Choice>
              <mc:Fallback>
                <p:oleObj name="Equation" r:id="rId22" imgW="5283000" imgH="1358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2" y="4667474"/>
                        <a:ext cx="4639808" cy="119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132412"/>
              </p:ext>
            </p:extLst>
          </p:nvPr>
        </p:nvGraphicFramePr>
        <p:xfrm>
          <a:off x="4053408" y="3222228"/>
          <a:ext cx="4191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190760" imgH="1358640" progId="Equation.DSMT4">
                  <p:embed/>
                </p:oleObj>
              </mc:Choice>
              <mc:Fallback>
                <p:oleObj name="Equation" r:id="rId24" imgW="419076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053408" y="3222228"/>
                        <a:ext cx="41910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12">
            <a:extLst>
              <a:ext uri="{FF2B5EF4-FFF2-40B4-BE49-F238E27FC236}">
                <a16:creationId xmlns:a16="http://schemas.microsoft.com/office/drawing/2014/main" id="{7591339D-CCC5-42C4-B122-F8C4C60DD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20" y="6104258"/>
            <a:ext cx="2551113" cy="525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口诀：左行右列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9EB23D8-393C-42A0-894A-1D585E073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994069"/>
              </p:ext>
            </p:extLst>
          </p:nvPr>
        </p:nvGraphicFramePr>
        <p:xfrm>
          <a:off x="4695825" y="4646613"/>
          <a:ext cx="3683000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190760" imgH="1358640" progId="Equation.DSMT4">
                  <p:embed/>
                </p:oleObj>
              </mc:Choice>
              <mc:Fallback>
                <p:oleObj name="Equation" r:id="rId26" imgW="4190760" imgH="13586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95825" y="4646613"/>
                        <a:ext cx="3683000" cy="119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36BA02F-0D2D-4BBA-ACB2-D502C759F1D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59" y="5431211"/>
            <a:ext cx="3213923" cy="4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2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5002" y="-315416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5208" y="232485"/>
            <a:ext cx="7733284" cy="1512168"/>
            <a:chOff x="75208" y="232485"/>
            <a:chExt cx="7733284" cy="1512168"/>
          </a:xfrm>
        </p:grpSpPr>
        <p:sp>
          <p:nvSpPr>
            <p:cNvPr id="14" name="圆角矩形 13"/>
            <p:cNvSpPr/>
            <p:nvPr/>
          </p:nvSpPr>
          <p:spPr>
            <a:xfrm>
              <a:off x="183220" y="232485"/>
              <a:ext cx="7625272" cy="15121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208" y="287650"/>
              <a:ext cx="77332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性质</a:t>
              </a:r>
              <a:r>
                <a:rPr lang="en-US" altLang="zh-CN" sz="2800" b="1" dirty="0"/>
                <a:t>1  </a:t>
              </a:r>
              <a:r>
                <a:rPr lang="zh-CN" altLang="zh-CN" sz="2800" b="1" dirty="0"/>
                <a:t>对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施行一次初等行变换，相当于在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的左边乘以相应的初等</a:t>
              </a:r>
              <a:r>
                <a:rPr lang="zh-CN" altLang="en-US" sz="2800" b="1" dirty="0"/>
                <a:t>矩</a:t>
              </a:r>
              <a:r>
                <a:rPr lang="zh-CN" altLang="zh-CN" sz="2800" b="1" dirty="0"/>
                <a:t>阵；对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施行一次初等列变换，相当于在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zh-CN" sz="2800" b="1" dirty="0"/>
                <a:t>的右边乘以相应的初等</a:t>
              </a:r>
              <a:r>
                <a:rPr lang="zh-CN" altLang="en-US" sz="2800" b="1" dirty="0"/>
                <a:t>矩</a:t>
              </a:r>
              <a:r>
                <a:rPr lang="zh-CN" altLang="zh-CN" sz="2800" b="1" dirty="0"/>
                <a:t>阵</a:t>
              </a:r>
              <a:r>
                <a:rPr lang="zh-CN" altLang="en-US" sz="2800" b="1" dirty="0"/>
                <a:t>。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3747488"/>
                </p:ext>
              </p:extLst>
            </p:nvPr>
          </p:nvGraphicFramePr>
          <p:xfrm>
            <a:off x="1515368" y="37650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79279" imgH="304668" progId="Equation.DSMT4">
                    <p:embed/>
                  </p:oleObj>
                </mc:Choice>
                <mc:Fallback>
                  <p:oleObj name="Equation" r:id="rId5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368" y="37650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1898309"/>
                </p:ext>
              </p:extLst>
            </p:nvPr>
          </p:nvGraphicFramePr>
          <p:xfrm>
            <a:off x="6852592" y="359733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9279" imgH="304668" progId="Equation.DSMT4">
                    <p:embed/>
                  </p:oleObj>
                </mc:Choice>
                <mc:Fallback>
                  <p:oleObj name="Equation" r:id="rId7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2592" y="359733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2799043"/>
                </p:ext>
              </p:extLst>
            </p:nvPr>
          </p:nvGraphicFramePr>
          <p:xfrm>
            <a:off x="4857752" y="785794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9279" imgH="304668" progId="Equation.DSMT4">
                    <p:embed/>
                  </p:oleObj>
                </mc:Choice>
                <mc:Fallback>
                  <p:oleObj name="Equation" r:id="rId9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785794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初等矩阵的性质</a:t>
            </a:r>
          </a:p>
        </p:txBody>
      </p:sp>
      <p:sp>
        <p:nvSpPr>
          <p:cNvPr id="23" name="TextBox 22"/>
          <p:cNvSpPr txBox="1"/>
          <p:nvPr>
            <p:custDataLst>
              <p:tags r:id="rId1"/>
            </p:custDataLst>
          </p:nvPr>
        </p:nvSpPr>
        <p:spPr>
          <a:xfrm>
            <a:off x="1828800" y="3274591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5" name="TextBox 24"/>
          <p:cNvSpPr txBox="1"/>
          <p:nvPr>
            <p:custDataLst>
              <p:tags r:id="rId2"/>
            </p:custDataLst>
          </p:nvPr>
        </p:nvSpPr>
        <p:spPr>
          <a:xfrm>
            <a:off x="1828800" y="4131841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669820"/>
              </p:ext>
            </p:extLst>
          </p:nvPr>
        </p:nvGraphicFramePr>
        <p:xfrm>
          <a:off x="849313" y="1772816"/>
          <a:ext cx="2654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54300" imgH="1358900" progId="Equation.DSMT4">
                  <p:embed/>
                </p:oleObj>
              </mc:Choice>
              <mc:Fallback>
                <p:oleObj name="Equation" r:id="rId10" imgW="2654300" imgH="135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772816"/>
                        <a:ext cx="26543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6512" y="217017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例设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24481"/>
              </p:ext>
            </p:extLst>
          </p:nvPr>
        </p:nvGraphicFramePr>
        <p:xfrm>
          <a:off x="6958235" y="213779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02" imgH="177492" progId="Equation.DSMT4">
                  <p:embed/>
                </p:oleObj>
              </mc:Choice>
              <mc:Fallback>
                <p:oleObj name="Equation" r:id="rId12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35" y="213779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538624"/>
              </p:ext>
            </p:extLst>
          </p:nvPr>
        </p:nvGraphicFramePr>
        <p:xfrm>
          <a:off x="6958235" y="213779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02" imgH="177492" progId="Equation.DSMT4">
                  <p:embed/>
                </p:oleObj>
              </mc:Choice>
              <mc:Fallback>
                <p:oleObj name="Equation" r:id="rId1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35" y="213779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206330"/>
              </p:ext>
            </p:extLst>
          </p:nvPr>
        </p:nvGraphicFramePr>
        <p:xfrm>
          <a:off x="6958235" y="213779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4102" imgH="177492" progId="Equation.DSMT4">
                  <p:embed/>
                </p:oleObj>
              </mc:Choice>
              <mc:Fallback>
                <p:oleObj name="Equation" r:id="rId1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35" y="213779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672477"/>
              </p:ext>
            </p:extLst>
          </p:nvPr>
        </p:nvGraphicFramePr>
        <p:xfrm>
          <a:off x="3553544" y="1822451"/>
          <a:ext cx="2057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57400" imgH="1333500" progId="Equation.DSMT4">
                  <p:embed/>
                </p:oleObj>
              </mc:Choice>
              <mc:Fallback>
                <p:oleObj name="Equation" r:id="rId16" imgW="20574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544" y="1822451"/>
                        <a:ext cx="20574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554840"/>
              </p:ext>
            </p:extLst>
          </p:nvPr>
        </p:nvGraphicFramePr>
        <p:xfrm>
          <a:off x="5699844" y="1822451"/>
          <a:ext cx="1968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68500" imgH="1333500" progId="Equation.DSMT4">
                  <p:embed/>
                </p:oleObj>
              </mc:Choice>
              <mc:Fallback>
                <p:oleObj name="Equation" r:id="rId18" imgW="19685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844" y="1822451"/>
                        <a:ext cx="1968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95536" y="312180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26628"/>
              </p:ext>
            </p:extLst>
          </p:nvPr>
        </p:nvGraphicFramePr>
        <p:xfrm>
          <a:off x="977776" y="3213100"/>
          <a:ext cx="3378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377880" imgH="1358640" progId="Equation.DSMT4">
                  <p:embed/>
                </p:oleObj>
              </mc:Choice>
              <mc:Fallback>
                <p:oleObj name="Equation" r:id="rId20" imgW="33778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776" y="3213100"/>
                        <a:ext cx="33782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946508"/>
              </p:ext>
            </p:extLst>
          </p:nvPr>
        </p:nvGraphicFramePr>
        <p:xfrm>
          <a:off x="395536" y="4591050"/>
          <a:ext cx="4013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012920" imgH="1358640" progId="Equation.DSMT4">
                  <p:embed/>
                </p:oleObj>
              </mc:Choice>
              <mc:Fallback>
                <p:oleObj name="Equation" r:id="rId22" imgW="4012920" imgH="1358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591050"/>
                        <a:ext cx="40132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713915"/>
              </p:ext>
            </p:extLst>
          </p:nvPr>
        </p:nvGraphicFramePr>
        <p:xfrm>
          <a:off x="4484712" y="3222228"/>
          <a:ext cx="2895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895480" imgH="1358640" progId="Equation.DSMT4">
                  <p:embed/>
                </p:oleObj>
              </mc:Choice>
              <mc:Fallback>
                <p:oleObj name="Equation" r:id="rId24" imgW="289548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484712" y="3222228"/>
                        <a:ext cx="28956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278899"/>
              </p:ext>
            </p:extLst>
          </p:nvPr>
        </p:nvGraphicFramePr>
        <p:xfrm>
          <a:off x="4484712" y="4590380"/>
          <a:ext cx="2895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895480" imgH="1358640" progId="Equation.DSMT4">
                  <p:embed/>
                </p:oleObj>
              </mc:Choice>
              <mc:Fallback>
                <p:oleObj name="Equation" r:id="rId26" imgW="289548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484712" y="4590380"/>
                        <a:ext cx="28956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12">
            <a:extLst>
              <a:ext uri="{FF2B5EF4-FFF2-40B4-BE49-F238E27FC236}">
                <a16:creationId xmlns:a16="http://schemas.microsoft.com/office/drawing/2014/main" id="{9B01CFCC-55EA-431B-9EB7-9F03D5220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29" y="6146427"/>
            <a:ext cx="2551113" cy="525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口诀：左行右列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61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ONYMOUSPOLLING" val="False"/>
  <p:tag name="RAINPROBLEMTYPE" val="MultipleChoice"/>
  <p:tag name="RAINPROBLEM" val="MultipleChoice"/>
  <p:tag name="PROBLEMSCORE" val="1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eaVert" wrap="square" rtlCol="0">
        <a:spAutoFit/>
      </a:bodyPr>
      <a:lstStyle>
        <a:defPPr>
          <a:defRPr sz="3600" b="1" dirty="0" smtClean="0">
            <a:latin typeface="黑体" pitchFamily="49" charset="-122"/>
            <a:ea typeface="黑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1905</Words>
  <Application>Microsoft Office PowerPoint</Application>
  <PresentationFormat>全屏显示(4:3)</PresentationFormat>
  <Paragraphs>436</Paragraphs>
  <Slides>42</Slides>
  <Notes>26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黑体</vt:lpstr>
      <vt:lpstr>楷体_GB2312</vt:lpstr>
      <vt:lpstr>宋体</vt:lpstr>
      <vt:lpstr>Microsoft Yahei</vt:lpstr>
      <vt:lpstr>Arial</vt:lpstr>
      <vt:lpstr>Calibri</vt:lpstr>
      <vt:lpstr>Cambria Math</vt:lpstr>
      <vt:lpstr>Times New Roman</vt:lpstr>
      <vt:lpstr>Office 主题</vt:lpstr>
      <vt:lpstr>Equation</vt:lpstr>
      <vt:lpstr>复  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Xiaotong Chen</cp:lastModifiedBy>
  <cp:revision>393</cp:revision>
  <cp:lastPrinted>2017-09-14T00:20:00Z</cp:lastPrinted>
  <dcterms:created xsi:type="dcterms:W3CDTF">2015-01-02T08:47:50Z</dcterms:created>
  <dcterms:modified xsi:type="dcterms:W3CDTF">2023-09-19T03:36:17Z</dcterms:modified>
</cp:coreProperties>
</file>