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  <p:sldMasterId id="2147483666" r:id="rId4"/>
    <p:sldMasterId id="2147483669" r:id="rId5"/>
  </p:sldMasterIdLst>
  <p:notesMasterIdLst>
    <p:notesMasterId r:id="rId48"/>
  </p:notesMasterIdLst>
  <p:sldIdLst>
    <p:sldId id="268" r:id="rId6"/>
    <p:sldId id="501" r:id="rId7"/>
    <p:sldId id="256" r:id="rId8"/>
    <p:sldId id="512" r:id="rId9"/>
    <p:sldId id="513" r:id="rId10"/>
    <p:sldId id="257" r:id="rId11"/>
    <p:sldId id="270" r:id="rId12"/>
    <p:sldId id="273" r:id="rId13"/>
    <p:sldId id="274" r:id="rId14"/>
    <p:sldId id="282" r:id="rId15"/>
    <p:sldId id="278" r:id="rId16"/>
    <p:sldId id="280" r:id="rId17"/>
    <p:sldId id="288" r:id="rId18"/>
    <p:sldId id="287" r:id="rId19"/>
    <p:sldId id="515" r:id="rId20"/>
    <p:sldId id="284" r:id="rId21"/>
    <p:sldId id="272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264" r:id="rId38"/>
    <p:sldId id="265" r:id="rId39"/>
    <p:sldId id="306" r:id="rId40"/>
    <p:sldId id="307" r:id="rId41"/>
    <p:sldId id="308" r:id="rId42"/>
    <p:sldId id="309" r:id="rId43"/>
    <p:sldId id="261" r:id="rId44"/>
    <p:sldId id="262" r:id="rId45"/>
    <p:sldId id="267" r:id="rId46"/>
    <p:sldId id="286" r:id="rId4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70" d="100"/>
          <a:sy n="70" d="100"/>
        </p:scale>
        <p:origin x="1176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41E758A5-43BE-4C05-8539-6C982E72405A}" type="presOf" srcId="{EF24F56F-F948-4FAE-A21B-C908CFF0947F}" destId="{04E584C8-CAF4-4F3A-A494-457051CBD1BA}" srcOrd="0" destOrd="0" presId="urn:microsoft.com/office/officeart/2005/8/layout/venn1"/>
    <dgm:cxn modelId="{DB5690E6-BF47-4E7C-A4DB-DD6C24A57A62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41BFBDE-101C-4307-9F4E-721A8BE8A34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A231BD38-EFA5-4743-8FAC-72534D07CC44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3EE6754-2FFE-45A1-8215-2E67CA27A53A}" type="presOf" srcId="{A4DBE9E6-97EB-4725-A2C1-3C97D390DE6E}" destId="{CD4B3101-F142-4E5E-B80A-8D9996F097C7}" srcOrd="0" destOrd="0" presId="urn:microsoft.com/office/officeart/2005/8/layout/venn1"/>
    <dgm:cxn modelId="{81C39CB5-6552-4BE9-B758-2583D88618F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582FE223-80E0-4B9F-9200-11B7529C0340}" type="presOf" srcId="{737B5EC5-D0D2-4529-A675-2479ADB7512A}" destId="{4470F79F-6492-40EA-A900-0CDDBA36E791}" srcOrd="0" destOrd="0" presId="urn:microsoft.com/office/officeart/2005/8/layout/venn1"/>
    <dgm:cxn modelId="{355ADE91-9DFB-4917-A053-176DB9AF6A39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5EFBD6C1-FDC2-4211-B27E-98B9EDAAD29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171A9E2D-2B93-4CFB-B9B9-216F60E94326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807D2783-0D05-46F7-AED8-0A0353B51B17}" type="presOf" srcId="{938154DC-7DEC-4435-8AEE-F287F60DA644}" destId="{A319629E-037B-4B5B-8915-441F51FA60BC}" srcOrd="0" destOrd="0" presId="urn:microsoft.com/office/officeart/2005/8/layout/venn1"/>
    <dgm:cxn modelId="{31FB0F1A-281D-4817-AC69-35093D21932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CB484329-C34C-48CA-8652-52D51BC8DAB5}" type="presOf" srcId="{EF24F56F-F948-4FAE-A21B-C908CFF0947F}" destId="{04E584C8-CAF4-4F3A-A494-457051CBD1BA}" srcOrd="0" destOrd="0" presId="urn:microsoft.com/office/officeart/2005/8/layout/venn1"/>
    <dgm:cxn modelId="{6A32B2E8-0F6A-4BE8-A1C4-DFDA03FC16F8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3354DCB-769E-4CB0-96FB-25448C63277A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2733E588-BD3B-4570-BC8D-3F9C86BC8D20}" type="presOf" srcId="{CE6CFCA0-C49C-4951-BE4A-2894AF7F0369}" destId="{7B1E7C52-CF18-48B2-BB65-024F73E359D3}" srcOrd="0" destOrd="0" presId="urn:microsoft.com/office/officeart/2005/8/layout/venn1"/>
    <dgm:cxn modelId="{62FB6EF8-8F8F-4923-8AC1-8134E95C183B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F8BB1B7A-FB2D-4AE4-AFCB-E398D5B84FA2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8500B1E-EB09-4526-90E2-D6AA7D51EF8E}" type="presOf" srcId="{4E65984A-BA92-43D1-B9A2-B9086CB43038}" destId="{952DD290-D500-4BE9-9525-723274617DF1}" srcOrd="0" destOrd="0" presId="urn:microsoft.com/office/officeart/2005/8/layout/venn1"/>
    <dgm:cxn modelId="{DF9F7C31-14E5-490F-B353-6E7878ED3A0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5EB0AA8-E081-4D67-AC10-ABF95DE15D8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F09D765F-59CD-4E46-8DA6-58657A1CEC08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9337E663-299B-451B-8AB2-E8EE16F6A924}" type="presOf" srcId="{8A5913D2-4896-41F8-9856-90C73F67022D}" destId="{6F917F00-94F3-4752-A2F0-5E137890CEB8}" srcOrd="0" destOrd="0" presId="urn:microsoft.com/office/officeart/2005/8/layout/venn1"/>
    <dgm:cxn modelId="{35A778C9-A973-4F49-ABF4-DB085E49CA1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E2C7134A-532E-42D7-913F-0F7095D9C3F6}" type="presOf" srcId="{B9B3E140-8B8D-4175-BD94-00D1649702AA}" destId="{6DAFA64C-DC3D-43CC-9306-9A83B9F4FF30}" srcOrd="0" destOrd="0" presId="urn:microsoft.com/office/officeart/2005/8/layout/venn1"/>
    <dgm:cxn modelId="{A8B788C4-1DC3-4770-B76A-E072560B0AD9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896A9902-DA7E-46CC-8928-F3FCB029F29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41C19A0C-1704-43BD-8840-3EDCD59DFABA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A95D599-1F92-4D92-AE16-B5C898F0AE95}" type="presOf" srcId="{AABD46EF-623D-4EC1-9905-9F9517C84035}" destId="{8A8110AF-7FCF-4E47-932E-B9CB33926204}" srcOrd="0" destOrd="0" presId="urn:microsoft.com/office/officeart/2005/8/layout/venn1"/>
    <dgm:cxn modelId="{DB43B355-4FEB-4834-AAA4-88A38EF0BE19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8AF1DE2F-3A89-42EA-AA24-3FC78C25A627}" type="presOf" srcId="{EF24F56F-F948-4FAE-A21B-C908CFF0947F}" destId="{04E584C8-CAF4-4F3A-A494-457051CBD1BA}" srcOrd="0" destOrd="0" presId="urn:microsoft.com/office/officeart/2005/8/layout/venn1"/>
    <dgm:cxn modelId="{95E2F167-A008-497E-BE17-C606AE5456AC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A02C334-7A1B-43FA-B19D-6C161FDE44DA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D25D542-F045-4273-A86C-F914DA5CCFC8}" type="presOf" srcId="{CE6CFCA0-C49C-4951-BE4A-2894AF7F0369}" destId="{7B1E7C52-CF18-48B2-BB65-024F73E359D3}" srcOrd="0" destOrd="0" presId="urn:microsoft.com/office/officeart/2005/8/layout/venn1"/>
    <dgm:cxn modelId="{99DB458D-2ACE-48A8-9C01-430698A08B8B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4BF3DAA-AC42-4ECA-8BE6-C8663F613D12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6D97090-34C7-4092-8CAB-399C647225CD}" type="presOf" srcId="{21F9EB01-2DBC-4DE3-BF4F-D736561A8F50}" destId="{EDBBB33F-27B5-48AE-A61C-C9DE23066AD1}" srcOrd="0" destOrd="0" presId="urn:microsoft.com/office/officeart/2005/8/layout/venn1"/>
    <dgm:cxn modelId="{D106A7AC-0CFE-4AA7-AE32-F8B52DA90BD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B941DA2-F308-443E-8E89-0319D3320008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3BB5109C-8FA6-4FF3-86B3-5B7BDB14FD54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14909D2-9122-437A-889D-DCAC914ED80D}" type="presOf" srcId="{4E65984A-BA92-43D1-B9A2-B9086CB43038}" destId="{952DD290-D500-4BE9-9525-723274617DF1}" srcOrd="0" destOrd="0" presId="urn:microsoft.com/office/officeart/2005/8/layout/venn1"/>
    <dgm:cxn modelId="{36148598-CF17-47F1-A455-4437B23040C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90D25E02-BE9B-4446-9595-B2C67BFF84CB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48DCBEA4-2F7F-47CD-95BD-58B4E213F16A}" type="presOf" srcId="{8A5913D2-4896-41F8-9856-90C73F67022D}" destId="{6F917F00-94F3-4752-A2F0-5E137890CEB8}" srcOrd="0" destOrd="0" presId="urn:microsoft.com/office/officeart/2005/8/layout/venn1"/>
    <dgm:cxn modelId="{8C39FB42-6844-4AB1-A658-EB64F537BDA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86E27623-F83B-4458-A918-6BFA399225C6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FC625D0-B39E-432A-8514-50D5EB7AC4D6}" type="presOf" srcId="{737B5EC5-D0D2-4529-A675-2479ADB7512A}" destId="{4470F79F-6492-40EA-A900-0CDDBA36E791}" srcOrd="0" destOrd="0" presId="urn:microsoft.com/office/officeart/2005/8/layout/venn1"/>
    <dgm:cxn modelId="{CF570C7B-0E7B-4F7B-9634-B69F0EAF24B8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68B7096-EA4E-4D90-BCF5-664F4BEE97B2}" type="presOf" srcId="{AABD46EF-623D-4EC1-9905-9F9517C84035}" destId="{8A8110AF-7FCF-4E47-932E-B9CB33926204}" srcOrd="0" destOrd="0" presId="urn:microsoft.com/office/officeart/2005/8/layout/venn1"/>
    <dgm:cxn modelId="{277BACEF-994D-4B12-833B-72F2543B03D7}" type="presOf" srcId="{938154DC-7DEC-4435-8AEE-F287F60DA644}" destId="{A319629E-037B-4B5B-8915-441F51FA60BC}" srcOrd="0" destOrd="0" presId="urn:microsoft.com/office/officeart/2005/8/layout/venn1"/>
    <dgm:cxn modelId="{42611771-2081-47AA-A3F3-2E80044C499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C4D1E379-4544-4AD6-8DC3-F8866FDFD12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3919DF1-4777-472B-902B-80F5ADBE1E68}" type="presOf" srcId="{4E65984A-BA92-43D1-B9A2-B9086CB43038}" destId="{952DD290-D500-4BE9-9525-723274617DF1}" srcOrd="0" destOrd="0" presId="urn:microsoft.com/office/officeart/2005/8/layout/venn1"/>
    <dgm:cxn modelId="{FA676838-7A76-4510-A75C-B55756F6513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E4808C0-311B-41C7-848C-6F5DBEC025D4}" type="presOf" srcId="{8A5913D2-4896-41F8-9856-90C73F67022D}" destId="{6F917F00-94F3-4752-A2F0-5E137890CEB8}" srcOrd="0" destOrd="0" presId="urn:microsoft.com/office/officeart/2005/8/layout/venn1"/>
    <dgm:cxn modelId="{1E9820DE-109B-4847-B21D-6878F5B8B73D}" type="presOf" srcId="{A4DBE9E6-97EB-4725-A2C1-3C97D390DE6E}" destId="{CD4B3101-F142-4E5E-B80A-8D9996F097C7}" srcOrd="0" destOrd="0" presId="urn:microsoft.com/office/officeart/2005/8/layout/venn1"/>
    <dgm:cxn modelId="{8AF2596C-5238-4D5C-85D6-1BD5EB22BD8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83F6FF47-1E10-4B8B-BDD9-B780CDCF4F8A}" type="presOf" srcId="{B9B3E140-8B8D-4175-BD94-00D1649702AA}" destId="{6DAFA64C-DC3D-43CC-9306-9A83B9F4FF30}" srcOrd="0" destOrd="0" presId="urn:microsoft.com/office/officeart/2005/8/layout/venn1"/>
    <dgm:cxn modelId="{7ADEA955-2B6E-4EB9-991E-B6B45D4B9640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940FA503-16AA-4AAA-8218-9C41263A60F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3EB62A2-6F7B-45AE-BC47-A17EF489E135}" type="presOf" srcId="{938154DC-7DEC-4435-8AEE-F287F60DA644}" destId="{A319629E-037B-4B5B-8915-441F51FA60BC}" srcOrd="0" destOrd="0" presId="urn:microsoft.com/office/officeart/2005/8/layout/venn1"/>
    <dgm:cxn modelId="{B1DA77C2-3865-49DE-9E61-A5ADB1975992}" type="presOf" srcId="{AABD46EF-623D-4EC1-9905-9F9517C84035}" destId="{8A8110AF-7FCF-4E47-932E-B9CB33926204}" srcOrd="0" destOrd="0" presId="urn:microsoft.com/office/officeart/2005/8/layout/venn1"/>
    <dgm:cxn modelId="{F9CF4CD4-4CA5-46BC-8B51-8A40FA44A41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857B9E3E-98A3-487E-B985-FE992408A4E6}" type="presOf" srcId="{45ECB1DE-4976-41EA-BF4A-BA9625218151}" destId="{61DA2F6A-A3A4-47F6-9631-E32DDDDECDEE}" srcOrd="0" destOrd="0" presId="urn:microsoft.com/office/officeart/2005/8/layout/venn1"/>
    <dgm:cxn modelId="{4C375781-4084-4EBB-873F-A349BCB2CF0E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4E3F73F-0E57-45F1-8785-38EB7817508D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25FC46B7-2BBF-48A8-834B-0B2A175F7CCA}" type="presOf" srcId="{CE6CFCA0-C49C-4951-BE4A-2894AF7F0369}" destId="{7B1E7C52-CF18-48B2-BB65-024F73E359D3}" srcOrd="0" destOrd="0" presId="urn:microsoft.com/office/officeart/2005/8/layout/venn1"/>
    <dgm:cxn modelId="{28D173D0-3286-4A0C-A059-1584CF5CE319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E547803-C036-4D72-AA5A-5DAB77AE3C7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EAA05920-E628-41B8-8A8B-08A5C6A57EA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CC2C5EC-0ABF-47F3-AC9D-4CDCBBD22624}" type="presOf" srcId="{0E6DF1C2-1746-482F-BF52-CD765E80A365}" destId="{171034FF-3396-4AA1-9482-05BACFB2D723}" srcOrd="0" destOrd="0" presId="urn:microsoft.com/office/officeart/2005/8/layout/venn1"/>
    <dgm:cxn modelId="{DD497E97-8E92-43E6-83BD-94245F8F3411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53945-2F83-4E54-BADA-D4D948BA1863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F577A-52CD-4767-A66A-A27275CB46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01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5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8" Type="http://schemas.openxmlformats.org/officeDocument/2006/relationships/diagramLayout" Target="../diagrams/layout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2099318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0022998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8279967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31422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5530456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901235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3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2023/9/25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16964319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7689104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1402673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970251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5285828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111857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5819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2023/9/25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03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427613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4354769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6185866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124451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8002538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9312398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3314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2023/9/25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72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9267727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9726042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7895421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78447941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60915538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7910518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2534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2023/9/25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8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2023/9/25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5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2023/9/25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83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2023/9/25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9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2023/9/25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0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9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4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28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26.wmf"/><Relationship Id="rId3" Type="http://schemas.openxmlformats.org/officeDocument/2006/relationships/image" Target="../media/image2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1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35.wmf"/><Relationship Id="rId3" Type="http://schemas.openxmlformats.org/officeDocument/2006/relationships/image" Target="../media/image32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49.bin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3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38.wmf"/><Relationship Id="rId3" Type="http://schemas.openxmlformats.org/officeDocument/2006/relationships/image" Target="../media/image32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55.bin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37.wmf"/><Relationship Id="rId5" Type="http://schemas.openxmlformats.org/officeDocument/2006/relationships/image" Target="../media/image21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38.wmf"/><Relationship Id="rId3" Type="http://schemas.openxmlformats.org/officeDocument/2006/relationships/image" Target="../media/image32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37.wmf"/><Relationship Id="rId5" Type="http://schemas.openxmlformats.org/officeDocument/2006/relationships/image" Target="../media/image21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6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38.wmf"/><Relationship Id="rId3" Type="http://schemas.openxmlformats.org/officeDocument/2006/relationships/image" Target="../media/image32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37.wmf"/><Relationship Id="rId5" Type="http://schemas.openxmlformats.org/officeDocument/2006/relationships/image" Target="../media/image21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7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7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7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8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8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8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8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8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9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9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9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9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9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10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10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74.wmf"/><Relationship Id="rId3" Type="http://schemas.openxmlformats.org/officeDocument/2006/relationships/image" Target="../media/image65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76.wmf"/><Relationship Id="rId2" Type="http://schemas.openxmlformats.org/officeDocument/2006/relationships/oleObject" Target="../embeddings/oleObject107.bin"/><Relationship Id="rId16" Type="http://schemas.openxmlformats.org/officeDocument/2006/relationships/oleObject" Target="../embeddings/oleObject114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73.wmf"/><Relationship Id="rId5" Type="http://schemas.openxmlformats.org/officeDocument/2006/relationships/image" Target="../media/image66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11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123.bin"/><Relationship Id="rId3" Type="http://schemas.openxmlformats.org/officeDocument/2006/relationships/image" Target="../media/image77.wmf"/><Relationship Id="rId21" Type="http://schemas.openxmlformats.org/officeDocument/2006/relationships/image" Target="../media/image86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84.wmf"/><Relationship Id="rId25" Type="http://schemas.openxmlformats.org/officeDocument/2006/relationships/image" Target="../media/image88.w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81.wmf"/><Relationship Id="rId24" Type="http://schemas.openxmlformats.org/officeDocument/2006/relationships/oleObject" Target="../embeddings/oleObject126.bin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23" Type="http://schemas.openxmlformats.org/officeDocument/2006/relationships/image" Target="../media/image87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135.bin"/><Relationship Id="rId3" Type="http://schemas.openxmlformats.org/officeDocument/2006/relationships/image" Target="../media/image89.wmf"/><Relationship Id="rId21" Type="http://schemas.openxmlformats.org/officeDocument/2006/relationships/image" Target="../media/image98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96.wmf"/><Relationship Id="rId2" Type="http://schemas.openxmlformats.org/officeDocument/2006/relationships/oleObject" Target="../embeddings/oleObject127.bin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23" Type="http://schemas.openxmlformats.org/officeDocument/2006/relationships/image" Target="../media/image99.w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97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04.wmf"/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43.bin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03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7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2.png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2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4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6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61971" y="492201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初等矩阵的定义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0" y="492201"/>
            <a:ext cx="8311008" cy="10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+mn-ea"/>
              </a:rPr>
              <a:t>       </a:t>
            </a:r>
            <a:r>
              <a:rPr lang="zh-CN" altLang="zh-CN" sz="2800" b="1" dirty="0">
                <a:latin typeface="+mn-ea"/>
              </a:rPr>
              <a:t>对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单位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矩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阵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sz="2800" b="1" i="1" dirty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进行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一次</a:t>
            </a:r>
            <a:r>
              <a:rPr lang="zh-CN" altLang="zh-CN" sz="2800" b="1" dirty="0">
                <a:latin typeface="+mn-ea"/>
              </a:rPr>
              <a:t>初等变换所得到的矩阵称为</a:t>
            </a:r>
            <a:r>
              <a:rPr lang="zh-CN" altLang="zh-CN" sz="2800" b="1" dirty="0">
                <a:highlight>
                  <a:srgbClr val="FFFF00"/>
                </a:highlight>
                <a:latin typeface="+mn-ea"/>
              </a:rPr>
              <a:t>初等矩阵</a:t>
            </a:r>
            <a:r>
              <a:rPr lang="zh-CN" altLang="zh-CN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20051" y="53604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47908" y="6018686"/>
            <a:ext cx="14718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复 习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115783"/>
              </p:ext>
            </p:extLst>
          </p:nvPr>
        </p:nvGraphicFramePr>
        <p:xfrm>
          <a:off x="3784941" y="324625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941" y="3246252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290076"/>
              </p:ext>
            </p:extLst>
          </p:nvPr>
        </p:nvGraphicFramePr>
        <p:xfrm>
          <a:off x="3784941" y="324625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941" y="3246252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143099"/>
              </p:ext>
            </p:extLst>
          </p:nvPr>
        </p:nvGraphicFramePr>
        <p:xfrm>
          <a:off x="3784941" y="324625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02" imgH="177492" progId="Equation.DSMT4">
                  <p:embed/>
                </p:oleObj>
              </mc:Choice>
              <mc:Fallback>
                <p:oleObj name="Equation" r:id="rId6" imgW="114102" imgH="177492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941" y="3246252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5">
            <a:extLst>
              <a:ext uri="{FF2B5EF4-FFF2-40B4-BE49-F238E27FC236}">
                <a16:creationId xmlns:a16="http://schemas.microsoft.com/office/drawing/2014/main" id="{0709FA37-718B-4158-A997-32F0DA3DE064}"/>
              </a:ext>
            </a:extLst>
          </p:cNvPr>
          <p:cNvSpPr txBox="1"/>
          <p:nvPr/>
        </p:nvSpPr>
        <p:spPr>
          <a:xfrm>
            <a:off x="51159" y="3571487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性质</a:t>
            </a:r>
            <a:r>
              <a:rPr lang="en-US" altLang="zh-CN" sz="24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13416C4-6576-46C4-88FE-401C176F5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566329"/>
              </p:ext>
            </p:extLst>
          </p:nvPr>
        </p:nvGraphicFramePr>
        <p:xfrm>
          <a:off x="1020999" y="3590651"/>
          <a:ext cx="186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66600" imgH="355320" progId="Equation.DSMT4">
                  <p:embed/>
                </p:oleObj>
              </mc:Choice>
              <mc:Fallback>
                <p:oleObj name="Equation" r:id="rId7" imgW="1866600" imgH="35532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8412666-105F-4E3F-BB36-F39766975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999" y="3590651"/>
                        <a:ext cx="1866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C0234511-7666-4018-8260-3473D0626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516023"/>
              </p:ext>
            </p:extLst>
          </p:nvPr>
        </p:nvGraphicFramePr>
        <p:xfrm>
          <a:off x="3172980" y="3590353"/>
          <a:ext cx="2349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49360" imgH="355320" progId="Equation.DSMT4">
                  <p:embed/>
                </p:oleObj>
              </mc:Choice>
              <mc:Fallback>
                <p:oleObj name="Equation" r:id="rId9" imgW="2349360" imgH="35532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02E16527-A65F-4445-978C-354F2B9B4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980" y="3590353"/>
                        <a:ext cx="2349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3CA299E-F5B9-4269-8C90-A995CD56F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459046"/>
              </p:ext>
            </p:extLst>
          </p:nvPr>
        </p:nvGraphicFramePr>
        <p:xfrm>
          <a:off x="5701371" y="3590651"/>
          <a:ext cx="2667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6880" imgH="355320" progId="Equation.DSMT4">
                  <p:embed/>
                </p:oleObj>
              </mc:Choice>
              <mc:Fallback>
                <p:oleObj name="Equation" r:id="rId11" imgW="2666880" imgH="35532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564E1ED-C10B-437A-97D1-49C784EDB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371" y="3590651"/>
                        <a:ext cx="2667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380788B8-C2CC-4723-B2F8-484DEBFE5BE7}"/>
              </a:ext>
            </a:extLst>
          </p:cNvPr>
          <p:cNvGrpSpPr/>
          <p:nvPr/>
        </p:nvGrpSpPr>
        <p:grpSpPr>
          <a:xfrm>
            <a:off x="95949" y="1862305"/>
            <a:ext cx="8019188" cy="1292662"/>
            <a:chOff x="260454" y="321974"/>
            <a:chExt cx="7733284" cy="1292662"/>
          </a:xfrm>
        </p:grpSpPr>
        <p:sp>
          <p:nvSpPr>
            <p:cNvPr id="27" name="TextBox 9">
              <a:extLst>
                <a:ext uri="{FF2B5EF4-FFF2-40B4-BE49-F238E27FC236}">
                  <a16:creationId xmlns:a16="http://schemas.microsoft.com/office/drawing/2014/main" id="{783771C4-8842-4460-8B69-070035887BE3}"/>
                </a:ext>
              </a:extLst>
            </p:cNvPr>
            <p:cNvSpPr txBox="1"/>
            <p:nvPr/>
          </p:nvSpPr>
          <p:spPr>
            <a:xfrm>
              <a:off x="260454" y="321974"/>
              <a:ext cx="773328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400" b="1" dirty="0">
                  <a:solidFill>
                    <a:srgbClr val="0000FF"/>
                  </a:solidFill>
                  <a:latin typeface="Arial" charset="0"/>
                  <a:ea typeface="楷体_GB2312" pitchFamily="49" charset="-122"/>
                </a:rPr>
                <a:t>性质</a:t>
              </a:r>
              <a:r>
                <a:rPr lang="en-US" altLang="zh-CN" sz="2400" b="1" dirty="0">
                  <a:solidFill>
                    <a:srgbClr val="0000FF"/>
                  </a:solidFill>
                  <a:latin typeface="Arial" charset="0"/>
                  <a:ea typeface="楷体_GB2312" pitchFamily="49" charset="-122"/>
                </a:rPr>
                <a:t>1  </a:t>
              </a:r>
              <a:r>
                <a:rPr lang="zh-CN" altLang="zh-CN" sz="2600" b="1" dirty="0"/>
                <a:t>对</a:t>
              </a:r>
              <a:r>
                <a:rPr lang="en-US" altLang="zh-CN" sz="2600" b="1" dirty="0"/>
                <a:t>   </a:t>
              </a:r>
              <a:r>
                <a:rPr lang="zh-CN" altLang="zh-CN" sz="2600" b="1" dirty="0"/>
                <a:t>施行一次初等行变换，相当于在</a:t>
              </a:r>
              <a:r>
                <a:rPr lang="en-US" altLang="zh-CN" sz="2600" b="1" dirty="0"/>
                <a:t>    </a:t>
              </a:r>
              <a:r>
                <a:rPr lang="zh-CN" altLang="zh-CN" sz="2600" b="1" dirty="0"/>
                <a:t>的左边乘以相应的初等</a:t>
              </a:r>
              <a:r>
                <a:rPr lang="zh-CN" altLang="en-US" sz="2600" b="1" dirty="0"/>
                <a:t>矩</a:t>
              </a:r>
              <a:r>
                <a:rPr lang="zh-CN" altLang="zh-CN" sz="2600" b="1" dirty="0"/>
                <a:t>阵；对</a:t>
              </a:r>
              <a:r>
                <a:rPr lang="en-US" altLang="zh-CN" sz="2600" b="1" dirty="0"/>
                <a:t>    </a:t>
              </a:r>
              <a:r>
                <a:rPr lang="zh-CN" altLang="zh-CN" sz="2600" b="1" dirty="0"/>
                <a:t>施行一次初等列变换，相当于在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zh-CN" altLang="zh-CN" sz="2600" b="1" dirty="0"/>
                <a:t>的右边乘以相应的初等</a:t>
              </a:r>
              <a:r>
                <a:rPr lang="zh-CN" altLang="en-US" sz="2600" b="1" dirty="0"/>
                <a:t>矩</a:t>
              </a:r>
              <a:r>
                <a:rPr lang="zh-CN" altLang="zh-CN" sz="2600" b="1" dirty="0"/>
                <a:t>阵</a:t>
              </a:r>
              <a:r>
                <a:rPr lang="zh-CN" altLang="en-US" sz="2600" b="1" dirty="0"/>
                <a:t>。</a:t>
              </a:r>
            </a:p>
          </p:txBody>
        </p: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967DF84B-589E-4768-BE77-96BF71FF83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789080"/>
                </p:ext>
              </p:extLst>
            </p:nvPr>
          </p:nvGraphicFramePr>
          <p:xfrm>
            <a:off x="1521530" y="416060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79279" imgH="304668" progId="Equation.DSMT4">
                    <p:embed/>
                  </p:oleObj>
                </mc:Choice>
                <mc:Fallback>
                  <p:oleObj name="Equation" r:id="rId13" imgW="279279" imgH="304668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530" y="416060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6126C66F-1B21-4CE4-A384-D8F5548743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3598621"/>
                </p:ext>
              </p:extLst>
            </p:nvPr>
          </p:nvGraphicFramePr>
          <p:xfrm>
            <a:off x="6273710" y="415379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79279" imgH="304668" progId="Equation.DSMT4">
                    <p:embed/>
                  </p:oleObj>
                </mc:Choice>
                <mc:Fallback>
                  <p:oleObj name="Equation" r:id="rId15" imgW="279279" imgH="304668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3710" y="415379"/>
                          <a:ext cx="279400" cy="304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FE826211-B9E6-4682-8F5F-3E84533806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5589850"/>
                </p:ext>
              </p:extLst>
            </p:nvPr>
          </p:nvGraphicFramePr>
          <p:xfrm>
            <a:off x="3530527" y="775148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79279" imgH="304668" progId="Equation.DSMT4">
                    <p:embed/>
                  </p:oleObj>
                </mc:Choice>
                <mc:Fallback>
                  <p:oleObj name="Equation" r:id="rId17" imgW="279279" imgH="304668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527" y="775148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AutoShape 12">
            <a:extLst>
              <a:ext uri="{FF2B5EF4-FFF2-40B4-BE49-F238E27FC236}">
                <a16:creationId xmlns:a16="http://schemas.microsoft.com/office/drawing/2014/main" id="{9FE4D5D7-13C9-42FA-8362-3623E4921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41886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口诀：左行右列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楷体_GB2312" pitchFamily="49" charset="-122"/>
              </a:rPr>
              <a:t>.</a:t>
            </a:r>
          </a:p>
        </p:txBody>
      </p:sp>
      <p:sp>
        <p:nvSpPr>
          <p:cNvPr id="4" name="Text Box 27">
            <a:extLst>
              <a:ext uri="{FF2B5EF4-FFF2-40B4-BE49-F238E27FC236}">
                <a16:creationId xmlns:a16="http://schemas.microsoft.com/office/drawing/2014/main" id="{89C56F2C-C54A-2B49-AFC0-71893572A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9" y="4394704"/>
            <a:ext cx="7604967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Arial" charset="0"/>
              </a:rPr>
              <a:t>性质</a:t>
            </a:r>
            <a:r>
              <a:rPr lang="en-US" altLang="zh-CN" sz="2400" dirty="0">
                <a:solidFill>
                  <a:srgbClr val="0000FF"/>
                </a:solidFill>
              </a:rPr>
              <a:t>3</a:t>
            </a:r>
            <a:r>
              <a:rPr lang="en-US" altLang="zh-CN" sz="2400" dirty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600" dirty="0">
                <a:latin typeface="+mn-lt"/>
                <a:ea typeface="+mn-ea"/>
              </a:rPr>
              <a:t>方阵</a:t>
            </a:r>
            <a:r>
              <a:rPr lang="en-US" altLang="zh-CN" sz="2400" i="1" dirty="0">
                <a:solidFill>
                  <a:srgbClr val="000000"/>
                </a:solidFill>
              </a:rPr>
              <a:t>A</a:t>
            </a:r>
            <a:r>
              <a:rPr lang="zh-CN" altLang="en-US" sz="2600" dirty="0">
                <a:latin typeface="+mn-lt"/>
                <a:ea typeface="+mn-ea"/>
              </a:rPr>
              <a:t>可逆的充要条件是存在有限个初等矩阵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, …,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i="1" baseline="-25000" dirty="0">
                <a:solidFill>
                  <a:srgbClr val="000000"/>
                </a:solidFill>
              </a:rPr>
              <a:t>l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zh-CN" altLang="en-US" sz="2600" dirty="0">
                <a:latin typeface="+mn-lt"/>
                <a:ea typeface="+mn-ea"/>
              </a:rPr>
              <a:t>使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 …,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i="1" baseline="-25000" dirty="0">
                <a:solidFill>
                  <a:srgbClr val="000000"/>
                </a:solidFill>
              </a:rPr>
              <a:t>l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02276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19" grpId="0"/>
      <p:bldP spid="69" grpId="0"/>
      <p:bldP spid="17" grpId="0"/>
      <p:bldP spid="31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966759"/>
              </p:ext>
            </p:extLst>
          </p:nvPr>
        </p:nvGraphicFramePr>
        <p:xfrm>
          <a:off x="98946" y="1223963"/>
          <a:ext cx="39370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7000" imgH="4737100" progId="Equation.DSMT4">
                  <p:embed/>
                </p:oleObj>
              </mc:Choice>
              <mc:Fallback>
                <p:oleObj name="Equation" r:id="rId2" imgW="3937000" imgH="47371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46" y="1223963"/>
                        <a:ext cx="39370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747018" y="2204864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430490"/>
                </p:ext>
              </p:extLst>
            </p:nvPr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84500" imgH="457200" progId="Equation.DSMT4">
                    <p:embed/>
                  </p:oleObj>
                </mc:Choice>
                <mc:Fallback>
                  <p:oleObj name="Equation" r:id="rId4" imgW="2984500" imgH="4572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747018" y="3212976"/>
            <a:ext cx="3240360" cy="504056"/>
            <a:chOff x="763960" y="3645024"/>
            <a:chExt cx="3240360" cy="504056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3714870"/>
                </p:ext>
              </p:extLst>
            </p:nvPr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60700" imgH="495300" progId="Equation.DSMT4">
                    <p:embed/>
                  </p:oleObj>
                </mc:Choice>
                <mc:Fallback>
                  <p:oleObj name="Equation" r:id="rId6" imgW="3060700" imgH="4953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47018" y="2204864"/>
            <a:ext cx="3240360" cy="504056"/>
            <a:chOff x="-2601912" y="1520788"/>
            <a:chExt cx="3240360" cy="504056"/>
          </a:xfrm>
        </p:grpSpPr>
        <p:sp>
          <p:nvSpPr>
            <p:cNvPr id="19" name="矩形 1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2388989"/>
                </p:ext>
              </p:extLst>
            </p:nvPr>
          </p:nvGraphicFramePr>
          <p:xfrm>
            <a:off x="-2529904" y="1520788"/>
            <a:ext cx="302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22600" imgH="419100" progId="Equation.DSMT4">
                    <p:embed/>
                  </p:oleObj>
                </mc:Choice>
                <mc:Fallback>
                  <p:oleObj name="Equation" r:id="rId8" imgW="3022600" imgH="4191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29904" y="1520788"/>
                          <a:ext cx="302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4078808" y="1181100"/>
            <a:ext cx="4165600" cy="3696444"/>
            <a:chOff x="3806554" y="1397124"/>
            <a:chExt cx="4165600" cy="3696444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982919"/>
                </p:ext>
              </p:extLst>
            </p:nvPr>
          </p:nvGraphicFramePr>
          <p:xfrm>
            <a:off x="3806554" y="1397124"/>
            <a:ext cx="4165600" cy="363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65600" imgH="3632200" progId="Equation.DSMT4">
                    <p:embed/>
                  </p:oleObj>
                </mc:Choice>
                <mc:Fallback>
                  <p:oleObj name="Equation" r:id="rId10" imgW="4165600" imgH="36322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6554" y="1397124"/>
                          <a:ext cx="4165600" cy="363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圆角矩形 15"/>
            <p:cNvSpPr/>
            <p:nvPr/>
          </p:nvSpPr>
          <p:spPr>
            <a:xfrm>
              <a:off x="3891088" y="1421160"/>
              <a:ext cx="2160240" cy="3672408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747018" y="1268760"/>
            <a:ext cx="2016224" cy="367240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6938" y="3337828"/>
            <a:ext cx="423665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5458" y="3356992"/>
            <a:ext cx="251520" cy="432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6938" y="333782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28" name="TextBox 27"/>
            <p:cNvSpPr txBox="1"/>
            <p:nvPr/>
          </p:nvSpPr>
          <p:spPr>
            <a:xfrm>
              <a:off x="827584" y="1052736"/>
              <a:ext cx="662473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倍乘变换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98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6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122007"/>
              </p:ext>
            </p:extLst>
          </p:nvPr>
        </p:nvGraphicFramePr>
        <p:xfrm>
          <a:off x="515338" y="1205136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4737100" progId="Equation.DSMT4">
                  <p:embed/>
                </p:oleObj>
              </mc:Choice>
              <mc:Fallback>
                <p:oleObj name="Equation" r:id="rId2" imgW="3314700" imgH="473710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38" y="1205136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0919531"/>
                </p:ext>
              </p:extLst>
            </p:nvPr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84500" imgH="457200" progId="Equation.DSMT4">
                    <p:embed/>
                  </p:oleObj>
                </mc:Choice>
                <mc:Fallback>
                  <p:oleObj name="Equation" r:id="rId4" imgW="2984500" imgH="457200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9962394"/>
                </p:ext>
              </p:extLst>
            </p:nvPr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60700" imgH="495300" progId="Equation.DSMT4">
                    <p:embed/>
                  </p:oleObj>
                </mc:Choice>
                <mc:Fallback>
                  <p:oleObj name="Equation" r:id="rId6" imgW="3060700" imgH="495300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圆角矩形 13"/>
          <p:cNvSpPr/>
          <p:nvPr/>
        </p:nvSpPr>
        <p:spPr>
          <a:xfrm>
            <a:off x="611560" y="1268760"/>
            <a:ext cx="2016224" cy="367240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949700" y="1181100"/>
            <a:ext cx="4508500" cy="3696444"/>
            <a:chOff x="3916860" y="1397124"/>
            <a:chExt cx="4508500" cy="3696444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464197"/>
                </p:ext>
              </p:extLst>
            </p:nvPr>
          </p:nvGraphicFramePr>
          <p:xfrm>
            <a:off x="3916860" y="1397124"/>
            <a:ext cx="4508500" cy="363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508500" imgH="3632200" progId="Equation.DSMT4">
                    <p:embed/>
                  </p:oleObj>
                </mc:Choice>
                <mc:Fallback>
                  <p:oleObj name="Equation" r:id="rId8" imgW="4508500" imgH="3632200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860" y="1397124"/>
                          <a:ext cx="4508500" cy="363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圆角矩形 15"/>
            <p:cNvSpPr/>
            <p:nvPr/>
          </p:nvSpPr>
          <p:spPr>
            <a:xfrm>
              <a:off x="3967932" y="1421160"/>
              <a:ext cx="1944000" cy="3672408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1560" y="5013176"/>
            <a:ext cx="3240360" cy="504056"/>
            <a:chOff x="-2601912" y="1520788"/>
            <a:chExt cx="3240360" cy="504056"/>
          </a:xfrm>
        </p:grpSpPr>
        <p:sp>
          <p:nvSpPr>
            <p:cNvPr id="19" name="矩形 1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9156207"/>
                </p:ext>
              </p:extLst>
            </p:nvPr>
          </p:nvGraphicFramePr>
          <p:xfrm>
            <a:off x="-2524497" y="1556879"/>
            <a:ext cx="3022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22600" imgH="393700" progId="Equation.DSMT4">
                    <p:embed/>
                  </p:oleObj>
                </mc:Choice>
                <mc:Fallback>
                  <p:oleObj name="Equation" r:id="rId10" imgW="3022600" imgH="393700" progId="Equation.DSMT4">
                    <p:embed/>
                    <p:pic>
                      <p:nvPicPr>
                        <p:cNvPr id="0" name="Picture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24497" y="1556879"/>
                          <a:ext cx="30226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22" name="矩形 21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1627747"/>
                </p:ext>
              </p:extLst>
            </p:nvPr>
          </p:nvGraphicFramePr>
          <p:xfrm>
            <a:off x="940941" y="3682703"/>
            <a:ext cx="288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882900" imgH="431800" progId="Equation.DSMT4">
                    <p:embed/>
                  </p:oleObj>
                </mc:Choice>
                <mc:Fallback>
                  <p:oleObj name="Equation" r:id="rId12" imgW="2882900" imgH="431800" progId="Equation.DSMT4">
                    <p:embed/>
                    <p:pic>
                      <p:nvPicPr>
                        <p:cNvPr id="0" name="Picture 2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941" y="3682703"/>
                          <a:ext cx="2882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25" name="TextBox 24"/>
            <p:cNvSpPr txBox="1"/>
            <p:nvPr/>
          </p:nvSpPr>
          <p:spPr>
            <a:xfrm>
              <a:off x="827584" y="1052736"/>
              <a:ext cx="662473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倍乘变换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39952" y="5013176"/>
            <a:ext cx="3752799" cy="1239238"/>
            <a:chOff x="323528" y="980727"/>
            <a:chExt cx="7848872" cy="1239238"/>
          </a:xfrm>
        </p:grpSpPr>
        <p:sp>
          <p:nvSpPr>
            <p:cNvPr id="28" name="TextBox 27"/>
            <p:cNvSpPr txBox="1"/>
            <p:nvPr/>
          </p:nvSpPr>
          <p:spPr>
            <a:xfrm>
              <a:off x="624733" y="988859"/>
              <a:ext cx="7175309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</a:rPr>
                <a:t>倍乘变换不改变矩阵</a:t>
              </a:r>
              <a:endParaRPr lang="en-US" altLang="zh-CN" sz="2800" b="1" dirty="0">
                <a:solidFill>
                  <a:prstClr val="black"/>
                </a:solidFill>
              </a:endParaRPr>
            </a:p>
            <a:p>
              <a:r>
                <a:rPr lang="zh-CN" altLang="en-US" sz="2800" b="1" dirty="0">
                  <a:solidFill>
                    <a:prstClr val="black"/>
                  </a:solidFill>
                </a:rPr>
                <a:t>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323528" y="980727"/>
              <a:ext cx="7848872" cy="944235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29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642910" y="3857628"/>
            <a:ext cx="3240360" cy="50405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041028"/>
              </p:ext>
            </p:extLst>
          </p:nvPr>
        </p:nvGraphicFramePr>
        <p:xfrm>
          <a:off x="571472" y="1214422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4737100" progId="Equation.DSMT4">
                  <p:embed/>
                </p:oleObj>
              </mc:Choice>
              <mc:Fallback>
                <p:oleObj name="Equation" r:id="rId2" imgW="3314700" imgH="47371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214422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"/>
          <p:cNvGrpSpPr/>
          <p:nvPr/>
        </p:nvGrpSpPr>
        <p:grpSpPr>
          <a:xfrm>
            <a:off x="642910" y="3214686"/>
            <a:ext cx="3351886" cy="1138242"/>
            <a:chOff x="652434" y="3645024"/>
            <a:chExt cx="3351886" cy="1138242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14029"/>
                </p:ext>
              </p:extLst>
            </p:nvPr>
          </p:nvGraphicFramePr>
          <p:xfrm>
            <a:off x="652434" y="4287966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60700" imgH="495300" progId="Equation.DSMT4">
                    <p:embed/>
                  </p:oleObj>
                </mc:Choice>
                <mc:Fallback>
                  <p:oleObj name="Equation" r:id="rId4" imgW="3060700" imgH="4953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434" y="4287966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11"/>
          <p:cNvGrpSpPr/>
          <p:nvPr/>
        </p:nvGrpSpPr>
        <p:grpSpPr>
          <a:xfrm>
            <a:off x="611560" y="2132856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8052064"/>
                </p:ext>
              </p:extLst>
            </p:nvPr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84500" imgH="457200" progId="Equation.DSMT4">
                    <p:embed/>
                  </p:oleObj>
                </mc:Choice>
                <mc:Fallback>
                  <p:oleObj name="Equation" r:id="rId6" imgW="2984500" imgH="4572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grpSp>
        <p:nvGrpSpPr>
          <p:cNvPr id="13" name="组合 17"/>
          <p:cNvGrpSpPr/>
          <p:nvPr/>
        </p:nvGrpSpPr>
        <p:grpSpPr>
          <a:xfrm>
            <a:off x="642910" y="3857628"/>
            <a:ext cx="3240360" cy="504056"/>
            <a:chOff x="192488" y="5502412"/>
            <a:chExt cx="3240360" cy="504056"/>
          </a:xfrm>
        </p:grpSpPr>
        <p:sp>
          <p:nvSpPr>
            <p:cNvPr id="19" name="矩形 18"/>
            <p:cNvSpPr/>
            <p:nvPr/>
          </p:nvSpPr>
          <p:spPr>
            <a:xfrm>
              <a:off x="192488" y="5502412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9069206"/>
                </p:ext>
              </p:extLst>
            </p:nvPr>
          </p:nvGraphicFramePr>
          <p:xfrm>
            <a:off x="249666" y="5586547"/>
            <a:ext cx="3060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60700" imgH="355600" progId="Equation.DSMT4">
                    <p:embed/>
                  </p:oleObj>
                </mc:Choice>
                <mc:Fallback>
                  <p:oleObj name="Equation" r:id="rId8" imgW="3060700" imgH="3556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66" y="5586547"/>
                          <a:ext cx="3060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27"/>
          <p:cNvGrpSpPr/>
          <p:nvPr/>
        </p:nvGrpSpPr>
        <p:grpSpPr>
          <a:xfrm>
            <a:off x="611560" y="2132856"/>
            <a:ext cx="3273453" cy="504056"/>
            <a:chOff x="-2601912" y="1520788"/>
            <a:chExt cx="3273453" cy="504056"/>
          </a:xfrm>
        </p:grpSpPr>
        <p:sp>
          <p:nvSpPr>
            <p:cNvPr id="29" name="矩形 2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101830"/>
                </p:ext>
              </p:extLst>
            </p:nvPr>
          </p:nvGraphicFramePr>
          <p:xfrm>
            <a:off x="-2566959" y="1579534"/>
            <a:ext cx="3238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238500" imgH="342900" progId="Equation.DSMT4">
                    <p:embed/>
                  </p:oleObj>
                </mc:Choice>
                <mc:Fallback>
                  <p:oleObj name="Equation" r:id="rId10" imgW="3238500" imgH="3429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66959" y="1579534"/>
                          <a:ext cx="32385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30"/>
          <p:cNvGrpSpPr/>
          <p:nvPr/>
        </p:nvGrpSpPr>
        <p:grpSpPr>
          <a:xfrm>
            <a:off x="3989388" y="1142984"/>
            <a:ext cx="3987800" cy="3448000"/>
            <a:chOff x="3956824" y="1421160"/>
            <a:chExt cx="3987800" cy="3448000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8370083"/>
                </p:ext>
              </p:extLst>
            </p:nvPr>
          </p:nvGraphicFramePr>
          <p:xfrm>
            <a:off x="3956824" y="1843451"/>
            <a:ext cx="3987800" cy="274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87800" imgH="2743200" progId="Equation.DSMT4">
                    <p:embed/>
                  </p:oleObj>
                </mc:Choice>
                <mc:Fallback>
                  <p:oleObj name="Equation" r:id="rId12" imgW="3987800" imgH="27432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6824" y="1843451"/>
                          <a:ext cx="3987800" cy="274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圆角矩形 32"/>
            <p:cNvSpPr/>
            <p:nvPr/>
          </p:nvSpPr>
          <p:spPr>
            <a:xfrm>
              <a:off x="3967932" y="1421160"/>
              <a:ext cx="2515444" cy="34480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28" name="TextBox 27"/>
            <p:cNvSpPr txBox="1"/>
            <p:nvPr/>
          </p:nvSpPr>
          <p:spPr>
            <a:xfrm>
              <a:off x="827584" y="1052736"/>
              <a:ext cx="669674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倍加变换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4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4696 L 0.00069 -0.2357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35" name="TextBox 34"/>
            <p:cNvSpPr txBox="1"/>
            <p:nvPr/>
          </p:nvSpPr>
          <p:spPr>
            <a:xfrm>
              <a:off x="827584" y="1052736"/>
              <a:ext cx="669674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倍加变换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138511"/>
              </p:ext>
            </p:extLst>
          </p:nvPr>
        </p:nvGraphicFramePr>
        <p:xfrm>
          <a:off x="574390" y="1240833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4737100" progId="Equation.DSMT4">
                  <p:embed/>
                </p:oleObj>
              </mc:Choice>
              <mc:Fallback>
                <p:oleObj name="Equation" r:id="rId2" imgW="3314700" imgH="4737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90" y="1240833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43" name="矩形 42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482838"/>
                </p:ext>
              </p:extLst>
            </p:nvPr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60700" imgH="495300" progId="Equation.DSMT4">
                    <p:embed/>
                  </p:oleObj>
                </mc:Choice>
                <mc:Fallback>
                  <p:oleObj name="Equation" r:id="rId4" imgW="3060700" imgH="4953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合 44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46" name="矩形 45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2963534"/>
                </p:ext>
              </p:extLst>
            </p:nvPr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84500" imgH="457200" progId="Equation.DSMT4">
                    <p:embed/>
                  </p:oleObj>
                </mc:Choice>
                <mc:Fallback>
                  <p:oleObj name="Equation" r:id="rId6" imgW="2984500" imgH="457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49" name="矩形 48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0072626"/>
                </p:ext>
              </p:extLst>
            </p:nvPr>
          </p:nvGraphicFramePr>
          <p:xfrm>
            <a:off x="794891" y="3708103"/>
            <a:ext cx="3175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5000" imgH="381000" progId="Equation.DSMT4">
                    <p:embed/>
                  </p:oleObj>
                </mc:Choice>
                <mc:Fallback>
                  <p:oleObj name="Equation" r:id="rId8" imgW="3175000" imgH="3810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891" y="3708103"/>
                          <a:ext cx="31750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52" name="矩形 51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686077"/>
                </p:ext>
              </p:extLst>
            </p:nvPr>
          </p:nvGraphicFramePr>
          <p:xfrm>
            <a:off x="985267" y="3689623"/>
            <a:ext cx="2794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4000" imgH="419100" progId="Equation.DSMT4">
                    <p:embed/>
                  </p:oleObj>
                </mc:Choice>
                <mc:Fallback>
                  <p:oleObj name="Equation" r:id="rId10" imgW="2794000" imgH="4191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267" y="3689623"/>
                          <a:ext cx="2794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55" name="矩形 54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1093566"/>
                </p:ext>
              </p:extLst>
            </p:nvPr>
          </p:nvGraphicFramePr>
          <p:xfrm>
            <a:off x="-2529259" y="1571762"/>
            <a:ext cx="3022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22600" imgH="317500" progId="Equation.DSMT4">
                    <p:embed/>
                  </p:oleObj>
                </mc:Choice>
                <mc:Fallback>
                  <p:oleObj name="Equation" r:id="rId12" imgW="3022600" imgH="3175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29259" y="1571762"/>
                          <a:ext cx="30226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/>
          <p:nvPr/>
        </p:nvGrpSpPr>
        <p:grpSpPr>
          <a:xfrm>
            <a:off x="4102362" y="2009032"/>
            <a:ext cx="3733800" cy="3448223"/>
            <a:chOff x="4083151" y="1420937"/>
            <a:chExt cx="3733800" cy="3448223"/>
          </a:xfrm>
        </p:grpSpPr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5186810"/>
                </p:ext>
              </p:extLst>
            </p:nvPr>
          </p:nvGraphicFramePr>
          <p:xfrm>
            <a:off x="4083151" y="1420937"/>
            <a:ext cx="3733800" cy="3376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733560" imgH="2705040" progId="Equation.DSMT4">
                    <p:embed/>
                  </p:oleObj>
                </mc:Choice>
                <mc:Fallback>
                  <p:oleObj name="Equation" r:id="rId14" imgW="3733560" imgH="27050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151" y="1420937"/>
                          <a:ext cx="3733800" cy="3376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圆角矩形 58"/>
            <p:cNvSpPr/>
            <p:nvPr/>
          </p:nvSpPr>
          <p:spPr>
            <a:xfrm>
              <a:off x="4119924" y="1421160"/>
              <a:ext cx="2268252" cy="34480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5DF8EDF-C164-4B3A-8F32-6C461FC505F9}"/>
              </a:ext>
            </a:extLst>
          </p:cNvPr>
          <p:cNvSpPr txBox="1"/>
          <p:nvPr/>
        </p:nvSpPr>
        <p:spPr>
          <a:xfrm>
            <a:off x="4086711" y="130686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分两种情况：</a:t>
            </a:r>
          </a:p>
        </p:txBody>
      </p:sp>
    </p:spTree>
    <p:extLst>
      <p:ext uri="{BB962C8B-B14F-4D97-AF65-F5344CB8AC3E}">
        <p14:creationId xmlns:p14="http://schemas.microsoft.com/office/powerpoint/2010/main" val="34515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35" name="TextBox 34"/>
            <p:cNvSpPr txBox="1"/>
            <p:nvPr/>
          </p:nvSpPr>
          <p:spPr>
            <a:xfrm>
              <a:off x="827584" y="1052736"/>
              <a:ext cx="669674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倍加变换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138511"/>
              </p:ext>
            </p:extLst>
          </p:nvPr>
        </p:nvGraphicFramePr>
        <p:xfrm>
          <a:off x="574390" y="1240833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4737100" progId="Equation.DSMT4">
                  <p:embed/>
                </p:oleObj>
              </mc:Choice>
              <mc:Fallback>
                <p:oleObj name="Equation" r:id="rId2" imgW="3314700" imgH="4737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90" y="1240833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43" name="矩形 42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482838"/>
                </p:ext>
              </p:extLst>
            </p:nvPr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60700" imgH="495300" progId="Equation.DSMT4">
                    <p:embed/>
                  </p:oleObj>
                </mc:Choice>
                <mc:Fallback>
                  <p:oleObj name="Equation" r:id="rId4" imgW="3060700" imgH="4953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组合 44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46" name="矩形 45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2963534"/>
                </p:ext>
              </p:extLst>
            </p:nvPr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84500" imgH="457200" progId="Equation.DSMT4">
                    <p:embed/>
                  </p:oleObj>
                </mc:Choice>
                <mc:Fallback>
                  <p:oleObj name="Equation" r:id="rId6" imgW="2984500" imgH="4572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49" name="矩形 48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0072626"/>
                </p:ext>
              </p:extLst>
            </p:nvPr>
          </p:nvGraphicFramePr>
          <p:xfrm>
            <a:off x="794891" y="3708103"/>
            <a:ext cx="3175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5000" imgH="381000" progId="Equation.DSMT4">
                    <p:embed/>
                  </p:oleObj>
                </mc:Choice>
                <mc:Fallback>
                  <p:oleObj name="Equation" r:id="rId8" imgW="3175000" imgH="3810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891" y="3708103"/>
                          <a:ext cx="31750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52" name="矩形 51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8686077"/>
                </p:ext>
              </p:extLst>
            </p:nvPr>
          </p:nvGraphicFramePr>
          <p:xfrm>
            <a:off x="985267" y="3689623"/>
            <a:ext cx="2794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4000" imgH="419100" progId="Equation.DSMT4">
                    <p:embed/>
                  </p:oleObj>
                </mc:Choice>
                <mc:Fallback>
                  <p:oleObj name="Equation" r:id="rId10" imgW="2794000" imgH="4191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267" y="3689623"/>
                          <a:ext cx="2794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55" name="矩形 54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1093566"/>
                </p:ext>
              </p:extLst>
            </p:nvPr>
          </p:nvGraphicFramePr>
          <p:xfrm>
            <a:off x="-2529259" y="1571762"/>
            <a:ext cx="3022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22600" imgH="317500" progId="Equation.DSMT4">
                    <p:embed/>
                  </p:oleObj>
                </mc:Choice>
                <mc:Fallback>
                  <p:oleObj name="Equation" r:id="rId12" imgW="3022600" imgH="3175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29259" y="1571762"/>
                          <a:ext cx="30226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/>
          <p:nvPr/>
        </p:nvGrpSpPr>
        <p:grpSpPr>
          <a:xfrm>
            <a:off x="4157201" y="1276891"/>
            <a:ext cx="3670300" cy="3448223"/>
            <a:chOff x="4114901" y="1420937"/>
            <a:chExt cx="3670300" cy="3448223"/>
          </a:xfrm>
        </p:grpSpPr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4972452"/>
                </p:ext>
              </p:extLst>
            </p:nvPr>
          </p:nvGraphicFramePr>
          <p:xfrm>
            <a:off x="4114901" y="1420937"/>
            <a:ext cx="3670300" cy="3376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670200" imgH="2705040" progId="Equation.DSMT4">
                    <p:embed/>
                  </p:oleObj>
                </mc:Choice>
                <mc:Fallback>
                  <p:oleObj name="Equation" r:id="rId14" imgW="3670200" imgH="270504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901" y="1420937"/>
                          <a:ext cx="3670300" cy="3376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圆角矩形 58"/>
            <p:cNvSpPr/>
            <p:nvPr/>
          </p:nvSpPr>
          <p:spPr>
            <a:xfrm>
              <a:off x="4119923" y="1421160"/>
              <a:ext cx="2343289" cy="34480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15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35" name="TextBox 34"/>
            <p:cNvSpPr txBox="1"/>
            <p:nvPr/>
          </p:nvSpPr>
          <p:spPr>
            <a:xfrm>
              <a:off x="827584" y="1052736"/>
              <a:ext cx="669674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倍加变换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1D0E7DF-21E3-4253-A8D3-31EFE8374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62" y="1459619"/>
            <a:ext cx="1854295" cy="35371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6DA336-0F9E-456D-89E5-78D776F3B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88" y="1459619"/>
            <a:ext cx="2101958" cy="3600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46D205-B00B-42C0-B224-5D99D29C106C}"/>
                  </a:ext>
                </a:extLst>
              </p:cNvPr>
              <p:cNvSpPr txBox="1"/>
              <p:nvPr/>
            </p:nvSpPr>
            <p:spPr>
              <a:xfrm>
                <a:off x="5590762" y="2541087"/>
                <a:ext cx="6094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/>
                  <a:t>+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B46D205-B00B-42C0-B224-5D99D29C1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62" y="2541087"/>
                <a:ext cx="609462" cy="523220"/>
              </a:xfrm>
              <a:prstGeom prst="rect">
                <a:avLst/>
              </a:prstGeom>
              <a:blipFill>
                <a:blip r:embed="rId4"/>
                <a:stretch>
                  <a:fillRect l="-20000"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DCF2F052-6A5F-4A03-B4E0-B5F644B26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86" y="1427867"/>
            <a:ext cx="2286117" cy="3657317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8054CC1C-300E-48BF-93E6-485DAD438396}"/>
              </a:ext>
            </a:extLst>
          </p:cNvPr>
          <p:cNvSpPr txBox="1"/>
          <p:nvPr/>
        </p:nvSpPr>
        <p:spPr>
          <a:xfrm>
            <a:off x="3248508" y="2640104"/>
            <a:ext cx="609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=</a:t>
            </a:r>
            <a:endParaRPr lang="zh-CN" altLang="en-US" sz="28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BDA9D49-C184-48DE-B392-FB0943759112}"/>
              </a:ext>
            </a:extLst>
          </p:cNvPr>
          <p:cNvSpPr txBox="1"/>
          <p:nvPr/>
        </p:nvSpPr>
        <p:spPr>
          <a:xfrm>
            <a:off x="337200" y="2704965"/>
            <a:ext cx="83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0 =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332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255230"/>
              </p:ext>
            </p:extLst>
          </p:nvPr>
        </p:nvGraphicFramePr>
        <p:xfrm>
          <a:off x="574390" y="1240833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4737100" progId="Equation.DSMT4">
                  <p:embed/>
                </p:oleObj>
              </mc:Choice>
              <mc:Fallback>
                <p:oleObj name="Equation" r:id="rId2" imgW="3314700" imgH="47371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90" y="1240833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4115600"/>
                </p:ext>
              </p:extLst>
            </p:nvPr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60700" imgH="495300" progId="Equation.DSMT4">
                    <p:embed/>
                  </p:oleObj>
                </mc:Choice>
                <mc:Fallback>
                  <p:oleObj name="Equation" r:id="rId4" imgW="3060700" imgH="4953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8829188"/>
                </p:ext>
              </p:extLst>
            </p:nvPr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84500" imgH="457200" progId="Equation.DSMT4">
                    <p:embed/>
                  </p:oleObj>
                </mc:Choice>
                <mc:Fallback>
                  <p:oleObj name="Equation" r:id="rId6" imgW="2984500" imgH="4572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19" name="矩形 18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1305219"/>
                </p:ext>
              </p:extLst>
            </p:nvPr>
          </p:nvGraphicFramePr>
          <p:xfrm>
            <a:off x="794891" y="3708103"/>
            <a:ext cx="31750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5000" imgH="381000" progId="Equation.DSMT4">
                    <p:embed/>
                  </p:oleObj>
                </mc:Choice>
                <mc:Fallback>
                  <p:oleObj name="Equation" r:id="rId8" imgW="3175000" imgH="3810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891" y="3708103"/>
                          <a:ext cx="31750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4139952" y="5013176"/>
            <a:ext cx="3752799" cy="1239238"/>
            <a:chOff x="323528" y="980727"/>
            <a:chExt cx="7848872" cy="1239238"/>
          </a:xfrm>
        </p:grpSpPr>
        <p:sp>
          <p:nvSpPr>
            <p:cNvPr id="23" name="TextBox 22"/>
            <p:cNvSpPr txBox="1"/>
            <p:nvPr/>
          </p:nvSpPr>
          <p:spPr>
            <a:xfrm>
              <a:off x="624733" y="988859"/>
              <a:ext cx="7175309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</a:rPr>
                <a:t>倍加变换不改变矩阵</a:t>
              </a:r>
              <a:endParaRPr lang="en-US" altLang="zh-CN" sz="2800" b="1" dirty="0">
                <a:solidFill>
                  <a:prstClr val="black"/>
                </a:solidFill>
              </a:endParaRPr>
            </a:p>
            <a:p>
              <a:r>
                <a:rPr lang="zh-CN" altLang="en-US" sz="2800" b="1" dirty="0">
                  <a:solidFill>
                    <a:prstClr val="black"/>
                  </a:solidFill>
                </a:rPr>
                <a:t>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23528" y="980727"/>
              <a:ext cx="7848872" cy="944235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11560" y="5013176"/>
            <a:ext cx="3240360" cy="504056"/>
            <a:chOff x="763960" y="3645024"/>
            <a:chExt cx="3240360" cy="504056"/>
          </a:xfrm>
        </p:grpSpPr>
        <p:sp>
          <p:nvSpPr>
            <p:cNvPr id="26" name="矩形 25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745405"/>
                </p:ext>
              </p:extLst>
            </p:nvPr>
          </p:nvGraphicFramePr>
          <p:xfrm>
            <a:off x="985267" y="3689623"/>
            <a:ext cx="2794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4000" imgH="419100" progId="Equation.DSMT4">
                    <p:embed/>
                  </p:oleObj>
                </mc:Choice>
                <mc:Fallback>
                  <p:oleObj name="Equation" r:id="rId10" imgW="2794000" imgH="4191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267" y="3689623"/>
                          <a:ext cx="2794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29" name="矩形 2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1191175"/>
                </p:ext>
              </p:extLst>
            </p:nvPr>
          </p:nvGraphicFramePr>
          <p:xfrm>
            <a:off x="-2529259" y="1571762"/>
            <a:ext cx="3022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22600" imgH="317500" progId="Equation.DSMT4">
                    <p:embed/>
                  </p:oleObj>
                </mc:Choice>
                <mc:Fallback>
                  <p:oleObj name="Equation" r:id="rId12" imgW="3022600" imgH="3175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29259" y="1571762"/>
                          <a:ext cx="30226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673664"/>
              </p:ext>
            </p:extLst>
          </p:nvPr>
        </p:nvGraphicFramePr>
        <p:xfrm>
          <a:off x="4148138" y="1268413"/>
          <a:ext cx="409627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93960" imgH="2705040" progId="Equation.DSMT4">
                  <p:embed/>
                </p:oleObj>
              </mc:Choice>
              <mc:Fallback>
                <p:oleObj name="Equation" r:id="rId14" imgW="2793960" imgH="270504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1268413"/>
                        <a:ext cx="4096270" cy="315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35" name="TextBox 34"/>
            <p:cNvSpPr txBox="1"/>
            <p:nvPr/>
          </p:nvSpPr>
          <p:spPr>
            <a:xfrm>
              <a:off x="827584" y="1052736"/>
              <a:ext cx="669674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倍加变换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611560" y="1268760"/>
            <a:ext cx="2016224" cy="864096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611560" y="2772544"/>
            <a:ext cx="2016224" cy="216862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611560" y="5013176"/>
            <a:ext cx="2016224" cy="504056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4067944" y="1205136"/>
            <a:ext cx="2160240" cy="373603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220771" y="2077816"/>
            <a:ext cx="1876399" cy="504056"/>
            <a:chOff x="872951" y="3645024"/>
            <a:chExt cx="3015642" cy="504056"/>
          </a:xfrm>
        </p:grpSpPr>
        <p:sp>
          <p:nvSpPr>
            <p:cNvPr id="42" name="矩形 41"/>
            <p:cNvSpPr/>
            <p:nvPr/>
          </p:nvSpPr>
          <p:spPr>
            <a:xfrm>
              <a:off x="872951" y="3645024"/>
              <a:ext cx="3015642" cy="50405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9303253"/>
                </p:ext>
              </p:extLst>
            </p:nvPr>
          </p:nvGraphicFramePr>
          <p:xfrm>
            <a:off x="1124098" y="3689995"/>
            <a:ext cx="2515621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14600" imgH="419040" progId="Equation.DSMT4">
                    <p:embed/>
                  </p:oleObj>
                </mc:Choice>
                <mc:Fallback>
                  <p:oleObj name="Equation" r:id="rId16" imgW="2514600" imgH="41904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098" y="3689995"/>
                          <a:ext cx="2515621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8787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计算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23341" y="580618"/>
            <a:ext cx="7848872" cy="4072518"/>
            <a:chOff x="251520" y="1772816"/>
            <a:chExt cx="7848872" cy="2960459"/>
          </a:xfrm>
        </p:grpSpPr>
        <p:sp>
          <p:nvSpPr>
            <p:cNvPr id="11" name="TextBox 10"/>
            <p:cNvSpPr txBox="1"/>
            <p:nvPr/>
          </p:nvSpPr>
          <p:spPr>
            <a:xfrm>
              <a:off x="683568" y="2060848"/>
              <a:ext cx="198804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3.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秩的计算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3568" y="2573035"/>
              <a:ext cx="7388645" cy="1946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2800" b="1" dirty="0">
                  <a:solidFill>
                    <a:prstClr val="black"/>
                  </a:solidFill>
                </a:rPr>
                <a:t>任意一个矩阵总可以通过一系列的初等行变换化为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行阶梯型矩阵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，再利用初等变换不改变矩阵的秩，行阶梯型矩阵的秩等于非零行的行数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，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可求出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zh-CN" altLang="zh-CN" sz="2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zh-CN" sz="28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。</a:t>
              </a:r>
              <a:endParaRPr lang="zh-CN" altLang="en-US" sz="2800" b="1" dirty="0">
                <a:solidFill>
                  <a:prstClr val="black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51520" y="1772816"/>
              <a:ext cx="7848872" cy="2960459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536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1269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199"/>
          <p:cNvGraphicFramePr>
            <a:graphicFrameLocks noChangeAspect="1"/>
          </p:cNvGraphicFramePr>
          <p:nvPr/>
        </p:nvGraphicFramePr>
        <p:xfrm>
          <a:off x="2143125" y="285750"/>
          <a:ext cx="4318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8000" imgH="2209800" progId="Equation.DSMT4">
                  <p:embed/>
                </p:oleObj>
              </mc:Choice>
              <mc:Fallback>
                <p:oleObj name="Equation" r:id="rId2" imgW="4318000" imgH="220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85750"/>
                        <a:ext cx="4318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44725" y="252413"/>
            <a:ext cx="5445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设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675438" y="1047750"/>
            <a:ext cx="1754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求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7188" y="2692400"/>
            <a:ext cx="904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解：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16633"/>
            <a:ext cx="1749852" cy="954914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1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graphicFrame>
        <p:nvGraphicFramePr>
          <p:cNvPr id="5" name="Object 207"/>
          <p:cNvGraphicFramePr>
            <a:graphicFrameLocks noChangeAspect="1"/>
          </p:cNvGraphicFramePr>
          <p:nvPr/>
        </p:nvGraphicFramePr>
        <p:xfrm>
          <a:off x="1152525" y="3429000"/>
          <a:ext cx="4584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84600" imgH="2209680" progId="Equation.DSMT4">
                  <p:embed/>
                </p:oleObj>
              </mc:Choice>
              <mc:Fallback>
                <p:oleObj name="Equation" r:id="rId4" imgW="45846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429000"/>
                        <a:ext cx="4584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6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2293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152525" y="3429000"/>
          <a:ext cx="45847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84600" imgH="2209680" progId="Equation.DSMT4">
                  <p:embed/>
                </p:oleObj>
              </mc:Choice>
              <mc:Fallback>
                <p:oleObj name="Equation" r:id="rId2" imgW="45846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429000"/>
                        <a:ext cx="45847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7"/>
          <p:cNvGraphicFramePr>
            <a:graphicFrameLocks noChangeAspect="1"/>
          </p:cNvGraphicFramePr>
          <p:nvPr/>
        </p:nvGraphicFramePr>
        <p:xfrm>
          <a:off x="1428750" y="642938"/>
          <a:ext cx="4673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73520" imgH="2209680" progId="Equation.DSMT4">
                  <p:embed/>
                </p:oleObj>
              </mc:Choice>
              <mc:Fallback>
                <p:oleObj name="Equation" r:id="rId4" imgW="467352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642938"/>
                        <a:ext cx="4673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2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375353" y="692696"/>
            <a:ext cx="795151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性质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4 (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与 </a:t>
            </a:r>
            <a:r>
              <a:rPr lang="en-US" altLang="zh-CN" sz="2400" i="1" dirty="0">
                <a:solidFill>
                  <a:srgbClr val="000000"/>
                </a:solidFill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</a:rPr>
              <a:t>行等价的充要条件是存在 </a:t>
            </a:r>
            <a:r>
              <a:rPr lang="en-US" altLang="zh-CN" sz="2400" i="1" dirty="0">
                <a:solidFill>
                  <a:srgbClr val="000000"/>
                </a:solidFill>
              </a:rPr>
              <a:t>m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PA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B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303915" y="1621390"/>
            <a:ext cx="802295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          (ii)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与 </a:t>
            </a:r>
            <a:r>
              <a:rPr lang="en-US" altLang="zh-CN" sz="2400" i="1" dirty="0">
                <a:solidFill>
                  <a:srgbClr val="000000"/>
                </a:solidFill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</a:rPr>
              <a:t>列等价的充要条件是存在 </a:t>
            </a:r>
            <a:r>
              <a:rPr lang="en-US" altLang="zh-CN" sz="2400" i="1" dirty="0">
                <a:solidFill>
                  <a:srgbClr val="000000"/>
                </a:solidFill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Q 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AQ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B</a:t>
            </a:r>
            <a:r>
              <a:rPr lang="zh-CN" altLang="en-US" sz="2400" dirty="0">
                <a:solidFill>
                  <a:srgbClr val="000000"/>
                </a:solidFill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303915" y="2550084"/>
            <a:ext cx="8094961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    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(iii)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与 </a:t>
            </a:r>
            <a:r>
              <a:rPr lang="en-US" altLang="zh-CN" sz="2400" i="1" dirty="0">
                <a:solidFill>
                  <a:srgbClr val="000000"/>
                </a:solidFill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</a:rPr>
              <a:t>等价的充要条件是存在 </a:t>
            </a:r>
            <a:r>
              <a:rPr lang="en-US" altLang="zh-CN" sz="2400" i="1" dirty="0">
                <a:solidFill>
                  <a:srgbClr val="000000"/>
                </a:solidFill>
              </a:rPr>
              <a:t>m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P </a:t>
            </a:r>
            <a:r>
              <a:rPr lang="zh-CN" altLang="en-US" sz="2400" dirty="0">
                <a:solidFill>
                  <a:srgbClr val="000000"/>
                </a:solidFill>
              </a:rPr>
              <a:t>及 </a:t>
            </a:r>
            <a:r>
              <a:rPr lang="en-US" altLang="zh-CN" sz="2400" i="1" dirty="0">
                <a:solidFill>
                  <a:srgbClr val="000000"/>
                </a:solidFill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Q 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PAQ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B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3023FF96-EC7A-488D-BAA7-C9142E168010}"/>
              </a:ext>
            </a:extLst>
          </p:cNvPr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itchFamily="49" charset="-122"/>
                <a:ea typeface="黑体" pitchFamily="49" charset="-122"/>
              </a:rPr>
              <a:t>初等矩阵的性质</a:t>
            </a:r>
          </a:p>
        </p:txBody>
      </p:sp>
      <p:sp>
        <p:nvSpPr>
          <p:cNvPr id="9" name="TextBox 71">
            <a:extLst>
              <a:ext uri="{FF2B5EF4-FFF2-40B4-BE49-F238E27FC236}">
                <a16:creationId xmlns:a16="http://schemas.microsoft.com/office/drawing/2014/main" id="{A447AF75-B09D-4908-8DCB-F646F5BA03BA}"/>
              </a:ext>
            </a:extLst>
          </p:cNvPr>
          <p:cNvSpPr txBox="1"/>
          <p:nvPr/>
        </p:nvSpPr>
        <p:spPr>
          <a:xfrm>
            <a:off x="3447908" y="6018686"/>
            <a:ext cx="147187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复 习</a:t>
            </a:r>
            <a:endParaRPr lang="zh-CN" altLang="zh-CN" sz="4000" b="1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13" name="圆角矩形 16">
            <a:extLst>
              <a:ext uri="{FF2B5EF4-FFF2-40B4-BE49-F238E27FC236}">
                <a16:creationId xmlns:a16="http://schemas.microsoft.com/office/drawing/2014/main" id="{2056B473-5F29-4029-99BE-B2517AE576B3}"/>
              </a:ext>
            </a:extLst>
          </p:cNvPr>
          <p:cNvSpPr/>
          <p:nvPr/>
        </p:nvSpPr>
        <p:spPr>
          <a:xfrm>
            <a:off x="303915" y="4136430"/>
            <a:ext cx="7517260" cy="13375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D0E1200E-7624-4C52-8A34-2359D091F00A}"/>
              </a:ext>
            </a:extLst>
          </p:cNvPr>
          <p:cNvSpPr txBox="1"/>
          <p:nvPr/>
        </p:nvSpPr>
        <p:spPr>
          <a:xfrm>
            <a:off x="459455" y="4270464"/>
            <a:ext cx="7361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初等矩阵性质的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三个应用：</a:t>
            </a:r>
            <a:r>
              <a:rPr lang="zh-CN" altLang="en-US" sz="2800" b="1" dirty="0"/>
              <a:t>求</a:t>
            </a:r>
            <a:r>
              <a:rPr lang="zh-CN" altLang="zh-CN" sz="2800" b="1" dirty="0"/>
              <a:t>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/>
              <a:t>，使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PA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zh-CN" altLang="en-US" sz="2800" b="1" dirty="0">
                <a:latin typeface="+mn-ea"/>
              </a:rPr>
              <a:t>求逆矩阵；</a:t>
            </a:r>
            <a:r>
              <a:rPr lang="zh-CN" altLang="en-US" sz="2800" b="1" dirty="0"/>
              <a:t>求解矩阵方程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1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3" grpId="0"/>
      <p:bldP spid="7" grpId="0"/>
      <p:bldP spid="8" grpId="0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3317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428750" y="642938"/>
          <a:ext cx="4673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73520" imgH="2209680" progId="Equation.DSMT4">
                  <p:embed/>
                </p:oleObj>
              </mc:Choice>
              <mc:Fallback>
                <p:oleObj name="Equation" r:id="rId2" imgW="467352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642938"/>
                        <a:ext cx="4673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7"/>
          <p:cNvGraphicFramePr>
            <a:graphicFrameLocks noChangeAspect="1"/>
          </p:cNvGraphicFramePr>
          <p:nvPr/>
        </p:nvGraphicFramePr>
        <p:xfrm>
          <a:off x="1352550" y="3219450"/>
          <a:ext cx="4826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5800" imgH="2209680" progId="Equation.DSMT4">
                  <p:embed/>
                </p:oleObj>
              </mc:Choice>
              <mc:Fallback>
                <p:oleObj name="Equation" r:id="rId4" imgW="48258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219450"/>
                        <a:ext cx="4826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3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4341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352550" y="3219450"/>
          <a:ext cx="4826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5800" imgH="2209680" progId="Equation.DSMT4">
                  <p:embed/>
                </p:oleObj>
              </mc:Choice>
              <mc:Fallback>
                <p:oleObj name="Equation" r:id="rId2" imgW="48258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219450"/>
                        <a:ext cx="4826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7"/>
          <p:cNvGraphicFramePr>
            <a:graphicFrameLocks noChangeAspect="1"/>
          </p:cNvGraphicFramePr>
          <p:nvPr/>
        </p:nvGraphicFramePr>
        <p:xfrm>
          <a:off x="1790700" y="571500"/>
          <a:ext cx="4102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01840" imgH="2209680" progId="Equation.DSMT4">
                  <p:embed/>
                </p:oleObj>
              </mc:Choice>
              <mc:Fallback>
                <p:oleObj name="Equation" r:id="rId4" imgW="41018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71500"/>
                        <a:ext cx="41021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61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5365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07"/>
          <p:cNvGraphicFramePr>
            <a:graphicFrameLocks noChangeAspect="1"/>
          </p:cNvGraphicFramePr>
          <p:nvPr/>
        </p:nvGraphicFramePr>
        <p:xfrm>
          <a:off x="1790700" y="571500"/>
          <a:ext cx="4102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01840" imgH="2209680" progId="Equation.DSMT4">
                  <p:embed/>
                </p:oleObj>
              </mc:Choice>
              <mc:Fallback>
                <p:oleObj name="Equation" r:id="rId2" imgW="41018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71500"/>
                        <a:ext cx="41021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7"/>
          <p:cNvGraphicFramePr>
            <a:graphicFrameLocks noChangeAspect="1"/>
          </p:cNvGraphicFramePr>
          <p:nvPr/>
        </p:nvGraphicFramePr>
        <p:xfrm>
          <a:off x="777875" y="3076575"/>
          <a:ext cx="3975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74760" imgH="2209680" progId="Equation.DSMT4">
                  <p:embed/>
                </p:oleObj>
              </mc:Choice>
              <mc:Fallback>
                <p:oleObj name="Equation" r:id="rId4" imgW="397476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076575"/>
                        <a:ext cx="39751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5000625" y="3857625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572125" y="3762375"/>
            <a:ext cx="214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38412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6389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244725" y="285750"/>
          <a:ext cx="4114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14800" imgH="2209680" progId="Equation.DSMT4">
                  <p:embed/>
                </p:oleObj>
              </mc:Choice>
              <mc:Fallback>
                <p:oleObj name="Equation" r:id="rId2" imgW="411480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285750"/>
                        <a:ext cx="4114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44725" y="252413"/>
            <a:ext cx="5445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设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675438" y="1047750"/>
            <a:ext cx="1754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求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7188" y="2692400"/>
            <a:ext cx="9048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解：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16633"/>
            <a:ext cx="1749852" cy="954914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练习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31988" y="3433763"/>
          <a:ext cx="4394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94160" imgH="2209680" progId="Equation.DSMT4">
                  <p:embed/>
                </p:oleObj>
              </mc:Choice>
              <mc:Fallback>
                <p:oleObj name="Equation" r:id="rId4" imgW="439416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3433763"/>
                        <a:ext cx="43942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7">
            <a:extLst>
              <a:ext uri="{FF2B5EF4-FFF2-40B4-BE49-F238E27FC236}">
                <a16:creationId xmlns:a16="http://schemas.microsoft.com/office/drawing/2014/main" id="{17F1120F-3484-4F3D-8710-6A163250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174" y="1758949"/>
            <a:ext cx="1939628" cy="5238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1068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7413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31988" y="3433763"/>
          <a:ext cx="4394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4160" imgH="2209680" progId="Equation.DSMT4">
                  <p:embed/>
                </p:oleObj>
              </mc:Choice>
              <mc:Fallback>
                <p:oleObj name="Equation" r:id="rId2" imgW="439416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3433763"/>
                        <a:ext cx="43942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85950" y="571500"/>
          <a:ext cx="46863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86120" imgH="2209680" progId="Equation.DSMT4">
                  <p:embed/>
                </p:oleObj>
              </mc:Choice>
              <mc:Fallback>
                <p:oleObj name="Equation" r:id="rId4" imgW="468612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71500"/>
                        <a:ext cx="46863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362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8437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885950" y="571500"/>
          <a:ext cx="46863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86120" imgH="2209680" progId="Equation.DSMT4">
                  <p:embed/>
                </p:oleObj>
              </mc:Choice>
              <mc:Fallback>
                <p:oleObj name="Equation" r:id="rId2" imgW="468612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71500"/>
                        <a:ext cx="46863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112963" y="3076575"/>
          <a:ext cx="4318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7840" imgH="2209680" progId="Equation.DSMT4">
                  <p:embed/>
                </p:oleObj>
              </mc:Choice>
              <mc:Fallback>
                <p:oleObj name="Equation" r:id="rId4" imgW="43178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3076575"/>
                        <a:ext cx="4318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25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19461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112963" y="3076575"/>
          <a:ext cx="4318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7840" imgH="2209680" progId="Equation.DSMT4">
                  <p:embed/>
                </p:oleObj>
              </mc:Choice>
              <mc:Fallback>
                <p:oleObj name="Equation" r:id="rId2" imgW="43178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3076575"/>
                        <a:ext cx="4318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084388" y="642938"/>
          <a:ext cx="4292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280" imgH="2209680" progId="Equation.DSMT4">
                  <p:embed/>
                </p:oleObj>
              </mc:Choice>
              <mc:Fallback>
                <p:oleObj name="Equation" r:id="rId4" imgW="429228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642938"/>
                        <a:ext cx="4292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75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20485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084388" y="642938"/>
          <a:ext cx="42926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2280" imgH="2209680" progId="Equation.DSMT4">
                  <p:embed/>
                </p:oleObj>
              </mc:Choice>
              <mc:Fallback>
                <p:oleObj name="Equation" r:id="rId2" imgW="429228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642938"/>
                        <a:ext cx="42926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05013" y="3219450"/>
          <a:ext cx="4495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95680" imgH="2209680" progId="Equation.DSMT4">
                  <p:embed/>
                </p:oleObj>
              </mc:Choice>
              <mc:Fallback>
                <p:oleObj name="Equation" r:id="rId4" imgW="449568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219450"/>
                        <a:ext cx="4495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98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21509" name="副标题 5"/>
          <p:cNvSpPr>
            <a:spLocks noGrp="1"/>
          </p:cNvSpPr>
          <p:nvPr>
            <p:ph type="subTitle" idx="1"/>
          </p:nvPr>
        </p:nvSpPr>
        <p:spPr>
          <a:xfrm>
            <a:off x="8459788" y="428625"/>
            <a:ext cx="504825" cy="4857750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005013" y="3219450"/>
          <a:ext cx="4495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95680" imgH="2209680" progId="Equation.DSMT4">
                  <p:embed/>
                </p:oleObj>
              </mc:Choice>
              <mc:Fallback>
                <p:oleObj name="Equation" r:id="rId2" imgW="449568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219450"/>
                        <a:ext cx="4495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66750" y="571500"/>
          <a:ext cx="43053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05240" imgH="2209680" progId="Equation.DSMT4">
                  <p:embed/>
                </p:oleObj>
              </mc:Choice>
              <mc:Fallback>
                <p:oleObj name="Equation" r:id="rId4" imgW="43052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71500"/>
                        <a:ext cx="43053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/>
          <p:nvPr/>
        </p:nvSpPr>
        <p:spPr>
          <a:xfrm>
            <a:off x="5143500" y="1524000"/>
            <a:ext cx="357188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15000" y="1428750"/>
            <a:ext cx="214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159214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135188" y="180975"/>
            <a:ext cx="7080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设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zh-CN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2117725" y="620713"/>
            <a:ext cx="6342063" cy="1651000"/>
            <a:chOff x="1316608" y="620688"/>
            <a:chExt cx="6342859" cy="1651000"/>
          </a:xfrm>
        </p:grpSpPr>
        <p:graphicFrame>
          <p:nvGraphicFramePr>
            <p:cNvPr id="22531" name="Object 100"/>
            <p:cNvGraphicFramePr>
              <a:graphicFrameLocks noChangeAspect="1"/>
            </p:cNvGraphicFramePr>
            <p:nvPr/>
          </p:nvGraphicFramePr>
          <p:xfrm>
            <a:off x="1316608" y="620688"/>
            <a:ext cx="3327400" cy="165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27400" imgH="1651000" progId="Equation.DSMT4">
                    <p:embed/>
                  </p:oleObj>
                </mc:Choice>
                <mc:Fallback>
                  <p:oleObj name="Equation" r:id="rId2" imgW="3327400" imgH="165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608" y="620688"/>
                          <a:ext cx="3327400" cy="165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TextBox 7"/>
            <p:cNvSpPr txBox="1">
              <a:spLocks noChangeArrowheads="1"/>
            </p:cNvSpPr>
            <p:nvPr/>
          </p:nvSpPr>
          <p:spPr bwMode="auto">
            <a:xfrm>
              <a:off x="4831449" y="1196752"/>
              <a:ext cx="2828018" cy="800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solidFill>
                    <a:srgbClr val="000000"/>
                  </a:solidFill>
                  <a:latin typeface="Calibri" pitchFamily="34" charset="0"/>
                </a:rPr>
                <a:t>已知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zh-CN" altLang="zh-CN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（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zh-CN" sz="28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lang="en-US" altLang="zh-CN" sz="2800" b="1">
                  <a:solidFill>
                    <a:srgbClr val="000000"/>
                  </a:solidFill>
                  <a:latin typeface="Calibri" pitchFamily="34" charset="0"/>
                </a:rPr>
                <a:t>=2</a:t>
              </a:r>
              <a:r>
                <a:rPr lang="zh-CN" altLang="zh-CN" sz="2800" b="1">
                  <a:solidFill>
                    <a:srgbClr val="000000"/>
                  </a:solidFill>
                  <a:latin typeface="Calibri" pitchFamily="34" charset="0"/>
                </a:rPr>
                <a:t>，</a:t>
              </a:r>
            </a:p>
            <a:p>
              <a:pPr eaLnBrk="1" hangingPunct="1"/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55650" y="2557463"/>
            <a:ext cx="25558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求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的值。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55650" y="3284538"/>
            <a:ext cx="906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解：</a:t>
            </a:r>
            <a:endParaRPr lang="en-US" altLang="zh-CN" sz="2800" b="1" i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116633"/>
            <a:ext cx="1606976" cy="1026352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2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sp>
        <p:nvSpPr>
          <p:cNvPr id="22538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12" name="Object 109"/>
          <p:cNvGraphicFramePr>
            <a:graphicFrameLocks noChangeAspect="1"/>
          </p:cNvGraphicFramePr>
          <p:nvPr/>
        </p:nvGraphicFramePr>
        <p:xfrm>
          <a:off x="1622425" y="3563938"/>
          <a:ext cx="4622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22760" imgH="1650960" progId="Equation.DSMT4">
                  <p:embed/>
                </p:oleObj>
              </mc:Choice>
              <mc:Fallback>
                <p:oleObj name="Equation" r:id="rId4" imgW="46227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563938"/>
                        <a:ext cx="46228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5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教学要求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349" y="842049"/>
            <a:ext cx="198002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教学要求：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1349" y="1772816"/>
            <a:ext cx="7704856" cy="864096"/>
            <a:chOff x="323528" y="980728"/>
            <a:chExt cx="770485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397769" y="1044605"/>
              <a:ext cx="763061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1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理解矩阵秩的定义，会求具体的数字矩阵的秩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3528" y="980728"/>
              <a:ext cx="770485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1349" y="2852936"/>
            <a:ext cx="5544616" cy="800219"/>
            <a:chOff x="323528" y="1844824"/>
            <a:chExt cx="5544616" cy="800219"/>
          </a:xfrm>
        </p:grpSpPr>
        <p:sp>
          <p:nvSpPr>
            <p:cNvPr id="9" name="TextBox 8"/>
            <p:cNvSpPr txBox="1"/>
            <p:nvPr/>
          </p:nvSpPr>
          <p:spPr>
            <a:xfrm>
              <a:off x="395536" y="1844824"/>
              <a:ext cx="459933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掌握矩阵秩的性质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（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8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条）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3528" y="1844824"/>
              <a:ext cx="554461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81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23557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3554" name="Object 109"/>
          <p:cNvGraphicFramePr>
            <a:graphicFrameLocks noChangeAspect="1"/>
          </p:cNvGraphicFramePr>
          <p:nvPr/>
        </p:nvGraphicFramePr>
        <p:xfrm>
          <a:off x="1622425" y="3563938"/>
          <a:ext cx="4622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22760" imgH="1650960" progId="Equation.DSMT4">
                  <p:embed/>
                </p:oleObj>
              </mc:Choice>
              <mc:Fallback>
                <p:oleObj name="Equation" r:id="rId2" imgW="46227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563938"/>
                        <a:ext cx="46228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109"/>
          <p:cNvGraphicFramePr>
            <a:graphicFrameLocks noChangeAspect="1"/>
          </p:cNvGraphicFramePr>
          <p:nvPr/>
        </p:nvGraphicFramePr>
        <p:xfrm>
          <a:off x="1858963" y="214313"/>
          <a:ext cx="4356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6000" imgH="1650960" progId="Equation.DSMT4">
                  <p:embed/>
                </p:oleObj>
              </mc:Choice>
              <mc:Fallback>
                <p:oleObj name="Equation" r:id="rId4" imgW="43560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14313"/>
                        <a:ext cx="43561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40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24581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4578" name="Object 109"/>
          <p:cNvGraphicFramePr>
            <a:graphicFrameLocks noChangeAspect="1"/>
          </p:cNvGraphicFramePr>
          <p:nvPr/>
        </p:nvGraphicFramePr>
        <p:xfrm>
          <a:off x="1858963" y="214313"/>
          <a:ext cx="4356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6000" imgH="1650960" progId="Equation.DSMT4">
                  <p:embed/>
                </p:oleObj>
              </mc:Choice>
              <mc:Fallback>
                <p:oleObj name="Equation" r:id="rId2" imgW="435600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14313"/>
                        <a:ext cx="43561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109"/>
          <p:cNvGraphicFramePr>
            <a:graphicFrameLocks noChangeAspect="1"/>
          </p:cNvGraphicFramePr>
          <p:nvPr/>
        </p:nvGraphicFramePr>
        <p:xfrm>
          <a:off x="1952625" y="2135188"/>
          <a:ext cx="4165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65560" imgH="1650960" progId="Equation.DSMT4">
                  <p:embed/>
                </p:oleObj>
              </mc:Choice>
              <mc:Fallback>
                <p:oleObj name="Equation" r:id="rId4" imgW="4165560" imgH="1650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2135188"/>
                        <a:ext cx="4165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7563" y="4200525"/>
            <a:ext cx="24161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故</a:t>
            </a:r>
            <a:r>
              <a:rPr lang="zh-CN" altLang="en-US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=5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=1</a:t>
            </a:r>
            <a:endParaRPr lang="zh-CN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8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25605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79388" y="115888"/>
            <a:ext cx="3613490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二、矩阵秩的</a:t>
            </a: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8</a:t>
            </a:r>
            <a:r>
              <a:rPr lang="zh-CN" altLang="en-US" sz="2800" b="1" dirty="0">
                <a:solidFill>
                  <a:srgbClr val="000000"/>
                </a:solidFill>
                <a:latin typeface="Calibri" pitchFamily="34" charset="0"/>
              </a:rPr>
              <a:t>条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性质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4200" y="692150"/>
            <a:ext cx="45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43"/>
          <p:cNvGraphicFramePr>
            <a:graphicFrameLocks noChangeAspect="1"/>
          </p:cNvGraphicFramePr>
          <p:nvPr/>
        </p:nvGraphicFramePr>
        <p:xfrm>
          <a:off x="1119188" y="1282700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500" imgH="469900" progId="Equation.DSMT4">
                  <p:embed/>
                </p:oleObj>
              </mc:Choice>
              <mc:Fallback>
                <p:oleObj name="Equation" r:id="rId2" imgW="2222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282700"/>
                        <a:ext cx="222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44"/>
          <p:cNvGraphicFramePr>
            <a:graphicFrameLocks noChangeAspect="1"/>
          </p:cNvGraphicFramePr>
          <p:nvPr/>
        </p:nvGraphicFramePr>
        <p:xfrm>
          <a:off x="1185863" y="747713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600" imgH="495300" progId="Equation.DSMT4">
                  <p:embed/>
                </p:oleObj>
              </mc:Choice>
              <mc:Fallback>
                <p:oleObj name="Equation" r:id="rId4" imgW="3784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747713"/>
                        <a:ext cx="378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11188" y="1268413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188" y="175418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54088" y="1754188"/>
            <a:ext cx="4913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若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A~B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，则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）；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1188" y="2257425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971550" y="2257425"/>
            <a:ext cx="7318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若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可逆，则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sz="2800" b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126169"/>
              <a:gd name="adj2" fmla="val 52595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16463" y="2565400"/>
            <a:ext cx="20685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PAQ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670718" y="1758156"/>
            <a:ext cx="2165350" cy="33337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5288" y="1268413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95288" y="1754188"/>
            <a:ext cx="5113337" cy="1905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5288" y="2276475"/>
            <a:ext cx="53292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标注 38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94531"/>
              <a:gd name="adj2" fmla="val 78001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</p:spTree>
    <p:extLst>
      <p:ext uri="{BB962C8B-B14F-4D97-AF65-F5344CB8AC3E}">
        <p14:creationId xmlns:p14="http://schemas.microsoft.com/office/powerpoint/2010/main" val="4639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0" grpId="0"/>
      <p:bldP spid="11" grpId="0"/>
      <p:bldP spid="15" grpId="0"/>
      <p:bldP spid="19" grpId="0"/>
      <p:bldP spid="20" grpId="0"/>
      <p:bldP spid="23" grpId="0" animBg="1"/>
      <p:bldP spid="8" grpId="0"/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562294"/>
              </p:ext>
            </p:extLst>
          </p:nvPr>
        </p:nvGraphicFramePr>
        <p:xfrm>
          <a:off x="3002012" y="980728"/>
          <a:ext cx="2578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1651000" progId="Equation.DSMT4">
                  <p:embed/>
                </p:oleObj>
              </mc:Choice>
              <mc:Fallback>
                <p:oleObj name="Equation" r:id="rId2" imgW="2578100" imgH="16510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012" y="980728"/>
                        <a:ext cx="25781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67744" y="260648"/>
            <a:ext cx="25795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636912"/>
            <a:ext cx="287610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则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28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3277316"/>
            <a:ext cx="7920880" cy="173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	</a:t>
            </a:r>
            <a:endParaRPr lang="zh-CN" altLang="zh-CN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本题考查知识点</a:t>
            </a:r>
            <a:r>
              <a:rPr lang="zh-CN" altLang="zh-CN" sz="2800" b="1" dirty="0">
                <a:solidFill>
                  <a:prstClr val="black"/>
                </a:solidFill>
              </a:rPr>
              <a:t>：若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b="1" dirty="0">
                <a:solidFill>
                  <a:prstClr val="black"/>
                </a:solidFill>
              </a:rPr>
              <a:t>均可逆，则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PAQ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508" y="44624"/>
            <a:ext cx="1908212" cy="1098123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1</a:t>
            </a:r>
            <a:endParaRPr lang="zh-CN" altLang="en-US" sz="2800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5590" y="26177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72BAB2-9842-42DC-B0C6-FBDDD40905EC}"/>
                  </a:ext>
                </a:extLst>
              </p:cNvPr>
              <p:cNvSpPr txBox="1"/>
              <p:nvPr/>
            </p:nvSpPr>
            <p:spPr>
              <a:xfrm>
                <a:off x="1038376" y="4810839"/>
                <a:ext cx="607576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800" b="1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0+0-(-1×2×2)-0-0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=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10</a:t>
                </a:r>
                <a14:m>
                  <m:oMath xmlns:m="http://schemas.openxmlformats.org/officeDocument/2006/math">
                    <m:r>
                      <a:rPr lang="zh-CN" altLang="en-US" sz="2800" b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72BAB2-9842-42DC-B0C6-FBDDD409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76" y="4810839"/>
                <a:ext cx="6075766" cy="954107"/>
              </a:xfrm>
              <a:prstGeom prst="rect">
                <a:avLst/>
              </a:prstGeom>
              <a:blipFill>
                <a:blip r:embed="rId5"/>
                <a:stretch>
                  <a:fillRect t="-8280" r="-1404" b="-15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03924"/>
              </p:ext>
            </p:extLst>
          </p:nvPr>
        </p:nvGraphicFramePr>
        <p:xfrm>
          <a:off x="3218036" y="836712"/>
          <a:ext cx="25781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1651000" progId="Equation.DSMT4">
                  <p:embed/>
                </p:oleObj>
              </mc:Choice>
              <mc:Fallback>
                <p:oleObj name="Equation" r:id="rId2" imgW="2578100" imgH="16510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036" y="836712"/>
                        <a:ext cx="25781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520" y="2492896"/>
            <a:ext cx="74168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且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zh-CN" sz="2800" b="1" dirty="0">
                <a:solidFill>
                  <a:prstClr val="black"/>
                </a:solidFill>
              </a:rPr>
              <a:t>，则必有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(    )</a:t>
            </a:r>
            <a:r>
              <a:rPr lang="zh-CN" altLang="zh-CN" sz="2800" b="1" dirty="0">
                <a:solidFill>
                  <a:prstClr val="black"/>
                </a:solidFill>
              </a:rPr>
              <a:t>。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1760" y="260648"/>
            <a:ext cx="3600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prstClr val="black"/>
                </a:solidFill>
              </a:rPr>
              <a:t>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</a:rPr>
              <a:t>是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solidFill>
                  <a:prstClr val="black"/>
                </a:solidFill>
              </a:rPr>
              <a:t>矩阵，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140968"/>
            <a:ext cx="7416824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证明</a:t>
            </a:r>
            <a:r>
              <a:rPr lang="en-US" altLang="zh-CN" sz="2800" b="1" dirty="0">
                <a:solidFill>
                  <a:srgbClr val="FF0000"/>
                </a:solidFill>
              </a:rPr>
              <a:t>:  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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| = 0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3/2</a:t>
            </a:r>
            <a:endParaRPr lang="zh-CN" altLang="zh-CN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402964"/>
            <a:ext cx="7992888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</a:rPr>
              <a:t>否则</a:t>
            </a:r>
            <a:r>
              <a:rPr lang="en-US" altLang="zh-CN" sz="2800" b="1" dirty="0">
                <a:solidFill>
                  <a:prstClr val="black"/>
                </a:solidFill>
              </a:rPr>
              <a:t>    </a:t>
            </a:r>
            <a:r>
              <a:rPr lang="zh-CN" altLang="zh-CN" sz="2800" b="1" dirty="0">
                <a:solidFill>
                  <a:prstClr val="black"/>
                </a:solidFill>
              </a:rPr>
              <a:t>若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         </a:t>
            </a:r>
            <a:r>
              <a:rPr lang="zh-CN" altLang="zh-CN" sz="2800" b="1" dirty="0">
                <a:solidFill>
                  <a:prstClr val="black"/>
                </a:solidFill>
              </a:rPr>
              <a:t>则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））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solidFill>
                  <a:prstClr val="black"/>
                </a:solidFill>
              </a:rPr>
              <a:t>  </a:t>
            </a:r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zh-CN" sz="2800" b="1" dirty="0">
                <a:solidFill>
                  <a:prstClr val="black"/>
                </a:solidFill>
              </a:rPr>
              <a:t>，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prstClr val="black"/>
                </a:solidFill>
              </a:rPr>
              <a:t>             </a:t>
            </a:r>
            <a:r>
              <a:rPr lang="zh-CN" altLang="zh-CN" sz="2800" b="1" dirty="0">
                <a:solidFill>
                  <a:prstClr val="black"/>
                </a:solidFill>
              </a:rPr>
              <a:t>与已知矛盾。</a:t>
            </a:r>
          </a:p>
          <a:p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4" y="116632"/>
            <a:ext cx="1908212" cy="1098123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2</a:t>
            </a:r>
            <a:endParaRPr lang="zh-CN" altLang="en-US" sz="2800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12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2828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0825" y="571500"/>
            <a:ext cx="806608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        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设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                  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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，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是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4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阶矩阵，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=2.</a:t>
            </a:r>
            <a:endParaRPr lang="en-US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证明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。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" y="2357438"/>
            <a:ext cx="605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证明：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因为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6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219200" y="3644900"/>
          <a:ext cx="5638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38680" imgH="2070000" progId="Equation.DSMT4">
                  <p:embed/>
                </p:oleObj>
              </mc:Choice>
              <mc:Fallback>
                <p:oleObj name="Equation" r:id="rId2" imgW="563868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44900"/>
                        <a:ext cx="5638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 rot="19438304">
            <a:off x="98051" y="349242"/>
            <a:ext cx="1120837" cy="592185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宋体" charset="-122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宋体" charset="-122"/>
                <a:cs typeface="Times New Roman" pitchFamily="18" charset="0"/>
              </a:rPr>
              <a:t>3</a:t>
            </a:r>
            <a:endParaRPr lang="zh-CN" altLang="en-US" sz="2800" dirty="0">
              <a:solidFill>
                <a:prstClr val="black"/>
              </a:solidFill>
              <a:latin typeface="宋体"/>
              <a:ea typeface="宋体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1000" y="2928938"/>
            <a:ext cx="3268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故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只需证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40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3174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219200" y="3644900"/>
          <a:ext cx="5638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38680" imgH="2070000" progId="Equation.DSMT4">
                  <p:embed/>
                </p:oleObj>
              </mc:Choice>
              <mc:Fallback>
                <p:oleObj name="Equation" r:id="rId2" imgW="563868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44900"/>
                        <a:ext cx="5638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Box 15"/>
          <p:cNvSpPr txBox="1">
            <a:spLocks noChangeArrowheads="1"/>
          </p:cNvSpPr>
          <p:nvPr/>
        </p:nvSpPr>
        <p:spPr bwMode="auto">
          <a:xfrm>
            <a:off x="381000" y="2928938"/>
            <a:ext cx="3268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故</a:t>
            </a:r>
            <a:r>
              <a:rPr lang="zh-CN" altLang="zh-CN" sz="2800" b="1">
                <a:solidFill>
                  <a:srgbClr val="000000"/>
                </a:solidFill>
                <a:latin typeface="Calibri" pitchFamily="34" charset="0"/>
              </a:rPr>
              <a:t>只需证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endParaRPr lang="zh-CN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860550" y="573088"/>
          <a:ext cx="4787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87640" imgH="2070000" progId="Equation.DSMT4">
                  <p:embed/>
                </p:oleObj>
              </mc:Choice>
              <mc:Fallback>
                <p:oleObj name="Equation" r:id="rId4" imgW="4787640" imgH="2070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73088"/>
                        <a:ext cx="4787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716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16013" y="358775"/>
            <a:ext cx="636905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     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设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阶方阵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等价，则必有（</a:t>
            </a: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时，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时，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时，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0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当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0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时，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0</a:t>
            </a:r>
            <a:r>
              <a:rPr lang="zh-CN" altLang="zh-CN" sz="2800" b="1" dirty="0">
                <a:solidFill>
                  <a:srgbClr val="000000"/>
                </a:solidFill>
                <a:latin typeface="Calibri" pitchFamily="34" charset="0"/>
              </a:rPr>
              <a:t>；</a:t>
            </a:r>
            <a:r>
              <a:rPr lang="en-US" altLang="zh-CN" sz="2800" b="1" dirty="0">
                <a:solidFill>
                  <a:srgbClr val="000000"/>
                </a:solidFill>
                <a:latin typeface="Calibri" pitchFamily="34" charset="0"/>
              </a:rPr>
              <a:t>	</a:t>
            </a:r>
            <a:endParaRPr lang="zh-CN" altLang="zh-CN" sz="2800" b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5575" y="3143250"/>
            <a:ext cx="8161338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本题考查知识点：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等价矩阵具有相同的秩</a:t>
            </a:r>
            <a:endParaRPr lang="en-US" altLang="zh-CN" sz="2800" b="1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/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                                  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zh-CN" altLang="zh-CN" sz="2800" b="1">
                <a:solidFill>
                  <a:srgbClr val="FF0000"/>
                </a:solidFill>
                <a:latin typeface="Calibri" pitchFamily="34" charset="0"/>
              </a:rPr>
              <a:t>秩的定义 </a:t>
            </a:r>
          </a:p>
          <a:p>
            <a:pPr eaLnBrk="1" hangingPunct="1"/>
            <a:endParaRPr lang="zh-CN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659563" y="358775"/>
            <a:ext cx="4445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8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285728"/>
            <a:ext cx="1512168" cy="882099"/>
          </a:xfrm>
          <a:prstGeom prst="rect">
            <a:avLst/>
          </a:prstGeom>
          <a:noFill/>
        </p:spPr>
        <p:txBody>
          <a:bodyPr>
            <a:prstTxWarp prst="textCanUp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ea typeface="+mn-ea"/>
                <a:cs typeface="Times New Roman" pitchFamily="18" charset="0"/>
              </a:rPr>
              <a:t>4</a:t>
            </a:r>
            <a:endParaRPr lang="zh-CN" altLang="en-US" sz="2800" dirty="0">
              <a:solidFill>
                <a:prstClr val="black"/>
              </a:solidFill>
              <a:latin typeface="宋体"/>
              <a:ea typeface="+mn-ea"/>
            </a:endParaRPr>
          </a:p>
        </p:txBody>
      </p:sp>
      <p:sp>
        <p:nvSpPr>
          <p:cNvPr id="4915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21503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3277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sz="360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360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sp>
        <p:nvSpPr>
          <p:cNvPr id="32780" name="TextBox 2"/>
          <p:cNvSpPr txBox="1">
            <a:spLocks noChangeArrowheads="1"/>
          </p:cNvSpPr>
          <p:nvPr/>
        </p:nvSpPr>
        <p:spPr bwMode="auto">
          <a:xfrm>
            <a:off x="179388" y="115888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itchFamily="34" charset="0"/>
              </a:rPr>
              <a:t>二、有关矩阵秩的性质</a:t>
            </a:r>
          </a:p>
        </p:txBody>
      </p:sp>
      <p:sp>
        <p:nvSpPr>
          <p:cNvPr id="32781" name="TextBox 3"/>
          <p:cNvSpPr txBox="1">
            <a:spLocks noChangeArrowheads="1"/>
          </p:cNvSpPr>
          <p:nvPr/>
        </p:nvSpPr>
        <p:spPr bwMode="auto">
          <a:xfrm>
            <a:off x="584200" y="692150"/>
            <a:ext cx="45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743"/>
          <p:cNvGraphicFramePr>
            <a:graphicFrameLocks noChangeAspect="1"/>
          </p:cNvGraphicFramePr>
          <p:nvPr/>
        </p:nvGraphicFramePr>
        <p:xfrm>
          <a:off x="1119188" y="1282700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500" imgH="469900" progId="Equation.DSMT4">
                  <p:embed/>
                </p:oleObj>
              </mc:Choice>
              <mc:Fallback>
                <p:oleObj name="Equation" r:id="rId2" imgW="22225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282700"/>
                        <a:ext cx="222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44"/>
          <p:cNvGraphicFramePr>
            <a:graphicFrameLocks noChangeAspect="1"/>
          </p:cNvGraphicFramePr>
          <p:nvPr/>
        </p:nvGraphicFramePr>
        <p:xfrm>
          <a:off x="1185863" y="747713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600" imgH="495300" progId="Equation.DSMT4">
                  <p:embed/>
                </p:oleObj>
              </mc:Choice>
              <mc:Fallback>
                <p:oleObj name="Equation" r:id="rId4" imgW="3784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747713"/>
                        <a:ext cx="378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Box 9"/>
          <p:cNvSpPr txBox="1">
            <a:spLocks noChangeArrowheads="1"/>
          </p:cNvSpPr>
          <p:nvPr/>
        </p:nvSpPr>
        <p:spPr bwMode="auto">
          <a:xfrm>
            <a:off x="611188" y="1268413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3" name="TextBox 10"/>
          <p:cNvSpPr txBox="1">
            <a:spLocks noChangeArrowheads="1"/>
          </p:cNvSpPr>
          <p:nvPr/>
        </p:nvSpPr>
        <p:spPr bwMode="auto">
          <a:xfrm>
            <a:off x="611188" y="175418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4" name="TextBox 14"/>
          <p:cNvSpPr txBox="1">
            <a:spLocks noChangeArrowheads="1"/>
          </p:cNvSpPr>
          <p:nvPr/>
        </p:nvSpPr>
        <p:spPr bwMode="auto">
          <a:xfrm>
            <a:off x="954088" y="1754188"/>
            <a:ext cx="4913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若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A~B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，则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）；</a:t>
            </a:r>
          </a:p>
        </p:txBody>
      </p:sp>
      <p:sp>
        <p:nvSpPr>
          <p:cNvPr id="32785" name="TextBox 18"/>
          <p:cNvSpPr txBox="1">
            <a:spLocks noChangeArrowheads="1"/>
          </p:cNvSpPr>
          <p:nvPr/>
        </p:nvSpPr>
        <p:spPr bwMode="auto">
          <a:xfrm>
            <a:off x="611188" y="2257425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6" name="TextBox 19"/>
          <p:cNvSpPr txBox="1">
            <a:spLocks noChangeArrowheads="1"/>
          </p:cNvSpPr>
          <p:nvPr/>
        </p:nvSpPr>
        <p:spPr bwMode="auto">
          <a:xfrm>
            <a:off x="971550" y="2257425"/>
            <a:ext cx="7318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若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可逆，则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Calibri" pitchFamily="34" charset="0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AQ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 sz="2800" b="1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126169"/>
              <a:gd name="adj2" fmla="val 52595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graphicFrame>
        <p:nvGraphicFramePr>
          <p:cNvPr id="16" name="Object 745"/>
          <p:cNvGraphicFramePr>
            <a:graphicFrameLocks noChangeAspect="1"/>
          </p:cNvGraphicFramePr>
          <p:nvPr/>
        </p:nvGraphicFramePr>
        <p:xfrm>
          <a:off x="2239963" y="4181475"/>
          <a:ext cx="386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60800" imgH="393700" progId="Equation.DSMT4">
                  <p:embed/>
                </p:oleObj>
              </mc:Choice>
              <mc:Fallback>
                <p:oleObj name="Equation" r:id="rId6" imgW="3860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181475"/>
                        <a:ext cx="386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46"/>
          <p:cNvGraphicFramePr>
            <a:graphicFrameLocks noChangeAspect="1"/>
          </p:cNvGraphicFramePr>
          <p:nvPr/>
        </p:nvGraphicFramePr>
        <p:xfrm>
          <a:off x="1347788" y="3084513"/>
          <a:ext cx="645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51600" imgH="495300" progId="Equation.DSMT4">
                  <p:embed/>
                </p:oleObj>
              </mc:Choice>
              <mc:Fallback>
                <p:oleObj name="Equation" r:id="rId8" imgW="64516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084513"/>
                        <a:ext cx="645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1188" y="3041650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81013" y="3579813"/>
            <a:ext cx="5878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特别的，当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B=b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为非零列向量时，有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4213" y="4489450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47700" y="4994275"/>
            <a:ext cx="454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747"/>
          <p:cNvGraphicFramePr>
            <a:graphicFrameLocks noChangeAspect="1"/>
          </p:cNvGraphicFramePr>
          <p:nvPr/>
        </p:nvGraphicFramePr>
        <p:xfrm>
          <a:off x="1152525" y="5021263"/>
          <a:ext cx="414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40200" imgH="495300" progId="Equation.DSMT4">
                  <p:embed/>
                </p:oleObj>
              </mc:Choice>
              <mc:Fallback>
                <p:oleObj name="Equation" r:id="rId10" imgW="41402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021263"/>
                        <a:ext cx="414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84213" y="557053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endParaRPr lang="zh-CN" altLang="en-US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116013" y="5516563"/>
            <a:ext cx="3228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若                        ，则</a:t>
            </a:r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533525" y="5589588"/>
            <a:ext cx="5316538" cy="431800"/>
            <a:chOff x="1245493" y="2258403"/>
            <a:chExt cx="5315843" cy="431800"/>
          </a:xfrm>
        </p:grpSpPr>
        <p:graphicFrame>
          <p:nvGraphicFramePr>
            <p:cNvPr id="32776" name="Object 748"/>
            <p:cNvGraphicFramePr>
              <a:graphicFrameLocks noChangeAspect="1"/>
            </p:cNvGraphicFramePr>
            <p:nvPr/>
          </p:nvGraphicFramePr>
          <p:xfrm>
            <a:off x="1245493" y="2258403"/>
            <a:ext cx="193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30400" imgH="431800" progId="Equation.DSMT4">
                    <p:embed/>
                  </p:oleObj>
                </mc:Choice>
                <mc:Fallback>
                  <p:oleObj name="Equation" r:id="rId12" imgW="19304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493" y="2258403"/>
                          <a:ext cx="19304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749"/>
            <p:cNvGraphicFramePr>
              <a:graphicFrameLocks noChangeAspect="1"/>
            </p:cNvGraphicFramePr>
            <p:nvPr/>
          </p:nvGraphicFramePr>
          <p:xfrm>
            <a:off x="3995936" y="2296056"/>
            <a:ext cx="2565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65400" imgH="393700" progId="Equation.DSMT4">
                    <p:embed/>
                  </p:oleObj>
                </mc:Choice>
                <mc:Fallback>
                  <p:oleObj name="Equation" r:id="rId14" imgW="25654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296056"/>
                          <a:ext cx="25654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5" name="TextBox 7"/>
          <p:cNvSpPr txBox="1">
            <a:spLocks noChangeArrowheads="1"/>
          </p:cNvSpPr>
          <p:nvPr/>
        </p:nvSpPr>
        <p:spPr bwMode="auto">
          <a:xfrm>
            <a:off x="4716463" y="2565400"/>
            <a:ext cx="20685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PAQ</a:t>
            </a:r>
            <a:r>
              <a:rPr lang="zh-CN" altLang="en-US" sz="2800" b="1">
                <a:solidFill>
                  <a:srgbClr val="000000"/>
                </a:solidFill>
                <a:latin typeface="Calibri" pitchFamily="34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/>
            <a:endParaRPr lang="zh-CN" altLang="en-US">
              <a:latin typeface="Calibri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95288" y="692150"/>
            <a:ext cx="0" cy="53482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5288" y="1268413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95288" y="1754188"/>
            <a:ext cx="5113337" cy="1905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5288" y="2276475"/>
            <a:ext cx="53292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95288" y="3068638"/>
            <a:ext cx="7705725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95288" y="4581525"/>
            <a:ext cx="7777162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95288" y="5013325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5288" y="5589588"/>
            <a:ext cx="6048375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95288" y="6021388"/>
            <a:ext cx="72723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标注 38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94531"/>
              <a:gd name="adj2" fmla="val 78001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graphicFrame>
        <p:nvGraphicFramePr>
          <p:cNvPr id="2" name="Object 750"/>
          <p:cNvGraphicFramePr>
            <a:graphicFrameLocks noChangeAspect="1"/>
          </p:cNvGraphicFramePr>
          <p:nvPr/>
        </p:nvGraphicFramePr>
        <p:xfrm>
          <a:off x="1138238" y="4518025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721100" imgH="495300" progId="Equation.DSMT4">
                  <p:embed/>
                </p:oleObj>
              </mc:Choice>
              <mc:Fallback>
                <p:oleObj name="Equation" r:id="rId16" imgW="37211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518025"/>
                        <a:ext cx="3721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6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/>
      <p:bldP spid="26" grpId="0"/>
      <p:bldP spid="28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35462"/>
              </p:ext>
            </p:extLst>
          </p:nvPr>
        </p:nvGraphicFramePr>
        <p:xfrm>
          <a:off x="603200" y="4683100"/>
          <a:ext cx="7569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69200" imgH="546100" progId="Equation.DSMT4">
                  <p:embed/>
                </p:oleObj>
              </mc:Choice>
              <mc:Fallback>
                <p:oleObj name="Equation" r:id="rId2" imgW="7569200" imgH="546100" progId="Equation.DSMT4">
                  <p:embed/>
                  <p:pic>
                    <p:nvPicPr>
                      <p:cNvPr id="0" name="Picture 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00" y="4683100"/>
                        <a:ext cx="75692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42739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故可设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515719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从而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21502"/>
              </p:ext>
            </p:extLst>
          </p:nvPr>
        </p:nvGraphicFramePr>
        <p:xfrm>
          <a:off x="1969368" y="1465620"/>
          <a:ext cx="411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14800" imgH="406400" progId="Equation.DSMT4">
                  <p:embed/>
                </p:oleObj>
              </mc:Choice>
              <mc:Fallback>
                <p:oleObj name="Equation" r:id="rId4" imgW="4114800" imgH="406400" progId="Equation.DSMT4">
                  <p:embed/>
                  <p:pic>
                    <p:nvPicPr>
                      <p:cNvPr id="0" name="Picture 1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368" y="1465620"/>
                        <a:ext cx="4114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203267"/>
              </p:ext>
            </p:extLst>
          </p:nvPr>
        </p:nvGraphicFramePr>
        <p:xfrm>
          <a:off x="975568" y="356156"/>
          <a:ext cx="690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08800" imgH="533400" progId="Equation.DSMT4">
                  <p:embed/>
                </p:oleObj>
              </mc:Choice>
              <mc:Fallback>
                <p:oleObj name="Equation" r:id="rId6" imgW="6908800" imgH="533400" progId="Equation.DSMT4">
                  <p:embed/>
                  <p:pic>
                    <p:nvPicPr>
                      <p:cNvPr id="0" name="Picture 1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568" y="356156"/>
                        <a:ext cx="6908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7544" y="33265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870392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特别的，当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B=b</a:t>
            </a:r>
            <a:r>
              <a:rPr lang="zh-CN" altLang="en-US" sz="2800" b="1" dirty="0">
                <a:solidFill>
                  <a:prstClr val="black"/>
                </a:solidFill>
              </a:rPr>
              <a:t>为非零列向量时，有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1916832"/>
            <a:ext cx="714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因为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</a:rPr>
              <a:t>的最高阶非零子式总是（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zh-CN" altLang="en-US" sz="2800" b="1" dirty="0">
                <a:solidFill>
                  <a:prstClr val="black"/>
                </a:solidFill>
              </a:rPr>
              <a:t>）的非零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512" y="2420888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子式，所以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94846"/>
              </p:ext>
            </p:extLst>
          </p:nvPr>
        </p:nvGraphicFramePr>
        <p:xfrm>
          <a:off x="995363" y="3460750"/>
          <a:ext cx="281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19400" imgH="393700" progId="Equation.DSMT4">
                  <p:embed/>
                </p:oleObj>
              </mc:Choice>
              <mc:Fallback>
                <p:oleObj name="Equation" r:id="rId8" imgW="2819400" imgH="393700" progId="Equation.DSMT4">
                  <p:embed/>
                  <p:pic>
                    <p:nvPicPr>
                      <p:cNvPr id="0" name="Picture 1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460750"/>
                        <a:ext cx="2819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047712"/>
              </p:ext>
            </p:extLst>
          </p:nvPr>
        </p:nvGraphicFramePr>
        <p:xfrm>
          <a:off x="2206625" y="2498725"/>
          <a:ext cx="241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3000" imgH="393700" progId="Equation.DSMT4">
                  <p:embed/>
                </p:oleObj>
              </mc:Choice>
              <mc:Fallback>
                <p:oleObj name="Equation" r:id="rId10" imgW="2413000" imgH="393700" progId="Equation.DSMT4">
                  <p:embed/>
                  <p:pic>
                    <p:nvPicPr>
                      <p:cNvPr id="0" name="Picture 1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498725"/>
                        <a:ext cx="2413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0" y="240172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同理有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809700"/>
              </p:ext>
            </p:extLst>
          </p:nvPr>
        </p:nvGraphicFramePr>
        <p:xfrm>
          <a:off x="5748338" y="2498725"/>
          <a:ext cx="241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3000" imgH="393700" progId="Equation.DSMT4">
                  <p:embed/>
                </p:oleObj>
              </mc:Choice>
              <mc:Fallback>
                <p:oleObj name="Equation" r:id="rId12" imgW="2413000" imgH="393700" progId="Equation.DSMT4">
                  <p:embed/>
                  <p:pic>
                    <p:nvPicPr>
                      <p:cNvPr id="0" name="Picture 1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2498725"/>
                        <a:ext cx="2413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51520" y="28529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两式合起来，即为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42079"/>
              </p:ext>
            </p:extLst>
          </p:nvPr>
        </p:nvGraphicFramePr>
        <p:xfrm>
          <a:off x="3484563" y="2871788"/>
          <a:ext cx="429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92600" imgH="495300" progId="Equation.DSMT4">
                  <p:embed/>
                </p:oleObj>
              </mc:Choice>
              <mc:Fallback>
                <p:oleObj name="Equation" r:id="rId14" imgW="4292600" imgH="495300" progId="Equation.DSMT4">
                  <p:embed/>
                  <p:pic>
                    <p:nvPicPr>
                      <p:cNvPr id="0" name="Picture 1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2871788"/>
                        <a:ext cx="4292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95536" y="3356992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 设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9912" y="3356992"/>
            <a:ext cx="4629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把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solidFill>
                  <a:prstClr val="black"/>
                </a:solidFill>
              </a:rPr>
              <a:t>和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prstClr val="black"/>
                </a:solidFill>
              </a:rPr>
              <a:t>分别作列变换化为列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520" y="3861048"/>
            <a:ext cx="844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阶梯形    和      则    和     中分别含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800" b="1" dirty="0">
                <a:solidFill>
                  <a:prstClr val="black"/>
                </a:solidFill>
              </a:rPr>
              <a:t>个和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>
                <a:solidFill>
                  <a:prstClr val="black"/>
                </a:solidFill>
              </a:rPr>
              <a:t>个非零列，    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284071"/>
              </p:ext>
            </p:extLst>
          </p:nvPr>
        </p:nvGraphicFramePr>
        <p:xfrm>
          <a:off x="2794248" y="5229200"/>
          <a:ext cx="2209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09800" imgH="673100" progId="Equation.DSMT4">
                  <p:embed/>
                </p:oleObj>
              </mc:Choice>
              <mc:Fallback>
                <p:oleObj name="Equation" r:id="rId16" imgW="2209800" imgH="673100" progId="Equation.DSMT4">
                  <p:embed/>
                  <p:pic>
                    <p:nvPicPr>
                      <p:cNvPr id="0" name="Picture 1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248" y="5229200"/>
                        <a:ext cx="2209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403648" y="3886696"/>
            <a:ext cx="2549748" cy="491629"/>
            <a:chOff x="1403648" y="3886696"/>
            <a:chExt cx="2549748" cy="491629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814421"/>
                </p:ext>
              </p:extLst>
            </p:nvPr>
          </p:nvGraphicFramePr>
          <p:xfrm>
            <a:off x="1403648" y="3886696"/>
            <a:ext cx="317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17225" imgH="406048" progId="Equation.DSMT4">
                    <p:embed/>
                  </p:oleObj>
                </mc:Choice>
                <mc:Fallback>
                  <p:oleObj name="Equation" r:id="rId18" imgW="317225" imgH="406048" progId="Equation.DSMT4">
                    <p:embed/>
                    <p:pic>
                      <p:nvPicPr>
                        <p:cNvPr id="0" name="Picture 1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3886696"/>
                          <a:ext cx="3175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555423"/>
                </p:ext>
              </p:extLst>
            </p:nvPr>
          </p:nvGraphicFramePr>
          <p:xfrm>
            <a:off x="2079625" y="3895725"/>
            <a:ext cx="406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06224" imgH="482391" progId="Equation.DSMT4">
                    <p:embed/>
                  </p:oleObj>
                </mc:Choice>
                <mc:Fallback>
                  <p:oleObj name="Equation" r:id="rId20" imgW="406224" imgH="482391" progId="Equation.DSMT4">
                    <p:embed/>
                    <p:pic>
                      <p:nvPicPr>
                        <p:cNvPr id="0" name="Picture 1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625" y="3895725"/>
                          <a:ext cx="4064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4898793"/>
                </p:ext>
              </p:extLst>
            </p:nvPr>
          </p:nvGraphicFramePr>
          <p:xfrm>
            <a:off x="2915816" y="3886696"/>
            <a:ext cx="317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17225" imgH="406048" progId="Equation.DSMT4">
                    <p:embed/>
                  </p:oleObj>
                </mc:Choice>
                <mc:Fallback>
                  <p:oleObj name="Equation" r:id="rId22" imgW="317225" imgH="406048" progId="Equation.DSMT4">
                    <p:embed/>
                    <p:pic>
                      <p:nvPicPr>
                        <p:cNvPr id="0" name="Picture 1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3886696"/>
                          <a:ext cx="3175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393048"/>
                </p:ext>
              </p:extLst>
            </p:nvPr>
          </p:nvGraphicFramePr>
          <p:xfrm>
            <a:off x="3635896" y="3886696"/>
            <a:ext cx="317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17225" imgH="406048" progId="Equation.DSMT4">
                    <p:embed/>
                  </p:oleObj>
                </mc:Choice>
                <mc:Fallback>
                  <p:oleObj name="Equation" r:id="rId24" imgW="317225" imgH="406048" progId="Equation.DSMT4">
                    <p:embed/>
                    <p:pic>
                      <p:nvPicPr>
                        <p:cNvPr id="0" name="Picture 1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896" y="3886696"/>
                          <a:ext cx="3175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949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4" grpId="0"/>
      <p:bldP spid="14" grpId="0"/>
      <p:bldP spid="15" grpId="0"/>
      <p:bldP spid="18" grpId="0"/>
      <p:bldP spid="20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秩的定义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">
                <a:extLst>
                  <a:ext uri="{FF2B5EF4-FFF2-40B4-BE49-F238E27FC236}">
                    <a16:creationId xmlns:a16="http://schemas.microsoft.com/office/drawing/2014/main" id="{07E1D6E4-1803-45E1-8AF3-6D16D1E35A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996" y="469784"/>
                <a:ext cx="7772400" cy="181588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Wingdings" pitchFamily="2" charset="2"/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+mn-ea"/>
                  </a:rPr>
                  <a:t>定义：</a:t>
                </a:r>
                <a:r>
                  <a:rPr lang="zh-CN" altLang="en-US" sz="2800" dirty="0"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中，任取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列</a:t>
                </a:r>
                <a:r>
                  <a:rPr lang="en-US" altLang="zh-CN" sz="2800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800" dirty="0">
                    <a:latin typeface="+mn-ea"/>
                  </a:rPr>
                  <a:t>)</a:t>
                </a:r>
                <a:r>
                  <a:rPr lang="zh-CN" altLang="en-US" sz="2800" dirty="0">
                    <a:latin typeface="+mn-ea"/>
                  </a:rPr>
                  <a:t>，位于这些行列交叉处的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i="1" baseline="3000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个元素，不改变它们在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中所处的位置次序而得的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阶行列式，称为矩阵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800" dirty="0">
                    <a:latin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+mn-ea"/>
                  </a:rPr>
                  <a:t>阶子式</a:t>
                </a:r>
                <a:r>
                  <a:rPr lang="zh-CN" altLang="en-US" sz="2800" dirty="0">
                    <a:latin typeface="+mn-ea"/>
                  </a:rPr>
                  <a:t>．</a:t>
                </a:r>
              </a:p>
            </p:txBody>
          </p:sp>
        </mc:Choice>
        <mc:Fallback xmlns="">
          <p:sp>
            <p:nvSpPr>
              <p:cNvPr id="35" name="Rectangle 3">
                <a:extLst>
                  <a:ext uri="{FF2B5EF4-FFF2-40B4-BE49-F238E27FC236}">
                    <a16:creationId xmlns:a16="http://schemas.microsoft.com/office/drawing/2014/main" id="{07E1D6E4-1803-45E1-8AF3-6D16D1E35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6" y="469784"/>
                <a:ext cx="7772400" cy="1815882"/>
              </a:xfrm>
              <a:prstGeom prst="rect">
                <a:avLst/>
              </a:prstGeom>
              <a:blipFill>
                <a:blip r:embed="rId3"/>
                <a:stretch>
                  <a:fillRect l="-1486" t="-3311" r="-391" b="-6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4">
                <a:extLst>
                  <a:ext uri="{FF2B5EF4-FFF2-40B4-BE49-F238E27FC236}">
                    <a16:creationId xmlns:a16="http://schemas.microsoft.com/office/drawing/2014/main" id="{8231F70F-79E0-41E4-81F7-1946AA733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51" y="5046963"/>
                <a:ext cx="7328909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sz="2400" b="1" dirty="0">
                    <a:solidFill>
                      <a:srgbClr val="000000"/>
                    </a:solidFill>
                  </a:rPr>
                  <a:t>显然，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矩阵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en-US" altLang="zh-CN" sz="2400" b="1" i="1" dirty="0">
                    <a:solidFill>
                      <a:srgbClr val="000000"/>
                    </a:solidFill>
                  </a:rPr>
                  <a:t>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的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阶子式共有            个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．</a:t>
                </a:r>
              </a:p>
            </p:txBody>
          </p:sp>
        </mc:Choice>
        <mc:Fallback xmlns="">
          <p:sp>
            <p:nvSpPr>
              <p:cNvPr id="36" name="Rectangle 4">
                <a:extLst>
                  <a:ext uri="{FF2B5EF4-FFF2-40B4-BE49-F238E27FC236}">
                    <a16:creationId xmlns:a16="http://schemas.microsoft.com/office/drawing/2014/main" id="{8231F70F-79E0-41E4-81F7-1946AA733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451" y="5046963"/>
                <a:ext cx="7328909" cy="457200"/>
              </a:xfrm>
              <a:prstGeom prst="rect">
                <a:avLst/>
              </a:prstGeom>
              <a:blipFill>
                <a:blip r:embed="rId4"/>
                <a:stretch>
                  <a:fillRect l="-1247" t="-16000" b="-25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3B97D3C4-D143-48CA-8074-E7260013F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944317"/>
              </p:ext>
            </p:extLst>
          </p:nvPr>
        </p:nvGraphicFramePr>
        <p:xfrm>
          <a:off x="5473646" y="5021563"/>
          <a:ext cx="81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224" imgH="241195" progId="Equation.DSMT4">
                  <p:embed/>
                </p:oleObj>
              </mc:Choice>
              <mc:Fallback>
                <p:oleObj name="Equation" r:id="rId5" imgW="406224" imgH="241195" progId="Equation.DSMT4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646" y="5021563"/>
                        <a:ext cx="812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9">
            <a:extLst>
              <a:ext uri="{FF2B5EF4-FFF2-40B4-BE49-F238E27FC236}">
                <a16:creationId xmlns:a16="http://schemas.microsoft.com/office/drawing/2014/main" id="{A08C2335-230F-4DD5-AB2A-511FE71A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400" y="2772031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矩阵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的一个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2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阶子式</a:t>
            </a:r>
          </a:p>
        </p:txBody>
      </p:sp>
      <p:graphicFrame>
        <p:nvGraphicFramePr>
          <p:cNvPr id="44" name="Object 20">
            <a:extLst>
              <a:ext uri="{FF2B5EF4-FFF2-40B4-BE49-F238E27FC236}">
                <a16:creationId xmlns:a16="http://schemas.microsoft.com/office/drawing/2014/main" id="{287738DA-3AFC-4105-9A45-AB7F55F04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962603"/>
              </p:ext>
            </p:extLst>
          </p:nvPr>
        </p:nvGraphicFramePr>
        <p:xfrm>
          <a:off x="5283146" y="3267444"/>
          <a:ext cx="119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900" imgH="482600" progId="Equation.DSMT4">
                  <p:embed/>
                </p:oleObj>
              </mc:Choice>
              <mc:Fallback>
                <p:oleObj name="Equation" r:id="rId7" imgW="596900" imgH="482600" progId="Equation.DSMT4">
                  <p:embed/>
                  <p:pic>
                    <p:nvPicPr>
                      <p:cNvPr id="11" name="Object 20">
                        <a:extLst>
                          <a:ext uri="{FF2B5EF4-FFF2-40B4-BE49-F238E27FC236}">
                            <a16:creationId xmlns:a16="http://schemas.microsoft.com/office/drawing/2014/main" id="{31E0E4A5-B8DD-4228-9FED-FF8543B18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146" y="3267444"/>
                        <a:ext cx="1193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Line 22">
            <a:extLst>
              <a:ext uri="{FF2B5EF4-FFF2-40B4-BE49-F238E27FC236}">
                <a16:creationId xmlns:a16="http://schemas.microsoft.com/office/drawing/2014/main" id="{70C17F06-A8D7-4FC6-980B-0D8082E72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5893" y="2856613"/>
            <a:ext cx="0" cy="1220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Line 23">
            <a:extLst>
              <a:ext uri="{FF2B5EF4-FFF2-40B4-BE49-F238E27FC236}">
                <a16:creationId xmlns:a16="http://schemas.microsoft.com/office/drawing/2014/main" id="{C967BEE9-E7F0-4629-98DC-C4020B30E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868" y="2985201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" name="Line 24">
            <a:extLst>
              <a:ext uri="{FF2B5EF4-FFF2-40B4-BE49-F238E27FC236}">
                <a16:creationId xmlns:a16="http://schemas.microsoft.com/office/drawing/2014/main" id="{C28A2C17-EC94-4482-9886-5D008A0F3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3118" y="2856613"/>
            <a:ext cx="0" cy="1220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Line 25">
            <a:extLst>
              <a:ext uri="{FF2B5EF4-FFF2-40B4-BE49-F238E27FC236}">
                <a16:creationId xmlns:a16="http://schemas.microsoft.com/office/drawing/2014/main" id="{FC3A501B-C76B-49BC-B48B-E6ED170DD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0868" y="3453513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50" name="Object 12">
            <a:extLst>
              <a:ext uri="{FF2B5EF4-FFF2-40B4-BE49-F238E27FC236}">
                <a16:creationId xmlns:a16="http://schemas.microsoft.com/office/drawing/2014/main" id="{B307511D-780B-4C9C-91E4-AEC664BD7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318344"/>
              </p:ext>
            </p:extLst>
          </p:nvPr>
        </p:nvGraphicFramePr>
        <p:xfrm>
          <a:off x="1250698" y="2726740"/>
          <a:ext cx="2716213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310" imgH="710891" progId="Equation.DSMT4">
                  <p:embed/>
                </p:oleObj>
              </mc:Choice>
              <mc:Fallback>
                <p:oleObj name="Equation" r:id="rId9" imgW="1358310" imgH="710891" progId="Equation.DSMT4">
                  <p:embed/>
                  <p:pic>
                    <p:nvPicPr>
                      <p:cNvPr id="16" name="Object 12">
                        <a:extLst>
                          <a:ext uri="{FF2B5EF4-FFF2-40B4-BE49-F238E27FC236}">
                            <a16:creationId xmlns:a16="http://schemas.microsoft.com/office/drawing/2014/main" id="{4ED962DA-E4AA-451D-96C9-31C38250C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698" y="2726740"/>
                        <a:ext cx="2716213" cy="142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03C7882B-97DF-4BBE-A532-B59AC7762502}"/>
              </a:ext>
            </a:extLst>
          </p:cNvPr>
          <p:cNvSpPr txBox="1"/>
          <p:nvPr/>
        </p:nvSpPr>
        <p:spPr>
          <a:xfrm>
            <a:off x="464757" y="272674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例：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29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36" grpId="0"/>
      <p:bldP spid="40" grpId="0" autoUpdateAnimBg="0"/>
      <p:bldP spid="45" grpId="0" animBg="1"/>
      <p:bldP spid="47" grpId="0" animBg="1"/>
      <p:bldP spid="48" grpId="0" animBg="1"/>
      <p:bldP spid="49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353299"/>
              </p:ext>
            </p:extLst>
          </p:nvPr>
        </p:nvGraphicFramePr>
        <p:xfrm>
          <a:off x="594568" y="4907508"/>
          <a:ext cx="728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89800" imgH="393700" progId="Equation.DSMT4">
                  <p:embed/>
                </p:oleObj>
              </mc:Choice>
              <mc:Fallback>
                <p:oleObj name="Equation" r:id="rId2" imgW="7289800" imgH="393700" progId="Equation.DSMT4">
                  <p:embed/>
                  <p:pic>
                    <p:nvPicPr>
                      <p:cNvPr id="0" name="Picture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68" y="4907508"/>
                        <a:ext cx="7289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504" y="252517"/>
            <a:ext cx="667362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   由于            中只含</a:t>
            </a:r>
            <a:r>
              <a:rPr lang="en-US" altLang="zh-CN" sz="28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r+t</a:t>
            </a:r>
            <a:r>
              <a:rPr lang="zh-CN" altLang="en-US" sz="2800" b="1" dirty="0">
                <a:solidFill>
                  <a:prstClr val="black"/>
                </a:solidFill>
              </a:rPr>
              <a:t>个非零列，因此      </a:t>
            </a:r>
            <a:endParaRPr lang="zh-CN" altLang="zh-CN" sz="2800" b="1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27152" y="2636912"/>
            <a:ext cx="4425032" cy="393700"/>
            <a:chOff x="3327152" y="2636912"/>
            <a:chExt cx="4425032" cy="3937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4573093"/>
                </p:ext>
              </p:extLst>
            </p:nvPr>
          </p:nvGraphicFramePr>
          <p:xfrm>
            <a:off x="6228184" y="2636912"/>
            <a:ext cx="1524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4000" imgH="393700" progId="Equation.DSMT4">
                    <p:embed/>
                  </p:oleObj>
                </mc:Choice>
                <mc:Fallback>
                  <p:oleObj name="Equation" r:id="rId4" imgW="1524000" imgH="393700" progId="Equation.DSMT4">
                    <p:embed/>
                    <p:pic>
                      <p:nvPicPr>
                        <p:cNvPr id="0" name="Picture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2636912"/>
                          <a:ext cx="15240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2657638"/>
                </p:ext>
              </p:extLst>
            </p:nvPr>
          </p:nvGraphicFramePr>
          <p:xfrm>
            <a:off x="3327152" y="2755652"/>
            <a:ext cx="8128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12447" imgH="241195" progId="Equation.DSMT4">
                    <p:embed/>
                  </p:oleObj>
                </mc:Choice>
                <mc:Fallback>
                  <p:oleObj name="Equation" r:id="rId6" imgW="812447" imgH="241195" progId="Equation.DSMT4">
                    <p:embed/>
                    <p:pic>
                      <p:nvPicPr>
                        <p:cNvPr id="0" name="Picture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152" y="2755652"/>
                          <a:ext cx="8128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90404"/>
              </p:ext>
            </p:extLst>
          </p:nvPr>
        </p:nvGraphicFramePr>
        <p:xfrm>
          <a:off x="1183928" y="294804"/>
          <a:ext cx="93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800" imgH="469900" progId="Equation.DSMT4">
                  <p:embed/>
                </p:oleObj>
              </mc:Choice>
              <mc:Fallback>
                <p:oleObj name="Equation" r:id="rId8" imgW="939800" imgH="469900" progId="Equation.DSMT4">
                  <p:embed/>
                  <p:pic>
                    <p:nvPicPr>
                      <p:cNvPr id="0" name="Picture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928" y="294804"/>
                        <a:ext cx="939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45798"/>
              </p:ext>
            </p:extLst>
          </p:nvPr>
        </p:nvGraphicFramePr>
        <p:xfrm>
          <a:off x="6250508" y="273050"/>
          <a:ext cx="199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3900" imgH="469900" progId="Equation.DSMT4">
                  <p:embed/>
                </p:oleObj>
              </mc:Choice>
              <mc:Fallback>
                <p:oleObj name="Equation" r:id="rId10" imgW="1993900" imgH="469900" progId="Equation.DSMT4">
                  <p:embed/>
                  <p:pic>
                    <p:nvPicPr>
                      <p:cNvPr id="0" name="Picture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0508" y="273050"/>
                        <a:ext cx="1993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83671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而                                    故                            即    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04850" y="871538"/>
            <a:ext cx="5441950" cy="469900"/>
            <a:chOff x="704850" y="871538"/>
            <a:chExt cx="5441950" cy="46990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612476"/>
                </p:ext>
              </p:extLst>
            </p:nvPr>
          </p:nvGraphicFramePr>
          <p:xfrm>
            <a:off x="704850" y="871538"/>
            <a:ext cx="28194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819400" imgH="469900" progId="Equation.DSMT4">
                    <p:embed/>
                  </p:oleObj>
                </mc:Choice>
                <mc:Fallback>
                  <p:oleObj name="Equation" r:id="rId12" imgW="2819400" imgH="469900" progId="Equation.DSMT4">
                    <p:embed/>
                    <p:pic>
                      <p:nvPicPr>
                        <p:cNvPr id="0" name="Picture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850" y="871538"/>
                          <a:ext cx="28194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293034"/>
                </p:ext>
              </p:extLst>
            </p:nvPr>
          </p:nvGraphicFramePr>
          <p:xfrm>
            <a:off x="3886200" y="947738"/>
            <a:ext cx="2260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60600" imgH="393700" progId="Equation.DSMT4">
                    <p:embed/>
                  </p:oleObj>
                </mc:Choice>
                <mc:Fallback>
                  <p:oleObj name="Equation" r:id="rId14" imgW="2260600" imgH="393700" progId="Equation.DSMT4">
                    <p:embed/>
                    <p:pic>
                      <p:nvPicPr>
                        <p:cNvPr id="0" name="Picture 1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947738"/>
                          <a:ext cx="22606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09982"/>
              </p:ext>
            </p:extLst>
          </p:nvPr>
        </p:nvGraphicFramePr>
        <p:xfrm>
          <a:off x="2498452" y="1556792"/>
          <a:ext cx="344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41700" imgH="393700" progId="Equation.DSMT4">
                  <p:embed/>
                </p:oleObj>
              </mc:Choice>
              <mc:Fallback>
                <p:oleObj name="Equation" r:id="rId16" imgW="3441700" imgH="393700" progId="Equation.DSMT4">
                  <p:embed/>
                  <p:pic>
                    <p:nvPicPr>
                      <p:cNvPr id="0" name="Picture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452" y="1556792"/>
                        <a:ext cx="3441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9552" y="2060848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endParaRPr lang="zh-CN" altLang="en-US" sz="28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54583"/>
              </p:ext>
            </p:extLst>
          </p:nvPr>
        </p:nvGraphicFramePr>
        <p:xfrm>
          <a:off x="922784" y="2171204"/>
          <a:ext cx="350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05200" imgH="393700" progId="Equation.DSMT4">
                  <p:embed/>
                </p:oleObj>
              </mc:Choice>
              <mc:Fallback>
                <p:oleObj name="Equation" r:id="rId18" imgW="3505200" imgH="393700" progId="Equation.DSMT4">
                  <p:embed/>
                  <p:pic>
                    <p:nvPicPr>
                      <p:cNvPr id="0" name="Picture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784" y="2171204"/>
                        <a:ext cx="350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95536" y="256490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证：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2545740"/>
            <a:ext cx="8650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不妨设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>
                <a:solidFill>
                  <a:prstClr val="black"/>
                </a:solidFill>
              </a:rPr>
              <a:t>为</a:t>
            </a:r>
            <a:r>
              <a:rPr lang="en-US" altLang="zh-CN" sz="2800" b="1" dirty="0">
                <a:solidFill>
                  <a:prstClr val="black"/>
                </a:solidFill>
              </a:rPr>
              <a:t>            </a:t>
            </a:r>
            <a:r>
              <a:rPr lang="zh-CN" altLang="en-US" sz="2800" b="1" dirty="0">
                <a:solidFill>
                  <a:prstClr val="black"/>
                </a:solidFill>
              </a:rPr>
              <a:t>矩阵</a:t>
            </a:r>
            <a:r>
              <a:rPr lang="en-US" altLang="zh-CN" sz="2800" b="1" dirty="0">
                <a:solidFill>
                  <a:prstClr val="black"/>
                </a:solidFill>
              </a:rPr>
              <a:t>.</a:t>
            </a:r>
            <a:r>
              <a:rPr lang="zh-CN" altLang="en-US" sz="2800" b="1" dirty="0">
                <a:solidFill>
                  <a:prstClr val="black"/>
                </a:solidFill>
              </a:rPr>
              <a:t>对矩阵</a:t>
            </a:r>
            <a:r>
              <a:rPr lang="en-US" altLang="zh-CN" sz="2800" b="1" dirty="0">
                <a:solidFill>
                  <a:prstClr val="black"/>
                </a:solidFill>
              </a:rPr>
              <a:t>                    </a:t>
            </a:r>
            <a:r>
              <a:rPr lang="zh-CN" altLang="en-US" sz="2800" b="1" dirty="0">
                <a:solidFill>
                  <a:prstClr val="black"/>
                </a:solidFill>
              </a:rPr>
              <a:t>作</a:t>
            </a:r>
            <a:r>
              <a:rPr lang="en-US" altLang="zh-CN" sz="2800" b="1" dirty="0">
                <a:solidFill>
                  <a:prstClr val="black"/>
                </a:solidFill>
              </a:rPr>
              <a:t>                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3068960"/>
            <a:ext cx="5258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列变换                                        即得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5867"/>
              </p:ext>
            </p:extLst>
          </p:nvPr>
        </p:nvGraphicFramePr>
        <p:xfrm>
          <a:off x="2771800" y="3658096"/>
          <a:ext cx="2667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67000" imgH="635000" progId="Equation.DSMT4">
                  <p:embed/>
                </p:oleObj>
              </mc:Choice>
              <mc:Fallback>
                <p:oleObj name="Equation" r:id="rId20" imgW="2667000" imgH="635000" progId="Equation.DSMT4">
                  <p:embed/>
                  <p:pic>
                    <p:nvPicPr>
                      <p:cNvPr id="0" name="Picture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658096"/>
                        <a:ext cx="26670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140102"/>
              </p:ext>
            </p:extLst>
          </p:nvPr>
        </p:nvGraphicFramePr>
        <p:xfrm>
          <a:off x="1547664" y="3141216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73400" imgH="431800" progId="Equation.DSMT4">
                  <p:embed/>
                </p:oleObj>
              </mc:Choice>
              <mc:Fallback>
                <p:oleObj name="Equation" r:id="rId22" imgW="3073400" imgH="431800" progId="Equation.DSMT4">
                  <p:embed/>
                  <p:pic>
                    <p:nvPicPr>
                      <p:cNvPr id="0" name="Picture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141216"/>
                        <a:ext cx="307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39552" y="42210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</a:rPr>
              <a:t>于是</a:t>
            </a:r>
          </a:p>
        </p:txBody>
      </p:sp>
    </p:spTree>
    <p:extLst>
      <p:ext uri="{BB962C8B-B14F-4D97-AF65-F5344CB8AC3E}">
        <p14:creationId xmlns:p14="http://schemas.microsoft.com/office/powerpoint/2010/main" val="77634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7" grpId="0"/>
      <p:bldP spid="19" grpId="0"/>
      <p:bldP spid="20" grpId="0"/>
      <p:bldP spid="21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6512" y="901750"/>
            <a:ext cx="877355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   </a:t>
            </a:r>
            <a:r>
              <a:rPr lang="en-US" altLang="zh-CN" sz="2600" b="1" dirty="0">
                <a:solidFill>
                  <a:prstClr val="black"/>
                </a:solidFill>
              </a:rPr>
              <a:t> </a:t>
            </a:r>
          </a:p>
          <a:p>
            <a:r>
              <a:rPr lang="zh-CN" altLang="zh-CN" sz="2700" b="1" dirty="0">
                <a:solidFill>
                  <a:prstClr val="black"/>
                </a:solidFill>
              </a:rPr>
              <a:t>若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700" b="1" dirty="0">
                <a:solidFill>
                  <a:prstClr val="black"/>
                </a:solidFill>
              </a:rPr>
              <a:t>是对合矩阵，即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700" b="1" dirty="0">
                <a:solidFill>
                  <a:prstClr val="black"/>
                </a:solidFill>
              </a:rPr>
              <a:t>，则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7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7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zh-CN" altLang="zh-CN" sz="27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4624"/>
            <a:ext cx="2628292" cy="1242139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例题</a:t>
            </a:r>
            <a:r>
              <a:rPr lang="en-US" altLang="zh-CN" sz="2800" b="1" dirty="0">
                <a:solidFill>
                  <a:srgbClr val="4F81BD">
                    <a:lumMod val="75000"/>
                  </a:srgbClr>
                </a:solidFill>
                <a:latin typeface="宋体"/>
                <a:cs typeface="Times New Roman" pitchFamily="18" charset="0"/>
              </a:rPr>
              <a:t>5</a:t>
            </a:r>
            <a:endParaRPr lang="zh-CN" altLang="en-US" sz="2800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9168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证明：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191683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              得 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682994"/>
              </p:ext>
            </p:extLst>
          </p:nvPr>
        </p:nvGraphicFramePr>
        <p:xfrm>
          <a:off x="1514475" y="1955800"/>
          <a:ext cx="109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380835" progId="Equation.DSMT4">
                  <p:embed/>
                </p:oleObj>
              </mc:Choice>
              <mc:Fallback>
                <p:oleObj name="Equation" r:id="rId2" imgW="1091726" imgH="380835" progId="Equation.DSMT4">
                  <p:embed/>
                  <p:pic>
                    <p:nvPicPr>
                      <p:cNvPr id="0" name="Picture 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955800"/>
                        <a:ext cx="1092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433392"/>
              </p:ext>
            </p:extLst>
          </p:nvPr>
        </p:nvGraphicFramePr>
        <p:xfrm>
          <a:off x="3089275" y="1935163"/>
          <a:ext cx="2895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" imgH="495300" progId="Equation.DSMT4">
                  <p:embed/>
                </p:oleObj>
              </mc:Choice>
              <mc:Fallback>
                <p:oleObj name="Equation" r:id="rId4" imgW="2895600" imgH="495300" progId="Equation.DSMT4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1935163"/>
                        <a:ext cx="2895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89780" y="2348880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由性质</a:t>
            </a:r>
            <a:r>
              <a:rPr lang="en-US" altLang="zh-CN" sz="2800" b="1" dirty="0"/>
              <a:t>8     </a:t>
            </a:r>
            <a:r>
              <a:rPr lang="zh-CN" altLang="en-US" sz="2800" b="1" dirty="0"/>
              <a:t>               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379804"/>
              </p:ext>
            </p:extLst>
          </p:nvPr>
        </p:nvGraphicFramePr>
        <p:xfrm>
          <a:off x="2611438" y="2439988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84600" imgH="495300" progId="Equation.DSMT4">
                  <p:embed/>
                </p:oleObj>
              </mc:Choice>
              <mc:Fallback>
                <p:oleObj name="Equation" r:id="rId6" imgW="3784600" imgH="495300" progId="Equation.DSMT4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2439988"/>
                        <a:ext cx="3784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2852936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再由性质</a:t>
            </a:r>
            <a:r>
              <a:rPr lang="en-US" altLang="zh-CN" sz="2800" b="1" dirty="0"/>
              <a:t>6    </a:t>
            </a:r>
            <a:r>
              <a:rPr lang="zh-CN" altLang="en-US" sz="2800" b="1" dirty="0"/>
              <a:t>               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833599"/>
              </p:ext>
            </p:extLst>
          </p:nvPr>
        </p:nvGraphicFramePr>
        <p:xfrm>
          <a:off x="3100388" y="2914650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21100" imgH="495300" progId="Equation.DSMT4">
                  <p:embed/>
                </p:oleObj>
              </mc:Choice>
              <mc:Fallback>
                <p:oleObj name="Equation" r:id="rId8" imgW="3721100" imgH="495300" progId="Equation.DSMT4">
                  <p:embed/>
                  <p:pic>
                    <p:nvPicPr>
                      <p:cNvPr id="0" name="Picture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914650"/>
                        <a:ext cx="3721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059459"/>
              </p:ext>
            </p:extLst>
          </p:nvPr>
        </p:nvGraphicFramePr>
        <p:xfrm>
          <a:off x="912813" y="3448050"/>
          <a:ext cx="674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43700" imgH="495300" progId="Equation.DSMT4">
                  <p:embed/>
                </p:oleObj>
              </mc:Choice>
              <mc:Fallback>
                <p:oleObj name="Equation" r:id="rId10" imgW="6743700" imgH="495300" progId="Equation.DSMT4">
                  <p:embed/>
                  <p:pic>
                    <p:nvPicPr>
                      <p:cNvPr id="0" name="Picture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448050"/>
                        <a:ext cx="6743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04560" y="3933056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得到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                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276032"/>
              </p:ext>
            </p:extLst>
          </p:nvPr>
        </p:nvGraphicFramePr>
        <p:xfrm>
          <a:off x="2538413" y="4037013"/>
          <a:ext cx="370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08400" imgH="393700" progId="Equation.DSMT4">
                  <p:embed/>
                </p:oleObj>
              </mc:Choice>
              <mc:Fallback>
                <p:oleObj name="Equation" r:id="rId12" imgW="3708400" imgH="393700" progId="Equation.DSMT4">
                  <p:embed/>
                  <p:pic>
                    <p:nvPicPr>
                      <p:cNvPr id="0" name="Picture 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4037013"/>
                        <a:ext cx="3708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41172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2" grpId="0"/>
      <p:bldP spid="9" grpId="0"/>
      <p:bldP spid="12" grpId="0"/>
      <p:bldP spid="14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392460"/>
            <a:ext cx="504057" cy="4836740"/>
          </a:xfrm>
        </p:spPr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内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容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小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结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5536" y="1628800"/>
            <a:ext cx="7704856" cy="864096"/>
            <a:chOff x="323528" y="980728"/>
            <a:chExt cx="770485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397769" y="1044605"/>
              <a:ext cx="763061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1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理解矩阵秩的定义，会求具体的数字矩阵的秩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23528" y="980728"/>
              <a:ext cx="770485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5536" y="3098701"/>
            <a:ext cx="5544616" cy="800219"/>
            <a:chOff x="323528" y="1844824"/>
            <a:chExt cx="5544616" cy="800219"/>
          </a:xfrm>
        </p:grpSpPr>
        <p:sp>
          <p:nvSpPr>
            <p:cNvPr id="9" name="TextBox 8"/>
            <p:cNvSpPr txBox="1"/>
            <p:nvPr/>
          </p:nvSpPr>
          <p:spPr>
            <a:xfrm>
              <a:off x="395536" y="1844824"/>
              <a:ext cx="459933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 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掌握矩阵秩的性质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（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8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条）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323528" y="1844824"/>
              <a:ext cx="5544616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05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秩的定义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5952" y="3409836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1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零矩阵的秩为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5952" y="3933056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非零矩阵的秩大于等于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5952" y="4489956"/>
            <a:ext cx="722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行阶梯型矩阵的秩等于非零行的行数 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5736" y="2636912"/>
            <a:ext cx="7848872" cy="872227"/>
            <a:chOff x="323528" y="980728"/>
            <a:chExt cx="7848872" cy="872227"/>
          </a:xfrm>
        </p:grpSpPr>
        <p:sp>
          <p:nvSpPr>
            <p:cNvPr id="4" name="TextBox 3"/>
            <p:cNvSpPr txBox="1"/>
            <p:nvPr/>
          </p:nvSpPr>
          <p:spPr>
            <a:xfrm>
              <a:off x="824980" y="1052736"/>
              <a:ext cx="613821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1. </a:t>
              </a:r>
              <a:r>
                <a:rPr lang="zh-CN" altLang="zh-CN" sz="2800" b="1" dirty="0">
                  <a:solidFill>
                    <a:prstClr val="black"/>
                  </a:solidFill>
                  <a:latin typeface="黑体" pitchFamily="2" charset="-122"/>
                  <a:ea typeface="黑体" pitchFamily="2" charset="-122"/>
                </a:rPr>
                <a:t>秩的定义：</a:t>
              </a:r>
              <a:r>
                <a:rPr lang="zh-CN" altLang="zh-CN" sz="28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黑体" pitchFamily="2" charset="-122"/>
                  <a:ea typeface="黑体" pitchFamily="2" charset="-122"/>
                </a:rPr>
                <a:t>最高阶非零子式的阶数</a:t>
              </a:r>
            </a:p>
            <a:p>
              <a:endParaRPr lang="zh-CN" altLang="en-US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黑体" pitchFamily="2" charset="-122"/>
                <a:ea typeface="黑体" pitchFamily="2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997824" y="3284984"/>
            <a:ext cx="0" cy="18000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97824" y="3933056"/>
            <a:ext cx="453650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97824" y="5085184"/>
            <a:ext cx="6912000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97824" y="4437112"/>
            <a:ext cx="5472608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>
            <a:extLst>
              <a:ext uri="{FF2B5EF4-FFF2-40B4-BE49-F238E27FC236}">
                <a16:creationId xmlns:a16="http://schemas.microsoft.com/office/drawing/2014/main" id="{5B6DF7B3-5C76-4106-8E66-781E2D30B795}"/>
              </a:ext>
            </a:extLst>
          </p:cNvPr>
          <p:cNvSpPr txBox="1">
            <a:spLocks noChangeArrowheads="1"/>
          </p:cNvSpPr>
          <p:nvPr/>
        </p:nvSpPr>
        <p:spPr>
          <a:xfrm>
            <a:off x="407504" y="697348"/>
            <a:ext cx="7848872" cy="1333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定义：</a:t>
            </a:r>
            <a:r>
              <a:rPr lang="zh-CN" altLang="en-US" sz="2800" dirty="0"/>
              <a:t>设矩阵</a:t>
            </a:r>
            <a:r>
              <a:rPr lang="en-US" altLang="zh-CN" sz="2800" i="1" dirty="0"/>
              <a:t>A</a:t>
            </a:r>
            <a:r>
              <a:rPr lang="zh-CN" altLang="en-US" sz="2800" dirty="0"/>
              <a:t>中有</a:t>
            </a:r>
            <a:r>
              <a:rPr lang="zh-CN" altLang="en-US" sz="2800" dirty="0">
                <a:solidFill>
                  <a:srgbClr val="0000FF"/>
                </a:solidFill>
              </a:rPr>
              <a:t>一个</a:t>
            </a:r>
            <a:r>
              <a:rPr lang="zh-CN" altLang="en-US" sz="2800" dirty="0"/>
              <a:t>不等于零的</a:t>
            </a:r>
            <a:r>
              <a:rPr lang="en-US" altLang="zh-CN" sz="2800" i="1" dirty="0"/>
              <a:t>r </a:t>
            </a:r>
            <a:r>
              <a:rPr lang="zh-CN" altLang="en-US" sz="2800" dirty="0"/>
              <a:t>阶子式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D</a:t>
            </a:r>
            <a:r>
              <a:rPr lang="zh-CN" altLang="en-US" sz="2800" dirty="0"/>
              <a:t>，且</a:t>
            </a:r>
            <a:r>
              <a:rPr lang="zh-CN" altLang="en-US" sz="2800" dirty="0">
                <a:solidFill>
                  <a:srgbClr val="0000FF"/>
                </a:solidFill>
              </a:rPr>
              <a:t>所有</a:t>
            </a:r>
            <a:r>
              <a:rPr lang="en-US" altLang="zh-CN" sz="2800" i="1" dirty="0"/>
              <a:t>r</a:t>
            </a:r>
            <a:r>
              <a:rPr lang="en-US" altLang="zh-CN" sz="2800" dirty="0"/>
              <a:t> +1</a:t>
            </a:r>
            <a:r>
              <a:rPr lang="zh-CN" altLang="en-US" sz="2800" dirty="0"/>
              <a:t>阶子式（如果存在的话）全等于零，那么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D </a:t>
            </a:r>
            <a:r>
              <a:rPr lang="zh-CN" altLang="en-US" sz="2800" dirty="0"/>
              <a:t>称为矩阵</a:t>
            </a:r>
            <a:r>
              <a:rPr lang="en-US" altLang="zh-CN" sz="2800" i="1" dirty="0"/>
              <a:t>A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最高阶非零子式</a:t>
            </a:r>
            <a:r>
              <a:rPr lang="zh-CN" altLang="en-US" sz="2800" dirty="0"/>
              <a:t>，数 </a:t>
            </a:r>
            <a:r>
              <a:rPr lang="en-US" altLang="zh-CN" sz="2800" i="1" dirty="0"/>
              <a:t>r</a:t>
            </a:r>
            <a:r>
              <a:rPr lang="en-US" altLang="zh-CN" sz="2800" dirty="0"/>
              <a:t> 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rgbClr val="FF0000"/>
                </a:solidFill>
              </a:rPr>
              <a:t>矩阵</a:t>
            </a:r>
            <a:r>
              <a:rPr lang="zh-CN" altLang="en-US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的秩</a:t>
            </a:r>
            <a:r>
              <a:rPr lang="zh-CN" altLang="en-US" sz="2800" dirty="0"/>
              <a:t>，记作 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54441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635915"/>
              </p:ext>
            </p:extLst>
          </p:nvPr>
        </p:nvGraphicFramePr>
        <p:xfrm>
          <a:off x="5340852" y="1332820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474" imgH="330057" progId="Equation.DSMT4">
                  <p:embed/>
                </p:oleObj>
              </mc:Choice>
              <mc:Fallback>
                <p:oleObj name="Equation" r:id="rId2" imgW="520474" imgH="330057" progId="Equation.DSMT4">
                  <p:embed/>
                  <p:pic>
                    <p:nvPicPr>
                      <p:cNvPr id="0" name="Picture 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852" y="1332820"/>
                        <a:ext cx="5207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秩的定义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952" y="8096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330317"/>
              </p:ext>
            </p:extLst>
          </p:nvPr>
        </p:nvGraphicFramePr>
        <p:xfrm>
          <a:off x="1071032" y="953616"/>
          <a:ext cx="29083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300" imgH="1651000" progId="Equation.DSMT4">
                  <p:embed/>
                </p:oleObj>
              </mc:Choice>
              <mc:Fallback>
                <p:oleObj name="Equation" r:id="rId4" imgW="2908300" imgH="1651000" progId="Equation.DSMT4">
                  <p:embed/>
                  <p:pic>
                    <p:nvPicPr>
                      <p:cNvPr id="0" name="Picture 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032" y="953616"/>
                        <a:ext cx="29083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1863120" y="1017736"/>
            <a:ext cx="940296" cy="1016000"/>
            <a:chOff x="4860032" y="3717032"/>
            <a:chExt cx="940296" cy="1016000"/>
          </a:xfrm>
        </p:grpSpPr>
        <p:sp>
          <p:nvSpPr>
            <p:cNvPr id="33" name="矩形 32"/>
            <p:cNvSpPr/>
            <p:nvPr/>
          </p:nvSpPr>
          <p:spPr>
            <a:xfrm>
              <a:off x="4860032" y="3717032"/>
              <a:ext cx="940296" cy="93610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898439"/>
                </p:ext>
              </p:extLst>
            </p:nvPr>
          </p:nvGraphicFramePr>
          <p:xfrm>
            <a:off x="4974828" y="3717032"/>
            <a:ext cx="7493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49300" imgH="1016000" progId="Equation.DSMT4">
                    <p:embed/>
                  </p:oleObj>
                </mc:Choice>
                <mc:Fallback>
                  <p:oleObj name="Equation" r:id="rId6" imgW="749300" imgH="1016000" progId="Equation.DSMT4">
                    <p:embed/>
                    <p:pic>
                      <p:nvPicPr>
                        <p:cNvPr id="0" name="Picture 5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4828" y="3717032"/>
                          <a:ext cx="7493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367176" y="1022300"/>
            <a:ext cx="1546076" cy="1587500"/>
            <a:chOff x="6084168" y="3785716"/>
            <a:chExt cx="1546076" cy="1587500"/>
          </a:xfrm>
        </p:grpSpPr>
        <p:sp>
          <p:nvSpPr>
            <p:cNvPr id="41" name="矩形 40"/>
            <p:cNvSpPr/>
            <p:nvPr/>
          </p:nvSpPr>
          <p:spPr>
            <a:xfrm>
              <a:off x="6084168" y="3789040"/>
              <a:ext cx="1546076" cy="1520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08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4173323"/>
                </p:ext>
              </p:extLst>
            </p:nvPr>
          </p:nvGraphicFramePr>
          <p:xfrm>
            <a:off x="6228928" y="3785716"/>
            <a:ext cx="1295400" cy="158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95400" imgH="1587500" progId="Equation.DSMT4">
                    <p:embed/>
                  </p:oleObj>
                </mc:Choice>
                <mc:Fallback>
                  <p:oleObj name="Equation" r:id="rId8" imgW="1295400" imgH="1587500" progId="Equation.DSMT4">
                    <p:embed/>
                    <p:pic>
                      <p:nvPicPr>
                        <p:cNvPr id="0" name="Picture 5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928" y="3785716"/>
                          <a:ext cx="1295400" cy="158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358922"/>
              </p:ext>
            </p:extLst>
          </p:nvPr>
        </p:nvGraphicFramePr>
        <p:xfrm>
          <a:off x="6158796" y="949300"/>
          <a:ext cx="1828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28800" imgH="1651000" progId="Equation.DSMT4">
                  <p:embed/>
                </p:oleObj>
              </mc:Choice>
              <mc:Fallback>
                <p:oleObj name="Equation" r:id="rId10" imgW="1828800" imgH="1651000" progId="Equation.DSMT4">
                  <p:embed/>
                  <p:pic>
                    <p:nvPicPr>
                      <p:cNvPr id="0" name="Picture 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796" y="949300"/>
                        <a:ext cx="18288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圆角矩形标注 45"/>
          <p:cNvSpPr/>
          <p:nvPr/>
        </p:nvSpPr>
        <p:spPr>
          <a:xfrm>
            <a:off x="5557232" y="2617688"/>
            <a:ext cx="1994520" cy="784200"/>
          </a:xfrm>
          <a:prstGeom prst="wedgeRoundRectCallout">
            <a:avLst>
              <a:gd name="adj1" fmla="val 10614"/>
              <a:gd name="adj2" fmla="val -6773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任意一个</a:t>
            </a:r>
            <a:r>
              <a:rPr lang="en-US" altLang="zh-CN" sz="2400" b="1" dirty="0">
                <a:solidFill>
                  <a:schemeClr val="tx1"/>
                </a:solidFill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</a:rPr>
              <a:t>阶子式都等于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879344" y="2753816"/>
            <a:ext cx="1622276" cy="484632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079144" y="2681808"/>
            <a:ext cx="1762100" cy="648072"/>
            <a:chOff x="2195736" y="5301208"/>
            <a:chExt cx="1762100" cy="648072"/>
          </a:xfrm>
        </p:grpSpPr>
        <p:sp>
          <p:nvSpPr>
            <p:cNvPr id="12" name="圆角矩形 11"/>
            <p:cNvSpPr/>
            <p:nvPr/>
          </p:nvSpPr>
          <p:spPr>
            <a:xfrm>
              <a:off x="2195736" y="5301208"/>
              <a:ext cx="1762100" cy="64807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316912"/>
                </p:ext>
              </p:extLst>
            </p:nvPr>
          </p:nvGraphicFramePr>
          <p:xfrm>
            <a:off x="2344812" y="5470872"/>
            <a:ext cx="14351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34477" imgH="406224" progId="Equation.DSMT4">
                    <p:embed/>
                  </p:oleObj>
                </mc:Choice>
                <mc:Fallback>
                  <p:oleObj name="Equation" r:id="rId12" imgW="1434477" imgH="406224" progId="Equation.DSMT4">
                    <p:embed/>
                    <p:pic>
                      <p:nvPicPr>
                        <p:cNvPr id="0" name="Picture 5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812" y="5470872"/>
                          <a:ext cx="14351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接连接符 16"/>
          <p:cNvCxnSpPr/>
          <p:nvPr/>
        </p:nvCxnSpPr>
        <p:spPr>
          <a:xfrm>
            <a:off x="4239384" y="953616"/>
            <a:ext cx="0" cy="12241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319504" y="953616"/>
            <a:ext cx="0" cy="12241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>
            <a:extLst>
              <a:ext uri="{FF2B5EF4-FFF2-40B4-BE49-F238E27FC236}">
                <a16:creationId xmlns:a16="http://schemas.microsoft.com/office/drawing/2014/main" id="{9651E218-E8E6-45C0-9F69-080F28A13678}"/>
              </a:ext>
            </a:extLst>
          </p:cNvPr>
          <p:cNvSpPr txBox="1"/>
          <p:nvPr/>
        </p:nvSpPr>
        <p:spPr>
          <a:xfrm>
            <a:off x="159402" y="149553"/>
            <a:ext cx="722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3  </a:t>
            </a:r>
            <a:r>
              <a:rPr lang="zh-CN" altLang="zh-CN" sz="2800" b="1" dirty="0">
                <a:solidFill>
                  <a:prstClr val="black"/>
                </a:solidFill>
                <a:latin typeface="黑体" pitchFamily="2" charset="-122"/>
                <a:ea typeface="黑体" pitchFamily="2" charset="-122"/>
              </a:rPr>
              <a:t>行阶梯型矩阵的秩等于非零行的行数 </a:t>
            </a:r>
            <a:endParaRPr lang="zh-CN" altLang="en-US" sz="2800" b="1" dirty="0">
              <a:solidFill>
                <a:prstClr val="black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85D93AE9-B665-4CFB-97A6-3940C4B62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30" y="4352742"/>
            <a:ext cx="839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一般的矩阵，当行数和列数较高时，按定义求秩是很麻烦的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一个自然的想法是用初等变换将一般的矩阵化为行阶梯形矩阵</a:t>
            </a:r>
            <a:r>
              <a:rPr kumimoji="1" lang="en-US" altLang="zh-CN" sz="24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60" name="Text Box 9">
            <a:extLst>
              <a:ext uri="{FF2B5EF4-FFF2-40B4-BE49-F238E27FC236}">
                <a16:creationId xmlns:a16="http://schemas.microsoft.com/office/drawing/2014/main" id="{95450E97-62D6-42FD-8161-854C13B80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02" y="5222326"/>
            <a:ext cx="5988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两个等价的矩阵的秩是否相等？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61A9D9C3-DED8-444E-923D-30B5EAE72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89" y="3923189"/>
                <a:ext cx="7328909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矩阵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en-US" altLang="zh-CN" sz="2400" b="1" i="1" dirty="0">
                    <a:solidFill>
                      <a:srgbClr val="000000"/>
                    </a:solidFill>
                  </a:rPr>
                  <a:t>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的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阶子式共有            个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．</a:t>
                </a:r>
              </a:p>
            </p:txBody>
          </p:sp>
        </mc:Choice>
        <mc:Fallback xmlns=""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61A9D9C3-DED8-444E-923D-30B5EAE72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789" y="3923189"/>
                <a:ext cx="7328909" cy="457200"/>
              </a:xfrm>
              <a:prstGeom prst="rect">
                <a:avLst/>
              </a:prstGeom>
              <a:blipFill>
                <a:blip r:embed="rId15"/>
                <a:stretch>
                  <a:fillRect t="-16000" b="-25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" name="Object 5">
            <a:extLst>
              <a:ext uri="{FF2B5EF4-FFF2-40B4-BE49-F238E27FC236}">
                <a16:creationId xmlns:a16="http://schemas.microsoft.com/office/drawing/2014/main" id="{CB9BBBA4-4C81-492D-AACF-E74C32CCE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727451"/>
              </p:ext>
            </p:extLst>
          </p:nvPr>
        </p:nvGraphicFramePr>
        <p:xfrm>
          <a:off x="4271161" y="3910948"/>
          <a:ext cx="81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224" imgH="241195" progId="Equation.DSMT4">
                  <p:embed/>
                </p:oleObj>
              </mc:Choice>
              <mc:Fallback>
                <p:oleObj name="Equation" r:id="rId16" imgW="406224" imgH="241195" progId="Equation.DSMT4">
                  <p:embed/>
                  <p:pic>
                    <p:nvPicPr>
                      <p:cNvPr id="37" name="Object 5">
                        <a:extLst>
                          <a:ext uri="{FF2B5EF4-FFF2-40B4-BE49-F238E27FC236}">
                            <a16:creationId xmlns:a16="http://schemas.microsoft.com/office/drawing/2014/main" id="{3B97D3C4-D143-48CA-8074-E7260013F5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161" y="3910948"/>
                        <a:ext cx="812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17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0.27153 0.000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0.40382 0.0002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 animBg="1"/>
      <p:bldP spid="7" grpId="0" animBg="1"/>
      <p:bldP spid="37" grpId="0"/>
      <p:bldP spid="55" grpId="0"/>
      <p:bldP spid="60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332656"/>
            <a:ext cx="7848872" cy="872227"/>
            <a:chOff x="323528" y="980728"/>
            <a:chExt cx="7848872" cy="872227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1052736"/>
              <a:ext cx="631615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zh-CN" sz="28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初等变换不改变矩阵的秩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000772" y="1196752"/>
            <a:ext cx="1944000" cy="3680792"/>
            <a:chOff x="3967932" y="1412776"/>
            <a:chExt cx="1944000" cy="3680792"/>
          </a:xfrm>
        </p:grpSpPr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5010223"/>
                </p:ext>
              </p:extLst>
            </p:nvPr>
          </p:nvGraphicFramePr>
          <p:xfrm>
            <a:off x="4027712" y="1412776"/>
            <a:ext cx="1879600" cy="363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79560" imgH="3632040" progId="Equation.DSMT4">
                    <p:embed/>
                  </p:oleObj>
                </mc:Choice>
                <mc:Fallback>
                  <p:oleObj name="Equation" r:id="rId2" imgW="1879560" imgH="3632040" progId="Equation.DSMT4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712" y="1412776"/>
                          <a:ext cx="1879600" cy="363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圆角矩形 34"/>
            <p:cNvSpPr/>
            <p:nvPr/>
          </p:nvSpPr>
          <p:spPr>
            <a:xfrm>
              <a:off x="3967932" y="1421160"/>
              <a:ext cx="1944000" cy="3672408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22093" y="26369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证明思路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168" y="3005083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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在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中找到</a:t>
            </a:r>
            <a:endParaRPr lang="zh-CN" altLang="en-US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3397061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一个非零的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阶子式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43921" y="3757101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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)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</a:t>
            </a:r>
            <a:endParaRPr lang="zh-CN" altLang="en-US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4168" y="411714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又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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，</a:t>
            </a:r>
            <a:endParaRPr lang="zh-CN" altLang="en-US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94609" y="4477181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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)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</a:t>
            </a:r>
            <a:endParaRPr lang="zh-CN" altLang="en-US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28184" y="4869160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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)=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en-US" altLang="zh-CN" sz="2000" b="1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</a:t>
            </a:r>
            <a:endParaRPr lang="zh-CN" altLang="en-US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29330"/>
              </p:ext>
            </p:extLst>
          </p:nvPr>
        </p:nvGraphicFramePr>
        <p:xfrm>
          <a:off x="5950024" y="1980580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368280" progId="Equation.DSMT4">
                  <p:embed/>
                </p:oleObj>
              </mc:Choice>
              <mc:Fallback>
                <p:oleObj name="Equation" r:id="rId4" imgW="2438280" imgH="368280" progId="Equation.DSMT4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024" y="1980580"/>
                        <a:ext cx="24384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20355"/>
              </p:ext>
            </p:extLst>
          </p:nvPr>
        </p:nvGraphicFramePr>
        <p:xfrm>
          <a:off x="-13072" y="1223963"/>
          <a:ext cx="39370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7000" imgH="4737100" progId="Equation.DSMT4">
                  <p:embed/>
                </p:oleObj>
              </mc:Choice>
              <mc:Fallback>
                <p:oleObj name="Equation" r:id="rId6" imgW="3937000" imgH="4737100" progId="Equation.DSMT4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072" y="1223963"/>
                        <a:ext cx="39370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0253"/>
              </p:ext>
            </p:extLst>
          </p:nvPr>
        </p:nvGraphicFramePr>
        <p:xfrm>
          <a:off x="789154" y="2204864"/>
          <a:ext cx="298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84500" imgH="457200" progId="Equation.DSMT4">
                  <p:embed/>
                </p:oleObj>
              </mc:Choice>
              <mc:Fallback>
                <p:oleObj name="Equation" r:id="rId8" imgW="2984500" imgH="457200" progId="Equation.DSMT4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54" y="2204864"/>
                        <a:ext cx="2984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755576" y="3212976"/>
            <a:ext cx="3240360" cy="504056"/>
            <a:chOff x="763960" y="3645024"/>
            <a:chExt cx="3240360" cy="504056"/>
          </a:xfrm>
        </p:grpSpPr>
        <p:sp>
          <p:nvSpPr>
            <p:cNvPr id="38" name="矩形 37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4136679"/>
                </p:ext>
              </p:extLst>
            </p:nvPr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60700" imgH="495300" progId="Equation.DSMT4">
                    <p:embed/>
                  </p:oleObj>
                </mc:Choice>
                <mc:Fallback>
                  <p:oleObj name="Equation" r:id="rId10" imgW="3060700" imgH="495300" progId="Equation.DSMT4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圆角矩形 39"/>
          <p:cNvSpPr/>
          <p:nvPr/>
        </p:nvSpPr>
        <p:spPr>
          <a:xfrm>
            <a:off x="755576" y="1268760"/>
            <a:ext cx="2016224" cy="3672408"/>
          </a:xfrm>
          <a:prstGeom prst="round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91D9AAFD-7BBE-452B-AAF5-43B03C74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100" y="1204883"/>
            <a:ext cx="2378623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最高阶非零子式</a:t>
            </a:r>
          </a:p>
        </p:txBody>
      </p:sp>
    </p:spTree>
    <p:extLst>
      <p:ext uri="{BB962C8B-B14F-4D97-AF65-F5344CB8AC3E}">
        <p14:creationId xmlns:p14="http://schemas.microsoft.com/office/powerpoint/2010/main" val="294140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40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91656"/>
              </p:ext>
            </p:extLst>
          </p:nvPr>
        </p:nvGraphicFramePr>
        <p:xfrm>
          <a:off x="537220" y="1205136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4737100" progId="Equation.DSMT4">
                  <p:embed/>
                </p:oleObj>
              </mc:Choice>
              <mc:Fallback>
                <p:oleObj name="Equation" r:id="rId2" imgW="3314700" imgH="4737100" progId="Equation.DSMT4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20" y="1205136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7169995"/>
                </p:ext>
              </p:extLst>
            </p:nvPr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60700" imgH="495300" progId="Equation.DSMT4">
                    <p:embed/>
                  </p:oleObj>
                </mc:Choice>
                <mc:Fallback>
                  <p:oleObj name="Equation" r:id="rId4" imgW="3060700" imgH="495300" progId="Equation.DSMT4">
                    <p:embed/>
                    <p:pic>
                      <p:nvPicPr>
                        <p:cNvPr id="0" name="Picture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058868"/>
                </p:ext>
              </p:extLst>
            </p:nvPr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84500" imgH="457200" progId="Equation.DSMT4">
                    <p:embed/>
                  </p:oleObj>
                </mc:Choice>
                <mc:Fallback>
                  <p:oleObj name="Equation" r:id="rId6" imgW="2984500" imgH="457200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圆角矩形 13"/>
          <p:cNvSpPr/>
          <p:nvPr/>
        </p:nvSpPr>
        <p:spPr>
          <a:xfrm>
            <a:off x="611560" y="1268760"/>
            <a:ext cx="2016224" cy="3672408"/>
          </a:xfrm>
          <a:prstGeom prst="roundRect">
            <a:avLst/>
          </a:prstGeom>
          <a:noFill/>
          <a:ln w="508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1520" y="332656"/>
            <a:ext cx="7848872" cy="1303114"/>
            <a:chOff x="323528" y="980728"/>
            <a:chExt cx="7848872" cy="1303114"/>
          </a:xfrm>
        </p:grpSpPr>
        <p:sp>
          <p:nvSpPr>
            <p:cNvPr id="7" name="TextBox 6"/>
            <p:cNvSpPr txBox="1"/>
            <p:nvPr/>
          </p:nvSpPr>
          <p:spPr>
            <a:xfrm>
              <a:off x="827584" y="1052736"/>
              <a:ext cx="712879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对调变换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944" y="1125538"/>
            <a:ext cx="4147369" cy="3752006"/>
            <a:chOff x="4139952" y="1341562"/>
            <a:chExt cx="4147369" cy="3752006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6159407"/>
                </p:ext>
              </p:extLst>
            </p:nvPr>
          </p:nvGraphicFramePr>
          <p:xfrm>
            <a:off x="4197921" y="1341562"/>
            <a:ext cx="4089400" cy="3746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089400" imgH="3746500" progId="Equation.DSMT4">
                    <p:embed/>
                  </p:oleObj>
                </mc:Choice>
                <mc:Fallback>
                  <p:oleObj name="Equation" r:id="rId8" imgW="4089400" imgH="3746500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921" y="1341562"/>
                          <a:ext cx="4089400" cy="3746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圆角矩形 15"/>
            <p:cNvSpPr/>
            <p:nvPr/>
          </p:nvSpPr>
          <p:spPr>
            <a:xfrm>
              <a:off x="4139952" y="1421160"/>
              <a:ext cx="2016224" cy="3672408"/>
            </a:xfrm>
            <a:prstGeom prst="roundRect">
              <a:avLst/>
            </a:prstGeom>
            <a:noFill/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83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-0.00382 0.1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51 L 0.00035 -0.146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622139"/>
              </p:ext>
            </p:extLst>
          </p:nvPr>
        </p:nvGraphicFramePr>
        <p:xfrm>
          <a:off x="515249" y="1220311"/>
          <a:ext cx="3314700" cy="473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4737100" progId="Equation.DSMT4">
                  <p:embed/>
                </p:oleObj>
              </mc:Choice>
              <mc:Fallback>
                <p:oleObj name="Equation" r:id="rId2" imgW="3314700" imgH="4737100" progId="Equation.DSMT4">
                  <p:embed/>
                  <p:pic>
                    <p:nvPicPr>
                      <p:cNvPr id="0" name="Picture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49" y="1220311"/>
                        <a:ext cx="3314700" cy="473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11560" y="3212976"/>
            <a:ext cx="3240360" cy="504056"/>
            <a:chOff x="763960" y="3645024"/>
            <a:chExt cx="3240360" cy="504056"/>
          </a:xfrm>
        </p:grpSpPr>
        <p:sp>
          <p:nvSpPr>
            <p:cNvPr id="11" name="矩形 10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0570098"/>
                </p:ext>
              </p:extLst>
            </p:nvPr>
          </p:nvGraphicFramePr>
          <p:xfrm>
            <a:off x="812056" y="3651498"/>
            <a:ext cx="306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60700" imgH="495300" progId="Equation.DSMT4">
                    <p:embed/>
                  </p:oleObj>
                </mc:Choice>
                <mc:Fallback>
                  <p:oleObj name="Equation" r:id="rId4" imgW="3060700" imgH="495300" progId="Equation.DSMT4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056" y="3651498"/>
                          <a:ext cx="306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611560" y="2204864"/>
            <a:ext cx="3240360" cy="504056"/>
            <a:chOff x="-2601912" y="1520788"/>
            <a:chExt cx="3240360" cy="504056"/>
          </a:xfrm>
        </p:grpSpPr>
        <p:sp>
          <p:nvSpPr>
            <p:cNvPr id="9" name="矩形 8"/>
            <p:cNvSpPr/>
            <p:nvPr/>
          </p:nvSpPr>
          <p:spPr>
            <a:xfrm>
              <a:off x="-2601912" y="1520788"/>
              <a:ext cx="3240360" cy="5040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3639691"/>
                </p:ext>
              </p:extLst>
            </p:nvPr>
          </p:nvGraphicFramePr>
          <p:xfrm>
            <a:off x="-2505447" y="1525724"/>
            <a:ext cx="29845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84500" imgH="457200" progId="Equation.DSMT4">
                    <p:embed/>
                  </p:oleObj>
                </mc:Choice>
                <mc:Fallback>
                  <p:oleObj name="Equation" r:id="rId6" imgW="2984500" imgH="457200" progId="Equation.DSMT4">
                    <p:embed/>
                    <p:pic>
                      <p:nvPicPr>
                        <p:cNvPr id="0" name="Picture 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505447" y="1525724"/>
                          <a:ext cx="29845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圆角矩形 13"/>
          <p:cNvSpPr/>
          <p:nvPr/>
        </p:nvSpPr>
        <p:spPr>
          <a:xfrm>
            <a:off x="611560" y="1196752"/>
            <a:ext cx="2016224" cy="864096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3.3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矩阵秩的性质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67944" y="1124744"/>
            <a:ext cx="4147369" cy="3759200"/>
            <a:chOff x="4139952" y="1340768"/>
            <a:chExt cx="4147369" cy="37592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3637313"/>
                </p:ext>
              </p:extLst>
            </p:nvPr>
          </p:nvGraphicFramePr>
          <p:xfrm>
            <a:off x="4197921" y="1340768"/>
            <a:ext cx="4089400" cy="375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089400" imgH="3759200" progId="Equation.DSMT4">
                    <p:embed/>
                  </p:oleObj>
                </mc:Choice>
                <mc:Fallback>
                  <p:oleObj name="Equation" r:id="rId8" imgW="4089400" imgH="3759200" progId="Equation.DSMT4">
                    <p:embed/>
                    <p:pic>
                      <p:nvPicPr>
                        <p:cNvPr id="0" name="Picture 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921" y="1340768"/>
                          <a:ext cx="4089400" cy="3759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圆角矩形 15"/>
            <p:cNvSpPr/>
            <p:nvPr/>
          </p:nvSpPr>
          <p:spPr>
            <a:xfrm>
              <a:off x="4139952" y="1421160"/>
              <a:ext cx="2016224" cy="3672408"/>
            </a:xfrm>
            <a:prstGeom prst="round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39552" y="5013176"/>
            <a:ext cx="3240360" cy="504056"/>
            <a:chOff x="763960" y="3645024"/>
            <a:chExt cx="3240360" cy="504056"/>
          </a:xfrm>
        </p:grpSpPr>
        <p:sp>
          <p:nvSpPr>
            <p:cNvPr id="19" name="矩形 18"/>
            <p:cNvSpPr/>
            <p:nvPr/>
          </p:nvSpPr>
          <p:spPr>
            <a:xfrm>
              <a:off x="763960" y="3645024"/>
              <a:ext cx="3240360" cy="504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997228"/>
                </p:ext>
              </p:extLst>
            </p:nvPr>
          </p:nvGraphicFramePr>
          <p:xfrm>
            <a:off x="940941" y="3682703"/>
            <a:ext cx="2882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882900" imgH="431800" progId="Equation.DSMT4">
                    <p:embed/>
                  </p:oleObj>
                </mc:Choice>
                <mc:Fallback>
                  <p:oleObj name="Equation" r:id="rId10" imgW="2882900" imgH="431800" progId="Equation.DSMT4">
                    <p:embed/>
                    <p:pic>
                      <p:nvPicPr>
                        <p:cNvPr id="0" name="Picture 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941" y="3682703"/>
                          <a:ext cx="2882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圆角矩形 20"/>
          <p:cNvSpPr/>
          <p:nvPr/>
        </p:nvSpPr>
        <p:spPr>
          <a:xfrm>
            <a:off x="611560" y="2772544"/>
            <a:ext cx="2016224" cy="216862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139952" y="5013176"/>
            <a:ext cx="3752799" cy="1239238"/>
            <a:chOff x="323528" y="980727"/>
            <a:chExt cx="7848872" cy="1239238"/>
          </a:xfrm>
        </p:grpSpPr>
        <p:sp>
          <p:nvSpPr>
            <p:cNvPr id="23" name="TextBox 22"/>
            <p:cNvSpPr txBox="1"/>
            <p:nvPr/>
          </p:nvSpPr>
          <p:spPr>
            <a:xfrm>
              <a:off x="624733" y="988859"/>
              <a:ext cx="7175309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prstClr val="black"/>
                  </a:solidFill>
                </a:rPr>
                <a:t>对调变换不改变矩阵</a:t>
              </a:r>
              <a:endParaRPr lang="en-US" altLang="zh-CN" sz="2800" b="1" dirty="0">
                <a:solidFill>
                  <a:prstClr val="black"/>
                </a:solidFill>
              </a:endParaRPr>
            </a:p>
            <a:p>
              <a:r>
                <a:rPr lang="zh-CN" altLang="en-US" sz="2800" b="1" dirty="0">
                  <a:solidFill>
                    <a:prstClr val="black"/>
                  </a:solidFill>
                </a:rPr>
                <a:t>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323528" y="980727"/>
              <a:ext cx="7848872" cy="944235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圆角矩形 24"/>
          <p:cNvSpPr/>
          <p:nvPr/>
        </p:nvSpPr>
        <p:spPr>
          <a:xfrm>
            <a:off x="611560" y="5013176"/>
            <a:ext cx="2016224" cy="504056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51520" y="332656"/>
            <a:ext cx="7848872" cy="1303114"/>
            <a:chOff x="323528" y="980728"/>
            <a:chExt cx="7848872" cy="1303114"/>
          </a:xfrm>
        </p:grpSpPr>
        <p:sp>
          <p:nvSpPr>
            <p:cNvPr id="27" name="TextBox 26"/>
            <p:cNvSpPr txBox="1"/>
            <p:nvPr/>
          </p:nvSpPr>
          <p:spPr>
            <a:xfrm>
              <a:off x="827584" y="1052736"/>
              <a:ext cx="712879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对调变换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不改变矩阵的秩</a:t>
              </a:r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zh-CN" sz="2800" b="1" dirty="0">
                <a:solidFill>
                  <a:prstClr val="black"/>
                </a:solidFill>
              </a:endParaRP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9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00417 0.414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074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532 L -0.00174 -0.4305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1726</Words>
  <Application>Microsoft Office PowerPoint</Application>
  <PresentationFormat>全屏显示(4:3)</PresentationFormat>
  <Paragraphs>398</Paragraphs>
  <Slides>42</Slides>
  <Notes>1</Notes>
  <HiddenSlides>3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等线</vt:lpstr>
      <vt:lpstr>黑体</vt:lpstr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主题2</vt:lpstr>
      <vt:lpstr>1_主题2</vt:lpstr>
      <vt:lpstr>2_主题2</vt:lpstr>
      <vt:lpstr>3_主题2</vt:lpstr>
      <vt:lpstr>Equation</vt:lpstr>
      <vt:lpstr>PowerPoint 演示文稿</vt:lpstr>
      <vt:lpstr>PowerPoint 演示文稿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  <vt:lpstr>3.3  矩阵的秩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 矩阵的秩</dc:title>
  <dc:creator>卢玉贞</dc:creator>
  <cp:lastModifiedBy>Xiaotong Chen</cp:lastModifiedBy>
  <cp:revision>156</cp:revision>
  <dcterms:created xsi:type="dcterms:W3CDTF">2015-01-15T02:01:59Z</dcterms:created>
  <dcterms:modified xsi:type="dcterms:W3CDTF">2023-09-25T15:13:10Z</dcterms:modified>
</cp:coreProperties>
</file>