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39"/>
  </p:notesMasterIdLst>
  <p:sldIdLst>
    <p:sldId id="546" r:id="rId5"/>
    <p:sldId id="350" r:id="rId6"/>
    <p:sldId id="262" r:id="rId7"/>
    <p:sldId id="571" r:id="rId8"/>
    <p:sldId id="572" r:id="rId9"/>
    <p:sldId id="365" r:id="rId10"/>
    <p:sldId id="366" r:id="rId11"/>
    <p:sldId id="382" r:id="rId12"/>
    <p:sldId id="349" r:id="rId13"/>
    <p:sldId id="400" r:id="rId14"/>
    <p:sldId id="574" r:id="rId15"/>
    <p:sldId id="383" r:id="rId16"/>
    <p:sldId id="388" r:id="rId17"/>
    <p:sldId id="394" r:id="rId18"/>
    <p:sldId id="306" r:id="rId19"/>
    <p:sldId id="308" r:id="rId20"/>
    <p:sldId id="311" r:id="rId21"/>
    <p:sldId id="326" r:id="rId22"/>
    <p:sldId id="409" r:id="rId23"/>
    <p:sldId id="390" r:id="rId24"/>
    <p:sldId id="396" r:id="rId25"/>
    <p:sldId id="392" r:id="rId26"/>
    <p:sldId id="410" r:id="rId27"/>
    <p:sldId id="405" r:id="rId28"/>
    <p:sldId id="411" r:id="rId29"/>
    <p:sldId id="406" r:id="rId30"/>
    <p:sldId id="407" r:id="rId31"/>
    <p:sldId id="315" r:id="rId32"/>
    <p:sldId id="379" r:id="rId33"/>
    <p:sldId id="317" r:id="rId34"/>
    <p:sldId id="398" r:id="rId35"/>
    <p:sldId id="395" r:id="rId36"/>
    <p:sldId id="389" r:id="rId37"/>
    <p:sldId id="57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99B35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6" autoAdjust="0"/>
    <p:restoredTop sz="94197" autoAdjust="0"/>
  </p:normalViewPr>
  <p:slideViewPr>
    <p:cSldViewPr>
      <p:cViewPr varScale="1">
        <p:scale>
          <a:sx n="70" d="100"/>
          <a:sy n="70" d="100"/>
        </p:scale>
        <p:origin x="103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4270378-B3E1-4A1D-B68E-E79C516F69DC}" type="presOf" srcId="{8A5913D2-4896-41F8-9856-90C73F67022D}" destId="{6F917F00-94F3-4752-A2F0-5E137890CEB8}" srcOrd="0" destOrd="0" presId="urn:microsoft.com/office/officeart/2005/8/layout/venn1"/>
    <dgm:cxn modelId="{A2164997-356D-4F04-8C68-F28DA048C06A}" type="presOf" srcId="{A4DBE9E6-97EB-4725-A2C1-3C97D390DE6E}" destId="{CD4B3101-F142-4E5E-B80A-8D9996F097C7}" srcOrd="0" destOrd="0" presId="urn:microsoft.com/office/officeart/2005/8/layout/venn1"/>
    <dgm:cxn modelId="{4E0C435C-F510-4BDF-BBBA-9425C865A85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0D2C1097-DA2E-4105-BFA9-3CCB110EF532}" type="presOf" srcId="{737B5EC5-D0D2-4529-A675-2479ADB7512A}" destId="{4470F79F-6492-40EA-A900-0CDDBA36E791}" srcOrd="0" destOrd="0" presId="urn:microsoft.com/office/officeart/2005/8/layout/venn1"/>
    <dgm:cxn modelId="{3954C5BB-9FFA-4A4F-A43E-0D48CF2F94C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6159832-E2CC-4656-B8A6-93DD453BB9B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C74B8625-6E6E-4F6A-BD43-EAF3019F859F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2E059CB-8B23-44C7-8BD3-DB47387D9773}" type="presOf" srcId="{AABD46EF-623D-4EC1-9905-9F9517C84035}" destId="{8A8110AF-7FCF-4E47-932E-B9CB33926204}" srcOrd="0" destOrd="0" presId="urn:microsoft.com/office/officeart/2005/8/layout/venn1"/>
    <dgm:cxn modelId="{ECD67148-A5AD-4A2D-900B-DFDEFC6F227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2DAD06C-3495-4D8C-AE0A-3E00FC1AED17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C0ACFFE-50FE-4FCC-8B50-FBD11E45F26E}" type="presOf" srcId="{EF24F56F-F948-4FAE-A21B-C908CFF0947F}" destId="{04E584C8-CAF4-4F3A-A494-457051CBD1BA}" srcOrd="0" destOrd="0" presId="urn:microsoft.com/office/officeart/2005/8/layout/venn1"/>
    <dgm:cxn modelId="{342B7E77-0318-4DC5-BF79-C5CD90D8EC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3AC4502D-7D9C-4743-910E-C1A999A4E013}" type="presOf" srcId="{CE6CFCA0-C49C-4951-BE4A-2894AF7F0369}" destId="{7B1E7C52-CF18-48B2-BB65-024F73E359D3}" srcOrd="0" destOrd="0" presId="urn:microsoft.com/office/officeart/2005/8/layout/venn1"/>
    <dgm:cxn modelId="{0D2336CD-82DF-4721-A318-FA1E4C3EB653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6494AF6-7B47-4ADD-81EF-6D3873C9DAF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757A8119-F3FB-48EC-B440-672889527FE5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D43FBCDA-37A4-4EE2-B154-581BFC607789}" type="presOf" srcId="{0E6DF1C2-1746-482F-BF52-CD765E80A365}" destId="{171034FF-3396-4AA1-9482-05BACFB2D723}" srcOrd="0" destOrd="0" presId="urn:microsoft.com/office/officeart/2005/8/layout/venn1"/>
    <dgm:cxn modelId="{9B4DBAEE-023F-4406-A983-EA16172B0DF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7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3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0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8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4072922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735183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2822037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478189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0073375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9366789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08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" Type="http://schemas.openxmlformats.org/officeDocument/2006/relationships/image" Target="../media/image29.wmf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86.bin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13.wmf"/><Relationship Id="rId25" Type="http://schemas.openxmlformats.org/officeDocument/2006/relationships/image" Target="../media/image16.wmf"/><Relationship Id="rId33" Type="http://schemas.openxmlformats.org/officeDocument/2006/relationships/oleObject" Target="../embeddings/oleObject85.bin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29" Type="http://schemas.openxmlformats.org/officeDocument/2006/relationships/oleObject" Target="../embeddings/oleObject8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4.bin"/><Relationship Id="rId5" Type="http://schemas.openxmlformats.org/officeDocument/2006/relationships/image" Target="../media/image32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image" Target="../media/image31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12.wmf"/><Relationship Id="rId31" Type="http://schemas.openxmlformats.org/officeDocument/2006/relationships/oleObject" Target="../embeddings/oleObject83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oleObject" Target="../embeddings/oleObject80.bin"/><Relationship Id="rId30" Type="http://schemas.openxmlformats.org/officeDocument/2006/relationships/oleObject" Target="../embeddings/oleObject82.bin"/><Relationship Id="rId8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50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100.bin"/><Relationship Id="rId25" Type="http://schemas.openxmlformats.org/officeDocument/2006/relationships/image" Target="../media/image52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wmf"/><Relationship Id="rId20" Type="http://schemas.openxmlformats.org/officeDocument/2006/relationships/oleObject" Target="../embeddings/oleObject102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04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image" Target="../media/image51.wmf"/><Relationship Id="rId10" Type="http://schemas.openxmlformats.org/officeDocument/2006/relationships/image" Target="../media/image45.wmf"/><Relationship Id="rId19" Type="http://schemas.openxmlformats.org/officeDocument/2006/relationships/image" Target="../media/image49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47.wmf"/><Relationship Id="rId22" Type="http://schemas.openxmlformats.org/officeDocument/2006/relationships/oleObject" Target="../embeddings/oleObject10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53.wmf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60.w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1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57.wmf"/><Relationship Id="rId21" Type="http://schemas.openxmlformats.org/officeDocument/2006/relationships/image" Target="../media/image68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33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75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132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76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image" Target="../media/image79.wmf"/><Relationship Id="rId21" Type="http://schemas.openxmlformats.org/officeDocument/2006/relationships/image" Target="../media/image87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41.bin"/><Relationship Id="rId17" Type="http://schemas.openxmlformats.org/officeDocument/2006/relationships/oleObject" Target="../embeddings/oleObject144.bin"/><Relationship Id="rId25" Type="http://schemas.openxmlformats.org/officeDocument/2006/relationships/image" Target="../media/image89.w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148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90.wmf"/><Relationship Id="rId21" Type="http://schemas.openxmlformats.org/officeDocument/2006/relationships/image" Target="../media/image94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89.wmf"/><Relationship Id="rId25" Type="http://schemas.openxmlformats.org/officeDocument/2006/relationships/image" Target="../media/image96.w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161.bin"/><Relationship Id="rId5" Type="http://schemas.openxmlformats.org/officeDocument/2006/relationships/image" Target="../media/image91.wmf"/><Relationship Id="rId15" Type="http://schemas.openxmlformats.org/officeDocument/2006/relationships/image" Target="../media/image86.wmf"/><Relationship Id="rId23" Type="http://schemas.openxmlformats.org/officeDocument/2006/relationships/image" Target="../media/image95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" Type="http://schemas.openxmlformats.org/officeDocument/2006/relationships/image" Target="../media/image90.wmf"/><Relationship Id="rId21" Type="http://schemas.openxmlformats.org/officeDocument/2006/relationships/image" Target="../media/image97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89.wmf"/><Relationship Id="rId25" Type="http://schemas.openxmlformats.org/officeDocument/2006/relationships/image" Target="../media/image99.wmf"/><Relationship Id="rId2" Type="http://schemas.openxmlformats.org/officeDocument/2006/relationships/oleObject" Target="../embeddings/oleObject162.bin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173.bin"/><Relationship Id="rId5" Type="http://schemas.openxmlformats.org/officeDocument/2006/relationships/image" Target="../media/image91.wmf"/><Relationship Id="rId15" Type="http://schemas.openxmlformats.org/officeDocument/2006/relationships/image" Target="../media/image86.wmf"/><Relationship Id="rId23" Type="http://schemas.openxmlformats.org/officeDocument/2006/relationships/image" Target="../media/image98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7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7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90.bin"/><Relationship Id="rId3" Type="http://schemas.openxmlformats.org/officeDocument/2006/relationships/image" Target="../media/image90.wmf"/><Relationship Id="rId21" Type="http://schemas.openxmlformats.org/officeDocument/2006/relationships/image" Target="../media/image99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89.wmf"/><Relationship Id="rId2" Type="http://schemas.openxmlformats.org/officeDocument/2006/relationships/oleObject" Target="../embeddings/oleObject182.bin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81.wmf"/><Relationship Id="rId5" Type="http://schemas.openxmlformats.org/officeDocument/2006/relationships/image" Target="../media/image9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88.bin"/><Relationship Id="rId22" Type="http://schemas.openxmlformats.org/officeDocument/2006/relationships/oleObject" Target="../embeddings/oleObject19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0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9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2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212.bin"/><Relationship Id="rId26" Type="http://schemas.openxmlformats.org/officeDocument/2006/relationships/oleObject" Target="../embeddings/oleObject216.bin"/><Relationship Id="rId3" Type="http://schemas.openxmlformats.org/officeDocument/2006/relationships/image" Target="../media/image116.wmf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2" Type="http://schemas.openxmlformats.org/officeDocument/2006/relationships/oleObject" Target="../embeddings/oleObject204.bin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29" Type="http://schemas.openxmlformats.org/officeDocument/2006/relationships/image" Target="../media/image129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215.bin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28" Type="http://schemas.openxmlformats.org/officeDocument/2006/relationships/oleObject" Target="../embeddings/oleObject217.bin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4.bin"/><Relationship Id="rId27" Type="http://schemas.openxmlformats.org/officeDocument/2006/relationships/image" Target="../media/image1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27.bin"/><Relationship Id="rId3" Type="http://schemas.openxmlformats.org/officeDocument/2006/relationships/image" Target="../media/image9.wmf"/><Relationship Id="rId21" Type="http://schemas.openxmlformats.org/officeDocument/2006/relationships/image" Target="../media/image47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219.bin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237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8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8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23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40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0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9.wmf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6.wmf"/><Relationship Id="rId25" Type="http://schemas.openxmlformats.org/officeDocument/2006/relationships/image" Target="../media/image21.wmf"/><Relationship Id="rId3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23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8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7.wmf"/><Relationship Id="rId31" Type="http://schemas.openxmlformats.org/officeDocument/2006/relationships/oleObject" Target="../embeddings/oleObject37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36.bin"/><Relationship Id="rId8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25.wmf"/><Relationship Id="rId25" Type="http://schemas.openxmlformats.org/officeDocument/2006/relationships/image" Target="../media/image14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10.wmf"/><Relationship Id="rId15" Type="http://schemas.openxmlformats.org/officeDocument/2006/relationships/image" Target="../media/image16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5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image" Target="../media/image35.wmf"/><Relationship Id="rId2" Type="http://schemas.openxmlformats.org/officeDocument/2006/relationships/audio" Target="../media/audio1.wav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64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31.wmf"/><Relationship Id="rId32" Type="http://schemas.openxmlformats.org/officeDocument/2006/relationships/oleObject" Target="../embeddings/oleObject66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33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59.bin"/><Relationship Id="rId31" Type="http://schemas.openxmlformats.org/officeDocument/2006/relationships/image" Target="../media/image3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12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63.bin"/><Relationship Id="rId30" Type="http://schemas.openxmlformats.org/officeDocument/2006/relationships/oleObject" Target="../embeddings/oleObject65.bin"/><Relationship Id="rId8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14568DB-AF1D-41DA-B54D-8DF4BF6F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5" y="4730418"/>
            <a:ext cx="8568952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定理：</a:t>
            </a:r>
            <a:r>
              <a:rPr lang="zh-CN" altLang="en-US" sz="2400" b="1" dirty="0">
                <a:solidFill>
                  <a:srgbClr val="0070C0"/>
                </a:solidFill>
              </a:rPr>
              <a:t>矩阵方程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有解的充分必要条件是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985EDAF-7B7F-4040-B4C6-B220AD3344F7}"/>
              </a:ext>
            </a:extLst>
          </p:cNvPr>
          <p:cNvGrpSpPr/>
          <p:nvPr/>
        </p:nvGrpSpPr>
        <p:grpSpPr>
          <a:xfrm>
            <a:off x="114584" y="1728390"/>
            <a:ext cx="7056784" cy="965721"/>
            <a:chOff x="755576" y="951111"/>
            <a:chExt cx="7056784" cy="96572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6C440B1-2B38-4976-8515-52FE78E97E44}"/>
                </a:ext>
              </a:extLst>
            </p:cNvPr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288214EF-FB27-4830-BF7F-91FC5EAB0E1B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86A17C0D-D61C-4351-876C-414C0EEF37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781300" imgH="939800" progId="Equation.DSMT4">
                      <p:embed/>
                    </p:oleObj>
                  </mc:Choice>
                  <mc:Fallback>
                    <p:oleObj name="Equation" r:id="rId2" imgW="2781300" imgH="939800" progId="Equation.DSMT4">
                      <p:embed/>
                      <p:pic>
                        <p:nvPicPr>
                          <p:cNvPr id="46" name="对象 45">
                            <a:extLst>
                              <a:ext uri="{FF2B5EF4-FFF2-40B4-BE49-F238E27FC236}">
                                <a16:creationId xmlns:a16="http://schemas.microsoft.com/office/drawing/2014/main" id="{86A17C0D-D61C-4351-876C-414C0EEF3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22">
                <a:extLst>
                  <a:ext uri="{FF2B5EF4-FFF2-40B4-BE49-F238E27FC236}">
                    <a16:creationId xmlns:a16="http://schemas.microsoft.com/office/drawing/2014/main" id="{EC967BD2-6EED-4217-97BA-A819FA26C7E5}"/>
                  </a:ext>
                </a:extLst>
              </p:cNvPr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8" name="TextBox 23">
                <a:extLst>
                  <a:ext uri="{FF2B5EF4-FFF2-40B4-BE49-F238E27FC236}">
                    <a16:creationId xmlns:a16="http://schemas.microsoft.com/office/drawing/2014/main" id="{1B823700-564F-469D-A1A8-05BC8D2B363D}"/>
                  </a:ext>
                </a:extLst>
              </p:cNvPr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4DBB8E-D7CA-4242-8AC7-7CC7A8BEE0EE}"/>
                </a:ext>
              </a:extLst>
            </p:cNvPr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E1F2F3-8612-47FF-973E-277247385FE0}"/>
                  </a:ext>
                </a:extLst>
              </p:cNvPr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7066C342-2C4C-4DE8-85EF-1B3188DEE267}"/>
                  </a:ext>
                </a:extLst>
              </p:cNvPr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87189D-EC16-43A7-BF56-FA943CF2160E}"/>
              </a:ext>
            </a:extLst>
          </p:cNvPr>
          <p:cNvGrpSpPr/>
          <p:nvPr/>
        </p:nvGrpSpPr>
        <p:grpSpPr>
          <a:xfrm>
            <a:off x="179511" y="1037927"/>
            <a:ext cx="6559809" cy="461665"/>
            <a:chOff x="820503" y="260648"/>
            <a:chExt cx="6559809" cy="46166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48C7890-B581-49FA-92B3-B01ABD67EFEB}"/>
                </a:ext>
              </a:extLst>
            </p:cNvPr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82458C7B-D45E-4118-B29C-3C26CBE552E5}"/>
                </a:ext>
              </a:extLst>
            </p:cNvPr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E6A4D857-3CCB-4238-8EA2-D374CBB85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44500" progId="Equation.DSMT4">
                    <p:embed/>
                  </p:oleObj>
                </mc:Choice>
                <mc:Fallback>
                  <p:oleObj name="Equation" r:id="rId4" imgW="1803400" imgH="44450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E6A4D857-3CCB-4238-8EA2-D374CBB85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副标题 2">
            <a:extLst>
              <a:ext uri="{FF2B5EF4-FFF2-40B4-BE49-F238E27FC236}">
                <a16:creationId xmlns:a16="http://schemas.microsoft.com/office/drawing/2014/main" id="{20D86A8E-21C9-9333-D145-DEE7D8E2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3F9322-C6F7-1A3C-1BE8-49479880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复    习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9F4C778-F55F-C2FD-43DA-11973FA1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8" y="2878301"/>
            <a:ext cx="837782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只有零解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有非零解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5EC08-C9E0-B7EC-9140-2AC392AA9D95}"/>
              </a:ext>
            </a:extLst>
          </p:cNvPr>
          <p:cNvSpPr txBox="1"/>
          <p:nvPr/>
        </p:nvSpPr>
        <p:spPr>
          <a:xfrm>
            <a:off x="155838" y="278218"/>
            <a:ext cx="4670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线性方程组解的判断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1520" y="4736757"/>
            <a:ext cx="7803311" cy="12729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在该定义中，系数                   可以</a:t>
              </a:r>
              <a:r>
                <a:rPr lang="zh-CN" altLang="en-US" dirty="0">
                  <a:solidFill>
                    <a:srgbClr val="0000CC"/>
                  </a:solidFill>
                </a:rPr>
                <a:t>全为零</a:t>
              </a:r>
              <a:r>
                <a:rPr lang="zh-CN" altLang="en-US" dirty="0"/>
                <a:t>。 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315599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7000" imgH="419100" progId="Equation.DSMT4">
                    <p:embed/>
                  </p:oleObj>
                </mc:Choice>
                <mc:Fallback>
                  <p:oleObj name="Equation" r:id="rId2" imgW="13970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Box 60"/>
          <p:cNvSpPr txBox="1"/>
          <p:nvPr/>
        </p:nvSpPr>
        <p:spPr>
          <a:xfrm>
            <a:off x="323528" y="4294864"/>
            <a:ext cx="6299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latin typeface="+mn-ea"/>
              </a:rPr>
              <a:t>列</a:t>
            </a:r>
            <a:r>
              <a:rPr lang="zh-CN" altLang="en-US" dirty="0"/>
              <a:t>向量组线性表示，且表达式唯一。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7" y="3494644"/>
            <a:ext cx="2736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量组线性表示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360244" y="4736757"/>
            <a:ext cx="7956171" cy="492443"/>
            <a:chOff x="360244" y="4661707"/>
            <a:chExt cx="7956171" cy="492443"/>
          </a:xfrm>
        </p:grpSpPr>
        <p:sp>
          <p:nvSpPr>
            <p:cNvPr id="64" name="TextBox 63"/>
            <p:cNvSpPr txBox="1"/>
            <p:nvPr/>
          </p:nvSpPr>
          <p:spPr>
            <a:xfrm>
              <a:off x="360244" y="4661707"/>
              <a:ext cx="79561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  （</a:t>
              </a:r>
              <a:r>
                <a:rPr lang="en-US" altLang="zh-CN" dirty="0">
                  <a:latin typeface="+mn-ea"/>
                </a:rPr>
                <a:t>3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zh-CN" dirty="0">
                  <a:latin typeface="+mn-ea"/>
                </a:rPr>
                <a:t>根据这一结论，可把向量</a:t>
              </a:r>
              <a:r>
                <a:rPr lang="en-US" altLang="zh-CN" dirty="0">
                  <a:latin typeface="+mn-ea"/>
                </a:rPr>
                <a:t>  </a:t>
              </a:r>
              <a:r>
                <a:rPr lang="zh-CN" altLang="zh-CN" dirty="0">
                  <a:latin typeface="+mn-ea"/>
                </a:rPr>
                <a:t>能否由</a:t>
              </a:r>
              <a:r>
                <a:rPr lang="en-US" altLang="zh-CN" dirty="0">
                  <a:latin typeface="+mn-ea"/>
                </a:rPr>
                <a:t>  </a:t>
              </a:r>
              <a:r>
                <a:rPr lang="zh-CN" altLang="zh-CN" dirty="0">
                  <a:latin typeface="+mn-ea"/>
                </a:rPr>
                <a:t>的列</a:t>
              </a:r>
              <a:r>
                <a:rPr lang="zh-CN" altLang="en-US" dirty="0">
                  <a:latin typeface="+mn-ea"/>
                </a:rPr>
                <a:t>向</a:t>
              </a: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359649"/>
                </p:ext>
              </p:extLst>
            </p:nvPr>
          </p:nvGraphicFramePr>
          <p:xfrm>
            <a:off x="5376912" y="4793084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112" imgH="291973" progId="Equation.DSMT4">
                    <p:embed/>
                  </p:oleObj>
                </mc:Choice>
                <mc:Fallback>
                  <p:oleObj name="Equation" r:id="rId4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912" y="4793084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659936"/>
                </p:ext>
              </p:extLst>
            </p:nvPr>
          </p:nvGraphicFramePr>
          <p:xfrm>
            <a:off x="6660232" y="4805784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400" imgH="279400" progId="Equation.DSMT4">
                    <p:embed/>
                  </p:oleObj>
                </mc:Choice>
                <mc:Fallback>
                  <p:oleObj name="Equation" r:id="rId6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4805784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288034" y="5112366"/>
            <a:ext cx="7875521" cy="492443"/>
            <a:chOff x="288034" y="5112366"/>
            <a:chExt cx="7875521" cy="492443"/>
          </a:xfrm>
        </p:grpSpPr>
        <p:sp>
          <p:nvSpPr>
            <p:cNvPr id="69" name="TextBox 68"/>
            <p:cNvSpPr txBox="1"/>
            <p:nvPr/>
          </p:nvSpPr>
          <p:spPr>
            <a:xfrm>
              <a:off x="288034" y="5112366"/>
              <a:ext cx="78755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/>
                <a:t>量</a:t>
              </a:r>
              <a:r>
                <a:rPr lang="zh-CN" altLang="zh-CN" dirty="0"/>
                <a:t>组线性表示的问题转换成方程组</a:t>
              </a:r>
              <a:r>
                <a:rPr lang="en-US" altLang="zh-CN" dirty="0"/>
                <a:t>      </a:t>
              </a:r>
              <a:r>
                <a:rPr lang="zh-CN" altLang="zh-CN" dirty="0"/>
                <a:t>是否有解的</a:t>
              </a:r>
              <a:endParaRPr lang="en-US" altLang="zh-CN" dirty="0"/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207047"/>
                </p:ext>
              </p:extLst>
            </p:nvPr>
          </p:nvGraphicFramePr>
          <p:xfrm>
            <a:off x="5407000" y="5225132"/>
            <a:ext cx="965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65200" imgH="292100" progId="Equation.DSMT4">
                    <p:embed/>
                  </p:oleObj>
                </mc:Choice>
                <mc:Fallback>
                  <p:oleObj name="Equation" r:id="rId8" imgW="9652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000" y="5225132"/>
                          <a:ext cx="965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7950" y="412470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62482" y="1412776"/>
            <a:ext cx="7721963" cy="924491"/>
            <a:chOff x="323528" y="1412776"/>
            <a:chExt cx="7721963" cy="924491"/>
          </a:xfrm>
        </p:grpSpPr>
        <p:grpSp>
          <p:nvGrpSpPr>
            <p:cNvPr id="76" name="组合 75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545156" y="1571387"/>
                  <a:ext cx="3201406" cy="492443"/>
                  <a:chOff x="545156" y="1571387"/>
                  <a:chExt cx="3201406" cy="49244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45156" y="1571387"/>
                    <a:ext cx="3201406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                 的         </a:t>
                    </a:r>
                  </a:p>
                </p:txBody>
              </p:sp>
              <p:graphicFrame>
                <p:nvGraphicFramePr>
                  <p:cNvPr id="87" name="对象 8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08634465"/>
                      </p:ext>
                    </p:extLst>
                  </p:nvPr>
                </p:nvGraphicFramePr>
                <p:xfrm>
                  <a:off x="1407540" y="1593811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0" imgW="1676400" imgH="419100" progId="Equation.DSMT4">
                          <p:embed/>
                        </p:oleObj>
                      </mc:Choice>
                      <mc:Fallback>
                        <p:oleObj name="Equation" r:id="rId10" imgW="1676400" imgH="4191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07540" y="1593811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8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7481495"/>
                    </p:ext>
                  </p:extLst>
                </p:nvPr>
              </p:nvGraphicFramePr>
              <p:xfrm>
                <a:off x="5588744" y="1667533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279279" imgH="355446" progId="Equation.DSMT4">
                        <p:embed/>
                      </p:oleObj>
                    </mc:Choice>
                    <mc:Fallback>
                      <p:oleObj name="Equation" r:id="rId12" imgW="279279" imgH="35544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8744" y="1667533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TextBox 80"/>
                <p:cNvSpPr txBox="1"/>
                <p:nvPr/>
              </p:nvSpPr>
              <p:spPr>
                <a:xfrm>
                  <a:off x="4788024" y="1568405"/>
                  <a:ext cx="8640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82" name="对象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230819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1676400" imgH="419100" progId="Equation.DSMT4">
                        <p:embed/>
                      </p:oleObj>
                    </mc:Choice>
                    <mc:Fallback>
                      <p:oleObj name="Equation" r:id="rId14" imgW="1676400" imgH="4191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" name="TextBox 82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线性表示</a:t>
              </a:r>
              <a:r>
                <a:rPr lang="zh-CN" altLang="en-US" dirty="0"/>
                <a:t>。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68313" y="908720"/>
            <a:ext cx="7829243" cy="549825"/>
            <a:chOff x="468313" y="908720"/>
            <a:chExt cx="7829243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6434511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759200" imgH="419100" progId="Equation.DSMT4">
                      <p:embed/>
                    </p:oleObj>
                  </mc:Choice>
                  <mc:Fallback>
                    <p:oleObj name="Equation" r:id="rId16" imgW="37592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2357404" cy="492443"/>
              <a:chOff x="6588224" y="980728"/>
              <a:chExt cx="2357404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778502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79279" imgH="355446" progId="Equation.DSMT4">
                      <p:embed/>
                    </p:oleObj>
                  </mc:Choice>
                  <mc:Fallback>
                    <p:oleObj name="Equation" r:id="rId18" imgW="279279" imgH="3554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235740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      是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1316536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04900" imgH="419100" progId="Equation.DSMT4">
                    <p:embed/>
                  </p:oleObj>
                </mc:Choice>
                <mc:Fallback>
                  <p:oleObj name="Equation" r:id="rId20" imgW="11049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886942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146300" imgH="419100" progId="Equation.DSMT4">
                      <p:embed/>
                    </p:oleObj>
                  </mc:Choice>
                  <mc:Fallback>
                    <p:oleObj name="Equation" r:id="rId22" imgW="21463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793714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406048" imgH="406048" progId="Equation.DSMT4">
                      <p:embed/>
                    </p:oleObj>
                  </mc:Choice>
                  <mc:Fallback>
                    <p:oleObj name="Equation" r:id="rId24" imgW="406048" imgH="40604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" name="TextBox 3"/>
          <p:cNvSpPr txBox="1"/>
          <p:nvPr/>
        </p:nvSpPr>
        <p:spPr>
          <a:xfrm>
            <a:off x="251520" y="5517232"/>
            <a:ext cx="7803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问</a:t>
            </a:r>
            <a:r>
              <a:rPr lang="zh-CN" altLang="zh-CN" sz="2600" b="1" dirty="0">
                <a:latin typeface="+mn-ea"/>
              </a:rPr>
              <a:t>题。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83569" y="2996952"/>
            <a:ext cx="5021385" cy="492443"/>
            <a:chOff x="683569" y="2996952"/>
            <a:chExt cx="5021385" cy="492443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9" y="2996952"/>
              <a:ext cx="4752528" cy="492443"/>
              <a:chOff x="683569" y="2996952"/>
              <a:chExt cx="4752528" cy="49244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83569" y="2996952"/>
                <a:ext cx="47525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600" b="1" dirty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2</a:t>
                </a:r>
                <a:r>
                  <a:rPr lang="zh-CN" altLang="en-US" sz="2600" b="1" dirty="0">
                    <a:latin typeface="+mn-ea"/>
                  </a:rPr>
                  <a:t>）</a:t>
                </a:r>
                <a:r>
                  <a:rPr lang="zh-CN" altLang="en-US" sz="2600" b="1" dirty="0">
                    <a:solidFill>
                      <a:srgbClr val="0000CC"/>
                    </a:solidFill>
                    <a:latin typeface="+mn-ea"/>
                  </a:rPr>
                  <a:t>非齐次</a:t>
                </a:r>
                <a:r>
                  <a:rPr lang="zh-CN" altLang="en-US" sz="2600" b="1" dirty="0">
                    <a:latin typeface="+mn-ea"/>
                  </a:rPr>
                  <a:t>方程组      有解</a:t>
                </a: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1361235"/>
                  </p:ext>
                </p:extLst>
              </p:nvPr>
            </p:nvGraphicFramePr>
            <p:xfrm>
              <a:off x="3627051" y="3134692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965200" imgH="292100" progId="Equation.DSMT4">
                      <p:embed/>
                    </p:oleObj>
                  </mc:Choice>
                  <mc:Fallback>
                    <p:oleObj name="Equation" r:id="rId26" imgW="965200" imgH="292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7051" y="3134692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115604"/>
                </p:ext>
              </p:extLst>
            </p:nvPr>
          </p:nvGraphicFramePr>
          <p:xfrm>
            <a:off x="5311254" y="3166927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93529" imgH="228501" progId="Equation.DSMT4">
                    <p:embed/>
                  </p:oleObj>
                </mc:Choice>
                <mc:Fallback>
                  <p:oleObj name="Equation" r:id="rId27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254" y="3166927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52120" y="2996952"/>
            <a:ext cx="2529125" cy="492443"/>
            <a:chOff x="5652120" y="2996952"/>
            <a:chExt cx="2529125" cy="492443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5695696"/>
                </p:ext>
              </p:extLst>
            </p:nvPr>
          </p:nvGraphicFramePr>
          <p:xfrm>
            <a:off x="5652120" y="3134692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03112" imgH="291973" progId="Equation.DSMT4">
                    <p:embed/>
                  </p:oleObj>
                </mc:Choice>
                <mc:Fallback>
                  <p:oleObj name="Equation" r:id="rId29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134692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797447"/>
                </p:ext>
              </p:extLst>
            </p:nvPr>
          </p:nvGraphicFramePr>
          <p:xfrm>
            <a:off x="6579379" y="314739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9400" imgH="279400" progId="Equation.DSMT4">
                    <p:embed/>
                  </p:oleObj>
                </mc:Choice>
                <mc:Fallback>
                  <p:oleObj name="Equation" r:id="rId30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379" y="314739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5804981" y="2996952"/>
              <a:ext cx="23762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的列向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47664" y="3835634"/>
            <a:ext cx="4858196" cy="492443"/>
            <a:chOff x="1547664" y="3835634"/>
            <a:chExt cx="4858196" cy="492443"/>
          </a:xfrm>
        </p:grpSpPr>
        <p:grpSp>
          <p:nvGrpSpPr>
            <p:cNvPr id="9" name="组合 8"/>
            <p:cNvGrpSpPr/>
            <p:nvPr/>
          </p:nvGrpSpPr>
          <p:grpSpPr>
            <a:xfrm>
              <a:off x="1547664" y="3835634"/>
              <a:ext cx="4621335" cy="492443"/>
              <a:chOff x="1547664" y="3835634"/>
              <a:chExt cx="4621335" cy="49244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547664" y="3835634"/>
                <a:ext cx="462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0000CC"/>
                    </a:solidFill>
                  </a:rPr>
                  <a:t>非齐次</a:t>
                </a:r>
                <a:r>
                  <a:rPr lang="zh-CN" altLang="en-US" dirty="0"/>
                  <a:t>方程组             有唯一解 </a:t>
                </a:r>
                <a:endParaRPr lang="en-US" altLang="zh-CN" dirty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65125"/>
                  </p:ext>
                </p:extLst>
              </p:nvPr>
            </p:nvGraphicFramePr>
            <p:xfrm>
              <a:off x="3651407" y="3932030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965200" imgH="292100" progId="Equation.DSMT4">
                      <p:embed/>
                    </p:oleObj>
                  </mc:Choice>
                  <mc:Fallback>
                    <p:oleObj name="Equation" r:id="rId31" imgW="965200" imgH="292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407" y="3932030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994150"/>
                </p:ext>
              </p:extLst>
            </p:nvPr>
          </p:nvGraphicFramePr>
          <p:xfrm>
            <a:off x="6012160" y="3970628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93529" imgH="228501" progId="Equation.DSMT4">
                    <p:embed/>
                  </p:oleObj>
                </mc:Choice>
                <mc:Fallback>
                  <p:oleObj name="Equation" r:id="rId32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3970628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353026" y="3800653"/>
            <a:ext cx="1693004" cy="492443"/>
            <a:chOff x="6353026" y="3800653"/>
            <a:chExt cx="1693004" cy="492443"/>
          </a:xfrm>
        </p:grpSpPr>
        <p:graphicFrame>
          <p:nvGraphicFramePr>
            <p:cNvPr id="103" name="对象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769188"/>
                </p:ext>
              </p:extLst>
            </p:nvPr>
          </p:nvGraphicFramePr>
          <p:xfrm>
            <a:off x="6353026" y="3938393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112" imgH="291973" progId="Equation.DSMT4">
                    <p:embed/>
                  </p:oleObj>
                </mc:Choice>
                <mc:Fallback>
                  <p:oleObj name="Equation" r:id="rId33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3026" y="3938393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433595"/>
                </p:ext>
              </p:extLst>
            </p:nvPr>
          </p:nvGraphicFramePr>
          <p:xfrm>
            <a:off x="7280285" y="3951093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79400" imgH="279400" progId="Equation.DSMT4">
                    <p:embed/>
                  </p:oleObj>
                </mc:Choice>
                <mc:Fallback>
                  <p:oleObj name="Equation" r:id="rId34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0285" y="3951093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TextBox 104"/>
            <p:cNvSpPr txBox="1"/>
            <p:nvPr/>
          </p:nvSpPr>
          <p:spPr>
            <a:xfrm>
              <a:off x="6505887" y="3800653"/>
              <a:ext cx="15401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</a:t>
              </a:r>
            </a:p>
          </p:txBody>
        </p: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9FD63503-0A65-D4EC-3E4D-3784EAE0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25" y="2111903"/>
            <a:ext cx="214312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8454DBC7-0292-33A1-25B3-0C65CC62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362" y="2111903"/>
            <a:ext cx="214313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A266A335-C862-2AB5-0BEB-1F5FC94E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75" y="2111903"/>
            <a:ext cx="214312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9C9D27B-FFC2-0EB3-6332-08711F14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52599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</a:rPr>
              <a:t>例</a:t>
            </a:r>
            <a:r>
              <a:rPr kumimoji="1" lang="en-US" altLang="zh-CN" sz="2400" dirty="0">
                <a:solidFill>
                  <a:srgbClr val="0000FF"/>
                </a:solidFill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dirty="0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21A89F65-DF63-3DDE-F964-2D239569C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48293"/>
              </p:ext>
            </p:extLst>
          </p:nvPr>
        </p:nvGraphicFramePr>
        <p:xfrm>
          <a:off x="1376512" y="92603"/>
          <a:ext cx="3529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367200" imgH="16764000" progId="Equation.DSMT4">
                  <p:embed/>
                </p:oleObj>
              </mc:Choice>
              <mc:Fallback>
                <p:oleObj name="Equation" r:id="rId2" imgW="42367200" imgH="1676400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512" y="92603"/>
                        <a:ext cx="35290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A6147E1-EAFE-E214-BE1B-A3A99DFE4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21133"/>
              </p:ext>
            </p:extLst>
          </p:nvPr>
        </p:nvGraphicFramePr>
        <p:xfrm>
          <a:off x="2154387" y="1643590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37600" imgH="16764000" progId="Equation.DSMT4">
                  <p:embed/>
                </p:oleObj>
              </mc:Choice>
              <mc:Fallback>
                <p:oleObj name="Equation" r:id="rId4" imgW="34137600" imgH="16764000" progId="Equation.DSMT4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87" y="1643590"/>
                        <a:ext cx="28432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7915A9A9-4E26-DC0A-493E-29D35F594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02255"/>
              </p:ext>
            </p:extLst>
          </p:nvPr>
        </p:nvGraphicFramePr>
        <p:xfrm>
          <a:off x="4991250" y="2127778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98400" imgH="5486400" progId="Equation.DSMT4">
                  <p:embed/>
                </p:oleObj>
              </mc:Choice>
              <mc:Fallback>
                <p:oleObj name="Equation" r:id="rId6" imgW="25298400" imgH="5486400" progId="Equation.DSMT4">
                  <p:embed/>
                  <p:pic>
                    <p:nvPicPr>
                      <p:cNvPr id="144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250" y="2127778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D74D1B5F-E4AF-A533-8422-58A4B278E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44977"/>
              </p:ext>
            </p:extLst>
          </p:nvPr>
        </p:nvGraphicFramePr>
        <p:xfrm>
          <a:off x="1143150" y="1643590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92000" imgH="16764000" progId="Equation.DSMT4">
                  <p:embed/>
                </p:oleObj>
              </mc:Choice>
              <mc:Fallback>
                <p:oleObj name="Equation" r:id="rId8" imgW="12192000" imgH="16764000" progId="Equation.DSMT4">
                  <p:embed/>
                  <p:pic>
                    <p:nvPicPr>
                      <p:cNvPr id="144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150" y="1643590"/>
                        <a:ext cx="1014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9BC6D4DF-CCA4-D0E0-ADA2-34D8C9E76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0" y="208809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那么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84D8471-1D14-4EA4-FD67-CDA61DB5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037" y="2904065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</a:rPr>
              <a:t>线性组合的系数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CFD65699-9617-57A9-A268-C75BB95E8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900" y="15769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C943ED15-67E8-C917-BB24-342434A56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275" y="15769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23A2F231-F615-476D-F5F9-4BBCCBCE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025" y="24340"/>
            <a:ext cx="2489200" cy="1354138"/>
          </a:xfrm>
          <a:prstGeom prst="cloudCallout">
            <a:avLst>
              <a:gd name="adj1" fmla="val -44514"/>
              <a:gd name="adj2" fmla="val 101468"/>
            </a:avLst>
          </a:prstGeom>
          <a:noFill/>
          <a:ln w="2857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2400" b="1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>
                <a:solidFill>
                  <a:srgbClr val="FF0000"/>
                </a:solidFill>
              </a:rPr>
              <a:t>e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</a:rPr>
              <a:t>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线性组合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2BE427B7-78F4-C222-DAAD-F78850F06583}"/>
              </a:ext>
            </a:extLst>
          </p:cNvPr>
          <p:cNvGrpSpPr/>
          <p:nvPr/>
        </p:nvGrpSpPr>
        <p:grpSpPr bwMode="auto">
          <a:xfrm>
            <a:off x="5248425" y="2586565"/>
            <a:ext cx="1800225" cy="71438"/>
            <a:chOff x="1791" y="3394"/>
            <a:chExt cx="1633" cy="45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4E0D401-1FD0-4617-5D56-393D6E9DB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98D8A8A9-4CA1-9C66-B543-2686FDBBB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2AD909ED-7010-A030-1D59-E05B0279DA66}"/>
              </a:ext>
            </a:extLst>
          </p:cNvPr>
          <p:cNvGrpSpPr/>
          <p:nvPr/>
        </p:nvGrpSpPr>
        <p:grpSpPr bwMode="auto">
          <a:xfrm>
            <a:off x="5335737" y="2616728"/>
            <a:ext cx="1441450" cy="331787"/>
            <a:chOff x="3424" y="2024"/>
            <a:chExt cx="908" cy="209"/>
          </a:xfrm>
        </p:grpSpPr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0C069BF-736B-8846-3352-2F67986CD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89265048-9F0C-2675-1918-9D9579FB4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9E1491FA-9773-EB67-F3EE-8C33FC5D7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9" name="Text Box 31">
            <a:extLst>
              <a:ext uri="{FF2B5EF4-FFF2-40B4-BE49-F238E27FC236}">
                <a16:creationId xmlns:a16="http://schemas.microsoft.com/office/drawing/2014/main" id="{2C08DB81-008F-D434-978B-7E32EB04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0" y="343429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一般地，对于任意的 </a:t>
            </a:r>
            <a:r>
              <a:rPr kumimoji="1" lang="en-US" altLang="zh-CN" sz="2400" i="1">
                <a:solidFill>
                  <a:srgbClr val="000000"/>
                </a:solidFill>
              </a:rPr>
              <a:t>n </a:t>
            </a:r>
            <a:r>
              <a:rPr kumimoji="1" lang="zh-CN" altLang="en-US" sz="2400">
                <a:solidFill>
                  <a:srgbClr val="000000"/>
                </a:solidFill>
              </a:rPr>
              <a:t>维向量</a:t>
            </a:r>
            <a:r>
              <a:rPr kumimoji="1" lang="en-US" altLang="zh-CN" sz="2400" i="1">
                <a:solidFill>
                  <a:srgbClr val="000000"/>
                </a:solidFill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</a:rPr>
              <a:t>，必有</a:t>
            </a:r>
          </a:p>
        </p:txBody>
      </p:sp>
      <p:graphicFrame>
        <p:nvGraphicFramePr>
          <p:cNvPr id="30" name="Object 32">
            <a:extLst>
              <a:ext uri="{FF2B5EF4-FFF2-40B4-BE49-F238E27FC236}">
                <a16:creationId xmlns:a16="http://schemas.microsoft.com/office/drawing/2014/main" id="{6CF53641-45AE-FEAF-8465-14A4E7E22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35865"/>
              </p:ext>
            </p:extLst>
          </p:nvPr>
        </p:nvGraphicFramePr>
        <p:xfrm>
          <a:off x="2284562" y="3907365"/>
          <a:ext cx="44926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949600" imgH="27736800" progId="Equation.DSMT4">
                  <p:embed/>
                </p:oleObj>
              </mc:Choice>
              <mc:Fallback>
                <p:oleObj name="Equation" r:id="rId10" imgW="53949600" imgH="27736800" progId="Equation.DSMT4">
                  <p:embed/>
                  <p:pic>
                    <p:nvPicPr>
                      <p:cNvPr id="1444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562" y="3907365"/>
                        <a:ext cx="44926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4">
            <a:extLst>
              <a:ext uri="{FF2B5EF4-FFF2-40B4-BE49-F238E27FC236}">
                <a16:creationId xmlns:a16="http://schemas.microsoft.com/office/drawing/2014/main" id="{9DD7F66B-A5A6-C0FC-D40D-FD406CC27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76025"/>
              </p:ext>
            </p:extLst>
          </p:nvPr>
        </p:nvGraphicFramePr>
        <p:xfrm>
          <a:off x="1154262" y="3907365"/>
          <a:ext cx="11430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0" imgH="28041600" progId="Equation.DSMT4">
                  <p:embed/>
                </p:oleObj>
              </mc:Choice>
              <mc:Fallback>
                <p:oleObj name="Equation" r:id="rId12" imgW="13716000" imgH="28041600" progId="Equation.DSMT4">
                  <p:embed/>
                  <p:pic>
                    <p:nvPicPr>
                      <p:cNvPr id="1444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62" y="3907365"/>
                        <a:ext cx="1143000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2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/>
      <p:bldP spid="18" grpId="0"/>
      <p:bldP spid="21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4351" y="244664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235" y="1321604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517"/>
              </p:ext>
            </p:extLst>
          </p:nvPr>
        </p:nvGraphicFramePr>
        <p:xfrm>
          <a:off x="1835696" y="2432929"/>
          <a:ext cx="4320480" cy="49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8700" imgH="419100" progId="Equation.DSMT4">
                  <p:embed/>
                </p:oleObj>
              </mc:Choice>
              <mc:Fallback>
                <p:oleObj name="Equation" r:id="rId3" imgW="3568700" imgH="419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32929"/>
                        <a:ext cx="4320480" cy="492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08914"/>
              </p:ext>
            </p:extLst>
          </p:nvPr>
        </p:nvGraphicFramePr>
        <p:xfrm>
          <a:off x="323528" y="3423606"/>
          <a:ext cx="7966744" cy="43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32700" imgH="419100" progId="Equation.DSMT4">
                  <p:embed/>
                </p:oleObj>
              </mc:Choice>
              <mc:Fallback>
                <p:oleObj name="Equation" r:id="rId5" imgW="7632700" imgH="4191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3606"/>
                        <a:ext cx="7966744" cy="437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05261"/>
              </p:ext>
            </p:extLst>
          </p:nvPr>
        </p:nvGraphicFramePr>
        <p:xfrm>
          <a:off x="395536" y="4420592"/>
          <a:ext cx="439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94200" imgH="736600" progId="Equation.DSMT4">
                  <p:embed/>
                </p:oleObj>
              </mc:Choice>
              <mc:Fallback>
                <p:oleObj name="Equation" r:id="rId7" imgW="4394200" imgH="736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20592"/>
                        <a:ext cx="4394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53876"/>
              </p:ext>
            </p:extLst>
          </p:nvPr>
        </p:nvGraphicFramePr>
        <p:xfrm>
          <a:off x="374650" y="5157788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87920" imgH="431640" progId="Equation.DSMT4">
                  <p:embed/>
                </p:oleObj>
              </mc:Choice>
              <mc:Fallback>
                <p:oleObj name="Equation" r:id="rId9" imgW="558792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157788"/>
                        <a:ext cx="558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88347" y="270519"/>
            <a:ext cx="8356918" cy="492443"/>
            <a:chOff x="388347" y="270519"/>
            <a:chExt cx="8356918" cy="492443"/>
          </a:xfrm>
        </p:grpSpPr>
        <p:sp>
          <p:nvSpPr>
            <p:cNvPr id="9" name="TextBox 8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一个向量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线</a:t>
              </a:r>
              <a:endParaRPr lang="en-US" altLang="zh-CN" sz="2600" b="1" dirty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700462"/>
                </p:ext>
              </p:extLst>
            </p:nvPr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622016" y="849660"/>
            <a:ext cx="5382704" cy="419100"/>
            <a:chOff x="1622016" y="777652"/>
            <a:chExt cx="5382704" cy="4191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188057"/>
                </p:ext>
              </p:extLst>
            </p:nvPr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3529" imgH="228501" progId="Equation.DSMT4">
                    <p:embed/>
                  </p:oleObj>
                </mc:Choice>
                <mc:Fallback>
                  <p:oleObj name="Equation" r:id="rId13" imgW="393529" imgH="228501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09328"/>
                </p:ext>
              </p:extLst>
            </p:nvPr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953000" imgH="419100" progId="Equation.DSMT4">
                    <p:embed/>
                  </p:oleObj>
                </mc:Choice>
                <mc:Fallback>
                  <p:oleObj name="Equation" r:id="rId15" imgW="49530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403648" y="1340768"/>
            <a:ext cx="7272808" cy="492443"/>
            <a:chOff x="1403648" y="1340768"/>
            <a:chExt cx="7272808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403648" y="1340768"/>
              <a:ext cx="72728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dirty="0"/>
                <a:t>可以由一组向量</a:t>
              </a:r>
              <a:r>
                <a:rPr lang="en-US" altLang="zh-CN" dirty="0"/>
                <a:t>           </a:t>
              </a:r>
              <a:r>
                <a:rPr lang="zh-CN" altLang="zh-CN" dirty="0"/>
                <a:t>线性表示</a:t>
              </a:r>
              <a:r>
                <a:rPr lang="zh-CN" altLang="en-US" dirty="0"/>
                <a:t>，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563067"/>
                </p:ext>
              </p:extLst>
            </p:nvPr>
          </p:nvGraphicFramePr>
          <p:xfrm>
            <a:off x="5076056" y="136545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76400" imgH="419100" progId="Equation.DSMT4">
                    <p:embed/>
                  </p:oleObj>
                </mc:Choice>
                <mc:Fallback>
                  <p:oleObj name="Equation" r:id="rId17" imgW="1676400" imgH="4191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136545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23528" y="1844824"/>
            <a:ext cx="3312368" cy="504056"/>
            <a:chOff x="323528" y="1844824"/>
            <a:chExt cx="3312368" cy="504056"/>
          </a:xfrm>
        </p:grpSpPr>
        <p:sp>
          <p:nvSpPr>
            <p:cNvPr id="29" name="TextBox 28"/>
            <p:cNvSpPr txBox="1"/>
            <p:nvPr/>
          </p:nvSpPr>
          <p:spPr>
            <a:xfrm>
              <a:off x="323528" y="1844824"/>
              <a:ext cx="3312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则存在数</a:t>
              </a:r>
              <a:r>
                <a:rPr lang="en-US" altLang="zh-CN" dirty="0"/>
                <a:t>          </a:t>
              </a:r>
              <a:r>
                <a:rPr lang="zh-CN" altLang="zh-CN" dirty="0"/>
                <a:t>，</a:t>
              </a:r>
              <a:endParaRPr lang="zh-CN" altLang="en-US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644722"/>
                </p:ext>
              </p:extLst>
            </p:nvPr>
          </p:nvGraphicFramePr>
          <p:xfrm>
            <a:off x="1763688" y="1929780"/>
            <a:ext cx="158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87500" imgH="419100" progId="Equation.DSMT4">
                    <p:embed/>
                  </p:oleObj>
                </mc:Choice>
                <mc:Fallback>
                  <p:oleObj name="Equation" r:id="rId18" imgW="1587500" imgH="4191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1929780"/>
                          <a:ext cx="158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3516763" y="1859066"/>
            <a:ext cx="2999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使</a:t>
            </a:r>
          </a:p>
        </p:txBody>
      </p:sp>
      <p:sp>
        <p:nvSpPr>
          <p:cNvPr id="36" name="下弧形箭头 35"/>
          <p:cNvSpPr/>
          <p:nvPr/>
        </p:nvSpPr>
        <p:spPr>
          <a:xfrm>
            <a:off x="3275856" y="3789040"/>
            <a:ext cx="2088232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下弧形箭头 36"/>
          <p:cNvSpPr/>
          <p:nvPr/>
        </p:nvSpPr>
        <p:spPr>
          <a:xfrm>
            <a:off x="3851920" y="3789040"/>
            <a:ext cx="2607886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4673856" y="2996952"/>
            <a:ext cx="3066496" cy="50405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65966"/>
              </p:ext>
            </p:extLst>
          </p:nvPr>
        </p:nvGraphicFramePr>
        <p:xfrm>
          <a:off x="4518570" y="3789040"/>
          <a:ext cx="61223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45626" imgH="406048" progId="Equation.DSMT4">
                  <p:embed/>
                </p:oleObj>
              </mc:Choice>
              <mc:Fallback>
                <p:oleObj name="Equation" r:id="rId20" imgW="545626" imgH="406048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570" y="3789040"/>
                        <a:ext cx="61223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73683"/>
              </p:ext>
            </p:extLst>
          </p:nvPr>
        </p:nvGraphicFramePr>
        <p:xfrm>
          <a:off x="5635625" y="3700140"/>
          <a:ext cx="4651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71252" imgH="406224" progId="Equation.DSMT4">
                  <p:embed/>
                </p:oleObj>
              </mc:Choice>
              <mc:Fallback>
                <p:oleObj name="Equation" r:id="rId22" imgW="571252" imgH="406224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700140"/>
                        <a:ext cx="46513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79643"/>
              </p:ext>
            </p:extLst>
          </p:nvPr>
        </p:nvGraphicFramePr>
        <p:xfrm>
          <a:off x="6732240" y="2995290"/>
          <a:ext cx="726970" cy="50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83947" imgH="406224" progId="Equation.DSMT4">
                  <p:embed/>
                </p:oleObj>
              </mc:Choice>
              <mc:Fallback>
                <p:oleObj name="Equation" r:id="rId24" imgW="583947" imgH="406224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995290"/>
                        <a:ext cx="726970" cy="505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1546" y="776317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8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  <p:bldP spid="17" grpId="0"/>
      <p:bldP spid="31" grpId="0"/>
      <p:bldP spid="36" grpId="0" animBg="1"/>
      <p:bldP spid="37" grpId="0" animBg="1"/>
      <p:bldP spid="38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4450" y="74613"/>
            <a:ext cx="6438000" cy="1447800"/>
            <a:chOff x="464450" y="74613"/>
            <a:chExt cx="6438000" cy="1447800"/>
          </a:xfrm>
        </p:grpSpPr>
        <p:sp>
          <p:nvSpPr>
            <p:cNvPr id="6" name="TextBox 5"/>
            <p:cNvSpPr txBox="1"/>
            <p:nvPr/>
          </p:nvSpPr>
          <p:spPr>
            <a:xfrm>
              <a:off x="464450" y="560293"/>
              <a:ext cx="8280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例</a:t>
              </a:r>
              <a:r>
                <a:rPr lang="en-US" altLang="zh-CN" sz="2600" b="1" dirty="0">
                  <a:solidFill>
                    <a:srgbClr val="0000FF"/>
                  </a:solidFill>
                </a:rPr>
                <a:t>2</a:t>
              </a:r>
              <a:endParaRPr lang="zh-CN" altLang="en-US" sz="2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109428" y="74613"/>
              <a:ext cx="5793022" cy="1447800"/>
              <a:chOff x="947620" y="1289680"/>
              <a:chExt cx="5793022" cy="14478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47620" y="1766160"/>
                <a:ext cx="510244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设</a:t>
                </a:r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932846"/>
                  </p:ext>
                </p:extLst>
              </p:nvPr>
            </p:nvGraphicFramePr>
            <p:xfrm>
              <a:off x="1457442" y="1289680"/>
              <a:ext cx="5283200" cy="144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5283200" imgH="1930400" progId="Equation.DSMT4">
                      <p:embed/>
                    </p:oleObj>
                  </mc:Choice>
                  <mc:Fallback>
                    <p:oleObj name="Equation" r:id="rId2" imgW="5283200" imgH="1930400" progId="Equation.DSMT4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7442" y="1289680"/>
                            <a:ext cx="5283200" cy="1447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组合 17"/>
          <p:cNvGrpSpPr/>
          <p:nvPr/>
        </p:nvGrpSpPr>
        <p:grpSpPr>
          <a:xfrm>
            <a:off x="464450" y="1456328"/>
            <a:ext cx="7278996" cy="492443"/>
            <a:chOff x="464450" y="1456328"/>
            <a:chExt cx="72789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464450" y="1456328"/>
              <a:ext cx="72789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证明向量     能由向量组                  线性表示，并求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979712" y="1500612"/>
              <a:ext cx="3240360" cy="419100"/>
              <a:chOff x="2208560" y="3074404"/>
              <a:chExt cx="3240360" cy="419100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212314"/>
                  </p:ext>
                </p:extLst>
              </p:nvPr>
            </p:nvGraphicFramePr>
            <p:xfrm>
              <a:off x="2208560" y="3148364"/>
              <a:ext cx="203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112" imgH="291973" progId="Equation.DSMT4">
                      <p:embed/>
                    </p:oleObj>
                  </mc:Choice>
                  <mc:Fallback>
                    <p:oleObj name="Equation" r:id="rId4" imgW="203112" imgH="291973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560" y="3148364"/>
                            <a:ext cx="203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7878877"/>
                  </p:ext>
                </p:extLst>
              </p:nvPr>
            </p:nvGraphicFramePr>
            <p:xfrm>
              <a:off x="4217020" y="3074404"/>
              <a:ext cx="12319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31366" imgH="418918" progId="Equation.DSMT4">
                      <p:embed/>
                    </p:oleObj>
                  </mc:Choice>
                  <mc:Fallback>
                    <p:oleObj name="Equation" r:id="rId6" imgW="1231366" imgH="418918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7020" y="3074404"/>
                            <a:ext cx="12319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467544" y="2288485"/>
            <a:ext cx="900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361" y="2288485"/>
            <a:ext cx="7920880" cy="496707"/>
            <a:chOff x="395536" y="2392432"/>
            <a:chExt cx="7920880" cy="496707"/>
          </a:xfrm>
        </p:grpSpPr>
        <p:sp>
          <p:nvSpPr>
            <p:cNvPr id="17" name="TextBox 16"/>
            <p:cNvSpPr txBox="1"/>
            <p:nvPr/>
          </p:nvSpPr>
          <p:spPr>
            <a:xfrm>
              <a:off x="395536" y="2392432"/>
              <a:ext cx="79208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      ：  只需证                          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54316"/>
                </p:ext>
              </p:extLst>
            </p:nvPr>
          </p:nvGraphicFramePr>
          <p:xfrm>
            <a:off x="3022546" y="2406539"/>
            <a:ext cx="4203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203360" imgH="482400" progId="Equation.DSMT4">
                    <p:embed/>
                  </p:oleObj>
                </mc:Choice>
                <mc:Fallback>
                  <p:oleObj name="Equation" r:id="rId8" imgW="4203360" imgH="482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546" y="2406539"/>
                          <a:ext cx="4203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15362"/>
              </p:ext>
            </p:extLst>
          </p:nvPr>
        </p:nvGraphicFramePr>
        <p:xfrm>
          <a:off x="-2605" y="2860675"/>
          <a:ext cx="3473451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54480" imgH="1930320" progId="Equation.DSMT4">
                  <p:embed/>
                </p:oleObj>
              </mc:Choice>
              <mc:Fallback>
                <p:oleObj name="Equation" r:id="rId10" imgW="4254480" imgH="19303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5" y="2860675"/>
                        <a:ext cx="3473451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3655"/>
              </p:ext>
            </p:extLst>
          </p:nvPr>
        </p:nvGraphicFramePr>
        <p:xfrm>
          <a:off x="3538260" y="3292582"/>
          <a:ext cx="529684" cy="100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252" imgH="1079032" progId="Equation.DSMT4">
                  <p:embed/>
                </p:oleObj>
              </mc:Choice>
              <mc:Fallback>
                <p:oleObj name="Equation" r:id="rId12" imgW="571252" imgH="1079032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260" y="3292582"/>
                        <a:ext cx="529684" cy="1000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42297"/>
              </p:ext>
            </p:extLst>
          </p:nvPr>
        </p:nvGraphicFramePr>
        <p:xfrm>
          <a:off x="4172154" y="2923073"/>
          <a:ext cx="1857570" cy="143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01900" imgH="1930400" progId="Equation.DSMT4">
                  <p:embed/>
                </p:oleObj>
              </mc:Choice>
              <mc:Fallback>
                <p:oleObj name="Equation" r:id="rId14" imgW="2501900" imgH="1930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154" y="2923073"/>
                        <a:ext cx="1857570" cy="1433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60900"/>
              </p:ext>
            </p:extLst>
          </p:nvPr>
        </p:nvGraphicFramePr>
        <p:xfrm>
          <a:off x="6011863" y="3062288"/>
          <a:ext cx="48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990360" progId="Equation.DSMT4">
                  <p:embed/>
                </p:oleObj>
              </mc:Choice>
              <mc:Fallback>
                <p:oleObj name="Equation" r:id="rId16" imgW="482400" imgH="9903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62288"/>
                        <a:ext cx="482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27764"/>
              </p:ext>
            </p:extLst>
          </p:nvPr>
        </p:nvGraphicFramePr>
        <p:xfrm>
          <a:off x="6440158" y="2852936"/>
          <a:ext cx="1876258" cy="156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11400" imgH="1930400" progId="Equation.DSMT4">
                  <p:embed/>
                </p:oleObj>
              </mc:Choice>
              <mc:Fallback>
                <p:oleObj name="Equation" r:id="rId18" imgW="2311400" imgH="1930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158" y="2852936"/>
                        <a:ext cx="1876258" cy="1566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23528" y="4437112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  可见，                      </a:t>
            </a:r>
          </a:p>
        </p:txBody>
      </p:sp>
      <p:cxnSp>
        <p:nvCxnSpPr>
          <p:cNvPr id="45" name="肘形连接符 44"/>
          <p:cNvCxnSpPr>
            <a:endCxn id="39" idx="3"/>
          </p:cNvCxnSpPr>
          <p:nvPr/>
        </p:nvCxnSpPr>
        <p:spPr>
          <a:xfrm>
            <a:off x="6459806" y="3214291"/>
            <a:ext cx="1856610" cy="422137"/>
          </a:xfrm>
          <a:prstGeom prst="bentConnector3">
            <a:avLst>
              <a:gd name="adj1" fmla="val 25354"/>
            </a:avLst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59832" y="2924944"/>
            <a:ext cx="0" cy="141607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08104" y="2923073"/>
            <a:ext cx="0" cy="138148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740352" y="2856291"/>
            <a:ext cx="0" cy="151504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1844824"/>
            <a:ext cx="7278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出表示式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501317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  因此，向量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能由向量组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600" b="1" dirty="0"/>
              <a:t>线性表示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6770"/>
              </p:ext>
            </p:extLst>
          </p:nvPr>
        </p:nvGraphicFramePr>
        <p:xfrm>
          <a:off x="1547664" y="4458568"/>
          <a:ext cx="420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203360" imgH="482400" progId="Equation.DSMT4">
                  <p:embed/>
                </p:oleObj>
              </mc:Choice>
              <mc:Fallback>
                <p:oleObj name="Equation" r:id="rId20" imgW="42033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58568"/>
                        <a:ext cx="4203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6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1" grpId="0"/>
      <p:bldP spid="49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2605" y="2852936"/>
            <a:ext cx="8319021" cy="1584127"/>
            <a:chOff x="-2605" y="2852936"/>
            <a:chExt cx="8319021" cy="1584127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609794"/>
                </p:ext>
              </p:extLst>
            </p:nvPr>
          </p:nvGraphicFramePr>
          <p:xfrm>
            <a:off x="-2605" y="2860675"/>
            <a:ext cx="3473451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54480" imgH="1930320" progId="Equation.DSMT4">
                    <p:embed/>
                  </p:oleObj>
                </mc:Choice>
                <mc:Fallback>
                  <p:oleObj name="Equation" r:id="rId2" imgW="4254480" imgH="193032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05" y="2860675"/>
                          <a:ext cx="3473451" cy="157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702436"/>
                </p:ext>
              </p:extLst>
            </p:nvPr>
          </p:nvGraphicFramePr>
          <p:xfrm>
            <a:off x="3538260" y="3292582"/>
            <a:ext cx="529684" cy="1000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1252" imgH="1079032" progId="Equation.DSMT4">
                    <p:embed/>
                  </p:oleObj>
                </mc:Choice>
                <mc:Fallback>
                  <p:oleObj name="Equation" r:id="rId4" imgW="571252" imgH="107903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260" y="3292582"/>
                          <a:ext cx="529684" cy="1000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994657"/>
                </p:ext>
              </p:extLst>
            </p:nvPr>
          </p:nvGraphicFramePr>
          <p:xfrm>
            <a:off x="4172154" y="2923073"/>
            <a:ext cx="1857570" cy="1433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01900" imgH="1930400" progId="Equation.DSMT4">
                    <p:embed/>
                  </p:oleObj>
                </mc:Choice>
                <mc:Fallback>
                  <p:oleObj name="Equation" r:id="rId6" imgW="2501900" imgH="1930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154" y="2923073"/>
                          <a:ext cx="1857570" cy="1433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21954"/>
                </p:ext>
              </p:extLst>
            </p:nvPr>
          </p:nvGraphicFramePr>
          <p:xfrm>
            <a:off x="6012160" y="3163716"/>
            <a:ext cx="4826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391" imgH="787058" progId="Equation.DSMT4">
                    <p:embed/>
                  </p:oleObj>
                </mc:Choice>
                <mc:Fallback>
                  <p:oleObj name="Equation" r:id="rId8" imgW="482391" imgH="787058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3163716"/>
                          <a:ext cx="4826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780035"/>
                </p:ext>
              </p:extLst>
            </p:nvPr>
          </p:nvGraphicFramePr>
          <p:xfrm>
            <a:off x="6440158" y="2852936"/>
            <a:ext cx="1876258" cy="1566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11400" imgH="1930400" progId="Equation.DSMT4">
                    <p:embed/>
                  </p:oleObj>
                </mc:Choice>
                <mc:Fallback>
                  <p:oleObj name="Equation" r:id="rId10" imgW="2311400" imgH="19304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0158" y="2852936"/>
                          <a:ext cx="1876258" cy="1566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肘形连接符 44"/>
            <p:cNvCxnSpPr>
              <a:endCxn id="39" idx="3"/>
            </p:cNvCxnSpPr>
            <p:nvPr/>
          </p:nvCxnSpPr>
          <p:spPr>
            <a:xfrm>
              <a:off x="6459806" y="3214291"/>
              <a:ext cx="1856610" cy="422137"/>
            </a:xfrm>
            <a:prstGeom prst="bentConnector3">
              <a:avLst>
                <a:gd name="adj1" fmla="val 25354"/>
              </a:avLst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59832" y="2924944"/>
              <a:ext cx="0" cy="141607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508104" y="2923073"/>
              <a:ext cx="0" cy="138148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740352" y="2856291"/>
              <a:ext cx="0" cy="1515048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88032" y="1682224"/>
            <a:ext cx="8100392" cy="492443"/>
            <a:chOff x="0" y="344269"/>
            <a:chExt cx="8100392" cy="492443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44269"/>
              <a:ext cx="81003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由上述行最简形，可得方程                                 的通解为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187287"/>
                </p:ext>
              </p:extLst>
            </p:nvPr>
          </p:nvGraphicFramePr>
          <p:xfrm>
            <a:off x="4186506" y="344269"/>
            <a:ext cx="2273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73300" imgH="482600" progId="Equation.DSMT4">
                    <p:embed/>
                  </p:oleObj>
                </mc:Choice>
                <mc:Fallback>
                  <p:oleObj name="Equation" r:id="rId12" imgW="2273300" imgH="482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506" y="344269"/>
                          <a:ext cx="2273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06474"/>
              </p:ext>
            </p:extLst>
          </p:nvPr>
        </p:nvGraphicFramePr>
        <p:xfrm>
          <a:off x="3300413" y="2441575"/>
          <a:ext cx="1905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760" imgH="1447560" progId="Equation.DSMT4">
                  <p:embed/>
                </p:oleObj>
              </mc:Choice>
              <mc:Fallback>
                <p:oleObj name="Equation" r:id="rId14" imgW="1904760" imgH="14475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441575"/>
                        <a:ext cx="1905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23528" y="3849528"/>
            <a:ext cx="3150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从而得到表达式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79896"/>
              </p:ext>
            </p:extLst>
          </p:nvPr>
        </p:nvGraphicFramePr>
        <p:xfrm>
          <a:off x="971600" y="4369405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73300" imgH="482600" progId="Equation.DSMT4">
                  <p:embed/>
                </p:oleObj>
              </mc:Choice>
              <mc:Fallback>
                <p:oleObj name="Equation" r:id="rId16" imgW="2273300" imgH="482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9405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07356"/>
              </p:ext>
            </p:extLst>
          </p:nvPr>
        </p:nvGraphicFramePr>
        <p:xfrm>
          <a:off x="3347864" y="4341971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21200" imgH="457200" progId="Equation.DSMT4">
                  <p:embed/>
                </p:oleObj>
              </mc:Choice>
              <mc:Fallback>
                <p:oleObj name="Equation" r:id="rId18" imgW="45212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341971"/>
                        <a:ext cx="452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251520" y="4952781"/>
            <a:ext cx="4248472" cy="492443"/>
            <a:chOff x="425384" y="3614826"/>
            <a:chExt cx="4248472" cy="492443"/>
          </a:xfrm>
        </p:grpSpPr>
        <p:sp>
          <p:nvSpPr>
            <p:cNvPr id="59" name="TextBox 58"/>
            <p:cNvSpPr txBox="1"/>
            <p:nvPr/>
          </p:nvSpPr>
          <p:spPr>
            <a:xfrm>
              <a:off x="425384" y="3614826"/>
              <a:ext cx="42484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其中   可以任意取值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00262"/>
                </p:ext>
              </p:extLst>
            </p:nvPr>
          </p:nvGraphicFramePr>
          <p:xfrm>
            <a:off x="1187624" y="3746747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500" imgH="228600" progId="Equation.DSMT4">
                    <p:embed/>
                  </p:oleObj>
                </mc:Choice>
                <mc:Fallback>
                  <p:oleObj name="Equation" r:id="rId20" imgW="190500" imgH="228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746747"/>
                          <a:ext cx="1905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18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0173 -0.4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066964" y="3645024"/>
            <a:ext cx="389984" cy="6480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1640" y="3645024"/>
            <a:ext cx="408583" cy="648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72793" y="3717032"/>
            <a:ext cx="358847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584" y="630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60648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7093" y="365719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设有两个向量组（Ⅰ）</a:t>
              </a:r>
              <a:r>
                <a:rPr lang="en-US" altLang="zh-CN" sz="2600" b="1" dirty="0">
                  <a:latin typeface="+mn-ea"/>
                </a:rPr>
                <a:t>       </a:t>
              </a:r>
              <a:r>
                <a:rPr lang="zh-CN" altLang="zh-CN" sz="2600" b="1" dirty="0">
                  <a:latin typeface="+mn-ea"/>
                </a:rPr>
                <a:t>和（Ⅱ）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179679"/>
                </p:ext>
              </p:extLst>
            </p:nvPr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44600" imgH="419100" progId="Equation.DSMT4">
                    <p:embed/>
                  </p:oleObj>
                </mc:Choice>
                <mc:Fallback>
                  <p:oleObj name="Equation" r:id="rId3" imgW="1244600" imgH="419100" progId="Equation.DSMT4">
                    <p:embed/>
                    <p:pic>
                      <p:nvPicPr>
                        <p:cNvPr id="0" name="Picture 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196080"/>
                </p:ext>
              </p:extLst>
            </p:nvPr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1613" imgH="406224" progId="Equation.DSMT4">
                    <p:embed/>
                  </p:oleObj>
                </mc:Choice>
                <mc:Fallback>
                  <p:oleObj name="Equation" r:id="rId5" imgW="431613" imgH="406224" progId="Equation.DSMT4">
                    <p:embed/>
                    <p:pic>
                      <p:nvPicPr>
                        <p:cNvPr id="0" name="Picture 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1639" y="897136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861217"/>
                </p:ext>
              </p:extLst>
            </p:nvPr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20227" imgH="418918" progId="Equation.DSMT4">
                    <p:embed/>
                  </p:oleObj>
                </mc:Choice>
                <mc:Fallback>
                  <p:oleObj name="Equation" r:id="rId7" imgW="1320227" imgH="418918" progId="Equation.DSMT4">
                    <p:embed/>
                    <p:pic>
                      <p:nvPicPr>
                        <p:cNvPr id="0" name="Picture 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6510" y="1389579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8" y="1389578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</a:t>
            </a:r>
            <a:r>
              <a:rPr lang="zh-CN" altLang="zh-CN" dirty="0">
                <a:solidFill>
                  <a:srgbClr val="FF0000"/>
                </a:solidFill>
              </a:rPr>
              <a:t>向量组（Ⅰ）能由向量组（Ⅱ）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60" y="1844824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线性表示。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1806" y="2337296"/>
            <a:ext cx="7730594" cy="504056"/>
            <a:chOff x="441806" y="2337296"/>
            <a:chExt cx="7730594" cy="504056"/>
          </a:xfrm>
        </p:grpSpPr>
        <p:sp>
          <p:nvSpPr>
            <p:cNvPr id="35" name="TextBox 34"/>
            <p:cNvSpPr txBox="1"/>
            <p:nvPr/>
          </p:nvSpPr>
          <p:spPr>
            <a:xfrm>
              <a:off x="441806" y="2337296"/>
              <a:ext cx="77305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设列向量组</a:t>
              </a:r>
              <a:r>
                <a:rPr lang="en-US" altLang="zh-CN" dirty="0"/>
                <a:t>        </a:t>
              </a:r>
              <a:r>
                <a:rPr lang="zh-CN" altLang="zh-CN" dirty="0"/>
                <a:t>能由列向量组</a:t>
              </a:r>
              <a:r>
                <a:rPr lang="en-US" altLang="zh-CN" dirty="0"/>
                <a:t>           </a:t>
              </a:r>
              <a:r>
                <a:rPr lang="zh-CN" altLang="en-US" dirty="0"/>
                <a:t>线</a:t>
              </a:r>
              <a:r>
                <a:rPr lang="zh-CN" altLang="zh-CN" dirty="0"/>
                <a:t>性</a:t>
              </a:r>
              <a:endParaRPr lang="zh-CN" altLang="en-US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814987"/>
                </p:ext>
              </p:extLst>
            </p:nvPr>
          </p:nvGraphicFramePr>
          <p:xfrm>
            <a:off x="2266346" y="2422252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44600" imgH="419100" progId="Equation.DSMT4">
                    <p:embed/>
                  </p:oleObj>
                </mc:Choice>
                <mc:Fallback>
                  <p:oleObj name="Equation" r:id="rId9" imgW="1244600" imgH="419100" progId="Equation.DSMT4">
                    <p:embed/>
                    <p:pic>
                      <p:nvPicPr>
                        <p:cNvPr id="0" name="Picture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346" y="2422252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110534"/>
                </p:ext>
              </p:extLst>
            </p:nvPr>
          </p:nvGraphicFramePr>
          <p:xfrm>
            <a:off x="5651714" y="2422252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27200" imgH="419100" progId="Equation.DSMT4">
                    <p:embed/>
                  </p:oleObj>
                </mc:Choice>
                <mc:Fallback>
                  <p:oleObj name="Equation" r:id="rId10" imgW="1727200" imgH="419100" progId="Equation.DSMT4">
                    <p:embed/>
                    <p:pic>
                      <p:nvPicPr>
                        <p:cNvPr id="0" name="Picture 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714" y="2422252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107504" y="2841352"/>
            <a:ext cx="3483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表示，表达式为</a:t>
            </a:r>
          </a:p>
        </p:txBody>
      </p:sp>
      <p:sp>
        <p:nvSpPr>
          <p:cNvPr id="9" name="矩形 8"/>
          <p:cNvSpPr/>
          <p:nvPr/>
        </p:nvSpPr>
        <p:spPr>
          <a:xfrm>
            <a:off x="683815" y="364502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3816" y="4221088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3816" y="472514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6344" y="4005064"/>
            <a:ext cx="25922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6004" y="3356992"/>
            <a:ext cx="478331" cy="2101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722010" y="3359666"/>
            <a:ext cx="480591" cy="2101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64536" y="3356992"/>
            <a:ext cx="488813" cy="21014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47931"/>
              </p:ext>
            </p:extLst>
          </p:nvPr>
        </p:nvGraphicFramePr>
        <p:xfrm>
          <a:off x="179512" y="4860801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280" imgH="368280" progId="Equation.DSMT4">
                  <p:embed/>
                </p:oleObj>
              </mc:Choice>
              <mc:Fallback>
                <p:oleObj name="Equation" r:id="rId12" imgW="243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0801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97779"/>
              </p:ext>
            </p:extLst>
          </p:nvPr>
        </p:nvGraphicFramePr>
        <p:xfrm>
          <a:off x="4665185" y="3356992"/>
          <a:ext cx="3219431" cy="205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60700" imgH="1955800" progId="Equation.DSMT4">
                  <p:embed/>
                </p:oleObj>
              </mc:Choice>
              <mc:Fallback>
                <p:oleObj name="Equation" r:id="rId14" imgW="30607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185" y="3356992"/>
                        <a:ext cx="3219431" cy="205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58484"/>
              </p:ext>
            </p:extLst>
          </p:nvPr>
        </p:nvGraphicFramePr>
        <p:xfrm>
          <a:off x="841524" y="3737786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14500" imgH="533400" progId="Equation.DSMT4">
                  <p:embed/>
                </p:oleObj>
              </mc:Choice>
              <mc:Fallback>
                <p:oleObj name="Equation" r:id="rId16" imgW="1714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24" y="3737786"/>
                        <a:ext cx="171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01881"/>
              </p:ext>
            </p:extLst>
          </p:nvPr>
        </p:nvGraphicFramePr>
        <p:xfrm>
          <a:off x="2590924" y="3767014"/>
          <a:ext cx="200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06280" imgH="533160" progId="Equation.DSMT4">
                  <p:embed/>
                </p:oleObj>
              </mc:Choice>
              <mc:Fallback>
                <p:oleObj name="Equation" r:id="rId18" imgW="2006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24" y="3767014"/>
                        <a:ext cx="200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/>
          <p:cNvSpPr/>
          <p:nvPr/>
        </p:nvSpPr>
        <p:spPr>
          <a:xfrm>
            <a:off x="1514129" y="4932207"/>
            <a:ext cx="32181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</p:cNvCxnSpPr>
          <p:nvPr/>
        </p:nvCxnSpPr>
        <p:spPr>
          <a:xfrm flipV="1">
            <a:off x="1675037" y="4293097"/>
            <a:ext cx="0" cy="639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051968" y="4932207"/>
            <a:ext cx="32377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2213855" y="4293096"/>
            <a:ext cx="990241" cy="639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285863" y="4932207"/>
            <a:ext cx="342169" cy="29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5" idx="6"/>
          </p:cNvCxnSpPr>
          <p:nvPr/>
        </p:nvCxnSpPr>
        <p:spPr>
          <a:xfrm flipV="1">
            <a:off x="2628032" y="4653137"/>
            <a:ext cx="2103830" cy="4275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13" grpId="0"/>
      <p:bldP spid="21" grpId="0" animBg="1"/>
      <p:bldP spid="30" grpId="0"/>
      <p:bldP spid="33" grpId="0"/>
      <p:bldP spid="34" grpId="0"/>
      <p:bldP spid="38" grpId="0"/>
      <p:bldP spid="9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3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-396552" y="434861"/>
            <a:ext cx="7776864" cy="492443"/>
            <a:chOff x="467544" y="2391835"/>
            <a:chExt cx="7641614" cy="492443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2391835"/>
              <a:ext cx="76416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en-US" altLang="zh-CN" dirty="0"/>
                <a:t>                                            </a:t>
              </a:r>
              <a:r>
                <a:rPr lang="zh-CN" altLang="zh-CN" dirty="0"/>
                <a:t>能由</a:t>
              </a:r>
              <a:r>
                <a:rPr lang="en-US" altLang="zh-CN" dirty="0"/>
                <a:t>                        </a:t>
              </a:r>
              <a:r>
                <a:rPr lang="zh-CN" altLang="zh-CN" dirty="0"/>
                <a:t>线性表示</a:t>
              </a:r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4498859"/>
                </p:ext>
              </p:extLst>
            </p:nvPr>
          </p:nvGraphicFramePr>
          <p:xfrm>
            <a:off x="2483768" y="2420888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0" name="Picture 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420888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175832"/>
                </p:ext>
              </p:extLst>
            </p:nvPr>
          </p:nvGraphicFramePr>
          <p:xfrm>
            <a:off x="4499992" y="2433836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7200" imgH="419100" progId="Equation.DSMT4">
                    <p:embed/>
                  </p:oleObj>
                </mc:Choice>
                <mc:Fallback>
                  <p:oleObj name="Equation" r:id="rId6" imgW="1727200" imgH="419100" progId="Equation.DSMT4">
                    <p:embed/>
                    <p:pic>
                      <p:nvPicPr>
                        <p:cNvPr id="0" name="Picture 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2433836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爆炸形 2 41"/>
          <p:cNvSpPr/>
          <p:nvPr/>
        </p:nvSpPr>
        <p:spPr>
          <a:xfrm>
            <a:off x="107504" y="188640"/>
            <a:ext cx="1296144" cy="1038309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829600" y="1628800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看书</a:t>
            </a:r>
            <a:r>
              <a:rPr lang="en-US" altLang="zh-CN" sz="2600" b="1" dirty="0"/>
              <a:t>P86</a:t>
            </a:r>
            <a:endParaRPr lang="zh-CN" altLang="en-US" sz="2600" b="1" dirty="0"/>
          </a:p>
        </p:txBody>
      </p:sp>
      <p:sp>
        <p:nvSpPr>
          <p:cNvPr id="3" name="左右箭头 2"/>
          <p:cNvSpPr/>
          <p:nvPr/>
        </p:nvSpPr>
        <p:spPr>
          <a:xfrm>
            <a:off x="1691680" y="1154941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991761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存在矩阵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B=AK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1691680" y="1731005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39752" y="1567825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矩阵方程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有解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2" name="爆炸形 2 21"/>
          <p:cNvSpPr/>
          <p:nvPr/>
        </p:nvSpPr>
        <p:spPr>
          <a:xfrm>
            <a:off x="-108520" y="1916832"/>
            <a:ext cx="2808312" cy="1254333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1680" y="2935977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、矩阵方程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满足什么条件有解？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3584049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、如何求出矩阵方程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b="1" dirty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B018886-FBA4-02D2-3BB9-722A0C5A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37112"/>
            <a:ext cx="8964489" cy="13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定理：</a:t>
            </a:r>
            <a:r>
              <a:rPr lang="zh-CN" altLang="en-US" sz="2800" b="1" dirty="0">
                <a:solidFill>
                  <a:srgbClr val="0070C0"/>
                </a:solidFill>
              </a:rPr>
              <a:t>矩阵方程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有解的充分必要条件是 </a:t>
            </a:r>
            <a:endParaRPr kumimoji="1" lang="en-US" altLang="zh-CN" sz="2800" b="1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en-US" altLang="zh-CN" sz="2800" b="1" i="1" dirty="0">
                <a:solidFill>
                  <a:srgbClr val="000000"/>
                </a:solidFill>
              </a:rPr>
              <a:t>                    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8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将增广矩阵化为阶梯型</a:t>
            </a:r>
          </a:p>
        </p:txBody>
      </p:sp>
    </p:spTree>
    <p:extLst>
      <p:ext uri="{BB962C8B-B14F-4D97-AF65-F5344CB8AC3E}">
        <p14:creationId xmlns:p14="http://schemas.microsoft.com/office/powerpoint/2010/main" val="202642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3" grpId="0" animBg="1"/>
      <p:bldP spid="5" grpId="0"/>
      <p:bldP spid="18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4563"/>
              </p:ext>
            </p:extLst>
          </p:nvPr>
        </p:nvGraphicFramePr>
        <p:xfrm>
          <a:off x="755576" y="1187475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1080" imgH="419040" progId="Equation.DSMT4">
                  <p:embed/>
                </p:oleObj>
              </mc:Choice>
              <mc:Fallback>
                <p:oleObj name="Equation" r:id="rId2" imgW="4051080" imgH="419040" progId="Equation.DSMT4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87475"/>
                        <a:ext cx="39163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0461"/>
              </p:ext>
            </p:extLst>
          </p:nvPr>
        </p:nvGraphicFramePr>
        <p:xfrm>
          <a:off x="4781004" y="1196752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419040" progId="Equation.DSMT4">
                  <p:embed/>
                </p:oleObj>
              </mc:Choice>
              <mc:Fallback>
                <p:oleObj name="Equation" r:id="rId4" imgW="2527200" imgH="419040" progId="Equation.DSMT4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04" y="1196752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704162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" imgH="419100" progId="Equation.DSMT4">
                    <p:embed/>
                  </p:oleObj>
                </mc:Choice>
                <mc:Fallback>
                  <p:oleObj name="Equation" r:id="rId6" imgW="1676400" imgH="419100" progId="Equation.DSMT4">
                    <p:embed/>
                    <p:pic>
                      <p:nvPicPr>
                        <p:cNvPr id="0" name="Picture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924457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90700" imgH="419100" progId="Equation.DSMT4">
                    <p:embed/>
                  </p:oleObj>
                </mc:Choice>
                <mc:Fallback>
                  <p:oleObj name="Equation" r:id="rId8" imgW="1790700" imgH="419100" progId="Equation.DSMT4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24411" y="2014467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00874"/>
              </p:ext>
            </p:extLst>
          </p:nvPr>
        </p:nvGraphicFramePr>
        <p:xfrm>
          <a:off x="1260358" y="2940453"/>
          <a:ext cx="6365626" cy="46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613400" imgH="419100" progId="Equation.DSMT4">
                  <p:embed/>
                </p:oleObj>
              </mc:Choice>
              <mc:Fallback>
                <p:oleObj name="Equation" r:id="rId10" imgW="5613400" imgH="419100" progId="Equation.DSMT4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358" y="2940453"/>
                        <a:ext cx="6365626" cy="460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71389"/>
              </p:ext>
            </p:extLst>
          </p:nvPr>
        </p:nvGraphicFramePr>
        <p:xfrm>
          <a:off x="743996" y="4375482"/>
          <a:ext cx="4421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73240" imgH="622080" progId="Equation.DSMT4">
                  <p:embed/>
                </p:oleObj>
              </mc:Choice>
              <mc:Fallback>
                <p:oleObj name="Equation" r:id="rId12" imgW="3873240" imgH="622080" progId="Equation.DSMT4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96" y="4375482"/>
                        <a:ext cx="44211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65144" y="2436396"/>
            <a:ext cx="7488833" cy="496044"/>
            <a:chOff x="35496" y="2132856"/>
            <a:chExt cx="7488833" cy="496044"/>
          </a:xfrm>
        </p:grpSpPr>
        <p:sp>
          <p:nvSpPr>
            <p:cNvPr id="23" name="TextBox 22"/>
            <p:cNvSpPr txBox="1"/>
            <p:nvPr/>
          </p:nvSpPr>
          <p:spPr>
            <a:xfrm>
              <a:off x="35496" y="2132856"/>
              <a:ext cx="74888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/>
                <a:t>线性</a:t>
              </a:r>
              <a:r>
                <a:rPr lang="zh-CN" altLang="zh-CN" dirty="0"/>
                <a:t>表示</a:t>
              </a:r>
              <a:r>
                <a:rPr lang="zh-CN" altLang="en-US" dirty="0"/>
                <a:t>，</a:t>
              </a:r>
              <a:r>
                <a:rPr lang="zh-CN" altLang="zh-CN" dirty="0"/>
                <a:t>则存在数</a:t>
              </a:r>
              <a:r>
                <a:rPr lang="en-US" altLang="zh-CN" dirty="0"/>
                <a:t>             </a:t>
              </a:r>
              <a:r>
                <a:rPr lang="zh-CN" altLang="en-US" dirty="0"/>
                <a:t>使</a:t>
              </a: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40054"/>
                </p:ext>
              </p:extLst>
            </p:nvPr>
          </p:nvGraphicFramePr>
          <p:xfrm>
            <a:off x="3094038" y="2209800"/>
            <a:ext cx="22209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54200" imgH="419100" progId="Equation.DSMT4">
                    <p:embed/>
                  </p:oleObj>
                </mc:Choice>
                <mc:Fallback>
                  <p:oleObj name="Equation" r:id="rId14" imgW="18542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038" y="2209800"/>
                          <a:ext cx="22209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5144" y="2047900"/>
            <a:ext cx="8388423" cy="492443"/>
            <a:chOff x="1" y="1755676"/>
            <a:chExt cx="8388423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1" y="1755676"/>
              <a:ext cx="83884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en-US" altLang="zh-CN" dirty="0"/>
                <a:t>         </a:t>
              </a:r>
              <a:r>
                <a:rPr lang="zh-CN" altLang="zh-CN" dirty="0"/>
                <a:t>若向量</a:t>
              </a:r>
              <a:r>
                <a:rPr lang="zh-CN" altLang="en-US" dirty="0"/>
                <a:t>组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lang="zh-CN" altLang="en-US" dirty="0"/>
                <a:t>能</a:t>
              </a:r>
              <a:r>
                <a:rPr lang="zh-CN" altLang="zh-CN" dirty="0"/>
                <a:t>由向量</a:t>
              </a:r>
              <a:r>
                <a:rPr lang="zh-CN" altLang="en-US" dirty="0"/>
                <a:t>组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709680"/>
                </p:ext>
              </p:extLst>
            </p:nvPr>
          </p:nvGraphicFramePr>
          <p:xfrm>
            <a:off x="2895600" y="177281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76400" imgH="419100" progId="Equation.DSMT4">
                    <p:embed/>
                  </p:oleObj>
                </mc:Choice>
                <mc:Fallback>
                  <p:oleObj name="Equation" r:id="rId16" imgW="1676400" imgH="419100" progId="Equation.DSMT4">
                    <p:embed/>
                    <p:pic>
                      <p:nvPicPr>
                        <p:cNvPr id="0" name="Picture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77281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783558"/>
                </p:ext>
              </p:extLst>
            </p:nvPr>
          </p:nvGraphicFramePr>
          <p:xfrm>
            <a:off x="6372200" y="1772816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90700" imgH="419100" progId="Equation.DSMT4">
                    <p:embed/>
                  </p:oleObj>
                </mc:Choice>
                <mc:Fallback>
                  <p:oleObj name="Equation" r:id="rId17" imgW="1790700" imgH="419100" progId="Equation.DSMT4">
                    <p:embed/>
                    <p:pic>
                      <p:nvPicPr>
                        <p:cNvPr id="0" name="Picture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1772816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932058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529" imgH="228501" progId="Equation.DSMT4">
                    <p:embed/>
                  </p:oleObj>
                </mc:Choice>
                <mc:Fallback>
                  <p:oleObj name="Equation" r:id="rId18" imgW="393529" imgH="228501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6761888" y="3804548"/>
            <a:ext cx="158417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48929"/>
              </p:ext>
            </p:extLst>
          </p:nvPr>
        </p:nvGraphicFramePr>
        <p:xfrm>
          <a:off x="128073" y="3846840"/>
          <a:ext cx="8251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943920" imgH="419040" progId="Equation.DSMT4">
                  <p:embed/>
                </p:oleObj>
              </mc:Choice>
              <mc:Fallback>
                <p:oleObj name="Equation" r:id="rId20" imgW="9943920" imgH="419040" progId="Equation.DSMT4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73" y="3846840"/>
                        <a:ext cx="8251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67997" y="3337239"/>
            <a:ext cx="3927723" cy="492443"/>
            <a:chOff x="38349" y="3033699"/>
            <a:chExt cx="3927723" cy="49244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487645"/>
                </p:ext>
              </p:extLst>
            </p:nvPr>
          </p:nvGraphicFramePr>
          <p:xfrm>
            <a:off x="827584" y="3088258"/>
            <a:ext cx="31384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797300" imgH="419100" progId="Equation.DSMT4">
                    <p:embed/>
                  </p:oleObj>
                </mc:Choice>
                <mc:Fallback>
                  <p:oleObj name="Equation" r:id="rId22" imgW="3797300" imgH="419100" progId="Equation.DSMT4">
                    <p:embed/>
                    <p:pic>
                      <p:nvPicPr>
                        <p:cNvPr id="0" name="Picture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088258"/>
                          <a:ext cx="3138488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8349" y="3033699"/>
              <a:ext cx="12932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从而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648" y="5018424"/>
            <a:ext cx="71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071993"/>
              </p:ext>
            </p:extLst>
          </p:nvPr>
        </p:nvGraphicFramePr>
        <p:xfrm>
          <a:off x="785224" y="5100692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051080" imgH="419040" progId="Equation.DSMT4">
                  <p:embed/>
                </p:oleObj>
              </mc:Choice>
              <mc:Fallback>
                <p:oleObj name="Equation" r:id="rId24" imgW="40510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24" y="5100692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373950"/>
              </p:ext>
            </p:extLst>
          </p:nvPr>
        </p:nvGraphicFramePr>
        <p:xfrm>
          <a:off x="4811124" y="511021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27300" imgH="419100" progId="Equation.DSMT4">
                  <p:embed/>
                </p:oleObj>
              </mc:Choice>
              <mc:Fallback>
                <p:oleObj name="Equation" r:id="rId26" imgW="25273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124" y="5110217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3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60174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419040" progId="Equation.DSMT4">
                  <p:embed/>
                </p:oleObj>
              </mc:Choice>
              <mc:Fallback>
                <p:oleObj name="Equation" r:id="rId2" imgW="4736880" imgH="419040" progId="Equation.DSMT4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</a:t>
              </a:r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20935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6400" imgH="419100" progId="Equation.DSMT4">
                    <p:embed/>
                  </p:oleObj>
                </mc:Choice>
                <mc:Fallback>
                  <p:oleObj name="Equation" r:id="rId4" imgW="1676400" imgH="419100" progId="Equation.DSMT4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348673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52600" imgH="419100" progId="Equation.DSMT4">
                    <p:embed/>
                  </p:oleObj>
                </mc:Choice>
                <mc:Fallback>
                  <p:oleObj name="Equation" r:id="rId6" imgW="1752600" imgH="419100" progId="Equation.DSMT4">
                    <p:embed/>
                    <p:pic>
                      <p:nvPicPr>
                        <p:cNvPr id="0" name="Picture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55246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300" imgH="228600" progId="Equation.DSMT4">
                    <p:embed/>
                  </p:oleObj>
                </mc:Choice>
                <mc:Fallback>
                  <p:oleObj name="Equation" r:id="rId8" imgW="368300" imgH="228600" progId="Equation.DSMT4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16999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76400" imgH="419100" progId="Equation.DSMT4">
                    <p:embed/>
                  </p:oleObj>
                </mc:Choice>
                <mc:Fallback>
                  <p:oleObj name="Equation" r:id="rId10" imgW="1676400" imgH="419100" progId="Equation.DSMT4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930886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90700" imgH="419100" progId="Equation.DSMT4">
                    <p:embed/>
                  </p:oleObj>
                </mc:Choice>
                <mc:Fallback>
                  <p:oleObj name="Equation" r:id="rId12" imgW="1790700" imgH="419100" progId="Equation.DSMT4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46141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4563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51080" imgH="419040" progId="Equation.DSMT4">
                  <p:embed/>
                </p:oleObj>
              </mc:Choice>
              <mc:Fallback>
                <p:oleObj name="Equation" r:id="rId16" imgW="40510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0461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27300" imgH="419100" progId="Equation.DSMT4">
                  <p:embed/>
                </p:oleObj>
              </mc:Choice>
              <mc:Fallback>
                <p:oleObj name="Equation" r:id="rId18" imgW="25273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7896" y="2996952"/>
            <a:ext cx="1143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证明：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84076"/>
              </p:ext>
            </p:extLst>
          </p:nvPr>
        </p:nvGraphicFramePr>
        <p:xfrm>
          <a:off x="1403648" y="3081908"/>
          <a:ext cx="243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38280" imgH="419040" progId="Equation.DSMT4">
                  <p:embed/>
                </p:oleObj>
              </mc:Choice>
              <mc:Fallback>
                <p:oleObj name="Equation" r:id="rId20" imgW="2438280" imgH="419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81908"/>
                        <a:ext cx="243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17811"/>
              </p:ext>
            </p:extLst>
          </p:nvPr>
        </p:nvGraphicFramePr>
        <p:xfrm>
          <a:off x="1456804" y="3645024"/>
          <a:ext cx="405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51080" imgH="419040" progId="Equation.DSMT4">
                  <p:embed/>
                </p:oleObj>
              </mc:Choice>
              <mc:Fallback>
                <p:oleObj name="Equation" r:id="rId22" imgW="4051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56804" y="3645024"/>
                        <a:ext cx="4051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50613"/>
              </p:ext>
            </p:extLst>
          </p:nvPr>
        </p:nvGraphicFramePr>
        <p:xfrm>
          <a:off x="1475656" y="4234036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25680" imgH="419040" progId="Equation.DSMT4">
                  <p:embed/>
                </p:oleObj>
              </mc:Choice>
              <mc:Fallback>
                <p:oleObj name="Equation" r:id="rId24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75656" y="4234036"/>
                        <a:ext cx="242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6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99554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419040" progId="Equation.DSMT4">
                  <p:embed/>
                </p:oleObj>
              </mc:Choice>
              <mc:Fallback>
                <p:oleObj name="Equation" r:id="rId2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</a:t>
              </a:r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867279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6400" imgH="419100" progId="Equation.DSMT4">
                    <p:embed/>
                  </p:oleObj>
                </mc:Choice>
                <mc:Fallback>
                  <p:oleObj name="Equation" r:id="rId4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816248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52600" imgH="419100" progId="Equation.DSMT4">
                    <p:embed/>
                  </p:oleObj>
                </mc:Choice>
                <mc:Fallback>
                  <p:oleObj name="Equation" r:id="rId6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203092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300" imgH="228600" progId="Equation.DSMT4">
                    <p:embed/>
                  </p:oleObj>
                </mc:Choice>
                <mc:Fallback>
                  <p:oleObj name="Equation" r:id="rId8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828343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76400" imgH="419100" progId="Equation.DSMT4">
                    <p:embed/>
                  </p:oleObj>
                </mc:Choice>
                <mc:Fallback>
                  <p:oleObj name="Equation" r:id="rId10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974359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90700" imgH="419100" progId="Equation.DSMT4">
                    <p:embed/>
                  </p:oleObj>
                </mc:Choice>
                <mc:Fallback>
                  <p:oleObj name="Equation" r:id="rId12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274981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59322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51080" imgH="419040" progId="Equation.DSMT4">
                  <p:embed/>
                </p:oleObj>
              </mc:Choice>
              <mc:Fallback>
                <p:oleObj name="Equation" r:id="rId16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45184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27300" imgH="419100" progId="Equation.DSMT4">
                  <p:embed/>
                </p:oleObj>
              </mc:Choice>
              <mc:Fallback>
                <p:oleObj name="Equation" r:id="rId18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矩阵方程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，即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76225"/>
              </p:ext>
            </p:extLst>
          </p:nvPr>
        </p:nvGraphicFramePr>
        <p:xfrm>
          <a:off x="1111250" y="3676938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92080" imgH="419040" progId="Equation.DSMT4">
                  <p:embed/>
                </p:oleObj>
              </mc:Choice>
              <mc:Fallback>
                <p:oleObj name="Equation" r:id="rId20" imgW="269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76938"/>
                        <a:ext cx="269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1762"/>
              </p:ext>
            </p:extLst>
          </p:nvPr>
        </p:nvGraphicFramePr>
        <p:xfrm>
          <a:off x="3882752" y="3664238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57400" imgH="419040" progId="Equation.DSMT4">
                  <p:embed/>
                </p:oleObj>
              </mc:Choice>
              <mc:Fallback>
                <p:oleObj name="Equation" r:id="rId22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752" y="3664238"/>
                        <a:ext cx="2057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39552" y="4168244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有解的充要条件是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的列向量可以由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的列向量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06768"/>
              </p:ext>
            </p:extLst>
          </p:nvPr>
        </p:nvGraphicFramePr>
        <p:xfrm>
          <a:off x="2555776" y="474430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71520" imgH="355320" progId="Equation.DSMT4">
                  <p:embed/>
                </p:oleObj>
              </mc:Choice>
              <mc:Fallback>
                <p:oleObj name="Equation" r:id="rId24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4430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9552" y="4672300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线性表示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46342"/>
              </p:ext>
            </p:extLst>
          </p:nvPr>
        </p:nvGraphicFramePr>
        <p:xfrm>
          <a:off x="2051720" y="481631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3529" imgH="228501" progId="Equation.DSMT4">
                  <p:embed/>
                </p:oleObj>
              </mc:Choice>
              <mc:Fallback>
                <p:oleObj name="Equation" r:id="rId26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1631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7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36166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zh-CN" altLang="zh-CN" sz="24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3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不能由</a:t>
            </a:r>
            <a:endParaRPr lang="en-US" altLang="zh-CN" sz="2600" b="1" dirty="0"/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3008565"/>
            <a:ext cx="7740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96" y="4064210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006725" y="3652321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05600" imgH="1447800" progId="Equation.DSMT4">
                  <p:embed/>
                </p:oleObj>
              </mc:Choice>
              <mc:Fallback>
                <p:oleObj name="Equation" r:id="rId2" imgW="6705600" imgH="14478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52321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084168" y="3692557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19971" y="4532100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2504509"/>
            <a:ext cx="790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解：只需确定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+mn-ea"/>
              </a:rPr>
              <a:t>，满足</a:t>
            </a:r>
            <a:endParaRPr lang="zh-CN" altLang="en-US" sz="2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6882" y="5312821"/>
            <a:ext cx="6120680" cy="492443"/>
            <a:chOff x="266882" y="5229200"/>
            <a:chExt cx="6120680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66882" y="5229200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由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&lt;3</a:t>
              </a:r>
              <a:r>
                <a:rPr lang="zh-CN" altLang="zh-CN" sz="2600" b="1" dirty="0">
                  <a:latin typeface="+mn-ea"/>
                </a:rPr>
                <a:t>，得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b="1" dirty="0">
                  <a:latin typeface="+mn-ea"/>
                </a:rPr>
                <a:t>或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860032" y="5335721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7700" imgH="279400" progId="Equation.DSMT4">
                    <p:embed/>
                  </p:oleObj>
                </mc:Choice>
                <mc:Fallback>
                  <p:oleObj name="Equation" r:id="rId4" imgW="647700" imgH="2794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35721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21" grpId="0"/>
      <p:bldP spid="32" grpId="0" animBg="1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zh-CN" altLang="zh-CN" sz="24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3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不能由</a:t>
            </a:r>
            <a:endParaRPr lang="en-US" altLang="zh-CN" sz="2600" b="1" dirty="0"/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3008565"/>
            <a:ext cx="7740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96" y="3652321"/>
            <a:ext cx="8081392" cy="1408388"/>
            <a:chOff x="35496" y="3652321"/>
            <a:chExt cx="8081392" cy="1408388"/>
          </a:xfrm>
        </p:grpSpPr>
        <p:sp>
          <p:nvSpPr>
            <p:cNvPr id="21" name="TextBox 20"/>
            <p:cNvSpPr txBox="1"/>
            <p:nvPr/>
          </p:nvSpPr>
          <p:spPr>
            <a:xfrm>
              <a:off x="35496" y="4064210"/>
              <a:ext cx="30243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3006725" y="3652321"/>
            <a:ext cx="5110163" cy="139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05600" imgH="1447800" progId="Equation.DSMT4">
                    <p:embed/>
                  </p:oleObj>
                </mc:Choice>
                <mc:Fallback>
                  <p:oleObj name="Equation" r:id="rId2" imgW="6705600" imgH="1447800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725" y="3652321"/>
                          <a:ext cx="5110163" cy="139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>
            <a:xfrm>
              <a:off x="6084168" y="3692557"/>
              <a:ext cx="0" cy="122413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319971" y="4532100"/>
              <a:ext cx="1764197" cy="528609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6882" y="5312821"/>
            <a:ext cx="6120680" cy="492443"/>
            <a:chOff x="266882" y="5229200"/>
            <a:chExt cx="6120680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66882" y="5229200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由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&lt;3</a:t>
              </a:r>
              <a:r>
                <a:rPr lang="zh-CN" altLang="zh-CN" sz="2600" b="1" dirty="0">
                  <a:latin typeface="+mn-ea"/>
                </a:rPr>
                <a:t>，得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b="1" dirty="0">
                  <a:latin typeface="+mn-ea"/>
                </a:rPr>
                <a:t>或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860032" y="5335721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7700" imgH="279400" progId="Equation.DSMT4">
                    <p:embed/>
                  </p:oleObj>
                </mc:Choice>
                <mc:Fallback>
                  <p:oleObj name="Equation" r:id="rId4" imgW="647700" imgH="2794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35721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2504509"/>
            <a:ext cx="790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解：只需确定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+mn-ea"/>
              </a:rPr>
              <a:t>，满足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535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00087 -0.471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151727"/>
            <a:ext cx="20313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000CC"/>
                </a:solidFill>
              </a:rPr>
              <a:t>  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时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16632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33488" y="711200"/>
          <a:ext cx="3335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600" imgH="1447800" progId="Equation.DSMT4">
                  <p:embed/>
                </p:oleObj>
              </mc:Choice>
              <mc:Fallback>
                <p:oleObj name="Equation" r:id="rId2" imgW="3530600" imgH="1447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711200"/>
                        <a:ext cx="333533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0039" y="1916832"/>
            <a:ext cx="794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，满足要求。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2788167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</a:rPr>
              <a:t>= </a:t>
            </a:r>
            <a:r>
              <a:rPr lang="zh-CN" altLang="zh-CN" sz="2600" b="1" dirty="0">
                <a:solidFill>
                  <a:srgbClr val="0000CC"/>
                </a:solidFill>
              </a:rPr>
              <a:t>－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328" y="277577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82927" y="16928"/>
            <a:ext cx="3024336" cy="1447316"/>
          </a:xfrm>
          <a:prstGeom prst="wedgeRoundRectCallout">
            <a:avLst>
              <a:gd name="adj1" fmla="val -20833"/>
              <a:gd name="adj2" fmla="val 4547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282927" y="39069"/>
            <a:ext cx="3012824" cy="1186040"/>
            <a:chOff x="5282927" y="39069"/>
            <a:chExt cx="3012824" cy="1186040"/>
          </a:xfrm>
        </p:grpSpPr>
        <p:sp>
          <p:nvSpPr>
            <p:cNvPr id="16" name="TextBox 15"/>
            <p:cNvSpPr txBox="1"/>
            <p:nvPr/>
          </p:nvSpPr>
          <p:spPr>
            <a:xfrm>
              <a:off x="5364088" y="39069"/>
              <a:ext cx="2572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3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3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282927" y="412942"/>
            <a:ext cx="3012824" cy="812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832600" imgH="1447800" progId="Equation.DSMT4">
                    <p:embed/>
                  </p:oleObj>
                </mc:Choice>
                <mc:Fallback>
                  <p:oleObj name="Equation" r:id="rId4" imgW="6832600" imgH="14478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927" y="412942"/>
                          <a:ext cx="3012824" cy="812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连接符 18"/>
          <p:cNvCxnSpPr/>
          <p:nvPr/>
        </p:nvCxnSpPr>
        <p:spPr>
          <a:xfrm>
            <a:off x="2915816" y="764704"/>
            <a:ext cx="0" cy="117567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19672" y="1052736"/>
            <a:ext cx="1296144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2915816" y="1052736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2026146" y="3389177"/>
          <a:ext cx="34099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11600" imgH="1447800" progId="Equation.DSMT4">
                  <p:embed/>
                </p:oleObj>
              </mc:Choice>
              <mc:Fallback>
                <p:oleObj name="Equation" r:id="rId6" imgW="3911600" imgH="1447800" progId="Equation.DSMT4">
                  <p:embed/>
                  <p:pic>
                    <p:nvPicPr>
                      <p:cNvPr id="61" name="对象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46" y="3389177"/>
                        <a:ext cx="340995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19901" y="4876800"/>
            <a:ext cx="2395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583" y="5452864"/>
            <a:ext cx="7073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/>
              <a:t>表示，</a:t>
            </a:r>
            <a:r>
              <a:rPr lang="zh-CN" altLang="zh-CN" sz="2600" b="1" dirty="0"/>
              <a:t>不合题意。</a:t>
            </a:r>
          </a:p>
          <a:p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21342" y="4869160"/>
            <a:ext cx="4907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869160"/>
            <a:ext cx="396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600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肘形连接符 24"/>
          <p:cNvCxnSpPr/>
          <p:nvPr/>
        </p:nvCxnSpPr>
        <p:spPr>
          <a:xfrm>
            <a:off x="3394989" y="1556792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62" grpId="0"/>
      <p:bldP spid="63" grpId="0"/>
      <p:bldP spid="3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67788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419040" progId="Equation.DSMT4">
                  <p:embed/>
                </p:oleObj>
              </mc:Choice>
              <mc:Fallback>
                <p:oleObj name="Equation" r:id="rId2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</a:t>
              </a:r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781937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6400" imgH="419100" progId="Equation.DSMT4">
                    <p:embed/>
                  </p:oleObj>
                </mc:Choice>
                <mc:Fallback>
                  <p:oleObj name="Equation" r:id="rId4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609328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52600" imgH="419100" progId="Equation.DSMT4">
                    <p:embed/>
                  </p:oleObj>
                </mc:Choice>
                <mc:Fallback>
                  <p:oleObj name="Equation" r:id="rId6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679967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300" imgH="228600" progId="Equation.DSMT4">
                    <p:embed/>
                  </p:oleObj>
                </mc:Choice>
                <mc:Fallback>
                  <p:oleObj name="Equation" r:id="rId8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578501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76400" imgH="419100" progId="Equation.DSMT4">
                    <p:embed/>
                  </p:oleObj>
                </mc:Choice>
                <mc:Fallback>
                  <p:oleObj name="Equation" r:id="rId10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7453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90700" imgH="419100" progId="Equation.DSMT4">
                    <p:embed/>
                  </p:oleObj>
                </mc:Choice>
                <mc:Fallback>
                  <p:oleObj name="Equation" r:id="rId12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76538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42049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51080" imgH="419040" progId="Equation.DSMT4">
                  <p:embed/>
                </p:oleObj>
              </mc:Choice>
              <mc:Fallback>
                <p:oleObj name="Equation" r:id="rId16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11910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27300" imgH="419100" progId="Equation.DSMT4">
                  <p:embed/>
                </p:oleObj>
              </mc:Choice>
              <mc:Fallback>
                <p:oleObj name="Equation" r:id="rId18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3419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矩阵方程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有解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74712"/>
              </p:ext>
            </p:extLst>
          </p:nvPr>
        </p:nvGraphicFramePr>
        <p:xfrm>
          <a:off x="5211217" y="312635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71520" imgH="355320" progId="Equation.DSMT4">
                  <p:embed/>
                </p:oleObj>
              </mc:Choice>
              <mc:Fallback>
                <p:oleObj name="Equation" r:id="rId20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217" y="312635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70218"/>
              </p:ext>
            </p:extLst>
          </p:nvPr>
        </p:nvGraphicFramePr>
        <p:xfrm>
          <a:off x="4707161" y="31983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3529" imgH="228501" progId="Equation.DSMT4">
                  <p:embed/>
                </p:oleObj>
              </mc:Choice>
              <mc:Fallback>
                <p:oleObj name="Equation" r:id="rId22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161" y="31983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9512" y="371703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推论</a:t>
            </a:r>
            <a:r>
              <a:rPr lang="en-US" altLang="zh-CN" sz="2800" b="1" dirty="0"/>
              <a:t>3:</a:t>
            </a:r>
            <a:endParaRPr lang="zh-CN" alt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40161" y="373619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设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AC = 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6897" y="4232701"/>
            <a:ext cx="5513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5576" y="4736757"/>
            <a:ext cx="7169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同理，两端取转置，可得，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5577" y="5157192"/>
            <a:ext cx="561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min{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BB9C6-4311-4B52-B65D-49E789E99D1A}"/>
              </a:ext>
            </a:extLst>
          </p:cNvPr>
          <p:cNvSpPr txBox="1"/>
          <p:nvPr/>
        </p:nvSpPr>
        <p:spPr>
          <a:xfrm>
            <a:off x="1079612" y="5631631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矩阵秩的性质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42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/>
      <p:bldP spid="44" grpId="0"/>
      <p:bldP spid="45" grpId="0"/>
      <p:bldP spid="4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列等价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1784429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存在可逆矩阵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AQ=B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2288485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ym typeface="Symbol"/>
              </a:rPr>
              <a:t>的列向量组等价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7624" y="3195804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行等价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23628" y="3656637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存在可逆矩阵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PA=B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23628" y="4160693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ym typeface="Symbol"/>
              </a:rPr>
              <a:t>的行向量组等价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28" grpId="0" animBg="1"/>
      <p:bldP spid="29" grpId="0"/>
      <p:bldP spid="22" grpId="0"/>
      <p:bldP spid="23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/>
              <a:t>。</a:t>
            </a:r>
            <a:endParaRPr lang="zh-CN" altLang="en-US" sz="26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92243"/>
              </p:ext>
            </p:extLst>
          </p:nvPr>
        </p:nvGraphicFramePr>
        <p:xfrm>
          <a:off x="539552" y="2313343"/>
          <a:ext cx="2603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3500" imgH="1930400" progId="Equation.DSMT4">
                  <p:embed/>
                </p:oleObj>
              </mc:Choice>
              <mc:Fallback>
                <p:oleObj name="Equation" r:id="rId3" imgW="26035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13343"/>
                        <a:ext cx="26035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3331"/>
              </p:ext>
            </p:extLst>
          </p:nvPr>
        </p:nvGraphicFramePr>
        <p:xfrm>
          <a:off x="4251274" y="2331624"/>
          <a:ext cx="288032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89200" imgH="1930400" progId="Equation.DSMT4">
                  <p:embed/>
                </p:oleObj>
              </mc:Choice>
              <mc:Fallback>
                <p:oleObj name="Equation" r:id="rId5" imgW="24892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274" y="2331624"/>
                        <a:ext cx="288032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1234848" y="2313343"/>
            <a:ext cx="1752976" cy="46758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34848" y="2780928"/>
            <a:ext cx="1752976" cy="576064"/>
          </a:xfrm>
          <a:prstGeom prst="ellipse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76056" y="3212976"/>
            <a:ext cx="19442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76056" y="3789040"/>
            <a:ext cx="1944216" cy="576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0272" y="1784429"/>
            <a:ext cx="1107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en-US" dirty="0"/>
              <a:t>例如</a:t>
            </a:r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2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/>
              <a:t>。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② 向量组等价，所构成的矩阵不一定等价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8264" y="2231004"/>
            <a:ext cx="1547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例如，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72238"/>
              </p:ext>
            </p:extLst>
          </p:nvPr>
        </p:nvGraphicFramePr>
        <p:xfrm>
          <a:off x="395536" y="2830402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500" imgH="419100" progId="Equation.DSMT4">
                  <p:embed/>
                </p:oleObj>
              </mc:Choice>
              <mc:Fallback>
                <p:oleObj name="Equation" r:id="rId2" imgW="3746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30402"/>
                        <a:ext cx="374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03503"/>
              </p:ext>
            </p:extLst>
          </p:nvPr>
        </p:nvGraphicFramePr>
        <p:xfrm>
          <a:off x="4098925" y="2792413"/>
          <a:ext cx="400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320" imgH="419040" progId="Equation.DSMT4">
                  <p:embed/>
                </p:oleObj>
              </mc:Choice>
              <mc:Fallback>
                <p:oleObj name="Equation" r:id="rId4" imgW="4000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792413"/>
                        <a:ext cx="400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68605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不等价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204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/>
              <a:t>。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② 向量组等价，所构成的矩阵不一定等价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B02F57B8-1E29-49AD-B83F-F2EFB74DEB16}"/>
              </a:ext>
            </a:extLst>
          </p:cNvPr>
          <p:cNvSpPr txBox="1"/>
          <p:nvPr/>
        </p:nvSpPr>
        <p:spPr>
          <a:xfrm flipH="1">
            <a:off x="7798" y="3504732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定理</a:t>
            </a:r>
            <a:r>
              <a:rPr lang="en-US" altLang="zh-CN" sz="2800" b="1" dirty="0"/>
              <a:t>4.3</a:t>
            </a:r>
            <a:endParaRPr lang="zh-CN" altLang="en-US" sz="2800" b="1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DF209C9-811F-587D-F380-9E7A1CAC3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4037"/>
              </p:ext>
            </p:extLst>
          </p:nvPr>
        </p:nvGraphicFramePr>
        <p:xfrm>
          <a:off x="654391" y="4159020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520" imgH="419040" progId="Equation.DSMT4">
                  <p:embed/>
                </p:oleObj>
              </mc:Choice>
              <mc:Fallback>
                <p:oleObj name="Equation" r:id="rId2" imgW="6959520" imgH="41904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91" y="4159020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CE08F20-5B34-8122-031B-3E2117F77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84106"/>
              </p:ext>
            </p:extLst>
          </p:nvPr>
        </p:nvGraphicFramePr>
        <p:xfrm>
          <a:off x="3339821" y="4676024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419040" progId="Equation.DSMT4">
                  <p:embed/>
                </p:oleObj>
              </mc:Choice>
              <mc:Fallback>
                <p:oleObj name="Equation" r:id="rId4" imgW="2527200" imgH="41904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821" y="4676024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F6A143B9-621F-F97C-D693-27914B9BFA12}"/>
              </a:ext>
            </a:extLst>
          </p:cNvPr>
          <p:cNvGrpSpPr/>
          <p:nvPr/>
        </p:nvGrpSpPr>
        <p:grpSpPr>
          <a:xfrm>
            <a:off x="1611629" y="3510948"/>
            <a:ext cx="6768752" cy="504056"/>
            <a:chOff x="1016033" y="2348880"/>
            <a:chExt cx="7176021" cy="504056"/>
          </a:xfrm>
        </p:grpSpPr>
        <p:sp>
          <p:nvSpPr>
            <p:cNvPr id="34" name="TextBox 46">
              <a:extLst>
                <a:ext uri="{FF2B5EF4-FFF2-40B4-BE49-F238E27FC236}">
                  <a16:creationId xmlns:a16="http://schemas.microsoft.com/office/drawing/2014/main" id="{117C9A1D-4C15-7DB9-ED9D-CF303EF733EE}"/>
                </a:ext>
              </a:extLst>
            </p:cNvPr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与向量组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solidFill>
                    <a:srgbClr val="FF0000"/>
                  </a:solidFill>
                  <a:latin typeface="+mn-ea"/>
                </a:rPr>
                <a:t>等价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38836E80-26CC-CEB7-BB9F-C34373B5DC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520421"/>
                </p:ext>
              </p:extLst>
            </p:nvPr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" imgH="419100" progId="Equation.DSMT4">
                    <p:embed/>
                  </p:oleObj>
                </mc:Choice>
                <mc:Fallback>
                  <p:oleObj name="Equation" r:id="rId6" imgW="1676400" imgH="4191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A5BCEED2-1D03-3F9E-0172-67F79E338D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881253"/>
                </p:ext>
              </p:extLst>
            </p:nvPr>
          </p:nvGraphicFramePr>
          <p:xfrm>
            <a:off x="5447025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2600" imgH="419100" progId="Equation.DSMT4">
                    <p:embed/>
                  </p:oleObj>
                </mc:Choice>
                <mc:Fallback>
                  <p:oleObj name="Equation" r:id="rId8" imgW="1752600" imgH="4191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7025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30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4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945004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69100" imgH="1930400" progId="Equation.DSMT4">
                    <p:embed/>
                  </p:oleObj>
                </mc:Choice>
                <mc:Fallback>
                  <p:oleObj name="Equation" r:id="rId2" imgW="6769100" imgH="1930400" progId="Equation.DSMT4">
                    <p:embed/>
                    <p:pic>
                      <p:nvPicPr>
                        <p:cNvPr id="0" name="Picture 1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42864" y="1396828"/>
            <a:ext cx="7069496" cy="492443"/>
            <a:chOff x="778868" y="2308125"/>
            <a:chExt cx="70694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778868" y="2308125"/>
              <a:ext cx="70694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证明向量组              与向量组                等价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120288"/>
                </p:ext>
              </p:extLst>
            </p:nvPr>
          </p:nvGraphicFramePr>
          <p:xfrm>
            <a:off x="2699792" y="2351146"/>
            <a:ext cx="774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4" imgH="406224" progId="Equation.DSMT4">
                    <p:embed/>
                  </p:oleObj>
                </mc:Choice>
                <mc:Fallback>
                  <p:oleObj name="Equation" r:id="rId4" imgW="774364" imgH="406224" progId="Equation.DSMT4">
                    <p:embed/>
                    <p:pic>
                      <p:nvPicPr>
                        <p:cNvPr id="0" name="Picture 1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2351146"/>
                          <a:ext cx="7747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988733"/>
                </p:ext>
              </p:extLst>
            </p:nvPr>
          </p:nvGraphicFramePr>
          <p:xfrm>
            <a:off x="5004048" y="2341559"/>
            <a:ext cx="1066800" cy="425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800" imgH="419100" progId="Equation.DSMT4">
                    <p:embed/>
                  </p:oleObj>
                </mc:Choice>
                <mc:Fallback>
                  <p:oleObj name="Equation" r:id="rId6" imgW="1066800" imgH="419100" progId="Equation.DSMT4">
                    <p:embed/>
                    <p:pic>
                      <p:nvPicPr>
                        <p:cNvPr id="0" name="Picture 1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341559"/>
                          <a:ext cx="1066800" cy="425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9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49903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4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722778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69080" imgH="1930320" progId="Equation.DSMT4">
                    <p:embed/>
                  </p:oleObj>
                </mc:Choice>
                <mc:Fallback>
                  <p:oleObj name="Equation" r:id="rId2" imgW="6769080" imgH="1930320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11560" y="1484784"/>
            <a:ext cx="8542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26583" y="1484784"/>
            <a:ext cx="4297210" cy="514599"/>
            <a:chOff x="1466060" y="2953431"/>
            <a:chExt cx="4297210" cy="514599"/>
          </a:xfrm>
        </p:grpSpPr>
        <p:sp>
          <p:nvSpPr>
            <p:cNvPr id="17" name="TextBox 16"/>
            <p:cNvSpPr txBox="1"/>
            <p:nvPr/>
          </p:nvSpPr>
          <p:spPr>
            <a:xfrm>
              <a:off x="1466060" y="2953431"/>
              <a:ext cx="24482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963295"/>
                </p:ext>
              </p:extLst>
            </p:nvPr>
          </p:nvGraphicFramePr>
          <p:xfrm>
            <a:off x="1940570" y="2985430"/>
            <a:ext cx="382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22700" imgH="482600" progId="Equation.DSMT4">
                    <p:embed/>
                  </p:oleObj>
                </mc:Choice>
                <mc:Fallback>
                  <p:oleObj name="Equation" r:id="rId4" imgW="3822700" imgH="48260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570" y="2985430"/>
                          <a:ext cx="3822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755576" y="1903481"/>
            <a:ext cx="4666453" cy="492846"/>
            <a:chOff x="1466060" y="3741017"/>
            <a:chExt cx="4666453" cy="492846"/>
          </a:xfrm>
        </p:grpSpPr>
        <p:sp>
          <p:nvSpPr>
            <p:cNvPr id="21" name="TextBox 20"/>
            <p:cNvSpPr txBox="1"/>
            <p:nvPr/>
          </p:nvSpPr>
          <p:spPr>
            <a:xfrm>
              <a:off x="1466060" y="3741017"/>
              <a:ext cx="11845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只需证</a:t>
              </a: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607051"/>
                </p:ext>
              </p:extLst>
            </p:nvPr>
          </p:nvGraphicFramePr>
          <p:xfrm>
            <a:off x="2576513" y="3776663"/>
            <a:ext cx="3556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5720" imgH="457200" progId="Equation.DSMT4">
                    <p:embed/>
                  </p:oleObj>
                </mc:Choice>
                <mc:Fallback>
                  <p:oleObj name="Equation" r:id="rId6" imgW="3555720" imgH="4572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513" y="3776663"/>
                          <a:ext cx="3556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3602"/>
              </p:ext>
            </p:extLst>
          </p:nvPr>
        </p:nvGraphicFramePr>
        <p:xfrm>
          <a:off x="1361608" y="2492896"/>
          <a:ext cx="21605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960" imgH="1930320" progId="Equation.DSMT4">
                  <p:embed/>
                </p:oleObj>
              </mc:Choice>
              <mc:Fallback>
                <p:oleObj name="Equation" r:id="rId8" imgW="2793960" imgH="193032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08" y="2492896"/>
                        <a:ext cx="21605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47490"/>
              </p:ext>
            </p:extLst>
          </p:nvPr>
        </p:nvGraphicFramePr>
        <p:xfrm>
          <a:off x="276225" y="2886710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1100" imgH="457200" progId="Equation.DSMT4">
                  <p:embed/>
                </p:oleObj>
              </mc:Choice>
              <mc:Fallback>
                <p:oleObj name="Equation" r:id="rId10" imgW="1181100" imgH="4572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86710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22045"/>
              </p:ext>
            </p:extLst>
          </p:nvPr>
        </p:nvGraphicFramePr>
        <p:xfrm>
          <a:off x="3500430" y="2878696"/>
          <a:ext cx="46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696" imgH="990170" progId="Equation.DSMT4">
                  <p:embed/>
                </p:oleObj>
              </mc:Choice>
              <mc:Fallback>
                <p:oleObj name="Equation" r:id="rId12" imgW="469696" imgH="99017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878696"/>
                        <a:ext cx="469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84017"/>
              </p:ext>
            </p:extLst>
          </p:nvPr>
        </p:nvGraphicFramePr>
        <p:xfrm>
          <a:off x="3923929" y="2507106"/>
          <a:ext cx="1944216" cy="14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49280" imgH="1930320" progId="Equation.DSMT4">
                  <p:embed/>
                </p:oleObj>
              </mc:Choice>
              <mc:Fallback>
                <p:oleObj name="Equation" r:id="rId14" imgW="3149280" imgH="193032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9" y="2507106"/>
                        <a:ext cx="1944216" cy="1449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11313"/>
              </p:ext>
            </p:extLst>
          </p:nvPr>
        </p:nvGraphicFramePr>
        <p:xfrm>
          <a:off x="5857884" y="2664382"/>
          <a:ext cx="7778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47" imgH="1205977" progId="Equation.DSMT4">
                  <p:embed/>
                </p:oleObj>
              </mc:Choice>
              <mc:Fallback>
                <p:oleObj name="Equation" r:id="rId16" imgW="583947" imgH="1205977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664382"/>
                        <a:ext cx="77787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0868"/>
              </p:ext>
            </p:extLst>
          </p:nvPr>
        </p:nvGraphicFramePr>
        <p:xfrm>
          <a:off x="6572264" y="2521506"/>
          <a:ext cx="171919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25680" imgH="1930320" progId="Equation.DSMT4">
                  <p:embed/>
                </p:oleObj>
              </mc:Choice>
              <mc:Fallback>
                <p:oleObj name="Equation" r:id="rId18" imgW="2425680" imgH="193032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521506"/>
                        <a:ext cx="1719191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323528" y="3868251"/>
            <a:ext cx="3930792" cy="520333"/>
            <a:chOff x="4673856" y="2924944"/>
            <a:chExt cx="4086920" cy="520333"/>
          </a:xfrm>
        </p:grpSpPr>
        <p:sp>
          <p:nvSpPr>
            <p:cNvPr id="48" name="TextBox 47"/>
            <p:cNvSpPr txBox="1"/>
            <p:nvPr/>
          </p:nvSpPr>
          <p:spPr>
            <a:xfrm>
              <a:off x="4673856" y="2924944"/>
              <a:ext cx="9361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可见</a:t>
              </a:r>
              <a:r>
                <a:rPr lang="zh-CN" altLang="en-US" sz="2600" b="1" dirty="0"/>
                <a:t>，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26726"/>
                </p:ext>
              </p:extLst>
            </p:nvPr>
          </p:nvGraphicFramePr>
          <p:xfrm>
            <a:off x="5573076" y="298807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87440" imgH="457200" progId="Equation.DSMT4">
                    <p:embed/>
                  </p:oleObj>
                </mc:Choice>
                <mc:Fallback>
                  <p:oleObj name="Equation" r:id="rId20" imgW="3187440" imgH="4572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076" y="298807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Box 53"/>
          <p:cNvSpPr txBox="1"/>
          <p:nvPr/>
        </p:nvSpPr>
        <p:spPr>
          <a:xfrm>
            <a:off x="323528" y="4316576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容易看出矩阵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中有不等于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/>
              <a:t>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dirty="0"/>
              <a:t>阶子式，故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10775"/>
              </p:ext>
            </p:extLst>
          </p:nvPr>
        </p:nvGraphicFramePr>
        <p:xfrm>
          <a:off x="6762700" y="4351819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09700" imgH="457200" progId="Equation.DSMT4">
                  <p:embed/>
                </p:oleObj>
              </mc:Choice>
              <mc:Fallback>
                <p:oleObj name="Equation" r:id="rId22" imgW="1409700" imgH="4572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00" y="4351819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307147" y="4747475"/>
            <a:ext cx="5642729" cy="505205"/>
            <a:chOff x="319604" y="4903221"/>
            <a:chExt cx="5642729" cy="505205"/>
          </a:xfrm>
        </p:grpSpPr>
        <p:sp>
          <p:nvSpPr>
            <p:cNvPr id="58" name="TextBox 57"/>
            <p:cNvSpPr txBox="1"/>
            <p:nvPr/>
          </p:nvSpPr>
          <p:spPr>
            <a:xfrm>
              <a:off x="319604" y="4903221"/>
              <a:ext cx="6840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又</a:t>
              </a: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358373"/>
                </p:ext>
              </p:extLst>
            </p:nvPr>
          </p:nvGraphicFramePr>
          <p:xfrm>
            <a:off x="768033" y="4951226"/>
            <a:ext cx="519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194300" imgH="457200" progId="Equation.DSMT4">
                    <p:embed/>
                  </p:oleObj>
                </mc:Choice>
                <mc:Fallback>
                  <p:oleObj name="Equation" r:id="rId24" imgW="5194300" imgH="457200" progId="Equation.DSMT4">
                    <p:embed/>
                    <p:pic>
                      <p:nvPicPr>
                        <p:cNvPr id="0" name="Picture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033" y="4951226"/>
                          <a:ext cx="519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323528" y="5192285"/>
            <a:ext cx="4425129" cy="492443"/>
            <a:chOff x="722502" y="5230026"/>
            <a:chExt cx="4425129" cy="492443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448467"/>
                </p:ext>
              </p:extLst>
            </p:nvPr>
          </p:nvGraphicFramePr>
          <p:xfrm>
            <a:off x="1718631" y="5264792"/>
            <a:ext cx="342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429000" imgH="457200" progId="Equation.DSMT4">
                    <p:embed/>
                  </p:oleObj>
                </mc:Choice>
                <mc:Fallback>
                  <p:oleObj name="Equation" r:id="rId26" imgW="3429000" imgH="457200" progId="Equation.DSMT4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631" y="5264792"/>
                          <a:ext cx="3429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722502" y="5230026"/>
              <a:ext cx="9580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因此，</a:t>
              </a:r>
            </a:p>
          </p:txBody>
        </p:sp>
      </p:grpSp>
      <p:graphicFrame>
        <p:nvGraphicFramePr>
          <p:cNvPr id="11373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95747"/>
              </p:ext>
            </p:extLst>
          </p:nvPr>
        </p:nvGraphicFramePr>
        <p:xfrm>
          <a:off x="285720" y="2878696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81100" imgH="457200" progId="Equation.DSMT4">
                  <p:embed/>
                </p:oleObj>
              </mc:Choice>
              <mc:Fallback>
                <p:oleObj name="Equation" r:id="rId28" imgW="1181100" imgH="4572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78696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3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91557"/>
              </p:ext>
            </p:extLst>
          </p:nvPr>
        </p:nvGraphicFramePr>
        <p:xfrm>
          <a:off x="2491223" y="1340768"/>
          <a:ext cx="44529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228600" progId="Equation.DSMT4">
                  <p:embed/>
                </p:oleObj>
              </mc:Choice>
              <mc:Fallback>
                <p:oleObj name="Equation" r:id="rId2" imgW="167640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223" y="1340768"/>
                        <a:ext cx="44529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62898"/>
              </p:ext>
            </p:extLst>
          </p:nvPr>
        </p:nvGraphicFramePr>
        <p:xfrm>
          <a:off x="2090419" y="2824662"/>
          <a:ext cx="263048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939600" progId="Equation.DSMT4">
                  <p:embed/>
                </p:oleObj>
              </mc:Choice>
              <mc:Fallback>
                <p:oleObj name="Equation" r:id="rId4" imgW="990360" imgH="939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419" y="2824662"/>
                        <a:ext cx="2630487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2898" y="1373659"/>
            <a:ext cx="246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F66F12EC-768B-4475-AA75-4A5A58E04691}"/>
              </a:ext>
            </a:extLst>
          </p:cNvPr>
          <p:cNvSpPr txBox="1"/>
          <p:nvPr/>
        </p:nvSpPr>
        <p:spPr>
          <a:xfrm>
            <a:off x="2707247" y="2062712"/>
            <a:ext cx="30587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行矩阵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（或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行向量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E10DFC3-66B9-4826-90F0-90CC6D256421}"/>
              </a:ext>
            </a:extLst>
          </p:cNvPr>
          <p:cNvSpPr txBox="1"/>
          <p:nvPr/>
        </p:nvSpPr>
        <p:spPr>
          <a:xfrm>
            <a:off x="5057994" y="3824626"/>
            <a:ext cx="3252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列矩阵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（或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列向量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3294A76-1DF9-4372-B28D-8F96F0C4F153}"/>
              </a:ext>
            </a:extLst>
          </p:cNvPr>
          <p:cNvSpPr txBox="1"/>
          <p:nvPr/>
        </p:nvSpPr>
        <p:spPr>
          <a:xfrm>
            <a:off x="569929" y="3824627"/>
            <a:ext cx="17148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时，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88DEA22-EF30-2EB3-A69C-4692991B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6EC5F4FA-4809-0643-8E12-EC76E557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798874-5D7B-8B9F-3F0E-91343C1D9DBA}"/>
                  </a:ext>
                </a:extLst>
              </p:cNvPr>
              <p:cNvSpPr txBox="1"/>
              <p:nvPr/>
            </p:nvSpPr>
            <p:spPr>
              <a:xfrm>
                <a:off x="498572" y="548680"/>
                <a:ext cx="3831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b="1" dirty="0">
                    <a:ea typeface="楷体_GB2312" pitchFamily="49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𝒎</m:t>
                    </m:r>
                  </m:oMath>
                </a14:m>
                <a:r>
                  <a:rPr kumimoji="1" lang="zh-CN" altLang="en-US" sz="2800" b="1" dirty="0">
                    <a:ea typeface="楷体_GB2312" pitchFamily="49" charset="-122"/>
                  </a:rPr>
                  <a:t>行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</m:oMath>
                </a14:m>
                <a:r>
                  <a:rPr kumimoji="1" lang="zh-CN" altLang="en-US" sz="2800" b="1" dirty="0">
                    <a:ea typeface="楷体_GB2312" pitchFamily="49" charset="-122"/>
                  </a:rPr>
                  <a:t>列矩阵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×</m:t>
                        </m:r>
                        <m:r>
                          <a:rPr kumimoji="1" lang="en-US" altLang="zh-CN" sz="2800" b="1" dirty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,</m:t>
                    </m:r>
                  </m:oMath>
                </a14:m>
                <a:endParaRPr kumimoji="1" lang="zh-CN" altLang="en-US" sz="2800" b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798874-5D7B-8B9F-3F0E-91343C1D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72" y="548680"/>
                <a:ext cx="3831946" cy="523220"/>
              </a:xfrm>
              <a:prstGeom prst="rect">
                <a:avLst/>
              </a:prstGeom>
              <a:blipFill>
                <a:blip r:embed="rId7"/>
                <a:stretch>
                  <a:fillRect l="-334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7906" y="148478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16632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   </a:t>
            </a:r>
            <a:r>
              <a:rPr lang="zh-CN" altLang="zh-CN" sz="2600" b="1" dirty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5  </a:t>
            </a:r>
            <a:r>
              <a:rPr lang="zh-CN" altLang="zh-CN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：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(1,0,2)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(1,1,3)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42542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解</a:t>
            </a:r>
            <a:r>
              <a:rPr lang="zh-CN" altLang="zh-CN" sz="2800" b="1" dirty="0"/>
              <a:t>：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1586094"/>
            <a:ext cx="2393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 </a:t>
            </a:r>
            <a:r>
              <a:rPr lang="en-US" altLang="zh-CN" sz="2600" b="1" dirty="0">
                <a:sym typeface="Symbol"/>
              </a:rPr>
              <a:t>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561" y="293336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529013" y="2597634"/>
          <a:ext cx="39258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91040" imgH="1447560" progId="Equation.DSMT4">
                  <p:embed/>
                </p:oleObj>
              </mc:Choice>
              <mc:Fallback>
                <p:oleObj name="Equation" r:id="rId2" imgW="4991040" imgH="144756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597634"/>
                        <a:ext cx="3925887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3529" y="3879897"/>
            <a:ext cx="20882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altLang="zh-CN" sz="2600" b="1" dirty="0">
                <a:solidFill>
                  <a:srgbClr val="0000CC"/>
                </a:solidFill>
              </a:rPr>
              <a:t> -1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5" y="3807889"/>
            <a:ext cx="3890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endParaRPr lang="zh-CN" altLang="en-US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4743993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1720" y="4722507"/>
            <a:ext cx="4963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=3,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594" y="5176041"/>
            <a:ext cx="714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线性表示，向量组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不等价。</a:t>
            </a:r>
          </a:p>
          <a:p>
            <a:endParaRPr lang="zh-CN" altLang="en-US" sz="2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2616773"/>
            <a:ext cx="0" cy="1086009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95936" y="2694670"/>
            <a:ext cx="839214" cy="94305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560293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：</a:t>
            </a:r>
            <a:r>
              <a:rPr lang="en-US" altLang="zh-CN" sz="2600" b="1" i="1" dirty="0"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(2,1,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(2,1,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3" y="992341"/>
            <a:ext cx="7848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试问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取何值时，向量组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与向量组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等价？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21188" y="1586094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i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300332"/>
            <a:ext cx="6855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故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zh-CN" sz="2600" b="1" dirty="0"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；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49180" y="2058211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112" y="3807888"/>
            <a:ext cx="378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600" b="1" dirty="0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9" grpId="0"/>
      <p:bldP spid="10" grpId="0"/>
      <p:bldP spid="29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2279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35448" y="666786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93007" y="1806436"/>
            <a:ext cx="7721963" cy="573941"/>
            <a:chOff x="323528" y="1412776"/>
            <a:chExt cx="7721963" cy="495425"/>
          </a:xfrm>
        </p:grpSpPr>
        <p:grpSp>
          <p:nvGrpSpPr>
            <p:cNvPr id="78" name="组合 77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是向量</a:t>
                  </a:r>
                </a:p>
              </p:txBody>
            </p:sp>
            <p:graphicFrame>
              <p:nvGraphicFramePr>
                <p:cNvPr id="87" name="对象 86"/>
                <p:cNvGraphicFramePr>
                  <a:graphicFrameLocks noChangeAspect="1"/>
                </p:cNvGraphicFramePr>
                <p:nvPr/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1676400" imgH="419100" progId="Equation.DSMT4">
                        <p:embed/>
                      </p:oleObj>
                    </mc:Choice>
                    <mc:Fallback>
                      <p:oleObj name="Equation" r:id="rId2" imgW="1676400" imgH="419100" progId="Equation.DSMT4">
                        <p:embed/>
                        <p:pic>
                          <p:nvPicPr>
                            <p:cNvPr id="87" name="对象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5" name="TextBox 84"/>
              <p:cNvSpPr txBox="1"/>
              <p:nvPr/>
            </p:nvSpPr>
            <p:spPr>
              <a:xfrm>
                <a:off x="3353468" y="1568405"/>
                <a:ext cx="1656184" cy="42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/>
                  <a:t>，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80" name="Object 22"/>
              <p:cNvGraphicFramePr>
                <a:graphicFrameLocks noChangeAspect="1"/>
              </p:cNvGraphicFramePr>
              <p:nvPr/>
            </p:nvGraphicFramePr>
            <p:xfrm>
              <a:off x="5588744" y="1667533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9279" imgH="355446" progId="Equation.DSMT4">
                      <p:embed/>
                    </p:oleObj>
                  </mc:Choice>
                  <mc:Fallback>
                    <p:oleObj name="Equation" r:id="rId4" imgW="279279" imgH="355446" progId="Equation.DSMT4">
                      <p:embed/>
                      <p:pic>
                        <p:nvPicPr>
                          <p:cNvPr id="8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8744" y="1667533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4788024" y="1568405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82" name="对象 81"/>
              <p:cNvGraphicFramePr>
                <a:graphicFrameLocks noChangeAspect="1"/>
              </p:cNvGraphicFramePr>
              <p:nvPr/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76400" imgH="419100" progId="Equation.DSMT4">
                      <p:embed/>
                    </p:oleObj>
                  </mc:Choice>
                  <mc:Fallback>
                    <p:oleObj name="Equation" r:id="rId6" imgW="1676400" imgH="419100" progId="Equation.DSMT4">
                      <p:embed/>
                      <p:pic>
                        <p:nvPicPr>
                          <p:cNvPr id="82" name="对象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Box 82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37792" y="1302382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/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759200" imgH="419100" progId="Equation.DSMT4">
                      <p:embed/>
                    </p:oleObj>
                  </mc:Choice>
                  <mc:Fallback>
                    <p:oleObj name="Equation" r:id="rId8" imgW="3759200" imgH="419100" progId="Equation.DSMT4">
                      <p:embed/>
                      <p:pic>
                        <p:nvPicPr>
                          <p:cNvPr id="9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/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79279" imgH="355446" progId="Equation.DSMT4">
                      <p:embed/>
                    </p:oleObj>
                  </mc:Choice>
                  <mc:Fallback>
                    <p:oleObj name="Equation" r:id="rId10" imgW="279279" imgH="355446" progId="Equation.DSMT4">
                      <p:embed/>
                      <p:pic>
                        <p:nvPicPr>
                          <p:cNvPr id="92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04900" imgH="419100" progId="Equation.DSMT4">
                    <p:embed/>
                  </p:oleObj>
                </mc:Choice>
                <mc:Fallback>
                  <p:oleObj name="Equation" r:id="rId12" imgW="1104900" imgH="419100" progId="Equation.DSMT4">
                    <p:embed/>
                    <p:pic>
                      <p:nvPicPr>
                        <p:cNvPr id="91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123728" y="870334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/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146300" imgH="419100" progId="Equation.DSMT4">
                      <p:embed/>
                    </p:oleObj>
                  </mc:Choice>
                  <mc:Fallback>
                    <p:oleObj name="Equation" r:id="rId14" imgW="2146300" imgH="419100" progId="Equation.DSMT4">
                      <p:embed/>
                      <p:pic>
                        <p:nvPicPr>
                          <p:cNvPr id="10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/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06048" imgH="406048" progId="Equation.DSMT4">
                      <p:embed/>
                    </p:oleObj>
                  </mc:Choice>
                  <mc:Fallback>
                    <p:oleObj name="Equation" r:id="rId16" imgW="406048" imgH="406048" progId="Equation.DSMT4">
                      <p:embed/>
                      <p:pic>
                        <p:nvPicPr>
                          <p:cNvPr id="100" name="对象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2896" y="3264496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29723" y="3400112"/>
            <a:ext cx="8356918" cy="492443"/>
            <a:chOff x="388347" y="270519"/>
            <a:chExt cx="8356918" cy="492443"/>
          </a:xfrm>
        </p:grpSpPr>
        <p:sp>
          <p:nvSpPr>
            <p:cNvPr id="58" name="TextBox 57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一个向量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线</a:t>
              </a:r>
              <a:endParaRPr lang="en-US" altLang="zh-CN" sz="2600" b="1" dirty="0">
                <a:latin typeface="+mn-ea"/>
              </a:endParaRP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76400" imgH="419100" progId="Equation.DSMT4">
                    <p:embed/>
                  </p:oleObj>
                </mc:Choice>
                <mc:Fallback>
                  <p:oleObj name="Equation" r:id="rId18" imgW="1676400" imgH="419100" progId="Equation.DSMT4">
                    <p:embed/>
                    <p:pic>
                      <p:nvPicPr>
                        <p:cNvPr id="59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663392" y="3979253"/>
            <a:ext cx="5382704" cy="419100"/>
            <a:chOff x="1622016" y="777652"/>
            <a:chExt cx="5382704" cy="4191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529" imgH="228501" progId="Equation.DSMT4">
                    <p:embed/>
                  </p:oleObj>
                </mc:Choice>
                <mc:Fallback>
                  <p:oleObj name="Equation" r:id="rId20" imgW="393529" imgH="228501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953000" imgH="419100" progId="Equation.DSMT4">
                    <p:embed/>
                  </p:oleObj>
                </mc:Choice>
                <mc:Fallback>
                  <p:oleObj name="Equation" r:id="rId22" imgW="4953000" imgH="419100" progId="Equation.DSMT4">
                    <p:embed/>
                    <p:pic>
                      <p:nvPicPr>
                        <p:cNvPr id="64" name="对象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64"/>
          <p:cNvSpPr txBox="1"/>
          <p:nvPr/>
        </p:nvSpPr>
        <p:spPr>
          <a:xfrm>
            <a:off x="432922" y="3905910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723" y="2310493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线性表示。</a:t>
            </a:r>
          </a:p>
        </p:txBody>
      </p:sp>
    </p:spTree>
    <p:extLst>
      <p:ext uri="{BB962C8B-B14F-4D97-AF65-F5344CB8AC3E}">
        <p14:creationId xmlns:p14="http://schemas.microsoft.com/office/powerpoint/2010/main" val="38083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6" grpId="0" animBg="1"/>
      <p:bldP spid="65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4089" y="100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5025" y="632430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50598" y="737501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设有两个向量组（Ⅰ）</a:t>
              </a:r>
              <a:r>
                <a:rPr lang="en-US" altLang="zh-CN" sz="2600" b="1" dirty="0">
                  <a:latin typeface="+mn-ea"/>
                </a:rPr>
                <a:t>       </a:t>
              </a:r>
              <a:r>
                <a:rPr lang="zh-CN" altLang="zh-CN" sz="2600" b="1" dirty="0">
                  <a:latin typeface="+mn-ea"/>
                </a:rPr>
                <a:t>和（Ⅱ）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44600" imgH="419100" progId="Equation.DSMT4">
                    <p:embed/>
                  </p:oleObj>
                </mc:Choice>
                <mc:Fallback>
                  <p:oleObj name="Equation" r:id="rId3" imgW="1244600" imgH="4191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1613" imgH="406224" progId="Equation.DSMT4">
                    <p:embed/>
                  </p:oleObj>
                </mc:Choice>
                <mc:Fallback>
                  <p:oleObj name="Equation" r:id="rId5" imgW="431613" imgH="406224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45144" y="1268918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20227" imgH="418918" progId="Equation.DSMT4">
                    <p:embed/>
                  </p:oleObj>
                </mc:Choice>
                <mc:Fallback>
                  <p:oleObj name="Equation" r:id="rId7" imgW="1320227" imgH="418918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23005" y="1761361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69283" y="1761360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</a:t>
            </a:r>
            <a:r>
              <a:rPr lang="zh-CN" altLang="zh-CN" dirty="0">
                <a:solidFill>
                  <a:srgbClr val="FF0000"/>
                </a:solidFill>
              </a:rPr>
              <a:t>向量组（Ⅰ）能由向量组（Ⅱ）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065" y="2216606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线性表示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7234" y="3279177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43418" y="3423193"/>
            <a:ext cx="6336704" cy="492443"/>
            <a:chOff x="611560" y="260648"/>
            <a:chExt cx="6336704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271864" y="33265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76400" imgH="419100" progId="Equation.DSMT4">
                    <p:embed/>
                  </p:oleObj>
                </mc:Choice>
                <mc:Fallback>
                  <p:oleObj name="Equation" r:id="rId9" imgW="1676400" imgH="4191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864" y="33265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1701180" y="2877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90700" imgH="419100" progId="Equation.DSMT4">
                    <p:embed/>
                  </p:oleObj>
                </mc:Choice>
                <mc:Fallback>
                  <p:oleObj name="Equation" r:id="rId11" imgW="1790700" imgH="4191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180" y="2877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-25937" y="3915636"/>
            <a:ext cx="1941363" cy="492443"/>
            <a:chOff x="1" y="753091"/>
            <a:chExt cx="1941363" cy="492443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3529" imgH="228501" progId="Equation.DSMT4">
                    <p:embed/>
                  </p:oleObj>
                </mc:Choice>
                <mc:Fallback>
                  <p:oleObj name="Equation" r:id="rId13" imgW="393529" imgH="228501" progId="Equation.DSMT4">
                    <p:embed/>
                    <p:pic>
                      <p:nvPicPr>
                        <p:cNvPr id="51" name="对象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91364" y="4422028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51080" imgH="419040" progId="Equation.DSMT4">
                  <p:embed/>
                </p:oleObj>
              </mc:Choice>
              <mc:Fallback>
                <p:oleObj name="Equation" r:id="rId15" imgW="4051080" imgH="41904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64" y="4422028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755364" y="4444253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50880" imgH="419040" progId="Equation.DSMT4">
                  <p:embed/>
                </p:oleObj>
              </mc:Choice>
              <mc:Fallback>
                <p:oleObj name="Equation" r:id="rId17" imgW="2450880" imgH="41904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364" y="4444253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4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30" grpId="0"/>
      <p:bldP spid="33" grpId="0"/>
      <p:bldP spid="34" grpId="0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4524" y="898355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670" y="1030758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524" y="1474419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。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479173" y="127698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167739" y="2564509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定理</a:t>
            </a:r>
            <a:r>
              <a:rPr lang="en-US" altLang="zh-CN" sz="2800" b="1" dirty="0"/>
              <a:t>4.3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14332" y="4043280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520" imgH="419040" progId="Equation.DSMT4">
                  <p:embed/>
                </p:oleObj>
              </mc:Choice>
              <mc:Fallback>
                <p:oleObj name="Equation" r:id="rId2" imgW="6959520" imgH="41904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32" y="4043280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499762" y="454083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419040" progId="Equation.DSMT4">
                  <p:embed/>
                </p:oleObj>
              </mc:Choice>
              <mc:Fallback>
                <p:oleObj name="Equation" r:id="rId4" imgW="2527200" imgH="41904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62" y="4540837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835466" y="3231745"/>
            <a:ext cx="7176021" cy="504056"/>
            <a:chOff x="1016033" y="2348880"/>
            <a:chExt cx="7176021" cy="504056"/>
          </a:xfrm>
        </p:grpSpPr>
        <p:sp>
          <p:nvSpPr>
            <p:cNvPr id="38" name="TextBox 37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与向量组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等价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" imgH="419100" progId="Equation.DSMT4">
                    <p:embed/>
                  </p:oleObj>
                </mc:Choice>
                <mc:Fallback>
                  <p:oleObj name="Equation" r:id="rId6" imgW="1676400" imgH="4191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195664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2600" imgH="419100" progId="Equation.DSMT4">
                    <p:embed/>
                  </p:oleObj>
                </mc:Choice>
                <mc:Fallback>
                  <p:oleObj name="Equation" r:id="rId8" imgW="1752600" imgH="4191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664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6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9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E108FCE-AD0D-7820-D5FA-D5FF24DDF2DF}"/>
              </a:ext>
            </a:extLst>
          </p:cNvPr>
          <p:cNvSpPr txBox="1">
            <a:spLocks noChangeArrowheads="1"/>
          </p:cNvSpPr>
          <p:nvPr/>
        </p:nvSpPr>
        <p:spPr>
          <a:xfrm>
            <a:off x="265603" y="332656"/>
            <a:ext cx="7941568" cy="552529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</a:rPr>
              <a:t>定义：</a:t>
            </a:r>
            <a:r>
              <a:rPr kumimoji="1" lang="en-US" altLang="zh-CN" sz="2600" i="1" dirty="0"/>
              <a:t>n </a:t>
            </a:r>
            <a:r>
              <a:rPr kumimoji="1" lang="zh-CN" altLang="en-US" sz="2600" dirty="0"/>
              <a:t>个有次序的数 </a:t>
            </a:r>
            <a:r>
              <a:rPr kumimoji="1" lang="en-US" altLang="zh-CN" sz="2600" i="1" dirty="0"/>
              <a:t>a</a:t>
            </a:r>
            <a:r>
              <a:rPr kumimoji="1" lang="en-US" altLang="zh-CN" sz="2600" baseline="-25000" dirty="0"/>
              <a:t>1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/>
              <a:t>a</a:t>
            </a:r>
            <a:r>
              <a:rPr kumimoji="1" lang="en-US" altLang="zh-CN" sz="2600" baseline="-25000" dirty="0"/>
              <a:t>2</a:t>
            </a:r>
            <a:r>
              <a:rPr kumimoji="1" lang="en-US" altLang="zh-CN" sz="2600" dirty="0"/>
              <a:t>, …, </a:t>
            </a:r>
            <a:r>
              <a:rPr kumimoji="1" lang="en-US" altLang="zh-CN" sz="2600" i="1" dirty="0"/>
              <a:t>a</a:t>
            </a:r>
            <a:r>
              <a:rPr kumimoji="1" lang="en-US" altLang="zh-CN" sz="2600" i="1" baseline="-25000" dirty="0"/>
              <a:t>n </a:t>
            </a:r>
            <a:r>
              <a:rPr kumimoji="1" lang="zh-CN" altLang="en-US" sz="2600" dirty="0"/>
              <a:t>所组成的数组称为</a:t>
            </a:r>
            <a:r>
              <a:rPr kumimoji="1" lang="en-US" altLang="zh-CN" sz="2600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600" dirty="0">
                <a:solidFill>
                  <a:srgbClr val="FF0000"/>
                </a:solidFill>
              </a:rPr>
              <a:t>维向量</a:t>
            </a:r>
            <a:r>
              <a:rPr kumimoji="1" lang="zh-CN" altLang="en-US" sz="2600" dirty="0"/>
              <a:t>，这 </a:t>
            </a:r>
            <a:r>
              <a:rPr kumimoji="1" lang="en-US" altLang="zh-CN" sz="2600" i="1" dirty="0"/>
              <a:t>n </a:t>
            </a:r>
            <a:r>
              <a:rPr kumimoji="1" lang="zh-CN" altLang="en-US" sz="2600" dirty="0"/>
              <a:t>个数称为该向量的 </a:t>
            </a:r>
            <a:r>
              <a:rPr kumimoji="1" lang="en-US" altLang="zh-CN" sz="2600" i="1" dirty="0"/>
              <a:t>n </a:t>
            </a:r>
            <a:r>
              <a:rPr kumimoji="1" lang="zh-CN" altLang="en-US" sz="2600" dirty="0"/>
              <a:t>个</a:t>
            </a:r>
            <a:r>
              <a:rPr kumimoji="1" lang="zh-CN" altLang="en-US" sz="2600" dirty="0">
                <a:solidFill>
                  <a:srgbClr val="FF0000"/>
                </a:solidFill>
              </a:rPr>
              <a:t>分量</a:t>
            </a:r>
            <a:r>
              <a:rPr kumimoji="1" lang="zh-CN" altLang="en-US" sz="2600" dirty="0"/>
              <a:t>，第 </a:t>
            </a:r>
            <a:r>
              <a:rPr kumimoji="1" lang="en-US" altLang="zh-CN" sz="2600" i="1" dirty="0" err="1"/>
              <a:t>i</a:t>
            </a:r>
            <a:r>
              <a:rPr kumimoji="1" lang="en-US" altLang="zh-CN" sz="2600" i="1" dirty="0"/>
              <a:t> </a:t>
            </a:r>
            <a:r>
              <a:rPr kumimoji="1" lang="zh-CN" altLang="en-US" sz="2600" dirty="0"/>
              <a:t>个数 </a:t>
            </a:r>
            <a:r>
              <a:rPr kumimoji="1" lang="en-US" altLang="zh-CN" sz="2600" i="1" dirty="0"/>
              <a:t>a</a:t>
            </a:r>
            <a:r>
              <a:rPr kumimoji="1" lang="en-US" altLang="zh-CN" sz="2600" i="1" baseline="-25000" dirty="0"/>
              <a:t>i </a:t>
            </a:r>
            <a:r>
              <a:rPr kumimoji="1" lang="zh-CN" altLang="en-US" sz="2600" dirty="0"/>
              <a:t>称为第 </a:t>
            </a:r>
            <a:r>
              <a:rPr kumimoji="1" lang="en-US" altLang="zh-CN" sz="2600" i="1" dirty="0" err="1"/>
              <a:t>i</a:t>
            </a:r>
            <a:r>
              <a:rPr kumimoji="1" lang="en-US" altLang="zh-CN" sz="2600" i="1" dirty="0"/>
              <a:t> </a:t>
            </a:r>
            <a:r>
              <a:rPr kumimoji="1" lang="zh-CN" altLang="en-US" sz="2600" dirty="0"/>
              <a:t>个分量．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sz="2600" dirty="0"/>
              <a:t>分量全为实数的向量称为</a:t>
            </a:r>
            <a:r>
              <a:rPr kumimoji="1" lang="zh-CN" altLang="en-US" sz="2600" dirty="0">
                <a:solidFill>
                  <a:srgbClr val="FF0000"/>
                </a:solidFill>
              </a:rPr>
              <a:t>实向量</a:t>
            </a:r>
            <a:r>
              <a:rPr kumimoji="1" lang="zh-CN" altLang="en-US" sz="2600" dirty="0"/>
              <a:t>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sz="2600" dirty="0"/>
              <a:t>分量全为复数的向量称为</a:t>
            </a:r>
            <a:r>
              <a:rPr kumimoji="1" lang="zh-CN" altLang="en-US" sz="2600" dirty="0">
                <a:solidFill>
                  <a:srgbClr val="FF0000"/>
                </a:solidFill>
              </a:rPr>
              <a:t>复向量</a:t>
            </a:r>
            <a:r>
              <a:rPr kumimoji="1" lang="zh-CN" altLang="en-US" sz="2600" dirty="0"/>
              <a:t>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600" dirty="0">
                <a:solidFill>
                  <a:srgbClr val="0000FF"/>
                </a:solidFill>
              </a:rPr>
              <a:t>备注：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行向量和列向量总被看作是两个不同的向量．</a:t>
            </a:r>
          </a:p>
          <a:p>
            <a:pPr algn="l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所讨论的向量在没有指明是行向量还是列向量时，都当作列向量．</a:t>
            </a:r>
          </a:p>
          <a:p>
            <a:pPr algn="l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本书中，列向量用黑体小写字母 </a:t>
            </a:r>
            <a:r>
              <a:rPr kumimoji="1" lang="en-US" altLang="zh-CN" sz="2600" i="1" dirty="0"/>
              <a:t>a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/>
              <a:t>b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a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b </a:t>
            </a:r>
            <a:r>
              <a:rPr kumimoji="1" lang="zh-CN" altLang="en-US" sz="2600" dirty="0"/>
              <a:t>等表示，行向量则用 </a:t>
            </a:r>
            <a:r>
              <a:rPr kumimoji="1" lang="en-US" altLang="zh-CN" sz="2600" i="1" dirty="0" err="1"/>
              <a:t>a</a:t>
            </a:r>
            <a:r>
              <a:rPr kumimoji="1" lang="en-US" altLang="zh-CN" sz="2600" baseline="30000" dirty="0" err="1"/>
              <a:t>T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 err="1"/>
              <a:t>b</a:t>
            </a:r>
            <a:r>
              <a:rPr kumimoji="1" lang="en-US" altLang="zh-CN" sz="2600" baseline="30000" dirty="0" err="1"/>
              <a:t>T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 err="1">
                <a:latin typeface="Symbol" panose="05050102010706020507" pitchFamily="18" charset="2"/>
              </a:rPr>
              <a:t>a</a:t>
            </a:r>
            <a:r>
              <a:rPr kumimoji="1" lang="en-US" altLang="zh-CN" sz="2600" baseline="30000" dirty="0" err="1"/>
              <a:t>T</a:t>
            </a:r>
            <a:r>
              <a:rPr kumimoji="1" lang="en-US" altLang="zh-CN" sz="2600" dirty="0"/>
              <a:t>, 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b </a:t>
            </a:r>
            <a:r>
              <a:rPr kumimoji="1" lang="en-US" altLang="zh-CN" sz="2600" baseline="30000" dirty="0"/>
              <a:t>T</a:t>
            </a:r>
            <a:r>
              <a:rPr kumimoji="1" lang="en-US" altLang="zh-CN" sz="2600" i="1" dirty="0">
                <a:latin typeface="Symbol" panose="05050102010706020507" pitchFamily="18" charset="2"/>
              </a:rPr>
              <a:t> </a:t>
            </a:r>
            <a:r>
              <a:rPr kumimoji="1" lang="zh-CN" altLang="en-US" sz="2600" dirty="0"/>
              <a:t>表示．</a:t>
            </a:r>
          </a:p>
        </p:txBody>
      </p:sp>
    </p:spTree>
    <p:extLst>
      <p:ext uri="{BB962C8B-B14F-4D97-AF65-F5344CB8AC3E}">
        <p14:creationId xmlns:p14="http://schemas.microsoft.com/office/powerpoint/2010/main" val="409123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527707E-458B-3326-9333-6932F6DE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92696"/>
            <a:ext cx="8229600" cy="204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若干个同维数的列向量（行向量）所组成的集合称为</a:t>
            </a:r>
            <a:r>
              <a:rPr kumimoji="1" lang="zh-CN" altLang="en-US" sz="2600" b="1" dirty="0">
                <a:solidFill>
                  <a:srgbClr val="FF0000"/>
                </a:solidFill>
              </a:rPr>
              <a:t>向量组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当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) </a:t>
            </a:r>
            <a:r>
              <a:rPr kumimoji="1" lang="en-US" altLang="zh-CN" sz="2600" b="1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时，齐次线性方程组 </a:t>
            </a:r>
            <a:r>
              <a:rPr kumimoji="1" lang="en-US" altLang="zh-CN" sz="2600" b="1" i="1" dirty="0">
                <a:solidFill>
                  <a:srgbClr val="000000"/>
                </a:solidFill>
              </a:rPr>
              <a:t>Ax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 = 0 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的全体解组成的向量组含有无穷多个向量．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BC08B4FE-2F08-FD83-2971-593CB1697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35926"/>
              </p:ext>
            </p:extLst>
          </p:nvPr>
        </p:nvGraphicFramePr>
        <p:xfrm>
          <a:off x="107504" y="2965996"/>
          <a:ext cx="34528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452800" imgH="17068800" progId="Equation.DSMT4">
                  <p:embed/>
                </p:oleObj>
              </mc:Choice>
              <mc:Fallback>
                <p:oleObj name="Equation" r:id="rId3" imgW="41452800" imgH="17068800" progId="Equation.DSMT4">
                  <p:embed/>
                  <p:pic>
                    <p:nvPicPr>
                      <p:cNvPr id="140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65996"/>
                        <a:ext cx="3452813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9D03D231-B3E3-D39D-3032-30053DF4C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83683"/>
              </p:ext>
            </p:extLst>
          </p:nvPr>
        </p:nvGraphicFramePr>
        <p:xfrm>
          <a:off x="3530154" y="3415258"/>
          <a:ext cx="215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720" imgH="330120" progId="Equation.DSMT4">
                  <p:embed/>
                </p:oleObj>
              </mc:Choice>
              <mc:Fallback>
                <p:oleObj name="Equation" r:id="rId5" imgW="1422720" imgH="330120" progId="Equation.DSMT4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54" y="3415258"/>
                        <a:ext cx="2157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B652B68-02D1-D219-FF76-EF939ED86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6438"/>
              </p:ext>
            </p:extLst>
          </p:nvPr>
        </p:nvGraphicFramePr>
        <p:xfrm>
          <a:off x="5676454" y="2939008"/>
          <a:ext cx="104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965520" progId="Equation.DSMT4">
                  <p:embed/>
                </p:oleObj>
              </mc:Choice>
              <mc:Fallback>
                <p:oleObj name="Equation" r:id="rId7" imgW="685800" imgH="965520" progId="Equation.DSMT4">
                  <p:embed/>
                  <p:pic>
                    <p:nvPicPr>
                      <p:cNvPr id="140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454" y="2939008"/>
                        <a:ext cx="1041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3B647230-F4C9-5128-1D36-DBD0F199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577308"/>
            <a:ext cx="822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FF0000"/>
                </a:solidFill>
              </a:rPr>
              <a:t>结论：含有限个向量的有序向量组与矩阵一一对应．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A7FFA87B-0DCC-41C3-C886-57DDE07B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40" y="2290738"/>
            <a:ext cx="2124075" cy="1152525"/>
          </a:xfrm>
          <a:prstGeom prst="cloudCallout">
            <a:avLst>
              <a:gd name="adj1" fmla="val -38343"/>
              <a:gd name="adj2" fmla="val 8402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00"/>
                </a:solidFill>
              </a:rPr>
              <a:t>有限向量组</a:t>
            </a:r>
          </a:p>
        </p:txBody>
      </p:sp>
    </p:spTree>
    <p:extLst>
      <p:ext uri="{BB962C8B-B14F-4D97-AF65-F5344CB8AC3E}">
        <p14:creationId xmlns:p14="http://schemas.microsoft.com/office/powerpoint/2010/main" val="2233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7774" y="435230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23528" y="1412776"/>
            <a:ext cx="7721963" cy="495425"/>
            <a:chOff x="323528" y="1412776"/>
            <a:chExt cx="7721963" cy="495425"/>
          </a:xfrm>
        </p:grpSpPr>
        <p:grpSp>
          <p:nvGrpSpPr>
            <p:cNvPr id="37" name="组合 36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45156" y="1571387"/>
                <a:ext cx="3096344" cy="492443"/>
                <a:chOff x="545156" y="1571387"/>
                <a:chExt cx="3096344" cy="492443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45156" y="1571387"/>
                  <a:ext cx="309634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向量                        的</a:t>
                  </a:r>
                </a:p>
              </p:txBody>
            </p:sp>
            <p:graphicFrame>
              <p:nvGraphicFramePr>
                <p:cNvPr id="20" name="对象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9858166"/>
                    </p:ext>
                  </p:extLst>
                </p:nvPr>
              </p:nvGraphicFramePr>
              <p:xfrm>
                <a:off x="1349274" y="1582021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676400" imgH="419100" progId="Equation.DSMT4">
                        <p:embed/>
                      </p:oleObj>
                    </mc:Choice>
                    <mc:Fallback>
                      <p:oleObj name="Equation" r:id="rId3" imgW="1676400" imgH="419100" progId="Equation.DSMT4">
                        <p:embed/>
                        <p:pic>
                          <p:nvPicPr>
                            <p:cNvPr id="0" name="Picture 3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9274" y="1582021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TextBox 24"/>
              <p:cNvSpPr txBox="1"/>
              <p:nvPr/>
            </p:nvSpPr>
            <p:spPr>
              <a:xfrm>
                <a:off x="3353468" y="1568405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/>
                  <a:t>，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2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783737"/>
                  </p:ext>
                </p:extLst>
              </p:nvPr>
            </p:nvGraphicFramePr>
            <p:xfrm>
              <a:off x="5580112" y="1633240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79279" imgH="355446" progId="Equation.DSMT4">
                      <p:embed/>
                    </p:oleObj>
                  </mc:Choice>
                  <mc:Fallback>
                    <p:oleObj name="Equation" r:id="rId5" imgW="279279" imgH="355446" progId="Equation.DSMT4">
                      <p:embed/>
                      <p:pic>
                        <p:nvPicPr>
                          <p:cNvPr id="0" name="Picture 3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0112" y="1633240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Box 25"/>
              <p:cNvSpPr txBox="1"/>
              <p:nvPr/>
            </p:nvSpPr>
            <p:spPr>
              <a:xfrm>
                <a:off x="4788024" y="1568405"/>
                <a:ext cx="93610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9440212"/>
                  </p:ext>
                </p:extLst>
              </p:nvPr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76400" imgH="419100" progId="Equation.DSMT4">
                      <p:embed/>
                    </p:oleObj>
                  </mc:Choice>
                  <mc:Fallback>
                    <p:oleObj name="Equation" r:id="rId7" imgW="1676400" imgH="419100" progId="Equation.DSMT4">
                      <p:embed/>
                      <p:pic>
                        <p:nvPicPr>
                          <p:cNvPr id="0" name="Picture 3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TextBox 29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</a:t>
            </a:r>
            <a:r>
              <a:rPr lang="zh-CN" altLang="en-US" dirty="0"/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940152" y="966102"/>
            <a:ext cx="2303402" cy="492443"/>
            <a:chOff x="6588224" y="980728"/>
            <a:chExt cx="2303402" cy="492443"/>
          </a:xfrm>
        </p:grpSpPr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128453"/>
                </p:ext>
              </p:extLst>
            </p:nvPr>
          </p:nvGraphicFramePr>
          <p:xfrm>
            <a:off x="8181032" y="1064349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279" imgH="355446" progId="Equation.DSMT4">
                    <p:embed/>
                  </p:oleObj>
                </mc:Choice>
                <mc:Fallback>
                  <p:oleObj name="Equation" r:id="rId9" imgW="279279" imgH="355446" progId="Equation.DSMT4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032" y="1064349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588224" y="980728"/>
              <a:ext cx="23034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则称向量     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908720"/>
            <a:ext cx="5471839" cy="504056"/>
            <a:chOff x="468313" y="908720"/>
            <a:chExt cx="5471839" cy="504056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4182196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759200" imgH="419100" progId="Equation.DSMT4">
                      <p:embed/>
                    </p:oleObj>
                  </mc:Choice>
                  <mc:Fallback>
                    <p:oleObj name="Equation" r:id="rId11" imgW="3759200" imgH="419100" progId="Equation.DSMT4">
                      <p:embed/>
                      <p:pic>
                        <p:nvPicPr>
                          <p:cNvPr id="0" name="Picture 3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362623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04900" imgH="419100" progId="Equation.DSMT4">
                    <p:embed/>
                  </p:oleObj>
                </mc:Choice>
                <mc:Fallback>
                  <p:oleObj name="Equation" r:id="rId13" imgW="1104900" imgH="419100" progId="Equation.DSMT4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070458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146300" imgH="419100" progId="Equation.DSMT4">
                      <p:embed/>
                    </p:oleObj>
                  </mc:Choice>
                  <mc:Fallback>
                    <p:oleObj name="Equation" r:id="rId15" imgW="2146300" imgH="419100" progId="Equation.DSMT4">
                      <p:embed/>
                      <p:pic>
                        <p:nvPicPr>
                          <p:cNvPr id="0" name="Picture 3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61258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406048" imgH="406048" progId="Equation.DSMT4">
                      <p:embed/>
                    </p:oleObj>
                  </mc:Choice>
                  <mc:Fallback>
                    <p:oleObj name="Equation" r:id="rId17" imgW="406048" imgH="406048" progId="Equation.DSMT4">
                      <p:embed/>
                      <p:pic>
                        <p:nvPicPr>
                          <p:cNvPr id="0" name="Picture 3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47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>
                  <a:latin typeface="+mn-ea"/>
                  <a:sym typeface="Wingdings" pitchFamily="2" charset="2"/>
                </a:rPr>
                <a:t>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708374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46655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780" imgH="304536" progId="Equation.DSMT4">
                    <p:embed/>
                  </p:oleObj>
                </mc:Choice>
                <mc:Fallback>
                  <p:oleObj name="Equation" r:id="rId19" imgW="253780" imgH="304536" progId="Equation.DSMT4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501950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875964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501" imgH="304668" progId="Equation.DSMT4">
                    <p:embed/>
                  </p:oleObj>
                </mc:Choice>
                <mc:Fallback>
                  <p:oleObj name="Equation" r:id="rId21" imgW="228501" imgH="304668" progId="Equation.DSMT4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5284438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488759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1195" imgH="304668" progId="Equation.DSMT4">
                    <p:embed/>
                  </p:oleObj>
                </mc:Choice>
                <mc:Fallback>
                  <p:oleObj name="Equation" r:id="rId23" imgW="241195" imgH="304668" progId="Equation.DSMT4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4074799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</a:t>
              </a:r>
              <a:endParaRPr lang="zh-CN" altLang="en-US" dirty="0"/>
            </a:p>
          </p:txBody>
        </p:sp>
      </p:grp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360244" y="2692132"/>
            <a:ext cx="745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线性组合：向量组进行适当的伸缩（数乘）与多边形组合（加法）；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415180" y="4708376"/>
            <a:ext cx="428628" cy="1152374"/>
            <a:chOff x="3423291" y="4564360"/>
            <a:chExt cx="428628" cy="1152374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108746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53780" imgH="304536" progId="Equation.DSMT4">
                    <p:embed/>
                  </p:oleObj>
                </mc:Choice>
                <mc:Fallback>
                  <p:oleObj name="Equation" r:id="rId25" imgW="253780" imgH="304536" progId="Equation.DSMT4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组合 62"/>
          <p:cNvGrpSpPr/>
          <p:nvPr/>
        </p:nvGrpSpPr>
        <p:grpSpPr>
          <a:xfrm>
            <a:off x="1763688" y="5284440"/>
            <a:ext cx="648071" cy="592832"/>
            <a:chOff x="2627784" y="5140424"/>
            <a:chExt cx="648071" cy="592832"/>
          </a:xfrm>
        </p:grpSpPr>
        <p:cxnSp>
          <p:nvCxnSpPr>
            <p:cNvPr id="64" name="直接箭头连接符 63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278940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41195" imgH="304668" progId="Equation.DSMT4">
                    <p:embed/>
                  </p:oleObj>
                </mc:Choice>
                <mc:Fallback>
                  <p:oleObj name="Equation" r:id="rId26" imgW="241195" imgH="304668" progId="Equation.DSMT4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419" name="Object 163"/>
          <p:cNvGraphicFramePr>
            <a:graphicFrameLocks noChangeAspect="1"/>
          </p:cNvGraphicFramePr>
          <p:nvPr/>
        </p:nvGraphicFramePr>
        <p:xfrm>
          <a:off x="5000625" y="4214813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197100" imgH="419100" progId="Equation.DSMT4">
                  <p:embed/>
                </p:oleObj>
              </mc:Choice>
              <mc:Fallback>
                <p:oleObj name="Equation" r:id="rId27" imgW="2197100" imgH="41910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214813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6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9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9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9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14948 -0.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25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2.59259E-6 L 0.18889 -0.198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990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0244" y="1844835"/>
            <a:ext cx="169400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004048" y="1415758"/>
            <a:ext cx="3147240" cy="492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485401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53" name="组合 52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3240360" cy="492443"/>
                  <a:chOff x="545156" y="1571387"/>
                  <a:chExt cx="3240360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324036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                  的</a:t>
                    </a:r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33611234"/>
                      </p:ext>
                    </p:extLst>
                  </p:nvPr>
                </p:nvGraphicFramePr>
                <p:xfrm>
                  <a:off x="1482156" y="160153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" imgW="1676400" imgH="419100" progId="Equation.DSMT4">
                          <p:embed/>
                        </p:oleObj>
                      </mc:Choice>
                      <mc:Fallback>
                        <p:oleObj name="Equation" r:id="rId2" imgW="1676400" imgH="419100" progId="Equation.DSMT4">
                          <p:embed/>
                          <p:pic>
                            <p:nvPicPr>
                              <p:cNvPr id="0" name="Picture 4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82156" y="160153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4562685"/>
                    </p:ext>
                  </p:extLst>
                </p:nvPr>
              </p:nvGraphicFramePr>
              <p:xfrm>
                <a:off x="5580112" y="163324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279279" imgH="355446" progId="Equation.DSMT4">
                        <p:embed/>
                      </p:oleObj>
                    </mc:Choice>
                    <mc:Fallback>
                      <p:oleObj name="Equation" r:id="rId4" imgW="279279" imgH="355446" progId="Equation.DSMT4">
                        <p:embed/>
                        <p:pic>
                          <p:nvPicPr>
                            <p:cNvPr id="0" name="Picture 4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112" y="163324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88024" y="1568405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1970601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676400" imgH="419100" progId="Equation.DSMT4">
                        <p:embed/>
                      </p:oleObj>
                    </mc:Choice>
                    <mc:Fallback>
                      <p:oleObj name="Equation" r:id="rId6" imgW="1676400" imgH="419100" progId="Equation.DSMT4">
                        <p:embed/>
                        <p:pic>
                          <p:nvPicPr>
                            <p:cNvPr id="0" name="Picture 4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线性表示</a:t>
              </a:r>
              <a:r>
                <a:rPr lang="zh-CN" altLang="en-US" dirty="0"/>
                <a:t>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8313" y="908720"/>
            <a:ext cx="7898999" cy="549825"/>
            <a:chOff x="468313" y="908720"/>
            <a:chExt cx="7898999" cy="54982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0181521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759200" imgH="419100" progId="Equation.DSMT4">
                      <p:embed/>
                    </p:oleObj>
                  </mc:Choice>
                  <mc:Fallback>
                    <p:oleObj name="Equation" r:id="rId8" imgW="3759200" imgH="419100" progId="Equation.DSMT4">
                      <p:embed/>
                      <p:pic>
                        <p:nvPicPr>
                          <p:cNvPr id="0" name="Picture 4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0152" y="966102"/>
              <a:ext cx="2427160" cy="492443"/>
              <a:chOff x="6588224" y="980728"/>
              <a:chExt cx="2427160" cy="492443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3726454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79279" imgH="355446" progId="Equation.DSMT4">
                      <p:embed/>
                    </p:oleObj>
                  </mc:Choice>
                  <mc:Fallback>
                    <p:oleObj name="Equation" r:id="rId10" imgW="279279" imgH="355446" progId="Equation.DSMT4">
                      <p:embed/>
                      <p:pic>
                        <p:nvPicPr>
                          <p:cNvPr id="0" name="Picture 4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6588224" y="980728"/>
                <a:ext cx="242716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      是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221009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04900" imgH="419100" progId="Equation.DSMT4">
                    <p:embed/>
                  </p:oleObj>
                </mc:Choice>
                <mc:Fallback>
                  <p:oleObj name="Equation" r:id="rId12" imgW="1104900" imgH="419100" progId="Equation.DSMT4">
                    <p:embed/>
                    <p:pic>
                      <p:nvPicPr>
                        <p:cNvPr id="0" name="Picture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7243889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146300" imgH="419100" progId="Equation.DSMT4">
                      <p:embed/>
                    </p:oleObj>
                  </mc:Choice>
                  <mc:Fallback>
                    <p:oleObj name="Equation" r:id="rId14" imgW="2146300" imgH="419100" progId="Equation.DSMT4">
                      <p:embed/>
                      <p:pic>
                        <p:nvPicPr>
                          <p:cNvPr id="0" name="Picture 4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162429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06048" imgH="406048" progId="Equation.DSMT4">
                      <p:embed/>
                    </p:oleObj>
                  </mc:Choice>
                  <mc:Fallback>
                    <p:oleObj name="Equation" r:id="rId16" imgW="406048" imgH="406048" progId="Equation.DSMT4">
                      <p:embed/>
                      <p:pic>
                        <p:nvPicPr>
                          <p:cNvPr id="0" name="Picture 4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2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>
                  <a:latin typeface="+mn-ea"/>
                  <a:sym typeface="Wingdings" pitchFamily="2" charset="2"/>
                </a:rPr>
                <a:t>平面几何演示：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210147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941501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780" imgH="304536" progId="Equation.DSMT4">
                    <p:embed/>
                  </p:oleObj>
                </mc:Choice>
                <mc:Fallback>
                  <p:oleObj name="Equation" r:id="rId18" imgW="253780" imgH="304536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003723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963789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8501" imgH="304668" progId="Equation.DSMT4">
                    <p:embed/>
                  </p:oleObj>
                </mc:Choice>
                <mc:Fallback>
                  <p:oleObj name="Equation" r:id="rId20" imgW="228501" imgH="304668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4786211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123657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1195" imgH="304668" progId="Equation.DSMT4">
                    <p:embed/>
                  </p:oleObj>
                </mc:Choice>
                <mc:Fallback>
                  <p:oleObj name="Equation" r:id="rId22" imgW="241195" imgH="304668" progId="Equation.DSMT4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3576572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β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08348" y="4633251"/>
            <a:ext cx="1857388" cy="729270"/>
            <a:chOff x="3272444" y="4987464"/>
            <a:chExt cx="1857388" cy="729270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3272444" y="5216668"/>
              <a:ext cx="1857388" cy="500066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05244"/>
                </p:ext>
              </p:extLst>
            </p:nvPr>
          </p:nvGraphicFramePr>
          <p:xfrm>
            <a:off x="4572000" y="4987464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06048" imgH="304536" progId="Equation.DSMT4">
                    <p:embed/>
                  </p:oleObj>
                </mc:Choice>
                <mc:Fallback>
                  <p:oleObj name="Equation" r:id="rId24" imgW="406048" imgH="304536" progId="Equation.DSMT4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987464"/>
                          <a:ext cx="406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2195736" y="4498179"/>
            <a:ext cx="504056" cy="804296"/>
            <a:chOff x="3059832" y="4852392"/>
            <a:chExt cx="504056" cy="804296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143524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44114" imgH="304536" progId="Equation.DSMT4">
                    <p:embed/>
                  </p:oleObj>
                </mc:Choice>
                <mc:Fallback>
                  <p:oleObj name="Equation" r:id="rId26" imgW="444114" imgH="304536" progId="Equation.DSMT4">
                    <p:embed/>
                    <p:pic>
                      <p:nvPicPr>
                        <p:cNvPr id="0" name="Picture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1547664" y="4354163"/>
            <a:ext cx="850382" cy="1024880"/>
            <a:chOff x="2411760" y="4708376"/>
            <a:chExt cx="850382" cy="1024880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966721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31613" imgH="304668" progId="Equation.DSMT4">
                    <p:embed/>
                  </p:oleObj>
                </mc:Choice>
                <mc:Fallback>
                  <p:oleObj name="Equation" r:id="rId28" imgW="431613" imgH="304668" progId="Equation.DSMT4">
                    <p:embed/>
                    <p:pic>
                      <p:nvPicPr>
                        <p:cNvPr id="0" name="Picture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323528" y="2924944"/>
            <a:ext cx="74521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l-GR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β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的线性表示：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195736" y="4514949"/>
            <a:ext cx="504056" cy="804296"/>
            <a:chOff x="3059832" y="4852392"/>
            <a:chExt cx="504056" cy="804296"/>
          </a:xfrm>
        </p:grpSpPr>
        <p:cxnSp>
          <p:nvCxnSpPr>
            <p:cNvPr id="76" name="直接箭头连接符 75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503711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44114" imgH="304536" progId="Equation.DSMT4">
                    <p:embed/>
                  </p:oleObj>
                </mc:Choice>
                <mc:Fallback>
                  <p:oleObj name="Equation" r:id="rId30" imgW="444114" imgH="304536" progId="Equation.DSMT4">
                    <p:embed/>
                    <p:pic>
                      <p:nvPicPr>
                        <p:cNvPr id="0" name="Picture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组合 77"/>
          <p:cNvGrpSpPr/>
          <p:nvPr/>
        </p:nvGrpSpPr>
        <p:grpSpPr>
          <a:xfrm>
            <a:off x="1547664" y="4370933"/>
            <a:ext cx="850382" cy="1024880"/>
            <a:chOff x="2411760" y="4708376"/>
            <a:chExt cx="850382" cy="1024880"/>
          </a:xfrm>
        </p:grpSpPr>
        <p:cxnSp>
          <p:nvCxnSpPr>
            <p:cNvPr id="79" name="直接箭头连接符 78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96073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31613" imgH="304668" progId="Equation.DSMT4">
                    <p:embed/>
                  </p:oleObj>
                </mc:Choice>
                <mc:Fallback>
                  <p:oleObj name="Equation" r:id="rId31" imgW="431613" imgH="304668" progId="Equation.DSMT4">
                    <p:embed/>
                    <p:pic>
                      <p:nvPicPr>
                        <p:cNvPr id="0" name="Picture 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右箭头 81"/>
          <p:cNvSpPr/>
          <p:nvPr/>
        </p:nvSpPr>
        <p:spPr>
          <a:xfrm>
            <a:off x="4572000" y="4191001"/>
            <a:ext cx="453160" cy="17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25514"/>
              </p:ext>
            </p:extLst>
          </p:nvPr>
        </p:nvGraphicFramePr>
        <p:xfrm>
          <a:off x="5076056" y="4081601"/>
          <a:ext cx="2563977" cy="43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803400" imgH="304800" progId="Equation.DSMT4">
                  <p:embed/>
                </p:oleObj>
              </mc:Choice>
              <mc:Fallback>
                <p:oleObj name="Equation" r:id="rId32" imgW="1803400" imgH="3048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81601"/>
                        <a:ext cx="2563977" cy="433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9288 -0.06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22899 -0.156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78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1" grpId="0" animBg="1"/>
      <p:bldP spid="40" grpId="0"/>
      <p:bldP spid="74" grpId="0"/>
      <p:bldP spid="82" grpId="0" animBg="1"/>
      <p:bldP spid="8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0244" y="1844835"/>
            <a:ext cx="169400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004048" y="1415758"/>
            <a:ext cx="3147240" cy="492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2872" y="457249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53" name="组合 52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3073062" cy="492443"/>
                  <a:chOff x="545156" y="1571387"/>
                  <a:chExt cx="3073062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30730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                 的</a:t>
                    </a:r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12908468"/>
                      </p:ext>
                    </p:extLst>
                  </p:nvPr>
                </p:nvGraphicFramePr>
                <p:xfrm>
                  <a:off x="1450557" y="1601490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" imgW="1676400" imgH="419100" progId="Equation.DSMT4">
                          <p:embed/>
                        </p:oleObj>
                      </mc:Choice>
                      <mc:Fallback>
                        <p:oleObj name="Equation" r:id="rId2" imgW="1676400" imgH="419100" progId="Equation.DSMT4">
                          <p:embed/>
                          <p:pic>
                            <p:nvPicPr>
                              <p:cNvPr id="0" name="Picture 8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50557" y="1601490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4363971"/>
                    </p:ext>
                  </p:extLst>
                </p:nvPr>
              </p:nvGraphicFramePr>
              <p:xfrm>
                <a:off x="5580112" y="163324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279279" imgH="355446" progId="Equation.DSMT4">
                        <p:embed/>
                      </p:oleObj>
                    </mc:Choice>
                    <mc:Fallback>
                      <p:oleObj name="Equation" r:id="rId4" imgW="279279" imgH="355446" progId="Equation.DSMT4">
                        <p:embed/>
                        <p:pic>
                          <p:nvPicPr>
                            <p:cNvPr id="0" name="Picture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112" y="163324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88024" y="1568405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39302450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676400" imgH="419100" progId="Equation.DSMT4">
                        <p:embed/>
                      </p:oleObj>
                    </mc:Choice>
                    <mc:Fallback>
                      <p:oleObj name="Equation" r:id="rId6" imgW="1676400" imgH="419100" progId="Equation.DSMT4">
                        <p:embed/>
                        <p:pic>
                          <p:nvPicPr>
                            <p:cNvPr id="0" name="Picture 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线性表示</a:t>
              </a:r>
              <a:r>
                <a:rPr lang="zh-CN" altLang="en-US" dirty="0"/>
                <a:t>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676896" y="908720"/>
            <a:ext cx="6662802" cy="549825"/>
            <a:chOff x="1676896" y="908720"/>
            <a:chExt cx="6662802" cy="54982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506083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759200" imgH="419100" progId="Equation.DSMT4">
                      <p:embed/>
                    </p:oleObj>
                  </mc:Choice>
                  <mc:Fallback>
                    <p:oleObj name="Equation" r:id="rId8" imgW="3759200" imgH="419100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0151" y="966102"/>
              <a:ext cx="2399547" cy="492443"/>
              <a:chOff x="6588223" y="980728"/>
              <a:chExt cx="2399547" cy="492443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013981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79279" imgH="355446" progId="Equation.DSMT4">
                      <p:embed/>
                    </p:oleObj>
                  </mc:Choice>
                  <mc:Fallback>
                    <p:oleObj name="Equation" r:id="rId10" imgW="279279" imgH="355446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6588223" y="980728"/>
                <a:ext cx="2399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      是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3667455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146300" imgH="419100" progId="Equation.DSMT4">
                      <p:embed/>
                    </p:oleObj>
                  </mc:Choice>
                  <mc:Fallback>
                    <p:oleObj name="Equation" r:id="rId12" imgW="2146300" imgH="419100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410699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06048" imgH="406048" progId="Equation.DSMT4">
                      <p:embed/>
                    </p:oleObj>
                  </mc:Choice>
                  <mc:Fallback>
                    <p:oleObj name="Equation" r:id="rId14" imgW="406048" imgH="406048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4699" y="2660575"/>
            <a:ext cx="809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0000CC"/>
                </a:solidFill>
              </a:rPr>
              <a:t>例：</a:t>
            </a: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80709"/>
              </p:ext>
            </p:extLst>
          </p:nvPr>
        </p:nvGraphicFramePr>
        <p:xfrm>
          <a:off x="1076059" y="2685078"/>
          <a:ext cx="6348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94360" imgH="457200" progId="Equation.DSMT4">
                  <p:embed/>
                </p:oleObj>
              </mc:Choice>
              <mc:Fallback>
                <p:oleObj name="Equation" r:id="rId16" imgW="599436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059" y="2685078"/>
                        <a:ext cx="6348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3728"/>
              </p:ext>
            </p:extLst>
          </p:nvPr>
        </p:nvGraphicFramePr>
        <p:xfrm>
          <a:off x="1082409" y="3224828"/>
          <a:ext cx="39687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46160" imgH="431640" progId="Equation.DSMT4">
                  <p:embed/>
                </p:oleObj>
              </mc:Choice>
              <mc:Fallback>
                <p:oleObj name="Equation" r:id="rId18" imgW="3746160" imgH="431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09" y="3224828"/>
                        <a:ext cx="39687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5201589" y="3225026"/>
            <a:ext cx="12417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则有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68561"/>
              </p:ext>
            </p:extLst>
          </p:nvPr>
        </p:nvGraphicFramePr>
        <p:xfrm>
          <a:off x="1153846" y="3853478"/>
          <a:ext cx="2651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01640" imgH="419040" progId="Equation.DSMT4">
                  <p:embed/>
                </p:oleObj>
              </mc:Choice>
              <mc:Fallback>
                <p:oleObj name="Equation" r:id="rId20" imgW="2501640" imgH="4190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46" y="3853478"/>
                        <a:ext cx="2651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66707" y="4316759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故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zh-CN" altLang="en-US" dirty="0">
                <a:sym typeface="Symbol"/>
              </a:rPr>
              <a:t>可以由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3</a:t>
            </a:r>
            <a:r>
              <a:rPr lang="zh-CN" altLang="en-US" dirty="0">
                <a:sym typeface="Symbol"/>
              </a:rPr>
              <a:t>线性表示。</a:t>
            </a:r>
            <a:endParaRPr lang="zh-CN" altLang="en-US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13477"/>
              </p:ext>
            </p:extLst>
          </p:nvPr>
        </p:nvGraphicFramePr>
        <p:xfrm>
          <a:off x="4260584" y="3801090"/>
          <a:ext cx="2516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74560" imgH="419040" progId="Equation.DSMT4">
                  <p:embed/>
                </p:oleObj>
              </mc:Choice>
              <mc:Fallback>
                <p:oleObj name="Equation" r:id="rId22" imgW="2374560" imgH="4190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584" y="3801090"/>
                        <a:ext cx="2516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466707" y="4820815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ym typeface="Symbol"/>
              </a:rPr>
              <a:t>零向量可以由</a:t>
            </a:r>
            <a:r>
              <a:rPr lang="zh-CN" altLang="en-US" dirty="0">
                <a:solidFill>
                  <a:srgbClr val="FF0000"/>
                </a:solidFill>
                <a:sym typeface="Symbol"/>
              </a:rPr>
              <a:t>任意向量组</a:t>
            </a:r>
            <a:r>
              <a:rPr lang="zh-CN" altLang="en-US" dirty="0">
                <a:sym typeface="Symbol"/>
              </a:rPr>
              <a:t>线性表示。</a:t>
            </a:r>
            <a:endParaRPr lang="zh-CN" altLang="en-US" dirty="0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35400"/>
              </p:ext>
            </p:extLst>
          </p:nvPr>
        </p:nvGraphicFramePr>
        <p:xfrm>
          <a:off x="468313" y="955576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04900" imgH="419100" progId="Equation.DSMT4">
                  <p:embed/>
                </p:oleObj>
              </mc:Choice>
              <mc:Fallback>
                <p:oleObj name="Equation" r:id="rId24" imgW="1104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55576"/>
                        <a:ext cx="1203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6" grpId="0"/>
      <p:bldP spid="87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在该定义中，系数                   可以</a:t>
              </a:r>
              <a:r>
                <a:rPr lang="zh-CN" altLang="en-US" dirty="0">
                  <a:solidFill>
                    <a:srgbClr val="0000CC"/>
                  </a:solidFill>
                </a:rPr>
                <a:t>全为零</a:t>
              </a:r>
              <a:r>
                <a:rPr lang="zh-CN" altLang="en-US" dirty="0"/>
                <a:t>。 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202358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7000" imgH="419100" progId="Equation.DSMT4">
                    <p:embed/>
                  </p:oleObj>
                </mc:Choice>
                <mc:Fallback>
                  <p:oleObj name="Equation" r:id="rId3" imgW="13970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Box 61"/>
          <p:cNvSpPr txBox="1"/>
          <p:nvPr/>
        </p:nvSpPr>
        <p:spPr>
          <a:xfrm>
            <a:off x="323527" y="3494644"/>
            <a:ext cx="2736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量组线性表示</a:t>
            </a:r>
          </a:p>
        </p:txBody>
      </p: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0215" y="41781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76" name="组合 75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545156" y="1571387"/>
                  <a:ext cx="2935221" cy="492443"/>
                  <a:chOff x="545156" y="1571387"/>
                  <a:chExt cx="2935221" cy="49244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45156" y="1571387"/>
                    <a:ext cx="2935221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/>
                      <a:t>向量                       的</a:t>
                    </a:r>
                  </a:p>
                </p:txBody>
              </p:sp>
              <p:graphicFrame>
                <p:nvGraphicFramePr>
                  <p:cNvPr id="87" name="对象 8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89495633"/>
                      </p:ext>
                    </p:extLst>
                  </p:nvPr>
                </p:nvGraphicFramePr>
                <p:xfrm>
                  <a:off x="1342345" y="1593215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5" imgW="1676400" imgH="419100" progId="Equation.DSMT4">
                          <p:embed/>
                        </p:oleObj>
                      </mc:Choice>
                      <mc:Fallback>
                        <p:oleObj name="Equation" r:id="rId5" imgW="1676400" imgH="419100" progId="Equation.DSMT4">
                          <p:embed/>
                          <p:pic>
                            <p:nvPicPr>
                              <p:cNvPr id="0" name="Picture 10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42345" y="1593215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>
                      <a:solidFill>
                        <a:srgbClr val="FF0000"/>
                      </a:solidFill>
                    </a:rPr>
                    <a:t>线性组合</a:t>
                  </a:r>
                  <a:r>
                    <a:rPr lang="zh-CN" altLang="en-US" dirty="0"/>
                    <a:t>，</a:t>
                  </a: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8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8911946"/>
                    </p:ext>
                  </p:extLst>
                </p:nvPr>
              </p:nvGraphicFramePr>
              <p:xfrm>
                <a:off x="5588744" y="1667533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79279" imgH="355446" progId="Equation.DSMT4">
                        <p:embed/>
                      </p:oleObj>
                    </mc:Choice>
                    <mc:Fallback>
                      <p:oleObj name="Equation" r:id="rId7" imgW="279279" imgH="355446" progId="Equation.DSMT4">
                        <p:embed/>
                        <p:pic>
                          <p:nvPicPr>
                            <p:cNvPr id="0" name="Picture 10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8744" y="1667533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TextBox 80"/>
                <p:cNvSpPr txBox="1"/>
                <p:nvPr/>
              </p:nvSpPr>
              <p:spPr>
                <a:xfrm>
                  <a:off x="4788024" y="1568405"/>
                  <a:ext cx="8640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82" name="对象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325537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1676400" imgH="419100" progId="Equation.DSMT4">
                        <p:embed/>
                      </p:oleObj>
                    </mc:Choice>
                    <mc:Fallback>
                      <p:oleObj name="Equation" r:id="rId9" imgW="1676400" imgH="419100" progId="Equation.DSMT4">
                        <p:embed/>
                        <p:pic>
                          <p:nvPicPr>
                            <p:cNvPr id="0" name="Picture 1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" name="TextBox 82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线性表示</a:t>
              </a:r>
              <a:r>
                <a:rPr lang="zh-CN" altLang="en-US" dirty="0"/>
                <a:t>。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68313" y="908720"/>
            <a:ext cx="7775241" cy="549825"/>
            <a:chOff x="468313" y="908720"/>
            <a:chExt cx="7775241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6364126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759200" imgH="419100" progId="Equation.DSMT4">
                      <p:embed/>
                    </p:oleObj>
                  </mc:Choice>
                  <mc:Fallback>
                    <p:oleObj name="Equation" r:id="rId11" imgW="3759200" imgH="419100" progId="Equation.DSMT4">
                      <p:embed/>
                      <p:pic>
                        <p:nvPicPr>
                          <p:cNvPr id="0" name="Picture 1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2303402" cy="492443"/>
              <a:chOff x="6588224" y="980728"/>
              <a:chExt cx="2303402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671342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79279" imgH="355446" progId="Equation.DSMT4">
                      <p:embed/>
                    </p:oleObj>
                  </mc:Choice>
                  <mc:Fallback>
                    <p:oleObj name="Equation" r:id="rId13" imgW="279279" imgH="355446" progId="Equation.DSMT4">
                      <p:embed/>
                      <p:pic>
                        <p:nvPicPr>
                          <p:cNvPr id="0" name="Picture 1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230340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      是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435480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04900" imgH="419100" progId="Equation.DSMT4">
                    <p:embed/>
                  </p:oleObj>
                </mc:Choice>
                <mc:Fallback>
                  <p:oleObj name="Equation" r:id="rId15" imgW="1104900" imgH="419100" progId="Equation.DSMT4">
                    <p:embed/>
                    <p:pic>
                      <p:nvPicPr>
                        <p:cNvPr id="0" name="Picture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76991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146300" imgH="419100" progId="Equation.DSMT4">
                      <p:embed/>
                    </p:oleObj>
                  </mc:Choice>
                  <mc:Fallback>
                    <p:oleObj name="Equation" r:id="rId17" imgW="2146300" imgH="419100" progId="Equation.DSMT4">
                      <p:embed/>
                      <p:pic>
                        <p:nvPicPr>
                          <p:cNvPr id="0" name="Picture 1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136865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406048" imgH="406048" progId="Equation.DSMT4">
                      <p:embed/>
                    </p:oleObj>
                  </mc:Choice>
                  <mc:Fallback>
                    <p:oleObj name="Equation" r:id="rId19" imgW="406048" imgH="406048" progId="Equation.DSMT4">
                      <p:embed/>
                      <p:pic>
                        <p:nvPicPr>
                          <p:cNvPr id="0" name="Picture 10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组合 10"/>
          <p:cNvGrpSpPr/>
          <p:nvPr/>
        </p:nvGrpSpPr>
        <p:grpSpPr>
          <a:xfrm>
            <a:off x="683569" y="2996952"/>
            <a:ext cx="5021385" cy="492443"/>
            <a:chOff x="683569" y="2996952"/>
            <a:chExt cx="5021385" cy="492443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9" y="2996952"/>
              <a:ext cx="4752528" cy="492443"/>
              <a:chOff x="683569" y="2996952"/>
              <a:chExt cx="4752528" cy="49244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83569" y="2996952"/>
                <a:ext cx="47525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600" b="1" dirty="0">
                    <a:latin typeface="+mn-ea"/>
                  </a:rPr>
                  <a:t>（</a:t>
                </a:r>
                <a:r>
                  <a:rPr lang="en-US" altLang="zh-CN" sz="2600" b="1" dirty="0">
                    <a:latin typeface="+mn-ea"/>
                  </a:rPr>
                  <a:t>2</a:t>
                </a:r>
                <a:r>
                  <a:rPr lang="zh-CN" altLang="en-US" sz="2600" b="1" dirty="0">
                    <a:latin typeface="+mn-ea"/>
                  </a:rPr>
                  <a:t>）</a:t>
                </a:r>
                <a:r>
                  <a:rPr lang="zh-CN" altLang="en-US" sz="2600" b="1" dirty="0">
                    <a:solidFill>
                      <a:srgbClr val="0000CC"/>
                    </a:solidFill>
                    <a:latin typeface="+mn-ea"/>
                  </a:rPr>
                  <a:t>非齐次</a:t>
                </a:r>
                <a:r>
                  <a:rPr lang="zh-CN" altLang="en-US" sz="2600" b="1" dirty="0">
                    <a:latin typeface="+mn-ea"/>
                  </a:rPr>
                  <a:t>方程组      有解</a:t>
                </a: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3502302"/>
                  </p:ext>
                </p:extLst>
              </p:nvPr>
            </p:nvGraphicFramePr>
            <p:xfrm>
              <a:off x="3627051" y="3134692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965200" imgH="292100" progId="Equation.DSMT4">
                      <p:embed/>
                    </p:oleObj>
                  </mc:Choice>
                  <mc:Fallback>
                    <p:oleObj name="Equation" r:id="rId21" imgW="965200" imgH="292100" progId="Equation.DSMT4">
                      <p:embed/>
                      <p:pic>
                        <p:nvPicPr>
                          <p:cNvPr id="0" name="Picture 1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7051" y="3134692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691760"/>
                </p:ext>
              </p:extLst>
            </p:nvPr>
          </p:nvGraphicFramePr>
          <p:xfrm>
            <a:off x="5311254" y="3166927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93529" imgH="228501" progId="Equation.DSMT4">
                    <p:embed/>
                  </p:oleObj>
                </mc:Choice>
                <mc:Fallback>
                  <p:oleObj name="Equation" r:id="rId23" imgW="393529" imgH="228501" progId="Equation.DSMT4">
                    <p:embed/>
                    <p:pic>
                      <p:nvPicPr>
                        <p:cNvPr id="0" name="Picture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254" y="3166927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52120" y="2996952"/>
            <a:ext cx="2529125" cy="492443"/>
            <a:chOff x="5652120" y="2996952"/>
            <a:chExt cx="2529125" cy="492443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237678"/>
                </p:ext>
              </p:extLst>
            </p:nvPr>
          </p:nvGraphicFramePr>
          <p:xfrm>
            <a:off x="5652120" y="3134692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112" imgH="291973" progId="Equation.DSMT4">
                    <p:embed/>
                  </p:oleObj>
                </mc:Choice>
                <mc:Fallback>
                  <p:oleObj name="Equation" r:id="rId25" imgW="203112" imgH="291973" progId="Equation.DSMT4">
                    <p:embed/>
                    <p:pic>
                      <p:nvPicPr>
                        <p:cNvPr id="0" name="Picture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134692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537825"/>
                </p:ext>
              </p:extLst>
            </p:nvPr>
          </p:nvGraphicFramePr>
          <p:xfrm>
            <a:off x="6579379" y="314739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79400" imgH="279400" progId="Equation.DSMT4">
                    <p:embed/>
                  </p:oleObj>
                </mc:Choice>
                <mc:Fallback>
                  <p:oleObj name="Equation" r:id="rId27" imgW="279400" imgH="279400" progId="Equation.DSMT4">
                    <p:embed/>
                    <p:pic>
                      <p:nvPicPr>
                        <p:cNvPr id="0" name="Picture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379" y="314739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5804981" y="2996952"/>
              <a:ext cx="23762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的列向</a:t>
              </a:r>
            </a:p>
          </p:txBody>
        </p: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59607"/>
              </p:ext>
            </p:extLst>
          </p:nvPr>
        </p:nvGraphicFramePr>
        <p:xfrm>
          <a:off x="611560" y="4233763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965200" imgH="292100" progId="Equation.DSMT4">
                  <p:embed/>
                </p:oleObj>
              </mc:Choice>
              <mc:Fallback>
                <p:oleObj name="Equation" r:id="rId29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33763"/>
                        <a:ext cx="965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99655"/>
              </p:ext>
            </p:extLst>
          </p:nvPr>
        </p:nvGraphicFramePr>
        <p:xfrm>
          <a:off x="1690960" y="4107036"/>
          <a:ext cx="612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121080" imgH="545760" progId="Equation.DSMT4">
                  <p:embed/>
                </p:oleObj>
              </mc:Choice>
              <mc:Fallback>
                <p:oleObj name="Equation" r:id="rId30" imgW="61210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960" y="4107036"/>
                        <a:ext cx="6121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97124"/>
              </p:ext>
            </p:extLst>
          </p:nvPr>
        </p:nvGraphicFramePr>
        <p:xfrm>
          <a:off x="1691680" y="4810100"/>
          <a:ext cx="410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01840" imgH="419040" progId="Equation.DSMT4">
                  <p:embed/>
                </p:oleObj>
              </mc:Choice>
              <mc:Fallback>
                <p:oleObj name="Equation" r:id="rId32" imgW="4101840" imgH="419040" progId="Equation.DSMT4">
                  <p:embed/>
                  <p:pic>
                    <p:nvPicPr>
                      <p:cNvPr id="0" name="对象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810100"/>
                        <a:ext cx="410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9208</TotalTime>
  <Words>2812</Words>
  <Application>Microsoft Office PowerPoint</Application>
  <PresentationFormat>全屏显示(4:3)</PresentationFormat>
  <Paragraphs>585</Paragraphs>
  <Slides>34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黑体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主题2</vt:lpstr>
      <vt:lpstr>1_主题2</vt:lpstr>
      <vt:lpstr>2_主题2</vt:lpstr>
      <vt:lpstr>3_主题2</vt:lpstr>
      <vt:lpstr>Equation</vt:lpstr>
      <vt:lpstr>复    习</vt:lpstr>
      <vt:lpstr> 4.1  向量组及其线性组合 </vt:lpstr>
      <vt:lpstr>   复  习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 4.1  向量组及其线性组合 </vt:lpstr>
      <vt:lpstr>   4.1 向量组及其线性组合  </vt:lpstr>
      <vt:lpstr>4.1 向量组及其线性组合</vt:lpstr>
      <vt:lpstr>4.1 向量组及其线性组合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487</cp:revision>
  <dcterms:created xsi:type="dcterms:W3CDTF">2015-01-05T18:34:44Z</dcterms:created>
  <dcterms:modified xsi:type="dcterms:W3CDTF">2023-10-12T14:46:05Z</dcterms:modified>
</cp:coreProperties>
</file>