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69" r:id="rId4"/>
  </p:sldMasterIdLst>
  <p:notesMasterIdLst>
    <p:notesMasterId r:id="rId39"/>
  </p:notesMasterIdLst>
  <p:sldIdLst>
    <p:sldId id="411" r:id="rId5"/>
    <p:sldId id="395" r:id="rId6"/>
    <p:sldId id="389" r:id="rId7"/>
    <p:sldId id="392" r:id="rId8"/>
    <p:sldId id="393" r:id="rId9"/>
    <p:sldId id="406" r:id="rId10"/>
    <p:sldId id="290" r:id="rId11"/>
    <p:sldId id="305" r:id="rId12"/>
    <p:sldId id="407" r:id="rId13"/>
    <p:sldId id="408" r:id="rId14"/>
    <p:sldId id="409" r:id="rId15"/>
    <p:sldId id="262" r:id="rId16"/>
    <p:sldId id="398" r:id="rId17"/>
    <p:sldId id="263" r:id="rId18"/>
    <p:sldId id="360" r:id="rId19"/>
    <p:sldId id="377" r:id="rId20"/>
    <p:sldId id="266" r:id="rId21"/>
    <p:sldId id="412" r:id="rId22"/>
    <p:sldId id="385" r:id="rId23"/>
    <p:sldId id="413" r:id="rId24"/>
    <p:sldId id="386" r:id="rId25"/>
    <p:sldId id="399" r:id="rId26"/>
    <p:sldId id="400" r:id="rId27"/>
    <p:sldId id="403" r:id="rId28"/>
    <p:sldId id="402" r:id="rId29"/>
    <p:sldId id="405" r:id="rId30"/>
    <p:sldId id="378" r:id="rId31"/>
    <p:sldId id="379" r:id="rId32"/>
    <p:sldId id="397" r:id="rId33"/>
    <p:sldId id="375" r:id="rId34"/>
    <p:sldId id="396" r:id="rId35"/>
    <p:sldId id="286" r:id="rId36"/>
    <p:sldId id="294" r:id="rId37"/>
    <p:sldId id="410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156430"/>
    <a:srgbClr val="3396D9"/>
    <a:srgbClr val="800080"/>
    <a:srgbClr val="ECE2EB"/>
    <a:srgbClr val="8B25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4" autoAdjust="0"/>
    <p:restoredTop sz="93481" autoAdjust="0"/>
  </p:normalViewPr>
  <p:slideViewPr>
    <p:cSldViewPr>
      <p:cViewPr varScale="1">
        <p:scale>
          <a:sx n="69" d="100"/>
          <a:sy n="69" d="100"/>
        </p:scale>
        <p:origin x="1272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A32A6494-E2B3-41E1-A137-01BDC2CD814A}" type="presOf" srcId="{EF24F56F-F948-4FAE-A21B-C908CFF0947F}" destId="{04E584C8-CAF4-4F3A-A494-457051CBD1BA}" srcOrd="0" destOrd="0" presId="urn:microsoft.com/office/officeart/2005/8/layout/venn1"/>
    <dgm:cxn modelId="{92448E96-CAC3-4282-87EF-68B4413C6A83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04D864FB-323B-4CFD-AACB-20DC009DDEF8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6043F612-99D1-43EF-ACF3-6E8503E87334}" type="presOf" srcId="{A4DBE9E6-97EB-4725-A2C1-3C97D390DE6E}" destId="{CD4B3101-F142-4E5E-B80A-8D9996F097C7}" srcOrd="0" destOrd="0" presId="urn:microsoft.com/office/officeart/2005/8/layout/venn1"/>
    <dgm:cxn modelId="{5957E53C-B4A1-4285-A2FC-615F1A476D31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9B3494DA-5C43-4FAC-AC71-3341D956FE50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41F75291-D970-4827-BB7E-9F1DF308CCCE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66A2F4EC-CBCE-493E-A54F-E217CB47A07E}" type="presOf" srcId="{B9B3E140-8B8D-4175-BD94-00D1649702AA}" destId="{6DAFA64C-DC3D-43CC-9306-9A83B9F4FF30}" srcOrd="0" destOrd="0" presId="urn:microsoft.com/office/officeart/2005/8/layout/venn1"/>
    <dgm:cxn modelId="{841A19B6-B95D-4882-B79C-BAB90DE1697A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46A67300-52ED-41F6-B6CD-DB9632225469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DCA40852-9D74-47F1-88AD-98E7A3770052}" type="presOf" srcId="{938154DC-7DEC-4435-8AEE-F287F60DA644}" destId="{A319629E-037B-4B5B-8915-441F51FA60BC}" srcOrd="0" destOrd="0" presId="urn:microsoft.com/office/officeart/2005/8/layout/venn1"/>
    <dgm:cxn modelId="{93AD3898-7ECE-4CE1-8DCC-8531C2EF84DC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B0F96597-0F40-426C-B8C3-2D799442916C}" type="presOf" srcId="{45ECB1DE-4976-41EA-BF4A-BA9625218151}" destId="{61DA2F6A-A3A4-47F6-9631-E32DDDDECDEE}" srcOrd="0" destOrd="0" presId="urn:microsoft.com/office/officeart/2005/8/layout/venn1"/>
    <dgm:cxn modelId="{52E243ED-82AD-4994-8548-1734B6F2BB80}" type="presOf" srcId="{EF24F56F-F948-4FAE-A21B-C908CFF0947F}" destId="{04E584C8-CAF4-4F3A-A494-457051CBD1BA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FFB64C8A-6CBE-449D-B3A8-7599135F8F1E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710D1C12-8A78-4231-B495-0B51DB3FFBBF}" type="presOf" srcId="{21F9EB01-2DBC-4DE3-BF4F-D736561A8F50}" destId="{EDBBB33F-27B5-48AE-A61C-C9DE23066AD1}" srcOrd="0" destOrd="0" presId="urn:microsoft.com/office/officeart/2005/8/layout/venn1"/>
    <dgm:cxn modelId="{1A0D3279-30D2-4F26-B34A-21FE8AACD8E3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9FAC0C91-58F3-48E5-8D0D-A653F3EDE995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80AA639F-E191-428F-B7AD-8994F7E1578C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395896FE-4A86-4CE2-AAFC-C8843D1F42FB}" type="presOf" srcId="{4E65984A-BA92-43D1-B9A2-B9086CB43038}" destId="{952DD290-D500-4BE9-9525-723274617DF1}" srcOrd="0" destOrd="0" presId="urn:microsoft.com/office/officeart/2005/8/layout/venn1"/>
    <dgm:cxn modelId="{E786C4F0-7403-4E7E-BD89-78BADAA6C8FC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B8CCF758-D67D-435B-91B7-6FBB879B61AD}" type="presOf" srcId="{8A5913D2-4896-41F8-9856-90C73F67022D}" destId="{6F917F00-94F3-4752-A2F0-5E137890CEB8}" srcOrd="0" destOrd="0" presId="urn:microsoft.com/office/officeart/2005/8/layout/venn1"/>
    <dgm:cxn modelId="{2CF64EF2-AB10-4F70-B810-C7FAA142BC88}" type="presOf" srcId="{A4DBE9E6-97EB-4725-A2C1-3C97D390DE6E}" destId="{CD4B3101-F142-4E5E-B80A-8D9996F097C7}" srcOrd="0" destOrd="0" presId="urn:microsoft.com/office/officeart/2005/8/layout/venn1"/>
    <dgm:cxn modelId="{41CC06EC-06BD-49A9-B6AF-B7B73D7B007D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193B5A3A-3BC1-48B0-A95F-44D596379D57}" type="presOf" srcId="{B9B3E140-8B8D-4175-BD94-00D1649702AA}" destId="{6DAFA64C-DC3D-43CC-9306-9A83B9F4FF30}" srcOrd="0" destOrd="0" presId="urn:microsoft.com/office/officeart/2005/8/layout/venn1"/>
    <dgm:cxn modelId="{CF628278-1CE5-43C0-A7B3-670985758221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CE6F49C5-1433-47CB-A351-8822E30F4749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2174561C-5347-4158-9603-85E8889703FB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0FEA6166-F878-4FBC-BA0D-1F4E94C13B3E}" type="presOf" srcId="{AABD46EF-623D-4EC1-9905-9F9517C84035}" destId="{8A8110AF-7FCF-4E47-932E-B9CB33926204}" srcOrd="0" destOrd="0" presId="urn:microsoft.com/office/officeart/2005/8/layout/venn1"/>
    <dgm:cxn modelId="{980114DF-600B-49B3-B97E-42C005CA5C88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05D6722D-EAC0-4749-9227-34D57AD67A4A}" type="presOf" srcId="{EF24F56F-F948-4FAE-A21B-C908CFF0947F}" destId="{04E584C8-CAF4-4F3A-A494-457051CBD1BA}" srcOrd="0" destOrd="0" presId="urn:microsoft.com/office/officeart/2005/8/layout/venn1"/>
    <dgm:cxn modelId="{E146A877-1784-425E-87A3-94D5A05D95D9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489E2E45-1F9B-404D-9A06-1C9EC449325C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4053655D-ECBB-4D5A-9A70-A1FD61DA4273}" type="presOf" srcId="{CE6CFCA0-C49C-4951-BE4A-2894AF7F0369}" destId="{7B1E7C52-CF18-48B2-BB65-024F73E359D3}" srcOrd="0" destOrd="0" presId="urn:microsoft.com/office/officeart/2005/8/layout/venn1"/>
    <dgm:cxn modelId="{6C77407F-58C8-421B-8A85-804A8662DCFC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87C9BA31-1078-40CF-9DB4-C4D704EBB81D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FEE1FE79-E43B-400F-B244-BCAA159B5F84}" type="presOf" srcId="{21F9EB01-2DBC-4DE3-BF4F-D736561A8F50}" destId="{EDBBB33F-27B5-48AE-A61C-C9DE23066AD1}" srcOrd="0" destOrd="0" presId="urn:microsoft.com/office/officeart/2005/8/layout/venn1"/>
    <dgm:cxn modelId="{C37765D0-DF70-4CC9-94CB-FAF0A4B7B267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273D3DAF-DB7E-4323-BCBB-AE625A6D1813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4E52F704-F225-44C8-8729-6358943FF1B6}" type="presOf" srcId="{0E6DF1C2-1746-482F-BF52-CD765E80A365}" destId="{171034FF-3396-4AA1-9482-05BACFB2D723}" srcOrd="0" destOrd="0" presId="urn:microsoft.com/office/officeart/2005/8/layout/venn1"/>
    <dgm:cxn modelId="{414D7E9C-027A-4115-8E20-A22906868B8E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B5A3F0A7-527E-4359-9D67-4DDA941852AE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E968C474-2A56-4CF3-B0D5-AAF616193C19}" type="presOf" srcId="{A4DBE9E6-97EB-4725-A2C1-3C97D390DE6E}" destId="{CD4B3101-F142-4E5E-B80A-8D9996F097C7}" srcOrd="0" destOrd="0" presId="urn:microsoft.com/office/officeart/2005/8/layout/venn1"/>
    <dgm:cxn modelId="{A97236A3-19E7-4EFC-A03A-B8130BF5819E}" type="presOf" srcId="{8A5913D2-4896-41F8-9856-90C73F67022D}" destId="{6F917F00-94F3-4752-A2F0-5E137890CEB8}" srcOrd="0" destOrd="0" presId="urn:microsoft.com/office/officeart/2005/8/layout/venn1"/>
    <dgm:cxn modelId="{CA6722B6-93EF-4D2C-AE52-938C5A15E420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ABBC5B5F-E183-4428-820B-A511D3304F02}" type="presOf" srcId="{737B5EC5-D0D2-4529-A675-2479ADB7512A}" destId="{4470F79F-6492-40EA-A900-0CDDBA36E791}" srcOrd="0" destOrd="0" presId="urn:microsoft.com/office/officeart/2005/8/layout/venn1"/>
    <dgm:cxn modelId="{D6E94B6B-2EF6-4401-8633-633E41404A30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60EE0AB9-D821-44FA-B560-BE92993BCBA5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F4EF3038-B67B-4134-841F-4C8A89422BBA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36CEF9DB-7D3E-4A09-9686-93E4099B193F}" type="presOf" srcId="{AABD46EF-623D-4EC1-9905-9F9517C84035}" destId="{8A8110AF-7FCF-4E47-932E-B9CB33926204}" srcOrd="0" destOrd="0" presId="urn:microsoft.com/office/officeart/2005/8/layout/venn1"/>
    <dgm:cxn modelId="{DA3A7058-5C5A-4D3D-B384-191EE0F2B547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9DCF7599-C50F-4180-8528-C338DEB0FADC}" type="presOf" srcId="{EF24F56F-F948-4FAE-A21B-C908CFF0947F}" destId="{04E584C8-CAF4-4F3A-A494-457051CBD1BA}" srcOrd="0" destOrd="0" presId="urn:microsoft.com/office/officeart/2005/8/layout/venn1"/>
    <dgm:cxn modelId="{FB13DCA9-455F-4B8E-91D1-BAD09D9893EA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CCEDAE71-EFFE-41FA-8D2E-FCE4876BBE44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1A78CC1D-6A72-4F07-9084-EB2EE5AC9864}" type="presOf" srcId="{CE6CFCA0-C49C-4951-BE4A-2894AF7F0369}" destId="{7B1E7C52-CF18-48B2-BB65-024F73E359D3}" srcOrd="0" destOrd="0" presId="urn:microsoft.com/office/officeart/2005/8/layout/venn1"/>
    <dgm:cxn modelId="{B6A0F7ED-5F37-4823-BBF0-500B7A9EEFD5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5EB19331-9D83-4CD2-9610-BDD2E55C4B3D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6B98DB11-29FD-4307-858C-8B33D260B33E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78B0D7F4-8149-40EB-B13A-425DE6028257}" type="presOf" srcId="{4E65984A-BA92-43D1-B9A2-B9086CB43038}" destId="{952DD290-D500-4BE9-9525-723274617DF1}" srcOrd="0" destOrd="0" presId="urn:microsoft.com/office/officeart/2005/8/layout/venn1"/>
    <dgm:cxn modelId="{E1884359-5EFE-426D-BECB-62D1F69444F5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50C16E6B-72AC-4DDC-9C44-2BDA04280F65}" type="presOf" srcId="{8A5913D2-4896-41F8-9856-90C73F67022D}" destId="{6F917F00-94F3-4752-A2F0-5E137890CEB8}" srcOrd="0" destOrd="0" presId="urn:microsoft.com/office/officeart/2005/8/layout/venn1"/>
    <dgm:cxn modelId="{7071C75A-CCF8-46FB-948A-6E2967CB572C}" type="presOf" srcId="{A4DBE9E6-97EB-4725-A2C1-3C97D390DE6E}" destId="{CD4B3101-F142-4E5E-B80A-8D9996F097C7}" srcOrd="0" destOrd="0" presId="urn:microsoft.com/office/officeart/2005/8/layout/venn1"/>
    <dgm:cxn modelId="{C76482FB-DB53-4B54-B888-CFF4BAAE3951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D51CCD0F-6885-462D-A7F9-75A11306D04B}" type="presOf" srcId="{737B5EC5-D0D2-4529-A675-2479ADB7512A}" destId="{4470F79F-6492-40EA-A900-0CDDBA36E791}" srcOrd="0" destOrd="0" presId="urn:microsoft.com/office/officeart/2005/8/layout/venn1"/>
    <dgm:cxn modelId="{F2E49134-F00B-4E71-B07A-663FC1E02CB3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DC35CCE7-B8AF-463D-B737-5849DD6E0CE5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10D2E371-235F-4BD0-B0A8-2D880B6F3C4F}" type="presOf" srcId="{4E65984A-BA92-43D1-B9A2-B9086CB43038}" destId="{952DD290-D500-4BE9-9525-723274617DF1}" srcOrd="0" destOrd="0" presId="urn:microsoft.com/office/officeart/2005/8/layout/venn1"/>
    <dgm:cxn modelId="{4CE4488A-E535-4397-ACC1-C88B76DE1346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F650EE78-D76F-4C96-95F5-D8DC65ACCE5A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4D32F76C-9DE5-420F-97FB-08487836DF19}" type="presOf" srcId="{938154DC-7DEC-4435-8AEE-F287F60DA644}" destId="{A319629E-037B-4B5B-8915-441F51FA60BC}" srcOrd="0" destOrd="0" presId="urn:microsoft.com/office/officeart/2005/8/layout/venn1"/>
    <dgm:cxn modelId="{377736FF-B889-4197-AA04-F227686F8229}" type="presOf" srcId="{AABD46EF-623D-4EC1-9905-9F9517C84035}" destId="{8A8110AF-7FCF-4E47-932E-B9CB33926204}" srcOrd="0" destOrd="0" presId="urn:microsoft.com/office/officeart/2005/8/layout/venn1"/>
    <dgm:cxn modelId="{A86E69C8-13C8-4D9E-9CDE-C5607C50ADE2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05D0AB64-5D0D-44ED-A165-7DCC3B8BFFC2}" type="presOf" srcId="{A4DBE9E6-97EB-4725-A2C1-3C97D390DE6E}" destId="{CD4B3101-F142-4E5E-B80A-8D9996F097C7}" srcOrd="0" destOrd="0" presId="urn:microsoft.com/office/officeart/2005/8/layout/venn1"/>
    <dgm:cxn modelId="{18F76BDE-FFDD-4A69-986F-15A073534CA8}" type="presOf" srcId="{8A5913D2-4896-41F8-9856-90C73F67022D}" destId="{6F917F00-94F3-4752-A2F0-5E137890CEB8}" srcOrd="0" destOrd="0" presId="urn:microsoft.com/office/officeart/2005/8/layout/venn1"/>
    <dgm:cxn modelId="{00808874-B6B6-4E9E-8215-A8EB10480946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DA48FB2E-EEA7-465F-B7ED-AF004493BAB2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6C6772F8-D79E-4960-9C41-BF3AFA368FE0}" type="presOf" srcId="{737B5EC5-D0D2-4529-A675-2479ADB7512A}" destId="{4470F79F-6492-40EA-A900-0CDDBA36E791}" srcOrd="0" destOrd="0" presId="urn:microsoft.com/office/officeart/2005/8/layout/venn1"/>
    <dgm:cxn modelId="{06EAC5C6-A4CC-4ED3-951E-B688B01AA7DE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D1F66236-65CA-4CBC-B648-BC5239552139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36213AF3-86D9-4F1C-879A-057E6EF85F31}" type="presOf" srcId="{938154DC-7DEC-4435-8AEE-F287F60DA644}" destId="{A319629E-037B-4B5B-8915-441F51FA60BC}" srcOrd="0" destOrd="0" presId="urn:microsoft.com/office/officeart/2005/8/layout/venn1"/>
    <dgm:cxn modelId="{DFB86842-3046-47C8-942B-B076AF7FC9B1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E7365CA0-B593-4B2F-93E9-43A29B37D061}" type="presOf" srcId="{EF24F56F-F948-4FAE-A21B-C908CFF0947F}" destId="{04E584C8-CAF4-4F3A-A494-457051CBD1BA}" srcOrd="0" destOrd="0" presId="urn:microsoft.com/office/officeart/2005/8/layout/venn1"/>
    <dgm:cxn modelId="{698E5CBD-4127-489A-9D0F-BE86D5CB279F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DAB7DC61-FC15-4D5B-A17F-4A2992E0ABC3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7C6BFB87-01A6-4670-95EA-DCD415F8BFA9}" type="presOf" srcId="{CE6CFCA0-C49C-4951-BE4A-2894AF7F0369}" destId="{7B1E7C52-CF18-48B2-BB65-024F73E359D3}" srcOrd="0" destOrd="0" presId="urn:microsoft.com/office/officeart/2005/8/layout/venn1"/>
    <dgm:cxn modelId="{CCF677AE-1D7E-4F30-BAAD-3B1254453B2D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1E5C02CB-6454-45E9-B1C0-7DB435F8F544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AE724470-F9B6-49BA-8E1B-5754799555E8}" type="presOf" srcId="{0E6DF1C2-1746-482F-BF52-CD765E80A365}" destId="{171034FF-3396-4AA1-9482-05BACFB2D723}" srcOrd="0" destOrd="0" presId="urn:microsoft.com/office/officeart/2005/8/layout/venn1"/>
    <dgm:cxn modelId="{A49650A8-EAE0-4889-B45D-073DF4D6A542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58E7A0C8-2DB9-45A7-97A2-F27324808EBA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00408-18AE-4784-AF73-EC3C71D37A2F}" type="datetimeFigureOut">
              <a:rPr lang="zh-CN" altLang="en-US" smtClean="0"/>
              <a:pPr/>
              <a:t>2023/10/16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74651-8817-4A6F-BF50-A4D528784E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551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74651-8817-4A6F-BF50-A4D528784E4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254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82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241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926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228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82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228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750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microsoft.com/office/2007/relationships/hdphoto" Target="../media/hdphoto1.wdp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8" Type="http://schemas.openxmlformats.org/officeDocument/2006/relationships/diagramLayout" Target="../diagrams/layout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33" Type="http://schemas.microsoft.com/office/2007/relationships/hdphoto" Target="../media/hdphoto1.wdp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QuickStyle" Target="../diagrams/quickStyle1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28" Type="http://schemas.openxmlformats.org/officeDocument/2006/relationships/diagramLayout" Target="../diagrams/layout12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31" Type="http://schemas.microsoft.com/office/2007/relationships/diagramDrawing" Target="../diagrams/drawing12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Relationship Id="rId27" Type="http://schemas.openxmlformats.org/officeDocument/2006/relationships/diagramData" Target="../diagrams/data12.xml"/><Relationship Id="rId30" Type="http://schemas.openxmlformats.org/officeDocument/2006/relationships/diagramColors" Target="../diagrams/colors12.xml"/><Relationship Id="rId8" Type="http://schemas.openxmlformats.org/officeDocument/2006/relationships/diagramLayout" Target="../diagrams/layout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15.xml"/><Relationship Id="rId18" Type="http://schemas.openxmlformats.org/officeDocument/2006/relationships/diagramLayout" Target="../diagrams/layout16.xml"/><Relationship Id="rId26" Type="http://schemas.microsoft.com/office/2007/relationships/diagramDrawing" Target="../diagrams/drawing17.xml"/><Relationship Id="rId3" Type="http://schemas.openxmlformats.org/officeDocument/2006/relationships/diagramLayout" Target="../diagrams/layout13.xml"/><Relationship Id="rId21" Type="http://schemas.microsoft.com/office/2007/relationships/diagramDrawing" Target="../diagrams/drawing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5" Type="http://schemas.openxmlformats.org/officeDocument/2006/relationships/diagramColors" Target="../diagrams/colors17.xml"/><Relationship Id="rId33" Type="http://schemas.microsoft.com/office/2007/relationships/hdphoto" Target="../media/hdphoto1.wdp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0" Type="http://schemas.openxmlformats.org/officeDocument/2006/relationships/diagramColors" Target="../diagrams/colors16.xml"/><Relationship Id="rId29" Type="http://schemas.openxmlformats.org/officeDocument/2006/relationships/diagramQuickStyle" Target="../diagrams/quickStyle18.xml"/><Relationship Id="rId1" Type="http://schemas.openxmlformats.org/officeDocument/2006/relationships/slideMaster" Target="../slideMasters/slideMaster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24" Type="http://schemas.openxmlformats.org/officeDocument/2006/relationships/diagramQuickStyle" Target="../diagrams/quickStyle17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23" Type="http://schemas.openxmlformats.org/officeDocument/2006/relationships/diagramLayout" Target="../diagrams/layout17.xml"/><Relationship Id="rId28" Type="http://schemas.openxmlformats.org/officeDocument/2006/relationships/diagramLayout" Target="../diagrams/layout18.xml"/><Relationship Id="rId10" Type="http://schemas.openxmlformats.org/officeDocument/2006/relationships/diagramColors" Target="../diagrams/colors14.xml"/><Relationship Id="rId19" Type="http://schemas.openxmlformats.org/officeDocument/2006/relationships/diagramQuickStyle" Target="../diagrams/quickStyle16.xml"/><Relationship Id="rId31" Type="http://schemas.microsoft.com/office/2007/relationships/diagramDrawing" Target="../diagrams/drawing18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Relationship Id="rId22" Type="http://schemas.openxmlformats.org/officeDocument/2006/relationships/diagramData" Target="../diagrams/data17.xml"/><Relationship Id="rId27" Type="http://schemas.openxmlformats.org/officeDocument/2006/relationships/diagramData" Target="../diagrams/data18.xml"/><Relationship Id="rId30" Type="http://schemas.openxmlformats.org/officeDocument/2006/relationships/diagramColors" Target="../diagrams/colors18.xml"/><Relationship Id="rId8" Type="http://schemas.openxmlformats.org/officeDocument/2006/relationships/diagramLayout" Target="../diagrams/layout1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21.xml"/><Relationship Id="rId18" Type="http://schemas.openxmlformats.org/officeDocument/2006/relationships/diagramLayout" Target="../diagrams/layout22.xml"/><Relationship Id="rId26" Type="http://schemas.microsoft.com/office/2007/relationships/diagramDrawing" Target="../diagrams/drawing23.xml"/><Relationship Id="rId3" Type="http://schemas.openxmlformats.org/officeDocument/2006/relationships/diagramLayout" Target="../diagrams/layout19.xml"/><Relationship Id="rId21" Type="http://schemas.microsoft.com/office/2007/relationships/diagramDrawing" Target="../diagrams/drawing22.xml"/><Relationship Id="rId7" Type="http://schemas.openxmlformats.org/officeDocument/2006/relationships/diagramData" Target="../diagrams/data20.xml"/><Relationship Id="rId12" Type="http://schemas.openxmlformats.org/officeDocument/2006/relationships/diagramData" Target="../diagrams/data21.xml"/><Relationship Id="rId17" Type="http://schemas.openxmlformats.org/officeDocument/2006/relationships/diagramData" Target="../diagrams/data22.xml"/><Relationship Id="rId25" Type="http://schemas.openxmlformats.org/officeDocument/2006/relationships/diagramColors" Target="../diagrams/colors23.xml"/><Relationship Id="rId33" Type="http://schemas.microsoft.com/office/2007/relationships/hdphoto" Target="../media/hdphoto1.wdp"/><Relationship Id="rId2" Type="http://schemas.openxmlformats.org/officeDocument/2006/relationships/diagramData" Target="../diagrams/data19.xml"/><Relationship Id="rId16" Type="http://schemas.microsoft.com/office/2007/relationships/diagramDrawing" Target="../diagrams/drawing21.xml"/><Relationship Id="rId20" Type="http://schemas.openxmlformats.org/officeDocument/2006/relationships/diagramColors" Target="../diagrams/colors22.xml"/><Relationship Id="rId29" Type="http://schemas.openxmlformats.org/officeDocument/2006/relationships/diagramQuickStyle" Target="../diagrams/quickStyle24.xml"/><Relationship Id="rId1" Type="http://schemas.openxmlformats.org/officeDocument/2006/relationships/slideMaster" Target="../slideMasters/slideMaster3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24" Type="http://schemas.openxmlformats.org/officeDocument/2006/relationships/diagramQuickStyle" Target="../diagrams/quickStyle23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9.xml"/><Relationship Id="rId15" Type="http://schemas.openxmlformats.org/officeDocument/2006/relationships/diagramColors" Target="../diagrams/colors21.xml"/><Relationship Id="rId23" Type="http://schemas.openxmlformats.org/officeDocument/2006/relationships/diagramLayout" Target="../diagrams/layout23.xml"/><Relationship Id="rId28" Type="http://schemas.openxmlformats.org/officeDocument/2006/relationships/diagramLayout" Target="../diagrams/layout24.xml"/><Relationship Id="rId10" Type="http://schemas.openxmlformats.org/officeDocument/2006/relationships/diagramColors" Target="../diagrams/colors20.xml"/><Relationship Id="rId19" Type="http://schemas.openxmlformats.org/officeDocument/2006/relationships/diagramQuickStyle" Target="../diagrams/quickStyle22.xml"/><Relationship Id="rId31" Type="http://schemas.microsoft.com/office/2007/relationships/diagramDrawing" Target="../diagrams/drawing24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Relationship Id="rId14" Type="http://schemas.openxmlformats.org/officeDocument/2006/relationships/diagramQuickStyle" Target="../diagrams/quickStyle21.xml"/><Relationship Id="rId22" Type="http://schemas.openxmlformats.org/officeDocument/2006/relationships/diagramData" Target="../diagrams/data23.xml"/><Relationship Id="rId27" Type="http://schemas.openxmlformats.org/officeDocument/2006/relationships/diagramData" Target="../diagrams/data24.xml"/><Relationship Id="rId30" Type="http://schemas.openxmlformats.org/officeDocument/2006/relationships/diagramColors" Target="../diagrams/colors24.xml"/><Relationship Id="rId8" Type="http://schemas.openxmlformats.org/officeDocument/2006/relationships/diagramLayout" Target="../diagrams/layout2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27.xml"/><Relationship Id="rId18" Type="http://schemas.openxmlformats.org/officeDocument/2006/relationships/diagramLayout" Target="../diagrams/layout28.xml"/><Relationship Id="rId26" Type="http://schemas.microsoft.com/office/2007/relationships/diagramDrawing" Target="../diagrams/drawing29.xml"/><Relationship Id="rId3" Type="http://schemas.openxmlformats.org/officeDocument/2006/relationships/diagramLayout" Target="../diagrams/layout25.xml"/><Relationship Id="rId21" Type="http://schemas.microsoft.com/office/2007/relationships/diagramDrawing" Target="../diagrams/drawing28.xml"/><Relationship Id="rId7" Type="http://schemas.openxmlformats.org/officeDocument/2006/relationships/diagramData" Target="../diagrams/data26.xml"/><Relationship Id="rId12" Type="http://schemas.openxmlformats.org/officeDocument/2006/relationships/diagramData" Target="../diagrams/data27.xml"/><Relationship Id="rId17" Type="http://schemas.openxmlformats.org/officeDocument/2006/relationships/diagramData" Target="../diagrams/data28.xml"/><Relationship Id="rId25" Type="http://schemas.openxmlformats.org/officeDocument/2006/relationships/diagramColors" Target="../diagrams/colors29.xml"/><Relationship Id="rId33" Type="http://schemas.microsoft.com/office/2007/relationships/hdphoto" Target="../media/hdphoto1.wdp"/><Relationship Id="rId2" Type="http://schemas.openxmlformats.org/officeDocument/2006/relationships/diagramData" Target="../diagrams/data25.xml"/><Relationship Id="rId16" Type="http://schemas.microsoft.com/office/2007/relationships/diagramDrawing" Target="../diagrams/drawing27.xml"/><Relationship Id="rId20" Type="http://schemas.openxmlformats.org/officeDocument/2006/relationships/diagramColors" Target="../diagrams/colors28.xml"/><Relationship Id="rId29" Type="http://schemas.openxmlformats.org/officeDocument/2006/relationships/diagramQuickStyle" Target="../diagrams/quickStyle30.xml"/><Relationship Id="rId1" Type="http://schemas.openxmlformats.org/officeDocument/2006/relationships/slideMaster" Target="../slideMasters/slideMaster4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24" Type="http://schemas.openxmlformats.org/officeDocument/2006/relationships/diagramQuickStyle" Target="../diagrams/quickStyle29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25.xml"/><Relationship Id="rId15" Type="http://schemas.openxmlformats.org/officeDocument/2006/relationships/diagramColors" Target="../diagrams/colors27.xml"/><Relationship Id="rId23" Type="http://schemas.openxmlformats.org/officeDocument/2006/relationships/diagramLayout" Target="../diagrams/layout29.xml"/><Relationship Id="rId28" Type="http://schemas.openxmlformats.org/officeDocument/2006/relationships/diagramLayout" Target="../diagrams/layout30.xml"/><Relationship Id="rId10" Type="http://schemas.openxmlformats.org/officeDocument/2006/relationships/diagramColors" Target="../diagrams/colors26.xml"/><Relationship Id="rId19" Type="http://schemas.openxmlformats.org/officeDocument/2006/relationships/diagramQuickStyle" Target="../diagrams/quickStyle28.xml"/><Relationship Id="rId31" Type="http://schemas.microsoft.com/office/2007/relationships/diagramDrawing" Target="../diagrams/drawing30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Relationship Id="rId14" Type="http://schemas.openxmlformats.org/officeDocument/2006/relationships/diagramQuickStyle" Target="../diagrams/quickStyle27.xml"/><Relationship Id="rId22" Type="http://schemas.openxmlformats.org/officeDocument/2006/relationships/diagramData" Target="../diagrams/data29.xml"/><Relationship Id="rId27" Type="http://schemas.openxmlformats.org/officeDocument/2006/relationships/diagramData" Target="../diagrams/data30.xml"/><Relationship Id="rId30" Type="http://schemas.openxmlformats.org/officeDocument/2006/relationships/diagramColors" Target="../diagrams/colors30.xml"/><Relationship Id="rId8" Type="http://schemas.openxmlformats.org/officeDocument/2006/relationships/diagramLayout" Target="../diagrams/layout2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260491645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595250747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731631201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011916604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61022603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0961751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69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18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094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/>
              <a:pPr/>
              <a:t>2023/10/16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17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95307886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472796956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630453185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530378474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153627078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755710637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6807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92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30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4F81BD">
                      <a:tint val="83000"/>
                      <a:shade val="100000"/>
                      <a:satMod val="200000"/>
                    </a:srgbClr>
                  </a:gs>
                  <a:gs pos="75000">
                    <a:srgbClr val="4F81BD">
                      <a:tint val="100000"/>
                      <a:shade val="50000"/>
                      <a:satMod val="150000"/>
                    </a:srgbClr>
                  </a:gs>
                </a:gsLst>
                <a:lin ang="5400000"/>
              </a:gra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359356341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067105406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05842384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380935689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88384913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002898816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7624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8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30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4F81BD">
                      <a:tint val="83000"/>
                      <a:shade val="100000"/>
                      <a:satMod val="200000"/>
                    </a:srgbClr>
                  </a:gs>
                  <a:gs pos="75000">
                    <a:srgbClr val="4F81BD">
                      <a:tint val="100000"/>
                      <a:shade val="50000"/>
                      <a:satMod val="150000"/>
                    </a:srgbClr>
                  </a:gs>
                </a:gsLst>
                <a:lin ang="5400000"/>
              </a:gra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636758693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98419164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752477562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874626940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006446407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610122240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3924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18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30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4F81BD">
                      <a:tint val="83000"/>
                      <a:shade val="100000"/>
                      <a:satMod val="200000"/>
                    </a:srgbClr>
                  </a:gs>
                  <a:gs pos="75000">
                    <a:srgbClr val="4F81BD">
                      <a:tint val="100000"/>
                      <a:shade val="50000"/>
                      <a:satMod val="150000"/>
                    </a:srgbClr>
                  </a:gs>
                </a:gsLst>
                <a:lin ang="5400000"/>
              </a:gra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636758693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98419164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752477562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874626940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006446407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610122240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3924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C718-8074-413F-8E06-7EFF3763FEFE}" type="datetimeFigureOut">
              <a:rPr lang="zh-CN" altLang="en-US" smtClean="0"/>
              <a:pPr/>
              <a:t>2023/10/16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6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25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68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68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39.png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4.wmf"/><Relationship Id="rId18" Type="http://schemas.openxmlformats.org/officeDocument/2006/relationships/oleObject" Target="../embeddings/oleObject36.bin"/><Relationship Id="rId3" Type="http://schemas.openxmlformats.org/officeDocument/2006/relationships/image" Target="../media/image29.wmf"/><Relationship Id="rId21" Type="http://schemas.openxmlformats.org/officeDocument/2006/relationships/image" Target="../media/image38.wmf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36.wmf"/><Relationship Id="rId25" Type="http://schemas.openxmlformats.org/officeDocument/2006/relationships/oleObject" Target="../embeddings/oleObject40.bin"/><Relationship Id="rId2" Type="http://schemas.openxmlformats.org/officeDocument/2006/relationships/oleObject" Target="../embeddings/oleObject28.bin"/><Relationship Id="rId16" Type="http://schemas.openxmlformats.org/officeDocument/2006/relationships/oleObject" Target="../embeddings/oleObject35.bin"/><Relationship Id="rId20" Type="http://schemas.openxmlformats.org/officeDocument/2006/relationships/oleObject" Target="../embeddings/oleObject37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3.wmf"/><Relationship Id="rId24" Type="http://schemas.openxmlformats.org/officeDocument/2006/relationships/oleObject" Target="../embeddings/oleObject39.bin"/><Relationship Id="rId5" Type="http://schemas.openxmlformats.org/officeDocument/2006/relationships/image" Target="../media/image30.wmf"/><Relationship Id="rId15" Type="http://schemas.openxmlformats.org/officeDocument/2006/relationships/image" Target="../media/image35.wmf"/><Relationship Id="rId23" Type="http://schemas.openxmlformats.org/officeDocument/2006/relationships/image" Target="../media/image39.wmf"/><Relationship Id="rId10" Type="http://schemas.openxmlformats.org/officeDocument/2006/relationships/oleObject" Target="../embeddings/oleObject32.bin"/><Relationship Id="rId19" Type="http://schemas.openxmlformats.org/officeDocument/2006/relationships/image" Target="../media/image37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34.bin"/><Relationship Id="rId22" Type="http://schemas.openxmlformats.org/officeDocument/2006/relationships/oleObject" Target="../embeddings/oleObject3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45.wmf"/><Relationship Id="rId18" Type="http://schemas.openxmlformats.org/officeDocument/2006/relationships/oleObject" Target="../embeddings/oleObject49.bin"/><Relationship Id="rId3" Type="http://schemas.openxmlformats.org/officeDocument/2006/relationships/image" Target="../media/image40.wmf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47.wmf"/><Relationship Id="rId2" Type="http://schemas.openxmlformats.org/officeDocument/2006/relationships/oleObject" Target="../embeddings/oleObject41.bin"/><Relationship Id="rId16" Type="http://schemas.openxmlformats.org/officeDocument/2006/relationships/oleObject" Target="../embeddings/oleObject48.bin"/><Relationship Id="rId1" Type="http://schemas.openxmlformats.org/officeDocument/2006/relationships/slideLayout" Target="../slideLayouts/slideLayout9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5" Type="http://schemas.openxmlformats.org/officeDocument/2006/relationships/image" Target="../media/image46.wmf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48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47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55.bin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9.x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5" Type="http://schemas.openxmlformats.org/officeDocument/2006/relationships/image" Target="../media/image55.wmf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52.wmf"/><Relationship Id="rId14" Type="http://schemas.openxmlformats.org/officeDocument/2006/relationships/oleObject" Target="../embeddings/oleObject56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.wmf"/><Relationship Id="rId18" Type="http://schemas.openxmlformats.org/officeDocument/2006/relationships/oleObject" Target="../embeddings/oleObject65.bin"/><Relationship Id="rId26" Type="http://schemas.openxmlformats.org/officeDocument/2006/relationships/oleObject" Target="../embeddings/oleObject69.bin"/><Relationship Id="rId3" Type="http://schemas.openxmlformats.org/officeDocument/2006/relationships/image" Target="../media/image56.wmf"/><Relationship Id="rId21" Type="http://schemas.openxmlformats.org/officeDocument/2006/relationships/image" Target="../media/image65.wmf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62.bin"/><Relationship Id="rId17" Type="http://schemas.openxmlformats.org/officeDocument/2006/relationships/image" Target="../media/image63.wmf"/><Relationship Id="rId25" Type="http://schemas.openxmlformats.org/officeDocument/2006/relationships/image" Target="../media/image67.wmf"/><Relationship Id="rId33" Type="http://schemas.openxmlformats.org/officeDocument/2006/relationships/image" Target="../media/image71.wmf"/><Relationship Id="rId2" Type="http://schemas.openxmlformats.org/officeDocument/2006/relationships/oleObject" Target="../embeddings/oleObject57.bin"/><Relationship Id="rId16" Type="http://schemas.openxmlformats.org/officeDocument/2006/relationships/oleObject" Target="../embeddings/oleObject64.bin"/><Relationship Id="rId20" Type="http://schemas.openxmlformats.org/officeDocument/2006/relationships/oleObject" Target="../embeddings/oleObject66.bin"/><Relationship Id="rId29" Type="http://schemas.openxmlformats.org/officeDocument/2006/relationships/image" Target="../media/image69.wmf"/><Relationship Id="rId1" Type="http://schemas.openxmlformats.org/officeDocument/2006/relationships/slideLayout" Target="../slideLayouts/slideLayout9.x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60.wmf"/><Relationship Id="rId24" Type="http://schemas.openxmlformats.org/officeDocument/2006/relationships/oleObject" Target="../embeddings/oleObject68.bin"/><Relationship Id="rId32" Type="http://schemas.openxmlformats.org/officeDocument/2006/relationships/oleObject" Target="../embeddings/oleObject72.bin"/><Relationship Id="rId5" Type="http://schemas.openxmlformats.org/officeDocument/2006/relationships/image" Target="../media/image57.wmf"/><Relationship Id="rId15" Type="http://schemas.openxmlformats.org/officeDocument/2006/relationships/image" Target="../media/image62.wmf"/><Relationship Id="rId23" Type="http://schemas.openxmlformats.org/officeDocument/2006/relationships/image" Target="../media/image66.wmf"/><Relationship Id="rId28" Type="http://schemas.openxmlformats.org/officeDocument/2006/relationships/oleObject" Target="../embeddings/oleObject70.bin"/><Relationship Id="rId10" Type="http://schemas.openxmlformats.org/officeDocument/2006/relationships/oleObject" Target="../embeddings/oleObject61.bin"/><Relationship Id="rId19" Type="http://schemas.openxmlformats.org/officeDocument/2006/relationships/image" Target="../media/image64.wmf"/><Relationship Id="rId31" Type="http://schemas.openxmlformats.org/officeDocument/2006/relationships/image" Target="../media/image70.wmf"/><Relationship Id="rId4" Type="http://schemas.openxmlformats.org/officeDocument/2006/relationships/oleObject" Target="../embeddings/oleObject58.bin"/><Relationship Id="rId9" Type="http://schemas.openxmlformats.org/officeDocument/2006/relationships/image" Target="../media/image59.wmf"/><Relationship Id="rId14" Type="http://schemas.openxmlformats.org/officeDocument/2006/relationships/oleObject" Target="../embeddings/oleObject63.bin"/><Relationship Id="rId22" Type="http://schemas.openxmlformats.org/officeDocument/2006/relationships/oleObject" Target="../embeddings/oleObject67.bin"/><Relationship Id="rId27" Type="http://schemas.openxmlformats.org/officeDocument/2006/relationships/image" Target="../media/image68.wmf"/><Relationship Id="rId30" Type="http://schemas.openxmlformats.org/officeDocument/2006/relationships/oleObject" Target="../embeddings/oleObject71.bin"/><Relationship Id="rId8" Type="http://schemas.openxmlformats.org/officeDocument/2006/relationships/oleObject" Target="../embeddings/oleObject6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image" Target="../media/image77.wmf"/><Relationship Id="rId18" Type="http://schemas.openxmlformats.org/officeDocument/2006/relationships/oleObject" Target="../embeddings/oleObject81.bin"/><Relationship Id="rId26" Type="http://schemas.openxmlformats.org/officeDocument/2006/relationships/oleObject" Target="../embeddings/oleObject85.bin"/><Relationship Id="rId3" Type="http://schemas.openxmlformats.org/officeDocument/2006/relationships/image" Target="../media/image72.wmf"/><Relationship Id="rId21" Type="http://schemas.openxmlformats.org/officeDocument/2006/relationships/image" Target="../media/image81.wmf"/><Relationship Id="rId7" Type="http://schemas.openxmlformats.org/officeDocument/2006/relationships/image" Target="../media/image74.wmf"/><Relationship Id="rId12" Type="http://schemas.openxmlformats.org/officeDocument/2006/relationships/oleObject" Target="../embeddings/oleObject78.bin"/><Relationship Id="rId17" Type="http://schemas.openxmlformats.org/officeDocument/2006/relationships/image" Target="../media/image79.wmf"/><Relationship Id="rId25" Type="http://schemas.openxmlformats.org/officeDocument/2006/relationships/image" Target="../media/image83.wmf"/><Relationship Id="rId2" Type="http://schemas.openxmlformats.org/officeDocument/2006/relationships/oleObject" Target="../embeddings/oleObject73.bin"/><Relationship Id="rId16" Type="http://schemas.openxmlformats.org/officeDocument/2006/relationships/oleObject" Target="../embeddings/oleObject80.bin"/><Relationship Id="rId20" Type="http://schemas.openxmlformats.org/officeDocument/2006/relationships/oleObject" Target="../embeddings/oleObject82.bin"/><Relationship Id="rId29" Type="http://schemas.openxmlformats.org/officeDocument/2006/relationships/image" Target="../media/image85.wmf"/><Relationship Id="rId1" Type="http://schemas.openxmlformats.org/officeDocument/2006/relationships/slideLayout" Target="../slideLayouts/slideLayout9.x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76.wmf"/><Relationship Id="rId24" Type="http://schemas.openxmlformats.org/officeDocument/2006/relationships/oleObject" Target="../embeddings/oleObject84.bin"/><Relationship Id="rId5" Type="http://schemas.openxmlformats.org/officeDocument/2006/relationships/image" Target="../media/image73.wmf"/><Relationship Id="rId15" Type="http://schemas.openxmlformats.org/officeDocument/2006/relationships/image" Target="../media/image78.wmf"/><Relationship Id="rId23" Type="http://schemas.openxmlformats.org/officeDocument/2006/relationships/image" Target="../media/image82.wmf"/><Relationship Id="rId28" Type="http://schemas.openxmlformats.org/officeDocument/2006/relationships/oleObject" Target="../embeddings/oleObject86.bin"/><Relationship Id="rId10" Type="http://schemas.openxmlformats.org/officeDocument/2006/relationships/oleObject" Target="../embeddings/oleObject77.bin"/><Relationship Id="rId19" Type="http://schemas.openxmlformats.org/officeDocument/2006/relationships/image" Target="../media/image80.wmf"/><Relationship Id="rId4" Type="http://schemas.openxmlformats.org/officeDocument/2006/relationships/oleObject" Target="../embeddings/oleObject74.bin"/><Relationship Id="rId9" Type="http://schemas.openxmlformats.org/officeDocument/2006/relationships/image" Target="../media/image75.wmf"/><Relationship Id="rId14" Type="http://schemas.openxmlformats.org/officeDocument/2006/relationships/oleObject" Target="../embeddings/oleObject79.bin"/><Relationship Id="rId22" Type="http://schemas.openxmlformats.org/officeDocument/2006/relationships/oleObject" Target="../embeddings/oleObject83.bin"/><Relationship Id="rId27" Type="http://schemas.openxmlformats.org/officeDocument/2006/relationships/image" Target="../media/image8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oleObject" Target="../embeddings/oleObject87.bin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7.wmf"/><Relationship Id="rId4" Type="http://schemas.openxmlformats.org/officeDocument/2006/relationships/oleObject" Target="../embeddings/oleObject8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90.tmp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89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88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slideLayout" Target="../slideLayouts/slideLayout1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18" Type="http://schemas.openxmlformats.org/officeDocument/2006/relationships/tags" Target="../tags/tag40.xml"/><Relationship Id="rId26" Type="http://schemas.openxmlformats.org/officeDocument/2006/relationships/slideLayout" Target="../slideLayouts/slideLayout11.xml"/><Relationship Id="rId3" Type="http://schemas.openxmlformats.org/officeDocument/2006/relationships/tags" Target="../tags/tag25.xml"/><Relationship Id="rId21" Type="http://schemas.openxmlformats.org/officeDocument/2006/relationships/tags" Target="../tags/tag43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tags" Target="../tags/tag39.xml"/><Relationship Id="rId25" Type="http://schemas.openxmlformats.org/officeDocument/2006/relationships/tags" Target="../tags/tag47.xml"/><Relationship Id="rId2" Type="http://schemas.openxmlformats.org/officeDocument/2006/relationships/tags" Target="../tags/tag24.xml"/><Relationship Id="rId16" Type="http://schemas.openxmlformats.org/officeDocument/2006/relationships/tags" Target="../tags/tag38.xml"/><Relationship Id="rId20" Type="http://schemas.openxmlformats.org/officeDocument/2006/relationships/tags" Target="../tags/tag42.xml"/><Relationship Id="rId29" Type="http://schemas.openxmlformats.org/officeDocument/2006/relationships/image" Target="../media/image90.tmp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24" Type="http://schemas.openxmlformats.org/officeDocument/2006/relationships/tags" Target="../tags/tag46.xml"/><Relationship Id="rId5" Type="http://schemas.openxmlformats.org/officeDocument/2006/relationships/tags" Target="../tags/tag27.xml"/><Relationship Id="rId15" Type="http://schemas.openxmlformats.org/officeDocument/2006/relationships/tags" Target="../tags/tag37.xml"/><Relationship Id="rId23" Type="http://schemas.openxmlformats.org/officeDocument/2006/relationships/tags" Target="../tags/tag45.xml"/><Relationship Id="rId28" Type="http://schemas.openxmlformats.org/officeDocument/2006/relationships/image" Target="../media/image89.png"/><Relationship Id="rId10" Type="http://schemas.openxmlformats.org/officeDocument/2006/relationships/tags" Target="../tags/tag32.xml"/><Relationship Id="rId19" Type="http://schemas.openxmlformats.org/officeDocument/2006/relationships/tags" Target="../tags/tag41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tags" Target="../tags/tag36.xml"/><Relationship Id="rId22" Type="http://schemas.openxmlformats.org/officeDocument/2006/relationships/tags" Target="../tags/tag44.xml"/><Relationship Id="rId27" Type="http://schemas.openxmlformats.org/officeDocument/2006/relationships/image" Target="../media/image8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2.wmf"/><Relationship Id="rId21" Type="http://schemas.openxmlformats.org/officeDocument/2006/relationships/image" Target="../media/image11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image" Target="../media/image12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18" Type="http://schemas.openxmlformats.org/officeDocument/2006/relationships/tags" Target="../tags/tag65.xml"/><Relationship Id="rId3" Type="http://schemas.openxmlformats.org/officeDocument/2006/relationships/tags" Target="../tags/tag50.xml"/><Relationship Id="rId21" Type="http://schemas.openxmlformats.org/officeDocument/2006/relationships/image" Target="../media/image90.tmp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" Type="http://schemas.openxmlformats.org/officeDocument/2006/relationships/tags" Target="../tags/tag49.xml"/><Relationship Id="rId16" Type="http://schemas.openxmlformats.org/officeDocument/2006/relationships/tags" Target="../tags/tag63.xml"/><Relationship Id="rId20" Type="http://schemas.openxmlformats.org/officeDocument/2006/relationships/slideLayout" Target="../slideLayouts/slideLayout11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10" Type="http://schemas.openxmlformats.org/officeDocument/2006/relationships/tags" Target="../tags/tag57.xml"/><Relationship Id="rId19" Type="http://schemas.openxmlformats.org/officeDocument/2006/relationships/tags" Target="../tags/tag66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18" Type="http://schemas.openxmlformats.org/officeDocument/2006/relationships/tags" Target="../tags/tag84.xml"/><Relationship Id="rId3" Type="http://schemas.openxmlformats.org/officeDocument/2006/relationships/tags" Target="../tags/tag69.xml"/><Relationship Id="rId21" Type="http://schemas.openxmlformats.org/officeDocument/2006/relationships/tags" Target="../tags/tag87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17" Type="http://schemas.openxmlformats.org/officeDocument/2006/relationships/tags" Target="../tags/tag83.xml"/><Relationship Id="rId2" Type="http://schemas.openxmlformats.org/officeDocument/2006/relationships/tags" Target="../tags/tag68.xml"/><Relationship Id="rId16" Type="http://schemas.openxmlformats.org/officeDocument/2006/relationships/tags" Target="../tags/tag82.xml"/><Relationship Id="rId20" Type="http://schemas.openxmlformats.org/officeDocument/2006/relationships/tags" Target="../tags/tag86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tags" Target="../tags/tag81.xml"/><Relationship Id="rId23" Type="http://schemas.openxmlformats.org/officeDocument/2006/relationships/image" Target="../media/image90.tmp"/><Relationship Id="rId10" Type="http://schemas.openxmlformats.org/officeDocument/2006/relationships/tags" Target="../tags/tag76.xml"/><Relationship Id="rId19" Type="http://schemas.openxmlformats.org/officeDocument/2006/relationships/tags" Target="../tags/tag85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Relationship Id="rId22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13" Type="http://schemas.openxmlformats.org/officeDocument/2006/relationships/image" Target="../media/image96.wmf"/><Relationship Id="rId3" Type="http://schemas.openxmlformats.org/officeDocument/2006/relationships/image" Target="../media/image91.wmf"/><Relationship Id="rId7" Type="http://schemas.openxmlformats.org/officeDocument/2006/relationships/image" Target="../media/image93.wmf"/><Relationship Id="rId12" Type="http://schemas.openxmlformats.org/officeDocument/2006/relationships/oleObject" Target="../embeddings/oleObject94.bin"/><Relationship Id="rId17" Type="http://schemas.openxmlformats.org/officeDocument/2006/relationships/image" Target="../media/image98.wmf"/><Relationship Id="rId2" Type="http://schemas.openxmlformats.org/officeDocument/2006/relationships/oleObject" Target="../embeddings/oleObject89.bin"/><Relationship Id="rId16" Type="http://schemas.openxmlformats.org/officeDocument/2006/relationships/oleObject" Target="../embeddings/oleObject96.bin"/><Relationship Id="rId1" Type="http://schemas.openxmlformats.org/officeDocument/2006/relationships/slideLayout" Target="../slideLayouts/slideLayout9.x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95.wmf"/><Relationship Id="rId5" Type="http://schemas.openxmlformats.org/officeDocument/2006/relationships/image" Target="../media/image92.wmf"/><Relationship Id="rId15" Type="http://schemas.openxmlformats.org/officeDocument/2006/relationships/image" Target="../media/image97.wmf"/><Relationship Id="rId10" Type="http://schemas.openxmlformats.org/officeDocument/2006/relationships/oleObject" Target="../embeddings/oleObject93.bin"/><Relationship Id="rId4" Type="http://schemas.openxmlformats.org/officeDocument/2006/relationships/oleObject" Target="../embeddings/oleObject90.bin"/><Relationship Id="rId9" Type="http://schemas.openxmlformats.org/officeDocument/2006/relationships/image" Target="../media/image94.wmf"/><Relationship Id="rId14" Type="http://schemas.openxmlformats.org/officeDocument/2006/relationships/oleObject" Target="../embeddings/oleObject9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7" Type="http://schemas.openxmlformats.org/officeDocument/2006/relationships/image" Target="../media/image101.wmf"/><Relationship Id="rId2" Type="http://schemas.openxmlformats.org/officeDocument/2006/relationships/oleObject" Target="../embeddings/oleObject97.bin"/><Relationship Id="rId1" Type="http://schemas.openxmlformats.org/officeDocument/2006/relationships/slideLayout" Target="../slideLayouts/slideLayout9.xml"/><Relationship Id="rId6" Type="http://schemas.openxmlformats.org/officeDocument/2006/relationships/oleObject" Target="../embeddings/oleObject99.bin"/><Relationship Id="rId5" Type="http://schemas.openxmlformats.org/officeDocument/2006/relationships/image" Target="../media/image100.wmf"/><Relationship Id="rId4" Type="http://schemas.openxmlformats.org/officeDocument/2006/relationships/oleObject" Target="../embeddings/oleObject9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7" Type="http://schemas.openxmlformats.org/officeDocument/2006/relationships/image" Target="../media/image101.wmf"/><Relationship Id="rId2" Type="http://schemas.openxmlformats.org/officeDocument/2006/relationships/oleObject" Target="../embeddings/oleObject100.bin"/><Relationship Id="rId1" Type="http://schemas.openxmlformats.org/officeDocument/2006/relationships/slideLayout" Target="../slideLayouts/slideLayout9.xml"/><Relationship Id="rId6" Type="http://schemas.openxmlformats.org/officeDocument/2006/relationships/oleObject" Target="../embeddings/oleObject102.bin"/><Relationship Id="rId5" Type="http://schemas.openxmlformats.org/officeDocument/2006/relationships/image" Target="../media/image100.wmf"/><Relationship Id="rId4" Type="http://schemas.openxmlformats.org/officeDocument/2006/relationships/oleObject" Target="../embeddings/oleObject10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oleObject" Target="../embeddings/oleObject103.bin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oleObject" Target="../embeddings/oleObject104.bin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13" Type="http://schemas.openxmlformats.org/officeDocument/2006/relationships/image" Target="../media/image109.wmf"/><Relationship Id="rId18" Type="http://schemas.openxmlformats.org/officeDocument/2006/relationships/oleObject" Target="../embeddings/oleObject113.bin"/><Relationship Id="rId3" Type="http://schemas.openxmlformats.org/officeDocument/2006/relationships/image" Target="../media/image104.wmf"/><Relationship Id="rId21" Type="http://schemas.openxmlformats.org/officeDocument/2006/relationships/image" Target="../media/image113.wmf"/><Relationship Id="rId7" Type="http://schemas.openxmlformats.org/officeDocument/2006/relationships/image" Target="../media/image106.wmf"/><Relationship Id="rId12" Type="http://schemas.openxmlformats.org/officeDocument/2006/relationships/oleObject" Target="../embeddings/oleObject110.bin"/><Relationship Id="rId17" Type="http://schemas.openxmlformats.org/officeDocument/2006/relationships/image" Target="../media/image111.wmf"/><Relationship Id="rId2" Type="http://schemas.openxmlformats.org/officeDocument/2006/relationships/oleObject" Target="../embeddings/oleObject105.bin"/><Relationship Id="rId16" Type="http://schemas.openxmlformats.org/officeDocument/2006/relationships/oleObject" Target="../embeddings/oleObject112.bin"/><Relationship Id="rId20" Type="http://schemas.openxmlformats.org/officeDocument/2006/relationships/oleObject" Target="../embeddings/oleObject114.bin"/><Relationship Id="rId1" Type="http://schemas.openxmlformats.org/officeDocument/2006/relationships/slideLayout" Target="../slideLayouts/slideLayout9.xml"/><Relationship Id="rId6" Type="http://schemas.openxmlformats.org/officeDocument/2006/relationships/oleObject" Target="../embeddings/oleObject107.bin"/><Relationship Id="rId11" Type="http://schemas.openxmlformats.org/officeDocument/2006/relationships/image" Target="../media/image108.wmf"/><Relationship Id="rId5" Type="http://schemas.openxmlformats.org/officeDocument/2006/relationships/image" Target="../media/image105.wmf"/><Relationship Id="rId15" Type="http://schemas.openxmlformats.org/officeDocument/2006/relationships/image" Target="../media/image110.wmf"/><Relationship Id="rId10" Type="http://schemas.openxmlformats.org/officeDocument/2006/relationships/oleObject" Target="../embeddings/oleObject109.bin"/><Relationship Id="rId19" Type="http://schemas.openxmlformats.org/officeDocument/2006/relationships/image" Target="../media/image112.wmf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107.wmf"/><Relationship Id="rId14" Type="http://schemas.openxmlformats.org/officeDocument/2006/relationships/oleObject" Target="../embeddings/oleObject11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13" Type="http://schemas.openxmlformats.org/officeDocument/2006/relationships/image" Target="../media/image118.wmf"/><Relationship Id="rId18" Type="http://schemas.openxmlformats.org/officeDocument/2006/relationships/oleObject" Target="../embeddings/oleObject123.bin"/><Relationship Id="rId3" Type="http://schemas.openxmlformats.org/officeDocument/2006/relationships/image" Target="../media/image114.wmf"/><Relationship Id="rId7" Type="http://schemas.openxmlformats.org/officeDocument/2006/relationships/image" Target="../media/image116.wmf"/><Relationship Id="rId12" Type="http://schemas.openxmlformats.org/officeDocument/2006/relationships/oleObject" Target="../embeddings/oleObject120.bin"/><Relationship Id="rId17" Type="http://schemas.openxmlformats.org/officeDocument/2006/relationships/image" Target="../media/image120.wmf"/><Relationship Id="rId2" Type="http://schemas.openxmlformats.org/officeDocument/2006/relationships/oleObject" Target="../embeddings/oleObject115.bin"/><Relationship Id="rId16" Type="http://schemas.openxmlformats.org/officeDocument/2006/relationships/oleObject" Target="../embeddings/oleObject122.bin"/><Relationship Id="rId1" Type="http://schemas.openxmlformats.org/officeDocument/2006/relationships/slideLayout" Target="../slideLayouts/slideLayout9.xml"/><Relationship Id="rId6" Type="http://schemas.openxmlformats.org/officeDocument/2006/relationships/oleObject" Target="../embeddings/oleObject117.bin"/><Relationship Id="rId11" Type="http://schemas.openxmlformats.org/officeDocument/2006/relationships/image" Target="../media/image117.wmf"/><Relationship Id="rId5" Type="http://schemas.openxmlformats.org/officeDocument/2006/relationships/image" Target="../media/image115.wmf"/><Relationship Id="rId15" Type="http://schemas.openxmlformats.org/officeDocument/2006/relationships/image" Target="../media/image119.wmf"/><Relationship Id="rId10" Type="http://schemas.openxmlformats.org/officeDocument/2006/relationships/oleObject" Target="../embeddings/oleObject119.bin"/><Relationship Id="rId19" Type="http://schemas.openxmlformats.org/officeDocument/2006/relationships/image" Target="../media/image121.wmf"/><Relationship Id="rId4" Type="http://schemas.openxmlformats.org/officeDocument/2006/relationships/oleObject" Target="../embeddings/oleObject116.bin"/><Relationship Id="rId9" Type="http://schemas.openxmlformats.org/officeDocument/2006/relationships/image" Target="../media/image112.wmf"/><Relationship Id="rId14" Type="http://schemas.openxmlformats.org/officeDocument/2006/relationships/oleObject" Target="../embeddings/oleObject12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13" Type="http://schemas.openxmlformats.org/officeDocument/2006/relationships/image" Target="../media/image118.wmf"/><Relationship Id="rId18" Type="http://schemas.openxmlformats.org/officeDocument/2006/relationships/oleObject" Target="../embeddings/oleObject132.bin"/><Relationship Id="rId3" Type="http://schemas.openxmlformats.org/officeDocument/2006/relationships/image" Target="../media/image114.wmf"/><Relationship Id="rId7" Type="http://schemas.openxmlformats.org/officeDocument/2006/relationships/image" Target="../media/image123.wmf"/><Relationship Id="rId12" Type="http://schemas.openxmlformats.org/officeDocument/2006/relationships/oleObject" Target="../embeddings/oleObject129.bin"/><Relationship Id="rId17" Type="http://schemas.openxmlformats.org/officeDocument/2006/relationships/image" Target="../media/image120.wmf"/><Relationship Id="rId2" Type="http://schemas.openxmlformats.org/officeDocument/2006/relationships/oleObject" Target="../embeddings/oleObject124.bin"/><Relationship Id="rId16" Type="http://schemas.openxmlformats.org/officeDocument/2006/relationships/oleObject" Target="../embeddings/oleObject131.bin"/><Relationship Id="rId1" Type="http://schemas.openxmlformats.org/officeDocument/2006/relationships/slideLayout" Target="../slideLayouts/slideLayout9.xml"/><Relationship Id="rId6" Type="http://schemas.openxmlformats.org/officeDocument/2006/relationships/oleObject" Target="../embeddings/oleObject126.bin"/><Relationship Id="rId11" Type="http://schemas.openxmlformats.org/officeDocument/2006/relationships/image" Target="../media/image117.wmf"/><Relationship Id="rId5" Type="http://schemas.openxmlformats.org/officeDocument/2006/relationships/image" Target="../media/image122.wmf"/><Relationship Id="rId15" Type="http://schemas.openxmlformats.org/officeDocument/2006/relationships/image" Target="../media/image119.wmf"/><Relationship Id="rId10" Type="http://schemas.openxmlformats.org/officeDocument/2006/relationships/oleObject" Target="../embeddings/oleObject128.bin"/><Relationship Id="rId19" Type="http://schemas.openxmlformats.org/officeDocument/2006/relationships/image" Target="../media/image121.wmf"/><Relationship Id="rId4" Type="http://schemas.openxmlformats.org/officeDocument/2006/relationships/oleObject" Target="../embeddings/oleObject125.bin"/><Relationship Id="rId9" Type="http://schemas.openxmlformats.org/officeDocument/2006/relationships/image" Target="../media/image112.wmf"/><Relationship Id="rId14" Type="http://schemas.openxmlformats.org/officeDocument/2006/relationships/oleObject" Target="../embeddings/oleObject13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9.bin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8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13" Type="http://schemas.openxmlformats.org/officeDocument/2006/relationships/image" Target="../media/image126.wmf"/><Relationship Id="rId18" Type="http://schemas.openxmlformats.org/officeDocument/2006/relationships/oleObject" Target="../embeddings/oleObject141.bin"/><Relationship Id="rId3" Type="http://schemas.openxmlformats.org/officeDocument/2006/relationships/image" Target="../media/image112.wmf"/><Relationship Id="rId7" Type="http://schemas.openxmlformats.org/officeDocument/2006/relationships/image" Target="../media/image118.wmf"/><Relationship Id="rId12" Type="http://schemas.openxmlformats.org/officeDocument/2006/relationships/oleObject" Target="../embeddings/oleObject138.bin"/><Relationship Id="rId17" Type="http://schemas.openxmlformats.org/officeDocument/2006/relationships/image" Target="../media/image120.wmf"/><Relationship Id="rId2" Type="http://schemas.openxmlformats.org/officeDocument/2006/relationships/oleObject" Target="../embeddings/oleObject133.bin"/><Relationship Id="rId16" Type="http://schemas.openxmlformats.org/officeDocument/2006/relationships/oleObject" Target="../embeddings/oleObject140.bin"/><Relationship Id="rId1" Type="http://schemas.openxmlformats.org/officeDocument/2006/relationships/slideLayout" Target="../slideLayouts/slideLayout9.xml"/><Relationship Id="rId6" Type="http://schemas.openxmlformats.org/officeDocument/2006/relationships/oleObject" Target="../embeddings/oleObject135.bin"/><Relationship Id="rId11" Type="http://schemas.openxmlformats.org/officeDocument/2006/relationships/image" Target="../media/image125.wmf"/><Relationship Id="rId5" Type="http://schemas.openxmlformats.org/officeDocument/2006/relationships/image" Target="../media/image117.wmf"/><Relationship Id="rId15" Type="http://schemas.openxmlformats.org/officeDocument/2006/relationships/image" Target="../media/image119.wmf"/><Relationship Id="rId10" Type="http://schemas.openxmlformats.org/officeDocument/2006/relationships/oleObject" Target="../embeddings/oleObject137.bin"/><Relationship Id="rId19" Type="http://schemas.openxmlformats.org/officeDocument/2006/relationships/image" Target="../media/image121.wmf"/><Relationship Id="rId4" Type="http://schemas.openxmlformats.org/officeDocument/2006/relationships/oleObject" Target="../embeddings/oleObject134.bin"/><Relationship Id="rId9" Type="http://schemas.openxmlformats.org/officeDocument/2006/relationships/image" Target="../media/image124.wmf"/><Relationship Id="rId14" Type="http://schemas.openxmlformats.org/officeDocument/2006/relationships/oleObject" Target="../embeddings/oleObject139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13" Type="http://schemas.openxmlformats.org/officeDocument/2006/relationships/image" Target="../media/image132.wmf"/><Relationship Id="rId18" Type="http://schemas.openxmlformats.org/officeDocument/2006/relationships/oleObject" Target="../embeddings/oleObject150.bin"/><Relationship Id="rId3" Type="http://schemas.openxmlformats.org/officeDocument/2006/relationships/image" Target="../media/image127.wmf"/><Relationship Id="rId7" Type="http://schemas.openxmlformats.org/officeDocument/2006/relationships/image" Target="../media/image129.wmf"/><Relationship Id="rId12" Type="http://schemas.openxmlformats.org/officeDocument/2006/relationships/oleObject" Target="../embeddings/oleObject147.bin"/><Relationship Id="rId17" Type="http://schemas.openxmlformats.org/officeDocument/2006/relationships/image" Target="../media/image134.wmf"/><Relationship Id="rId2" Type="http://schemas.openxmlformats.org/officeDocument/2006/relationships/oleObject" Target="../embeddings/oleObject142.bin"/><Relationship Id="rId16" Type="http://schemas.openxmlformats.org/officeDocument/2006/relationships/oleObject" Target="../embeddings/oleObject149.bin"/><Relationship Id="rId1" Type="http://schemas.openxmlformats.org/officeDocument/2006/relationships/slideLayout" Target="../slideLayouts/slideLayout9.xml"/><Relationship Id="rId6" Type="http://schemas.openxmlformats.org/officeDocument/2006/relationships/oleObject" Target="../embeddings/oleObject144.bin"/><Relationship Id="rId11" Type="http://schemas.openxmlformats.org/officeDocument/2006/relationships/image" Target="../media/image131.wmf"/><Relationship Id="rId5" Type="http://schemas.openxmlformats.org/officeDocument/2006/relationships/image" Target="../media/image128.wmf"/><Relationship Id="rId15" Type="http://schemas.openxmlformats.org/officeDocument/2006/relationships/image" Target="../media/image133.wmf"/><Relationship Id="rId10" Type="http://schemas.openxmlformats.org/officeDocument/2006/relationships/oleObject" Target="../embeddings/oleObject146.bin"/><Relationship Id="rId4" Type="http://schemas.openxmlformats.org/officeDocument/2006/relationships/oleObject" Target="../embeddings/oleObject143.bin"/><Relationship Id="rId9" Type="http://schemas.openxmlformats.org/officeDocument/2006/relationships/image" Target="../media/image130.wmf"/><Relationship Id="rId14" Type="http://schemas.openxmlformats.org/officeDocument/2006/relationships/oleObject" Target="../embeddings/oleObject148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152.bin"/><Relationship Id="rId4" Type="http://schemas.openxmlformats.org/officeDocument/2006/relationships/image" Target="../media/image25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103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104.bin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86.wm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87.bin"/><Relationship Id="rId10" Type="http://schemas.openxmlformats.org/officeDocument/2006/relationships/image" Target="../media/image57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7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21.wmf"/><Relationship Id="rId7" Type="http://schemas.openxmlformats.org/officeDocument/2006/relationships/image" Target="../media/image23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4.1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23289" y="517934"/>
          <a:ext cx="8286807" cy="38893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4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9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72347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微软雅黑" pitchFamily="34" charset="-122"/>
                          <a:ea typeface="微软雅黑" pitchFamily="34" charset="-122"/>
                        </a:rPr>
                        <a:t>理解三个定义</a:t>
                      </a:r>
                      <a:endParaRPr lang="en-US" altLang="zh-CN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endParaRPr lang="en-US" altLang="zh-CN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latin typeface="微软雅黑" pitchFamily="34" charset="-122"/>
                          <a:ea typeface="微软雅黑" pitchFamily="34" charset="-122"/>
                        </a:rPr>
                        <a:t>掌握三个定理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latin typeface="微软雅黑" pitchFamily="34" charset="-122"/>
                          <a:ea typeface="微软雅黑" pitchFamily="34" charset="-122"/>
                        </a:rPr>
                        <a:t>定义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itchFamily="34" charset="-122"/>
                          <a:ea typeface="微软雅黑" pitchFamily="34" charset="-122"/>
                        </a:rPr>
                        <a:t>定理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itchFamily="34" charset="-122"/>
                          <a:ea typeface="微软雅黑" pitchFamily="34" charset="-122"/>
                        </a:rPr>
                        <a:t>1、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latin typeface="微软雅黑" pitchFamily="34" charset="-122"/>
                          <a:ea typeface="微软雅黑" pitchFamily="34" charset="-122"/>
                        </a:rPr>
                        <a:t>一个向量可以由一个向量组线性表示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微软雅黑" pitchFamily="34" charset="-122"/>
                          <a:ea typeface="微软雅黑" pitchFamily="34" charset="-122"/>
                        </a:rPr>
                        <a:t>的充要条件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2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itchFamily="34" charset="-122"/>
                          <a:ea typeface="微软雅黑" pitchFamily="34" charset="-122"/>
                        </a:rPr>
                        <a:t>2、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latin typeface="微软雅黑" pitchFamily="34" charset="-122"/>
                          <a:ea typeface="微软雅黑" pitchFamily="34" charset="-122"/>
                        </a:rPr>
                        <a:t>一个向量组可以由另一个向量组线性表示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latin typeface="微软雅黑" pitchFamily="34" charset="-122"/>
                          <a:ea typeface="微软雅黑" pitchFamily="34" charset="-122"/>
                        </a:rPr>
                        <a:t>的充要条件</a:t>
                      </a:r>
                    </a:p>
                    <a:p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2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itchFamily="34" charset="-122"/>
                          <a:ea typeface="微软雅黑" pitchFamily="34" charset="-122"/>
                        </a:rPr>
                        <a:t>3、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两个向量组等价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latin typeface="微软雅黑" pitchFamily="34" charset="-122"/>
                          <a:ea typeface="微软雅黑" pitchFamily="34" charset="-122"/>
                        </a:rPr>
                        <a:t>的充要条件</a:t>
                      </a:r>
                    </a:p>
                    <a:p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Rectangle 48"/>
          <p:cNvSpPr>
            <a:spLocks noChangeArrowheads="1"/>
          </p:cNvSpPr>
          <p:nvPr/>
        </p:nvSpPr>
        <p:spPr bwMode="auto">
          <a:xfrm>
            <a:off x="1701303" y="476672"/>
            <a:ext cx="4924425" cy="981075"/>
          </a:xfrm>
          <a:prstGeom prst="rect">
            <a:avLst/>
          </a:prstGeom>
          <a:solidFill>
            <a:srgbClr val="E72D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Rectangle 49"/>
          <p:cNvSpPr>
            <a:spLocks noChangeArrowheads="1"/>
          </p:cNvSpPr>
          <p:nvPr/>
        </p:nvSpPr>
        <p:spPr bwMode="auto">
          <a:xfrm>
            <a:off x="6587629" y="481435"/>
            <a:ext cx="1714500" cy="981075"/>
          </a:xfrm>
          <a:prstGeom prst="rect">
            <a:avLst/>
          </a:prstGeom>
          <a:solidFill>
            <a:srgbClr val="E72D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Rectangle 50"/>
          <p:cNvSpPr>
            <a:spLocks noChangeArrowheads="1"/>
          </p:cNvSpPr>
          <p:nvPr/>
        </p:nvSpPr>
        <p:spPr bwMode="auto">
          <a:xfrm>
            <a:off x="15379" y="1462510"/>
            <a:ext cx="1647825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Rectangle 51"/>
          <p:cNvSpPr>
            <a:spLocks noChangeArrowheads="1"/>
          </p:cNvSpPr>
          <p:nvPr/>
        </p:nvSpPr>
        <p:spPr bwMode="auto">
          <a:xfrm>
            <a:off x="1663204" y="1462510"/>
            <a:ext cx="4924425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Rectangle 52"/>
          <p:cNvSpPr>
            <a:spLocks noChangeArrowheads="1"/>
          </p:cNvSpPr>
          <p:nvPr/>
        </p:nvSpPr>
        <p:spPr bwMode="auto">
          <a:xfrm>
            <a:off x="6587629" y="1462510"/>
            <a:ext cx="1714500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Rectangle 53"/>
          <p:cNvSpPr>
            <a:spLocks noChangeArrowheads="1"/>
          </p:cNvSpPr>
          <p:nvPr/>
        </p:nvSpPr>
        <p:spPr bwMode="auto">
          <a:xfrm>
            <a:off x="15379" y="2443585"/>
            <a:ext cx="1647825" cy="982662"/>
          </a:xfrm>
          <a:prstGeom prst="rect">
            <a:avLst/>
          </a:prstGeom>
          <a:solidFill>
            <a:srgbClr val="FAE8E7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Rectangle 54"/>
          <p:cNvSpPr>
            <a:spLocks noChangeArrowheads="1"/>
          </p:cNvSpPr>
          <p:nvPr/>
        </p:nvSpPr>
        <p:spPr bwMode="auto">
          <a:xfrm>
            <a:off x="1663204" y="2443585"/>
            <a:ext cx="4924425" cy="982662"/>
          </a:xfrm>
          <a:prstGeom prst="rect">
            <a:avLst/>
          </a:prstGeom>
          <a:solidFill>
            <a:srgbClr val="FAE8E7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Rectangle 55"/>
          <p:cNvSpPr>
            <a:spLocks noChangeArrowheads="1"/>
          </p:cNvSpPr>
          <p:nvPr/>
        </p:nvSpPr>
        <p:spPr bwMode="auto">
          <a:xfrm>
            <a:off x="6587629" y="2443585"/>
            <a:ext cx="1714500" cy="982662"/>
          </a:xfrm>
          <a:prstGeom prst="rect">
            <a:avLst/>
          </a:prstGeom>
          <a:solidFill>
            <a:srgbClr val="FAE8E7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Rectangle 56"/>
          <p:cNvSpPr>
            <a:spLocks noChangeArrowheads="1"/>
          </p:cNvSpPr>
          <p:nvPr/>
        </p:nvSpPr>
        <p:spPr bwMode="auto">
          <a:xfrm>
            <a:off x="15379" y="3426247"/>
            <a:ext cx="1647825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Rectangle 57"/>
          <p:cNvSpPr>
            <a:spLocks noChangeArrowheads="1"/>
          </p:cNvSpPr>
          <p:nvPr/>
        </p:nvSpPr>
        <p:spPr bwMode="auto">
          <a:xfrm>
            <a:off x="1663204" y="3426247"/>
            <a:ext cx="4924425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Rectangle 58"/>
          <p:cNvSpPr>
            <a:spLocks noChangeArrowheads="1"/>
          </p:cNvSpPr>
          <p:nvPr/>
        </p:nvSpPr>
        <p:spPr bwMode="auto">
          <a:xfrm>
            <a:off x="6587629" y="3426247"/>
            <a:ext cx="1714500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Rectangle 59"/>
          <p:cNvSpPr>
            <a:spLocks noChangeArrowheads="1"/>
          </p:cNvSpPr>
          <p:nvPr/>
        </p:nvSpPr>
        <p:spPr bwMode="auto">
          <a:xfrm>
            <a:off x="1663204" y="476672"/>
            <a:ext cx="9525" cy="3944937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Rectangle 60"/>
          <p:cNvSpPr>
            <a:spLocks noChangeArrowheads="1"/>
          </p:cNvSpPr>
          <p:nvPr/>
        </p:nvSpPr>
        <p:spPr bwMode="auto">
          <a:xfrm>
            <a:off x="6587629" y="476672"/>
            <a:ext cx="9525" cy="3944937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Rectangle 62"/>
          <p:cNvSpPr>
            <a:spLocks noChangeArrowheads="1"/>
          </p:cNvSpPr>
          <p:nvPr/>
        </p:nvSpPr>
        <p:spPr bwMode="auto">
          <a:xfrm>
            <a:off x="10616" y="2443585"/>
            <a:ext cx="8305800" cy="11112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Rectangle 63"/>
          <p:cNvSpPr>
            <a:spLocks noChangeArrowheads="1"/>
          </p:cNvSpPr>
          <p:nvPr/>
        </p:nvSpPr>
        <p:spPr bwMode="auto">
          <a:xfrm>
            <a:off x="10616" y="3426247"/>
            <a:ext cx="8305800" cy="9525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Rectangle 64"/>
          <p:cNvSpPr>
            <a:spLocks noChangeArrowheads="1"/>
          </p:cNvSpPr>
          <p:nvPr/>
        </p:nvSpPr>
        <p:spPr bwMode="auto">
          <a:xfrm>
            <a:off x="15379" y="476672"/>
            <a:ext cx="9525" cy="3944937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Rectangle 65"/>
          <p:cNvSpPr>
            <a:spLocks noChangeArrowheads="1"/>
          </p:cNvSpPr>
          <p:nvPr/>
        </p:nvSpPr>
        <p:spPr bwMode="auto">
          <a:xfrm>
            <a:off x="8302129" y="476672"/>
            <a:ext cx="9525" cy="3944937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Rectangle 66"/>
          <p:cNvSpPr>
            <a:spLocks noChangeArrowheads="1"/>
          </p:cNvSpPr>
          <p:nvPr/>
        </p:nvSpPr>
        <p:spPr bwMode="auto">
          <a:xfrm>
            <a:off x="10616" y="481435"/>
            <a:ext cx="8305800" cy="9525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Rectangle 67"/>
          <p:cNvSpPr>
            <a:spLocks noChangeArrowheads="1"/>
          </p:cNvSpPr>
          <p:nvPr/>
        </p:nvSpPr>
        <p:spPr bwMode="auto">
          <a:xfrm>
            <a:off x="10616" y="4407322"/>
            <a:ext cx="8305800" cy="9525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7ED8BB0C-750B-2062-46DD-491429B80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4836740"/>
          </a:xfrm>
        </p:spPr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复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209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99592" y="282422"/>
            <a:ext cx="72728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 试讨论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600" b="1" dirty="0"/>
              <a:t> 个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600" b="1" dirty="0"/>
              <a:t> 维单位坐标向量组的线性相关性</a:t>
            </a:r>
            <a:r>
              <a:rPr lang="en-US" altLang="zh-CN" sz="2600" b="1" dirty="0"/>
              <a:t>.</a:t>
            </a:r>
            <a:endParaRPr lang="zh-CN" altLang="en-US" sz="2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26504" y="776317"/>
            <a:ext cx="5171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解</a:t>
            </a:r>
            <a:r>
              <a:rPr lang="en-US" altLang="zh-CN" sz="2600" b="1" dirty="0"/>
              <a:t>:</a:t>
            </a:r>
            <a:endParaRPr lang="zh-CN" altLang="en-US" sz="2600" b="1" dirty="0"/>
          </a:p>
        </p:txBody>
      </p:sp>
      <p:sp>
        <p:nvSpPr>
          <p:cNvPr id="25" name="矩形 24"/>
          <p:cNvSpPr/>
          <p:nvPr/>
        </p:nvSpPr>
        <p:spPr>
          <a:xfrm>
            <a:off x="1432562" y="920333"/>
            <a:ext cx="471956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600" b="1" dirty="0">
                <a:solidFill>
                  <a:prstClr val="black"/>
                </a:solidFill>
              </a:rPr>
              <a:t>维单位坐标向量组构成的矩阵</a:t>
            </a:r>
            <a:endParaRPr lang="zh-CN" altLang="en-US" dirty="0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1619672" y="1498600"/>
          <a:ext cx="44323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31960" imgH="1930320" progId="Equation.DSMT4">
                  <p:embed/>
                </p:oleObj>
              </mc:Choice>
              <mc:Fallback>
                <p:oleObj name="Equation" r:id="rId2" imgW="4431960" imgH="1930320" progId="Equation.DSMT4">
                  <p:embed/>
                  <p:pic>
                    <p:nvPicPr>
                      <p:cNvPr id="28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498600"/>
                        <a:ext cx="4432300" cy="193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259632" y="3440613"/>
            <a:ext cx="34563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是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600" b="1" dirty="0"/>
              <a:t>阶单位矩阵</a:t>
            </a:r>
            <a:r>
              <a:rPr lang="en-US" altLang="zh-CN" sz="2600" b="1" dirty="0"/>
              <a:t>.</a:t>
            </a:r>
            <a:endParaRPr lang="zh-CN" altLang="en-US" sz="2600" b="1" dirty="0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1371040" y="3907904"/>
          <a:ext cx="1752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52480" imgH="457200" progId="Equation.DSMT4">
                  <p:embed/>
                </p:oleObj>
              </mc:Choice>
              <mc:Fallback>
                <p:oleObj name="Equation" r:id="rId4" imgW="1752480" imgH="457200" progId="Equation.DSMT4">
                  <p:embed/>
                  <p:pic>
                    <p:nvPicPr>
                      <p:cNvPr id="32" name="对象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040" y="3907904"/>
                        <a:ext cx="1752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向量组的线性相关性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   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59632" y="4448725"/>
            <a:ext cx="63319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故该向量组线性无关</a:t>
            </a:r>
            <a:r>
              <a:rPr lang="en-US" altLang="zh-CN" sz="2600" b="1" dirty="0"/>
              <a:t>.</a:t>
            </a:r>
            <a:endParaRPr lang="zh-CN" altLang="en-US" sz="2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51520" y="275130"/>
            <a:ext cx="7560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0000CC"/>
                </a:solidFill>
              </a:rPr>
              <a:t>例</a:t>
            </a:r>
            <a:r>
              <a:rPr lang="en-US" altLang="zh-CN" sz="2600" b="1" dirty="0">
                <a:solidFill>
                  <a:srgbClr val="0000CC"/>
                </a:solidFill>
              </a:rPr>
              <a:t>1</a:t>
            </a:r>
            <a:endParaRPr lang="zh-CN" altLang="en-US" sz="2600" b="1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50A27CC-2421-4AC5-96F0-070D7E88C926}"/>
                  </a:ext>
                </a:extLst>
              </p:cNvPr>
              <p:cNvSpPr txBox="1"/>
              <p:nvPr/>
            </p:nvSpPr>
            <p:spPr>
              <a:xfrm>
                <a:off x="3281409" y="3907904"/>
                <a:ext cx="13401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zh-CN" altLang="en-US" sz="2400" b="1" i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50A27CC-2421-4AC5-96F0-070D7E88C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09" y="3907904"/>
                <a:ext cx="1340110" cy="369332"/>
              </a:xfrm>
              <a:prstGeom prst="rect">
                <a:avLst/>
              </a:prstGeom>
              <a:blipFill>
                <a:blip r:embed="rId7"/>
                <a:stretch>
                  <a:fillRect l="-4545" r="-2727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106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5" grpId="0"/>
      <p:bldP spid="29" grpId="0"/>
      <p:bldP spid="33" grpId="0"/>
      <p:bldP spid="30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83568" y="44450"/>
            <a:ext cx="5637856" cy="1536700"/>
            <a:chOff x="1403449" y="360585"/>
            <a:chExt cx="3641794" cy="1353581"/>
          </a:xfrm>
        </p:grpSpPr>
        <p:sp>
          <p:nvSpPr>
            <p:cNvPr id="6" name="TextBox 5"/>
            <p:cNvSpPr txBox="1"/>
            <p:nvPr/>
          </p:nvSpPr>
          <p:spPr>
            <a:xfrm>
              <a:off x="1403449" y="804729"/>
              <a:ext cx="1008112" cy="433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       已知    </a:t>
              </a: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2322670" y="399738"/>
            <a:ext cx="842921" cy="1293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69720" imgH="1447560" progId="Equation.DSMT4">
                    <p:embed/>
                  </p:oleObj>
                </mc:Choice>
                <mc:Fallback>
                  <p:oleObj name="Equation" r:id="rId2" imgW="1269720" imgH="1447560" progId="Equation.DSMT4">
                    <p:embed/>
                    <p:pic>
                      <p:nvPicPr>
                        <p:cNvPr id="8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670" y="399738"/>
                          <a:ext cx="842921" cy="12934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3180973" y="360585"/>
            <a:ext cx="887016" cy="1349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20480" imgH="1447560" progId="Equation.DSMT4">
                    <p:embed/>
                  </p:oleObj>
                </mc:Choice>
                <mc:Fallback>
                  <p:oleObj name="Equation" r:id="rId4" imgW="1320480" imgH="1447560" progId="Equation.DSMT4">
                    <p:embed/>
                    <p:pic>
                      <p:nvPicPr>
                        <p:cNvPr id="10" name="对象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0973" y="360585"/>
                          <a:ext cx="887016" cy="13493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4140795" y="360585"/>
            <a:ext cx="904448" cy="13535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320480" imgH="1447560" progId="Equation.DSMT4">
                    <p:embed/>
                  </p:oleObj>
                </mc:Choice>
                <mc:Fallback>
                  <p:oleObj name="Equation" r:id="rId6" imgW="1320480" imgH="1447560" progId="Equation.DSMT4">
                    <p:embed/>
                    <p:pic>
                      <p:nvPicPr>
                        <p:cNvPr id="12" name="对象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0795" y="360585"/>
                          <a:ext cx="904448" cy="13535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" name="组合 58"/>
          <p:cNvGrpSpPr/>
          <p:nvPr/>
        </p:nvGrpSpPr>
        <p:grpSpPr>
          <a:xfrm>
            <a:off x="-324544" y="1468438"/>
            <a:ext cx="8712968" cy="520702"/>
            <a:chOff x="-540568" y="1468438"/>
            <a:chExt cx="8712968" cy="520702"/>
          </a:xfrm>
        </p:grpSpPr>
        <p:sp>
          <p:nvSpPr>
            <p:cNvPr id="13" name="TextBox 12"/>
            <p:cNvSpPr txBox="1"/>
            <p:nvPr/>
          </p:nvSpPr>
          <p:spPr>
            <a:xfrm>
              <a:off x="-540568" y="1468497"/>
              <a:ext cx="87129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         试讨论向量组                    及向量组              的线性相关性          </a:t>
              </a: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236665" y="1468438"/>
              <a:ext cx="3890961" cy="520702"/>
              <a:chOff x="3047658" y="2420838"/>
              <a:chExt cx="3312140" cy="430279"/>
            </a:xfrm>
          </p:grpSpPr>
          <p:graphicFrame>
            <p:nvGraphicFramePr>
              <p:cNvPr id="14" name="对象 13"/>
              <p:cNvGraphicFramePr>
                <a:graphicFrameLocks noChangeAspect="1"/>
              </p:cNvGraphicFramePr>
              <p:nvPr/>
            </p:nvGraphicFramePr>
            <p:xfrm>
              <a:off x="3047658" y="2448387"/>
              <a:ext cx="1185127" cy="4027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1231560" imgH="419040" progId="Equation.DSMT4">
                      <p:embed/>
                    </p:oleObj>
                  </mc:Choice>
                  <mc:Fallback>
                    <p:oleObj name="Equation" r:id="rId8" imgW="1231560" imgH="419040" progId="Equation.DSMT4">
                      <p:embed/>
                      <p:pic>
                        <p:nvPicPr>
                          <p:cNvPr id="14" name="对象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47658" y="2448387"/>
                            <a:ext cx="1185127" cy="40273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对象 14"/>
              <p:cNvGraphicFramePr>
                <a:graphicFrameLocks noChangeAspect="1"/>
              </p:cNvGraphicFramePr>
              <p:nvPr/>
            </p:nvGraphicFramePr>
            <p:xfrm>
              <a:off x="5419263" y="2420838"/>
              <a:ext cx="940535" cy="3869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774360" imgH="406080" progId="Equation.DSMT4">
                      <p:embed/>
                    </p:oleObj>
                  </mc:Choice>
                  <mc:Fallback>
                    <p:oleObj name="Equation" r:id="rId10" imgW="774360" imgH="406080" progId="Equation.DSMT4">
                      <p:embed/>
                      <p:pic>
                        <p:nvPicPr>
                          <p:cNvPr id="15" name="对象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19263" y="2420838"/>
                            <a:ext cx="940535" cy="3869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6" name="TextBox 15"/>
          <p:cNvSpPr txBox="1"/>
          <p:nvPr/>
        </p:nvSpPr>
        <p:spPr>
          <a:xfrm>
            <a:off x="395536" y="1988840"/>
            <a:ext cx="6480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解   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321267" y="4149080"/>
            <a:ext cx="8059439" cy="492443"/>
            <a:chOff x="395536" y="1988840"/>
            <a:chExt cx="7688275" cy="492443"/>
          </a:xfrm>
        </p:grpSpPr>
        <p:sp>
          <p:nvSpPr>
            <p:cNvPr id="28" name="TextBox 27"/>
            <p:cNvSpPr txBox="1"/>
            <p:nvPr/>
          </p:nvSpPr>
          <p:spPr>
            <a:xfrm>
              <a:off x="395536" y="1988840"/>
              <a:ext cx="768827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b="1"/>
              </a:lvl1pPr>
            </a:lstStyle>
            <a:p>
              <a:r>
                <a:rPr lang="zh-CN" altLang="en-US" sz="2600" dirty="0"/>
                <a:t>可见                            故向量组                    线性相关；  </a:t>
              </a:r>
              <a:endParaRPr lang="en-US" altLang="zh-CN" sz="2600" dirty="0"/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/>
          </p:nvGraphicFramePr>
          <p:xfrm>
            <a:off x="1140051" y="1999010"/>
            <a:ext cx="1835441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400120" imgH="482400" progId="Equation.DSMT4">
                    <p:embed/>
                  </p:oleObj>
                </mc:Choice>
                <mc:Fallback>
                  <p:oleObj name="Equation" r:id="rId12" imgW="2400120" imgH="482400" progId="Equation.DSMT4">
                    <p:embed/>
                    <p:pic>
                      <p:nvPicPr>
                        <p:cNvPr id="29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0051" y="1999010"/>
                          <a:ext cx="1835441" cy="460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322263" y="2805113"/>
          <a:ext cx="174307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36480" imgH="482400" progId="Equation.DSMT4">
                  <p:embed/>
                </p:oleObj>
              </mc:Choice>
              <mc:Fallback>
                <p:oleObj name="Equation" r:id="rId14" imgW="1536480" imgH="48240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2805113"/>
                        <a:ext cx="1743075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2012355" y="2349309"/>
          <a:ext cx="1757866" cy="1473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26920" imgH="1447560" progId="Equation.DSMT4">
                  <p:embed/>
                </p:oleObj>
              </mc:Choice>
              <mc:Fallback>
                <p:oleObj name="Equation" r:id="rId16" imgW="1726920" imgH="1447560" progId="Equation.DSMT4">
                  <p:embed/>
                  <p:pic>
                    <p:nvPicPr>
                      <p:cNvPr id="24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355" y="2349309"/>
                        <a:ext cx="1757866" cy="14735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3842229" y="2382654"/>
          <a:ext cx="1977599" cy="1473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942920" imgH="1447560" progId="Equation.DSMT4">
                  <p:embed/>
                </p:oleObj>
              </mc:Choice>
              <mc:Fallback>
                <p:oleObj name="Equation" r:id="rId18" imgW="1942920" imgH="1447560" progId="Equation.DSMT4">
                  <p:embed/>
                  <p:pic>
                    <p:nvPicPr>
                      <p:cNvPr id="25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2229" y="2382654"/>
                        <a:ext cx="1977599" cy="14735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5858453" y="2461127"/>
          <a:ext cx="2123347" cy="146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095200" imgH="1447560" progId="Equation.DSMT4">
                  <p:embed/>
                </p:oleObj>
              </mc:Choice>
              <mc:Fallback>
                <p:oleObj name="Equation" r:id="rId20" imgW="2095200" imgH="1447560" progId="Equation.DSMT4">
                  <p:embed/>
                  <p:pic>
                    <p:nvPicPr>
                      <p:cNvPr id="26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8453" y="2461127"/>
                        <a:ext cx="2123347" cy="1467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肘形连接符 39"/>
          <p:cNvCxnSpPr/>
          <p:nvPr/>
        </p:nvCxnSpPr>
        <p:spPr>
          <a:xfrm>
            <a:off x="6512205" y="2924944"/>
            <a:ext cx="1440160" cy="475600"/>
          </a:xfrm>
          <a:prstGeom prst="bentConnector3">
            <a:avLst>
              <a:gd name="adj1" fmla="val 36394"/>
            </a:avLst>
          </a:prstGeom>
          <a:ln w="317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334416" y="4869160"/>
            <a:ext cx="8064896" cy="504528"/>
            <a:chOff x="251520" y="5373216"/>
            <a:chExt cx="8064896" cy="504528"/>
          </a:xfrm>
        </p:grpSpPr>
        <p:grpSp>
          <p:nvGrpSpPr>
            <p:cNvPr id="61" name="组合 60"/>
            <p:cNvGrpSpPr/>
            <p:nvPr/>
          </p:nvGrpSpPr>
          <p:grpSpPr>
            <a:xfrm>
              <a:off x="1698279" y="5373216"/>
              <a:ext cx="6618137" cy="504528"/>
              <a:chOff x="1297027" y="5445224"/>
              <a:chExt cx="5507221" cy="504528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2339752" y="5445224"/>
                <a:ext cx="446449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          故向量组                线性无关</a:t>
                </a:r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  <p:graphicFrame>
            <p:nvGraphicFramePr>
              <p:cNvPr id="57" name="对象 56"/>
              <p:cNvGraphicFramePr>
                <a:graphicFrameLocks noChangeAspect="1"/>
              </p:cNvGraphicFramePr>
              <p:nvPr/>
            </p:nvGraphicFramePr>
            <p:xfrm>
              <a:off x="1297027" y="5525889"/>
              <a:ext cx="1705442" cy="4238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2" imgW="1942920" imgH="482400" progId="Equation.DSMT4">
                      <p:embed/>
                    </p:oleObj>
                  </mc:Choice>
                  <mc:Fallback>
                    <p:oleObj name="Equation" r:id="rId22" imgW="1942920" imgH="482400" progId="Equation.DSMT4">
                      <p:embed/>
                      <p:pic>
                        <p:nvPicPr>
                          <p:cNvPr id="57" name="对象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7027" y="5525889"/>
                            <a:ext cx="1705442" cy="4238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" name="TextBox 8"/>
            <p:cNvSpPr txBox="1"/>
            <p:nvPr/>
          </p:nvSpPr>
          <p:spPr>
            <a:xfrm>
              <a:off x="251520" y="5373216"/>
              <a:ext cx="158869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同时可见 </a:t>
              </a:r>
            </a:p>
          </p:txBody>
        </p:sp>
      </p:grpSp>
      <p:sp>
        <p:nvSpPr>
          <p:cNvPr id="4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向量组的线性相关性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   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1540" y="560293"/>
            <a:ext cx="7560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0000CC"/>
                </a:solidFill>
              </a:rPr>
              <a:t>例</a:t>
            </a:r>
            <a:r>
              <a:rPr lang="en-US" altLang="zh-CN" sz="2600" b="1" dirty="0">
                <a:solidFill>
                  <a:srgbClr val="0000CC"/>
                </a:solidFill>
              </a:rPr>
              <a:t>2</a:t>
            </a:r>
            <a:endParaRPr lang="zh-CN" altLang="en-US" sz="2600" b="1" dirty="0">
              <a:solidFill>
                <a:srgbClr val="0000CC"/>
              </a:solidFill>
            </a:endParaRP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4619923" y="4165772"/>
          <a:ext cx="1392237" cy="487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231560" imgH="419040" progId="Equation.DSMT4">
                  <p:embed/>
                </p:oleObj>
              </mc:Choice>
              <mc:Fallback>
                <p:oleObj name="Equation" r:id="rId24" imgW="1231560" imgH="419040" progId="Equation.DSMT4">
                  <p:embed/>
                  <p:pic>
                    <p:nvPicPr>
                      <p:cNvPr id="32" name="对象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923" y="4165772"/>
                        <a:ext cx="1392237" cy="4873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5220072" y="4832896"/>
          <a:ext cx="11049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774360" imgH="406080" progId="Equation.DSMT4">
                  <p:embed/>
                </p:oleObj>
              </mc:Choice>
              <mc:Fallback>
                <p:oleObj name="Equation" r:id="rId25" imgW="774360" imgH="406080" progId="Equation.DSMT4">
                  <p:embed/>
                  <p:pic>
                    <p:nvPicPr>
                      <p:cNvPr id="33" name="对象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4832896"/>
                        <a:ext cx="1104900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712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320448" y="662914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tx1"/>
                </a:solidFill>
              </a:rPr>
              <a:t>定理</a:t>
            </a:r>
            <a:r>
              <a:rPr lang="en-US" altLang="zh-CN" sz="2600" b="1" dirty="0">
                <a:solidFill>
                  <a:schemeClr val="tx1"/>
                </a:solidFill>
              </a:rPr>
              <a:t>1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8440" y="1869974"/>
            <a:ext cx="10081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证明：</a:t>
            </a: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24607"/>
              </p:ext>
            </p:extLst>
          </p:nvPr>
        </p:nvGraphicFramePr>
        <p:xfrm>
          <a:off x="1976632" y="2852936"/>
          <a:ext cx="3594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93880" imgH="419040" progId="Equation.DSMT4">
                  <p:embed/>
                </p:oleObj>
              </mc:Choice>
              <mc:Fallback>
                <p:oleObj name="Equation" r:id="rId2" imgW="3593880" imgH="419040" progId="Equation.DSMT4">
                  <p:embed/>
                  <p:pic>
                    <p:nvPicPr>
                      <p:cNvPr id="0" name="Picture 1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632" y="2852936"/>
                        <a:ext cx="3594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818232"/>
              </p:ext>
            </p:extLst>
          </p:nvPr>
        </p:nvGraphicFramePr>
        <p:xfrm>
          <a:off x="1902544" y="3212778"/>
          <a:ext cx="5473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73440" imgH="876240" progId="Equation.DSMT4">
                  <p:embed/>
                </p:oleObj>
              </mc:Choice>
              <mc:Fallback>
                <p:oleObj name="Equation" r:id="rId4" imgW="5473440" imgH="876240" progId="Equation.DSMT4">
                  <p:embed/>
                  <p:pic>
                    <p:nvPicPr>
                      <p:cNvPr id="0" name="Picture 1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2544" y="3212778"/>
                        <a:ext cx="54737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8140" y="1280373"/>
            <a:ext cx="74261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latin typeface="+mn-ea"/>
              </a:defRPr>
            </a:lvl1pPr>
          </a:lstStyle>
          <a:p>
            <a:r>
              <a:rPr lang="zh-CN" altLang="zh-CN" dirty="0">
                <a:solidFill>
                  <a:srgbClr val="FF0000"/>
                </a:solidFill>
              </a:rPr>
              <a:t>至少有一个向量能由其余向量线性表示。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-112588" y="836712"/>
            <a:ext cx="8352928" cy="492443"/>
            <a:chOff x="-36512" y="476672"/>
            <a:chExt cx="8352928" cy="492443"/>
          </a:xfrm>
        </p:grpSpPr>
        <p:grpSp>
          <p:nvGrpSpPr>
            <p:cNvPr id="14" name="组合 13"/>
            <p:cNvGrpSpPr/>
            <p:nvPr/>
          </p:nvGrpSpPr>
          <p:grpSpPr>
            <a:xfrm>
              <a:off x="-36512" y="476672"/>
              <a:ext cx="8352928" cy="492443"/>
              <a:chOff x="-36512" y="476672"/>
              <a:chExt cx="8352928" cy="492443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-36512" y="476672"/>
                <a:ext cx="835292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b="1" dirty="0">
                    <a:latin typeface="+mn-ea"/>
                  </a:rPr>
                  <a:t>             </a:t>
                </a:r>
                <a:r>
                  <a:rPr lang="zh-CN" altLang="zh-CN" sz="2600" b="1" dirty="0">
                    <a:solidFill>
                      <a:srgbClr val="FF0000"/>
                    </a:solidFill>
                    <a:latin typeface="+mn-ea"/>
                  </a:rPr>
                  <a:t>向量组</a:t>
                </a:r>
                <a:r>
                  <a:rPr lang="en-US" altLang="zh-CN" sz="2600" b="1" dirty="0">
                    <a:solidFill>
                      <a:srgbClr val="FF0000"/>
                    </a:solidFill>
                    <a:latin typeface="+mn-ea"/>
                  </a:rPr>
                  <a:t>           </a:t>
                </a:r>
                <a:r>
                  <a:rPr lang="zh-CN" altLang="zh-CN" sz="2600" b="1" dirty="0">
                    <a:solidFill>
                      <a:srgbClr val="FF0000"/>
                    </a:solidFill>
                    <a:latin typeface="+mn-ea"/>
                  </a:rPr>
                  <a:t>线性相关</a:t>
                </a:r>
                <a:r>
                  <a:rPr lang="en-US" altLang="zh-CN" sz="2600" b="1" dirty="0">
                    <a:solidFill>
                      <a:srgbClr val="FF0000"/>
                    </a:solidFill>
                    <a:latin typeface="+mn-ea"/>
                  </a:rPr>
                  <a:t>   </a:t>
                </a:r>
                <a:r>
                  <a:rPr lang="zh-CN" altLang="zh-CN" sz="2600" b="1" dirty="0">
                    <a:solidFill>
                      <a:srgbClr val="FF0000"/>
                    </a:solidFill>
                    <a:latin typeface="+mn-ea"/>
                  </a:rPr>
                  <a:t>其中</a:t>
                </a:r>
                <a:endParaRPr lang="zh-CN" altLang="en-US" sz="26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  <p:graphicFrame>
            <p:nvGraphicFramePr>
              <p:cNvPr id="6" name="对象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66338004"/>
                  </p:ext>
                </p:extLst>
              </p:nvPr>
            </p:nvGraphicFramePr>
            <p:xfrm>
              <a:off x="3347864" y="483146"/>
              <a:ext cx="1676400" cy="4255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1676160" imgH="419040" progId="Equation.DSMT4">
                      <p:embed/>
                    </p:oleObj>
                  </mc:Choice>
                  <mc:Fallback>
                    <p:oleObj name="Equation" r:id="rId6" imgW="1676160" imgH="419040" progId="Equation.DSMT4">
                      <p:embed/>
                      <p:pic>
                        <p:nvPicPr>
                          <p:cNvPr id="0" name="Picture 11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47864" y="483146"/>
                            <a:ext cx="1676400" cy="42557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5675258"/>
                </p:ext>
              </p:extLst>
            </p:nvPr>
          </p:nvGraphicFramePr>
          <p:xfrm>
            <a:off x="6482556" y="608112"/>
            <a:ext cx="393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93480" imgH="228600" progId="Equation.DSMT4">
                    <p:embed/>
                  </p:oleObj>
                </mc:Choice>
                <mc:Fallback>
                  <p:oleObj name="Equation" r:id="rId8" imgW="393480" imgH="228600" progId="Equation.DSMT4">
                    <p:embed/>
                    <p:pic>
                      <p:nvPicPr>
                        <p:cNvPr id="0" name="Picture 12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2556" y="608112"/>
                          <a:ext cx="393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组合 28"/>
          <p:cNvGrpSpPr/>
          <p:nvPr/>
        </p:nvGrpSpPr>
        <p:grpSpPr>
          <a:xfrm>
            <a:off x="1221891" y="1862536"/>
            <a:ext cx="6021927" cy="492443"/>
            <a:chOff x="1368987" y="1303895"/>
            <a:chExt cx="6021927" cy="492443"/>
          </a:xfrm>
        </p:grpSpPr>
        <p:sp>
          <p:nvSpPr>
            <p:cNvPr id="8" name="TextBox 7"/>
            <p:cNvSpPr txBox="1"/>
            <p:nvPr/>
          </p:nvSpPr>
          <p:spPr>
            <a:xfrm>
              <a:off x="1368987" y="1303895"/>
              <a:ext cx="602192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>
                  <a:latin typeface="+mn-ea"/>
                </a:defRPr>
              </a:lvl1pPr>
            </a:lstStyle>
            <a:p>
              <a:r>
                <a:rPr lang="zh-CN" altLang="zh-CN" dirty="0"/>
                <a:t>向量组</a:t>
              </a:r>
              <a:r>
                <a:rPr lang="en-US" altLang="zh-CN" dirty="0"/>
                <a:t>          </a:t>
              </a:r>
              <a:r>
                <a:rPr lang="zh-CN" altLang="zh-CN" dirty="0"/>
                <a:t>线性相关</a:t>
              </a:r>
              <a:endParaRPr lang="zh-CN" altLang="en-US" dirty="0"/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1551552"/>
                </p:ext>
              </p:extLst>
            </p:nvPr>
          </p:nvGraphicFramePr>
          <p:xfrm>
            <a:off x="2483633" y="1368787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676160" imgH="419040" progId="Equation.DSMT4">
                    <p:embed/>
                  </p:oleObj>
                </mc:Choice>
                <mc:Fallback>
                  <p:oleObj name="Equation" r:id="rId10" imgW="1676160" imgH="419040" progId="Equation.DSMT4">
                    <p:embed/>
                    <p:pic>
                      <p:nvPicPr>
                        <p:cNvPr id="0" name="Picture 12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3633" y="1368787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Box 10"/>
          <p:cNvSpPr txBox="1"/>
          <p:nvPr/>
        </p:nvSpPr>
        <p:spPr>
          <a:xfrm>
            <a:off x="1661270" y="2375009"/>
            <a:ext cx="23762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latin typeface="+mn-ea"/>
              </a:defRPr>
            </a:lvl1pPr>
          </a:lstStyle>
          <a:p>
            <a:r>
              <a:rPr lang="zh-CN" altLang="zh-CN" dirty="0"/>
              <a:t>存在一组不全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3703836" y="2375009"/>
            <a:ext cx="3816424" cy="492443"/>
            <a:chOff x="-36512" y="2014969"/>
            <a:chExt cx="3816424" cy="492443"/>
          </a:xfrm>
        </p:grpSpPr>
        <p:sp>
          <p:nvSpPr>
            <p:cNvPr id="12" name="TextBox 11"/>
            <p:cNvSpPr txBox="1"/>
            <p:nvPr/>
          </p:nvSpPr>
          <p:spPr>
            <a:xfrm>
              <a:off x="-36512" y="2014969"/>
              <a:ext cx="381642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>
                  <a:latin typeface="+mn-ea"/>
                </a:defRPr>
              </a:lvl1pPr>
            </a:lstStyle>
            <a:p>
              <a:r>
                <a:rPr lang="zh-CN" altLang="zh-CN" dirty="0"/>
                <a:t>为零的数</a:t>
              </a:r>
              <a:r>
                <a:rPr lang="en-US" altLang="zh-CN" dirty="0"/>
                <a:t>           </a:t>
              </a:r>
              <a:r>
                <a:rPr lang="zh-CN" altLang="en-US" dirty="0"/>
                <a:t>使</a:t>
              </a: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2117113"/>
                </p:ext>
              </p:extLst>
            </p:nvPr>
          </p:nvGraphicFramePr>
          <p:xfrm>
            <a:off x="1475656" y="2060848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676160" imgH="419040" progId="Equation.DSMT4">
                    <p:embed/>
                  </p:oleObj>
                </mc:Choice>
                <mc:Fallback>
                  <p:oleObj name="Equation" r:id="rId12" imgW="1676160" imgH="419040" progId="Equation.DSMT4">
                    <p:embed/>
                    <p:pic>
                      <p:nvPicPr>
                        <p:cNvPr id="0" name="Picture 12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656" y="2060848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组合 31"/>
          <p:cNvGrpSpPr/>
          <p:nvPr/>
        </p:nvGrpSpPr>
        <p:grpSpPr>
          <a:xfrm>
            <a:off x="319460" y="4203665"/>
            <a:ext cx="8136904" cy="1169551"/>
            <a:chOff x="179512" y="3933056"/>
            <a:chExt cx="8136904" cy="1169551"/>
          </a:xfrm>
        </p:grpSpPr>
        <p:grpSp>
          <p:nvGrpSpPr>
            <p:cNvPr id="31" name="组合 30"/>
            <p:cNvGrpSpPr/>
            <p:nvPr/>
          </p:nvGrpSpPr>
          <p:grpSpPr>
            <a:xfrm>
              <a:off x="179512" y="3933056"/>
              <a:ext cx="8136904" cy="1169551"/>
              <a:chOff x="179512" y="3933056"/>
              <a:chExt cx="8136904" cy="1169551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79512" y="3933056"/>
                <a:ext cx="8136904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2600" b="1" dirty="0">
                    <a:solidFill>
                      <a:srgbClr val="FF0000"/>
                    </a:solidFill>
                  </a:rPr>
                  <a:t>向量组</a:t>
                </a:r>
                <a:r>
                  <a:rPr lang="en-US" altLang="zh-CN" sz="2600" b="1" dirty="0">
                    <a:solidFill>
                      <a:srgbClr val="FF0000"/>
                    </a:solidFill>
                  </a:rPr>
                  <a:t>                        </a:t>
                </a:r>
                <a:r>
                  <a:rPr lang="zh-CN" altLang="zh-CN" sz="2600" b="1" dirty="0">
                    <a:solidFill>
                      <a:srgbClr val="FF0000"/>
                    </a:solidFill>
                  </a:rPr>
                  <a:t>线性无关</a:t>
                </a:r>
                <a:r>
                  <a:rPr lang="zh-CN" altLang="en-US" sz="2600" b="1" dirty="0">
                    <a:solidFill>
                      <a:srgbClr val="FF0000"/>
                    </a:solidFill>
                  </a:rPr>
                  <a:t>   </a:t>
                </a:r>
                <a:r>
                  <a:rPr lang="en-US" altLang="zh-CN" sz="2600" b="1" dirty="0">
                    <a:solidFill>
                      <a:srgbClr val="FF0000"/>
                    </a:solidFill>
                  </a:rPr>
                  <a:t>    </a:t>
                </a:r>
                <a:r>
                  <a:rPr lang="zh-CN" altLang="zh-CN" sz="2600" b="1" dirty="0">
                    <a:solidFill>
                      <a:srgbClr val="FF0000"/>
                    </a:solidFill>
                  </a:rPr>
                  <a:t>其中任一向量都不能</a:t>
                </a:r>
                <a:endParaRPr lang="en-US" altLang="zh-CN" sz="2600" b="1" dirty="0">
                  <a:solidFill>
                    <a:srgbClr val="FF0000"/>
                  </a:solidFill>
                </a:endParaRPr>
              </a:p>
              <a:p>
                <a:r>
                  <a:rPr lang="zh-CN" altLang="zh-CN" sz="2600" b="1" dirty="0">
                    <a:solidFill>
                      <a:srgbClr val="FF0000"/>
                    </a:solidFill>
                  </a:rPr>
                  <a:t>由其余向量线性表示。</a:t>
                </a:r>
              </a:p>
              <a:p>
                <a:endParaRPr lang="zh-CN" altLang="en-US" dirty="0"/>
              </a:p>
            </p:txBody>
          </p:sp>
          <p:graphicFrame>
            <p:nvGraphicFramePr>
              <p:cNvPr id="15" name="对象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38397501"/>
                  </p:ext>
                </p:extLst>
              </p:nvPr>
            </p:nvGraphicFramePr>
            <p:xfrm>
              <a:off x="1331640" y="3933056"/>
              <a:ext cx="16764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1676160" imgH="419040" progId="Equation.DSMT4">
                      <p:embed/>
                    </p:oleObj>
                  </mc:Choice>
                  <mc:Fallback>
                    <p:oleObj name="Equation" r:id="rId14" imgW="1676160" imgH="419040" progId="Equation.DSMT4">
                      <p:embed/>
                      <p:pic>
                        <p:nvPicPr>
                          <p:cNvPr id="0" name="Picture 12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31640" y="3933056"/>
                            <a:ext cx="1676400" cy="419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4170445"/>
                </p:ext>
              </p:extLst>
            </p:nvPr>
          </p:nvGraphicFramePr>
          <p:xfrm>
            <a:off x="4466332" y="4077072"/>
            <a:ext cx="393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93480" imgH="228600" progId="Equation.DSMT4">
                    <p:embed/>
                  </p:oleObj>
                </mc:Choice>
                <mc:Fallback>
                  <p:oleObj name="Equation" r:id="rId16" imgW="393480" imgH="228600" progId="Equation.DSMT4">
                    <p:embed/>
                    <p:pic>
                      <p:nvPicPr>
                        <p:cNvPr id="0" name="Picture 12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6332" y="4077072"/>
                          <a:ext cx="393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TextBox 32"/>
          <p:cNvSpPr txBox="1"/>
          <p:nvPr/>
        </p:nvSpPr>
        <p:spPr>
          <a:xfrm>
            <a:off x="247452" y="3386809"/>
            <a:ext cx="21592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不妨假设</a:t>
            </a:r>
          </a:p>
        </p:txBody>
      </p:sp>
      <p:sp>
        <p:nvSpPr>
          <p:cNvPr id="3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向量组的线性相关性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定   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07996"/>
              </p:ext>
            </p:extLst>
          </p:nvPr>
        </p:nvGraphicFramePr>
        <p:xfrm>
          <a:off x="1242651" y="2506930"/>
          <a:ext cx="39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93480" imgH="228600" progId="Equation.DSMT4">
                  <p:embed/>
                </p:oleObj>
              </mc:Choice>
              <mc:Fallback>
                <p:oleObj name="Equation" r:id="rId18" imgW="393480" imgH="228600" progId="Equation.DSMT4">
                  <p:embed/>
                  <p:pic>
                    <p:nvPicPr>
                      <p:cNvPr id="0" name="Picture 1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2651" y="2506930"/>
                        <a:ext cx="393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877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9" grpId="0"/>
      <p:bldP spid="5" grpId="0"/>
      <p:bldP spid="11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67544" y="1052736"/>
            <a:ext cx="77048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设</a:t>
            </a:r>
            <a:r>
              <a:rPr lang="en-US" altLang="zh-CN" sz="2600" b="1" dirty="0"/>
              <a:t> </a:t>
            </a:r>
            <a:r>
              <a:rPr lang="en-US" altLang="zh-CN" sz="2600" b="1" dirty="0">
                <a:sym typeface="Symbol"/>
              </a:rPr>
              <a:t></a:t>
            </a:r>
            <a:r>
              <a:rPr lang="zh-CN" altLang="zh-CN" sz="2600" b="1" dirty="0"/>
              <a:t>能由</a:t>
            </a:r>
            <a:r>
              <a:rPr lang="zh-CN" altLang="en-US" sz="2600" b="1" dirty="0"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zh-CN" altLang="en-US" sz="2600" b="1" dirty="0">
                <a:sym typeface="Symbol"/>
              </a:rPr>
              <a:t>，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zh-CN" altLang="en-US" sz="2600" b="1" dirty="0">
                <a:sym typeface="Symbol"/>
              </a:rPr>
              <a:t>，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zh-CN" altLang="en-US" sz="2600" b="1" dirty="0">
                <a:sym typeface="Symbol"/>
              </a:rPr>
              <a:t>线性</a:t>
            </a:r>
            <a:r>
              <a:rPr lang="zh-CN" altLang="zh-CN" sz="2600" b="1" dirty="0"/>
              <a:t>表示，但不能由其中任</a:t>
            </a:r>
            <a:r>
              <a:rPr lang="zh-CN" altLang="en-US" sz="2600" b="1" dirty="0"/>
              <a:t>意</a:t>
            </a:r>
            <a:r>
              <a:rPr lang="zh-CN" altLang="zh-CN" sz="2600" b="1" dirty="0"/>
              <a:t>两个</a:t>
            </a:r>
            <a:r>
              <a:rPr lang="zh-CN" altLang="en-US" sz="2600" b="1" dirty="0"/>
              <a:t>线性</a:t>
            </a:r>
            <a:r>
              <a:rPr lang="zh-CN" altLang="zh-CN" sz="2600" b="1" dirty="0"/>
              <a:t>表示，证明</a:t>
            </a:r>
            <a:r>
              <a:rPr lang="en-US" altLang="zh-CN" sz="2600" b="1" dirty="0"/>
              <a:t> </a:t>
            </a:r>
            <a:r>
              <a:rPr lang="zh-CN" altLang="en-US" sz="2600" b="1" dirty="0"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zh-CN" altLang="en-US" sz="2600" b="1" dirty="0">
                <a:sym typeface="Symbol"/>
              </a:rPr>
              <a:t>，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zh-CN" altLang="en-US" sz="2600" b="1" dirty="0">
                <a:sym typeface="Symbol"/>
              </a:rPr>
              <a:t>，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zh-CN" altLang="en-US" sz="2600" b="1" dirty="0"/>
              <a:t>线性</a:t>
            </a:r>
            <a:r>
              <a:rPr lang="zh-CN" altLang="zh-CN" sz="2600" b="1" dirty="0"/>
              <a:t>无关。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8532" y="2060848"/>
            <a:ext cx="10796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证明</a:t>
            </a:r>
          </a:p>
        </p:txBody>
      </p:sp>
      <p:sp>
        <p:nvSpPr>
          <p:cNvPr id="3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向量组的线性相关性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定   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76150" y="2060848"/>
            <a:ext cx="6120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solidFill>
                  <a:srgbClr val="FF0000"/>
                </a:solidFill>
                <a:latin typeface="+mn-ea"/>
              </a:rPr>
              <a:t>反证法</a:t>
            </a:r>
            <a:r>
              <a:rPr lang="en-US" altLang="zh-CN" sz="2600" b="1" dirty="0">
                <a:solidFill>
                  <a:srgbClr val="FF0000"/>
                </a:solidFill>
                <a:latin typeface="+mn-ea"/>
              </a:rPr>
              <a:t>  </a:t>
            </a:r>
            <a:r>
              <a:rPr lang="zh-CN" altLang="zh-CN" sz="2600" b="1" dirty="0"/>
              <a:t>假设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/>
              <a:t>2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/>
              <a:t>3</a:t>
            </a:r>
            <a:r>
              <a:rPr lang="zh-CN" altLang="zh-CN" sz="2600" b="1" dirty="0"/>
              <a:t>线性相关，</a:t>
            </a:r>
            <a:endParaRPr lang="zh-CN" altLang="en-US" sz="2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67544" y="2617748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ym typeface="Symbol"/>
              </a:rPr>
              <a:t>则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/>
              <a:t>2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/>
              <a:t>3</a:t>
            </a:r>
            <a:r>
              <a:rPr lang="zh-CN" altLang="zh-CN" sz="2600" b="1" dirty="0"/>
              <a:t>中必有一个可由另外</a:t>
            </a:r>
            <a:r>
              <a:rPr lang="en-US" altLang="zh-CN" sz="2600" b="1" dirty="0"/>
              <a:t>2</a:t>
            </a:r>
            <a:r>
              <a:rPr lang="zh-CN" altLang="zh-CN" sz="2600" b="1" dirty="0"/>
              <a:t>个线性表示</a:t>
            </a:r>
            <a:r>
              <a:rPr lang="zh-CN" altLang="en-US" sz="2600" b="1" dirty="0"/>
              <a:t>，</a:t>
            </a:r>
            <a:endParaRPr lang="zh-CN" altLang="zh-CN" sz="2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7544" y="3193812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ym typeface="Symbol"/>
              </a:rPr>
              <a:t>故</a:t>
            </a:r>
            <a:r>
              <a:rPr lang="en-US" altLang="zh-CN" sz="2800" b="1" dirty="0">
                <a:sym typeface="Symbol"/>
              </a:rPr>
              <a:t> </a:t>
            </a:r>
            <a:r>
              <a:rPr lang="zh-CN" altLang="en-US" sz="2800" b="1" dirty="0">
                <a:sym typeface="Symbol"/>
              </a:rPr>
              <a:t>可由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/>
              <a:t>2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/>
              <a:t>3</a:t>
            </a:r>
            <a:r>
              <a:rPr lang="zh-CN" altLang="zh-CN" sz="2600" b="1" dirty="0"/>
              <a:t>中</a:t>
            </a:r>
            <a:r>
              <a:rPr lang="zh-CN" altLang="en-US" sz="2600" b="1" dirty="0"/>
              <a:t>的</a:t>
            </a:r>
            <a:r>
              <a:rPr lang="en-US" altLang="zh-CN" sz="2600" b="1" dirty="0"/>
              <a:t>2</a:t>
            </a:r>
            <a:r>
              <a:rPr lang="zh-CN" altLang="zh-CN" sz="2600" b="1" dirty="0"/>
              <a:t>个线性表示</a:t>
            </a:r>
            <a:r>
              <a:rPr lang="zh-CN" altLang="en-US" sz="2600" b="1" dirty="0"/>
              <a:t>，</a:t>
            </a:r>
            <a:endParaRPr lang="zh-CN" altLang="zh-CN" sz="2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67544" y="3769876"/>
            <a:ext cx="56166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与已知矛盾。</a:t>
            </a:r>
            <a:endParaRPr lang="en-US" altLang="zh-CN" sz="2600" b="1" dirty="0"/>
          </a:p>
          <a:p>
            <a:r>
              <a:rPr lang="zh-CN" altLang="en-US" sz="2600" b="1" dirty="0"/>
              <a:t>因此，</a:t>
            </a:r>
            <a:r>
              <a:rPr lang="zh-CN" altLang="en-US" sz="2600" b="1" dirty="0">
                <a:sym typeface="Symbol"/>
              </a:rPr>
              <a:t> 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zh-CN" altLang="en-US" sz="2600" b="1" dirty="0">
                <a:sym typeface="Symbol"/>
              </a:rPr>
              <a:t>，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zh-CN" altLang="en-US" sz="2600" b="1" dirty="0">
                <a:sym typeface="Symbol"/>
              </a:rPr>
              <a:t>，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zh-CN" altLang="en-US" sz="2600" b="1" dirty="0"/>
              <a:t>线性</a:t>
            </a:r>
            <a:r>
              <a:rPr lang="zh-CN" altLang="zh-CN" sz="2600" b="1" dirty="0"/>
              <a:t>无关。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07899C3E-7C10-B7CD-DC17-8D12DC48C228}"/>
              </a:ext>
            </a:extLst>
          </p:cNvPr>
          <p:cNvSpPr txBox="1"/>
          <p:nvPr/>
        </p:nvSpPr>
        <p:spPr>
          <a:xfrm>
            <a:off x="467544" y="495836"/>
            <a:ext cx="7560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0000CC"/>
                </a:solidFill>
              </a:rPr>
              <a:t>例</a:t>
            </a:r>
            <a:r>
              <a:rPr lang="en-US" altLang="zh-CN" sz="2600" b="1" dirty="0">
                <a:solidFill>
                  <a:srgbClr val="0000CC"/>
                </a:solidFill>
              </a:rPr>
              <a:t>1</a:t>
            </a:r>
            <a:endParaRPr lang="zh-CN" altLang="en-US" sz="2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15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3" grpId="0"/>
      <p:bldP spid="28" grpId="0"/>
      <p:bldP spid="36" grpId="0"/>
      <p:bldP spid="37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60040" y="570384"/>
            <a:ext cx="8172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/>
              <a:t>                        </a:t>
            </a:r>
            <a:r>
              <a:rPr lang="zh-CN" altLang="zh-CN" sz="2600" b="1" dirty="0">
                <a:solidFill>
                  <a:srgbClr val="0000CC"/>
                </a:solidFill>
              </a:rPr>
              <a:t>部分相关，则整体相关；整体无关，则部分无关。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58109"/>
              </p:ext>
            </p:extLst>
          </p:nvPr>
        </p:nvGraphicFramePr>
        <p:xfrm>
          <a:off x="1547664" y="2924944"/>
          <a:ext cx="3517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17560" imgH="419040" progId="Equation.DSMT4">
                  <p:embed/>
                </p:oleObj>
              </mc:Choice>
              <mc:Fallback>
                <p:oleObj name="Equation" r:id="rId2" imgW="3517560" imgH="419040" progId="Equation.DSMT4">
                  <p:embed/>
                  <p:pic>
                    <p:nvPicPr>
                      <p:cNvPr id="0" name="Picture 1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924944"/>
                        <a:ext cx="35179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198140" y="3555960"/>
            <a:ext cx="7686228" cy="492443"/>
            <a:chOff x="414164" y="950530"/>
            <a:chExt cx="7686228" cy="492443"/>
          </a:xfrm>
        </p:grpSpPr>
        <p:sp>
          <p:nvSpPr>
            <p:cNvPr id="23" name="TextBox 22"/>
            <p:cNvSpPr txBox="1"/>
            <p:nvPr/>
          </p:nvSpPr>
          <p:spPr>
            <a:xfrm>
              <a:off x="414164" y="950530"/>
              <a:ext cx="51125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/>
                <a:t>故一定存在一组不全为零的数，</a:t>
              </a:r>
              <a:endParaRPr lang="zh-CN" altLang="en-US" sz="2600" b="1" dirty="0"/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8409606"/>
                </p:ext>
              </p:extLst>
            </p:nvPr>
          </p:nvGraphicFramePr>
          <p:xfrm>
            <a:off x="5166692" y="980534"/>
            <a:ext cx="29337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933640" imgH="419040" progId="Equation.DSMT4">
                    <p:embed/>
                  </p:oleObj>
                </mc:Choice>
                <mc:Fallback>
                  <p:oleObj name="Equation" r:id="rId4" imgW="2933640" imgH="419040" progId="Equation.DSMT4">
                    <p:embed/>
                    <p:pic>
                      <p:nvPicPr>
                        <p:cNvPr id="0" name="Picture 1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6692" y="980534"/>
                          <a:ext cx="29337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926202"/>
              </p:ext>
            </p:extLst>
          </p:nvPr>
        </p:nvGraphicFramePr>
        <p:xfrm>
          <a:off x="966564" y="4594076"/>
          <a:ext cx="5981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981400" imgH="419040" progId="Equation.DSMT4">
                  <p:embed/>
                </p:oleObj>
              </mc:Choice>
              <mc:Fallback>
                <p:oleObj name="Equation" r:id="rId6" imgW="5981400" imgH="419040" progId="Equation.DSMT4">
                  <p:embed/>
                  <p:pic>
                    <p:nvPicPr>
                      <p:cNvPr id="0" name="Picture 1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564" y="4594076"/>
                        <a:ext cx="5981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742404" y="1458884"/>
            <a:ext cx="7790036" cy="492443"/>
            <a:chOff x="742404" y="1458884"/>
            <a:chExt cx="7790036" cy="492443"/>
          </a:xfrm>
        </p:grpSpPr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8135256"/>
                </p:ext>
              </p:extLst>
            </p:nvPr>
          </p:nvGraphicFramePr>
          <p:xfrm>
            <a:off x="742404" y="1506488"/>
            <a:ext cx="65659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565680" imgH="431640" progId="Equation.DSMT4">
                    <p:embed/>
                  </p:oleObj>
                </mc:Choice>
                <mc:Fallback>
                  <p:oleObj name="Equation" r:id="rId8" imgW="6565680" imgH="431640" progId="Equation.DSMT4">
                    <p:embed/>
                    <p:pic>
                      <p:nvPicPr>
                        <p:cNvPr id="0" name="Picture 1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2404" y="1506488"/>
                          <a:ext cx="65659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7344816" y="1458884"/>
              <a:ext cx="118762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其中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88640" y="2010544"/>
            <a:ext cx="8055768" cy="503808"/>
            <a:chOff x="188640" y="2010544"/>
            <a:chExt cx="8055768" cy="503808"/>
          </a:xfrm>
        </p:grpSpPr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165057"/>
                </p:ext>
              </p:extLst>
            </p:nvPr>
          </p:nvGraphicFramePr>
          <p:xfrm>
            <a:off x="188640" y="2082552"/>
            <a:ext cx="30988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098520" imgH="431640" progId="Equation.DSMT4">
                    <p:embed/>
                  </p:oleObj>
                </mc:Choice>
                <mc:Fallback>
                  <p:oleObj name="Equation" r:id="rId10" imgW="3098520" imgH="431640" progId="Equation.DSMT4">
                    <p:embed/>
                    <p:pic>
                      <p:nvPicPr>
                        <p:cNvPr id="0" name="Picture 1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640" y="2082552"/>
                          <a:ext cx="30988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" name="组合 7"/>
            <p:cNvGrpSpPr/>
            <p:nvPr/>
          </p:nvGrpSpPr>
          <p:grpSpPr>
            <a:xfrm>
              <a:off x="3212976" y="2010544"/>
              <a:ext cx="5031432" cy="492443"/>
              <a:chOff x="708695" y="5364023"/>
              <a:chExt cx="5031432" cy="492443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08695" y="5364023"/>
                <a:ext cx="392708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2600" b="1" dirty="0"/>
                  <a:t>则存在一组</a:t>
                </a:r>
                <a:r>
                  <a:rPr lang="zh-CN" altLang="zh-CN" sz="2600" b="1" dirty="0">
                    <a:solidFill>
                      <a:srgbClr val="FF0000"/>
                    </a:solidFill>
                  </a:rPr>
                  <a:t>不全为零</a:t>
                </a:r>
                <a:r>
                  <a:rPr lang="zh-CN" altLang="zh-CN" sz="2600" b="1" dirty="0"/>
                  <a:t>的数</a:t>
                </a:r>
                <a:endParaRPr lang="zh-CN" altLang="en-US" sz="2600" b="1" dirty="0"/>
              </a:p>
            </p:txBody>
          </p:sp>
          <p:graphicFrame>
            <p:nvGraphicFramePr>
              <p:cNvPr id="27" name="对象 2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50755175"/>
                  </p:ext>
                </p:extLst>
              </p:nvPr>
            </p:nvGraphicFramePr>
            <p:xfrm>
              <a:off x="4597127" y="5406290"/>
              <a:ext cx="1143000" cy="406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1143000" imgH="406080" progId="Equation.DSMT4">
                      <p:embed/>
                    </p:oleObj>
                  </mc:Choice>
                  <mc:Fallback>
                    <p:oleObj name="Equation" r:id="rId12" imgW="1143000" imgH="406080" progId="Equation.DSMT4">
                      <p:embed/>
                      <p:pic>
                        <p:nvPicPr>
                          <p:cNvPr id="0" name="Picture 11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7127" y="5406290"/>
                            <a:ext cx="1143000" cy="4064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1" name="组合 10"/>
          <p:cNvGrpSpPr/>
          <p:nvPr/>
        </p:nvGrpSpPr>
        <p:grpSpPr>
          <a:xfrm>
            <a:off x="316657" y="2514600"/>
            <a:ext cx="1303015" cy="492443"/>
            <a:chOff x="316657" y="2514600"/>
            <a:chExt cx="1303015" cy="492443"/>
          </a:xfrm>
        </p:grpSpPr>
        <p:sp>
          <p:nvSpPr>
            <p:cNvPr id="29" name="TextBox 28"/>
            <p:cNvSpPr txBox="1"/>
            <p:nvPr/>
          </p:nvSpPr>
          <p:spPr>
            <a:xfrm>
              <a:off x="611560" y="2514600"/>
              <a:ext cx="100811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使</a:t>
              </a:r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757603"/>
                </p:ext>
              </p:extLst>
            </p:nvPr>
          </p:nvGraphicFramePr>
          <p:xfrm>
            <a:off x="316657" y="2577852"/>
            <a:ext cx="3937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93480" imgH="419040" progId="Equation.DSMT4">
                    <p:embed/>
                  </p:oleObj>
                </mc:Choice>
                <mc:Fallback>
                  <p:oleObj name="Equation" r:id="rId14" imgW="393480" imgH="419040" progId="Equation.DSMT4">
                    <p:embed/>
                    <p:pic>
                      <p:nvPicPr>
                        <p:cNvPr id="0" name="Picture 1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657" y="2577852"/>
                          <a:ext cx="3937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51520" y="4048403"/>
            <a:ext cx="35638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使得</a:t>
            </a:r>
          </a:p>
        </p:txBody>
      </p:sp>
      <p:sp>
        <p:nvSpPr>
          <p:cNvPr id="30" name="矩形 29"/>
          <p:cNvSpPr/>
          <p:nvPr/>
        </p:nvSpPr>
        <p:spPr>
          <a:xfrm>
            <a:off x="396524" y="302874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tx1"/>
                </a:solidFill>
              </a:rPr>
              <a:t>定理</a:t>
            </a:r>
            <a:r>
              <a:rPr lang="en-US" altLang="zh-CN" sz="2600" b="1" dirty="0">
                <a:solidFill>
                  <a:schemeClr val="tx1"/>
                </a:solidFill>
              </a:rPr>
              <a:t>2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31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向量组的线性相关性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定   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</a:p>
        </p:txBody>
      </p:sp>
      <p:sp>
        <p:nvSpPr>
          <p:cNvPr id="2" name="TextBox 22">
            <a:extLst>
              <a:ext uri="{FF2B5EF4-FFF2-40B4-BE49-F238E27FC236}">
                <a16:creationId xmlns:a16="http://schemas.microsoft.com/office/drawing/2014/main" id="{A4D993D6-DCF3-A761-37E6-BADA5A8AA492}"/>
              </a:ext>
            </a:extLst>
          </p:cNvPr>
          <p:cNvSpPr txBox="1"/>
          <p:nvPr/>
        </p:nvSpPr>
        <p:spPr>
          <a:xfrm>
            <a:off x="188640" y="5175156"/>
            <a:ext cx="51125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则整体线性相关。</a:t>
            </a:r>
          </a:p>
        </p:txBody>
      </p:sp>
    </p:spTree>
    <p:extLst>
      <p:ext uri="{BB962C8B-B14F-4D97-AF65-F5344CB8AC3E}">
        <p14:creationId xmlns:p14="http://schemas.microsoft.com/office/powerpoint/2010/main" val="276877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0" grpId="0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467544" y="3573016"/>
            <a:ext cx="1728192" cy="49244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467544" y="488285"/>
            <a:ext cx="7776864" cy="492443"/>
            <a:chOff x="467544" y="404664"/>
            <a:chExt cx="7776864" cy="492443"/>
          </a:xfrm>
        </p:grpSpPr>
        <p:sp>
          <p:nvSpPr>
            <p:cNvPr id="16" name="TextBox 15"/>
            <p:cNvSpPr txBox="1"/>
            <p:nvPr/>
          </p:nvSpPr>
          <p:spPr>
            <a:xfrm>
              <a:off x="467544" y="404664"/>
              <a:ext cx="777686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/>
                <a:t>                    </a:t>
              </a:r>
              <a:r>
                <a:rPr lang="zh-CN" altLang="zh-CN" sz="2600" b="1" dirty="0"/>
                <a:t>若</a:t>
              </a:r>
              <a:r>
                <a:rPr lang="en-US" altLang="zh-CN" sz="2600" b="1" dirty="0"/>
                <a:t>                 </a:t>
              </a:r>
              <a:r>
                <a:rPr lang="zh-CN" altLang="zh-CN" sz="2600" b="1" dirty="0"/>
                <a:t>线性无关，而</a:t>
              </a:r>
              <a:r>
                <a:rPr lang="en-US" altLang="zh-CN" sz="2600" b="1" dirty="0"/>
                <a:t>                       </a:t>
              </a:r>
              <a:r>
                <a:rPr lang="zh-CN" altLang="zh-CN" sz="2600" b="1" dirty="0"/>
                <a:t>线性</a:t>
              </a:r>
              <a:endParaRPr lang="en-US" altLang="zh-CN" sz="2600" b="1" dirty="0"/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9344822"/>
                </p:ext>
              </p:extLst>
            </p:nvPr>
          </p:nvGraphicFramePr>
          <p:xfrm>
            <a:off x="2411760" y="404665"/>
            <a:ext cx="1224136" cy="427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06360" imgH="419040" progId="Equation.DSMT4">
                    <p:embed/>
                  </p:oleObj>
                </mc:Choice>
                <mc:Fallback>
                  <p:oleObj name="Equation" r:id="rId2" imgW="1206360" imgH="419040" progId="Equation.DSMT4">
                    <p:embed/>
                    <p:pic>
                      <p:nvPicPr>
                        <p:cNvPr id="0" name="Picture 9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760" y="404665"/>
                          <a:ext cx="1224136" cy="427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7661773"/>
                </p:ext>
              </p:extLst>
            </p:nvPr>
          </p:nvGraphicFramePr>
          <p:xfrm>
            <a:off x="5724128" y="463317"/>
            <a:ext cx="1656184" cy="4100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87240" imgH="419040" progId="Equation.DSMT4">
                    <p:embed/>
                  </p:oleObj>
                </mc:Choice>
                <mc:Fallback>
                  <p:oleObj name="Equation" r:id="rId4" imgW="1587240" imgH="419040" progId="Equation.DSMT4">
                    <p:embed/>
                    <p:pic>
                      <p:nvPicPr>
                        <p:cNvPr id="0" name="Picture 9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4128" y="463317"/>
                          <a:ext cx="1656184" cy="4100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TextBox 20"/>
          <p:cNvSpPr txBox="1"/>
          <p:nvPr/>
        </p:nvSpPr>
        <p:spPr>
          <a:xfrm>
            <a:off x="416540" y="1294400"/>
            <a:ext cx="1008112" cy="49244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证明</a:t>
            </a:r>
            <a:r>
              <a:rPr lang="zh-CN" altLang="zh-CN" dirty="0"/>
              <a:t>：</a:t>
            </a:r>
            <a:endParaRPr lang="zh-CN" altLang="en-US" dirty="0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007165"/>
              </p:ext>
            </p:extLst>
          </p:nvPr>
        </p:nvGraphicFramePr>
        <p:xfrm>
          <a:off x="1403648" y="1340768"/>
          <a:ext cx="3035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35160" imgH="431640" progId="Equation.DSMT4">
                  <p:embed/>
                </p:oleObj>
              </mc:Choice>
              <mc:Fallback>
                <p:oleObj name="Equation" r:id="rId6" imgW="3035160" imgH="431640" progId="Equation.DSMT4">
                  <p:embed/>
                  <p:pic>
                    <p:nvPicPr>
                      <p:cNvPr id="0" name="Picture 9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340768"/>
                        <a:ext cx="3035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15147"/>
              </p:ext>
            </p:extLst>
          </p:nvPr>
        </p:nvGraphicFramePr>
        <p:xfrm>
          <a:off x="1796827" y="2132856"/>
          <a:ext cx="429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292280" imgH="419040" progId="Equation.DSMT4">
                  <p:embed/>
                </p:oleObj>
              </mc:Choice>
              <mc:Fallback>
                <p:oleObj name="Equation" r:id="rId8" imgW="4292280" imgH="419040" progId="Equation.DSMT4">
                  <p:embed/>
                  <p:pic>
                    <p:nvPicPr>
                      <p:cNvPr id="0" name="Picture 9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6827" y="2132856"/>
                        <a:ext cx="4292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363919"/>
              </p:ext>
            </p:extLst>
          </p:nvPr>
        </p:nvGraphicFramePr>
        <p:xfrm>
          <a:off x="467544" y="2564904"/>
          <a:ext cx="2476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76440" imgH="368280" progId="Equation.DSMT4">
                  <p:embed/>
                </p:oleObj>
              </mc:Choice>
              <mc:Fallback>
                <p:oleObj name="Equation" r:id="rId10" imgW="2476440" imgH="368280" progId="Equation.DSMT4">
                  <p:embed/>
                  <p:pic>
                    <p:nvPicPr>
                      <p:cNvPr id="0" name="Picture 9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564904"/>
                        <a:ext cx="24765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984619"/>
              </p:ext>
            </p:extLst>
          </p:nvPr>
        </p:nvGraphicFramePr>
        <p:xfrm>
          <a:off x="2939504" y="2566171"/>
          <a:ext cx="436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368600" imgH="431640" progId="Equation.DSMT4">
                  <p:embed/>
                </p:oleObj>
              </mc:Choice>
              <mc:Fallback>
                <p:oleObj name="Equation" r:id="rId12" imgW="4368600" imgH="431640" progId="Equation.DSMT4">
                  <p:embed/>
                  <p:pic>
                    <p:nvPicPr>
                      <p:cNvPr id="0" name="Picture 9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9504" y="2566171"/>
                        <a:ext cx="4368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941104"/>
              </p:ext>
            </p:extLst>
          </p:nvPr>
        </p:nvGraphicFramePr>
        <p:xfrm>
          <a:off x="2627784" y="2953548"/>
          <a:ext cx="3024336" cy="703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441600" imgH="799920" progId="Equation.DSMT4">
                  <p:embed/>
                </p:oleObj>
              </mc:Choice>
              <mc:Fallback>
                <p:oleObj name="Equation" r:id="rId14" imgW="3441600" imgH="799920" progId="Equation.DSMT4">
                  <p:embed/>
                  <p:pic>
                    <p:nvPicPr>
                      <p:cNvPr id="0" name="Picture 10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953548"/>
                        <a:ext cx="3024336" cy="7030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95536" y="3573016"/>
            <a:ext cx="20162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下证唯一性</a:t>
            </a:r>
            <a:endParaRPr lang="zh-CN" altLang="en-US" sz="2600" b="1" dirty="0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777736"/>
              </p:ext>
            </p:extLst>
          </p:nvPr>
        </p:nvGraphicFramePr>
        <p:xfrm>
          <a:off x="2372990" y="3644454"/>
          <a:ext cx="513397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524200" imgH="431640" progId="Equation.DSMT4">
                  <p:embed/>
                </p:oleObj>
              </mc:Choice>
              <mc:Fallback>
                <p:oleObj name="Equation" r:id="rId16" imgW="5524200" imgH="431640" progId="Equation.DSMT4">
                  <p:embed/>
                  <p:pic>
                    <p:nvPicPr>
                      <p:cNvPr id="0" name="Picture 10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2990" y="3644454"/>
                        <a:ext cx="5133975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123956"/>
              </p:ext>
            </p:extLst>
          </p:nvPr>
        </p:nvGraphicFramePr>
        <p:xfrm>
          <a:off x="2483768" y="4149080"/>
          <a:ext cx="4318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317840" imgH="419040" progId="Equation.DSMT4">
                  <p:embed/>
                </p:oleObj>
              </mc:Choice>
              <mc:Fallback>
                <p:oleObj name="Equation" r:id="rId18" imgW="4317840" imgH="419040" progId="Equation.DSMT4">
                  <p:embed/>
                  <p:pic>
                    <p:nvPicPr>
                      <p:cNvPr id="0" name="Picture 10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149080"/>
                        <a:ext cx="4318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176634"/>
              </p:ext>
            </p:extLst>
          </p:nvPr>
        </p:nvGraphicFramePr>
        <p:xfrm>
          <a:off x="592088" y="4653384"/>
          <a:ext cx="297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971800" imgH="431640" progId="Equation.DSMT4">
                  <p:embed/>
                </p:oleObj>
              </mc:Choice>
              <mc:Fallback>
                <p:oleObj name="Equation" r:id="rId20" imgW="2971800" imgH="431640" progId="Equation.DSMT4">
                  <p:embed/>
                  <p:pic>
                    <p:nvPicPr>
                      <p:cNvPr id="0" name="Picture 10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088" y="4653384"/>
                        <a:ext cx="2971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590604"/>
              </p:ext>
            </p:extLst>
          </p:nvPr>
        </p:nvGraphicFramePr>
        <p:xfrm>
          <a:off x="2555776" y="5080626"/>
          <a:ext cx="3352800" cy="436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352680" imgH="419040" progId="Equation.DSMT4">
                  <p:embed/>
                </p:oleObj>
              </mc:Choice>
              <mc:Fallback>
                <p:oleObj name="Equation" r:id="rId22" imgW="3352680" imgH="419040" progId="Equation.DSMT4">
                  <p:embed/>
                  <p:pic>
                    <p:nvPicPr>
                      <p:cNvPr id="0" name="Picture 10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5080626"/>
                        <a:ext cx="3352800" cy="4366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467544" y="5488776"/>
            <a:ext cx="6912768" cy="492443"/>
            <a:chOff x="539552" y="3789040"/>
            <a:chExt cx="6912768" cy="492443"/>
          </a:xfrm>
        </p:grpSpPr>
        <p:sp>
          <p:nvSpPr>
            <p:cNvPr id="38" name="TextBox 37"/>
            <p:cNvSpPr txBox="1"/>
            <p:nvPr/>
          </p:nvSpPr>
          <p:spPr>
            <a:xfrm>
              <a:off x="539552" y="3789040"/>
              <a:ext cx="69127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/>
                <a:t>即</a:t>
              </a:r>
              <a:r>
                <a:rPr lang="en-US" altLang="zh-CN" sz="2600" b="1" dirty="0"/>
                <a:t>     </a:t>
              </a:r>
              <a:r>
                <a:rPr lang="zh-CN" altLang="zh-CN" sz="2600" b="1" dirty="0"/>
                <a:t>可由</a:t>
              </a:r>
              <a:r>
                <a:rPr lang="en-US" altLang="zh-CN" sz="2600" b="1" dirty="0"/>
                <a:t>                </a:t>
              </a:r>
              <a:r>
                <a:rPr lang="zh-CN" altLang="zh-CN" sz="2600" b="1" dirty="0"/>
                <a:t>线性表示，且表达式唯一。</a:t>
              </a:r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723109"/>
                </p:ext>
              </p:extLst>
            </p:nvPr>
          </p:nvGraphicFramePr>
          <p:xfrm>
            <a:off x="980232" y="3865488"/>
            <a:ext cx="2794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279360" imgH="355320" progId="Equation.DSMT4">
                    <p:embed/>
                  </p:oleObj>
                </mc:Choice>
                <mc:Fallback>
                  <p:oleObj name="Equation" r:id="rId24" imgW="279360" imgH="355320" progId="Equation.DSMT4">
                    <p:embed/>
                    <p:pic>
                      <p:nvPicPr>
                        <p:cNvPr id="0" name="Picture 10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0232" y="3865488"/>
                          <a:ext cx="2794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5060301"/>
                </p:ext>
              </p:extLst>
            </p:nvPr>
          </p:nvGraphicFramePr>
          <p:xfrm>
            <a:off x="1979712" y="3816216"/>
            <a:ext cx="12065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206360" imgH="419040" progId="Equation.DSMT4">
                    <p:embed/>
                  </p:oleObj>
                </mc:Choice>
                <mc:Fallback>
                  <p:oleObj name="Equation" r:id="rId26" imgW="1206360" imgH="419040" progId="Equation.DSMT4">
                    <p:embed/>
                    <p:pic>
                      <p:nvPicPr>
                        <p:cNvPr id="0" name="Picture 10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712" y="3816216"/>
                          <a:ext cx="12065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TextBox 3"/>
          <p:cNvSpPr txBox="1"/>
          <p:nvPr/>
        </p:nvSpPr>
        <p:spPr>
          <a:xfrm>
            <a:off x="4427984" y="1268760"/>
            <a:ext cx="36724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存在一组不全为零的数</a:t>
            </a:r>
            <a:endParaRPr lang="zh-CN" altLang="en-US" sz="26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461543"/>
              </p:ext>
            </p:extLst>
          </p:nvPr>
        </p:nvGraphicFramePr>
        <p:xfrm>
          <a:off x="539552" y="1785764"/>
          <a:ext cx="1981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981080" imgH="419040" progId="Equation.DSMT4">
                  <p:embed/>
                </p:oleObj>
              </mc:Choice>
              <mc:Fallback>
                <p:oleObj name="Equation" r:id="rId28" imgW="1981080" imgH="419040" progId="Equation.DSMT4">
                  <p:embed/>
                  <p:pic>
                    <p:nvPicPr>
                      <p:cNvPr id="0" name="Picture 10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785764"/>
                        <a:ext cx="1981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483768" y="1703480"/>
            <a:ext cx="16030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使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475656" y="3068960"/>
            <a:ext cx="12241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所以有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16316" y="3573016"/>
            <a:ext cx="6840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则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63888" y="4581128"/>
            <a:ext cx="15121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得到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95536" y="848325"/>
            <a:ext cx="7776864" cy="492443"/>
            <a:chOff x="395536" y="859938"/>
            <a:chExt cx="7776864" cy="492443"/>
          </a:xfrm>
        </p:grpSpPr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2273451"/>
                </p:ext>
              </p:extLst>
            </p:nvPr>
          </p:nvGraphicFramePr>
          <p:xfrm>
            <a:off x="1835696" y="985168"/>
            <a:ext cx="2794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279360" imgH="355320" progId="Equation.DSMT4">
                    <p:embed/>
                  </p:oleObj>
                </mc:Choice>
                <mc:Fallback>
                  <p:oleObj name="Equation" r:id="rId30" imgW="279360" imgH="355320" progId="Equation.DSMT4">
                    <p:embed/>
                    <p:pic>
                      <p:nvPicPr>
                        <p:cNvPr id="0" name="Picture 10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696" y="985168"/>
                          <a:ext cx="2794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4780858"/>
                </p:ext>
              </p:extLst>
            </p:nvPr>
          </p:nvGraphicFramePr>
          <p:xfrm>
            <a:off x="2843808" y="876635"/>
            <a:ext cx="1330059" cy="4177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1206360" imgH="419040" progId="Equation.DSMT4">
                    <p:embed/>
                  </p:oleObj>
                </mc:Choice>
                <mc:Fallback>
                  <p:oleObj name="Equation" r:id="rId32" imgW="1206360" imgH="419040" progId="Equation.DSMT4">
                    <p:embed/>
                    <p:pic>
                      <p:nvPicPr>
                        <p:cNvPr id="0" name="Picture 10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3808" y="876635"/>
                          <a:ext cx="1330059" cy="4177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TextBox 34"/>
            <p:cNvSpPr txBox="1"/>
            <p:nvPr/>
          </p:nvSpPr>
          <p:spPr>
            <a:xfrm>
              <a:off x="395536" y="859938"/>
              <a:ext cx="777686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/>
                <a:t>相关，则</a:t>
              </a:r>
              <a:r>
                <a:rPr lang="en-US" altLang="zh-CN" sz="2600" b="1" dirty="0"/>
                <a:t>    </a:t>
              </a:r>
              <a:r>
                <a:rPr lang="zh-CN" altLang="zh-CN" sz="2600" b="1" dirty="0"/>
                <a:t>可由</a:t>
              </a:r>
              <a:r>
                <a:rPr lang="en-US" altLang="zh-CN" sz="2600" b="1" dirty="0"/>
                <a:t>                   </a:t>
              </a:r>
              <a:r>
                <a:rPr lang="zh-CN" altLang="zh-CN" sz="2600" b="1" dirty="0"/>
                <a:t>线性表示，且表达式唯一。</a:t>
              </a:r>
              <a:endParaRPr lang="en-US" altLang="zh-CN" sz="2600" b="1" dirty="0"/>
            </a:p>
          </p:txBody>
        </p:sp>
      </p:grpSp>
      <p:sp>
        <p:nvSpPr>
          <p:cNvPr id="44" name="矩形 43"/>
          <p:cNvSpPr/>
          <p:nvPr/>
        </p:nvSpPr>
        <p:spPr>
          <a:xfrm>
            <a:off x="396524" y="260648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tx1"/>
                </a:solidFill>
              </a:rPr>
              <a:t>定理</a:t>
            </a:r>
            <a:r>
              <a:rPr lang="en-US" altLang="zh-CN" sz="2600" b="1" dirty="0">
                <a:solidFill>
                  <a:schemeClr val="tx1"/>
                </a:solidFill>
              </a:rPr>
              <a:t>3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43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向量组的线性相关性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定   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</a:p>
        </p:txBody>
      </p:sp>
    </p:spTree>
    <p:extLst>
      <p:ext uri="{BB962C8B-B14F-4D97-AF65-F5344CB8AC3E}">
        <p14:creationId xmlns:p14="http://schemas.microsoft.com/office/powerpoint/2010/main" val="253933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30" grpId="0"/>
      <p:bldP spid="4" grpId="0"/>
      <p:bldP spid="9" grpId="0"/>
      <p:bldP spid="41" grpId="0"/>
      <p:bldP spid="10" grpId="0"/>
      <p:bldP spid="42" grpId="0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734272" y="808256"/>
            <a:ext cx="3942184" cy="964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528" y="2688916"/>
            <a:ext cx="11521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证明：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9572" y="3357240"/>
            <a:ext cx="421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340124"/>
              </p:ext>
            </p:extLst>
          </p:nvPr>
        </p:nvGraphicFramePr>
        <p:xfrm>
          <a:off x="1212850" y="320675"/>
          <a:ext cx="4000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00320" imgH="431640" progId="Equation.DSMT4">
                  <p:embed/>
                </p:oleObj>
              </mc:Choice>
              <mc:Fallback>
                <p:oleObj name="Equation" r:id="rId2" imgW="4000320" imgH="43164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320675"/>
                        <a:ext cx="4000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89084"/>
              </p:ext>
            </p:extLst>
          </p:nvPr>
        </p:nvGraphicFramePr>
        <p:xfrm>
          <a:off x="5416252" y="290513"/>
          <a:ext cx="232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23800" imgH="431640" progId="Equation.DSMT4">
                  <p:embed/>
                </p:oleObj>
              </mc:Choice>
              <mc:Fallback>
                <p:oleObj name="Equation" r:id="rId4" imgW="2323800" imgH="43164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252" y="290513"/>
                        <a:ext cx="2324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336888"/>
              </p:ext>
            </p:extLst>
          </p:nvPr>
        </p:nvGraphicFramePr>
        <p:xfrm>
          <a:off x="343024" y="1412776"/>
          <a:ext cx="444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4920" imgH="457200" progId="Equation.DSMT4">
                  <p:embed/>
                </p:oleObj>
              </mc:Choice>
              <mc:Fallback>
                <p:oleObj name="Equation" r:id="rId6" imgW="4444920" imgH="4572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24" y="1412776"/>
                        <a:ext cx="4445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895938"/>
              </p:ext>
            </p:extLst>
          </p:nvPr>
        </p:nvGraphicFramePr>
        <p:xfrm>
          <a:off x="1135112" y="2035944"/>
          <a:ext cx="444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44920" imgH="457200" progId="Equation.DSMT4">
                  <p:embed/>
                </p:oleObj>
              </mc:Choice>
              <mc:Fallback>
                <p:oleObj name="Equation" r:id="rId8" imgW="4444920" imgH="4572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112" y="2035944"/>
                        <a:ext cx="4445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454840"/>
              </p:ext>
            </p:extLst>
          </p:nvPr>
        </p:nvGraphicFramePr>
        <p:xfrm>
          <a:off x="1403648" y="2709168"/>
          <a:ext cx="347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479760" imgH="457200" progId="Equation.DSMT4">
                  <p:embed/>
                </p:oleObj>
              </mc:Choice>
              <mc:Fallback>
                <p:oleObj name="Equation" r:id="rId10" imgW="3479760" imgH="4572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709168"/>
                        <a:ext cx="3479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873909"/>
              </p:ext>
            </p:extLst>
          </p:nvPr>
        </p:nvGraphicFramePr>
        <p:xfrm>
          <a:off x="5004048" y="2709168"/>
          <a:ext cx="2476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76440" imgH="431640" progId="Equation.DSMT4">
                  <p:embed/>
                </p:oleObj>
              </mc:Choice>
              <mc:Fallback>
                <p:oleObj name="Equation" r:id="rId12" imgW="2476440" imgH="43164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2709168"/>
                        <a:ext cx="2476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297451"/>
              </p:ext>
            </p:extLst>
          </p:nvPr>
        </p:nvGraphicFramePr>
        <p:xfrm>
          <a:off x="1065213" y="3294063"/>
          <a:ext cx="3035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035160" imgH="431640" progId="Equation.DSMT4">
                  <p:embed/>
                </p:oleObj>
              </mc:Choice>
              <mc:Fallback>
                <p:oleObj name="Equation" r:id="rId14" imgW="3035160" imgH="43164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3294063"/>
                        <a:ext cx="3035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981578"/>
              </p:ext>
            </p:extLst>
          </p:nvPr>
        </p:nvGraphicFramePr>
        <p:xfrm>
          <a:off x="4211960" y="3292475"/>
          <a:ext cx="3441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441600" imgH="431640" progId="Equation.DSMT4">
                  <p:embed/>
                </p:oleObj>
              </mc:Choice>
              <mc:Fallback>
                <p:oleObj name="Equation" r:id="rId16" imgW="3441600" imgH="43164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3292475"/>
                        <a:ext cx="3441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754515"/>
              </p:ext>
            </p:extLst>
          </p:nvPr>
        </p:nvGraphicFramePr>
        <p:xfrm>
          <a:off x="1332756" y="4077320"/>
          <a:ext cx="1943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942920" imgH="406080" progId="Equation.DSMT4">
                  <p:embed/>
                </p:oleObj>
              </mc:Choice>
              <mc:Fallback>
                <p:oleObj name="Equation" r:id="rId18" imgW="1942920" imgH="40608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2756" y="4077320"/>
                        <a:ext cx="1943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373249"/>
              </p:ext>
            </p:extLst>
          </p:nvPr>
        </p:nvGraphicFramePr>
        <p:xfrm>
          <a:off x="3252564" y="4077568"/>
          <a:ext cx="3695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695400" imgH="431640" progId="Equation.DSMT4">
                  <p:embed/>
                </p:oleObj>
              </mc:Choice>
              <mc:Fallback>
                <p:oleObj name="Equation" r:id="rId20" imgW="3695400" imgH="43164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564" y="4077568"/>
                        <a:ext cx="3695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616417"/>
              </p:ext>
            </p:extLst>
          </p:nvPr>
        </p:nvGraphicFramePr>
        <p:xfrm>
          <a:off x="7092280" y="4077320"/>
          <a:ext cx="673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672840" imgH="368280" progId="Equation.DSMT4">
                  <p:embed/>
                </p:oleObj>
              </mc:Choice>
              <mc:Fallback>
                <p:oleObj name="Equation" r:id="rId22" imgW="672840" imgH="36828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4077320"/>
                        <a:ext cx="6731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507135"/>
              </p:ext>
            </p:extLst>
          </p:nvPr>
        </p:nvGraphicFramePr>
        <p:xfrm>
          <a:off x="156096" y="4581376"/>
          <a:ext cx="347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479760" imgH="431640" progId="Equation.DSMT4">
                  <p:embed/>
                </p:oleObj>
              </mc:Choice>
              <mc:Fallback>
                <p:oleObj name="Equation" r:id="rId24" imgW="3479760" imgH="43164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96" y="4581376"/>
                        <a:ext cx="3479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817024"/>
              </p:ext>
            </p:extLst>
          </p:nvPr>
        </p:nvGraphicFramePr>
        <p:xfrm>
          <a:off x="3756744" y="4581699"/>
          <a:ext cx="391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911400" imgH="431640" progId="Equation.DSMT4">
                  <p:embed/>
                </p:oleObj>
              </mc:Choice>
              <mc:Fallback>
                <p:oleObj name="Equation" r:id="rId26" imgW="3911400" imgH="43164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744" y="4581699"/>
                        <a:ext cx="3911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734170"/>
              </p:ext>
            </p:extLst>
          </p:nvPr>
        </p:nvGraphicFramePr>
        <p:xfrm>
          <a:off x="181868" y="5085432"/>
          <a:ext cx="4102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101840" imgH="431640" progId="Equation.DSMT4">
                  <p:embed/>
                </p:oleObj>
              </mc:Choice>
              <mc:Fallback>
                <p:oleObj name="Equation" r:id="rId28" imgW="4101840" imgH="43164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868" y="5085432"/>
                        <a:ext cx="4102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向量组的线性相关性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经 典 例 题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1540" y="275130"/>
            <a:ext cx="7560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0000CC"/>
                </a:solidFill>
              </a:rPr>
              <a:t>例</a:t>
            </a:r>
            <a:r>
              <a:rPr lang="en-US" altLang="zh-CN" sz="2600" b="1" dirty="0">
                <a:solidFill>
                  <a:srgbClr val="0000CC"/>
                </a:solidFill>
              </a:rPr>
              <a:t>3</a:t>
            </a:r>
            <a:endParaRPr lang="zh-CN" altLang="en-US" sz="2600" b="1" dirty="0">
              <a:solidFill>
                <a:srgbClr val="0000CC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3638" y="836712"/>
            <a:ext cx="22421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线性无关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14292" y="880264"/>
            <a:ext cx="37621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部分相关，则整体相关；</a:t>
            </a:r>
            <a:endParaRPr lang="en-US" altLang="zh-CN" sz="2600" b="1" dirty="0"/>
          </a:p>
          <a:p>
            <a:r>
              <a:rPr lang="zh-CN" altLang="zh-CN" sz="2600" b="1" dirty="0"/>
              <a:t>整体无关，则部分无关。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395536" y="4077072"/>
            <a:ext cx="7488832" cy="14401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67544" y="4232701"/>
            <a:ext cx="77768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若</a:t>
            </a:r>
            <a:r>
              <a:rPr lang="zh-CN" altLang="en-US" sz="2600" b="1" dirty="0"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,</a:t>
            </a:r>
            <a:r>
              <a:rPr lang="zh-CN" altLang="en-US" sz="2600" b="1" dirty="0"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2</a:t>
            </a:r>
            <a:r>
              <a:rPr lang="en-US" altLang="zh-CN" sz="2600" b="1" dirty="0">
                <a:sym typeface="Symbol"/>
              </a:rPr>
              <a:t>,…,</a:t>
            </a:r>
            <a:r>
              <a:rPr lang="en-US" altLang="zh-CN" sz="2600" b="1" dirty="0"/>
              <a:t> </a:t>
            </a:r>
            <a:r>
              <a:rPr lang="zh-CN" altLang="en-US" sz="2600" b="1" dirty="0"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zh-CN" altLang="zh-CN" sz="2600" b="1" dirty="0"/>
              <a:t>线性无关，而</a:t>
            </a:r>
            <a:r>
              <a:rPr lang="zh-CN" altLang="en-US" sz="2600" b="1" dirty="0"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,</a:t>
            </a:r>
            <a:r>
              <a:rPr lang="zh-CN" altLang="en-US" sz="2600" b="1" dirty="0"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2</a:t>
            </a:r>
            <a:r>
              <a:rPr lang="en-US" altLang="zh-CN" sz="2600" b="1" dirty="0">
                <a:sym typeface="Symbol"/>
              </a:rPr>
              <a:t>,…,</a:t>
            </a:r>
            <a:r>
              <a:rPr lang="en-US" altLang="zh-CN" sz="2600" b="1" dirty="0"/>
              <a:t> </a:t>
            </a:r>
            <a:r>
              <a:rPr lang="zh-CN" altLang="en-US" sz="2600" b="1" dirty="0"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zh-CN" sz="2600" b="1" dirty="0"/>
              <a:t> ,</a:t>
            </a:r>
            <a:r>
              <a:rPr lang="en-US" altLang="zh-CN" sz="2600" b="1" dirty="0">
                <a:sym typeface="Symbol"/>
              </a:rPr>
              <a:t></a:t>
            </a:r>
            <a:r>
              <a:rPr lang="zh-CN" altLang="zh-CN" sz="2600" b="1" dirty="0"/>
              <a:t>线性</a:t>
            </a:r>
            <a:r>
              <a:rPr lang="zh-CN" altLang="en-US" sz="2600" b="1" dirty="0"/>
              <a:t>相关，</a:t>
            </a:r>
            <a:endParaRPr lang="en-US" altLang="zh-CN" sz="2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67544" y="4797152"/>
            <a:ext cx="77768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则</a:t>
            </a:r>
            <a:r>
              <a:rPr lang="en-US" altLang="zh-CN" sz="2600" b="1" dirty="0">
                <a:sym typeface="Symbol"/>
              </a:rPr>
              <a:t></a:t>
            </a:r>
            <a:r>
              <a:rPr lang="zh-CN" altLang="zh-CN" sz="2600" b="1" dirty="0"/>
              <a:t>可由</a:t>
            </a:r>
            <a:r>
              <a:rPr lang="zh-CN" altLang="en-US" sz="2600" b="1" dirty="0"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,</a:t>
            </a:r>
            <a:r>
              <a:rPr lang="zh-CN" altLang="en-US" sz="2600" b="1" dirty="0"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2</a:t>
            </a:r>
            <a:r>
              <a:rPr lang="en-US" altLang="zh-CN" sz="2600" b="1" dirty="0">
                <a:sym typeface="Symbol"/>
              </a:rPr>
              <a:t>,…,</a:t>
            </a:r>
            <a:r>
              <a:rPr lang="en-US" altLang="zh-CN" sz="2600" b="1" dirty="0"/>
              <a:t> </a:t>
            </a:r>
            <a:r>
              <a:rPr lang="zh-CN" altLang="en-US" sz="2600" b="1" dirty="0"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zh-CN" sz="2600" b="1" dirty="0"/>
              <a:t> </a:t>
            </a:r>
            <a:r>
              <a:rPr lang="zh-CN" altLang="zh-CN" sz="2600" b="1" dirty="0"/>
              <a:t>线性表示，且表达式唯一。</a:t>
            </a:r>
            <a:endParaRPr lang="en-US" altLang="zh-CN" sz="2600" b="1" dirty="0"/>
          </a:p>
        </p:txBody>
      </p:sp>
    </p:spTree>
    <p:extLst>
      <p:ext uri="{BB962C8B-B14F-4D97-AF65-F5344CB8AC3E}">
        <p14:creationId xmlns:p14="http://schemas.microsoft.com/office/powerpoint/2010/main" val="281396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30" grpId="0"/>
      <p:bldP spid="31" grpId="0"/>
      <p:bldP spid="31" grpId="1"/>
      <p:bldP spid="32" grpId="0" animBg="1"/>
      <p:bldP spid="32" grpId="1" animBg="1"/>
      <p:bldP spid="33" grpId="0"/>
      <p:bldP spid="33" grpId="1"/>
      <p:bldP spid="34" grpId="0"/>
      <p:bldP spid="3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925452" y="1196752"/>
            <a:ext cx="5293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600" b="1" dirty="0">
                <a:solidFill>
                  <a:srgbClr val="0000CC"/>
                </a:solidFill>
              </a:rPr>
              <a:t>线性相关</a:t>
            </a:r>
            <a:r>
              <a:rPr lang="en-US" altLang="zh-CN" sz="2600" b="1" dirty="0">
                <a:solidFill>
                  <a:srgbClr val="0000CC"/>
                </a:solidFill>
              </a:rPr>
              <a:t> </a:t>
            </a:r>
            <a:r>
              <a:rPr lang="zh-CN" altLang="en-US" sz="2600" b="1" dirty="0">
                <a:sym typeface="Symbol"/>
              </a:rPr>
              <a:t></a:t>
            </a:r>
            <a:endParaRPr lang="en-US" altLang="zh-CN" sz="2600" b="1" dirty="0">
              <a:solidFill>
                <a:srgbClr val="00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17948" y="3645024"/>
            <a:ext cx="52530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600" b="1" dirty="0">
                <a:solidFill>
                  <a:srgbClr val="0000CC"/>
                </a:solidFill>
              </a:rPr>
              <a:t>线性无关</a:t>
            </a:r>
            <a:r>
              <a:rPr lang="en-US" altLang="zh-CN" sz="2600" b="1" dirty="0">
                <a:solidFill>
                  <a:srgbClr val="0000CC"/>
                </a:solidFill>
              </a:rPr>
              <a:t> </a:t>
            </a:r>
            <a:r>
              <a:rPr lang="en-US" altLang="zh-CN" sz="2600" b="1" dirty="0">
                <a:sym typeface="Symbol"/>
              </a:rPr>
              <a:t></a:t>
            </a:r>
            <a:r>
              <a:rPr lang="zh-CN" altLang="zh-CN" sz="2600" b="1" dirty="0"/>
              <a:t> </a:t>
            </a:r>
            <a:endParaRPr lang="zh-CN" altLang="en-US" sz="2600" b="1" dirty="0"/>
          </a:p>
        </p:txBody>
      </p:sp>
      <p:sp>
        <p:nvSpPr>
          <p:cNvPr id="11" name="矩形 10"/>
          <p:cNvSpPr/>
          <p:nvPr/>
        </p:nvSpPr>
        <p:spPr>
          <a:xfrm>
            <a:off x="396524" y="260648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tx1"/>
                </a:solidFill>
              </a:rPr>
              <a:t>定理</a:t>
            </a:r>
            <a:r>
              <a:rPr lang="en-US" altLang="zh-CN" sz="2600" b="1" dirty="0">
                <a:solidFill>
                  <a:schemeClr val="tx1"/>
                </a:solidFill>
              </a:rPr>
              <a:t>4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向量组的线性相关性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定   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13892" y="1816368"/>
            <a:ext cx="51845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600" b="1" dirty="0"/>
              <a:t>&lt;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n       </a:t>
            </a:r>
            <a:r>
              <a:rPr lang="zh-CN" altLang="en-US" sz="2600" b="1" dirty="0">
                <a:sym typeface="Symbol"/>
              </a:rPr>
              <a:t></a:t>
            </a:r>
            <a:endParaRPr lang="zh-CN" altLang="en-US" sz="2600" b="1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9768"/>
              </p:ext>
            </p:extLst>
          </p:nvPr>
        </p:nvGraphicFramePr>
        <p:xfrm>
          <a:off x="2012665" y="2514526"/>
          <a:ext cx="2311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11200" imgH="482400" progId="Equation.DSMT4">
                  <p:embed/>
                </p:oleObj>
              </mc:Choice>
              <mc:Fallback>
                <p:oleObj name="Equation" r:id="rId2" imgW="2311200" imgH="4824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665" y="2514526"/>
                        <a:ext cx="2311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557365"/>
              </p:ext>
            </p:extLst>
          </p:nvPr>
        </p:nvGraphicFramePr>
        <p:xfrm>
          <a:off x="2049177" y="4941813"/>
          <a:ext cx="2311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11200" imgH="482400" progId="Equation.DSMT4">
                  <p:embed/>
                </p:oleObj>
              </mc:Choice>
              <mc:Fallback>
                <p:oleObj name="Equation" r:id="rId4" imgW="2311200" imgH="4824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177" y="4941813"/>
                        <a:ext cx="2311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05780" y="4221088"/>
            <a:ext cx="67870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R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n       </a:t>
            </a:r>
            <a:r>
              <a:rPr lang="zh-CN" altLang="en-US" sz="2600" b="1" dirty="0">
                <a:sym typeface="Symbol"/>
              </a:rPr>
              <a:t></a:t>
            </a:r>
            <a:endParaRPr lang="zh-CN" altLang="en-US" sz="26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38442-7396-6A09-52D3-E4520AD35816}"/>
              </a:ext>
            </a:extLst>
          </p:cNvPr>
          <p:cNvSpPr txBox="1"/>
          <p:nvPr/>
        </p:nvSpPr>
        <p:spPr>
          <a:xfrm>
            <a:off x="2123728" y="367786"/>
            <a:ext cx="476284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>
                <a:sym typeface="Symbol"/>
              </a:rPr>
              <a:t>若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600" b="1" dirty="0"/>
              <a:t>是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600" b="1" dirty="0"/>
              <a:t>维向量，</a:t>
            </a:r>
          </a:p>
        </p:txBody>
      </p:sp>
    </p:spTree>
    <p:extLst>
      <p:ext uri="{BB962C8B-B14F-4D97-AF65-F5344CB8AC3E}">
        <p14:creationId xmlns:p14="http://schemas.microsoft.com/office/powerpoint/2010/main" val="276877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1" grpId="0" animBg="1"/>
      <p:bldP spid="14" grpId="0"/>
      <p:bldP spid="16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876300" y="332656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3"/>
            </p:custDataLst>
          </p:nvPr>
        </p:nvSpPr>
        <p:spPr>
          <a:xfrm>
            <a:off x="1757983" y="2492896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当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r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&gt;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s 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时，向量组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Symbol"/>
              </a:rPr>
              <a:t>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必线性相关</a:t>
            </a:r>
          </a:p>
        </p:txBody>
      </p:sp>
      <p:sp>
        <p:nvSpPr>
          <p:cNvPr id="9" name="TextBox 8"/>
          <p:cNvSpPr txBox="1"/>
          <p:nvPr>
            <p:custDataLst>
              <p:tags r:id="rId4"/>
            </p:custDataLst>
          </p:nvPr>
        </p:nvSpPr>
        <p:spPr>
          <a:xfrm>
            <a:off x="1757983" y="3140968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当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r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&lt;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s 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时，向量组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Symbol"/>
              </a:rPr>
              <a:t>  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必线性相关</a:t>
            </a:r>
          </a:p>
        </p:txBody>
      </p:sp>
      <p:sp>
        <p:nvSpPr>
          <p:cNvPr id="10" name="TextBox 9"/>
          <p:cNvSpPr txBox="1"/>
          <p:nvPr>
            <p:custDataLst>
              <p:tags r:id="rId5"/>
            </p:custDataLst>
          </p:nvPr>
        </p:nvSpPr>
        <p:spPr>
          <a:xfrm>
            <a:off x="1757983" y="378904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当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r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&gt;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s 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时，向量组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Symbol"/>
              </a:rPr>
              <a:t>  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必线性相关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043608" y="1914252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043608" y="2557189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043608" y="3205261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043608" y="3853333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圆角矩形 14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sp>
        <p:nvSpPr>
          <p:cNvPr id="22" name="文本框 8">
            <a:extLst>
              <a:ext uri="{FF2B5EF4-FFF2-40B4-BE49-F238E27FC236}">
                <a16:creationId xmlns:a16="http://schemas.microsoft.com/office/drawing/2014/main" id="{08A42EF4-E465-4A1C-8B88-6EFEB474D567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014244" y="692696"/>
            <a:ext cx="19735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设向量组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FC10143-74E5-4750-A8D3-D36D8DB045FD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080" y="692696"/>
            <a:ext cx="2240278" cy="548640"/>
          </a:xfrm>
          <a:prstGeom prst="rect">
            <a:avLst/>
          </a:prstGeom>
        </p:spPr>
      </p:pic>
      <p:sp>
        <p:nvSpPr>
          <p:cNvPr id="24" name="文本框 11">
            <a:extLst>
              <a:ext uri="{FF2B5EF4-FFF2-40B4-BE49-F238E27FC236}">
                <a16:creationId xmlns:a16="http://schemas.microsoft.com/office/drawing/2014/main" id="{E4BFAFAB-1A80-4CDF-BD59-80178B7886BF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4871943" y="706562"/>
            <a:ext cx="19323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可由向量组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8E12A73-CD29-437C-AA34-6AA135F57A26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41336"/>
            <a:ext cx="2346957" cy="548640"/>
          </a:xfrm>
          <a:prstGeom prst="rect">
            <a:avLst/>
          </a:prstGeom>
        </p:spPr>
      </p:pic>
      <p:sp>
        <p:nvSpPr>
          <p:cNvPr id="26" name="文本框 14">
            <a:extLst>
              <a:ext uri="{FF2B5EF4-FFF2-40B4-BE49-F238E27FC236}">
                <a16:creationId xmlns:a16="http://schemas.microsoft.com/office/drawing/2014/main" id="{008B73FE-F7DA-42A7-B015-366E07E7E4AF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3364711" y="1266250"/>
            <a:ext cx="3151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线性表示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则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      )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39" name="TextBox 38"/>
          <p:cNvSpPr txBox="1"/>
          <p:nvPr>
            <p:custDataLst>
              <p:tags r:id="rId16"/>
            </p:custDataLst>
          </p:nvPr>
        </p:nvSpPr>
        <p:spPr>
          <a:xfrm>
            <a:off x="1836887" y="184482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当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r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&lt;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s 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时，向量组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Symbol"/>
              </a:rPr>
              <a:t>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必线性相关</a:t>
            </a:r>
          </a:p>
        </p:txBody>
      </p:sp>
      <p:grpSp>
        <p:nvGrpSpPr>
          <p:cNvPr id="20" name="组合 19"/>
          <p:cNvGrpSpPr/>
          <p:nvPr>
            <p:custDataLst>
              <p:tags r:id="rId17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9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2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2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</a:p>
          </p:txBody>
        </p:sp>
        <p:sp>
          <p:nvSpPr>
            <p:cNvPr id="19" name="TipText"/>
            <p:cNvSpPr txBox="1"/>
            <p:nvPr>
              <p:custDataLst>
                <p:tags r:id="rId22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18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3169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876300" y="332656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3"/>
            </p:custDataLst>
          </p:nvPr>
        </p:nvSpPr>
        <p:spPr>
          <a:xfrm>
            <a:off x="1757983" y="2492896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当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r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&gt;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s 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时，向量组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Symbol"/>
              </a:rPr>
              <a:t>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必线性相关</a:t>
            </a:r>
          </a:p>
        </p:txBody>
      </p:sp>
      <p:sp>
        <p:nvSpPr>
          <p:cNvPr id="9" name="TextBox 8"/>
          <p:cNvSpPr txBox="1"/>
          <p:nvPr>
            <p:custDataLst>
              <p:tags r:id="rId4"/>
            </p:custDataLst>
          </p:nvPr>
        </p:nvSpPr>
        <p:spPr>
          <a:xfrm>
            <a:off x="1757983" y="3140968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当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r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&lt;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s 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时，向量组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Symbol"/>
              </a:rPr>
              <a:t>  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必线性相关</a:t>
            </a:r>
          </a:p>
        </p:txBody>
      </p:sp>
      <p:sp>
        <p:nvSpPr>
          <p:cNvPr id="10" name="TextBox 9"/>
          <p:cNvSpPr txBox="1"/>
          <p:nvPr>
            <p:custDataLst>
              <p:tags r:id="rId5"/>
            </p:custDataLst>
          </p:nvPr>
        </p:nvSpPr>
        <p:spPr>
          <a:xfrm>
            <a:off x="1757983" y="378904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当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r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&gt;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s 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时，向量组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Symbol"/>
              </a:rPr>
              <a:t>  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必线性相关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043608" y="1914252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043608" y="2557189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043608" y="3205261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043608" y="3853333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圆角矩形 14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sp>
        <p:nvSpPr>
          <p:cNvPr id="22" name="文本框 8">
            <a:extLst>
              <a:ext uri="{FF2B5EF4-FFF2-40B4-BE49-F238E27FC236}">
                <a16:creationId xmlns:a16="http://schemas.microsoft.com/office/drawing/2014/main" id="{08A42EF4-E465-4A1C-8B88-6EFEB474D567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014244" y="692696"/>
            <a:ext cx="19735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设向量组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FC10143-74E5-4750-A8D3-D36D8DB045FD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080" y="692696"/>
            <a:ext cx="2240278" cy="548640"/>
          </a:xfrm>
          <a:prstGeom prst="rect">
            <a:avLst/>
          </a:prstGeom>
        </p:spPr>
      </p:pic>
      <p:sp>
        <p:nvSpPr>
          <p:cNvPr id="24" name="文本框 11">
            <a:extLst>
              <a:ext uri="{FF2B5EF4-FFF2-40B4-BE49-F238E27FC236}">
                <a16:creationId xmlns:a16="http://schemas.microsoft.com/office/drawing/2014/main" id="{E4BFAFAB-1A80-4CDF-BD59-80178B7886BF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4871943" y="706562"/>
            <a:ext cx="19323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可由向量组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8E12A73-CD29-437C-AA34-6AA135F57A26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41336"/>
            <a:ext cx="2346957" cy="548640"/>
          </a:xfrm>
          <a:prstGeom prst="rect">
            <a:avLst/>
          </a:prstGeom>
        </p:spPr>
      </p:pic>
      <p:sp>
        <p:nvSpPr>
          <p:cNvPr id="26" name="文本框 14">
            <a:extLst>
              <a:ext uri="{FF2B5EF4-FFF2-40B4-BE49-F238E27FC236}">
                <a16:creationId xmlns:a16="http://schemas.microsoft.com/office/drawing/2014/main" id="{008B73FE-F7DA-42A7-B015-366E07E7E4AF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3364711" y="1266250"/>
            <a:ext cx="3151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线性表示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则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      )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39" name="TextBox 38"/>
          <p:cNvSpPr txBox="1"/>
          <p:nvPr>
            <p:custDataLst>
              <p:tags r:id="rId16"/>
            </p:custDataLst>
          </p:nvPr>
        </p:nvSpPr>
        <p:spPr>
          <a:xfrm>
            <a:off x="1836887" y="184482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当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r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&lt;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s 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时，向量组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Symbol"/>
              </a:rPr>
              <a:t>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必线性相关</a:t>
            </a:r>
          </a:p>
        </p:txBody>
      </p:sp>
      <p:sp>
        <p:nvSpPr>
          <p:cNvPr id="40" name="TextBox 39"/>
          <p:cNvSpPr txBox="1"/>
          <p:nvPr>
            <p:custDataLst>
              <p:tags r:id="rId17"/>
            </p:custDataLst>
          </p:nvPr>
        </p:nvSpPr>
        <p:spPr>
          <a:xfrm>
            <a:off x="755576" y="4437112"/>
            <a:ext cx="7488832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s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s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1" name="TextBox 40"/>
          <p:cNvSpPr txBox="1"/>
          <p:nvPr>
            <p:custDataLst>
              <p:tags r:id="rId18"/>
            </p:custDataLst>
          </p:nvPr>
        </p:nvSpPr>
        <p:spPr>
          <a:xfrm>
            <a:off x="755576" y="5090318"/>
            <a:ext cx="621779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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s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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s</a:t>
            </a:r>
            <a:endParaRPr lang="zh-CN" altLang="en-US" sz="2600" i="1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04248" y="5199583"/>
            <a:ext cx="1055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dirty="0"/>
              <a:t>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r</a:t>
            </a:r>
            <a:endParaRPr lang="zh-CN" alt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>
            <p:custDataLst>
              <p:tags r:id="rId19"/>
            </p:custDataLst>
          </p:nvPr>
        </p:nvSpPr>
        <p:spPr>
          <a:xfrm>
            <a:off x="755576" y="5666382"/>
            <a:ext cx="2609135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600" i="1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47864" y="5775647"/>
            <a:ext cx="1055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dirty="0"/>
              <a:t>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r</a:t>
            </a:r>
            <a:endParaRPr lang="zh-CN" alt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" name="组合 19"/>
          <p:cNvGrpSpPr/>
          <p:nvPr>
            <p:custDataLst>
              <p:tags r:id="rId20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</a:p>
          </p:txBody>
        </p:sp>
        <p:sp>
          <p:nvSpPr>
            <p:cNvPr id="19" name="TipText"/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21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739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</a:br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b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rPr>
            </a:b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35448" y="666786"/>
            <a:ext cx="1506564" cy="49244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定义</a:t>
            </a:r>
            <a:r>
              <a:rPr lang="en-US" altLang="zh-CN" sz="2600" b="1" dirty="0"/>
              <a:t>4.1</a:t>
            </a:r>
            <a:endParaRPr lang="zh-CN" altLang="en-US" sz="2600" b="1" dirty="0"/>
          </a:p>
        </p:txBody>
      </p:sp>
      <p:grpSp>
        <p:nvGrpSpPr>
          <p:cNvPr id="76" name="组合 75"/>
          <p:cNvGrpSpPr/>
          <p:nvPr/>
        </p:nvGrpSpPr>
        <p:grpSpPr>
          <a:xfrm>
            <a:off x="393007" y="1806436"/>
            <a:ext cx="7721963" cy="573941"/>
            <a:chOff x="323528" y="1412776"/>
            <a:chExt cx="7721963" cy="495425"/>
          </a:xfrm>
        </p:grpSpPr>
        <p:grpSp>
          <p:nvGrpSpPr>
            <p:cNvPr id="78" name="组合 77"/>
            <p:cNvGrpSpPr/>
            <p:nvPr/>
          </p:nvGrpSpPr>
          <p:grpSpPr>
            <a:xfrm>
              <a:off x="323528" y="1412776"/>
              <a:ext cx="4464496" cy="495425"/>
              <a:chOff x="545156" y="1568405"/>
              <a:chExt cx="4464496" cy="495425"/>
            </a:xfrm>
          </p:grpSpPr>
          <p:grpSp>
            <p:nvGrpSpPr>
              <p:cNvPr id="84" name="组合 83"/>
              <p:cNvGrpSpPr/>
              <p:nvPr/>
            </p:nvGrpSpPr>
            <p:grpSpPr>
              <a:xfrm>
                <a:off x="545156" y="1571387"/>
                <a:ext cx="2839955" cy="492443"/>
                <a:chOff x="545156" y="1571387"/>
                <a:chExt cx="2839955" cy="492443"/>
              </a:xfrm>
            </p:grpSpPr>
            <p:sp>
              <p:nvSpPr>
                <p:cNvPr id="86" name="TextBox 85"/>
                <p:cNvSpPr txBox="1"/>
                <p:nvPr/>
              </p:nvSpPr>
              <p:spPr>
                <a:xfrm>
                  <a:off x="545156" y="1571387"/>
                  <a:ext cx="1227377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600" b="1" dirty="0"/>
                    <a:t>是向量</a:t>
                  </a:r>
                </a:p>
              </p:txBody>
            </p:sp>
            <p:graphicFrame>
              <p:nvGraphicFramePr>
                <p:cNvPr id="87" name="对象 8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53531312"/>
                    </p:ext>
                  </p:extLst>
                </p:nvPr>
              </p:nvGraphicFramePr>
              <p:xfrm>
                <a:off x="1708711" y="1592269"/>
                <a:ext cx="16764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" imgW="1676400" imgH="419100" progId="Equation.DSMT4">
                        <p:embed/>
                      </p:oleObj>
                    </mc:Choice>
                    <mc:Fallback>
                      <p:oleObj name="Equation" r:id="rId2" imgW="1676400" imgH="4191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08711" y="1592269"/>
                              <a:ext cx="1676400" cy="4191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85" name="TextBox 84"/>
              <p:cNvSpPr txBox="1"/>
              <p:nvPr/>
            </p:nvSpPr>
            <p:spPr>
              <a:xfrm>
                <a:off x="3353468" y="1568405"/>
                <a:ext cx="1656184" cy="425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>
                    <a:solidFill>
                      <a:srgbClr val="FF0000"/>
                    </a:solidFill>
                  </a:rPr>
                  <a:t>线性组合</a:t>
                </a:r>
                <a:r>
                  <a:rPr lang="zh-CN" altLang="en-US" dirty="0"/>
                  <a:t>，</a:t>
                </a: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4572000" y="1412776"/>
              <a:ext cx="3473491" cy="492443"/>
              <a:chOff x="4788024" y="1568405"/>
              <a:chExt cx="3473491" cy="492443"/>
            </a:xfrm>
          </p:grpSpPr>
          <p:graphicFrame>
            <p:nvGraphicFramePr>
              <p:cNvPr id="80" name="Object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39752314"/>
                  </p:ext>
                </p:extLst>
              </p:nvPr>
            </p:nvGraphicFramePr>
            <p:xfrm>
              <a:off x="5588744" y="1667533"/>
              <a:ext cx="2794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279279" imgH="355446" progId="Equation.DSMT4">
                      <p:embed/>
                    </p:oleObj>
                  </mc:Choice>
                  <mc:Fallback>
                    <p:oleObj name="Equation" r:id="rId4" imgW="279279" imgH="355446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88744" y="1667533"/>
                            <a:ext cx="279400" cy="355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1" name="TextBox 80"/>
              <p:cNvSpPr txBox="1"/>
              <p:nvPr/>
            </p:nvSpPr>
            <p:spPr>
              <a:xfrm>
                <a:off x="4788024" y="1568405"/>
                <a:ext cx="86409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也称</a:t>
                </a:r>
              </a:p>
            </p:txBody>
          </p:sp>
          <p:graphicFrame>
            <p:nvGraphicFramePr>
              <p:cNvPr id="82" name="对象 8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8884245"/>
                  </p:ext>
                </p:extLst>
              </p:nvPr>
            </p:nvGraphicFramePr>
            <p:xfrm>
              <a:off x="6585115" y="1608058"/>
              <a:ext cx="16764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1676400" imgH="419100" progId="Equation.DSMT4">
                      <p:embed/>
                    </p:oleObj>
                  </mc:Choice>
                  <mc:Fallback>
                    <p:oleObj name="Equation" r:id="rId6" imgW="1676400" imgH="4191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85115" y="1608058"/>
                            <a:ext cx="1676400" cy="419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3" name="TextBox 82"/>
              <p:cNvSpPr txBox="1"/>
              <p:nvPr/>
            </p:nvSpPr>
            <p:spPr>
              <a:xfrm>
                <a:off x="5796136" y="1568405"/>
                <a:ext cx="115212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能由</a:t>
                </a:r>
              </a:p>
            </p:txBody>
          </p:sp>
        </p:grpSp>
      </p:grpSp>
      <p:grpSp>
        <p:nvGrpSpPr>
          <p:cNvPr id="88" name="组合 87"/>
          <p:cNvGrpSpPr/>
          <p:nvPr/>
        </p:nvGrpSpPr>
        <p:grpSpPr>
          <a:xfrm>
            <a:off x="537792" y="1302382"/>
            <a:ext cx="7344047" cy="549825"/>
            <a:chOff x="468313" y="908720"/>
            <a:chExt cx="7344047" cy="549825"/>
          </a:xfrm>
        </p:grpSpPr>
        <p:grpSp>
          <p:nvGrpSpPr>
            <p:cNvPr id="89" name="组合 88"/>
            <p:cNvGrpSpPr/>
            <p:nvPr/>
          </p:nvGrpSpPr>
          <p:grpSpPr>
            <a:xfrm>
              <a:off x="1676896" y="908720"/>
              <a:ext cx="4263256" cy="492443"/>
              <a:chOff x="2339752" y="1064349"/>
              <a:chExt cx="4263256" cy="492443"/>
            </a:xfrm>
          </p:grpSpPr>
          <p:graphicFrame>
            <p:nvGraphicFramePr>
              <p:cNvPr id="94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04967000"/>
                  </p:ext>
                </p:extLst>
              </p:nvPr>
            </p:nvGraphicFramePr>
            <p:xfrm>
              <a:off x="2843808" y="1137692"/>
              <a:ext cx="37592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3759200" imgH="419100" progId="Equation.DSMT4">
                      <p:embed/>
                    </p:oleObj>
                  </mc:Choice>
                  <mc:Fallback>
                    <p:oleObj name="Equation" r:id="rId8" imgW="3759200" imgH="4191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3808" y="1137692"/>
                            <a:ext cx="3759200" cy="4191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5" name="TextBox 94"/>
              <p:cNvSpPr txBox="1"/>
              <p:nvPr/>
            </p:nvSpPr>
            <p:spPr>
              <a:xfrm>
                <a:off x="2339752" y="1064349"/>
                <a:ext cx="51969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使</a:t>
                </a:r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5940152" y="966102"/>
              <a:ext cx="1872208" cy="492443"/>
              <a:chOff x="6588224" y="980728"/>
              <a:chExt cx="1872208" cy="492443"/>
            </a:xfrm>
          </p:grpSpPr>
          <p:graphicFrame>
            <p:nvGraphicFramePr>
              <p:cNvPr id="92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59165462"/>
                  </p:ext>
                </p:extLst>
              </p:nvPr>
            </p:nvGraphicFramePr>
            <p:xfrm>
              <a:off x="8181032" y="1064349"/>
              <a:ext cx="2794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279279" imgH="355446" progId="Equation.DSMT4">
                      <p:embed/>
                    </p:oleObj>
                  </mc:Choice>
                  <mc:Fallback>
                    <p:oleObj name="Equation" r:id="rId10" imgW="279279" imgH="355446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81032" y="1064349"/>
                            <a:ext cx="279400" cy="355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3" name="TextBox 92"/>
              <p:cNvSpPr txBox="1"/>
              <p:nvPr/>
            </p:nvSpPr>
            <p:spPr>
              <a:xfrm>
                <a:off x="6588224" y="980728"/>
                <a:ext cx="165618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则称向量</a:t>
                </a:r>
              </a:p>
            </p:txBody>
          </p:sp>
        </p:grpSp>
        <p:graphicFrame>
          <p:nvGraphicFramePr>
            <p:cNvPr id="91" name="对象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7305039"/>
                </p:ext>
              </p:extLst>
            </p:nvPr>
          </p:nvGraphicFramePr>
          <p:xfrm>
            <a:off x="468313" y="955576"/>
            <a:ext cx="12033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104900" imgH="419100" progId="Equation.DSMT4">
                    <p:embed/>
                  </p:oleObj>
                </mc:Choice>
                <mc:Fallback>
                  <p:oleObj name="Equation" r:id="rId12" imgW="11049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313" y="955576"/>
                          <a:ext cx="1203325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6" name="组合 95"/>
          <p:cNvGrpSpPr/>
          <p:nvPr/>
        </p:nvGrpSpPr>
        <p:grpSpPr>
          <a:xfrm>
            <a:off x="2123728" y="870334"/>
            <a:ext cx="5974135" cy="504056"/>
            <a:chOff x="2113433" y="476672"/>
            <a:chExt cx="5974135" cy="504056"/>
          </a:xfrm>
        </p:grpSpPr>
        <p:grpSp>
          <p:nvGrpSpPr>
            <p:cNvPr id="97" name="组合 96"/>
            <p:cNvGrpSpPr/>
            <p:nvPr/>
          </p:nvGrpSpPr>
          <p:grpSpPr>
            <a:xfrm>
              <a:off x="2113433" y="476672"/>
              <a:ext cx="4155803" cy="492443"/>
              <a:chOff x="2113433" y="476672"/>
              <a:chExt cx="4155803" cy="492443"/>
            </a:xfrm>
          </p:grpSpPr>
          <p:graphicFrame>
            <p:nvGraphicFramePr>
              <p:cNvPr id="101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11032467"/>
                  </p:ext>
                </p:extLst>
              </p:nvPr>
            </p:nvGraphicFramePr>
            <p:xfrm>
              <a:off x="3995936" y="481586"/>
              <a:ext cx="2273300" cy="446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2146300" imgH="419100" progId="Equation.DSMT4">
                      <p:embed/>
                    </p:oleObj>
                  </mc:Choice>
                  <mc:Fallback>
                    <p:oleObj name="Equation" r:id="rId14" imgW="2146300" imgH="4191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5936" y="481586"/>
                            <a:ext cx="2273300" cy="4460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" name="TextBox 101"/>
              <p:cNvSpPr txBox="1"/>
              <p:nvPr/>
            </p:nvSpPr>
            <p:spPr>
              <a:xfrm>
                <a:off x="2113433" y="476672"/>
                <a:ext cx="215139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600" b="1" dirty="0"/>
                  <a:t>对于向量组</a:t>
                </a:r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6228184" y="488285"/>
              <a:ext cx="1859384" cy="492443"/>
              <a:chOff x="6228184" y="488285"/>
              <a:chExt cx="1859384" cy="492443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6228184" y="488285"/>
                <a:ext cx="158417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若存在数</a:t>
                </a:r>
              </a:p>
            </p:txBody>
          </p:sp>
          <p:graphicFrame>
            <p:nvGraphicFramePr>
              <p:cNvPr id="100" name="对象 9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1550085"/>
                  </p:ext>
                </p:extLst>
              </p:nvPr>
            </p:nvGraphicFramePr>
            <p:xfrm>
              <a:off x="7740352" y="513046"/>
              <a:ext cx="347216" cy="4196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406048" imgH="406048" progId="Equation.DSMT4">
                      <p:embed/>
                    </p:oleObj>
                  </mc:Choice>
                  <mc:Fallback>
                    <p:oleObj name="Equation" r:id="rId16" imgW="406048" imgH="40604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40352" y="513046"/>
                            <a:ext cx="347216" cy="4196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71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4836740"/>
          </a:xfrm>
        </p:spPr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复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2896" y="3264496"/>
            <a:ext cx="1627369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定理</a:t>
            </a:r>
            <a:r>
              <a:rPr lang="en-US" altLang="zh-CN" sz="2800" b="1" dirty="0">
                <a:latin typeface="+mn-ea"/>
              </a:rPr>
              <a:t>4.1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429723" y="3400112"/>
            <a:ext cx="8356918" cy="492443"/>
            <a:chOff x="388347" y="270519"/>
            <a:chExt cx="8356918" cy="492443"/>
          </a:xfrm>
        </p:grpSpPr>
        <p:sp>
          <p:nvSpPr>
            <p:cNvPr id="58" name="TextBox 57"/>
            <p:cNvSpPr txBox="1"/>
            <p:nvPr/>
          </p:nvSpPr>
          <p:spPr>
            <a:xfrm>
              <a:off x="388347" y="270519"/>
              <a:ext cx="835691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>
                  <a:latin typeface="+mn-ea"/>
                </a:rPr>
                <a:t>           </a:t>
              </a:r>
              <a:r>
                <a:rPr lang="zh-CN" altLang="zh-CN" sz="2600" b="1" dirty="0">
                  <a:latin typeface="+mn-ea"/>
                </a:rPr>
                <a:t>一个向量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zh-CN" sz="2600" b="1" dirty="0">
                  <a:latin typeface="+mn-ea"/>
                </a:rPr>
                <a:t>可以由一</a:t>
              </a:r>
              <a:r>
                <a:rPr lang="zh-CN" altLang="en-US" sz="2600" b="1" dirty="0">
                  <a:latin typeface="+mn-ea"/>
                </a:rPr>
                <a:t>组</a:t>
              </a:r>
              <a:r>
                <a:rPr lang="zh-CN" altLang="zh-CN" sz="2600" b="1" dirty="0">
                  <a:latin typeface="+mn-ea"/>
                </a:rPr>
                <a:t>向量</a:t>
              </a:r>
              <a:r>
                <a:rPr lang="en-US" altLang="zh-CN" sz="2600" b="1" dirty="0">
                  <a:latin typeface="+mn-ea"/>
                </a:rPr>
                <a:t>          </a:t>
              </a:r>
              <a:r>
                <a:rPr lang="zh-CN" altLang="zh-CN" sz="2600" b="1" dirty="0">
                  <a:latin typeface="+mn-ea"/>
                </a:rPr>
                <a:t>线</a:t>
              </a:r>
              <a:endParaRPr lang="en-US" altLang="zh-CN" sz="2600" b="1" dirty="0">
                <a:latin typeface="+mn-ea"/>
              </a:endParaRPr>
            </a:p>
          </p:txBody>
        </p:sp>
        <p:graphicFrame>
          <p:nvGraphicFramePr>
            <p:cNvPr id="59" name="对象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7546639"/>
                </p:ext>
              </p:extLst>
            </p:nvPr>
          </p:nvGraphicFramePr>
          <p:xfrm>
            <a:off x="6135960" y="307191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676400" imgH="419100" progId="Equation.DSMT4">
                    <p:embed/>
                  </p:oleObj>
                </mc:Choice>
                <mc:Fallback>
                  <p:oleObj name="Equation" r:id="rId18" imgW="16764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5960" y="307191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" name="组合 59"/>
          <p:cNvGrpSpPr/>
          <p:nvPr/>
        </p:nvGrpSpPr>
        <p:grpSpPr>
          <a:xfrm>
            <a:off x="1663392" y="3979253"/>
            <a:ext cx="5382704" cy="419100"/>
            <a:chOff x="1622016" y="777652"/>
            <a:chExt cx="5382704" cy="419100"/>
          </a:xfrm>
        </p:grpSpPr>
        <p:graphicFrame>
          <p:nvGraphicFramePr>
            <p:cNvPr id="61" name="对象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7671086"/>
                </p:ext>
              </p:extLst>
            </p:nvPr>
          </p:nvGraphicFramePr>
          <p:xfrm>
            <a:off x="1622016" y="836712"/>
            <a:ext cx="393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93529" imgH="228501" progId="Equation.DSMT4">
                    <p:embed/>
                  </p:oleObj>
                </mc:Choice>
                <mc:Fallback>
                  <p:oleObj name="Equation" r:id="rId20" imgW="393529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2016" y="836712"/>
                          <a:ext cx="393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对象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9335727"/>
                </p:ext>
              </p:extLst>
            </p:nvPr>
          </p:nvGraphicFramePr>
          <p:xfrm>
            <a:off x="2051720" y="777652"/>
            <a:ext cx="49530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4953000" imgH="419100" progId="Equation.DSMT4">
                    <p:embed/>
                  </p:oleObj>
                </mc:Choice>
                <mc:Fallback>
                  <p:oleObj name="Equation" r:id="rId22" imgW="49530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720" y="777652"/>
                          <a:ext cx="49530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" name="TextBox 64"/>
          <p:cNvSpPr txBox="1"/>
          <p:nvPr/>
        </p:nvSpPr>
        <p:spPr>
          <a:xfrm>
            <a:off x="432922" y="3905910"/>
            <a:ext cx="13001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latin typeface="+mn-ea"/>
              </a:rPr>
              <a:t>性表示</a:t>
            </a:r>
            <a:r>
              <a:rPr lang="en-US" altLang="zh-CN" sz="2600" b="1" dirty="0">
                <a:latin typeface="+mn-ea"/>
              </a:rPr>
              <a:t> </a:t>
            </a:r>
            <a:endParaRPr lang="zh-CN" altLang="en-US" sz="2600" b="1" dirty="0">
              <a:latin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29723" y="2310493"/>
            <a:ext cx="16194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线性表示。</a:t>
            </a:r>
          </a:p>
        </p:txBody>
      </p:sp>
    </p:spTree>
    <p:extLst>
      <p:ext uri="{BB962C8B-B14F-4D97-AF65-F5344CB8AC3E}">
        <p14:creationId xmlns:p14="http://schemas.microsoft.com/office/powerpoint/2010/main" val="380837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56" grpId="0" animBg="1"/>
      <p:bldP spid="65" grpId="0"/>
      <p:bldP spid="6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755576" y="1988840"/>
            <a:ext cx="8388424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+mj-ea"/>
                <a:ea typeface="+mj-ea"/>
                <a:sym typeface="Microsoft Yahei"/>
              </a:rPr>
              <a:t>若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s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线性相关，则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  <a:sym typeface="Microsoft Yahei" panose="020B0503020204020204" pitchFamily="34" charset="-122"/>
              </a:rPr>
              <a:t>A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  <a:sym typeface="Microsoft Yahei" panose="020B0503020204020204" pitchFamily="34" charset="-122"/>
              </a:rPr>
              <a:t>A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  <a:sym typeface="Microsoft Yahei" panose="020B0503020204020204" pitchFamily="34" charset="-122"/>
              </a:rPr>
              <a:t>A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s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线性相关</a:t>
            </a:r>
            <a:endParaRPr lang="zh-CN" altLang="en-US" sz="2600" b="1" dirty="0">
              <a:solidFill>
                <a:srgbClr val="000000"/>
              </a:solidFill>
              <a:latin typeface="+mj-ea"/>
              <a:ea typeface="+mj-ea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79511" y="2053133"/>
            <a:ext cx="555784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79512" y="2701205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79512" y="3349277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79512" y="3997349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8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sp>
        <p:nvSpPr>
          <p:cNvPr id="19" name="文本框 8">
            <a:extLst>
              <a:ext uri="{FF2B5EF4-FFF2-40B4-BE49-F238E27FC236}">
                <a16:creationId xmlns:a16="http://schemas.microsoft.com/office/drawing/2014/main" id="{E3AB0F4C-1E89-4EE2-BEEE-50AF124EFB5A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571500" y="692696"/>
            <a:ext cx="7888932" cy="492443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设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s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均为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  <a:sym typeface="Microsoft Yahei" panose="020B0503020204020204" pitchFamily="34" charset="-122"/>
              </a:rPr>
              <a:t>n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维列向量</a:t>
            </a:r>
            <a:r>
              <a:rPr lang="en-US" altLang="zh-CN" sz="2600" dirty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,</a:t>
            </a:r>
            <a:r>
              <a:rPr lang="en-US" altLang="zh-CN" sz="2600" i="1" dirty="0">
                <a:solidFill>
                  <a:srgbClr val="000000"/>
                </a:solidFill>
                <a:latin typeface="+mn-ea"/>
                <a:cs typeface="Times New Roman" pitchFamily="18" charset="0"/>
                <a:sym typeface="Microsoft Yahei" panose="020B0503020204020204" pitchFamily="34" charset="-122"/>
              </a:rPr>
              <a:t>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  <a:sym typeface="Microsoft Yahei" panose="020B0503020204020204" pitchFamily="34" charset="-122"/>
              </a:rPr>
              <a:t> A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为 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  <a:sym typeface="Microsoft Yahei" panose="020B0503020204020204" pitchFamily="34" charset="-122"/>
              </a:rPr>
              <a:t>m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ymbol"/>
              </a:rPr>
              <a:t>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  <a:sym typeface="Symbol"/>
              </a:rPr>
              <a:t>n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  <a:sym typeface="Symbol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矩阵</a:t>
            </a:r>
            <a:r>
              <a:rPr lang="en-US" altLang="zh-CN" sz="2600" dirty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,</a:t>
            </a:r>
            <a:endParaRPr lang="zh-CN" altLang="en-US" sz="2600" dirty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</p:txBody>
      </p:sp>
      <p:sp>
        <p:nvSpPr>
          <p:cNvPr id="23" name="文本框 14">
            <a:extLst>
              <a:ext uri="{FF2B5EF4-FFF2-40B4-BE49-F238E27FC236}">
                <a16:creationId xmlns:a16="http://schemas.microsoft.com/office/drawing/2014/main" id="{7523207A-A92B-40B1-8D16-D6A6686EC041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571500" y="1340639"/>
            <a:ext cx="457200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下列选项正确的是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      )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24" name="TextBox 23"/>
          <p:cNvSpPr txBox="1"/>
          <p:nvPr>
            <p:custDataLst>
              <p:tags r:id="rId11"/>
            </p:custDataLst>
          </p:nvPr>
        </p:nvSpPr>
        <p:spPr>
          <a:xfrm>
            <a:off x="741959" y="2642046"/>
            <a:ext cx="840204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+mj-ea"/>
                <a:ea typeface="+mj-ea"/>
                <a:sym typeface="Microsoft Yahei"/>
              </a:rPr>
              <a:t>若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s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线性相关，则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  <a:sym typeface="Microsoft Yahei" panose="020B0503020204020204" pitchFamily="34" charset="-122"/>
              </a:rPr>
              <a:t>A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  <a:sym typeface="Microsoft Yahei" panose="020B0503020204020204" pitchFamily="34" charset="-122"/>
              </a:rPr>
              <a:t>A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  <a:sym typeface="Microsoft Yahei" panose="020B0503020204020204" pitchFamily="34" charset="-122"/>
              </a:rPr>
              <a:t> A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s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线性无关</a:t>
            </a:r>
            <a:endParaRPr lang="zh-CN" altLang="en-US" sz="2600" b="1" dirty="0">
              <a:solidFill>
                <a:srgbClr val="000000"/>
              </a:solidFill>
              <a:latin typeface="+mj-ea"/>
              <a:ea typeface="+mj-ea"/>
              <a:sym typeface="Microsoft Yahei"/>
            </a:endParaRPr>
          </a:p>
        </p:txBody>
      </p:sp>
      <p:sp>
        <p:nvSpPr>
          <p:cNvPr id="25" name="TextBox 24"/>
          <p:cNvSpPr txBox="1"/>
          <p:nvPr>
            <p:custDataLst>
              <p:tags r:id="rId12"/>
            </p:custDataLst>
          </p:nvPr>
        </p:nvSpPr>
        <p:spPr>
          <a:xfrm>
            <a:off x="755576" y="3290118"/>
            <a:ext cx="840204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+mj-ea"/>
                <a:ea typeface="+mj-ea"/>
                <a:sym typeface="Microsoft Yahei"/>
              </a:rPr>
              <a:t>若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s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线性无关，则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  <a:sym typeface="Microsoft Yahei" panose="020B0503020204020204" pitchFamily="34" charset="-122"/>
              </a:rPr>
              <a:t>A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  <a:sym typeface="Microsoft Yahei" panose="020B0503020204020204" pitchFamily="34" charset="-122"/>
              </a:rPr>
              <a:t>A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  <a:sym typeface="Microsoft Yahei" panose="020B0503020204020204" pitchFamily="34" charset="-122"/>
              </a:rPr>
              <a:t> A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s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线性相关</a:t>
            </a:r>
            <a:endParaRPr lang="zh-CN" altLang="en-US" sz="2600" b="1" dirty="0">
              <a:solidFill>
                <a:srgbClr val="000000"/>
              </a:solidFill>
              <a:latin typeface="+mj-ea"/>
              <a:ea typeface="+mj-ea"/>
              <a:sym typeface="Microsoft Yahei"/>
            </a:endParaRPr>
          </a:p>
        </p:txBody>
      </p:sp>
      <p:sp>
        <p:nvSpPr>
          <p:cNvPr id="26" name="TextBox 25"/>
          <p:cNvSpPr txBox="1"/>
          <p:nvPr>
            <p:custDataLst>
              <p:tags r:id="rId13"/>
            </p:custDataLst>
          </p:nvPr>
        </p:nvSpPr>
        <p:spPr>
          <a:xfrm>
            <a:off x="755576" y="3938190"/>
            <a:ext cx="840204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+mj-ea"/>
                <a:ea typeface="+mj-ea"/>
                <a:sym typeface="Microsoft Yahei"/>
              </a:rPr>
              <a:t>若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s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线性无关，则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  <a:sym typeface="Microsoft Yahei" panose="020B0503020204020204" pitchFamily="34" charset="-122"/>
              </a:rPr>
              <a:t>A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  <a:sym typeface="Microsoft Yahei" panose="020B0503020204020204" pitchFamily="34" charset="-122"/>
              </a:rPr>
              <a:t>A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  <a:sym typeface="Microsoft Yahei" panose="020B0503020204020204" pitchFamily="34" charset="-122"/>
              </a:rPr>
              <a:t> A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s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线性无关</a:t>
            </a:r>
            <a:endParaRPr lang="zh-CN" altLang="en-US" sz="2600" b="1" dirty="0">
              <a:solidFill>
                <a:srgbClr val="000000"/>
              </a:solidFill>
              <a:latin typeface="+mj-ea"/>
              <a:ea typeface="+mj-ea"/>
              <a:sym typeface="Microsoft Yahei"/>
            </a:endParaRPr>
          </a:p>
        </p:txBody>
      </p:sp>
      <p:grpSp>
        <p:nvGrpSpPr>
          <p:cNvPr id="17" name="组合 16"/>
          <p:cNvGrpSpPr/>
          <p:nvPr>
            <p:custDataLst>
              <p:tags r:id="rId1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5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71417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755576" y="1988840"/>
            <a:ext cx="8388424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+mj-ea"/>
                <a:ea typeface="+mj-ea"/>
                <a:sym typeface="Microsoft Yahei"/>
              </a:rPr>
              <a:t>若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s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线性相关，则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  <a:sym typeface="Microsoft Yahei" panose="020B0503020204020204" pitchFamily="34" charset="-122"/>
              </a:rPr>
              <a:t>A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  <a:sym typeface="Microsoft Yahei" panose="020B0503020204020204" pitchFamily="34" charset="-122"/>
              </a:rPr>
              <a:t>A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  <a:sym typeface="Microsoft Yahei" panose="020B0503020204020204" pitchFamily="34" charset="-122"/>
              </a:rPr>
              <a:t>A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s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线性相关</a:t>
            </a:r>
            <a:endParaRPr lang="zh-CN" altLang="en-US" sz="2600" b="1" dirty="0">
              <a:solidFill>
                <a:srgbClr val="000000"/>
              </a:solidFill>
              <a:latin typeface="+mj-ea"/>
              <a:ea typeface="+mj-ea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79511" y="2053133"/>
            <a:ext cx="555784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79512" y="2701205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79512" y="3349277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79512" y="3997349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8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sp>
        <p:nvSpPr>
          <p:cNvPr id="19" name="文本框 8">
            <a:extLst>
              <a:ext uri="{FF2B5EF4-FFF2-40B4-BE49-F238E27FC236}">
                <a16:creationId xmlns:a16="http://schemas.microsoft.com/office/drawing/2014/main" id="{E3AB0F4C-1E89-4EE2-BEEE-50AF124EFB5A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571500" y="692696"/>
            <a:ext cx="7888932" cy="492443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设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s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均为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  <a:sym typeface="Microsoft Yahei" panose="020B0503020204020204" pitchFamily="34" charset="-122"/>
              </a:rPr>
              <a:t>n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维列向量</a:t>
            </a:r>
            <a:r>
              <a:rPr lang="en-US" altLang="zh-CN" sz="2600" dirty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,</a:t>
            </a:r>
            <a:r>
              <a:rPr lang="en-US" altLang="zh-CN" sz="2600" i="1" dirty="0">
                <a:solidFill>
                  <a:srgbClr val="000000"/>
                </a:solidFill>
                <a:latin typeface="+mn-ea"/>
                <a:cs typeface="Times New Roman" pitchFamily="18" charset="0"/>
                <a:sym typeface="Microsoft Yahei" panose="020B0503020204020204" pitchFamily="34" charset="-122"/>
              </a:rPr>
              <a:t>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  <a:sym typeface="Microsoft Yahei" panose="020B0503020204020204" pitchFamily="34" charset="-122"/>
              </a:rPr>
              <a:t> A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为 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  <a:sym typeface="Microsoft Yahei" panose="020B0503020204020204" pitchFamily="34" charset="-122"/>
              </a:rPr>
              <a:t>m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ymbol"/>
              </a:rPr>
              <a:t></a:t>
            </a:r>
            <a:r>
              <a:rPr lang="en-US" altLang="zh-CN" sz="2600" i="1" dirty="0" err="1">
                <a:solidFill>
                  <a:srgbClr val="000000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  <a:sym typeface="Symbol"/>
              </a:rPr>
              <a:t>n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  <a:sym typeface="Symbol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矩阵</a:t>
            </a:r>
            <a:r>
              <a:rPr lang="en-US" altLang="zh-CN" sz="2600" dirty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,</a:t>
            </a:r>
            <a:endParaRPr lang="zh-CN" altLang="en-US" sz="2600" dirty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</p:txBody>
      </p:sp>
      <p:sp>
        <p:nvSpPr>
          <p:cNvPr id="23" name="文本框 14">
            <a:extLst>
              <a:ext uri="{FF2B5EF4-FFF2-40B4-BE49-F238E27FC236}">
                <a16:creationId xmlns:a16="http://schemas.microsoft.com/office/drawing/2014/main" id="{7523207A-A92B-40B1-8D16-D6A6686EC041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571500" y="1340639"/>
            <a:ext cx="457200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下列选项正确的是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      )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24" name="TextBox 23"/>
          <p:cNvSpPr txBox="1"/>
          <p:nvPr>
            <p:custDataLst>
              <p:tags r:id="rId11"/>
            </p:custDataLst>
          </p:nvPr>
        </p:nvSpPr>
        <p:spPr>
          <a:xfrm>
            <a:off x="741959" y="2642046"/>
            <a:ext cx="840204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+mj-ea"/>
                <a:ea typeface="+mj-ea"/>
                <a:sym typeface="Microsoft Yahei"/>
              </a:rPr>
              <a:t>若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s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线性相关，则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  <a:sym typeface="Microsoft Yahei" panose="020B0503020204020204" pitchFamily="34" charset="-122"/>
              </a:rPr>
              <a:t>A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  <a:sym typeface="Microsoft Yahei" panose="020B0503020204020204" pitchFamily="34" charset="-122"/>
              </a:rPr>
              <a:t>A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  <a:sym typeface="Microsoft Yahei" panose="020B0503020204020204" pitchFamily="34" charset="-122"/>
              </a:rPr>
              <a:t> A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s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线性无关</a:t>
            </a:r>
            <a:endParaRPr lang="zh-CN" altLang="en-US" sz="2600" b="1" dirty="0">
              <a:solidFill>
                <a:srgbClr val="000000"/>
              </a:solidFill>
              <a:latin typeface="+mj-ea"/>
              <a:ea typeface="+mj-ea"/>
              <a:sym typeface="Microsoft Yahei"/>
            </a:endParaRPr>
          </a:p>
        </p:txBody>
      </p:sp>
      <p:sp>
        <p:nvSpPr>
          <p:cNvPr id="25" name="TextBox 24"/>
          <p:cNvSpPr txBox="1"/>
          <p:nvPr>
            <p:custDataLst>
              <p:tags r:id="rId12"/>
            </p:custDataLst>
          </p:nvPr>
        </p:nvSpPr>
        <p:spPr>
          <a:xfrm>
            <a:off x="755576" y="3290118"/>
            <a:ext cx="840204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+mj-ea"/>
                <a:ea typeface="+mj-ea"/>
                <a:sym typeface="Microsoft Yahei"/>
              </a:rPr>
              <a:t>若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s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线性无关，则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  <a:sym typeface="Microsoft Yahei" panose="020B0503020204020204" pitchFamily="34" charset="-122"/>
              </a:rPr>
              <a:t>A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  <a:sym typeface="Microsoft Yahei" panose="020B0503020204020204" pitchFamily="34" charset="-122"/>
              </a:rPr>
              <a:t>A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  <a:sym typeface="Microsoft Yahei" panose="020B0503020204020204" pitchFamily="34" charset="-122"/>
              </a:rPr>
              <a:t> A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s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线性相关</a:t>
            </a:r>
            <a:endParaRPr lang="zh-CN" altLang="en-US" sz="2600" b="1" dirty="0">
              <a:solidFill>
                <a:srgbClr val="000000"/>
              </a:solidFill>
              <a:latin typeface="+mj-ea"/>
              <a:ea typeface="+mj-ea"/>
              <a:sym typeface="Microsoft Yahei"/>
            </a:endParaRPr>
          </a:p>
        </p:txBody>
      </p:sp>
      <p:sp>
        <p:nvSpPr>
          <p:cNvPr id="26" name="TextBox 25"/>
          <p:cNvSpPr txBox="1"/>
          <p:nvPr>
            <p:custDataLst>
              <p:tags r:id="rId13"/>
            </p:custDataLst>
          </p:nvPr>
        </p:nvSpPr>
        <p:spPr>
          <a:xfrm>
            <a:off x="755576" y="3938190"/>
            <a:ext cx="840204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+mj-ea"/>
                <a:ea typeface="+mj-ea"/>
                <a:sym typeface="Microsoft Yahei"/>
              </a:rPr>
              <a:t>若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s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线性无关，则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  <a:sym typeface="Microsoft Yahei" panose="020B0503020204020204" pitchFamily="34" charset="-122"/>
              </a:rPr>
              <a:t>A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  <a:sym typeface="Microsoft Yahei" panose="020B0503020204020204" pitchFamily="34" charset="-122"/>
              </a:rPr>
              <a:t>A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 panose="020B0503020204020204" pitchFamily="34" charset="-122"/>
                <a:cs typeface="Times New Roman" pitchFamily="18" charset="0"/>
                <a:sym typeface="Microsoft Yahei" panose="020B0503020204020204" pitchFamily="34" charset="-122"/>
              </a:rPr>
              <a:t> A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s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线性无关</a:t>
            </a:r>
            <a:endParaRPr lang="zh-CN" altLang="en-US" sz="2600" b="1" dirty="0">
              <a:solidFill>
                <a:srgbClr val="000000"/>
              </a:solidFill>
              <a:latin typeface="+mj-ea"/>
              <a:ea typeface="+mj-ea"/>
              <a:sym typeface="Microsoft Yahei"/>
            </a:endParaRPr>
          </a:p>
        </p:txBody>
      </p:sp>
      <p:sp>
        <p:nvSpPr>
          <p:cNvPr id="27" name="TextBox 26"/>
          <p:cNvSpPr txBox="1"/>
          <p:nvPr>
            <p:custDataLst>
              <p:tags r:id="rId14"/>
            </p:custDataLst>
          </p:nvPr>
        </p:nvSpPr>
        <p:spPr>
          <a:xfrm>
            <a:off x="467544" y="4653136"/>
            <a:ext cx="7488832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s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s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8" name="TextBox 27"/>
          <p:cNvSpPr txBox="1"/>
          <p:nvPr>
            <p:custDataLst>
              <p:tags r:id="rId15"/>
            </p:custDataLst>
          </p:nvPr>
        </p:nvSpPr>
        <p:spPr>
          <a:xfrm>
            <a:off x="611560" y="5306342"/>
            <a:ext cx="2952328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s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600" i="1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491880" y="5373216"/>
            <a:ext cx="7088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&lt;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s</a:t>
            </a:r>
            <a:endParaRPr lang="zh-CN" altLang="en-US" sz="2800" dirty="0"/>
          </a:p>
        </p:txBody>
      </p:sp>
      <p:grpSp>
        <p:nvGrpSpPr>
          <p:cNvPr id="17" name="组合 16"/>
          <p:cNvGrpSpPr/>
          <p:nvPr>
            <p:custDataLst>
              <p:tags r:id="rId1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8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2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2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7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242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323528" y="42621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tx1"/>
                </a:solidFill>
              </a:rPr>
              <a:t>例题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00333" y="125247"/>
            <a:ext cx="2449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问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dirty="0"/>
              <a:t> </a:t>
            </a:r>
            <a:r>
              <a:rPr lang="zh-CN" altLang="zh-CN" sz="2600" b="1" dirty="0"/>
              <a:t>为何值时，</a:t>
            </a:r>
          </a:p>
        </p:txBody>
      </p:sp>
      <p:sp>
        <p:nvSpPr>
          <p:cNvPr id="3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向量组的线性相关性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定   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148120"/>
              </p:ext>
            </p:extLst>
          </p:nvPr>
        </p:nvGraphicFramePr>
        <p:xfrm>
          <a:off x="1874275" y="918921"/>
          <a:ext cx="4630737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43400" imgH="1447560" progId="Equation.DSMT4">
                  <p:embed/>
                </p:oleObj>
              </mc:Choice>
              <mc:Fallback>
                <p:oleObj name="Equation" r:id="rId2" imgW="4343400" imgH="1447560" progId="Equation.DSMT4">
                  <p:embed/>
                  <p:pic>
                    <p:nvPicPr>
                      <p:cNvPr id="0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275" y="918921"/>
                        <a:ext cx="4630737" cy="154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67544" y="2303503"/>
            <a:ext cx="20078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线性无关？</a:t>
            </a:r>
            <a:endParaRPr lang="zh-CN" altLang="zh-CN" sz="2600" b="1" dirty="0"/>
          </a:p>
        </p:txBody>
      </p:sp>
      <p:sp>
        <p:nvSpPr>
          <p:cNvPr id="31" name="圆角矩形 22">
            <a:extLst>
              <a:ext uri="{FF2B5EF4-FFF2-40B4-BE49-F238E27FC236}">
                <a16:creationId xmlns:a16="http://schemas.microsoft.com/office/drawing/2014/main" id="{DF4DCAD6-59EE-4411-B56C-B17FCBAE95E3}"/>
              </a:ext>
            </a:extLst>
          </p:cNvPr>
          <p:cNvSpPr/>
          <p:nvPr/>
        </p:nvSpPr>
        <p:spPr>
          <a:xfrm>
            <a:off x="4408994" y="40394"/>
            <a:ext cx="4339470" cy="8785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53BF1D2E-6B66-42E5-9F52-BC8710C900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973648"/>
              </p:ext>
            </p:extLst>
          </p:nvPr>
        </p:nvGraphicFramePr>
        <p:xfrm>
          <a:off x="1265366" y="2622884"/>
          <a:ext cx="2880320" cy="1262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9248000" imgH="34747200" progId="Equation.DSMT4">
                  <p:embed/>
                </p:oleObj>
              </mc:Choice>
              <mc:Fallback>
                <p:oleObj name="Equation" r:id="rId4" imgW="79248000" imgH="3474720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366" y="2622884"/>
                        <a:ext cx="2880320" cy="12629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2B3E4979-28B3-4EA7-A1C7-9BF43EE7D6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115398"/>
              </p:ext>
            </p:extLst>
          </p:nvPr>
        </p:nvGraphicFramePr>
        <p:xfrm>
          <a:off x="4976891" y="5480933"/>
          <a:ext cx="2235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3644800" imgH="8839200" progId="Equation.DSMT4">
                  <p:embed/>
                </p:oleObj>
              </mc:Choice>
              <mc:Fallback>
                <p:oleObj name="Equation" r:id="rId6" imgW="53644800" imgH="8839200" progId="Equation.DSMT4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6891" y="5480933"/>
                        <a:ext cx="2235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19">
            <a:extLst>
              <a:ext uri="{FF2B5EF4-FFF2-40B4-BE49-F238E27FC236}">
                <a16:creationId xmlns:a16="http://schemas.microsoft.com/office/drawing/2014/main" id="{64FE495E-F52C-4AB9-A030-D7EF8EB38ADD}"/>
              </a:ext>
            </a:extLst>
          </p:cNvPr>
          <p:cNvSpPr txBox="1"/>
          <p:nvPr/>
        </p:nvSpPr>
        <p:spPr>
          <a:xfrm>
            <a:off x="561824" y="2774016"/>
            <a:ext cx="7200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解：</a:t>
            </a:r>
          </a:p>
        </p:txBody>
      </p:sp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FB97879C-D0A6-4BFC-AEB2-4AFE5FB26A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379115"/>
              </p:ext>
            </p:extLst>
          </p:nvPr>
        </p:nvGraphicFramePr>
        <p:xfrm>
          <a:off x="4442424" y="74698"/>
          <a:ext cx="4158608" cy="739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2153600" imgH="22555200" progId="Equation.DSMT4">
                  <p:embed/>
                </p:oleObj>
              </mc:Choice>
              <mc:Fallback>
                <p:oleObj name="Equation" r:id="rId8" imgW="162153600" imgH="22555200" progId="Equation.DSMT4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2424" y="74698"/>
                        <a:ext cx="4158608" cy="7397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8ED21794-737C-4E28-B7DC-7E642168EF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27680"/>
              </p:ext>
            </p:extLst>
          </p:nvPr>
        </p:nvGraphicFramePr>
        <p:xfrm>
          <a:off x="4226214" y="2584491"/>
          <a:ext cx="2425700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6751200" imgH="34747200" progId="Equation.DSMT4">
                  <p:embed/>
                </p:oleObj>
              </mc:Choice>
              <mc:Fallback>
                <p:oleObj name="Equation" r:id="rId10" imgW="66751200" imgH="3474720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6214" y="2584491"/>
                        <a:ext cx="2425700" cy="1263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F9A6CA1D-3C2B-46CD-917C-128D5B3FB2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514577"/>
              </p:ext>
            </p:extLst>
          </p:nvPr>
        </p:nvGraphicFramePr>
        <p:xfrm>
          <a:off x="3005216" y="4112781"/>
          <a:ext cx="1971675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4254400" imgH="34747200" progId="Equation.DSMT4">
                  <p:embed/>
                </p:oleObj>
              </mc:Choice>
              <mc:Fallback>
                <p:oleObj name="Equation" r:id="rId12" imgW="54254400" imgH="347472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216" y="4112781"/>
                        <a:ext cx="1971675" cy="1263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CB7C04FC-BC12-4AAB-BA8E-F67F5BBCF4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165397"/>
              </p:ext>
            </p:extLst>
          </p:nvPr>
        </p:nvGraphicFramePr>
        <p:xfrm>
          <a:off x="5009782" y="4112781"/>
          <a:ext cx="2768600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6200000" imgH="34747200" progId="Equation.DSMT4">
                  <p:embed/>
                </p:oleObj>
              </mc:Choice>
              <mc:Fallback>
                <p:oleObj name="Equation" r:id="rId14" imgW="76200000" imgH="3474720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9782" y="4112781"/>
                        <a:ext cx="2768600" cy="1263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A6B593BC-185D-46F7-93A0-4796F0D1F5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046324"/>
              </p:ext>
            </p:extLst>
          </p:nvPr>
        </p:nvGraphicFramePr>
        <p:xfrm>
          <a:off x="3042867" y="5480933"/>
          <a:ext cx="15494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2672000" imgH="10363200" progId="Equation.DSMT4">
                  <p:embed/>
                </p:oleObj>
              </mc:Choice>
              <mc:Fallback>
                <p:oleObj name="Equation" r:id="rId16" imgW="42672000" imgH="1036320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2867" y="5480933"/>
                        <a:ext cx="154940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949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2" grpId="0"/>
      <p:bldP spid="31" grpId="0" animBg="1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79512" y="116632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tx1"/>
                </a:solidFill>
              </a:rPr>
              <a:t>例题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7544" y="764704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设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/>
              <a:t>2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/>
              <a:t>3</a:t>
            </a:r>
            <a:r>
              <a:rPr lang="zh-CN" altLang="zh-CN" sz="2600" b="1" dirty="0"/>
              <a:t>线性无关，问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600" b="1" dirty="0"/>
              <a:t>满足什么条件时，向量组</a:t>
            </a:r>
            <a:r>
              <a:rPr lang="en-US" altLang="zh-CN" sz="2600" b="1" dirty="0"/>
              <a:t>   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dirty="0">
                <a:sym typeface="Symbol"/>
              </a:rPr>
              <a:t></a:t>
            </a:r>
            <a:r>
              <a:rPr lang="en-US" altLang="zh-CN" sz="2400" b="1" baseline="-25000" dirty="0"/>
              <a:t>2</a:t>
            </a:r>
            <a:r>
              <a:rPr lang="zh-CN" altLang="en-US" sz="2400" b="1" dirty="0">
                <a:sym typeface="Symbol"/>
              </a:rPr>
              <a:t></a:t>
            </a:r>
            <a:r>
              <a:rPr lang="en-US" altLang="zh-CN" sz="2400" b="1" dirty="0">
                <a:sym typeface="Symbol"/>
              </a:rPr>
              <a:t></a:t>
            </a:r>
            <a:r>
              <a:rPr lang="en-US" altLang="zh-CN" sz="2400" b="1" baseline="-25000" dirty="0">
                <a:sym typeface="Symbol"/>
              </a:rPr>
              <a:t>1</a:t>
            </a:r>
            <a:r>
              <a:rPr lang="zh-CN" altLang="zh-CN" sz="2800" b="1" dirty="0"/>
              <a:t> 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>
                <a:sym typeface="Symbol"/>
              </a:rPr>
              <a:t>3</a:t>
            </a:r>
            <a:r>
              <a:rPr lang="zh-CN" altLang="en-US" sz="2800" b="1" dirty="0">
                <a:sym typeface="Symbol"/>
              </a:rPr>
              <a:t>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>
                <a:sym typeface="Symbol"/>
              </a:rPr>
              <a:t>2</a:t>
            </a:r>
            <a:r>
              <a:rPr lang="zh-CN" altLang="zh-CN" sz="3200" b="1" dirty="0"/>
              <a:t> ，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>
                <a:sym typeface="Symbol"/>
              </a:rPr>
              <a:t>1</a:t>
            </a:r>
            <a:r>
              <a:rPr lang="zh-CN" altLang="en-US" sz="2800" b="1" dirty="0">
                <a:sym typeface="Symbol"/>
              </a:rPr>
              <a:t>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>
                <a:sym typeface="Symbol"/>
              </a:rPr>
              <a:t>3</a:t>
            </a:r>
            <a:r>
              <a:rPr lang="zh-CN" altLang="zh-CN" sz="3200" b="1" dirty="0"/>
              <a:t>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2054" y="2348880"/>
            <a:ext cx="75603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解一     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用定义    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设存在一组数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使得    </a:t>
            </a:r>
          </a:p>
        </p:txBody>
      </p:sp>
      <p:sp>
        <p:nvSpPr>
          <p:cNvPr id="3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向量组的线性相关性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定   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552" y="1844824"/>
            <a:ext cx="71287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+mn-ea"/>
              </a:rPr>
              <a:t>(1)</a:t>
            </a:r>
            <a:r>
              <a:rPr lang="zh-CN" altLang="en-US" sz="2600" b="1" dirty="0"/>
              <a:t>线性无关？</a:t>
            </a:r>
            <a:r>
              <a:rPr lang="en-US" altLang="zh-CN" sz="2600" b="1" dirty="0">
                <a:latin typeface="+mn-ea"/>
              </a:rPr>
              <a:t>(2)</a:t>
            </a:r>
            <a:r>
              <a:rPr lang="zh-CN" altLang="en-US" sz="2600" b="1" dirty="0"/>
              <a:t>线性相关？</a:t>
            </a:r>
            <a:endParaRPr lang="zh-CN" altLang="zh-CN" sz="2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24000" y="2852936"/>
            <a:ext cx="5896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/>
              <a:t>2</a:t>
            </a:r>
            <a:r>
              <a:rPr lang="zh-CN" altLang="en-US" sz="2800" b="1" dirty="0">
                <a:sym typeface="Symbol"/>
              </a:rPr>
              <a:t>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>
                <a:sym typeface="Symbol"/>
              </a:rPr>
              <a:t>1</a:t>
            </a:r>
            <a:r>
              <a:rPr lang="zh-CN" altLang="zh-CN" sz="2800" b="1" dirty="0"/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>
                <a:sym typeface="Symbol"/>
              </a:rPr>
              <a:t>3</a:t>
            </a:r>
            <a:r>
              <a:rPr lang="zh-CN" altLang="en-US" sz="2800" b="1" dirty="0">
                <a:sym typeface="Symbol"/>
              </a:rPr>
              <a:t>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>
                <a:sym typeface="Symbol"/>
              </a:rPr>
              <a:t>2</a:t>
            </a:r>
            <a:r>
              <a:rPr lang="zh-CN" altLang="zh-CN" sz="2800" b="1" dirty="0"/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>
                <a:sym typeface="Symbol"/>
              </a:rPr>
              <a:t>1</a:t>
            </a:r>
            <a:r>
              <a:rPr lang="zh-CN" altLang="en-US" sz="2800" b="1" dirty="0">
                <a:sym typeface="Symbol"/>
              </a:rPr>
              <a:t>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>
                <a:sym typeface="Symbol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)=0</a:t>
            </a:r>
            <a:r>
              <a:rPr lang="zh-CN" altLang="zh-CN" sz="2800" b="1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15616" y="3501008"/>
            <a:ext cx="5896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sym typeface="Symbol"/>
              </a:rPr>
              <a:t>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>
                <a:sym typeface="Symbol"/>
              </a:rPr>
              <a:t>1</a:t>
            </a:r>
            <a:r>
              <a:rPr lang="zh-CN" altLang="zh-CN" sz="2800" b="1" dirty="0"/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+ 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kl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sym typeface="Symbol"/>
              </a:rPr>
              <a:t>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>
                <a:sym typeface="Symbol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+ 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ml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sym typeface="Symbol"/>
              </a:rPr>
              <a:t>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>
                <a:sym typeface="Symbol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zh-CN" altLang="zh-CN" sz="2800" b="1" dirty="0"/>
              <a:t> 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438254"/>
              </p:ext>
            </p:extLst>
          </p:nvPr>
        </p:nvGraphicFramePr>
        <p:xfrm>
          <a:off x="683568" y="4205064"/>
          <a:ext cx="1868488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480" imgH="1498320" progId="Equation.DSMT4">
                  <p:embed/>
                </p:oleObj>
              </mc:Choice>
              <mc:Fallback>
                <p:oleObj name="Equation" r:id="rId2" imgW="1752480" imgH="149832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205064"/>
                        <a:ext cx="1868488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258062"/>
              </p:ext>
            </p:extLst>
          </p:nvPr>
        </p:nvGraphicFramePr>
        <p:xfrm>
          <a:off x="3080370" y="4259039"/>
          <a:ext cx="2571750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2720" imgH="1447560" progId="Equation.DSMT4">
                  <p:embed/>
                </p:oleObj>
              </mc:Choice>
              <mc:Fallback>
                <p:oleObj name="Equation" r:id="rId4" imgW="2412720" imgH="144756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0370" y="4259039"/>
                        <a:ext cx="2571750" cy="154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176701"/>
              </p:ext>
            </p:extLst>
          </p:nvPr>
        </p:nvGraphicFramePr>
        <p:xfrm>
          <a:off x="6096843" y="4993804"/>
          <a:ext cx="178752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76160" imgH="355320" progId="Equation.DSMT4">
                  <p:embed/>
                </p:oleObj>
              </mc:Choice>
              <mc:Fallback>
                <p:oleObj name="Equation" r:id="rId6" imgW="1676160" imgH="35532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843" y="4993804"/>
                        <a:ext cx="1787525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693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3" grpId="0"/>
      <p:bldP spid="12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79512" y="116632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tx1"/>
                </a:solidFill>
              </a:rPr>
              <a:t>例题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7544" y="764704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设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/>
              <a:t>2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/>
              <a:t>3</a:t>
            </a:r>
            <a:r>
              <a:rPr lang="zh-CN" altLang="zh-CN" sz="2600" b="1" dirty="0"/>
              <a:t>线性无关，问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600" b="1" dirty="0"/>
              <a:t>满足什么条件时，向量组</a:t>
            </a:r>
            <a:r>
              <a:rPr lang="en-US" altLang="zh-CN" sz="2600" b="1" dirty="0"/>
              <a:t>   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dirty="0">
                <a:sym typeface="Symbol"/>
              </a:rPr>
              <a:t></a:t>
            </a:r>
            <a:r>
              <a:rPr lang="en-US" altLang="zh-CN" sz="2400" b="1" baseline="-25000" dirty="0"/>
              <a:t>2</a:t>
            </a:r>
            <a:r>
              <a:rPr lang="zh-CN" altLang="en-US" sz="2400" b="1" dirty="0">
                <a:sym typeface="Symbol"/>
              </a:rPr>
              <a:t></a:t>
            </a:r>
            <a:r>
              <a:rPr lang="en-US" altLang="zh-CN" sz="2400" b="1" dirty="0">
                <a:sym typeface="Symbol"/>
              </a:rPr>
              <a:t></a:t>
            </a:r>
            <a:r>
              <a:rPr lang="en-US" altLang="zh-CN" sz="2400" b="1" baseline="-25000" dirty="0">
                <a:sym typeface="Symbol"/>
              </a:rPr>
              <a:t>1</a:t>
            </a:r>
            <a:r>
              <a:rPr lang="zh-CN" altLang="zh-CN" sz="2800" b="1" dirty="0"/>
              <a:t> 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>
                <a:sym typeface="Symbol"/>
              </a:rPr>
              <a:t>3</a:t>
            </a:r>
            <a:r>
              <a:rPr lang="zh-CN" altLang="en-US" sz="2800" b="1" dirty="0">
                <a:sym typeface="Symbol"/>
              </a:rPr>
              <a:t>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>
                <a:sym typeface="Symbol"/>
              </a:rPr>
              <a:t>2</a:t>
            </a:r>
            <a:r>
              <a:rPr lang="zh-CN" altLang="zh-CN" sz="3200" b="1" dirty="0"/>
              <a:t> ，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>
                <a:sym typeface="Symbol"/>
              </a:rPr>
              <a:t>1</a:t>
            </a:r>
            <a:r>
              <a:rPr lang="zh-CN" altLang="en-US" sz="2800" b="1" dirty="0">
                <a:sym typeface="Symbol"/>
              </a:rPr>
              <a:t>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>
                <a:sym typeface="Symbol"/>
              </a:rPr>
              <a:t>3</a:t>
            </a:r>
            <a:r>
              <a:rPr lang="zh-CN" altLang="zh-CN" sz="3200" b="1" dirty="0"/>
              <a:t> </a:t>
            </a:r>
          </a:p>
        </p:txBody>
      </p:sp>
      <p:sp>
        <p:nvSpPr>
          <p:cNvPr id="3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向量组的线性相关性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定   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552" y="1844824"/>
            <a:ext cx="71287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+mn-ea"/>
              </a:rPr>
              <a:t>(1)</a:t>
            </a:r>
            <a:r>
              <a:rPr lang="zh-CN" altLang="en-US" sz="2600" b="1" dirty="0"/>
              <a:t>线性无关？</a:t>
            </a:r>
            <a:r>
              <a:rPr lang="en-US" altLang="zh-CN" sz="2600" b="1" dirty="0">
                <a:latin typeface="+mn-ea"/>
              </a:rPr>
              <a:t>(2)</a:t>
            </a:r>
            <a:r>
              <a:rPr lang="zh-CN" altLang="en-US" sz="2600" b="1" dirty="0"/>
              <a:t>线性相关？</a:t>
            </a:r>
            <a:endParaRPr lang="zh-CN" altLang="zh-CN" sz="26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316891"/>
              </p:ext>
            </p:extLst>
          </p:nvPr>
        </p:nvGraphicFramePr>
        <p:xfrm>
          <a:off x="683568" y="4205064"/>
          <a:ext cx="1868488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480" imgH="1498320" progId="Equation.DSMT4">
                  <p:embed/>
                </p:oleObj>
              </mc:Choice>
              <mc:Fallback>
                <p:oleObj name="Equation" r:id="rId2" imgW="1752480" imgH="1498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205064"/>
                        <a:ext cx="1868488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753442"/>
              </p:ext>
            </p:extLst>
          </p:nvPr>
        </p:nvGraphicFramePr>
        <p:xfrm>
          <a:off x="3080370" y="4259039"/>
          <a:ext cx="2571750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2720" imgH="1447560" progId="Equation.DSMT4">
                  <p:embed/>
                </p:oleObj>
              </mc:Choice>
              <mc:Fallback>
                <p:oleObj name="Equation" r:id="rId4" imgW="241272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0370" y="4259039"/>
                        <a:ext cx="2571750" cy="154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768215"/>
              </p:ext>
            </p:extLst>
          </p:nvPr>
        </p:nvGraphicFramePr>
        <p:xfrm>
          <a:off x="6096843" y="4993804"/>
          <a:ext cx="178752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76160" imgH="355320" progId="Equation.DSMT4">
                  <p:embed/>
                </p:oleObj>
              </mc:Choice>
              <mc:Fallback>
                <p:oleObj name="Equation" r:id="rId6" imgW="16761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843" y="4993804"/>
                        <a:ext cx="1787525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7544" y="2432501"/>
            <a:ext cx="71287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+mn-ea"/>
              </a:rPr>
              <a:t>(1)</a:t>
            </a:r>
            <a:r>
              <a:rPr lang="zh-CN" altLang="en-US" sz="2600" b="1" dirty="0"/>
              <a:t> </a:t>
            </a:r>
            <a:r>
              <a:rPr lang="zh-CN" altLang="zh-CN" sz="2600" b="1" dirty="0"/>
              <a:t>当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mk</a:t>
            </a:r>
            <a:r>
              <a:rPr lang="en-US" altLang="zh-CN" sz="2600" b="1" dirty="0">
                <a:sym typeface="Symbol"/>
              </a:rPr>
              <a:t>1</a:t>
            </a:r>
            <a:r>
              <a:rPr lang="en-US" altLang="zh-CN" sz="2600" b="1" dirty="0"/>
              <a:t> </a:t>
            </a:r>
            <a:r>
              <a:rPr lang="zh-CN" altLang="zh-CN" sz="2600" b="1" dirty="0"/>
              <a:t>时，方程组仅有零解，线性无关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3008565"/>
            <a:ext cx="71287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+mn-ea"/>
              </a:rPr>
              <a:t>(2)</a:t>
            </a:r>
            <a:r>
              <a:rPr lang="zh-CN" altLang="en-US" sz="2600" b="1" dirty="0"/>
              <a:t> </a:t>
            </a:r>
            <a:r>
              <a:rPr lang="zh-CN" altLang="zh-CN" sz="2600" b="1" dirty="0"/>
              <a:t>当</a:t>
            </a:r>
            <a:r>
              <a:rPr lang="en-US" altLang="zh-CN" sz="2600" b="1" i="1" dirty="0" err="1">
                <a:latin typeface="Times New Roman" pitchFamily="18" charset="0"/>
                <a:cs typeface="Times New Roman" pitchFamily="18" charset="0"/>
              </a:rPr>
              <a:t>mk</a:t>
            </a:r>
            <a:r>
              <a:rPr lang="en-US" altLang="zh-CN" sz="2600" b="1" dirty="0">
                <a:sym typeface="Symbol"/>
              </a:rPr>
              <a:t>=1</a:t>
            </a:r>
            <a:r>
              <a:rPr lang="en-US" altLang="zh-CN" sz="2600" b="1" dirty="0"/>
              <a:t> </a:t>
            </a:r>
            <a:r>
              <a:rPr lang="zh-CN" altLang="zh-CN" sz="2600" b="1" dirty="0"/>
              <a:t>时，方程组有</a:t>
            </a:r>
            <a:r>
              <a:rPr lang="zh-CN" altLang="en-US" sz="2600" b="1" dirty="0"/>
              <a:t>非</a:t>
            </a:r>
            <a:r>
              <a:rPr lang="zh-CN" altLang="zh-CN" sz="2600" b="1" dirty="0"/>
              <a:t>零解，线性</a:t>
            </a:r>
            <a:r>
              <a:rPr lang="zh-CN" altLang="en-US" sz="2600" b="1" dirty="0"/>
              <a:t>相</a:t>
            </a:r>
            <a:r>
              <a:rPr lang="zh-CN" altLang="zh-CN" sz="2600" b="1" dirty="0"/>
              <a:t>关</a:t>
            </a:r>
          </a:p>
        </p:txBody>
      </p:sp>
    </p:spTree>
    <p:extLst>
      <p:ext uri="{BB962C8B-B14F-4D97-AF65-F5344CB8AC3E}">
        <p14:creationId xmlns:p14="http://schemas.microsoft.com/office/powerpoint/2010/main" val="66366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79512" y="116632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tx1"/>
                </a:solidFill>
              </a:rPr>
              <a:t>例题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7544" y="764704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设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/>
              <a:t>2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/>
              <a:t>3</a:t>
            </a:r>
            <a:r>
              <a:rPr lang="zh-CN" altLang="zh-CN" sz="2600" b="1" dirty="0"/>
              <a:t>线性无关，问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600" b="1" dirty="0"/>
              <a:t>满足什么条件时，向量组</a:t>
            </a:r>
            <a:r>
              <a:rPr lang="en-US" altLang="zh-CN" sz="2600" b="1" dirty="0"/>
              <a:t>   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dirty="0">
                <a:sym typeface="Symbol"/>
              </a:rPr>
              <a:t></a:t>
            </a:r>
            <a:r>
              <a:rPr lang="en-US" altLang="zh-CN" sz="2400" b="1" baseline="-25000" dirty="0"/>
              <a:t>2</a:t>
            </a:r>
            <a:r>
              <a:rPr lang="zh-CN" altLang="en-US" sz="2400" b="1" dirty="0">
                <a:sym typeface="Symbol"/>
              </a:rPr>
              <a:t></a:t>
            </a:r>
            <a:r>
              <a:rPr lang="en-US" altLang="zh-CN" sz="2400" b="1" dirty="0">
                <a:sym typeface="Symbol"/>
              </a:rPr>
              <a:t></a:t>
            </a:r>
            <a:r>
              <a:rPr lang="en-US" altLang="zh-CN" sz="2400" b="1" baseline="-25000" dirty="0">
                <a:sym typeface="Symbol"/>
              </a:rPr>
              <a:t>1</a:t>
            </a:r>
            <a:r>
              <a:rPr lang="zh-CN" altLang="zh-CN" sz="2800" b="1" dirty="0"/>
              <a:t> 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>
                <a:sym typeface="Symbol"/>
              </a:rPr>
              <a:t>3</a:t>
            </a:r>
            <a:r>
              <a:rPr lang="zh-CN" altLang="en-US" sz="2800" b="1" dirty="0">
                <a:sym typeface="Symbol"/>
              </a:rPr>
              <a:t>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>
                <a:sym typeface="Symbol"/>
              </a:rPr>
              <a:t>2</a:t>
            </a:r>
            <a:r>
              <a:rPr lang="zh-CN" altLang="zh-CN" sz="3200" b="1" dirty="0"/>
              <a:t> ，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>
                <a:sym typeface="Symbol"/>
              </a:rPr>
              <a:t>1</a:t>
            </a:r>
            <a:r>
              <a:rPr lang="zh-CN" altLang="en-US" sz="2800" b="1" dirty="0">
                <a:sym typeface="Symbol"/>
              </a:rPr>
              <a:t>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>
                <a:sym typeface="Symbol"/>
              </a:rPr>
              <a:t>3</a:t>
            </a:r>
            <a:r>
              <a:rPr lang="zh-CN" altLang="zh-CN" sz="3200" b="1" dirty="0"/>
              <a:t>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2054" y="2348880"/>
            <a:ext cx="75603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解二     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用矩阵的秩</a:t>
            </a:r>
            <a:endParaRPr lang="zh-CN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向量组的线性相关性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定   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552" y="1844824"/>
            <a:ext cx="71287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+mn-ea"/>
              </a:rPr>
              <a:t>(1)</a:t>
            </a:r>
            <a:r>
              <a:rPr lang="zh-CN" altLang="en-US" sz="2600" b="1" dirty="0"/>
              <a:t>线性无关？</a:t>
            </a:r>
            <a:r>
              <a:rPr lang="en-US" altLang="zh-CN" sz="2600" b="1" dirty="0">
                <a:latin typeface="+mn-ea"/>
              </a:rPr>
              <a:t>(2)</a:t>
            </a:r>
            <a:r>
              <a:rPr lang="zh-CN" altLang="en-US" sz="2600" b="1" dirty="0"/>
              <a:t>线性相关？</a:t>
            </a:r>
            <a:endParaRPr lang="zh-CN" altLang="zh-CN" sz="2600" b="1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48888"/>
              </p:ext>
            </p:extLst>
          </p:nvPr>
        </p:nvGraphicFramePr>
        <p:xfrm>
          <a:off x="151903" y="2492896"/>
          <a:ext cx="8164513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57920" imgH="1447560" progId="Equation.DSMT4">
                  <p:embed/>
                </p:oleObj>
              </mc:Choice>
              <mc:Fallback>
                <p:oleObj name="Equation" r:id="rId2" imgW="7657920" imgH="144756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03" y="2492896"/>
                        <a:ext cx="8164513" cy="154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64454" y="3717032"/>
            <a:ext cx="27274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记作    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B=AK</a:t>
            </a:r>
            <a:endParaRPr lang="zh-CN" altLang="en-US" sz="2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9512" y="4232701"/>
            <a:ext cx="79928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若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，即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|=1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Symbol"/>
              </a:rPr>
              <a:t>mk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0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，则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= R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3,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线性无关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9512" y="4808765"/>
            <a:ext cx="79928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若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，即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|=1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Symbol"/>
              </a:rPr>
              <a:t>mk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=0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，则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&lt; R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3,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线性相关</a:t>
            </a:r>
          </a:p>
        </p:txBody>
      </p:sp>
    </p:spTree>
    <p:extLst>
      <p:ext uri="{BB962C8B-B14F-4D97-AF65-F5344CB8AC3E}">
        <p14:creationId xmlns:p14="http://schemas.microsoft.com/office/powerpoint/2010/main" val="41520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4" grpId="0"/>
      <p:bldP spid="15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16024" y="376852"/>
            <a:ext cx="8244408" cy="492443"/>
            <a:chOff x="0" y="4285861"/>
            <a:chExt cx="8244408" cy="492443"/>
          </a:xfrm>
        </p:grpSpPr>
        <p:sp>
          <p:nvSpPr>
            <p:cNvPr id="26" name="TextBox 25"/>
            <p:cNvSpPr txBox="1"/>
            <p:nvPr/>
          </p:nvSpPr>
          <p:spPr>
            <a:xfrm>
              <a:off x="0" y="4285861"/>
              <a:ext cx="824440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/>
                <a:t>                       </a:t>
              </a:r>
              <a:r>
                <a:rPr lang="zh-CN" altLang="zh-CN" sz="2600" b="1" dirty="0"/>
                <a:t>若向量</a:t>
              </a:r>
              <a:r>
                <a:rPr lang="en-US" altLang="zh-CN" sz="2600" b="1" dirty="0"/>
                <a:t>     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</a:t>
              </a:r>
              <a:r>
                <a:rPr lang="zh-CN" altLang="zh-CN" sz="2600" b="1" dirty="0"/>
                <a:t>的个数</a:t>
              </a:r>
              <a:r>
                <a:rPr lang="en-US" altLang="zh-CN" sz="2600" b="1" dirty="0"/>
                <a:t> 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 </a:t>
              </a:r>
              <a:r>
                <a:rPr lang="zh-CN" altLang="zh-CN" sz="2600" b="1" dirty="0"/>
                <a:t>大于向量</a:t>
              </a:r>
            </a:p>
          </p:txBody>
        </p:sp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0687578"/>
                </p:ext>
              </p:extLst>
            </p:nvPr>
          </p:nvGraphicFramePr>
          <p:xfrm>
            <a:off x="2880320" y="4300683"/>
            <a:ext cx="2448272" cy="4137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628720" imgH="419040" progId="Equation.DSMT4">
                    <p:embed/>
                  </p:oleObj>
                </mc:Choice>
                <mc:Fallback>
                  <p:oleObj name="Equation" r:id="rId2" imgW="262872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320" y="4300683"/>
                          <a:ext cx="2448272" cy="4137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TextBox 27"/>
          <p:cNvSpPr txBox="1"/>
          <p:nvPr/>
        </p:nvSpPr>
        <p:spPr>
          <a:xfrm>
            <a:off x="576064" y="1433164"/>
            <a:ext cx="15121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证明：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9848" y="1468585"/>
            <a:ext cx="806489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/>
              <a:t>                    </a:t>
            </a:r>
            <a:r>
              <a:rPr lang="zh-CN" altLang="zh-CN" sz="2600" b="1" dirty="0"/>
              <a:t>设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600" b="1" dirty="0"/>
              <a:t>是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zh-CN" sz="2600" b="1" dirty="0"/>
              <a:t>个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zh-CN" sz="2600" b="1" dirty="0"/>
              <a:t>维向量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&gt; n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600" b="1" dirty="0"/>
              <a:t>，则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zh-CN" altLang="en-US" sz="2600" b="1" dirty="0"/>
              <a:t>。</a:t>
            </a:r>
            <a:endParaRPr lang="zh-CN" altLang="zh-CN" sz="2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1028" y="160828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tx1"/>
                </a:solidFill>
              </a:rPr>
              <a:t>定理</a:t>
            </a:r>
            <a:r>
              <a:rPr lang="en-US" altLang="zh-CN" sz="2600" b="1" dirty="0">
                <a:solidFill>
                  <a:schemeClr val="tx1"/>
                </a:solidFill>
              </a:rPr>
              <a:t>5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024" y="820513"/>
            <a:ext cx="79198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的维数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600" b="1" dirty="0"/>
              <a:t>，一定线性相关。</a:t>
            </a:r>
          </a:p>
        </p:txBody>
      </p:sp>
      <p:sp>
        <p:nvSpPr>
          <p:cNvPr id="2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定   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</a:p>
        </p:txBody>
      </p:sp>
      <p:sp>
        <p:nvSpPr>
          <p:cNvPr id="24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pPr lvl="0"/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向量组的线性相关性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6558" y="2463816"/>
            <a:ext cx="791989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0000CC"/>
                </a:solidFill>
              </a:rPr>
              <a:t>例</a:t>
            </a:r>
            <a:r>
              <a:rPr lang="zh-CN" altLang="en-US" sz="2600" b="1" dirty="0"/>
              <a:t>  向量组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=(1,2,3)</a:t>
            </a:r>
            <a:r>
              <a:rPr lang="en-US" altLang="zh-CN" sz="2600" b="1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altLang="zh-CN" sz="2600" b="1" dirty="0">
                <a:latin typeface="+mn-ea"/>
                <a:sym typeface="Symbol"/>
              </a:rPr>
              <a:t>,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=(2,2,3)</a:t>
            </a:r>
            <a:r>
              <a:rPr lang="en-US" altLang="zh-CN" sz="2600" b="1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altLang="zh-CN" sz="2600" b="1" dirty="0">
                <a:latin typeface="+mn-ea"/>
                <a:sym typeface="Symbol"/>
              </a:rPr>
              <a:t>,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=(3,6,3)</a:t>
            </a:r>
            <a:r>
              <a:rPr lang="en-US" altLang="zh-CN" sz="2600" b="1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altLang="zh-CN" sz="2600" b="1" dirty="0">
                <a:latin typeface="+mn-ea"/>
                <a:sym typeface="Symbol"/>
              </a:rPr>
              <a:t>,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=(5,2,7)</a:t>
            </a:r>
            <a:r>
              <a:rPr lang="en-US" altLang="zh-CN" sz="2600" b="1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altLang="zh-CN" sz="2600" b="1" dirty="0">
                <a:latin typeface="+mn-ea"/>
                <a:sym typeface="Symbol"/>
              </a:rPr>
              <a:t>,</a:t>
            </a:r>
            <a:endParaRPr lang="zh-CN" altLang="zh-CN" sz="2600" b="1" dirty="0">
              <a:latin typeface="+mn-ea"/>
            </a:endParaRPr>
          </a:p>
          <a:p>
            <a:r>
              <a:rPr lang="zh-CN" altLang="en-US" sz="2600" b="1" dirty="0">
                <a:latin typeface="+mn-ea"/>
              </a:rPr>
              <a:t>线性（      ）关。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72702" y="329481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相</a:t>
            </a: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13BAD437-A20D-D58A-6466-237FE072EF55}"/>
              </a:ext>
            </a:extLst>
          </p:cNvPr>
          <p:cNvSpPr txBox="1"/>
          <p:nvPr/>
        </p:nvSpPr>
        <p:spPr>
          <a:xfrm>
            <a:off x="1441901" y="3859157"/>
            <a:ext cx="44583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 若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600" b="1" dirty="0"/>
              <a:t>线性无关，</a:t>
            </a:r>
            <a:endParaRPr lang="zh-CN" altLang="en-US" sz="2600" b="1" dirty="0"/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0C5D1668-6677-C598-E69F-1C68CD66FDB4}"/>
              </a:ext>
            </a:extLst>
          </p:cNvPr>
          <p:cNvSpPr txBox="1"/>
          <p:nvPr/>
        </p:nvSpPr>
        <p:spPr>
          <a:xfrm>
            <a:off x="5729790" y="3859157"/>
            <a:ext cx="25298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600" b="1" dirty="0"/>
              <a:t>则扩充分量所得</a:t>
            </a:r>
            <a:endParaRPr lang="zh-CN" altLang="en-US" sz="2600" b="1" dirty="0"/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id="{BD2AA8BC-ABD0-9A90-0044-EBABE2340D2C}"/>
              </a:ext>
            </a:extLst>
          </p:cNvPr>
          <p:cNvSpPr txBox="1"/>
          <p:nvPr/>
        </p:nvSpPr>
        <p:spPr>
          <a:xfrm>
            <a:off x="186781" y="4374449"/>
            <a:ext cx="61926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600" b="1" dirty="0"/>
              <a:t>依然线性无关。</a:t>
            </a:r>
            <a:endParaRPr lang="zh-CN" altLang="en-US" sz="2600" b="1" dirty="0"/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id="{94627AB0-036C-34D7-FFAD-02408A8BF20C}"/>
              </a:ext>
            </a:extLst>
          </p:cNvPr>
          <p:cNvSpPr txBox="1"/>
          <p:nvPr/>
        </p:nvSpPr>
        <p:spPr>
          <a:xfrm>
            <a:off x="266617" y="4965570"/>
            <a:ext cx="12241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证明</a:t>
            </a:r>
            <a:r>
              <a:rPr lang="zh-CN" altLang="en-US" sz="2600" b="1" dirty="0"/>
              <a:t>：</a:t>
            </a:r>
          </a:p>
        </p:txBody>
      </p:sp>
      <p:sp>
        <p:nvSpPr>
          <p:cNvPr id="32" name="TextBox 10">
            <a:extLst>
              <a:ext uri="{FF2B5EF4-FFF2-40B4-BE49-F238E27FC236}">
                <a16:creationId xmlns:a16="http://schemas.microsoft.com/office/drawing/2014/main" id="{E94BD37E-6A9E-2514-C69C-A3FA59053908}"/>
              </a:ext>
            </a:extLst>
          </p:cNvPr>
          <p:cNvSpPr txBox="1"/>
          <p:nvPr/>
        </p:nvSpPr>
        <p:spPr>
          <a:xfrm>
            <a:off x="607573" y="5369994"/>
            <a:ext cx="79288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D394BA0-98E8-5290-1B4E-4C0FF07BC17B}"/>
              </a:ext>
            </a:extLst>
          </p:cNvPr>
          <p:cNvSpPr/>
          <p:nvPr/>
        </p:nvSpPr>
        <p:spPr>
          <a:xfrm>
            <a:off x="331785" y="3703528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tx1"/>
                </a:solidFill>
              </a:rPr>
              <a:t>定理</a:t>
            </a:r>
            <a:r>
              <a:rPr lang="en-US" altLang="zh-CN" sz="2600" b="1" dirty="0">
                <a:solidFill>
                  <a:schemeClr val="tx1"/>
                </a:solidFill>
              </a:rPr>
              <a:t>6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5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16" grpId="0" animBg="1"/>
      <p:bldP spid="5" grpId="0"/>
      <p:bldP spid="22" grpId="0"/>
      <p:bldP spid="3" grpId="0"/>
      <p:bldP spid="21" grpId="0"/>
      <p:bldP spid="25" grpId="0"/>
      <p:bldP spid="30" grpId="0"/>
      <p:bldP spid="31" grpId="0"/>
      <p:bldP spid="32" grpId="0"/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判断向量组相关性的方法</a:t>
            </a:r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向量组的线性相关性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20" y="260648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tx1"/>
                </a:solidFill>
              </a:rPr>
              <a:t>方法一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1560" y="992341"/>
            <a:ext cx="7560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0000CC"/>
                </a:solidFill>
              </a:rPr>
              <a:t>例</a:t>
            </a:r>
            <a:r>
              <a:rPr lang="en-US" altLang="zh-CN" sz="2600" b="1" dirty="0">
                <a:solidFill>
                  <a:srgbClr val="0000CC"/>
                </a:solidFill>
              </a:rPr>
              <a:t>4</a:t>
            </a:r>
            <a:endParaRPr lang="zh-CN" altLang="en-US" sz="2600" b="1" dirty="0">
              <a:solidFill>
                <a:srgbClr val="0000CC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583668" y="980728"/>
            <a:ext cx="6588732" cy="492443"/>
            <a:chOff x="1583668" y="2492896"/>
            <a:chExt cx="6588732" cy="492443"/>
          </a:xfrm>
        </p:grpSpPr>
        <p:sp>
          <p:nvSpPr>
            <p:cNvPr id="18" name="TextBox 17"/>
            <p:cNvSpPr txBox="1"/>
            <p:nvPr/>
          </p:nvSpPr>
          <p:spPr>
            <a:xfrm>
              <a:off x="1583668" y="2492896"/>
              <a:ext cx="658873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已知向量组                线性无关，</a:t>
              </a:r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03132"/>
                </p:ext>
              </p:extLst>
            </p:nvPr>
          </p:nvGraphicFramePr>
          <p:xfrm>
            <a:off x="3419872" y="2492896"/>
            <a:ext cx="1030699" cy="416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31560" imgH="419040" progId="Equation.DSMT4">
                    <p:embed/>
                  </p:oleObj>
                </mc:Choice>
                <mc:Fallback>
                  <p:oleObj name="Equation" r:id="rId2" imgW="1231560" imgH="419040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9872" y="2492896"/>
                          <a:ext cx="1030699" cy="416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802296"/>
              </p:ext>
            </p:extLst>
          </p:nvPr>
        </p:nvGraphicFramePr>
        <p:xfrm>
          <a:off x="6094413" y="1017588"/>
          <a:ext cx="1752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52480" imgH="406080" progId="Equation.DSMT4">
                  <p:embed/>
                </p:oleObj>
              </mc:Choice>
              <mc:Fallback>
                <p:oleObj name="Equation" r:id="rId4" imgW="1752480" imgH="40608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4413" y="1017588"/>
                        <a:ext cx="1752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546852"/>
              </p:ext>
            </p:extLst>
          </p:nvPr>
        </p:nvGraphicFramePr>
        <p:xfrm>
          <a:off x="103188" y="1509713"/>
          <a:ext cx="3454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54200" imgH="419040" progId="Equation.DSMT4">
                  <p:embed/>
                </p:oleObj>
              </mc:Choice>
              <mc:Fallback>
                <p:oleObj name="Equation" r:id="rId6" imgW="3454200" imgH="41904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8" y="1509713"/>
                        <a:ext cx="3454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3518204" y="1496397"/>
            <a:ext cx="4798212" cy="769441"/>
            <a:chOff x="3518204" y="548680"/>
            <a:chExt cx="4798212" cy="769441"/>
          </a:xfrm>
        </p:grpSpPr>
        <p:sp>
          <p:nvSpPr>
            <p:cNvPr id="38" name="TextBox 37"/>
            <p:cNvSpPr txBox="1"/>
            <p:nvPr/>
          </p:nvSpPr>
          <p:spPr>
            <a:xfrm>
              <a:off x="3518204" y="548680"/>
              <a:ext cx="47982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试证向量组                </a:t>
              </a:r>
              <a:r>
                <a:rPr lang="zh-CN" altLang="en-US" sz="2600" b="1" dirty="0">
                  <a:solidFill>
                    <a:prstClr val="black"/>
                  </a:solidFill>
                </a:rPr>
                <a:t>线性无关</a:t>
              </a:r>
              <a:r>
                <a:rPr lang="en-US" altLang="zh-CN" sz="2600" b="1" dirty="0">
                  <a:solidFill>
                    <a:prstClr val="black"/>
                  </a:solidFill>
                </a:rPr>
                <a:t>.</a:t>
              </a:r>
              <a:endParaRPr lang="zh-CN" altLang="en-US" sz="2600" b="1" dirty="0">
                <a:solidFill>
                  <a:prstClr val="black"/>
                </a:solidFill>
              </a:endParaRPr>
            </a:p>
            <a:p>
              <a:endParaRPr lang="zh-CN" altLang="en-US" dirty="0"/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0844372"/>
                </p:ext>
              </p:extLst>
            </p:nvPr>
          </p:nvGraphicFramePr>
          <p:xfrm>
            <a:off x="5268913" y="620733"/>
            <a:ext cx="12573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57120" imgH="419040" progId="Equation.DSMT4">
                    <p:embed/>
                  </p:oleObj>
                </mc:Choice>
                <mc:Fallback>
                  <p:oleObj name="Equation" r:id="rId8" imgW="1257120" imgH="419040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8913" y="620733"/>
                          <a:ext cx="12573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" name="矩形 40"/>
          <p:cNvSpPr/>
          <p:nvPr/>
        </p:nvSpPr>
        <p:spPr>
          <a:xfrm>
            <a:off x="2032297" y="313492"/>
            <a:ext cx="4843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highlight>
                  <a:srgbClr val="FFFF00"/>
                </a:highlight>
              </a:rPr>
              <a:t>定义法</a:t>
            </a:r>
            <a:endParaRPr lang="zh-CN" altLang="zh-CN" sz="2800" b="1" dirty="0">
              <a:highlight>
                <a:srgbClr val="FFFF00"/>
              </a:highligh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9905" y="2076434"/>
            <a:ext cx="10081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证一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08017" y="2076434"/>
            <a:ext cx="63483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设存在一组数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/>
              <a:t>,</a:t>
            </a:r>
            <a:r>
              <a:rPr lang="zh-CN" altLang="en-US" sz="2600" b="1" dirty="0"/>
              <a:t>使得</a:t>
            </a:r>
            <a:endParaRPr lang="zh-CN" altLang="en-US" sz="2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91412"/>
              </p:ext>
            </p:extLst>
          </p:nvPr>
        </p:nvGraphicFramePr>
        <p:xfrm>
          <a:off x="2670175" y="2651125"/>
          <a:ext cx="300355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09600" imgH="419040" progId="Equation.DSMT4">
                  <p:embed/>
                </p:oleObj>
              </mc:Choice>
              <mc:Fallback>
                <p:oleObj name="Equation" r:id="rId10" imgW="3009600" imgH="41904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2651125"/>
                        <a:ext cx="3003550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608270"/>
              </p:ext>
            </p:extLst>
          </p:nvPr>
        </p:nvGraphicFramePr>
        <p:xfrm>
          <a:off x="947738" y="5589588"/>
          <a:ext cx="2984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984400" imgH="431640" progId="Equation.DSMT4">
                  <p:embed/>
                </p:oleObj>
              </mc:Choice>
              <mc:Fallback>
                <p:oleObj name="Equation" r:id="rId12" imgW="2984400" imgH="43164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5589588"/>
                        <a:ext cx="2984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588606"/>
              </p:ext>
            </p:extLst>
          </p:nvPr>
        </p:nvGraphicFramePr>
        <p:xfrm>
          <a:off x="1346200" y="3155950"/>
          <a:ext cx="56515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663880" imgH="419040" progId="Equation.DSMT4">
                  <p:embed/>
                </p:oleObj>
              </mc:Choice>
              <mc:Fallback>
                <p:oleObj name="Equation" r:id="rId14" imgW="5663880" imgH="41904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3155950"/>
                        <a:ext cx="5651500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659916"/>
              </p:ext>
            </p:extLst>
          </p:nvPr>
        </p:nvGraphicFramePr>
        <p:xfrm>
          <a:off x="1374775" y="3659188"/>
          <a:ext cx="55626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574960" imgH="419040" progId="Equation.DSMT4">
                  <p:embed/>
                </p:oleObj>
              </mc:Choice>
              <mc:Fallback>
                <p:oleObj name="Equation" r:id="rId16" imgW="5574960" imgH="41904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3659188"/>
                        <a:ext cx="5562600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683568" y="4088685"/>
            <a:ext cx="6588732" cy="492443"/>
            <a:chOff x="1583668" y="2492896"/>
            <a:chExt cx="6588732" cy="492443"/>
          </a:xfrm>
        </p:grpSpPr>
        <p:sp>
          <p:nvSpPr>
            <p:cNvPr id="26" name="TextBox 25"/>
            <p:cNvSpPr txBox="1"/>
            <p:nvPr/>
          </p:nvSpPr>
          <p:spPr>
            <a:xfrm>
              <a:off x="1583668" y="2492896"/>
              <a:ext cx="658873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由向量组                线性无关，得</a:t>
              </a:r>
            </a:p>
          </p:txBody>
        </p:sp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3364972"/>
                </p:ext>
              </p:extLst>
            </p:nvPr>
          </p:nvGraphicFramePr>
          <p:xfrm>
            <a:off x="3073249" y="2492896"/>
            <a:ext cx="1030699" cy="416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231560" imgH="419040" progId="Equation.DSMT4">
                    <p:embed/>
                  </p:oleObj>
                </mc:Choice>
                <mc:Fallback>
                  <p:oleObj name="Equation" r:id="rId18" imgW="1231560" imgH="419040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3249" y="2492896"/>
                          <a:ext cx="1030699" cy="416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930426"/>
              </p:ext>
            </p:extLst>
          </p:nvPr>
        </p:nvGraphicFramePr>
        <p:xfrm>
          <a:off x="1136650" y="4595813"/>
          <a:ext cx="481488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825800" imgH="419040" progId="Equation.DSMT4">
                  <p:embed/>
                </p:oleObj>
              </mc:Choice>
              <mc:Fallback>
                <p:oleObj name="Equation" r:id="rId20" imgW="4825800" imgH="41904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4595813"/>
                        <a:ext cx="4814888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971600" y="5024789"/>
            <a:ext cx="63483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故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19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判断向量组相关性的方法</a:t>
            </a:r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向量组的线性相关性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20" y="260648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tx1"/>
                </a:solidFill>
              </a:rPr>
              <a:t>方法二</a:t>
            </a:r>
          </a:p>
        </p:txBody>
      </p:sp>
      <p:sp>
        <p:nvSpPr>
          <p:cNvPr id="41" name="矩形 40"/>
          <p:cNvSpPr/>
          <p:nvPr/>
        </p:nvSpPr>
        <p:spPr>
          <a:xfrm>
            <a:off x="2032297" y="313492"/>
            <a:ext cx="5636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highlight>
                  <a:srgbClr val="FFFF00"/>
                </a:highlight>
              </a:rPr>
              <a:t>证明向量组的</a:t>
            </a:r>
            <a:r>
              <a:rPr lang="zh-CN" altLang="zh-CN" sz="2800" b="1" dirty="0">
                <a:highlight>
                  <a:srgbClr val="FFFF00"/>
                </a:highlight>
              </a:rPr>
              <a:t>秩</a:t>
            </a:r>
            <a:r>
              <a:rPr lang="zh-CN" altLang="en-US" sz="2800" b="1" dirty="0">
                <a:highlight>
                  <a:srgbClr val="FFFF00"/>
                </a:highlight>
              </a:rPr>
              <a:t>等于向量的个数</a:t>
            </a:r>
            <a:r>
              <a:rPr lang="zh-CN" altLang="zh-CN" sz="2800" b="1" dirty="0">
                <a:highlight>
                  <a:srgbClr val="FFFF00"/>
                </a:highlight>
              </a:rPr>
              <a:t>。</a:t>
            </a:r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807341"/>
              </p:ext>
            </p:extLst>
          </p:nvPr>
        </p:nvGraphicFramePr>
        <p:xfrm>
          <a:off x="1322635" y="4304709"/>
          <a:ext cx="309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98520" imgH="457200" progId="Equation.DSMT4">
                  <p:embed/>
                </p:oleObj>
              </mc:Choice>
              <mc:Fallback>
                <p:oleObj name="Equation" r:id="rId2" imgW="3098520" imgH="4572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635" y="4304709"/>
                        <a:ext cx="3098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503192"/>
              </p:ext>
            </p:extLst>
          </p:nvPr>
        </p:nvGraphicFramePr>
        <p:xfrm>
          <a:off x="4391496" y="4293096"/>
          <a:ext cx="284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44720" imgH="457200" progId="Equation.DSMT4">
                  <p:embed/>
                </p:oleObj>
              </mc:Choice>
              <mc:Fallback>
                <p:oleObj name="Equation" r:id="rId4" imgW="2844720" imgH="4572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496" y="4293096"/>
                        <a:ext cx="2844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219097"/>
              </p:ext>
            </p:extLst>
          </p:nvPr>
        </p:nvGraphicFramePr>
        <p:xfrm>
          <a:off x="1236663" y="4906963"/>
          <a:ext cx="2984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84400" imgH="431640" progId="Equation.DSMT4">
                  <p:embed/>
                </p:oleObj>
              </mc:Choice>
              <mc:Fallback>
                <p:oleObj name="Equation" r:id="rId6" imgW="2984400" imgH="43164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4906963"/>
                        <a:ext cx="2984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11560" y="992341"/>
            <a:ext cx="7560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0000CC"/>
                </a:solidFill>
              </a:rPr>
              <a:t>例</a:t>
            </a:r>
            <a:r>
              <a:rPr lang="en-US" altLang="zh-CN" sz="2600" b="1" dirty="0">
                <a:solidFill>
                  <a:srgbClr val="0000CC"/>
                </a:solidFill>
              </a:rPr>
              <a:t>4</a:t>
            </a:r>
            <a:endParaRPr lang="zh-CN" altLang="en-US" sz="2600" b="1" dirty="0">
              <a:solidFill>
                <a:srgbClr val="0000CC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583668" y="992341"/>
            <a:ext cx="6588732" cy="492443"/>
            <a:chOff x="1583668" y="2492896"/>
            <a:chExt cx="6588732" cy="492443"/>
          </a:xfrm>
        </p:grpSpPr>
        <p:sp>
          <p:nvSpPr>
            <p:cNvPr id="25" name="TextBox 24"/>
            <p:cNvSpPr txBox="1"/>
            <p:nvPr/>
          </p:nvSpPr>
          <p:spPr>
            <a:xfrm>
              <a:off x="1583668" y="2492896"/>
              <a:ext cx="658873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已知向量组                线性无关，</a:t>
              </a:r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9986110"/>
                </p:ext>
              </p:extLst>
            </p:nvPr>
          </p:nvGraphicFramePr>
          <p:xfrm>
            <a:off x="3419872" y="2492896"/>
            <a:ext cx="1030699" cy="416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31560" imgH="419040" progId="Equation.DSMT4">
                    <p:embed/>
                  </p:oleObj>
                </mc:Choice>
                <mc:Fallback>
                  <p:oleObj name="Equation" r:id="rId8" imgW="123156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9872" y="2492896"/>
                          <a:ext cx="1030699" cy="416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TextBox 26"/>
          <p:cNvSpPr txBox="1"/>
          <p:nvPr/>
        </p:nvSpPr>
        <p:spPr>
          <a:xfrm>
            <a:off x="647043" y="1928445"/>
            <a:ext cx="9181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证二</a:t>
            </a: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802061"/>
              </p:ext>
            </p:extLst>
          </p:nvPr>
        </p:nvGraphicFramePr>
        <p:xfrm>
          <a:off x="1878013" y="2060575"/>
          <a:ext cx="5187950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63960" imgH="1447560" progId="Equation.DSMT4">
                  <p:embed/>
                </p:oleObj>
              </mc:Choice>
              <mc:Fallback>
                <p:oleObj name="Equation" r:id="rId10" imgW="486396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2060575"/>
                        <a:ext cx="5187950" cy="1544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230876" y="3656637"/>
            <a:ext cx="2176167" cy="492443"/>
            <a:chOff x="400708" y="1390424"/>
            <a:chExt cx="2176167" cy="492443"/>
          </a:xfrm>
        </p:grpSpPr>
        <p:sp>
          <p:nvSpPr>
            <p:cNvPr id="30" name="TextBox 29"/>
            <p:cNvSpPr txBox="1"/>
            <p:nvPr/>
          </p:nvSpPr>
          <p:spPr>
            <a:xfrm>
              <a:off x="400708" y="1390424"/>
              <a:ext cx="884472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记作</a:t>
              </a:r>
            </a:p>
          </p:txBody>
        </p:sp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3076208"/>
                </p:ext>
              </p:extLst>
            </p:nvPr>
          </p:nvGraphicFramePr>
          <p:xfrm>
            <a:off x="1436921" y="1511206"/>
            <a:ext cx="1139954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206360" imgH="291960" progId="Equation.DSMT4">
                    <p:embed/>
                  </p:oleObj>
                </mc:Choice>
                <mc:Fallback>
                  <p:oleObj name="Equation" r:id="rId12" imgW="1206360" imgH="291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6921" y="1511206"/>
                          <a:ext cx="1139954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408582"/>
              </p:ext>
            </p:extLst>
          </p:nvPr>
        </p:nvGraphicFramePr>
        <p:xfrm>
          <a:off x="6100763" y="1017588"/>
          <a:ext cx="1739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39880" imgH="406080" progId="Equation.DSMT4">
                  <p:embed/>
                </p:oleObj>
              </mc:Choice>
              <mc:Fallback>
                <p:oleObj name="Equation" r:id="rId14" imgW="17398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763" y="1017588"/>
                        <a:ext cx="1739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585862"/>
              </p:ext>
            </p:extLst>
          </p:nvPr>
        </p:nvGraphicFramePr>
        <p:xfrm>
          <a:off x="115888" y="1509713"/>
          <a:ext cx="3429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429000" imgH="419040" progId="Equation.DSMT4">
                  <p:embed/>
                </p:oleObj>
              </mc:Choice>
              <mc:Fallback>
                <p:oleObj name="Equation" r:id="rId16" imgW="34290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8" y="1509713"/>
                        <a:ext cx="3429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组合 39"/>
          <p:cNvGrpSpPr/>
          <p:nvPr/>
        </p:nvGrpSpPr>
        <p:grpSpPr>
          <a:xfrm>
            <a:off x="3518204" y="1496397"/>
            <a:ext cx="4798212" cy="769441"/>
            <a:chOff x="3518204" y="548680"/>
            <a:chExt cx="4798212" cy="769441"/>
          </a:xfrm>
        </p:grpSpPr>
        <p:sp>
          <p:nvSpPr>
            <p:cNvPr id="49" name="TextBox 48"/>
            <p:cNvSpPr txBox="1"/>
            <p:nvPr/>
          </p:nvSpPr>
          <p:spPr>
            <a:xfrm>
              <a:off x="3518204" y="548680"/>
              <a:ext cx="47982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试证向量组                </a:t>
              </a:r>
              <a:r>
                <a:rPr lang="zh-CN" altLang="en-US" sz="2600" b="1" dirty="0">
                  <a:solidFill>
                    <a:prstClr val="black"/>
                  </a:solidFill>
                </a:rPr>
                <a:t>线性无关</a:t>
              </a:r>
              <a:r>
                <a:rPr lang="en-US" altLang="zh-CN" sz="2600" b="1" dirty="0">
                  <a:solidFill>
                    <a:prstClr val="black"/>
                  </a:solidFill>
                </a:rPr>
                <a:t>.</a:t>
              </a:r>
              <a:endParaRPr lang="zh-CN" altLang="en-US" sz="2600" b="1" dirty="0">
                <a:solidFill>
                  <a:prstClr val="black"/>
                </a:solidFill>
              </a:endParaRPr>
            </a:p>
            <a:p>
              <a:endParaRPr lang="zh-CN" altLang="en-US" dirty="0"/>
            </a:p>
          </p:txBody>
        </p:sp>
        <p:graphicFrame>
          <p:nvGraphicFramePr>
            <p:cNvPr id="50" name="对象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0713763"/>
                </p:ext>
              </p:extLst>
            </p:nvPr>
          </p:nvGraphicFramePr>
          <p:xfrm>
            <a:off x="5268913" y="620733"/>
            <a:ext cx="12573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257120" imgH="419040" progId="Equation.DSMT4">
                    <p:embed/>
                  </p:oleObj>
                </mc:Choice>
                <mc:Fallback>
                  <p:oleObj name="Equation" r:id="rId18" imgW="125712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8913" y="620733"/>
                          <a:ext cx="12573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1719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判断向量组相关性的方法</a:t>
            </a:r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向量组的线性相关性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20" y="260648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tx1"/>
                </a:solidFill>
              </a:rPr>
              <a:t>方法三</a:t>
            </a:r>
          </a:p>
        </p:txBody>
      </p:sp>
      <p:sp>
        <p:nvSpPr>
          <p:cNvPr id="41" name="矩形 40"/>
          <p:cNvSpPr/>
          <p:nvPr/>
        </p:nvSpPr>
        <p:spPr>
          <a:xfrm>
            <a:off x="2032297" y="313492"/>
            <a:ext cx="5636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highlight>
                  <a:srgbClr val="FFFF00"/>
                </a:highlight>
              </a:rPr>
              <a:t>证明行列式不等于零</a:t>
            </a:r>
            <a:r>
              <a:rPr lang="zh-CN" altLang="zh-CN" sz="2800" b="1" dirty="0">
                <a:highlight>
                  <a:srgbClr val="FFFF00"/>
                </a:highlight>
              </a:rPr>
              <a:t>。</a:t>
            </a:r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29309"/>
              </p:ext>
            </p:extLst>
          </p:nvPr>
        </p:nvGraphicFramePr>
        <p:xfrm>
          <a:off x="1322635" y="4304709"/>
          <a:ext cx="309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98520" imgH="457200" progId="Equation.DSMT4">
                  <p:embed/>
                </p:oleObj>
              </mc:Choice>
              <mc:Fallback>
                <p:oleObj name="Equation" r:id="rId2" imgW="30985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635" y="4304709"/>
                        <a:ext cx="3098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507865"/>
              </p:ext>
            </p:extLst>
          </p:nvPr>
        </p:nvGraphicFramePr>
        <p:xfrm>
          <a:off x="4575175" y="4343400"/>
          <a:ext cx="2476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76440" imgH="355320" progId="Equation.DSMT4">
                  <p:embed/>
                </p:oleObj>
              </mc:Choice>
              <mc:Fallback>
                <p:oleObj name="Equation" r:id="rId4" imgW="24764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175" y="4343400"/>
                        <a:ext cx="24765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542934"/>
              </p:ext>
            </p:extLst>
          </p:nvPr>
        </p:nvGraphicFramePr>
        <p:xfrm>
          <a:off x="1236663" y="4906963"/>
          <a:ext cx="2984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84400" imgH="431640" progId="Equation.DSMT4">
                  <p:embed/>
                </p:oleObj>
              </mc:Choice>
              <mc:Fallback>
                <p:oleObj name="Equation" r:id="rId6" imgW="2984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4906963"/>
                        <a:ext cx="2984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11560" y="992341"/>
            <a:ext cx="7560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0000CC"/>
                </a:solidFill>
              </a:rPr>
              <a:t>例</a:t>
            </a:r>
            <a:r>
              <a:rPr lang="en-US" altLang="zh-CN" sz="2600" b="1" dirty="0">
                <a:solidFill>
                  <a:srgbClr val="0000CC"/>
                </a:solidFill>
              </a:rPr>
              <a:t>4</a:t>
            </a:r>
            <a:endParaRPr lang="zh-CN" altLang="en-US" sz="2600" b="1" dirty="0">
              <a:solidFill>
                <a:srgbClr val="0000CC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403648" y="992341"/>
            <a:ext cx="6588732" cy="492443"/>
            <a:chOff x="1583668" y="2492896"/>
            <a:chExt cx="6588732" cy="492443"/>
          </a:xfrm>
        </p:grpSpPr>
        <p:sp>
          <p:nvSpPr>
            <p:cNvPr id="25" name="TextBox 24"/>
            <p:cNvSpPr txBox="1"/>
            <p:nvPr/>
          </p:nvSpPr>
          <p:spPr>
            <a:xfrm>
              <a:off x="1583668" y="2492896"/>
              <a:ext cx="658873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已知</a:t>
              </a:r>
              <a:r>
                <a:rPr lang="zh-CN" altLang="en-US" sz="2600" b="1" dirty="0">
                  <a:solidFill>
                    <a:srgbClr val="FF0000"/>
                  </a:solidFill>
                </a:rPr>
                <a:t>三维</a:t>
              </a:r>
              <a:r>
                <a:rPr lang="zh-CN" altLang="en-US" sz="2600" b="1" dirty="0"/>
                <a:t>向量组                线性无关，</a:t>
              </a:r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3129521"/>
                </p:ext>
              </p:extLst>
            </p:nvPr>
          </p:nvGraphicFramePr>
          <p:xfrm>
            <a:off x="4117365" y="2492896"/>
            <a:ext cx="1030699" cy="416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31560" imgH="419040" progId="Equation.DSMT4">
                    <p:embed/>
                  </p:oleObj>
                </mc:Choice>
                <mc:Fallback>
                  <p:oleObj name="Equation" r:id="rId8" imgW="123156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7365" y="2492896"/>
                          <a:ext cx="1030699" cy="416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TextBox 26"/>
          <p:cNvSpPr txBox="1"/>
          <p:nvPr/>
        </p:nvSpPr>
        <p:spPr>
          <a:xfrm>
            <a:off x="647043" y="1928445"/>
            <a:ext cx="9181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证三</a:t>
            </a: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724126"/>
              </p:ext>
            </p:extLst>
          </p:nvPr>
        </p:nvGraphicFramePr>
        <p:xfrm>
          <a:off x="1878013" y="2060575"/>
          <a:ext cx="5187950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63960" imgH="1447560" progId="Equation.DSMT4">
                  <p:embed/>
                </p:oleObj>
              </mc:Choice>
              <mc:Fallback>
                <p:oleObj name="Equation" r:id="rId10" imgW="486396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2060575"/>
                        <a:ext cx="5187950" cy="1544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230876" y="3656637"/>
            <a:ext cx="2176167" cy="492443"/>
            <a:chOff x="400708" y="1390424"/>
            <a:chExt cx="2176167" cy="492443"/>
          </a:xfrm>
        </p:grpSpPr>
        <p:sp>
          <p:nvSpPr>
            <p:cNvPr id="30" name="TextBox 29"/>
            <p:cNvSpPr txBox="1"/>
            <p:nvPr/>
          </p:nvSpPr>
          <p:spPr>
            <a:xfrm>
              <a:off x="400708" y="1390424"/>
              <a:ext cx="884472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记作</a:t>
              </a:r>
            </a:p>
          </p:txBody>
        </p:sp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8894458"/>
                </p:ext>
              </p:extLst>
            </p:nvPr>
          </p:nvGraphicFramePr>
          <p:xfrm>
            <a:off x="1436921" y="1511206"/>
            <a:ext cx="1139954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206360" imgH="291960" progId="Equation.DSMT4">
                    <p:embed/>
                  </p:oleObj>
                </mc:Choice>
                <mc:Fallback>
                  <p:oleObj name="Equation" r:id="rId12" imgW="1206360" imgH="291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6921" y="1511206"/>
                          <a:ext cx="1139954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728416"/>
              </p:ext>
            </p:extLst>
          </p:nvPr>
        </p:nvGraphicFramePr>
        <p:xfrm>
          <a:off x="6468504" y="1017588"/>
          <a:ext cx="1739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39880" imgH="406080" progId="Equation.DSMT4">
                  <p:embed/>
                </p:oleObj>
              </mc:Choice>
              <mc:Fallback>
                <p:oleObj name="Equation" r:id="rId14" imgW="17398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8504" y="1017588"/>
                        <a:ext cx="1739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964530"/>
              </p:ext>
            </p:extLst>
          </p:nvPr>
        </p:nvGraphicFramePr>
        <p:xfrm>
          <a:off x="115888" y="1509713"/>
          <a:ext cx="3429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429000" imgH="419040" progId="Equation.DSMT4">
                  <p:embed/>
                </p:oleObj>
              </mc:Choice>
              <mc:Fallback>
                <p:oleObj name="Equation" r:id="rId16" imgW="34290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8" y="1509713"/>
                        <a:ext cx="3429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组合 39"/>
          <p:cNvGrpSpPr/>
          <p:nvPr/>
        </p:nvGrpSpPr>
        <p:grpSpPr>
          <a:xfrm>
            <a:off x="3518204" y="1496397"/>
            <a:ext cx="4798212" cy="769441"/>
            <a:chOff x="3518204" y="548680"/>
            <a:chExt cx="4798212" cy="769441"/>
          </a:xfrm>
        </p:grpSpPr>
        <p:sp>
          <p:nvSpPr>
            <p:cNvPr id="49" name="TextBox 48"/>
            <p:cNvSpPr txBox="1"/>
            <p:nvPr/>
          </p:nvSpPr>
          <p:spPr>
            <a:xfrm>
              <a:off x="3518204" y="548680"/>
              <a:ext cx="47982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试证向量组                </a:t>
              </a:r>
              <a:r>
                <a:rPr lang="zh-CN" altLang="en-US" sz="2600" b="1" dirty="0">
                  <a:solidFill>
                    <a:prstClr val="black"/>
                  </a:solidFill>
                </a:rPr>
                <a:t>线性无关</a:t>
              </a:r>
              <a:r>
                <a:rPr lang="en-US" altLang="zh-CN" sz="2600" b="1" dirty="0">
                  <a:solidFill>
                    <a:prstClr val="black"/>
                  </a:solidFill>
                </a:rPr>
                <a:t>.</a:t>
              </a:r>
              <a:endParaRPr lang="zh-CN" altLang="en-US" sz="2600" b="1" dirty="0">
                <a:solidFill>
                  <a:prstClr val="black"/>
                </a:solidFill>
              </a:endParaRPr>
            </a:p>
            <a:p>
              <a:endParaRPr lang="zh-CN" altLang="en-US" dirty="0"/>
            </a:p>
          </p:txBody>
        </p:sp>
        <p:graphicFrame>
          <p:nvGraphicFramePr>
            <p:cNvPr id="50" name="对象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9493456"/>
                </p:ext>
              </p:extLst>
            </p:nvPr>
          </p:nvGraphicFramePr>
          <p:xfrm>
            <a:off x="5268913" y="620733"/>
            <a:ext cx="12573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257120" imgH="419040" progId="Equation.DSMT4">
                    <p:embed/>
                  </p:oleObj>
                </mc:Choice>
                <mc:Fallback>
                  <p:oleObj name="Equation" r:id="rId18" imgW="125712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8913" y="620733"/>
                          <a:ext cx="12573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3040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14089" y="1001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5025" y="632430"/>
            <a:ext cx="1498433" cy="49244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定义</a:t>
            </a:r>
            <a:r>
              <a:rPr lang="en-US" altLang="zh-CN" sz="2600" b="1" dirty="0"/>
              <a:t>4.2</a:t>
            </a:r>
            <a:endParaRPr lang="zh-CN" altLang="en-US" sz="2600" b="1" dirty="0"/>
          </a:p>
        </p:txBody>
      </p:sp>
      <p:grpSp>
        <p:nvGrpSpPr>
          <p:cNvPr id="31" name="组合 30"/>
          <p:cNvGrpSpPr/>
          <p:nvPr/>
        </p:nvGrpSpPr>
        <p:grpSpPr>
          <a:xfrm>
            <a:off x="1850598" y="737501"/>
            <a:ext cx="6263299" cy="492443"/>
            <a:chOff x="2053117" y="521319"/>
            <a:chExt cx="6263299" cy="492443"/>
          </a:xfrm>
        </p:grpSpPr>
        <p:sp>
          <p:nvSpPr>
            <p:cNvPr id="14" name="TextBox 13"/>
            <p:cNvSpPr txBox="1"/>
            <p:nvPr/>
          </p:nvSpPr>
          <p:spPr>
            <a:xfrm>
              <a:off x="2053117" y="521319"/>
              <a:ext cx="61206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设有两个向量组（Ⅰ）</a:t>
              </a:r>
              <a:r>
                <a:rPr lang="en-US" altLang="zh-CN" sz="2600" b="1" dirty="0">
                  <a:latin typeface="+mn-ea"/>
                </a:rPr>
                <a:t>       </a:t>
              </a:r>
              <a:r>
                <a:rPr lang="zh-CN" altLang="zh-CN" sz="2600" b="1" dirty="0">
                  <a:latin typeface="+mn-ea"/>
                </a:rPr>
                <a:t>和（Ⅱ）</a:t>
              </a:r>
              <a:r>
                <a:rPr lang="en-US" altLang="zh-CN" sz="2600" b="1" dirty="0">
                  <a:latin typeface="+mn-ea"/>
                </a:rPr>
                <a:t> </a:t>
              </a:r>
              <a:endParaRPr lang="zh-CN" altLang="en-US" sz="2600" b="1" dirty="0">
                <a:latin typeface="+mn-ea"/>
              </a:endParaRPr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333868"/>
                </p:ext>
              </p:extLst>
            </p:nvPr>
          </p:nvGraphicFramePr>
          <p:xfrm>
            <a:off x="5343624" y="548680"/>
            <a:ext cx="1244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244600" imgH="419100" progId="Equation.DSMT4">
                    <p:embed/>
                  </p:oleObj>
                </mc:Choice>
                <mc:Fallback>
                  <p:oleObj name="Equation" r:id="rId3" imgW="12446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3624" y="548680"/>
                          <a:ext cx="1244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9738410"/>
                </p:ext>
              </p:extLst>
            </p:nvPr>
          </p:nvGraphicFramePr>
          <p:xfrm>
            <a:off x="7884616" y="548680"/>
            <a:ext cx="4318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431613" imgH="406224" progId="Equation.DSMT4">
                    <p:embed/>
                  </p:oleObj>
                </mc:Choice>
                <mc:Fallback>
                  <p:oleObj name="Equation" r:id="rId5" imgW="431613" imgH="4062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84616" y="548680"/>
                          <a:ext cx="43180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145144" y="1268918"/>
            <a:ext cx="8040761" cy="492443"/>
            <a:chOff x="131639" y="897136"/>
            <a:chExt cx="8040761" cy="492443"/>
          </a:xfrm>
        </p:grpSpPr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0301926"/>
                </p:ext>
              </p:extLst>
            </p:nvPr>
          </p:nvGraphicFramePr>
          <p:xfrm>
            <a:off x="131639" y="908720"/>
            <a:ext cx="1320800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320227" imgH="418918" progId="Equation.DSMT4">
                    <p:embed/>
                  </p:oleObj>
                </mc:Choice>
                <mc:Fallback>
                  <p:oleObj name="Equation" r:id="rId7" imgW="1320227" imgH="4189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639" y="908720"/>
                          <a:ext cx="1320800" cy="425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TextBox 28"/>
            <p:cNvSpPr txBox="1"/>
            <p:nvPr/>
          </p:nvSpPr>
          <p:spPr>
            <a:xfrm>
              <a:off x="1547664" y="897136"/>
              <a:ext cx="662473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>
                  <a:latin typeface="+mn-ea"/>
                </a:defRPr>
              </a:lvl1pPr>
            </a:lstStyle>
            <a:p>
              <a:r>
                <a:rPr lang="zh-CN" altLang="zh-CN" dirty="0"/>
                <a:t>若向量组（Ⅰ）中的每个向量都能由向量组</a:t>
              </a:r>
              <a:endParaRPr lang="zh-CN" alt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-23005" y="1761361"/>
            <a:ext cx="27363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latin typeface="+mn-ea"/>
              </a:defRPr>
            </a:lvl1pPr>
          </a:lstStyle>
          <a:p>
            <a:r>
              <a:rPr lang="zh-CN" altLang="zh-CN" dirty="0"/>
              <a:t>（Ⅱ）线性表示，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69283" y="1761360"/>
            <a:ext cx="53285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latin typeface="+mn-ea"/>
              </a:defRPr>
            </a:lvl1pPr>
          </a:lstStyle>
          <a:p>
            <a:r>
              <a:rPr lang="zh-CN" altLang="zh-CN" dirty="0"/>
              <a:t>则称</a:t>
            </a:r>
            <a:r>
              <a:rPr lang="zh-CN" altLang="zh-CN" dirty="0">
                <a:solidFill>
                  <a:srgbClr val="FF0000"/>
                </a:solidFill>
              </a:rPr>
              <a:t>向量组（Ⅰ）能由向量组（Ⅱ）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8065" y="2216606"/>
            <a:ext cx="22551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latin typeface="+mn-ea"/>
              </a:defRPr>
            </a:lvl1pPr>
          </a:lstStyle>
          <a:p>
            <a:r>
              <a:rPr lang="zh-CN" altLang="zh-CN" dirty="0">
                <a:solidFill>
                  <a:srgbClr val="FF0000"/>
                </a:solidFill>
              </a:rPr>
              <a:t>线性表示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87234" y="3279177"/>
            <a:ext cx="165618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定理</a:t>
            </a:r>
            <a:r>
              <a:rPr lang="en-US" altLang="zh-CN" sz="2800" b="1" dirty="0">
                <a:latin typeface="+mn-ea"/>
              </a:rPr>
              <a:t>4.2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843418" y="3423193"/>
            <a:ext cx="6336704" cy="492443"/>
            <a:chOff x="611560" y="260648"/>
            <a:chExt cx="6336704" cy="492443"/>
          </a:xfrm>
        </p:grpSpPr>
        <p:sp>
          <p:nvSpPr>
            <p:cNvPr id="47" name="TextBox 46"/>
            <p:cNvSpPr txBox="1"/>
            <p:nvPr/>
          </p:nvSpPr>
          <p:spPr>
            <a:xfrm>
              <a:off x="611560" y="260648"/>
              <a:ext cx="633670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向量组</a:t>
              </a:r>
              <a:r>
                <a:rPr lang="en-US" altLang="zh-CN" sz="2600" b="1" dirty="0">
                  <a:latin typeface="+mn-ea"/>
                </a:rPr>
                <a:t>           </a:t>
              </a:r>
              <a:r>
                <a:rPr lang="zh-CN" altLang="zh-CN" sz="2600" b="1" dirty="0">
                  <a:latin typeface="+mn-ea"/>
                </a:rPr>
                <a:t>能由向量组</a:t>
              </a:r>
              <a:endParaRPr lang="zh-CN" altLang="en-US" sz="2600" b="1" dirty="0">
                <a:latin typeface="+mn-ea"/>
              </a:endParaRPr>
            </a:p>
          </p:txBody>
        </p:sp>
        <p:graphicFrame>
          <p:nvGraphicFramePr>
            <p:cNvPr id="48" name="对象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5206828"/>
                </p:ext>
              </p:extLst>
            </p:nvPr>
          </p:nvGraphicFramePr>
          <p:xfrm>
            <a:off x="5271864" y="332656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676400" imgH="419100" progId="Equation.DSMT4">
                    <p:embed/>
                  </p:oleObj>
                </mc:Choice>
                <mc:Fallback>
                  <p:oleObj name="Equation" r:id="rId9" imgW="16764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1864" y="332656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3680514"/>
                </p:ext>
              </p:extLst>
            </p:nvPr>
          </p:nvGraphicFramePr>
          <p:xfrm>
            <a:off x="1701180" y="287704"/>
            <a:ext cx="17907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790700" imgH="419100" progId="Equation.DSMT4">
                    <p:embed/>
                  </p:oleObj>
                </mc:Choice>
                <mc:Fallback>
                  <p:oleObj name="Equation" r:id="rId11" imgW="17907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180" y="287704"/>
                          <a:ext cx="17907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" name="组合 49"/>
          <p:cNvGrpSpPr/>
          <p:nvPr/>
        </p:nvGrpSpPr>
        <p:grpSpPr>
          <a:xfrm>
            <a:off x="-25937" y="3915636"/>
            <a:ext cx="1941363" cy="492443"/>
            <a:chOff x="1" y="753091"/>
            <a:chExt cx="1941363" cy="492443"/>
          </a:xfrm>
        </p:grpSpPr>
        <p:graphicFrame>
          <p:nvGraphicFramePr>
            <p:cNvPr id="51" name="对象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3324671"/>
                </p:ext>
              </p:extLst>
            </p:nvPr>
          </p:nvGraphicFramePr>
          <p:xfrm>
            <a:off x="1547664" y="908720"/>
            <a:ext cx="393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93529" imgH="228501" progId="Equation.DSMT4">
                    <p:embed/>
                  </p:oleObj>
                </mc:Choice>
                <mc:Fallback>
                  <p:oleObj name="Equation" r:id="rId13" imgW="393529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664" y="908720"/>
                          <a:ext cx="393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TextBox 51"/>
            <p:cNvSpPr txBox="1"/>
            <p:nvPr/>
          </p:nvSpPr>
          <p:spPr>
            <a:xfrm>
              <a:off x="1" y="753091"/>
              <a:ext cx="169167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线性表示</a:t>
              </a:r>
              <a:endParaRPr lang="zh-CN" altLang="en-US" sz="2600" b="1" dirty="0">
                <a:latin typeface="+mn-ea"/>
              </a:endParaRPr>
            </a:p>
          </p:txBody>
        </p:sp>
      </p:grpSp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604223"/>
              </p:ext>
            </p:extLst>
          </p:nvPr>
        </p:nvGraphicFramePr>
        <p:xfrm>
          <a:off x="691364" y="4422028"/>
          <a:ext cx="39163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051080" imgH="419040" progId="Equation.DSMT4">
                  <p:embed/>
                </p:oleObj>
              </mc:Choice>
              <mc:Fallback>
                <p:oleObj name="Equation" r:id="rId15" imgW="4051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364" y="4422028"/>
                        <a:ext cx="39163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62285"/>
              </p:ext>
            </p:extLst>
          </p:nvPr>
        </p:nvGraphicFramePr>
        <p:xfrm>
          <a:off x="4755364" y="4444253"/>
          <a:ext cx="2451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450880" imgH="419040" progId="Equation.DSMT4">
                  <p:embed/>
                </p:oleObj>
              </mc:Choice>
              <mc:Fallback>
                <p:oleObj name="Equation" r:id="rId17" imgW="24508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5364" y="4444253"/>
                        <a:ext cx="2451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4836740"/>
          </a:xfrm>
        </p:spPr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复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445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 animBg="1"/>
      <p:bldP spid="30" grpId="0"/>
      <p:bldP spid="33" grpId="0"/>
      <p:bldP spid="34" grpId="0"/>
      <p:bldP spid="4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判断向量组相关性的方法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0732" y="343274"/>
            <a:ext cx="6121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="1" dirty="0">
                <a:highlight>
                  <a:srgbClr val="FFFF00"/>
                </a:highlight>
                <a:latin typeface="+mn-ea"/>
              </a:rPr>
              <a:t>利用齐次线性方程组有唯一零解</a:t>
            </a:r>
            <a:endParaRPr lang="en-US" altLang="zh-CN" sz="2800" b="1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向量组的线性相关性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20" y="260648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tx1"/>
                </a:solidFill>
              </a:rPr>
              <a:t>方法四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1560" y="992341"/>
            <a:ext cx="7560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0000CC"/>
                </a:solidFill>
              </a:rPr>
              <a:t>例</a:t>
            </a:r>
            <a:r>
              <a:rPr lang="en-US" altLang="zh-CN" sz="2600" b="1" dirty="0">
                <a:solidFill>
                  <a:srgbClr val="0000CC"/>
                </a:solidFill>
              </a:rPr>
              <a:t>4</a:t>
            </a:r>
            <a:endParaRPr lang="zh-CN" altLang="en-US" sz="2600" b="1" dirty="0">
              <a:solidFill>
                <a:srgbClr val="0000CC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583668" y="992341"/>
            <a:ext cx="6588732" cy="492443"/>
            <a:chOff x="1583668" y="2492896"/>
            <a:chExt cx="6588732" cy="492443"/>
          </a:xfrm>
        </p:grpSpPr>
        <p:sp>
          <p:nvSpPr>
            <p:cNvPr id="18" name="TextBox 17"/>
            <p:cNvSpPr txBox="1"/>
            <p:nvPr/>
          </p:nvSpPr>
          <p:spPr>
            <a:xfrm>
              <a:off x="1583668" y="2492896"/>
              <a:ext cx="658873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已知向量组                线性无关，</a:t>
              </a:r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0664298"/>
                </p:ext>
              </p:extLst>
            </p:nvPr>
          </p:nvGraphicFramePr>
          <p:xfrm>
            <a:off x="3419872" y="2492896"/>
            <a:ext cx="1030699" cy="416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31560" imgH="419040" progId="Equation.DSMT4">
                    <p:embed/>
                  </p:oleObj>
                </mc:Choice>
                <mc:Fallback>
                  <p:oleObj name="Equation" r:id="rId2" imgW="1231560" imgH="419040" progId="Equation.DSMT4">
                    <p:embed/>
                    <p:pic>
                      <p:nvPicPr>
                        <p:cNvPr id="0" name="Picture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9872" y="2492896"/>
                          <a:ext cx="1030699" cy="416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TextBox 19"/>
          <p:cNvSpPr txBox="1"/>
          <p:nvPr/>
        </p:nvSpPr>
        <p:spPr>
          <a:xfrm>
            <a:off x="647043" y="1928445"/>
            <a:ext cx="9181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证四</a:t>
            </a: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423233"/>
              </p:ext>
            </p:extLst>
          </p:nvPr>
        </p:nvGraphicFramePr>
        <p:xfrm>
          <a:off x="1878013" y="2060575"/>
          <a:ext cx="5187950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63960" imgH="1447560" progId="Equation.DSMT4">
                  <p:embed/>
                </p:oleObj>
              </mc:Choice>
              <mc:Fallback>
                <p:oleObj name="Equation" r:id="rId4" imgW="4863960" imgH="144756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2060575"/>
                        <a:ext cx="5187950" cy="1544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230876" y="3656637"/>
            <a:ext cx="2176167" cy="492443"/>
            <a:chOff x="400708" y="1390424"/>
            <a:chExt cx="2176167" cy="492443"/>
          </a:xfrm>
        </p:grpSpPr>
        <p:sp>
          <p:nvSpPr>
            <p:cNvPr id="24" name="TextBox 23"/>
            <p:cNvSpPr txBox="1"/>
            <p:nvPr/>
          </p:nvSpPr>
          <p:spPr>
            <a:xfrm>
              <a:off x="400708" y="1390424"/>
              <a:ext cx="884472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记作</a:t>
              </a:r>
            </a:p>
          </p:txBody>
        </p:sp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9864216"/>
                </p:ext>
              </p:extLst>
            </p:nvPr>
          </p:nvGraphicFramePr>
          <p:xfrm>
            <a:off x="1436921" y="1511206"/>
            <a:ext cx="1139954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06360" imgH="291960" progId="Equation.DSMT4">
                    <p:embed/>
                  </p:oleObj>
                </mc:Choice>
                <mc:Fallback>
                  <p:oleObj name="Equation" r:id="rId6" imgW="1206360" imgH="291960" progId="Equation.DSMT4">
                    <p:embed/>
                    <p:pic>
                      <p:nvPicPr>
                        <p:cNvPr id="0" name="Picture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6921" y="1511206"/>
                          <a:ext cx="1139954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301147"/>
              </p:ext>
            </p:extLst>
          </p:nvPr>
        </p:nvGraphicFramePr>
        <p:xfrm>
          <a:off x="2699792" y="3712964"/>
          <a:ext cx="320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00400" imgH="457200" progId="Equation.DSMT4">
                  <p:embed/>
                </p:oleObj>
              </mc:Choice>
              <mc:Fallback>
                <p:oleObj name="Equation" r:id="rId8" imgW="3200400" imgH="45720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712964"/>
                        <a:ext cx="3200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323528" y="4293096"/>
            <a:ext cx="7632848" cy="492443"/>
            <a:chOff x="467544" y="2420888"/>
            <a:chExt cx="7632848" cy="492443"/>
          </a:xfrm>
        </p:grpSpPr>
        <p:sp>
          <p:nvSpPr>
            <p:cNvPr id="28" name="TextBox 27"/>
            <p:cNvSpPr txBox="1"/>
            <p:nvPr/>
          </p:nvSpPr>
          <p:spPr>
            <a:xfrm>
              <a:off x="467544" y="2420888"/>
              <a:ext cx="76328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因为矩阵      的列向量组</a:t>
              </a:r>
              <a:r>
                <a:rPr lang="zh-CN" altLang="en-US" sz="2600" b="1" dirty="0">
                  <a:solidFill>
                    <a:srgbClr val="0000CC"/>
                  </a:solidFill>
                </a:rPr>
                <a:t>线性无关</a:t>
              </a:r>
              <a:r>
                <a:rPr lang="zh-CN" altLang="en-US" sz="2600" b="1" dirty="0"/>
                <a:t>，知</a:t>
              </a:r>
              <a:r>
                <a:rPr lang="en-US" altLang="zh-CN" sz="2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Kx</a:t>
              </a:r>
              <a:r>
                <a:rPr lang="en-US" altLang="zh-CN" sz="2600" b="1" dirty="0"/>
                <a:t>=0</a:t>
              </a:r>
              <a:endParaRPr lang="zh-CN" altLang="en-US" sz="2600" b="1" dirty="0"/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8606503"/>
                </p:ext>
              </p:extLst>
            </p:nvPr>
          </p:nvGraphicFramePr>
          <p:xfrm>
            <a:off x="1979712" y="2552925"/>
            <a:ext cx="2794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79360" imgH="279360" progId="Equation.DSMT4">
                    <p:embed/>
                  </p:oleObj>
                </mc:Choice>
                <mc:Fallback>
                  <p:oleObj name="Equation" r:id="rId10" imgW="279360" imgH="279360" progId="Equation.DSMT4">
                    <p:embed/>
                    <p:pic>
                      <p:nvPicPr>
                        <p:cNvPr id="0" name="Picture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712" y="2552925"/>
                          <a:ext cx="279400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251520" y="4716146"/>
            <a:ext cx="2408380" cy="492443"/>
            <a:chOff x="4139952" y="2326528"/>
            <a:chExt cx="2408380" cy="492443"/>
          </a:xfrm>
        </p:grpSpPr>
        <p:sp>
          <p:nvSpPr>
            <p:cNvPr id="31" name="TextBox 30"/>
            <p:cNvSpPr txBox="1"/>
            <p:nvPr/>
          </p:nvSpPr>
          <p:spPr>
            <a:xfrm>
              <a:off x="4139952" y="2326528"/>
              <a:ext cx="91028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又因</a:t>
              </a:r>
            </a:p>
          </p:txBody>
        </p:sp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3301630"/>
                </p:ext>
              </p:extLst>
            </p:nvPr>
          </p:nvGraphicFramePr>
          <p:xfrm>
            <a:off x="5049732" y="2361771"/>
            <a:ext cx="14986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498320" imgH="457200" progId="Equation.DSMT4">
                    <p:embed/>
                  </p:oleObj>
                </mc:Choice>
                <mc:Fallback>
                  <p:oleObj name="Equation" r:id="rId12" imgW="1498320" imgH="457200" progId="Equation.DSMT4">
                    <p:embed/>
                    <p:pic>
                      <p:nvPicPr>
                        <p:cNvPr id="0" name="Picture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9732" y="2361771"/>
                          <a:ext cx="14986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TextBox 32"/>
          <p:cNvSpPr txBox="1"/>
          <p:nvPr/>
        </p:nvSpPr>
        <p:spPr>
          <a:xfrm>
            <a:off x="2843808" y="4716146"/>
            <a:ext cx="53285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知方程</a:t>
            </a:r>
            <a:r>
              <a:rPr lang="en-US" altLang="zh-CN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Kx</a:t>
            </a:r>
            <a:r>
              <a:rPr lang="en-US" altLang="zh-CN" sz="2600" b="1" dirty="0"/>
              <a:t>=0</a:t>
            </a:r>
            <a:r>
              <a:rPr lang="zh-CN" altLang="en-US" sz="2600" b="1" dirty="0"/>
              <a:t>只有零解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600" b="1" dirty="0"/>
              <a:t>=0</a:t>
            </a:r>
            <a:endParaRPr lang="zh-CN" altLang="en-US" sz="2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23528" y="5136581"/>
            <a:ext cx="78488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所以矩阵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600" b="1" dirty="0"/>
              <a:t>的列向量组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/>
              <a:t>1</a:t>
            </a:r>
            <a:r>
              <a:rPr lang="en-US" altLang="zh-CN" sz="2600" b="1" dirty="0"/>
              <a:t>,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/>
              <a:t>2</a:t>
            </a:r>
            <a:r>
              <a:rPr lang="en-US" altLang="zh-CN" sz="2600" b="1" dirty="0"/>
              <a:t>,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/>
              <a:t>3</a:t>
            </a:r>
            <a:r>
              <a:rPr lang="zh-CN" altLang="en-US" sz="2600" b="1" dirty="0"/>
              <a:t>线性无关。                   </a:t>
            </a:r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571110"/>
              </p:ext>
            </p:extLst>
          </p:nvPr>
        </p:nvGraphicFramePr>
        <p:xfrm>
          <a:off x="6100763" y="1017588"/>
          <a:ext cx="1739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39880" imgH="406080" progId="Equation.DSMT4">
                  <p:embed/>
                </p:oleObj>
              </mc:Choice>
              <mc:Fallback>
                <p:oleObj name="Equation" r:id="rId14" imgW="1739880" imgH="40608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763" y="1017588"/>
                        <a:ext cx="1739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859252"/>
              </p:ext>
            </p:extLst>
          </p:nvPr>
        </p:nvGraphicFramePr>
        <p:xfrm>
          <a:off x="115888" y="1509713"/>
          <a:ext cx="3429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429000" imgH="419040" progId="Equation.DSMT4">
                  <p:embed/>
                </p:oleObj>
              </mc:Choice>
              <mc:Fallback>
                <p:oleObj name="Equation" r:id="rId16" imgW="3429000" imgH="419040" progId="Equation.DSMT4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8" y="1509713"/>
                        <a:ext cx="3429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3518204" y="1496397"/>
            <a:ext cx="4798212" cy="769441"/>
            <a:chOff x="3518204" y="548680"/>
            <a:chExt cx="4798212" cy="769441"/>
          </a:xfrm>
        </p:grpSpPr>
        <p:sp>
          <p:nvSpPr>
            <p:cNvPr id="38" name="TextBox 37"/>
            <p:cNvSpPr txBox="1"/>
            <p:nvPr/>
          </p:nvSpPr>
          <p:spPr>
            <a:xfrm>
              <a:off x="3518204" y="548680"/>
              <a:ext cx="47982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试证向量组                </a:t>
              </a:r>
              <a:r>
                <a:rPr lang="zh-CN" altLang="en-US" sz="2600" b="1" dirty="0">
                  <a:solidFill>
                    <a:prstClr val="black"/>
                  </a:solidFill>
                </a:rPr>
                <a:t>线性无关</a:t>
              </a:r>
              <a:r>
                <a:rPr lang="en-US" altLang="zh-CN" sz="2600" b="1" dirty="0">
                  <a:solidFill>
                    <a:prstClr val="black"/>
                  </a:solidFill>
                </a:rPr>
                <a:t>.</a:t>
              </a:r>
              <a:endParaRPr lang="zh-CN" altLang="en-US" sz="2600" b="1" dirty="0">
                <a:solidFill>
                  <a:prstClr val="black"/>
                </a:solidFill>
              </a:endParaRPr>
            </a:p>
            <a:p>
              <a:endParaRPr lang="zh-CN" altLang="en-US" dirty="0"/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8707709"/>
                </p:ext>
              </p:extLst>
            </p:nvPr>
          </p:nvGraphicFramePr>
          <p:xfrm>
            <a:off x="5268913" y="620733"/>
            <a:ext cx="12573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257120" imgH="419040" progId="Equation.DSMT4">
                    <p:embed/>
                  </p:oleObj>
                </mc:Choice>
                <mc:Fallback>
                  <p:oleObj name="Equation" r:id="rId18" imgW="1257120" imgH="419040" progId="Equation.DSMT4">
                    <p:embed/>
                    <p:pic>
                      <p:nvPicPr>
                        <p:cNvPr id="0" name="Picture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8913" y="620733"/>
                          <a:ext cx="12573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8018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3" grpId="0"/>
      <p:bldP spid="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判断向量组相关性的方法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0732" y="343274"/>
            <a:ext cx="6121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="1" dirty="0">
                <a:highlight>
                  <a:srgbClr val="FFFF00"/>
                </a:highlight>
                <a:latin typeface="+mn-ea"/>
              </a:rPr>
              <a:t>反证法</a:t>
            </a:r>
            <a:endParaRPr lang="en-US" altLang="zh-CN" sz="2800" b="1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向量组的线性相关性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20" y="260648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tx1"/>
                </a:solidFill>
              </a:rPr>
              <a:t>方法五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1835696" y="1052736"/>
            <a:ext cx="6624736" cy="492443"/>
            <a:chOff x="1405525" y="3166345"/>
            <a:chExt cx="6624736" cy="492443"/>
          </a:xfrm>
        </p:grpSpPr>
        <p:sp>
          <p:nvSpPr>
            <p:cNvPr id="41" name="TextBox 40"/>
            <p:cNvSpPr txBox="1"/>
            <p:nvPr/>
          </p:nvSpPr>
          <p:spPr>
            <a:xfrm>
              <a:off x="1405525" y="3166345"/>
              <a:ext cx="662473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/>
                <a:t>设</a:t>
              </a:r>
              <a:r>
                <a:rPr lang="en-US" altLang="zh-CN" sz="2600" b="1" dirty="0"/>
                <a:t>      </a:t>
              </a:r>
              <a:r>
                <a:rPr lang="zh-CN" altLang="zh-CN" sz="2600" b="1" dirty="0"/>
                <a:t>能由</a:t>
              </a:r>
              <a:r>
                <a:rPr lang="en-US" altLang="zh-CN" sz="2600" b="1" dirty="0"/>
                <a:t>                   </a:t>
              </a:r>
              <a:r>
                <a:rPr lang="zh-CN" altLang="zh-CN" sz="2600" b="1" dirty="0"/>
                <a:t>表示，但不能由其中</a:t>
              </a:r>
              <a:endParaRPr lang="zh-CN" altLang="en-US" sz="2600" b="1" dirty="0"/>
            </a:p>
          </p:txBody>
        </p:sp>
        <p:graphicFrame>
          <p:nvGraphicFramePr>
            <p:cNvPr id="42" name="对象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8039303"/>
                </p:ext>
              </p:extLst>
            </p:nvPr>
          </p:nvGraphicFramePr>
          <p:xfrm>
            <a:off x="1907704" y="3257021"/>
            <a:ext cx="2794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79360" imgH="355320" progId="Equation.DSMT4">
                    <p:embed/>
                  </p:oleObj>
                </mc:Choice>
                <mc:Fallback>
                  <p:oleObj name="Equation" r:id="rId2" imgW="279360" imgH="355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7704" y="3257021"/>
                          <a:ext cx="2794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对象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6414920"/>
                </p:ext>
              </p:extLst>
            </p:nvPr>
          </p:nvGraphicFramePr>
          <p:xfrm>
            <a:off x="3059832" y="3193521"/>
            <a:ext cx="12319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31560" imgH="419040" progId="Equation.DSMT4">
                    <p:embed/>
                  </p:oleObj>
                </mc:Choice>
                <mc:Fallback>
                  <p:oleObj name="Equation" r:id="rId4" imgW="123156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9832" y="3193521"/>
                          <a:ext cx="12319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" name="TextBox 43"/>
          <p:cNvSpPr txBox="1"/>
          <p:nvPr/>
        </p:nvSpPr>
        <p:spPr>
          <a:xfrm>
            <a:off x="1612550" y="2060848"/>
            <a:ext cx="18303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0000CC"/>
                </a:solidFill>
              </a:rPr>
              <a:t>反证法</a:t>
            </a:r>
            <a:endParaRPr lang="zh-CN" altLang="en-US" sz="2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91580" y="2060848"/>
            <a:ext cx="9721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证明</a:t>
            </a:r>
            <a:r>
              <a:rPr lang="en-US" altLang="zh-CN" sz="2600" b="1" dirty="0"/>
              <a:t>:</a:t>
            </a:r>
            <a:endParaRPr lang="zh-CN" altLang="en-US" sz="2600" b="1" dirty="0"/>
          </a:p>
        </p:txBody>
      </p:sp>
      <p:grpSp>
        <p:nvGrpSpPr>
          <p:cNvPr id="46" name="组合 45"/>
          <p:cNvGrpSpPr/>
          <p:nvPr/>
        </p:nvGrpSpPr>
        <p:grpSpPr>
          <a:xfrm>
            <a:off x="3292083" y="2060847"/>
            <a:ext cx="3874909" cy="492443"/>
            <a:chOff x="2150730" y="1412775"/>
            <a:chExt cx="3874909" cy="492443"/>
          </a:xfrm>
        </p:grpSpPr>
        <p:sp>
          <p:nvSpPr>
            <p:cNvPr id="47" name="TextBox 46"/>
            <p:cNvSpPr txBox="1"/>
            <p:nvPr/>
          </p:nvSpPr>
          <p:spPr>
            <a:xfrm>
              <a:off x="2150730" y="1412775"/>
              <a:ext cx="145093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不妨设</a:t>
              </a:r>
            </a:p>
          </p:txBody>
        </p:sp>
        <p:graphicFrame>
          <p:nvGraphicFramePr>
            <p:cNvPr id="48" name="对象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973560"/>
                </p:ext>
              </p:extLst>
            </p:nvPr>
          </p:nvGraphicFramePr>
          <p:xfrm>
            <a:off x="3358639" y="1412776"/>
            <a:ext cx="26670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666880" imgH="457200" progId="Equation.DSMT4">
                    <p:embed/>
                  </p:oleObj>
                </mc:Choice>
                <mc:Fallback>
                  <p:oleObj name="Equation" r:id="rId6" imgW="266688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8639" y="1412776"/>
                          <a:ext cx="26670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" name="组合 48"/>
          <p:cNvGrpSpPr/>
          <p:nvPr/>
        </p:nvGrpSpPr>
        <p:grpSpPr>
          <a:xfrm>
            <a:off x="246910" y="2648525"/>
            <a:ext cx="4381622" cy="492443"/>
            <a:chOff x="1649886" y="2370216"/>
            <a:chExt cx="4381622" cy="492443"/>
          </a:xfrm>
        </p:grpSpPr>
        <p:graphicFrame>
          <p:nvGraphicFramePr>
            <p:cNvPr id="50" name="对象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9613947"/>
                </p:ext>
              </p:extLst>
            </p:nvPr>
          </p:nvGraphicFramePr>
          <p:xfrm>
            <a:off x="2843808" y="2387837"/>
            <a:ext cx="31877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187440" imgH="457200" progId="Equation.DSMT4">
                    <p:embed/>
                  </p:oleObj>
                </mc:Choice>
                <mc:Fallback>
                  <p:oleObj name="Equation" r:id="rId8" imgW="318744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3808" y="2387837"/>
                          <a:ext cx="31877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TextBox 50"/>
            <p:cNvSpPr txBox="1"/>
            <p:nvPr/>
          </p:nvSpPr>
          <p:spPr>
            <a:xfrm>
              <a:off x="1649886" y="2370216"/>
              <a:ext cx="133793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又已知</a:t>
              </a:r>
            </a:p>
          </p:txBody>
        </p:sp>
      </p:grpSp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266643"/>
              </p:ext>
            </p:extLst>
          </p:nvPr>
        </p:nvGraphicFramePr>
        <p:xfrm>
          <a:off x="1554336" y="3212976"/>
          <a:ext cx="4241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241520" imgH="482400" progId="Equation.DSMT4">
                  <p:embed/>
                </p:oleObj>
              </mc:Choice>
              <mc:Fallback>
                <p:oleObj name="Equation" r:id="rId10" imgW="42415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336" y="3212976"/>
                        <a:ext cx="4241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981260"/>
              </p:ext>
            </p:extLst>
          </p:nvPr>
        </p:nvGraphicFramePr>
        <p:xfrm>
          <a:off x="1000201" y="3780909"/>
          <a:ext cx="40344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9360" imgH="355320" progId="Equation.DSMT4">
                  <p:embed/>
                </p:oleObj>
              </mc:Choice>
              <mc:Fallback>
                <p:oleObj name="Equation" r:id="rId12" imgW="2793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201" y="3780909"/>
                        <a:ext cx="403447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" name="组合 53"/>
          <p:cNvGrpSpPr/>
          <p:nvPr/>
        </p:nvGrpSpPr>
        <p:grpSpPr>
          <a:xfrm>
            <a:off x="246910" y="3736776"/>
            <a:ext cx="7962674" cy="495925"/>
            <a:chOff x="281734" y="3068960"/>
            <a:chExt cx="7962674" cy="495925"/>
          </a:xfrm>
        </p:grpSpPr>
        <p:sp>
          <p:nvSpPr>
            <p:cNvPr id="55" name="TextBox 54"/>
            <p:cNvSpPr txBox="1"/>
            <p:nvPr/>
          </p:nvSpPr>
          <p:spPr>
            <a:xfrm>
              <a:off x="281734" y="3072442"/>
              <a:ext cx="796267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这与   不能由                        其中任意两个表示矛盾，</a:t>
              </a:r>
            </a:p>
          </p:txBody>
        </p:sp>
        <p:graphicFrame>
          <p:nvGraphicFramePr>
            <p:cNvPr id="56" name="对象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9195884"/>
                </p:ext>
              </p:extLst>
            </p:nvPr>
          </p:nvGraphicFramePr>
          <p:xfrm>
            <a:off x="2289109" y="3068960"/>
            <a:ext cx="1778836" cy="446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231560" imgH="419040" progId="Equation.DSMT4">
                    <p:embed/>
                  </p:oleObj>
                </mc:Choice>
                <mc:Fallback>
                  <p:oleObj name="Equation" r:id="rId14" imgW="123156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9109" y="3068960"/>
                          <a:ext cx="1778836" cy="446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" name="TextBox 56"/>
          <p:cNvSpPr txBox="1"/>
          <p:nvPr/>
        </p:nvSpPr>
        <p:spPr>
          <a:xfrm>
            <a:off x="107503" y="1484784"/>
            <a:ext cx="22113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solidFill>
                  <a:prstClr val="black"/>
                </a:solidFill>
              </a:rPr>
              <a:t>任意两个表示，</a:t>
            </a:r>
            <a:endParaRPr lang="zh-CN" altLang="en-US" dirty="0"/>
          </a:p>
        </p:txBody>
      </p:sp>
      <p:grpSp>
        <p:nvGrpSpPr>
          <p:cNvPr id="58" name="组合 57"/>
          <p:cNvGrpSpPr/>
          <p:nvPr/>
        </p:nvGrpSpPr>
        <p:grpSpPr>
          <a:xfrm>
            <a:off x="2389100" y="1484784"/>
            <a:ext cx="3623060" cy="493025"/>
            <a:chOff x="2389100" y="836712"/>
            <a:chExt cx="3623060" cy="493025"/>
          </a:xfrm>
        </p:grpSpPr>
        <p:sp>
          <p:nvSpPr>
            <p:cNvPr id="59" name="TextBox 58"/>
            <p:cNvSpPr txBox="1"/>
            <p:nvPr/>
          </p:nvSpPr>
          <p:spPr>
            <a:xfrm>
              <a:off x="2389100" y="837294"/>
              <a:ext cx="362306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证明                   线性无关</a:t>
              </a:r>
              <a:r>
                <a:rPr lang="en-US" altLang="zh-CN" sz="2600" b="1" dirty="0"/>
                <a:t>.</a:t>
              </a:r>
              <a:endParaRPr lang="zh-CN" altLang="en-US" sz="2600" b="1" dirty="0"/>
            </a:p>
          </p:txBody>
        </p:sp>
        <p:graphicFrame>
          <p:nvGraphicFramePr>
            <p:cNvPr id="60" name="对象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2237759"/>
                </p:ext>
              </p:extLst>
            </p:nvPr>
          </p:nvGraphicFramePr>
          <p:xfrm>
            <a:off x="3238358" y="836712"/>
            <a:ext cx="12319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231560" imgH="419040" progId="Equation.DSMT4">
                    <p:embed/>
                  </p:oleObj>
                </mc:Choice>
                <mc:Fallback>
                  <p:oleObj name="Equation" r:id="rId16" imgW="123156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8358" y="836712"/>
                          <a:ext cx="12319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" name="组合 60"/>
          <p:cNvGrpSpPr/>
          <p:nvPr/>
        </p:nvGrpSpPr>
        <p:grpSpPr>
          <a:xfrm>
            <a:off x="323528" y="4221088"/>
            <a:ext cx="7056784" cy="504056"/>
            <a:chOff x="323528" y="3573016"/>
            <a:chExt cx="7056784" cy="504056"/>
          </a:xfrm>
        </p:grpSpPr>
        <p:graphicFrame>
          <p:nvGraphicFramePr>
            <p:cNvPr id="62" name="对象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2171949"/>
                </p:ext>
              </p:extLst>
            </p:nvPr>
          </p:nvGraphicFramePr>
          <p:xfrm>
            <a:off x="1835696" y="3573016"/>
            <a:ext cx="1778836" cy="446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231366" imgH="418918" progId="Equation.DSMT4">
                    <p:embed/>
                  </p:oleObj>
                </mc:Choice>
                <mc:Fallback>
                  <p:oleObj name="Equation" r:id="rId18" imgW="1231366" imgH="4189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696" y="3573016"/>
                          <a:ext cx="1778836" cy="4460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" name="TextBox 62"/>
            <p:cNvSpPr txBox="1"/>
            <p:nvPr/>
          </p:nvSpPr>
          <p:spPr>
            <a:xfrm>
              <a:off x="323528" y="3584629"/>
              <a:ext cx="705678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所以得证                          线性无关。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856466" y="1015283"/>
            <a:ext cx="7560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0000CC"/>
                </a:solidFill>
              </a:rPr>
              <a:t>例</a:t>
            </a:r>
            <a:r>
              <a:rPr lang="en-US" altLang="zh-CN" sz="2600" b="1" dirty="0">
                <a:solidFill>
                  <a:srgbClr val="0000CC"/>
                </a:solidFill>
              </a:rPr>
              <a:t>5</a:t>
            </a:r>
            <a:endParaRPr lang="zh-CN" altLang="en-US" sz="2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12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5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D5C48BEF-F78A-0947-BFD1-06337A3C6A8C}"/>
              </a:ext>
            </a:extLst>
          </p:cNvPr>
          <p:cNvSpPr/>
          <p:nvPr/>
        </p:nvSpPr>
        <p:spPr>
          <a:xfrm>
            <a:off x="467544" y="439960"/>
            <a:ext cx="7632848" cy="24314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0000FF"/>
                </a:solidFill>
              </a:rPr>
              <a:t>定义：</a:t>
            </a:r>
            <a:r>
              <a:rPr kumimoji="1" lang="zh-CN" altLang="en-US" sz="2800" b="1" dirty="0"/>
              <a:t>给定向量组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i="1" baseline="-25000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kumimoji="1" lang="zh-CN" altLang="en-US" sz="2800" b="1" dirty="0"/>
              <a:t>，如果存在</a:t>
            </a:r>
            <a:r>
              <a:rPr kumimoji="1" lang="zh-CN" altLang="en-US" sz="2800" b="1" dirty="0">
                <a:solidFill>
                  <a:srgbClr val="0000FF"/>
                </a:solidFill>
              </a:rPr>
              <a:t>不全为零</a:t>
            </a:r>
            <a:r>
              <a:rPr kumimoji="1" lang="zh-CN" altLang="en-US" sz="2800" b="1" dirty="0"/>
              <a:t>的实数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800" b="1" i="1" baseline="-25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zh-CN" altLang="en-US" sz="2800" b="1" dirty="0"/>
              <a:t>，使得</a:t>
            </a:r>
          </a:p>
          <a:p>
            <a:pPr algn="ctr">
              <a:lnSpc>
                <a:spcPct val="110000"/>
              </a:lnSpc>
            </a:pP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+ … + </a:t>
            </a:r>
            <a:r>
              <a:rPr kumimoji="1" lang="en-US" altLang="zh-CN" sz="2800" b="1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800" b="1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zh-CN" sz="28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zh-CN" sz="2800" b="1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=0</a:t>
            </a:r>
            <a:r>
              <a:rPr kumimoji="1" lang="zh-CN" altLang="en-US" sz="2800" b="1" dirty="0">
                <a:solidFill>
                  <a:srgbClr val="0000FF"/>
                </a:solidFill>
              </a:rPr>
              <a:t>（零向量）</a:t>
            </a:r>
            <a:r>
              <a:rPr kumimoji="1" lang="en-US" altLang="zh-CN" sz="2800" b="1" dirty="0">
                <a:solidFill>
                  <a:srgbClr val="0000FF"/>
                </a:solidFill>
              </a:rPr>
              <a:t>,</a:t>
            </a:r>
            <a:endParaRPr kumimoji="1" lang="zh-CN" altLang="en-US" sz="2800" b="1" dirty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2800" b="1" dirty="0"/>
              <a:t>则称</a:t>
            </a:r>
            <a:r>
              <a:rPr kumimoji="1" lang="zh-CN" altLang="en-US" sz="2800" b="1" dirty="0"/>
              <a:t>向量组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2800" b="1" dirty="0"/>
              <a:t>是</a:t>
            </a:r>
            <a:r>
              <a:rPr lang="zh-CN" altLang="en-US" sz="2800" b="1" dirty="0">
                <a:solidFill>
                  <a:srgbClr val="FF0000"/>
                </a:solidFill>
              </a:rPr>
              <a:t>线性相关</a:t>
            </a:r>
            <a:r>
              <a:rPr lang="zh-CN" altLang="en-US" sz="2800" b="1" dirty="0"/>
              <a:t>的，否则称它是</a:t>
            </a:r>
            <a:r>
              <a:rPr lang="zh-CN" altLang="en-US" sz="2800" b="1" dirty="0">
                <a:solidFill>
                  <a:srgbClr val="FF0000"/>
                </a:solidFill>
              </a:rPr>
              <a:t>线性无关</a:t>
            </a:r>
            <a:r>
              <a:rPr lang="zh-CN" altLang="en-US" sz="2800" b="1" dirty="0"/>
              <a:t>的</a:t>
            </a:r>
            <a:r>
              <a:rPr lang="zh-CN" altLang="en-US" sz="2800" dirty="0"/>
              <a:t>．</a:t>
            </a:r>
            <a:endParaRPr lang="en-US" altLang="zh-CN" sz="28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28E4F8D-4F4D-D14F-BB7E-7AE54DAAE0C8}"/>
              </a:ext>
            </a:extLst>
          </p:cNvPr>
          <p:cNvSpPr/>
          <p:nvPr/>
        </p:nvSpPr>
        <p:spPr>
          <a:xfrm>
            <a:off x="457074" y="3157741"/>
            <a:ext cx="7571310" cy="2431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0000FF"/>
                </a:solidFill>
              </a:rPr>
              <a:t>线性无关：</a:t>
            </a:r>
            <a:r>
              <a:rPr kumimoji="1" lang="zh-CN" altLang="en-US" sz="2800" b="1" dirty="0"/>
              <a:t>给定向量组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i="1" baseline="-25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zh-CN" altLang="en-US" sz="2800" b="1" dirty="0"/>
              <a:t>，如果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不</a:t>
            </a:r>
            <a:r>
              <a:rPr kumimoji="1" lang="zh-CN" altLang="en-US" sz="2800" b="1" dirty="0"/>
              <a:t>存在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不全为零</a:t>
            </a:r>
            <a:r>
              <a:rPr kumimoji="1" lang="zh-CN" altLang="en-US" sz="2800" b="1" dirty="0"/>
              <a:t>的实数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800" b="1" i="1" baseline="-25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zh-CN" altLang="en-US" sz="2800" b="1" dirty="0"/>
              <a:t>，即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仅当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=k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… =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800" b="1" i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=0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时</a:t>
            </a:r>
            <a:r>
              <a:rPr kumimoji="1" lang="zh-CN" altLang="en-US" sz="2800" b="1" dirty="0"/>
              <a:t>，</a:t>
            </a:r>
          </a:p>
          <a:p>
            <a:pPr algn="ctr">
              <a:lnSpc>
                <a:spcPct val="110000"/>
              </a:lnSpc>
            </a:pP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+ … + </a:t>
            </a:r>
            <a:r>
              <a:rPr kumimoji="1" lang="en-US" altLang="zh-CN" sz="2800" b="1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800" b="1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zh-CN" sz="28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zh-CN" sz="2800" b="1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=0</a:t>
            </a:r>
            <a:r>
              <a:rPr kumimoji="1" lang="zh-CN" altLang="en-US" sz="2800" b="1" dirty="0">
                <a:solidFill>
                  <a:srgbClr val="0000FF"/>
                </a:solidFill>
              </a:rPr>
              <a:t>（零向量）</a:t>
            </a:r>
          </a:p>
          <a:p>
            <a:pPr>
              <a:lnSpc>
                <a:spcPct val="110000"/>
              </a:lnSpc>
            </a:pPr>
            <a:r>
              <a:rPr lang="zh-CN" altLang="en-US" sz="2800" b="1" dirty="0"/>
              <a:t>成立</a:t>
            </a:r>
            <a:r>
              <a:rPr lang="zh-CN" altLang="en-US" sz="2800" dirty="0"/>
              <a:t>．</a:t>
            </a:r>
            <a:endParaRPr lang="en-US" altLang="zh-CN" sz="2800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51FAD727-1D8B-40C1-B8E5-B0276DB97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pPr lvl="0"/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  堂  小  结 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EB7897D5-2066-4C9A-774F-B75FD6A61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4836740"/>
          </a:xfrm>
        </p:spPr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总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607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255874" y="298902"/>
            <a:ext cx="7344095" cy="5407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spc="225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向量组的线性相关性的判定</a:t>
            </a:r>
            <a:r>
              <a:rPr lang="en-US" altLang="zh-CN" sz="2800" b="1" spc="225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(</a:t>
            </a:r>
            <a:r>
              <a:rPr lang="zh-CN" altLang="en-US" sz="2800" b="1" spc="225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重点</a:t>
            </a:r>
            <a:r>
              <a:rPr lang="en-US" altLang="zh-CN" sz="2800" b="1" spc="225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)</a:t>
            </a:r>
            <a:endParaRPr lang="en-US" altLang="zh-CN" sz="28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</p:txBody>
      </p:sp>
      <p:graphicFrame>
        <p:nvGraphicFramePr>
          <p:cNvPr id="20" name="Object 6">
            <a:extLst>
              <a:ext uri="{FF2B5EF4-FFF2-40B4-BE49-F238E27FC236}">
                <a16:creationId xmlns:a16="http://schemas.microsoft.com/office/drawing/2014/main" id="{000CE6BE-B2BC-6148-BC14-4E96232EEC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7544" y="1594044"/>
          <a:ext cx="2843016" cy="396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76160" imgH="228600" progId="Equation.DSMT4">
                  <p:embed/>
                </p:oleObj>
              </mc:Choice>
              <mc:Fallback>
                <p:oleObj name="Equation" r:id="rId3" imgW="1676160" imgH="228600" progId="Equation.DSMT4">
                  <p:embed/>
                  <p:pic>
                    <p:nvPicPr>
                      <p:cNvPr id="20" name="Object 6">
                        <a:extLst>
                          <a:ext uri="{FF2B5EF4-FFF2-40B4-BE49-F238E27FC236}">
                            <a16:creationId xmlns:a16="http://schemas.microsoft.com/office/drawing/2014/main" id="{000CE6BE-B2BC-6148-BC14-4E96232EEC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594044"/>
                        <a:ext cx="2843016" cy="3965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>
            <a:extLst>
              <a:ext uri="{FF2B5EF4-FFF2-40B4-BE49-F238E27FC236}">
                <a16:creationId xmlns:a16="http://schemas.microsoft.com/office/drawing/2014/main" id="{E7D2B968-D0B1-2640-849C-E4A3E6221D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73358" y="1225505"/>
          <a:ext cx="3812225" cy="1421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42920" imgH="939600" progId="Equation.DSMT4">
                  <p:embed/>
                </p:oleObj>
              </mc:Choice>
              <mc:Fallback>
                <p:oleObj name="Equation" r:id="rId5" imgW="1942920" imgH="939600" progId="Equation.DSMT4">
                  <p:embed/>
                  <p:pic>
                    <p:nvPicPr>
                      <p:cNvPr id="21" name="Object 7">
                        <a:extLst>
                          <a:ext uri="{FF2B5EF4-FFF2-40B4-BE49-F238E27FC236}">
                            <a16:creationId xmlns:a16="http://schemas.microsoft.com/office/drawing/2014/main" id="{E7D2B968-D0B1-2640-849C-E4A3E6221D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3358" y="1225505"/>
                        <a:ext cx="3812225" cy="14215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8">
            <a:extLst>
              <a:ext uri="{FF2B5EF4-FFF2-40B4-BE49-F238E27FC236}">
                <a16:creationId xmlns:a16="http://schemas.microsoft.com/office/drawing/2014/main" id="{DCDFEAB5-4880-1348-90DB-CABEAC8A5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146" y="1609810"/>
            <a:ext cx="512978" cy="380817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000000"/>
              </a:solidFill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2028CC5-68C8-534D-9756-F163CBF9B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956" y="2957896"/>
            <a:ext cx="2519685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zh-CN" altLang="en-US" sz="2000" b="1" dirty="0">
                <a:solidFill>
                  <a:srgbClr val="000000"/>
                </a:solidFill>
              </a:rPr>
              <a:t>向量组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…,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kumimoji="1" lang="en-US" altLang="zh-CN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zh-CN" altLang="en-US" sz="2000" b="1" dirty="0">
                <a:solidFill>
                  <a:srgbClr val="0000FF"/>
                </a:solidFill>
              </a:rPr>
              <a:t>线性相关</a:t>
            </a: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3D1B6CC4-CB6C-DE41-8F77-170BD13FB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7045" y="2955154"/>
            <a:ext cx="3016250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en-US" altLang="zh-CN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 </a:t>
            </a:r>
            <a:r>
              <a:rPr kumimoji="1" lang="zh-CN" altLang="en-US" sz="2000" b="1" dirty="0">
                <a:solidFill>
                  <a:srgbClr val="000000"/>
                </a:solidFill>
                <a:latin typeface="楷体_GB2312" pitchFamily="49" charset="-122"/>
              </a:rPr>
              <a:t>元齐次线性方程组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Ax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0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zh-CN" altLang="en-US" sz="2000" b="1" dirty="0">
                <a:solidFill>
                  <a:srgbClr val="0000FF"/>
                </a:solidFill>
              </a:rPr>
              <a:t>有非零解</a:t>
            </a:r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42750FE6-6A87-164F-A17E-A040A9F47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362" y="3223754"/>
            <a:ext cx="1609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1">
            <a:spAutoFit/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&lt;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kumimoji="1" lang="en-US" altLang="zh-CN" sz="20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10">
            <a:extLst>
              <a:ext uri="{FF2B5EF4-FFF2-40B4-BE49-F238E27FC236}">
                <a16:creationId xmlns:a16="http://schemas.microsoft.com/office/drawing/2014/main" id="{A6211E3B-CF35-0A4D-9A27-72C58A7D5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233" y="4327243"/>
            <a:ext cx="2519685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zh-CN" altLang="en-US" sz="2000" b="1" dirty="0">
                <a:solidFill>
                  <a:srgbClr val="000000"/>
                </a:solidFill>
              </a:rPr>
              <a:t>向量组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…,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kumimoji="1" lang="en-US" altLang="zh-CN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zh-CN" altLang="en-US" sz="2000" b="1" dirty="0">
                <a:solidFill>
                  <a:srgbClr val="0000FF"/>
                </a:solidFill>
              </a:rPr>
              <a:t>线性无关</a:t>
            </a:r>
          </a:p>
        </p:txBody>
      </p:sp>
      <p:sp>
        <p:nvSpPr>
          <p:cNvPr id="30" name="Rectangle 11">
            <a:extLst>
              <a:ext uri="{FF2B5EF4-FFF2-40B4-BE49-F238E27FC236}">
                <a16:creationId xmlns:a16="http://schemas.microsoft.com/office/drawing/2014/main" id="{0B5C08C3-A52F-A247-9C55-BAAE010EB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768" y="4324501"/>
            <a:ext cx="3016250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en-US" altLang="zh-CN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 </a:t>
            </a:r>
            <a:r>
              <a:rPr kumimoji="1" lang="zh-CN" altLang="en-US" sz="2000" b="1" dirty="0">
                <a:solidFill>
                  <a:srgbClr val="000000"/>
                </a:solidFill>
                <a:latin typeface="楷体_GB2312" pitchFamily="49" charset="-122"/>
              </a:rPr>
              <a:t>元齐次线性方程组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Ax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0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zh-CN" altLang="en-US" sz="2000" b="1" dirty="0">
                <a:solidFill>
                  <a:srgbClr val="0000FF"/>
                </a:solidFill>
              </a:rPr>
              <a:t>只有零解</a:t>
            </a:r>
          </a:p>
        </p:txBody>
      </p:sp>
      <p:sp>
        <p:nvSpPr>
          <p:cNvPr id="31" name="AutoShape 12">
            <a:extLst>
              <a:ext uri="{FF2B5EF4-FFF2-40B4-BE49-F238E27FC236}">
                <a16:creationId xmlns:a16="http://schemas.microsoft.com/office/drawing/2014/main" id="{8E79E0FC-3EB4-D549-8AE0-EBF58C58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094" y="4518122"/>
            <a:ext cx="531581" cy="425583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Rectangle 13">
            <a:extLst>
              <a:ext uri="{FF2B5EF4-FFF2-40B4-BE49-F238E27FC236}">
                <a16:creationId xmlns:a16="http://schemas.microsoft.com/office/drawing/2014/main" id="{66E5EB27-2A3B-6845-81D6-CED813A29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085" y="4463158"/>
            <a:ext cx="1609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1">
            <a:spAutoFit/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kumimoji="1" lang="en-US" altLang="zh-CN" sz="20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AutoShape 12">
            <a:extLst>
              <a:ext uri="{FF2B5EF4-FFF2-40B4-BE49-F238E27FC236}">
                <a16:creationId xmlns:a16="http://schemas.microsoft.com/office/drawing/2014/main" id="{CDCCC58B-6940-254B-8C7B-34FD1D558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414" y="4480286"/>
            <a:ext cx="531581" cy="425583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AutoShape 12">
            <a:extLst>
              <a:ext uri="{FF2B5EF4-FFF2-40B4-BE49-F238E27FC236}">
                <a16:creationId xmlns:a16="http://schemas.microsoft.com/office/drawing/2014/main" id="{3FF1089D-3ACA-3F45-A909-480C78E60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814" y="3227477"/>
            <a:ext cx="531581" cy="425583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AutoShape 12">
            <a:extLst>
              <a:ext uri="{FF2B5EF4-FFF2-40B4-BE49-F238E27FC236}">
                <a16:creationId xmlns:a16="http://schemas.microsoft.com/office/drawing/2014/main" id="{2C4D6839-AB93-E744-A88E-47C95B96C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1691" y="3225981"/>
            <a:ext cx="531581" cy="425583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7DA661E-46B0-C55B-A66C-E6899D358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4836740"/>
          </a:xfrm>
        </p:spPr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总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DA5F490C-51E9-EE50-5586-387B48C25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pPr lvl="0"/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  堂  小  结 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736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 animBg="1"/>
      <p:bldP spid="23" grpId="0"/>
      <p:bldP spid="24" grpId="0"/>
      <p:bldP spid="26" grpId="0"/>
      <p:bldP spid="29" grpId="0"/>
      <p:bldP spid="30" grpId="0"/>
      <p:bldP spid="31" grpId="0" animBg="1"/>
      <p:bldP spid="32" grpId="0"/>
      <p:bldP spid="34" grpId="0" animBg="1"/>
      <p:bldP spid="35" grpId="0" animBg="1"/>
      <p:bldP spid="3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51FAD727-1D8B-40C1-B8E5-B0276DB97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pPr lvl="0"/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  堂  小  结 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EB7897D5-2066-4C9A-774F-B75FD6A61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4836740"/>
          </a:xfrm>
        </p:spPr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总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ED801B8-3A58-4C1E-E2C8-90DA143681E6}"/>
              </a:ext>
            </a:extLst>
          </p:cNvPr>
          <p:cNvSpPr/>
          <p:nvPr/>
        </p:nvSpPr>
        <p:spPr>
          <a:xfrm>
            <a:off x="59848" y="135365"/>
            <a:ext cx="1169043" cy="512824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tx1"/>
                </a:solidFill>
              </a:rPr>
              <a:t>定理</a:t>
            </a:r>
            <a:r>
              <a:rPr lang="en-US" altLang="zh-CN" sz="2600" b="1" dirty="0">
                <a:solidFill>
                  <a:schemeClr val="tx1"/>
                </a:solidFill>
              </a:rPr>
              <a:t>1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0DC4BB4D-4BAC-8D4F-3224-688D22DE9B40}"/>
              </a:ext>
            </a:extLst>
          </p:cNvPr>
          <p:cNvSpPr txBox="1"/>
          <p:nvPr/>
        </p:nvSpPr>
        <p:spPr>
          <a:xfrm>
            <a:off x="1253062" y="575016"/>
            <a:ext cx="74261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latin typeface="+mn-ea"/>
              </a:defRPr>
            </a:lvl1pPr>
          </a:lstStyle>
          <a:p>
            <a:r>
              <a:rPr lang="zh-CN" altLang="zh-CN" dirty="0">
                <a:solidFill>
                  <a:srgbClr val="FF0000"/>
                </a:solidFill>
              </a:rPr>
              <a:t>至少有一个向量能由其余向量线性表示。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BC21735-4A0F-4258-A3AF-729BAADB0103}"/>
              </a:ext>
            </a:extLst>
          </p:cNvPr>
          <p:cNvGrpSpPr/>
          <p:nvPr/>
        </p:nvGrpSpPr>
        <p:grpSpPr>
          <a:xfrm>
            <a:off x="-118548" y="131355"/>
            <a:ext cx="8352928" cy="492443"/>
            <a:chOff x="-36512" y="476672"/>
            <a:chExt cx="8352928" cy="492443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A5927AF-0840-184F-9E2F-D4A3EB673C46}"/>
                </a:ext>
              </a:extLst>
            </p:cNvPr>
            <p:cNvGrpSpPr/>
            <p:nvPr/>
          </p:nvGrpSpPr>
          <p:grpSpPr>
            <a:xfrm>
              <a:off x="-36512" y="476672"/>
              <a:ext cx="8352928" cy="492443"/>
              <a:chOff x="-36512" y="476672"/>
              <a:chExt cx="8352928" cy="492443"/>
            </a:xfrm>
          </p:grpSpPr>
          <p:sp>
            <p:nvSpPr>
              <p:cNvPr id="8" name="TextBox 3">
                <a:extLst>
                  <a:ext uri="{FF2B5EF4-FFF2-40B4-BE49-F238E27FC236}">
                    <a16:creationId xmlns:a16="http://schemas.microsoft.com/office/drawing/2014/main" id="{80DE1DC6-898F-04E0-88C3-373EE1631BB0}"/>
                  </a:ext>
                </a:extLst>
              </p:cNvPr>
              <p:cNvSpPr txBox="1"/>
              <p:nvPr/>
            </p:nvSpPr>
            <p:spPr>
              <a:xfrm>
                <a:off x="-36512" y="476672"/>
                <a:ext cx="835292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b="1" dirty="0">
                    <a:latin typeface="+mn-ea"/>
                  </a:rPr>
                  <a:t>        </a:t>
                </a:r>
                <a:r>
                  <a:rPr lang="zh-CN" altLang="zh-CN" sz="2600" b="1" dirty="0">
                    <a:solidFill>
                      <a:srgbClr val="FF0000"/>
                    </a:solidFill>
                    <a:latin typeface="+mn-ea"/>
                  </a:rPr>
                  <a:t>向量组</a:t>
                </a:r>
                <a:r>
                  <a:rPr lang="en-US" altLang="zh-CN" sz="2600" b="1" dirty="0">
                    <a:solidFill>
                      <a:srgbClr val="FF0000"/>
                    </a:solidFill>
                    <a:latin typeface="+mn-ea"/>
                  </a:rPr>
                  <a:t>           </a:t>
                </a:r>
                <a:r>
                  <a:rPr lang="zh-CN" altLang="zh-CN" sz="2600" b="1" dirty="0">
                    <a:solidFill>
                      <a:srgbClr val="FF0000"/>
                    </a:solidFill>
                    <a:latin typeface="+mn-ea"/>
                  </a:rPr>
                  <a:t>线性相关</a:t>
                </a:r>
                <a:r>
                  <a:rPr lang="en-US" altLang="zh-CN" sz="2600" b="1" dirty="0">
                    <a:solidFill>
                      <a:srgbClr val="FF0000"/>
                    </a:solidFill>
                    <a:latin typeface="+mn-ea"/>
                  </a:rPr>
                  <a:t>   </a:t>
                </a:r>
                <a:r>
                  <a:rPr lang="zh-CN" altLang="zh-CN" sz="2600" b="1" dirty="0">
                    <a:solidFill>
                      <a:srgbClr val="FF0000"/>
                    </a:solidFill>
                    <a:latin typeface="+mn-ea"/>
                  </a:rPr>
                  <a:t>其中</a:t>
                </a:r>
                <a:endParaRPr lang="zh-CN" altLang="en-US" sz="26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  <p:graphicFrame>
            <p:nvGraphicFramePr>
              <p:cNvPr id="9" name="对象 8">
                <a:extLst>
                  <a:ext uri="{FF2B5EF4-FFF2-40B4-BE49-F238E27FC236}">
                    <a16:creationId xmlns:a16="http://schemas.microsoft.com/office/drawing/2014/main" id="{08BBC553-23D1-6600-A4BC-5F81C194740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55176973"/>
                  </p:ext>
                </p:extLst>
              </p:nvPr>
            </p:nvGraphicFramePr>
            <p:xfrm>
              <a:off x="2439616" y="494759"/>
              <a:ext cx="1676400" cy="4255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" imgW="1676160" imgH="419040" progId="Equation.DSMT4">
                      <p:embed/>
                    </p:oleObj>
                  </mc:Choice>
                  <mc:Fallback>
                    <p:oleObj name="Equation" r:id="rId3" imgW="1676160" imgH="419040" progId="Equation.DSMT4">
                      <p:embed/>
                      <p:pic>
                        <p:nvPicPr>
                          <p:cNvPr id="6" name="对象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39616" y="494759"/>
                            <a:ext cx="1676400" cy="42557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351C4A67-323A-2741-52A4-37AA38D87E9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7435455"/>
                </p:ext>
              </p:extLst>
            </p:nvPr>
          </p:nvGraphicFramePr>
          <p:xfrm>
            <a:off x="5534484" y="607785"/>
            <a:ext cx="393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93480" imgH="228600" progId="Equation.DSMT4">
                    <p:embed/>
                  </p:oleObj>
                </mc:Choice>
                <mc:Fallback>
                  <p:oleObj name="Equation" r:id="rId5" imgW="393480" imgH="228600" progId="Equation.DSMT4">
                    <p:embed/>
                    <p:pic>
                      <p:nvPicPr>
                        <p:cNvPr id="7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34484" y="607785"/>
                          <a:ext cx="393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Box 17">
            <a:extLst>
              <a:ext uri="{FF2B5EF4-FFF2-40B4-BE49-F238E27FC236}">
                <a16:creationId xmlns:a16="http://schemas.microsoft.com/office/drawing/2014/main" id="{711C304D-3118-3E5B-C0DB-AAE14B29AEC2}"/>
              </a:ext>
            </a:extLst>
          </p:cNvPr>
          <p:cNvSpPr txBox="1"/>
          <p:nvPr/>
        </p:nvSpPr>
        <p:spPr>
          <a:xfrm>
            <a:off x="133988" y="1167997"/>
            <a:ext cx="88559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/>
              <a:t>              </a:t>
            </a:r>
            <a:r>
              <a:rPr lang="zh-CN" altLang="zh-CN" sz="2600" b="1" dirty="0">
                <a:solidFill>
                  <a:srgbClr val="0000CC"/>
                </a:solidFill>
              </a:rPr>
              <a:t>部分相关，则整体相关；整体无关，则部分无关。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0CEBEB-D608-5108-5A06-2A04CBABC3CE}"/>
              </a:ext>
            </a:extLst>
          </p:cNvPr>
          <p:cNvSpPr/>
          <p:nvPr/>
        </p:nvSpPr>
        <p:spPr>
          <a:xfrm>
            <a:off x="65438" y="1141489"/>
            <a:ext cx="1187624" cy="492444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tx1"/>
                </a:solidFill>
              </a:rPr>
              <a:t>定理</a:t>
            </a:r>
            <a:r>
              <a:rPr lang="en-US" altLang="zh-CN" sz="2600" b="1" dirty="0">
                <a:solidFill>
                  <a:schemeClr val="tx1"/>
                </a:solidFill>
              </a:rPr>
              <a:t>2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4948B2B-9E61-EF6E-8AE4-076588955B7E}"/>
              </a:ext>
            </a:extLst>
          </p:cNvPr>
          <p:cNvGrpSpPr/>
          <p:nvPr/>
        </p:nvGrpSpPr>
        <p:grpSpPr>
          <a:xfrm>
            <a:off x="-118548" y="1807075"/>
            <a:ext cx="7776864" cy="492443"/>
            <a:chOff x="467544" y="404664"/>
            <a:chExt cx="7776864" cy="492443"/>
          </a:xfrm>
        </p:grpSpPr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78410413-0A1C-4A40-F6E4-AB11CE941BEB}"/>
                </a:ext>
              </a:extLst>
            </p:cNvPr>
            <p:cNvSpPr txBox="1"/>
            <p:nvPr/>
          </p:nvSpPr>
          <p:spPr>
            <a:xfrm>
              <a:off x="467544" y="404664"/>
              <a:ext cx="777686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/>
                <a:t>                    </a:t>
              </a:r>
              <a:r>
                <a:rPr lang="zh-CN" altLang="zh-CN" sz="2600" b="1" dirty="0"/>
                <a:t>若</a:t>
              </a:r>
              <a:r>
                <a:rPr lang="en-US" altLang="zh-CN" sz="2600" b="1" dirty="0"/>
                <a:t>                 </a:t>
              </a:r>
              <a:r>
                <a:rPr lang="zh-CN" altLang="zh-CN" sz="2600" b="1" dirty="0"/>
                <a:t>线性无关，而</a:t>
              </a:r>
              <a:r>
                <a:rPr lang="en-US" altLang="zh-CN" sz="2600" b="1" dirty="0"/>
                <a:t>                       </a:t>
              </a:r>
              <a:r>
                <a:rPr lang="zh-CN" altLang="zh-CN" sz="2600" b="1" dirty="0"/>
                <a:t>线性</a:t>
              </a:r>
              <a:endParaRPr lang="en-US" altLang="zh-CN" sz="2600" b="1" dirty="0"/>
            </a:p>
          </p:txBody>
        </p:sp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7AAB826A-B7DE-51B2-FD02-ECBE0CE5DF6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9756064"/>
                </p:ext>
              </p:extLst>
            </p:nvPr>
          </p:nvGraphicFramePr>
          <p:xfrm>
            <a:off x="2411760" y="404665"/>
            <a:ext cx="1224136" cy="427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206360" imgH="419040" progId="Equation.DSMT4">
                    <p:embed/>
                  </p:oleObj>
                </mc:Choice>
                <mc:Fallback>
                  <p:oleObj name="Equation" r:id="rId7" imgW="1206360" imgH="419040" progId="Equation.DSMT4">
                    <p:embed/>
                    <p:pic>
                      <p:nvPicPr>
                        <p:cNvPr id="17" name="对象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760" y="404665"/>
                          <a:ext cx="1224136" cy="427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>
              <a:extLst>
                <a:ext uri="{FF2B5EF4-FFF2-40B4-BE49-F238E27FC236}">
                  <a16:creationId xmlns:a16="http://schemas.microsoft.com/office/drawing/2014/main" id="{F7A87448-8FF8-44BC-282A-436500A6363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7346447"/>
                </p:ext>
              </p:extLst>
            </p:nvPr>
          </p:nvGraphicFramePr>
          <p:xfrm>
            <a:off x="5724128" y="463317"/>
            <a:ext cx="1656184" cy="4100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587240" imgH="419040" progId="Equation.DSMT4">
                    <p:embed/>
                  </p:oleObj>
                </mc:Choice>
                <mc:Fallback>
                  <p:oleObj name="Equation" r:id="rId9" imgW="1587240" imgH="419040" progId="Equation.DSMT4">
                    <p:embed/>
                    <p:pic>
                      <p:nvPicPr>
                        <p:cNvPr id="18" name="对象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4128" y="463317"/>
                          <a:ext cx="1656184" cy="4100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3A8EB7C-A954-7E7F-3DE4-3AEC49DE0343}"/>
              </a:ext>
            </a:extLst>
          </p:cNvPr>
          <p:cNvGrpSpPr/>
          <p:nvPr/>
        </p:nvGrpSpPr>
        <p:grpSpPr>
          <a:xfrm>
            <a:off x="758709" y="2341473"/>
            <a:ext cx="7776864" cy="492443"/>
            <a:chOff x="395536" y="859938"/>
            <a:chExt cx="7776864" cy="492443"/>
          </a:xfrm>
        </p:grpSpPr>
        <p:graphicFrame>
          <p:nvGraphicFramePr>
            <p:cNvPr id="20" name="对象 19">
              <a:extLst>
                <a:ext uri="{FF2B5EF4-FFF2-40B4-BE49-F238E27FC236}">
                  <a16:creationId xmlns:a16="http://schemas.microsoft.com/office/drawing/2014/main" id="{C54DACBE-69D2-E206-79F5-E1ED66C4737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7148511"/>
                </p:ext>
              </p:extLst>
            </p:nvPr>
          </p:nvGraphicFramePr>
          <p:xfrm>
            <a:off x="1835696" y="985168"/>
            <a:ext cx="2794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79360" imgH="355320" progId="Equation.DSMT4">
                    <p:embed/>
                  </p:oleObj>
                </mc:Choice>
                <mc:Fallback>
                  <p:oleObj name="Equation" r:id="rId11" imgW="279360" imgH="355320" progId="Equation.DSMT4">
                    <p:embed/>
                    <p:pic>
                      <p:nvPicPr>
                        <p:cNvPr id="19" name="对象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696" y="985168"/>
                          <a:ext cx="2794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extLst>
                <a:ext uri="{FF2B5EF4-FFF2-40B4-BE49-F238E27FC236}">
                  <a16:creationId xmlns:a16="http://schemas.microsoft.com/office/drawing/2014/main" id="{ACFDDFFC-6E94-7D2B-345A-E530D04B461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2485318"/>
                </p:ext>
              </p:extLst>
            </p:nvPr>
          </p:nvGraphicFramePr>
          <p:xfrm>
            <a:off x="2843808" y="876635"/>
            <a:ext cx="1330059" cy="4177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206360" imgH="419040" progId="Equation.DSMT4">
                    <p:embed/>
                  </p:oleObj>
                </mc:Choice>
                <mc:Fallback>
                  <p:oleObj name="Equation" r:id="rId13" imgW="1206360" imgH="419040" progId="Equation.DSMT4">
                    <p:embed/>
                    <p:pic>
                      <p:nvPicPr>
                        <p:cNvPr id="20" name="对象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3808" y="876635"/>
                          <a:ext cx="1330059" cy="4177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Box 34">
              <a:extLst>
                <a:ext uri="{FF2B5EF4-FFF2-40B4-BE49-F238E27FC236}">
                  <a16:creationId xmlns:a16="http://schemas.microsoft.com/office/drawing/2014/main" id="{D536110E-4151-D028-7598-FC0EF767E523}"/>
                </a:ext>
              </a:extLst>
            </p:cNvPr>
            <p:cNvSpPr txBox="1"/>
            <p:nvPr/>
          </p:nvSpPr>
          <p:spPr>
            <a:xfrm>
              <a:off x="395536" y="859938"/>
              <a:ext cx="777686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/>
                <a:t>相关，则</a:t>
              </a:r>
              <a:r>
                <a:rPr lang="en-US" altLang="zh-CN" sz="2600" b="1" dirty="0"/>
                <a:t>    </a:t>
              </a:r>
              <a:r>
                <a:rPr lang="zh-CN" altLang="zh-CN" sz="2600" b="1" dirty="0"/>
                <a:t>可由</a:t>
              </a:r>
              <a:r>
                <a:rPr lang="en-US" altLang="zh-CN" sz="2600" b="1" dirty="0"/>
                <a:t>                   </a:t>
              </a:r>
              <a:r>
                <a:rPr lang="zh-CN" altLang="zh-CN" sz="2600" b="1" dirty="0"/>
                <a:t>线性表示，且表达式唯一。</a:t>
              </a:r>
              <a:endParaRPr lang="en-US" altLang="zh-CN" sz="2600" b="1" dirty="0"/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5C431798-2699-11B0-FE11-44F06BD1CDF6}"/>
              </a:ext>
            </a:extLst>
          </p:cNvPr>
          <p:cNvSpPr/>
          <p:nvPr/>
        </p:nvSpPr>
        <p:spPr>
          <a:xfrm>
            <a:off x="26008" y="1828385"/>
            <a:ext cx="1222132" cy="492444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tx1"/>
                </a:solidFill>
              </a:rPr>
              <a:t>定理</a:t>
            </a:r>
            <a:r>
              <a:rPr lang="en-US" altLang="zh-CN" sz="2600" b="1" dirty="0">
                <a:solidFill>
                  <a:schemeClr val="tx1"/>
                </a:solidFill>
              </a:rPr>
              <a:t>3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29" name="TextBox 12">
            <a:extLst>
              <a:ext uri="{FF2B5EF4-FFF2-40B4-BE49-F238E27FC236}">
                <a16:creationId xmlns:a16="http://schemas.microsoft.com/office/drawing/2014/main" id="{6CD12D80-725D-4F58-9BBD-0AD94CF7054E}"/>
              </a:ext>
            </a:extLst>
          </p:cNvPr>
          <p:cNvSpPr txBox="1"/>
          <p:nvPr/>
        </p:nvSpPr>
        <p:spPr>
          <a:xfrm>
            <a:off x="1230068" y="2977940"/>
            <a:ext cx="5293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600" b="1" dirty="0">
                <a:solidFill>
                  <a:srgbClr val="0000CC"/>
                </a:solidFill>
              </a:rPr>
              <a:t>线性相关</a:t>
            </a:r>
            <a:r>
              <a:rPr lang="en-US" altLang="zh-CN" sz="2600" b="1" dirty="0">
                <a:solidFill>
                  <a:srgbClr val="0000CC"/>
                </a:solidFill>
              </a:rPr>
              <a:t> </a:t>
            </a:r>
            <a:r>
              <a:rPr lang="zh-CN" altLang="en-US" sz="2600" b="1" dirty="0">
                <a:sym typeface="Symbol"/>
              </a:rPr>
              <a:t></a:t>
            </a:r>
            <a:endParaRPr lang="en-US" altLang="zh-CN" sz="2600" b="1" dirty="0">
              <a:solidFill>
                <a:srgbClr val="0000CC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BF5EDCE-1DF8-FEA2-4DC1-B951F3F7BD58}"/>
              </a:ext>
            </a:extLst>
          </p:cNvPr>
          <p:cNvSpPr/>
          <p:nvPr/>
        </p:nvSpPr>
        <p:spPr>
          <a:xfrm>
            <a:off x="35553" y="2931964"/>
            <a:ext cx="1192529" cy="58198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tx1"/>
                </a:solidFill>
              </a:rPr>
              <a:t>定理</a:t>
            </a:r>
            <a:r>
              <a:rPr lang="en-US" altLang="zh-CN" sz="2600" b="1" dirty="0">
                <a:solidFill>
                  <a:schemeClr val="tx1"/>
                </a:solidFill>
              </a:rPr>
              <a:t>4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31" name="TextBox 13">
            <a:extLst>
              <a:ext uri="{FF2B5EF4-FFF2-40B4-BE49-F238E27FC236}">
                <a16:creationId xmlns:a16="http://schemas.microsoft.com/office/drawing/2014/main" id="{4C7D3B5F-C029-9DA0-8604-F9FF586F6357}"/>
              </a:ext>
            </a:extLst>
          </p:cNvPr>
          <p:cNvSpPr txBox="1"/>
          <p:nvPr/>
        </p:nvSpPr>
        <p:spPr>
          <a:xfrm>
            <a:off x="245920" y="3487170"/>
            <a:ext cx="51845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600" b="1" dirty="0"/>
              <a:t>&lt;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n  </a:t>
            </a:r>
            <a:r>
              <a:rPr lang="zh-CN" altLang="en-US" sz="2600" b="1" dirty="0">
                <a:sym typeface="Symbol"/>
              </a:rPr>
              <a:t></a:t>
            </a:r>
            <a:endParaRPr lang="zh-CN" altLang="en-US" sz="2600" b="1" dirty="0"/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58E97989-B793-B2E0-F65D-0C94B176DF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711526"/>
              </p:ext>
            </p:extLst>
          </p:nvPr>
        </p:nvGraphicFramePr>
        <p:xfrm>
          <a:off x="5039501" y="3504631"/>
          <a:ext cx="2311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311200" imgH="482400" progId="Equation.DSMT4">
                  <p:embed/>
                </p:oleObj>
              </mc:Choice>
              <mc:Fallback>
                <p:oleObj name="Equation" r:id="rId15" imgW="2311200" imgH="48240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9501" y="3504631"/>
                        <a:ext cx="2311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组合 32">
            <a:extLst>
              <a:ext uri="{FF2B5EF4-FFF2-40B4-BE49-F238E27FC236}">
                <a16:creationId xmlns:a16="http://schemas.microsoft.com/office/drawing/2014/main" id="{5EC58E9F-09D4-16BF-97AD-A88BB6118149}"/>
              </a:ext>
            </a:extLst>
          </p:cNvPr>
          <p:cNvGrpSpPr/>
          <p:nvPr/>
        </p:nvGrpSpPr>
        <p:grpSpPr>
          <a:xfrm>
            <a:off x="-512455" y="4034233"/>
            <a:ext cx="8244408" cy="492443"/>
            <a:chOff x="-472143" y="3970610"/>
            <a:chExt cx="8244408" cy="492443"/>
          </a:xfrm>
        </p:grpSpPr>
        <p:sp>
          <p:nvSpPr>
            <p:cNvPr id="34" name="TextBox 25">
              <a:extLst>
                <a:ext uri="{FF2B5EF4-FFF2-40B4-BE49-F238E27FC236}">
                  <a16:creationId xmlns:a16="http://schemas.microsoft.com/office/drawing/2014/main" id="{17139F82-75A1-E591-36A7-30448A39CCDD}"/>
                </a:ext>
              </a:extLst>
            </p:cNvPr>
            <p:cNvSpPr txBox="1"/>
            <p:nvPr/>
          </p:nvSpPr>
          <p:spPr>
            <a:xfrm>
              <a:off x="-472143" y="3970610"/>
              <a:ext cx="824440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/>
                <a:t>                       </a:t>
              </a:r>
              <a:r>
                <a:rPr lang="zh-CN" altLang="zh-CN" sz="2600" b="1" dirty="0"/>
                <a:t>若向量</a:t>
              </a:r>
              <a:r>
                <a:rPr lang="en-US" altLang="zh-CN" sz="2600" b="1" dirty="0"/>
                <a:t>     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</a:t>
              </a:r>
              <a:r>
                <a:rPr lang="zh-CN" altLang="zh-CN" sz="2600" b="1" dirty="0"/>
                <a:t>的个数</a:t>
              </a:r>
              <a:r>
                <a:rPr lang="en-US" altLang="zh-CN" sz="2600" b="1" dirty="0"/>
                <a:t> 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 </a:t>
              </a:r>
              <a:r>
                <a:rPr lang="zh-CN" altLang="zh-CN" sz="2600" b="1" dirty="0"/>
                <a:t>大于向量</a:t>
              </a:r>
            </a:p>
          </p:txBody>
        </p:sp>
        <p:graphicFrame>
          <p:nvGraphicFramePr>
            <p:cNvPr id="35" name="对象 34">
              <a:extLst>
                <a:ext uri="{FF2B5EF4-FFF2-40B4-BE49-F238E27FC236}">
                  <a16:creationId xmlns:a16="http://schemas.microsoft.com/office/drawing/2014/main" id="{A6FD4836-DEFB-20A2-27EF-5D9B3C5EE3A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5082219"/>
                </p:ext>
              </p:extLst>
            </p:nvPr>
          </p:nvGraphicFramePr>
          <p:xfrm>
            <a:off x="2408177" y="3985432"/>
            <a:ext cx="2448272" cy="4137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628720" imgH="419040" progId="Equation.DSMT4">
                    <p:embed/>
                  </p:oleObj>
                </mc:Choice>
                <mc:Fallback>
                  <p:oleObj name="Equation" r:id="rId17" imgW="2628720" imgH="419040" progId="Equation.DSMT4">
                    <p:embed/>
                    <p:pic>
                      <p:nvPicPr>
                        <p:cNvPr id="27" name="对象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8177" y="3985432"/>
                          <a:ext cx="2448272" cy="4137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C98C0D53-2FAF-3019-4514-07EB1C42A727}"/>
              </a:ext>
            </a:extLst>
          </p:cNvPr>
          <p:cNvSpPr/>
          <p:nvPr/>
        </p:nvSpPr>
        <p:spPr>
          <a:xfrm>
            <a:off x="19108" y="4021795"/>
            <a:ext cx="1192529" cy="492444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tx1"/>
                </a:solidFill>
              </a:rPr>
              <a:t>定理</a:t>
            </a:r>
            <a:r>
              <a:rPr lang="en-US" altLang="zh-CN" sz="2600" b="1" dirty="0">
                <a:solidFill>
                  <a:schemeClr val="tx1"/>
                </a:solidFill>
              </a:rPr>
              <a:t>5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37" name="TextBox 4">
            <a:extLst>
              <a:ext uri="{FF2B5EF4-FFF2-40B4-BE49-F238E27FC236}">
                <a16:creationId xmlns:a16="http://schemas.microsoft.com/office/drawing/2014/main" id="{B094C763-6912-B12D-9E1B-9BB648B37852}"/>
              </a:ext>
            </a:extLst>
          </p:cNvPr>
          <p:cNvSpPr txBox="1"/>
          <p:nvPr/>
        </p:nvSpPr>
        <p:spPr>
          <a:xfrm>
            <a:off x="1186674" y="4583079"/>
            <a:ext cx="79198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的维数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600" b="1" dirty="0"/>
              <a:t>，一定线性相关。</a:t>
            </a:r>
          </a:p>
        </p:txBody>
      </p:sp>
      <p:sp>
        <p:nvSpPr>
          <p:cNvPr id="38" name="TextBox 6">
            <a:extLst>
              <a:ext uri="{FF2B5EF4-FFF2-40B4-BE49-F238E27FC236}">
                <a16:creationId xmlns:a16="http://schemas.microsoft.com/office/drawing/2014/main" id="{570C7836-5B88-17B9-98C4-AE5651EE1066}"/>
              </a:ext>
            </a:extLst>
          </p:cNvPr>
          <p:cNvSpPr txBox="1"/>
          <p:nvPr/>
        </p:nvSpPr>
        <p:spPr>
          <a:xfrm>
            <a:off x="1096260" y="5002443"/>
            <a:ext cx="44583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 若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600" b="1" dirty="0"/>
              <a:t>线性无关，</a:t>
            </a:r>
            <a:endParaRPr lang="zh-CN" altLang="en-US" sz="2600" b="1" dirty="0"/>
          </a:p>
        </p:txBody>
      </p:sp>
      <p:sp>
        <p:nvSpPr>
          <p:cNvPr id="39" name="TextBox 7">
            <a:extLst>
              <a:ext uri="{FF2B5EF4-FFF2-40B4-BE49-F238E27FC236}">
                <a16:creationId xmlns:a16="http://schemas.microsoft.com/office/drawing/2014/main" id="{E764C86F-CFD2-6FB1-576F-0CA4B2BBD463}"/>
              </a:ext>
            </a:extLst>
          </p:cNvPr>
          <p:cNvSpPr txBox="1"/>
          <p:nvPr/>
        </p:nvSpPr>
        <p:spPr>
          <a:xfrm>
            <a:off x="5384149" y="5002443"/>
            <a:ext cx="25298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600" b="1" dirty="0"/>
              <a:t>则扩充分量所得</a:t>
            </a:r>
            <a:endParaRPr lang="zh-CN" altLang="en-US" sz="2600" b="1" dirty="0"/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id="{09E4FF6A-E4A7-0F6B-BBEB-487A3C1AEDA5}"/>
              </a:ext>
            </a:extLst>
          </p:cNvPr>
          <p:cNvSpPr txBox="1"/>
          <p:nvPr/>
        </p:nvSpPr>
        <p:spPr>
          <a:xfrm>
            <a:off x="1211637" y="5551289"/>
            <a:ext cx="61926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600" b="1" dirty="0"/>
              <a:t>依然线性无关。</a:t>
            </a:r>
            <a:endParaRPr lang="zh-CN" altLang="en-US" sz="2600" b="1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BEA964C-EFD9-2D6F-2D6F-3A92087C79FE}"/>
              </a:ext>
            </a:extLst>
          </p:cNvPr>
          <p:cNvSpPr/>
          <p:nvPr/>
        </p:nvSpPr>
        <p:spPr>
          <a:xfrm>
            <a:off x="-4367" y="5075522"/>
            <a:ext cx="1216004" cy="509764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tx1"/>
                </a:solidFill>
              </a:rPr>
              <a:t>定理</a:t>
            </a:r>
            <a:r>
              <a:rPr lang="en-US" altLang="zh-CN" sz="2600" b="1" dirty="0">
                <a:solidFill>
                  <a:schemeClr val="tx1"/>
                </a:solidFill>
              </a:rPr>
              <a:t>6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25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1" grpId="0" build="p"/>
      <p:bldP spid="12" grpId="0" animBg="1"/>
      <p:bldP spid="23" grpId="0" animBg="1"/>
      <p:bldP spid="29" grpId="0"/>
      <p:bldP spid="30" grpId="0" animBg="1"/>
      <p:bldP spid="31" grpId="0"/>
      <p:bldP spid="36" grpId="0" animBg="1"/>
      <p:bldP spid="37" grpId="0"/>
      <p:bldP spid="38" grpId="0"/>
      <p:bldP spid="39" grpId="0"/>
      <p:bldP spid="40" grpId="0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466" y="61378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1021275" y="-36004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1021275" y="-36004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94524" y="898355"/>
            <a:ext cx="1656184" cy="49244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定义</a:t>
            </a:r>
            <a:r>
              <a:rPr lang="en-US" altLang="zh-CN" sz="2600" b="1" dirty="0">
                <a:latin typeface="+mn-ea"/>
              </a:rPr>
              <a:t>4.3</a:t>
            </a:r>
            <a:endParaRPr lang="zh-CN" altLang="en-US" sz="2600" b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84670" y="1030758"/>
            <a:ext cx="63747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若向量组（</a:t>
            </a:r>
            <a:r>
              <a:rPr lang="en-US" altLang="zh-CN" sz="2600" b="1" dirty="0">
                <a:latin typeface="+mn-ea"/>
              </a:rPr>
              <a:t>Ⅰ</a:t>
            </a:r>
            <a:r>
              <a:rPr lang="zh-CN" altLang="en-US" sz="2600" b="1" dirty="0">
                <a:latin typeface="+mn-ea"/>
              </a:rPr>
              <a:t>）与（</a:t>
            </a:r>
            <a:r>
              <a:rPr lang="en-US" altLang="zh-CN" sz="2600" b="1" dirty="0">
                <a:latin typeface="+mn-ea"/>
              </a:rPr>
              <a:t>Ⅱ</a:t>
            </a:r>
            <a:r>
              <a:rPr lang="zh-CN" altLang="en-US" sz="2600" b="1" dirty="0">
                <a:latin typeface="+mn-ea"/>
              </a:rPr>
              <a:t>）能互相线性表示，</a:t>
            </a:r>
            <a:endParaRPr lang="en-US" altLang="zh-CN" sz="2600" b="1" dirty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4524" y="1474419"/>
            <a:ext cx="63747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则称这两个向量组</a:t>
            </a:r>
            <a:r>
              <a:rPr lang="zh-CN" altLang="en-US" sz="2600" b="1" dirty="0">
                <a:solidFill>
                  <a:srgbClr val="FF0000"/>
                </a:solidFill>
                <a:latin typeface="+mn-ea"/>
              </a:rPr>
              <a:t>等价</a:t>
            </a:r>
            <a:r>
              <a:rPr lang="zh-CN" altLang="en-US" sz="2600" b="1" dirty="0">
                <a:latin typeface="+mn-ea"/>
              </a:rPr>
              <a:t>。</a:t>
            </a: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-479173" y="127698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 flipH="1">
            <a:off x="167739" y="2564509"/>
            <a:ext cx="1712352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  定理</a:t>
            </a:r>
            <a:r>
              <a:rPr lang="en-US" altLang="zh-CN" sz="2800" b="1" dirty="0"/>
              <a:t>4.3</a:t>
            </a:r>
            <a:endParaRPr lang="zh-CN" altLang="en-US" sz="2800" b="1" dirty="0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635131"/>
              </p:ext>
            </p:extLst>
          </p:nvPr>
        </p:nvGraphicFramePr>
        <p:xfrm>
          <a:off x="814332" y="4043280"/>
          <a:ext cx="695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59520" imgH="419040" progId="Equation.DSMT4">
                  <p:embed/>
                </p:oleObj>
              </mc:Choice>
              <mc:Fallback>
                <p:oleObj name="Equation" r:id="rId2" imgW="69595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32" y="4043280"/>
                        <a:ext cx="6959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817548"/>
              </p:ext>
            </p:extLst>
          </p:nvPr>
        </p:nvGraphicFramePr>
        <p:xfrm>
          <a:off x="3499762" y="4540837"/>
          <a:ext cx="252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27200" imgH="419040" progId="Equation.DSMT4">
                  <p:embed/>
                </p:oleObj>
              </mc:Choice>
              <mc:Fallback>
                <p:oleObj name="Equation" r:id="rId4" imgW="25272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9762" y="4540837"/>
                        <a:ext cx="2527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835466" y="3231745"/>
            <a:ext cx="7176021" cy="504056"/>
            <a:chOff x="1016033" y="2348880"/>
            <a:chExt cx="7176021" cy="504056"/>
          </a:xfrm>
        </p:grpSpPr>
        <p:sp>
          <p:nvSpPr>
            <p:cNvPr id="38" name="TextBox 37"/>
            <p:cNvSpPr txBox="1"/>
            <p:nvPr/>
          </p:nvSpPr>
          <p:spPr>
            <a:xfrm>
              <a:off x="1016033" y="2348880"/>
              <a:ext cx="71760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向量组</a:t>
              </a:r>
              <a:r>
                <a:rPr lang="en-US" altLang="zh-CN" sz="2600" b="1" dirty="0">
                  <a:latin typeface="+mn-ea"/>
                </a:rPr>
                <a:t>          </a:t>
              </a:r>
              <a:r>
                <a:rPr lang="zh-CN" altLang="zh-CN" sz="2600" b="1" dirty="0">
                  <a:latin typeface="+mn-ea"/>
                </a:rPr>
                <a:t>与向量组</a:t>
              </a:r>
              <a:r>
                <a:rPr lang="en-US" altLang="zh-CN" sz="2600" b="1" dirty="0">
                  <a:latin typeface="+mn-ea"/>
                </a:rPr>
                <a:t>           </a:t>
              </a:r>
              <a:r>
                <a:rPr lang="zh-CN" altLang="zh-CN" sz="2600" b="1" dirty="0">
                  <a:latin typeface="+mn-ea"/>
                </a:rPr>
                <a:t>等价</a:t>
              </a:r>
              <a:r>
                <a:rPr lang="en-US" altLang="zh-CN" sz="2600" b="1" dirty="0">
                  <a:latin typeface="+mn-ea"/>
                </a:rPr>
                <a:t> </a:t>
              </a:r>
              <a:endParaRPr lang="zh-CN" altLang="en-US" sz="2600" b="1" dirty="0">
                <a:latin typeface="+mn-ea"/>
              </a:endParaRPr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3084562"/>
                </p:ext>
              </p:extLst>
            </p:nvPr>
          </p:nvGraphicFramePr>
          <p:xfrm>
            <a:off x="2123728" y="2403173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676400" imgH="419100" progId="Equation.DSMT4">
                    <p:embed/>
                  </p:oleObj>
                </mc:Choice>
                <mc:Fallback>
                  <p:oleObj name="Equation" r:id="rId6" imgW="16764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728" y="2403173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5704649"/>
                </p:ext>
              </p:extLst>
            </p:nvPr>
          </p:nvGraphicFramePr>
          <p:xfrm>
            <a:off x="5195664" y="2433836"/>
            <a:ext cx="1752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752600" imgH="419100" progId="Equation.DSMT4">
                    <p:embed/>
                  </p:oleObj>
                </mc:Choice>
                <mc:Fallback>
                  <p:oleObj name="Equation" r:id="rId8" imgW="17526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5664" y="2433836"/>
                          <a:ext cx="1752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4836740"/>
          </a:xfrm>
        </p:spPr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复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265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29" grpId="0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sz="2800" dirty="0">
              <a:solidFill>
                <a:prstClr val="black"/>
              </a:solidFill>
            </a:endParaRPr>
          </a:p>
          <a:p>
            <a:pPr lvl="0"/>
            <a:endParaRPr lang="en-US" altLang="zh-CN" sz="2800" dirty="0">
              <a:solidFill>
                <a:prstClr val="black"/>
              </a:solidFill>
            </a:endParaRPr>
          </a:p>
          <a:p>
            <a:pPr lvl="0"/>
            <a:r>
              <a:rPr lang="zh-CN" altLang="en-US" sz="2800" dirty="0">
                <a:solidFill>
                  <a:prstClr val="black"/>
                </a:solidFill>
              </a:rPr>
              <a:t>教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/>
            <a:endParaRPr lang="en-US" altLang="zh-CN" sz="2800" dirty="0">
              <a:solidFill>
                <a:prstClr val="black"/>
              </a:solidFill>
            </a:endParaRPr>
          </a:p>
          <a:p>
            <a:pPr lvl="0"/>
            <a:r>
              <a:rPr lang="zh-CN" altLang="en-US" sz="2800" dirty="0">
                <a:solidFill>
                  <a:prstClr val="black"/>
                </a:solidFill>
              </a:rPr>
              <a:t>学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/>
            <a:endParaRPr lang="en-US" altLang="zh-CN" sz="2800" dirty="0">
              <a:solidFill>
                <a:prstClr val="black"/>
              </a:solidFill>
            </a:endParaRPr>
          </a:p>
          <a:p>
            <a:pPr lvl="0"/>
            <a:r>
              <a:rPr lang="zh-CN" altLang="en-US" sz="2800" dirty="0">
                <a:solidFill>
                  <a:prstClr val="black"/>
                </a:solidFill>
              </a:rPr>
              <a:t>要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/>
            <a:endParaRPr lang="en-US" altLang="zh-CN" sz="2800" dirty="0">
              <a:solidFill>
                <a:prstClr val="black"/>
              </a:solidFill>
            </a:endParaRPr>
          </a:p>
          <a:p>
            <a:pPr lvl="0"/>
            <a:r>
              <a:rPr lang="zh-CN" altLang="en-US" sz="2800" dirty="0">
                <a:solidFill>
                  <a:prstClr val="black"/>
                </a:solidFill>
              </a:rPr>
              <a:t>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46144" y="1628800"/>
            <a:ext cx="7305768" cy="864096"/>
            <a:chOff x="1188368" y="2227456"/>
            <a:chExt cx="7305768" cy="864096"/>
          </a:xfrm>
        </p:grpSpPr>
        <p:sp>
          <p:nvSpPr>
            <p:cNvPr id="6" name="矩形 5"/>
            <p:cNvSpPr/>
            <p:nvPr/>
          </p:nvSpPr>
          <p:spPr>
            <a:xfrm>
              <a:off x="1188368" y="2227456"/>
              <a:ext cx="7203176" cy="8640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  <a:p>
              <a:pPr algn="ctr"/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332384" y="2368391"/>
              <a:ext cx="716175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000" b="1" dirty="0"/>
                <a:t>1. </a:t>
              </a:r>
              <a:r>
                <a:rPr lang="zh-CN" altLang="en-US" sz="3000" b="1" dirty="0"/>
                <a:t>理解向量组线性相关、线性无关的定义</a:t>
              </a:r>
              <a:endParaRPr lang="zh-CN" altLang="en-US" b="1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46144" y="2996952"/>
            <a:ext cx="7203176" cy="720080"/>
            <a:chOff x="755576" y="3789040"/>
            <a:chExt cx="7203176" cy="720080"/>
          </a:xfrm>
        </p:grpSpPr>
        <p:sp>
          <p:nvSpPr>
            <p:cNvPr id="11" name="矩形 10"/>
            <p:cNvSpPr/>
            <p:nvPr/>
          </p:nvSpPr>
          <p:spPr>
            <a:xfrm>
              <a:off x="755576" y="3789040"/>
              <a:ext cx="7203176" cy="720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96816" y="3872081"/>
              <a:ext cx="3538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000" b="1" dirty="0"/>
                <a:t>2 .</a:t>
              </a:r>
              <a:r>
                <a:rPr lang="zh-CN" altLang="en-US" sz="3000" b="1" dirty="0"/>
                <a:t>掌握</a:t>
              </a:r>
              <a:r>
                <a:rPr lang="en-US" altLang="zh-CN" sz="3000" b="1" dirty="0"/>
                <a:t>6</a:t>
              </a:r>
              <a:r>
                <a:rPr lang="zh-CN" altLang="en-US" sz="3000" b="1" dirty="0"/>
                <a:t>个定理</a:t>
              </a:r>
            </a:p>
          </p:txBody>
        </p:sp>
      </p:grpSp>
      <p:sp>
        <p:nvSpPr>
          <p:cNvPr id="13" name="十字星 12"/>
          <p:cNvSpPr/>
          <p:nvPr/>
        </p:nvSpPr>
        <p:spPr>
          <a:xfrm>
            <a:off x="8417569" y="210343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向量组的线性相关性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996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D5C48BEF-F78A-0947-BFD1-06337A3C6A8C}"/>
              </a:ext>
            </a:extLst>
          </p:cNvPr>
          <p:cNvSpPr/>
          <p:nvPr/>
        </p:nvSpPr>
        <p:spPr>
          <a:xfrm>
            <a:off x="467544" y="439960"/>
            <a:ext cx="7632848" cy="24314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0000FF"/>
                </a:solidFill>
              </a:rPr>
              <a:t>定义：</a:t>
            </a:r>
            <a:r>
              <a:rPr kumimoji="1" lang="zh-CN" altLang="en-US" sz="2800" b="1" dirty="0"/>
              <a:t>给定向量组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i="1" baseline="-25000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kumimoji="1" lang="zh-CN" altLang="en-US" sz="2800" b="1" dirty="0"/>
              <a:t>，如果存在</a:t>
            </a:r>
            <a:r>
              <a:rPr kumimoji="1" lang="zh-CN" altLang="en-US" sz="2800" b="1" dirty="0">
                <a:solidFill>
                  <a:srgbClr val="0000FF"/>
                </a:solidFill>
              </a:rPr>
              <a:t>不全为零</a:t>
            </a:r>
            <a:r>
              <a:rPr kumimoji="1" lang="zh-CN" altLang="en-US" sz="2800" b="1" dirty="0"/>
              <a:t>的实数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800" b="1" i="1" baseline="-25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zh-CN" altLang="en-US" sz="2800" b="1" dirty="0"/>
              <a:t>，使得</a:t>
            </a:r>
          </a:p>
          <a:p>
            <a:pPr algn="ctr">
              <a:lnSpc>
                <a:spcPct val="110000"/>
              </a:lnSpc>
            </a:pP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+ … + </a:t>
            </a:r>
            <a:r>
              <a:rPr kumimoji="1" lang="en-US" altLang="zh-CN" sz="2800" b="1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800" b="1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zh-CN" sz="28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zh-CN" sz="2800" b="1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=0</a:t>
            </a:r>
            <a:r>
              <a:rPr kumimoji="1" lang="zh-CN" altLang="en-US" sz="2800" b="1" dirty="0">
                <a:solidFill>
                  <a:srgbClr val="0000FF"/>
                </a:solidFill>
              </a:rPr>
              <a:t>（零向量）</a:t>
            </a:r>
            <a:r>
              <a:rPr kumimoji="1" lang="en-US" altLang="zh-CN" sz="2800" b="1" dirty="0">
                <a:solidFill>
                  <a:srgbClr val="0000FF"/>
                </a:solidFill>
              </a:rPr>
              <a:t>,</a:t>
            </a:r>
            <a:endParaRPr kumimoji="1" lang="zh-CN" altLang="en-US" sz="2800" b="1" dirty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2800" b="1" dirty="0"/>
              <a:t>则称</a:t>
            </a:r>
            <a:r>
              <a:rPr kumimoji="1" lang="zh-CN" altLang="en-US" sz="2800" b="1" dirty="0"/>
              <a:t>向量组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2800" b="1" dirty="0"/>
              <a:t>是</a:t>
            </a:r>
            <a:r>
              <a:rPr lang="zh-CN" altLang="en-US" sz="2800" b="1" dirty="0">
                <a:solidFill>
                  <a:srgbClr val="FF0000"/>
                </a:solidFill>
              </a:rPr>
              <a:t>线性相关</a:t>
            </a:r>
            <a:r>
              <a:rPr lang="zh-CN" altLang="en-US" sz="2800" b="1" dirty="0"/>
              <a:t>的，否则称它是</a:t>
            </a:r>
            <a:r>
              <a:rPr lang="zh-CN" altLang="en-US" sz="2800" b="1" dirty="0">
                <a:solidFill>
                  <a:srgbClr val="FF0000"/>
                </a:solidFill>
              </a:rPr>
              <a:t>线性无关</a:t>
            </a:r>
            <a:r>
              <a:rPr lang="zh-CN" altLang="en-US" sz="2800" b="1" dirty="0"/>
              <a:t>的</a:t>
            </a:r>
            <a:r>
              <a:rPr lang="zh-CN" altLang="en-US" sz="2800" dirty="0"/>
              <a:t>．</a:t>
            </a:r>
            <a:endParaRPr lang="en-US" altLang="zh-CN" sz="28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28E4F8D-4F4D-D14F-BB7E-7AE54DAAE0C8}"/>
              </a:ext>
            </a:extLst>
          </p:cNvPr>
          <p:cNvSpPr/>
          <p:nvPr/>
        </p:nvSpPr>
        <p:spPr>
          <a:xfrm>
            <a:off x="457074" y="3157741"/>
            <a:ext cx="7571310" cy="2431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0000FF"/>
                </a:solidFill>
              </a:rPr>
              <a:t>线性无关：</a:t>
            </a:r>
            <a:r>
              <a:rPr kumimoji="1" lang="zh-CN" altLang="en-US" sz="2800" b="1" dirty="0"/>
              <a:t>给定向量组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i="1" baseline="-25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zh-CN" altLang="en-US" sz="2800" b="1" dirty="0"/>
              <a:t>，如果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不</a:t>
            </a:r>
            <a:r>
              <a:rPr kumimoji="1" lang="zh-CN" altLang="en-US" sz="2800" b="1" dirty="0"/>
              <a:t>存在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不全为零</a:t>
            </a:r>
            <a:r>
              <a:rPr kumimoji="1" lang="zh-CN" altLang="en-US" sz="2800" b="1" dirty="0"/>
              <a:t>的实数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800" b="1" i="1" baseline="-25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zh-CN" altLang="en-US" sz="2800" b="1" dirty="0"/>
              <a:t>，即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仅当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=k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… =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800" b="1" i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=0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时</a:t>
            </a:r>
            <a:r>
              <a:rPr kumimoji="1" lang="zh-CN" altLang="en-US" sz="2800" b="1" dirty="0"/>
              <a:t>，</a:t>
            </a:r>
          </a:p>
          <a:p>
            <a:pPr algn="ctr">
              <a:lnSpc>
                <a:spcPct val="110000"/>
              </a:lnSpc>
            </a:pP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+ … + </a:t>
            </a:r>
            <a:r>
              <a:rPr kumimoji="1" lang="en-US" altLang="zh-CN" sz="2800" b="1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2800" b="1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zh-CN" sz="28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b="1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zh-CN" sz="2800" b="1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=0</a:t>
            </a:r>
            <a:r>
              <a:rPr kumimoji="1" lang="zh-CN" altLang="en-US" sz="2800" b="1" dirty="0">
                <a:solidFill>
                  <a:srgbClr val="0000FF"/>
                </a:solidFill>
              </a:rPr>
              <a:t>（零向量）</a:t>
            </a:r>
          </a:p>
          <a:p>
            <a:pPr>
              <a:lnSpc>
                <a:spcPct val="110000"/>
              </a:lnSpc>
            </a:pPr>
            <a:r>
              <a:rPr lang="zh-CN" altLang="en-US" sz="2800" b="1" dirty="0"/>
              <a:t>成立</a:t>
            </a:r>
            <a:r>
              <a:rPr lang="zh-CN" altLang="en-US" sz="2800" dirty="0"/>
              <a:t>．</a:t>
            </a:r>
            <a:endParaRPr lang="en-US" altLang="zh-CN" sz="2800" dirty="0"/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E3C81FFE-0C48-4009-8FE0-26F553FE4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b="1" spc="225" dirty="0">
              <a:latin typeface="+mn-ea"/>
            </a:endParaRPr>
          </a:p>
          <a:p>
            <a:endParaRPr lang="en-US" altLang="zh-CN" spc="225" dirty="0">
              <a:latin typeface="+mn-ea"/>
            </a:endParaRPr>
          </a:p>
          <a:p>
            <a:endParaRPr lang="en-US" altLang="zh-CN" b="1" spc="225" dirty="0">
              <a:latin typeface="+mn-ea"/>
            </a:endParaRPr>
          </a:p>
          <a:p>
            <a:r>
              <a:rPr lang="zh-CN" altLang="en-US" b="1" spc="225" dirty="0">
                <a:latin typeface="+mn-ea"/>
              </a:rPr>
              <a:t>定</a:t>
            </a:r>
            <a:endParaRPr lang="en-US" altLang="zh-CN" b="1" spc="225" dirty="0">
              <a:latin typeface="+mn-ea"/>
            </a:endParaRPr>
          </a:p>
          <a:p>
            <a:endParaRPr lang="en-US" altLang="zh-CN" spc="225" dirty="0">
              <a:latin typeface="+mn-ea"/>
            </a:endParaRPr>
          </a:p>
          <a:p>
            <a:r>
              <a:rPr lang="zh-CN" altLang="en-US" b="1" spc="225" dirty="0">
                <a:latin typeface="+mn-ea"/>
              </a:rPr>
              <a:t>义</a:t>
            </a:r>
            <a:endParaRPr lang="zh-CN" altLang="en-US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51FAD727-1D8B-40C1-B8E5-B0276DB97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pPr lvl="0"/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向量组的线性相关性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674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2EA824-3C69-0540-8C95-25F48192C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590" y="766297"/>
                <a:ext cx="7583322" cy="42330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</a:pPr>
                <a:r>
                  <a:rPr lang="en-US" altLang="zh-CN" sz="2400" b="1" dirty="0">
                    <a:solidFill>
                      <a:srgbClr val="0000FF"/>
                    </a:solidFill>
                  </a:rPr>
                  <a:t>(1)</a:t>
                </a:r>
                <a:r>
                  <a:rPr kumimoji="1" lang="zh-CN" altLang="en-US" sz="2400" b="1" dirty="0">
                    <a:solidFill>
                      <a:srgbClr val="FF0000"/>
                    </a:solidFill>
                  </a:rPr>
                  <a:t>含零向量的向量组一定线性相关</a:t>
                </a:r>
                <a:r>
                  <a:rPr kumimoji="1" lang="zh-CN" altLang="en-US" sz="2400" b="1" dirty="0"/>
                  <a:t>．</a:t>
                </a:r>
                <a:r>
                  <a:rPr kumimoji="1" lang="en-US" altLang="zh-CN" sz="2400" b="1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fontAlgn="base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</a:pPr>
                <a:r>
                  <a:rPr kumimoji="1" lang="zh-CN" altLang="en-US" sz="2400" dirty="0"/>
                  <a:t>考虑向量组 </a:t>
                </a:r>
                <a:r>
                  <a:rPr kumimoji="1" lang="en-US" altLang="zh-CN" sz="2400" b="1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kumimoji="1" lang="zh-CN" altLang="en-US" sz="2400" b="1" dirty="0">
                    <a:latin typeface="Times New Roman" pitchFamily="18" charset="0"/>
                    <a:cs typeface="Times New Roman" pitchFamily="18" charset="0"/>
                  </a:rPr>
                  <a:t>：</a:t>
                </a:r>
                <a:r>
                  <a:rPr kumimoji="1" lang="en-US" altLang="zh-CN" sz="2400" b="1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kumimoji="1" lang="en-US" altLang="zh-CN" sz="2400" b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kumimoji="1" lang="en-US" altLang="zh-CN" sz="2400" b="1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kumimoji="1" lang="en-US" altLang="zh-CN" sz="2400" b="1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kumimoji="1" lang="en-US" altLang="zh-CN" sz="2400" b="1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kumimoji="1" lang="en-US" altLang="zh-CN" sz="2400" b="1" dirty="0">
                    <a:latin typeface="Times New Roman" pitchFamily="18" charset="0"/>
                    <a:cs typeface="Times New Roman" pitchFamily="18" charset="0"/>
                  </a:rPr>
                  <a:t>, …, </a:t>
                </a:r>
                <a:r>
                  <a:rPr kumimoji="1" lang="en-US" altLang="zh-CN" sz="2400" b="1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kumimoji="1" lang="en-US" altLang="zh-CN" sz="2400" b="1" i="1" baseline="-25000" dirty="0">
                    <a:latin typeface="Times New Roman" pitchFamily="18" charset="0"/>
                    <a:cs typeface="Times New Roman" pitchFamily="18" charset="0"/>
                  </a:rPr>
                  <a:t>m </a:t>
                </a:r>
                <a:r>
                  <a:rPr kumimoji="1" lang="zh-CN" altLang="en-US" sz="2400" dirty="0"/>
                  <a:t>，不妨设</a:t>
                </a:r>
                <a:r>
                  <a:rPr kumimoji="1" lang="en-US" altLang="zh-CN" sz="2400" b="1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kumimoji="1" lang="en-US" altLang="zh-CN" sz="2400" b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kumimoji="1" lang="en-US" altLang="zh-CN" sz="2400" dirty="0">
                    <a:latin typeface="Times New Roman" pitchFamily="18" charset="0"/>
                    <a:cs typeface="Times New Roman" pitchFamily="18" charset="0"/>
                  </a:rPr>
                  <a:t> =</a:t>
                </a:r>
                <a:r>
                  <a:rPr kumimoji="1" lang="en-US" altLang="zh-CN" sz="2400" b="1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kumimoji="1" lang="zh-CN" altLang="en-US" sz="2400" dirty="0"/>
                  <a:t>．</a:t>
                </a:r>
                <a:endParaRPr kumimoji="1" lang="en-US" altLang="zh-CN" sz="2400" dirty="0"/>
              </a:p>
              <a:p>
                <a:pPr fontAlgn="base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</a:pPr>
                <a:r>
                  <a:rPr kumimoji="1" lang="zh-CN" altLang="en-US" sz="2400" dirty="0">
                    <a:latin typeface="Times New Roman" pitchFamily="18" charset="0"/>
                    <a:cs typeface="Times New Roman" pitchFamily="18" charset="0"/>
                  </a:rPr>
                  <a:t>令</a:t>
                </a:r>
                <a:r>
                  <a:rPr kumimoji="1" lang="en-US" altLang="zh-CN" sz="2400" i="1" dirty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kumimoji="1" lang="en-US" altLang="zh-CN" sz="2400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kumimoji="1" lang="en-US" altLang="zh-CN" sz="2400" dirty="0">
                    <a:latin typeface="Times New Roman" pitchFamily="18" charset="0"/>
                    <a:cs typeface="Times New Roman" pitchFamily="18" charset="0"/>
                  </a:rPr>
                  <a:t> =1</a:t>
                </a:r>
                <a:r>
                  <a:rPr kumimoji="1" lang="zh-CN" altLang="en-US" sz="2400" dirty="0"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kumimoji="1" lang="en-US" altLang="zh-CN" sz="2400" i="1" dirty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kumimoji="1" lang="en-US" altLang="zh-CN" sz="2400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kumimoji="1" lang="en-US" altLang="zh-CN" sz="2400" i="1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kumimoji="1" lang="en-US" altLang="zh-CN" sz="2400" dirty="0">
                    <a:latin typeface="Times New Roman" pitchFamily="18" charset="0"/>
                    <a:cs typeface="Times New Roman" pitchFamily="18" charset="0"/>
                  </a:rPr>
                  <a:t> … =</a:t>
                </a:r>
                <a:r>
                  <a:rPr kumimoji="1" lang="en-US" altLang="zh-CN" sz="2400" i="1" dirty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kumimoji="1" lang="en-US" altLang="zh-CN" sz="2400" i="1" baseline="-25000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kumimoji="1" lang="en-US" altLang="zh-CN" sz="2400" dirty="0">
                    <a:latin typeface="Times New Roman" pitchFamily="18" charset="0"/>
                    <a:cs typeface="Times New Roman" pitchFamily="18" charset="0"/>
                  </a:rPr>
                  <a:t>=0</a:t>
                </a:r>
                <a:r>
                  <a:rPr kumimoji="1" lang="zh-CN" altLang="en-US" sz="2400" dirty="0">
                    <a:latin typeface="Times New Roman" pitchFamily="18" charset="0"/>
                    <a:cs typeface="Times New Roman" pitchFamily="18" charset="0"/>
                  </a:rPr>
                  <a:t>，则</a:t>
                </a:r>
                <a:r>
                  <a:rPr kumimoji="1" lang="en-US" altLang="zh-CN" sz="24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∙</m:t>
                    </m:r>
                  </m:oMath>
                </a14:m>
                <a:r>
                  <a:rPr kumimoji="1" lang="en-US" altLang="zh-CN" sz="2400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kumimoji="1" lang="en-US" altLang="zh-CN" sz="2400" baseline="-25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1" lang="en-US" altLang="zh-CN" sz="2400" dirty="0">
                    <a:latin typeface="Times New Roman" pitchFamily="18" charset="0"/>
                    <a:cs typeface="Times New Roman" pitchFamily="18" charset="0"/>
                  </a:rPr>
                  <a:t>+ 0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∙ </m:t>
                    </m:r>
                  </m:oMath>
                </a14:m>
                <a:r>
                  <a:rPr kumimoji="1" lang="en-US" altLang="zh-CN" sz="2400" b="1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kumimoji="1" lang="en-US" altLang="zh-CN" sz="2400" b="1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kumimoji="1" lang="en-US" altLang="zh-CN" sz="2400" baseline="-25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1" lang="en-US" altLang="zh-CN" sz="2400" dirty="0">
                    <a:latin typeface="Times New Roman" pitchFamily="18" charset="0"/>
                    <a:cs typeface="Times New Roman" pitchFamily="18" charset="0"/>
                  </a:rPr>
                  <a:t>+ … + 0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∙ </m:t>
                    </m:r>
                  </m:oMath>
                </a14:m>
                <a:r>
                  <a:rPr kumimoji="1" lang="en-US" altLang="zh-CN" sz="2400" b="1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kumimoji="1" lang="en-US" altLang="zh-CN" sz="2400" b="1" i="1" baseline="-25000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kumimoji="1" lang="en-US" altLang="zh-CN" sz="2400" i="1" baseline="-25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1" lang="en-US" altLang="zh-CN" sz="2400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kumimoji="1" lang="en-US" altLang="zh-CN" sz="2400" b="1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kumimoji="1" lang="zh-CN" altLang="en-US" sz="2400" dirty="0"/>
                  <a:t>，</a:t>
                </a:r>
                <a:endParaRPr kumimoji="1" lang="en-US" altLang="zh-CN" sz="2400" dirty="0"/>
              </a:p>
              <a:p>
                <a:pPr fontAlgn="base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</a:pPr>
                <a:r>
                  <a:rPr kumimoji="1" lang="zh-CN" altLang="en-US" sz="2400" dirty="0"/>
                  <a:t>向量组 </a:t>
                </a:r>
                <a:r>
                  <a:rPr kumimoji="1" lang="en-US" altLang="zh-CN" sz="2400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kumimoji="1" lang="zh-CN" altLang="en-US" sz="2400" dirty="0">
                    <a:solidFill>
                      <a:srgbClr val="000000"/>
                    </a:solidFill>
                  </a:rPr>
                  <a:t>线性相关</a:t>
                </a:r>
                <a:r>
                  <a:rPr kumimoji="1" lang="zh-CN" altLang="en-US" sz="2400" dirty="0"/>
                  <a:t>．</a:t>
                </a:r>
                <a:endParaRPr kumimoji="1" lang="en-US" altLang="zh-CN" sz="2400" dirty="0"/>
              </a:p>
              <a:p>
                <a:pPr fontAlgn="base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</a:pPr>
                <a:endParaRPr kumimoji="1" lang="en-US" altLang="zh-CN" sz="2400" dirty="0">
                  <a:solidFill>
                    <a:srgbClr val="000000"/>
                  </a:solidFill>
                </a:endParaRPr>
              </a:p>
              <a:p>
                <a:pPr fontAlgn="base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</a:pPr>
                <a:r>
                  <a:rPr lang="en-US" altLang="zh-CN" sz="2400" b="1" dirty="0">
                    <a:solidFill>
                      <a:srgbClr val="0000FF"/>
                    </a:solidFill>
                  </a:rPr>
                  <a:t>(2)</a:t>
                </a:r>
                <a:r>
                  <a:rPr kumimoji="1" lang="zh-CN" altLang="en-US" sz="2400" b="1" dirty="0">
                    <a:solidFill>
                      <a:srgbClr val="000000"/>
                    </a:solidFill>
                  </a:rPr>
                  <a:t>若向量组只包含一个向量</a:t>
                </a:r>
                <a:r>
                  <a:rPr kumimoji="1" lang="en-US" altLang="zh-CN" sz="24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kumimoji="1" lang="zh-CN" altLang="en-US" sz="2400" b="1" dirty="0">
                    <a:solidFill>
                      <a:srgbClr val="000000"/>
                    </a:solidFill>
                  </a:rPr>
                  <a:t>：</a:t>
                </a:r>
                <a:endParaRPr kumimoji="1" lang="en-US" altLang="zh-CN" sz="2400" b="1" dirty="0">
                  <a:solidFill>
                    <a:srgbClr val="000000"/>
                  </a:solidFill>
                </a:endParaRPr>
              </a:p>
              <a:p>
                <a:pPr fontAlgn="base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</a:pPr>
                <a:r>
                  <a:rPr kumimoji="1" lang="zh-CN" altLang="en-US" sz="2400" b="1" dirty="0">
                    <a:solidFill>
                      <a:srgbClr val="000000"/>
                    </a:solidFill>
                  </a:rPr>
                  <a:t>    当</a:t>
                </a:r>
                <a:r>
                  <a:rPr kumimoji="1" lang="en-US" altLang="zh-CN" sz="2400" b="1" dirty="0">
                    <a:solidFill>
                      <a:srgbClr val="000000"/>
                    </a:solidFill>
                  </a:rPr>
                  <a:t> </a:t>
                </a:r>
                <a:r>
                  <a:rPr kumimoji="1" lang="en-US" altLang="zh-CN" sz="24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kumimoji="1" lang="zh-CN" altLang="en-US" sz="2400" b="1" dirty="0">
                    <a:solidFill>
                      <a:srgbClr val="000000"/>
                    </a:solidFill>
                  </a:rPr>
                  <a:t>是</a:t>
                </a:r>
                <a:r>
                  <a:rPr kumimoji="1" lang="zh-CN" altLang="en-US" sz="2400" b="1" dirty="0">
                    <a:solidFill>
                      <a:srgbClr val="0000FF"/>
                    </a:solidFill>
                  </a:rPr>
                  <a:t>零向量</a:t>
                </a:r>
                <a:r>
                  <a:rPr kumimoji="1" lang="zh-CN" altLang="en-US" sz="2400" b="1" dirty="0">
                    <a:solidFill>
                      <a:srgbClr val="000000"/>
                    </a:solidFill>
                  </a:rPr>
                  <a:t>时，线性相关；      </a:t>
                </a:r>
                <a:r>
                  <a:rPr kumimoji="1" lang="en-US" altLang="zh-CN" sz="24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∙</m:t>
                    </m:r>
                  </m:oMath>
                </a14:m>
                <a:r>
                  <a:rPr kumimoji="1" lang="en-US" altLang="zh-CN" sz="2400" b="1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kumimoji="1" lang="en-US" altLang="zh-CN" sz="2400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kumimoji="1" lang="en-US" altLang="zh-CN" sz="2400" b="1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kumimoji="1" lang="en-US" altLang="zh-CN" sz="2400" b="1" dirty="0">
                  <a:solidFill>
                    <a:srgbClr val="000000"/>
                  </a:solidFill>
                </a:endParaRPr>
              </a:p>
              <a:p>
                <a:pPr fontAlgn="base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</a:pPr>
                <a:r>
                  <a:rPr kumimoji="1" lang="zh-CN" altLang="en-US" sz="2400" b="1" dirty="0">
                    <a:solidFill>
                      <a:srgbClr val="000000"/>
                    </a:solidFill>
                  </a:rPr>
                  <a:t>    当</a:t>
                </a:r>
                <a:r>
                  <a:rPr kumimoji="1" lang="en-US" altLang="zh-CN" sz="2400" b="1" dirty="0">
                    <a:solidFill>
                      <a:srgbClr val="000000"/>
                    </a:solidFill>
                  </a:rPr>
                  <a:t> </a:t>
                </a:r>
                <a:r>
                  <a:rPr kumimoji="1" lang="en-US" altLang="zh-CN" sz="24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kumimoji="1" lang="zh-CN" altLang="en-US" sz="2400" b="1" dirty="0">
                    <a:solidFill>
                      <a:srgbClr val="000000"/>
                    </a:solidFill>
                  </a:rPr>
                  <a:t>是</a:t>
                </a:r>
                <a:r>
                  <a:rPr kumimoji="1" lang="zh-CN" altLang="en-US" sz="2400" b="1" dirty="0">
                    <a:solidFill>
                      <a:srgbClr val="0000FF"/>
                    </a:solidFill>
                  </a:rPr>
                  <a:t>非零向量</a:t>
                </a:r>
                <a:r>
                  <a:rPr kumimoji="1" lang="zh-CN" altLang="en-US" sz="2400" b="1" dirty="0">
                    <a:solidFill>
                      <a:srgbClr val="000000"/>
                    </a:solidFill>
                  </a:rPr>
                  <a:t>时，线性无关．  </a:t>
                </a:r>
                <a14:m>
                  <m:oMath xmlns:m="http://schemas.openxmlformats.org/officeDocument/2006/math">
                    <m:r>
                      <a:rPr kumimoji="1"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kumimoji="1"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kumimoji="1"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kumimoji="1"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kumimoji="1" lang="en-US" altLang="zh-CN" sz="2400" i="1" dirty="0">
                    <a:latin typeface="Times New Roman" pitchFamily="18" charset="0"/>
                    <a:cs typeface="Times New Roman" pitchFamily="18" charset="0"/>
                  </a:rPr>
                  <a:t>k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∙</m:t>
                    </m:r>
                  </m:oMath>
                </a14:m>
                <a:r>
                  <a:rPr kumimoji="1" lang="en-US" altLang="zh-CN" sz="2400" b="1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kumimoji="1" lang="en-US" altLang="zh-CN" sz="2400" i="1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kumimoji="1" lang="en-US" altLang="zh-CN" sz="2400" b="1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14:m>
                  <m:oMath xmlns:m="http://schemas.openxmlformats.org/officeDocument/2006/math">
                    <m:r>
                      <a:rPr kumimoji="1" lang="zh-CN" alt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⇒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Times New Roman" pitchFamily="18" charset="0"/>
                        <a:cs typeface="Times New Roman" pitchFamily="18" charset="0"/>
                      </a:rPr>
                      <m:t>k</m:t>
                    </m:r>
                    <m:r>
                      <m:rPr>
                        <m:nor/>
                      </m:rPr>
                      <a:rPr kumimoji="1" lang="en-US" altLang="zh-CN" sz="2400" dirty="0">
                        <a:latin typeface="Times New Roman" pitchFamily="18" charset="0"/>
                        <a:cs typeface="Times New Roman" pitchFamily="18" charset="0"/>
                      </a:rPr>
                      <m:t>=0</m:t>
                    </m:r>
                  </m:oMath>
                </a14:m>
                <a:endParaRPr kumimoji="1" lang="zh-CN" altLang="en-US" sz="2400" b="1" dirty="0">
                  <a:solidFill>
                    <a:srgbClr val="000000"/>
                  </a:solidFill>
                </a:endParaRPr>
              </a:p>
              <a:p>
                <a:pPr fontAlgn="base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</a:pPr>
                <a:endParaRPr kumimoji="1" lang="zh-CN" altLang="en-US" sz="1950" b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2EA824-3C69-0540-8C95-25F48192C6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8590" y="766297"/>
                <a:ext cx="7583322" cy="4233082"/>
              </a:xfrm>
              <a:prstGeom prst="rect">
                <a:avLst/>
              </a:prstGeom>
              <a:blipFill>
                <a:blip r:embed="rId3"/>
                <a:stretch>
                  <a:fillRect l="-1206" t="-14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副标题 5">
            <a:extLst>
              <a:ext uri="{FF2B5EF4-FFF2-40B4-BE49-F238E27FC236}">
                <a16:creationId xmlns:a16="http://schemas.microsoft.com/office/drawing/2014/main" id="{4638AB32-845B-4E73-AF88-A273F3AA1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b="1" spc="225" dirty="0">
              <a:latin typeface="+mn-ea"/>
            </a:endParaRPr>
          </a:p>
          <a:p>
            <a:endParaRPr lang="en-US" altLang="zh-CN" spc="225" dirty="0">
              <a:latin typeface="+mn-ea"/>
            </a:endParaRPr>
          </a:p>
          <a:p>
            <a:endParaRPr lang="en-US" altLang="zh-CN" b="1" spc="225" dirty="0">
              <a:latin typeface="+mn-ea"/>
            </a:endParaRPr>
          </a:p>
          <a:p>
            <a:r>
              <a:rPr lang="zh-CN" altLang="en-US" b="1" spc="225" dirty="0">
                <a:latin typeface="+mn-ea"/>
              </a:rPr>
              <a:t>定</a:t>
            </a:r>
            <a:endParaRPr lang="en-US" altLang="zh-CN" b="1" spc="225" dirty="0">
              <a:latin typeface="+mn-ea"/>
            </a:endParaRPr>
          </a:p>
          <a:p>
            <a:endParaRPr lang="en-US" altLang="zh-CN" spc="225" dirty="0">
              <a:latin typeface="+mn-ea"/>
            </a:endParaRPr>
          </a:p>
          <a:p>
            <a:r>
              <a:rPr lang="zh-CN" altLang="en-US" b="1" spc="225" dirty="0">
                <a:latin typeface="+mn-ea"/>
              </a:rPr>
              <a:t>义</a:t>
            </a:r>
            <a:endParaRPr lang="zh-CN" altLang="en-US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97715813-2601-407F-82D8-776AF22F2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pPr lvl="0"/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向量组的线性相关性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206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2EA824-3C69-0540-8C95-25F48192C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95" y="404664"/>
                <a:ext cx="8136904" cy="513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</a:pPr>
                <a:r>
                  <a:rPr lang="en-US" altLang="zh-CN" sz="2400" b="1" dirty="0">
                    <a:solidFill>
                      <a:srgbClr val="0000FF"/>
                    </a:solidFill>
                  </a:rPr>
                  <a:t>(3)</a:t>
                </a:r>
                <a:r>
                  <a:rPr kumimoji="1" lang="zh-CN" altLang="en-US" sz="2400" b="1" dirty="0">
                    <a:solidFill>
                      <a:srgbClr val="000000"/>
                    </a:solidFill>
                  </a:rPr>
                  <a:t>两个向量</a:t>
                </a:r>
                <a:r>
                  <a:rPr kumimoji="1" lang="en-US" altLang="zh-CN" sz="24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400" b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sz="24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400" b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kumimoji="1" lang="zh-CN" altLang="en-US" sz="2400" b="1" dirty="0">
                    <a:solidFill>
                      <a:srgbClr val="000000"/>
                    </a:solidFill>
                  </a:rPr>
                  <a:t>线性相关的充要条件是</a:t>
                </a:r>
                <a:r>
                  <a:rPr kumimoji="1" lang="en-US" altLang="zh-CN" sz="24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400" b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sz="24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400" b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kumimoji="1" lang="zh-CN" altLang="en-US" sz="2400" b="1" dirty="0">
                    <a:solidFill>
                      <a:srgbClr val="000000"/>
                    </a:solidFill>
                  </a:rPr>
                  <a:t>的分量对应成比例， </a:t>
                </a:r>
                <a:r>
                  <a:rPr kumimoji="1" lang="zh-CN" altLang="en-US" sz="2400" b="1" dirty="0">
                    <a:solidFill>
                      <a:srgbClr val="008000"/>
                    </a:solidFill>
                  </a:rPr>
                  <a:t>几何意义是两向量共线．</a:t>
                </a:r>
                <a:endParaRPr kumimoji="1" lang="en-US" altLang="zh-CN" sz="2400" b="1" dirty="0">
                  <a:solidFill>
                    <a:srgbClr val="008000"/>
                  </a:solidFill>
                </a:endParaRPr>
              </a:p>
              <a:p>
                <a:pPr fontAlgn="base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</a:pPr>
                <a:r>
                  <a:rPr kumimoji="1" lang="zh-C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kumimoji="1" lang="en-US" altLang="zh-CN" sz="24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400" b="1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CN" sz="24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1" lang="en-US" altLang="zh-CN" sz="2400" dirty="0">
                    <a:latin typeface="Times New Roman" pitchFamily="18" charset="0"/>
                    <a:cs typeface="Times New Roman" pitchFamily="18" charset="0"/>
                  </a:rPr>
                  <a:t>=(</a:t>
                </a:r>
                <a:r>
                  <a:rPr kumimoji="1" lang="en-US" altLang="zh-CN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400" b="1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11,</a:t>
                </a:r>
                <a:r>
                  <a:rPr kumimoji="1" lang="zh-CN" altLang="en-US" sz="2400" b="1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400" b="1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12,</a:t>
                </a:r>
                <a:r>
                  <a:rPr kumimoji="1" lang="zh-CN" altLang="en-US" sz="2400" b="1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400" b="1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…,</a:t>
                </a:r>
                <a:r>
                  <a:rPr kumimoji="1" lang="zh-CN" altLang="en-US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400" b="1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1n</a:t>
                </a:r>
                <a:r>
                  <a:rPr kumimoji="1" lang="en-US" altLang="zh-CN" sz="2400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kumimoji="1" lang="zh-CN" altLang="en-US" sz="2400" dirty="0"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kumimoji="1" lang="en-US" altLang="zh-CN" sz="24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kumimoji="1" lang="en-US" altLang="zh-CN" sz="2400" b="1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zh-CN" sz="24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1" lang="en-US" altLang="zh-CN" sz="2400" dirty="0">
                    <a:latin typeface="Times New Roman" pitchFamily="18" charset="0"/>
                    <a:cs typeface="Times New Roman" pitchFamily="18" charset="0"/>
                  </a:rPr>
                  <a:t>=(</a:t>
                </a:r>
                <a:r>
                  <a:rPr kumimoji="1" lang="en-US" altLang="zh-CN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400" b="1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21,</a:t>
                </a:r>
                <a:r>
                  <a:rPr kumimoji="1" lang="zh-CN" altLang="en-US" sz="2400" b="1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400" b="1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22,</a:t>
                </a:r>
                <a:r>
                  <a:rPr kumimoji="1" lang="zh-CN" altLang="en-US" sz="2400" b="1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400" b="1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…,</a:t>
                </a:r>
                <a:r>
                  <a:rPr kumimoji="1" lang="zh-CN" altLang="en-US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400" b="1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2n</a:t>
                </a:r>
                <a:r>
                  <a:rPr kumimoji="1" lang="en-US" altLang="zh-CN" sz="2400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kumimoji="1" lang="zh-CN" altLang="en-US" sz="2400" dirty="0"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kumimoji="1" lang="en-US" altLang="zh-CN" sz="2400" b="1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1" lang="en-US" altLang="zh-CN" sz="2400" i="1" dirty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kumimoji="1" lang="en-US" altLang="zh-CN" sz="2400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kumimoji="1" lang="en-US" altLang="zh-CN" sz="2400" b="1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kumimoji="1" lang="en-US" altLang="zh-CN" sz="2400" b="1" baseline="-25000" dirty="0">
                    <a:latin typeface="Times New Roman" pitchFamily="18" charset="0"/>
                    <a:cs typeface="Times New Roman" pitchFamily="18" charset="0"/>
                  </a:rPr>
                  <a:t>1 </a:t>
                </a:r>
                <a:r>
                  <a:rPr kumimoji="1" lang="en-US" altLang="zh-CN" sz="2400" b="1" dirty="0">
                    <a:latin typeface="Times New Roman" pitchFamily="18" charset="0"/>
                    <a:cs typeface="Times New Roman" pitchFamily="18" charset="0"/>
                  </a:rPr>
                  <a:t>+ </a:t>
                </a:r>
                <a:r>
                  <a:rPr kumimoji="1" lang="en-US" altLang="zh-CN" sz="2400" i="1" dirty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kumimoji="1" lang="en-US" altLang="zh-CN" sz="2400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kumimoji="1" lang="en-US" altLang="zh-CN" sz="2400" b="1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kumimoji="1" lang="en-US" altLang="zh-CN" sz="2400" b="1" baseline="-25000" dirty="0">
                    <a:latin typeface="Times New Roman" pitchFamily="18" charset="0"/>
                    <a:cs typeface="Times New Roman" pitchFamily="18" charset="0"/>
                  </a:rPr>
                  <a:t>2 </a:t>
                </a:r>
                <a:r>
                  <a:rPr kumimoji="1" lang="en-US" altLang="zh-CN" sz="2400" b="1" dirty="0">
                    <a:latin typeface="Times New Roman" pitchFamily="18" charset="0"/>
                    <a:cs typeface="Times New Roman" pitchFamily="18" charset="0"/>
                  </a:rPr>
                  <a:t>=0</a:t>
                </a:r>
                <a:r>
                  <a:rPr kumimoji="1" lang="zh-CN" altLang="en-US" sz="2400" dirty="0">
                    <a:latin typeface="Times New Roman" pitchFamily="18" charset="0"/>
                    <a:cs typeface="Times New Roman" pitchFamily="18" charset="0"/>
                  </a:rPr>
                  <a:t>，</a:t>
                </a:r>
                <a:endParaRPr kumimoji="1" lang="en-US" altLang="zh-CN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fontAlgn="base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</a:pPr>
                <a:r>
                  <a:rPr kumimoji="1" lang="zh-CN" altLang="en-US" sz="2400" dirty="0">
                    <a:latin typeface="Times New Roman" pitchFamily="18" charset="0"/>
                    <a:cs typeface="Times New Roman" pitchFamily="18" charset="0"/>
                  </a:rPr>
                  <a:t>不妨设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2400" i="1" dirty="0">
                        <a:latin typeface="Times New Roman" pitchFamily="18" charset="0"/>
                        <a:cs typeface="Times New Roman" pitchFamily="18" charset="0"/>
                      </a:rPr>
                      <m:t>k</m:t>
                    </m:r>
                    <m:r>
                      <m:rPr>
                        <m:nor/>
                      </m:rPr>
                      <a:rPr kumimoji="1" lang="en-US" altLang="zh-CN" sz="2400" baseline="-25000" dirty="0">
                        <a:latin typeface="Times New Roman" pitchFamily="18" charset="0"/>
                        <a:cs typeface="Times New Roman" pitchFamily="18" charset="0"/>
                      </a:rPr>
                      <m:t>1</m:t>
                    </m:r>
                    <m:r>
                      <a:rPr kumimoji="1"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kumimoji="1" lang="zh-CN" altLang="en-US" sz="2400" dirty="0"/>
                  <a:t>，则</a:t>
                </a:r>
                <a:r>
                  <a:rPr kumimoji="1" lang="en-US" altLang="zh-CN" sz="2400" b="1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kumimoji="1" lang="en-US" altLang="zh-CN" sz="2400" b="1" baseline="-25000" dirty="0">
                    <a:latin typeface="Times New Roman" pitchFamily="18" charset="0"/>
                    <a:cs typeface="Times New Roman" pitchFamily="18" charset="0"/>
                  </a:rPr>
                  <a:t>1 </a:t>
                </a:r>
                <a:r>
                  <a:rPr kumimoji="1" lang="en-US" altLang="zh-CN" sz="2400" b="1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kumimoji="1" lang="en-US" altLang="zh-CN" sz="2400" b="1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f>
                      <m:f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kumimoji="1" lang="en-US" altLang="zh-CN" sz="2400" i="1" dirty="0">
                            <a:latin typeface="Times New Roman" pitchFamily="18" charset="0"/>
                            <a:cs typeface="Times New Roman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kumimoji="1" lang="en-US" altLang="zh-CN" sz="2400" baseline="-25000" dirty="0">
                            <a:latin typeface="Times New Roman" pitchFamily="18" charset="0"/>
                            <a:cs typeface="Times New Roman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kumimoji="1" lang="en-US" altLang="zh-CN" sz="2400" i="1" dirty="0">
                            <a:latin typeface="Times New Roman" pitchFamily="18" charset="0"/>
                            <a:cs typeface="Times New Roman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kumimoji="1" lang="en-US" altLang="zh-CN" sz="2400" baseline="-25000" dirty="0">
                            <a:latin typeface="Times New Roman" pitchFamily="18" charset="0"/>
                            <a:cs typeface="Times New Roman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kumimoji="1"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kumimoji="1" lang="en-US" altLang="zh-CN" sz="24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zh-CN" sz="24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1" lang="zh-CN" altLang="en-US" sz="2400" dirty="0"/>
                  <a:t>．</a:t>
                </a:r>
                <a:r>
                  <a:rPr kumimoji="1" lang="en-US" altLang="zh-CN" sz="2400" dirty="0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</a:p>
              <a:p>
                <a:pPr fontAlgn="base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</a:pP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⇒</m:t>
                    </m:r>
                    <m:f>
                      <m:fPr>
                        <m:ctrlP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kumimoji="1"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kumimoji="1" lang="en-US" altLang="zh-CN" sz="2400" b="1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num>
                      <m:den>
                        <m:r>
                          <m:rPr>
                            <m:nor/>
                          </m:rPr>
                          <a:rPr kumimoji="1"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kumimoji="1" lang="en-US" altLang="zh-CN" sz="2400" b="1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den>
                    </m:f>
                    <m:r>
                      <a:rPr kumimoji="1"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kumimoji="1"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kumimoji="1" lang="en-US" altLang="zh-CN" sz="2400" b="1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num>
                      <m:den>
                        <m:r>
                          <m:rPr>
                            <m:nor/>
                          </m:rPr>
                          <a:rPr kumimoji="1"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kumimoji="1" lang="en-US" altLang="zh-CN" sz="2400" b="1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den>
                    </m:f>
                  </m:oMath>
                </a14:m>
                <a:r>
                  <a:rPr kumimoji="1"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kumimoji="1"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kumimoji="1" lang="en-US" altLang="zh-CN" sz="2400" b="1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kumimoji="1" lang="en-US" altLang="zh-CN" sz="2400" b="1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num>
                      <m:den>
                        <m:r>
                          <m:rPr>
                            <m:nor/>
                          </m:rPr>
                          <a:rPr kumimoji="1"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kumimoji="1" lang="en-US" altLang="zh-CN" sz="2400" b="1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kumimoji="1" lang="en-US" altLang="zh-CN" sz="2400" b="1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kumimoji="1" lang="en-US" altLang="zh-CN" sz="2400" dirty="0"/>
                  <a:t> </a:t>
                </a:r>
                <a:r>
                  <a:rPr kumimoji="1" lang="en-US" altLang="zh-CN" sz="2400" b="1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kumimoji="1" lang="en-US" altLang="zh-CN" sz="24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f>
                      <m:f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kumimoji="1" lang="en-US" altLang="zh-CN" sz="2400" i="1" dirty="0">
                            <a:latin typeface="Times New Roman" pitchFamily="18" charset="0"/>
                            <a:cs typeface="Times New Roman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kumimoji="1" lang="en-US" altLang="zh-CN" sz="2400" baseline="-25000" dirty="0">
                            <a:latin typeface="Times New Roman" pitchFamily="18" charset="0"/>
                            <a:cs typeface="Times New Roman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kumimoji="1" lang="en-US" altLang="zh-CN" sz="2400" i="1" dirty="0">
                            <a:latin typeface="Times New Roman" pitchFamily="18" charset="0"/>
                            <a:cs typeface="Times New Roman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kumimoji="1" lang="en-US" altLang="zh-CN" sz="2400" baseline="-25000" dirty="0">
                            <a:latin typeface="Times New Roman" pitchFamily="18" charset="0"/>
                            <a:cs typeface="Times New Roman" pitchFamily="18" charset="0"/>
                          </a:rPr>
                          <m:t>1</m:t>
                        </m:r>
                      </m:den>
                    </m:f>
                    <m:r>
                      <m:rPr>
                        <m:nor/>
                      </m:rPr>
                      <a:rPr kumimoji="1" lang="zh-CN" altLang="en-US" sz="2400" dirty="0">
                        <a:latin typeface="Times New Roman" pitchFamily="18" charset="0"/>
                        <a:cs typeface="Times New Roman" pitchFamily="18" charset="0"/>
                      </a:rPr>
                      <m:t> ，</m:t>
                    </m:r>
                  </m:oMath>
                </a14:m>
                <a:r>
                  <a:rPr kumimoji="1" lang="en-US" altLang="zh-CN" sz="24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kumimoji="1" lang="en-US" altLang="zh-CN" sz="2400" b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sz="24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400" b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kumimoji="1" lang="zh-CN" altLang="en-US" sz="2400" dirty="0">
                    <a:solidFill>
                      <a:srgbClr val="000000"/>
                    </a:solidFill>
                  </a:rPr>
                  <a:t>的分量对应成比例</a:t>
                </a:r>
                <a:r>
                  <a:rPr kumimoji="1" lang="zh-CN" altLang="en-US" sz="2400" dirty="0"/>
                  <a:t>．</a:t>
                </a:r>
                <a:endParaRPr kumimoji="1" lang="en-US" altLang="zh-CN" sz="2400" dirty="0"/>
              </a:p>
              <a:p>
                <a:pPr fontAlgn="base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</a:pPr>
                <a:endParaRPr kumimoji="1" lang="en-US" altLang="zh-CN" sz="2400" b="1" dirty="0">
                  <a:solidFill>
                    <a:srgbClr val="008000"/>
                  </a:solidFill>
                </a:endParaRPr>
              </a:p>
              <a:p>
                <a:pPr fontAlgn="base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</a:pPr>
                <a:r>
                  <a:rPr lang="en-US" altLang="zh-CN" sz="2400" b="1" dirty="0">
                    <a:solidFill>
                      <a:srgbClr val="0000FF"/>
                    </a:solidFill>
                  </a:rPr>
                  <a:t>(4)</a:t>
                </a:r>
                <a:r>
                  <a:rPr kumimoji="1" lang="zh-CN" altLang="en-US" sz="2400" b="1" dirty="0">
                    <a:solidFill>
                      <a:srgbClr val="000000"/>
                    </a:solidFill>
                  </a:rPr>
                  <a:t>三个</a:t>
                </a:r>
                <a:r>
                  <a:rPr kumimoji="1" lang="zh-CN" altLang="en-US" sz="2400" b="1" dirty="0"/>
                  <a:t>向量</a:t>
                </a:r>
                <a:r>
                  <a:rPr kumimoji="1"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kumimoji="1" lang="en-US" altLang="zh-CN" sz="24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sz="2400" b="1" dirty="0"/>
                  <a:t>线性相关的</a:t>
                </a:r>
                <a:r>
                  <a:rPr kumimoji="1" lang="zh-CN" altLang="en-US" sz="2400" b="1" dirty="0">
                    <a:solidFill>
                      <a:srgbClr val="008000"/>
                    </a:solidFill>
                  </a:rPr>
                  <a:t>几何意义是三个向量共面</a:t>
                </a:r>
                <a:r>
                  <a:rPr kumimoji="1" lang="zh-CN" altLang="en-US" sz="2400" b="1" dirty="0"/>
                  <a:t>．</a:t>
                </a:r>
                <a:endParaRPr kumimoji="1" lang="en-US" altLang="zh-CN" sz="2400" b="1" dirty="0"/>
              </a:p>
              <a:p>
                <a:pPr fontAlgn="base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</a:pPr>
                <a:r>
                  <a:rPr kumimoji="1" lang="en-US" altLang="zh-CN" sz="2400" i="1" dirty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kumimoji="1" lang="en-US" altLang="zh-CN" sz="2400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kumimoji="1" lang="en-US" altLang="zh-CN" sz="2400" b="1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kumimoji="1" lang="en-US" altLang="zh-CN" sz="2400" b="1" baseline="-25000" dirty="0">
                    <a:latin typeface="Times New Roman" pitchFamily="18" charset="0"/>
                    <a:cs typeface="Times New Roman" pitchFamily="18" charset="0"/>
                  </a:rPr>
                  <a:t>1 </a:t>
                </a:r>
                <a:r>
                  <a:rPr kumimoji="1" lang="en-US" altLang="zh-CN" sz="2400" b="1" dirty="0">
                    <a:latin typeface="Times New Roman" pitchFamily="18" charset="0"/>
                    <a:cs typeface="Times New Roman" pitchFamily="18" charset="0"/>
                  </a:rPr>
                  <a:t>+ </a:t>
                </a:r>
                <a:r>
                  <a:rPr kumimoji="1" lang="en-US" altLang="zh-CN" sz="2400" i="1" dirty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kumimoji="1" lang="en-US" altLang="zh-CN" sz="2400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kumimoji="1" lang="en-US" altLang="zh-CN" sz="2400" b="1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kumimoji="1" lang="en-US" altLang="zh-CN" sz="2400" b="1" baseline="-25000" dirty="0">
                    <a:latin typeface="Times New Roman" pitchFamily="18" charset="0"/>
                    <a:cs typeface="Times New Roman" pitchFamily="18" charset="0"/>
                  </a:rPr>
                  <a:t>2 </a:t>
                </a:r>
                <a:r>
                  <a:rPr kumimoji="1" lang="en-US" altLang="zh-CN" sz="2400" b="1" dirty="0">
                    <a:latin typeface="Times New Roman" pitchFamily="18" charset="0"/>
                    <a:cs typeface="Times New Roman" pitchFamily="18" charset="0"/>
                  </a:rPr>
                  <a:t>+ </a:t>
                </a:r>
                <a:r>
                  <a:rPr kumimoji="1" lang="en-US" altLang="zh-CN" sz="2400" i="1" dirty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kumimoji="1" lang="en-US" altLang="zh-CN" sz="2400" i="1" baseline="-250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kumimoji="1" lang="en-US" altLang="zh-CN" sz="2400" b="1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kumimoji="1" lang="en-US" altLang="zh-CN" sz="2400" b="1" i="1" baseline="-25000" dirty="0">
                    <a:latin typeface="Times New Roman" pitchFamily="18" charset="0"/>
                    <a:cs typeface="Times New Roman" pitchFamily="18" charset="0"/>
                  </a:rPr>
                  <a:t>3 </a:t>
                </a:r>
                <a:r>
                  <a:rPr kumimoji="1" lang="en-US" altLang="zh-CN" sz="2400" b="1" dirty="0">
                    <a:latin typeface="Times New Roman" pitchFamily="18" charset="0"/>
                    <a:cs typeface="Times New Roman" pitchFamily="18" charset="0"/>
                  </a:rPr>
                  <a:t>=0</a:t>
                </a:r>
                <a:r>
                  <a:rPr kumimoji="1" lang="zh-CN" altLang="en-US" sz="2400" b="1" dirty="0"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kumimoji="1" lang="zh-CN" altLang="en-US" sz="2400" dirty="0">
                    <a:latin typeface="Times New Roman" pitchFamily="18" charset="0"/>
                    <a:cs typeface="Times New Roman" pitchFamily="18" charset="0"/>
                  </a:rPr>
                  <a:t>不妨设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2400" i="1" dirty="0">
                        <a:latin typeface="Times New Roman" pitchFamily="18" charset="0"/>
                        <a:cs typeface="Times New Roman" pitchFamily="18" charset="0"/>
                      </a:rPr>
                      <m:t>k</m:t>
                    </m:r>
                    <m:r>
                      <m:rPr>
                        <m:nor/>
                      </m:rPr>
                      <a:rPr kumimoji="1" lang="en-US" altLang="zh-CN" sz="2400" baseline="-25000" dirty="0">
                        <a:latin typeface="Times New Roman" pitchFamily="18" charset="0"/>
                        <a:cs typeface="Times New Roman" pitchFamily="18" charset="0"/>
                      </a:rPr>
                      <m:t>1</m:t>
                    </m:r>
                    <m:r>
                      <a:rPr kumimoji="1"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kumimoji="1" lang="zh-CN" altLang="en-US" sz="2400" dirty="0"/>
                  <a:t>，</a:t>
                </a:r>
                <a:r>
                  <a:rPr kumimoji="1" lang="zh-CN" altLang="en-US" sz="2400" b="1" dirty="0">
                    <a:latin typeface="Times New Roman" pitchFamily="18" charset="0"/>
                    <a:cs typeface="Times New Roman" pitchFamily="18" charset="0"/>
                  </a:rPr>
                  <a:t>则</a:t>
                </a:r>
                <a:endParaRPr kumimoji="1" lang="en-US" altLang="zh-CN" sz="24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fontAlgn="base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</a:pPr>
                <a:r>
                  <a:rPr kumimoji="1" lang="en-US" altLang="zh-CN" sz="2400" b="1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kumimoji="1" lang="en-US" altLang="zh-CN" sz="2400" b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kumimoji="1" lang="en-US" altLang="zh-CN" sz="2400" b="1" dirty="0">
                    <a:latin typeface="Times New Roman" pitchFamily="18" charset="0"/>
                    <a:cs typeface="Times New Roman" pitchFamily="18" charset="0"/>
                  </a:rPr>
                  <a:t> =</a:t>
                </a:r>
                <a:r>
                  <a:rPr kumimoji="1" lang="en-US" altLang="zh-CN" sz="2400" b="1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f>
                      <m:f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kumimoji="1" lang="en-US" altLang="zh-CN" sz="2400" dirty="0">
                            <a:latin typeface="Times New Roman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kumimoji="1" lang="en-US" altLang="zh-CN" sz="2400" i="1" dirty="0">
                            <a:latin typeface="Times New Roman" pitchFamily="18" charset="0"/>
                            <a:cs typeface="Times New Roman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kumimoji="1" lang="en-US" altLang="zh-CN" sz="2400" baseline="-25000" dirty="0">
                            <a:latin typeface="Times New Roman" pitchFamily="18" charset="0"/>
                            <a:cs typeface="Times New Roman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kumimoji="1" lang="en-US" altLang="zh-CN" sz="24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kumimoji="1" lang="en-US" altLang="zh-CN" sz="2400" i="1" dirty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kumimoji="1" lang="en-US" altLang="zh-CN" sz="2400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kumimoji="1" lang="en-US" altLang="zh-CN" sz="2400" b="1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kumimoji="1" lang="en-US" altLang="zh-CN" sz="2400" b="1" baseline="-25000" dirty="0">
                    <a:latin typeface="Times New Roman" pitchFamily="18" charset="0"/>
                    <a:cs typeface="Times New Roman" pitchFamily="18" charset="0"/>
                  </a:rPr>
                  <a:t>2 </a:t>
                </a:r>
                <a:r>
                  <a:rPr kumimoji="1" lang="en-US" altLang="zh-CN" sz="2400" b="1" dirty="0">
                    <a:latin typeface="Times New Roman" pitchFamily="18" charset="0"/>
                    <a:cs typeface="Times New Roman" pitchFamily="18" charset="0"/>
                  </a:rPr>
                  <a:t>+ </a:t>
                </a:r>
                <a:r>
                  <a:rPr kumimoji="1" lang="en-US" altLang="zh-CN" sz="2400" i="1" dirty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kumimoji="1" lang="en-US" altLang="zh-CN" sz="2400" i="1" baseline="-250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kumimoji="1" lang="en-US" altLang="zh-CN" sz="2400" b="1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kumimoji="1" lang="en-US" altLang="zh-CN" sz="2400" b="1" i="1" baseline="-250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kumimoji="1" lang="en-US" altLang="zh-CN" sz="2400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kumimoji="1" lang="zh-CN" altLang="en-US" sz="2400" dirty="0"/>
                  <a:t> ．</a:t>
                </a:r>
                <a:endParaRPr kumimoji="1" lang="en-US" altLang="zh-CN" sz="2400" b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2EA824-3C69-0540-8C95-25F48192C6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695" y="404664"/>
                <a:ext cx="8136904" cy="5137625"/>
              </a:xfrm>
              <a:prstGeom prst="rect">
                <a:avLst/>
              </a:prstGeom>
              <a:blipFill>
                <a:blip r:embed="rId3"/>
                <a:stretch>
                  <a:fillRect l="-1199" t="-1186" r="-599" b="-1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副标题 5">
            <a:extLst>
              <a:ext uri="{FF2B5EF4-FFF2-40B4-BE49-F238E27FC236}">
                <a16:creationId xmlns:a16="http://schemas.microsoft.com/office/drawing/2014/main" id="{01B0C26E-6F58-43E2-B578-647CF4D28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b="1" spc="225" dirty="0">
              <a:latin typeface="+mn-ea"/>
            </a:endParaRPr>
          </a:p>
          <a:p>
            <a:endParaRPr lang="en-US" altLang="zh-CN" spc="225" dirty="0">
              <a:latin typeface="+mn-ea"/>
            </a:endParaRPr>
          </a:p>
          <a:p>
            <a:endParaRPr lang="en-US" altLang="zh-CN" b="1" spc="225" dirty="0">
              <a:latin typeface="+mn-ea"/>
            </a:endParaRPr>
          </a:p>
          <a:p>
            <a:r>
              <a:rPr lang="zh-CN" altLang="en-US" b="1" spc="225" dirty="0">
                <a:latin typeface="+mn-ea"/>
              </a:rPr>
              <a:t>定</a:t>
            </a:r>
            <a:endParaRPr lang="en-US" altLang="zh-CN" b="1" spc="225" dirty="0">
              <a:latin typeface="+mn-ea"/>
            </a:endParaRPr>
          </a:p>
          <a:p>
            <a:endParaRPr lang="en-US" altLang="zh-CN" spc="225" dirty="0">
              <a:latin typeface="+mn-ea"/>
            </a:endParaRPr>
          </a:p>
          <a:p>
            <a:r>
              <a:rPr lang="zh-CN" altLang="en-US" b="1" spc="225" dirty="0">
                <a:latin typeface="+mn-ea"/>
              </a:rPr>
              <a:t>义</a:t>
            </a:r>
            <a:endParaRPr lang="zh-CN" altLang="en-US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ADFF5712-AD4B-4436-B6B3-5A7B4A852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pPr lvl="0"/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向量组的线性相关性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502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BB96586-CC78-4050-9648-42A24C638759}"/>
              </a:ext>
            </a:extLst>
          </p:cNvPr>
          <p:cNvSpPr txBox="1"/>
          <p:nvPr/>
        </p:nvSpPr>
        <p:spPr>
          <a:xfrm>
            <a:off x="255874" y="298902"/>
            <a:ext cx="7344095" cy="5407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spc="225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向量组的线性相关性的判定</a:t>
            </a:r>
            <a:r>
              <a:rPr lang="en-US" altLang="zh-CN" sz="2800" b="1" spc="225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(</a:t>
            </a:r>
            <a:r>
              <a:rPr lang="zh-CN" altLang="en-US" sz="2800" b="1" spc="225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重点</a:t>
            </a:r>
            <a:r>
              <a:rPr lang="en-US" altLang="zh-CN" sz="2800" b="1" spc="225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)</a:t>
            </a:r>
            <a:endParaRPr lang="en-US" altLang="zh-CN" sz="28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</p:txBody>
      </p:sp>
      <p:graphicFrame>
        <p:nvGraphicFramePr>
          <p:cNvPr id="20" name="Object 6">
            <a:extLst>
              <a:ext uri="{FF2B5EF4-FFF2-40B4-BE49-F238E27FC236}">
                <a16:creationId xmlns:a16="http://schemas.microsoft.com/office/drawing/2014/main" id="{000CE6BE-B2BC-6148-BC14-4E96232EEC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7544" y="1594044"/>
          <a:ext cx="2843016" cy="396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76160" imgH="228600" progId="Equation.DSMT4">
                  <p:embed/>
                </p:oleObj>
              </mc:Choice>
              <mc:Fallback>
                <p:oleObj name="Equation" r:id="rId3" imgW="1676160" imgH="228600" progId="Equation.DSMT4">
                  <p:embed/>
                  <p:pic>
                    <p:nvPicPr>
                      <p:cNvPr id="20" name="Object 6">
                        <a:extLst>
                          <a:ext uri="{FF2B5EF4-FFF2-40B4-BE49-F238E27FC236}">
                            <a16:creationId xmlns:a16="http://schemas.microsoft.com/office/drawing/2014/main" id="{000CE6BE-B2BC-6148-BC14-4E96232EEC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594044"/>
                        <a:ext cx="2843016" cy="3965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>
            <a:extLst>
              <a:ext uri="{FF2B5EF4-FFF2-40B4-BE49-F238E27FC236}">
                <a16:creationId xmlns:a16="http://schemas.microsoft.com/office/drawing/2014/main" id="{E7D2B968-D0B1-2640-849C-E4A3E6221D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73358" y="1225505"/>
          <a:ext cx="3812225" cy="1421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42920" imgH="939600" progId="Equation.DSMT4">
                  <p:embed/>
                </p:oleObj>
              </mc:Choice>
              <mc:Fallback>
                <p:oleObj name="Equation" r:id="rId5" imgW="1942920" imgH="939600" progId="Equation.DSMT4">
                  <p:embed/>
                  <p:pic>
                    <p:nvPicPr>
                      <p:cNvPr id="21" name="Object 7">
                        <a:extLst>
                          <a:ext uri="{FF2B5EF4-FFF2-40B4-BE49-F238E27FC236}">
                            <a16:creationId xmlns:a16="http://schemas.microsoft.com/office/drawing/2014/main" id="{E7D2B968-D0B1-2640-849C-E4A3E6221D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3358" y="1225505"/>
                        <a:ext cx="3812225" cy="14215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8">
            <a:extLst>
              <a:ext uri="{FF2B5EF4-FFF2-40B4-BE49-F238E27FC236}">
                <a16:creationId xmlns:a16="http://schemas.microsoft.com/office/drawing/2014/main" id="{DCDFEAB5-4880-1348-90DB-CABEAC8A5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146" y="1609810"/>
            <a:ext cx="512978" cy="380817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000000"/>
              </a:solidFill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2028CC5-68C8-534D-9756-F163CBF9B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956" y="2957896"/>
            <a:ext cx="2519685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zh-CN" altLang="en-US" sz="2000" b="1" dirty="0">
                <a:solidFill>
                  <a:srgbClr val="000000"/>
                </a:solidFill>
              </a:rPr>
              <a:t>向量组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…,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kumimoji="1" lang="en-US" altLang="zh-CN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zh-CN" altLang="en-US" sz="2000" b="1" dirty="0">
                <a:solidFill>
                  <a:srgbClr val="0000FF"/>
                </a:solidFill>
              </a:rPr>
              <a:t>线性相关</a:t>
            </a: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3D1B6CC4-CB6C-DE41-8F77-170BD13FB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7045" y="2955154"/>
            <a:ext cx="3016250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en-US" altLang="zh-CN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 </a:t>
            </a:r>
            <a:r>
              <a:rPr kumimoji="1" lang="zh-CN" altLang="en-US" sz="2000" b="1" dirty="0">
                <a:solidFill>
                  <a:srgbClr val="000000"/>
                </a:solidFill>
                <a:latin typeface="楷体_GB2312" pitchFamily="49" charset="-122"/>
              </a:rPr>
              <a:t>元齐次线性方程组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Ax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0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zh-CN" altLang="en-US" sz="2000" b="1" dirty="0">
                <a:solidFill>
                  <a:srgbClr val="0000FF"/>
                </a:solidFill>
              </a:rPr>
              <a:t>有非零解</a:t>
            </a:r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42750FE6-6A87-164F-A17E-A040A9F47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362" y="3223754"/>
            <a:ext cx="1609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1">
            <a:spAutoFit/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&lt;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kumimoji="1" lang="en-US" altLang="zh-CN" sz="20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10">
            <a:extLst>
              <a:ext uri="{FF2B5EF4-FFF2-40B4-BE49-F238E27FC236}">
                <a16:creationId xmlns:a16="http://schemas.microsoft.com/office/drawing/2014/main" id="{A6211E3B-CF35-0A4D-9A27-72C58A7D5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233" y="4327243"/>
            <a:ext cx="2519685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zh-CN" altLang="en-US" sz="2000" b="1" dirty="0">
                <a:solidFill>
                  <a:srgbClr val="000000"/>
                </a:solidFill>
              </a:rPr>
              <a:t>向量组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…,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kumimoji="1" lang="en-US" altLang="zh-CN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zh-CN" altLang="en-US" sz="2000" b="1" dirty="0">
                <a:solidFill>
                  <a:srgbClr val="0000FF"/>
                </a:solidFill>
              </a:rPr>
              <a:t>线性无关</a:t>
            </a:r>
          </a:p>
        </p:txBody>
      </p:sp>
      <p:sp>
        <p:nvSpPr>
          <p:cNvPr id="30" name="Rectangle 11">
            <a:extLst>
              <a:ext uri="{FF2B5EF4-FFF2-40B4-BE49-F238E27FC236}">
                <a16:creationId xmlns:a16="http://schemas.microsoft.com/office/drawing/2014/main" id="{0B5C08C3-A52F-A247-9C55-BAAE010EB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768" y="4324501"/>
            <a:ext cx="3016250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en-US" altLang="zh-CN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 </a:t>
            </a:r>
            <a:r>
              <a:rPr kumimoji="1" lang="zh-CN" altLang="en-US" sz="2000" b="1" dirty="0">
                <a:solidFill>
                  <a:srgbClr val="000000"/>
                </a:solidFill>
                <a:latin typeface="楷体_GB2312" pitchFamily="49" charset="-122"/>
              </a:rPr>
              <a:t>元齐次线性方程组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Ax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0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zh-CN" altLang="en-US" sz="2000" b="1" dirty="0">
                <a:solidFill>
                  <a:srgbClr val="0000FF"/>
                </a:solidFill>
              </a:rPr>
              <a:t>只有零解</a:t>
            </a:r>
          </a:p>
        </p:txBody>
      </p:sp>
      <p:sp>
        <p:nvSpPr>
          <p:cNvPr id="31" name="AutoShape 12">
            <a:extLst>
              <a:ext uri="{FF2B5EF4-FFF2-40B4-BE49-F238E27FC236}">
                <a16:creationId xmlns:a16="http://schemas.microsoft.com/office/drawing/2014/main" id="{8E79E0FC-3EB4-D549-8AE0-EBF58C58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094" y="4518122"/>
            <a:ext cx="531581" cy="425583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Rectangle 13">
            <a:extLst>
              <a:ext uri="{FF2B5EF4-FFF2-40B4-BE49-F238E27FC236}">
                <a16:creationId xmlns:a16="http://schemas.microsoft.com/office/drawing/2014/main" id="{66E5EB27-2A3B-6845-81D6-CED813A29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085" y="4463158"/>
            <a:ext cx="1609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1">
            <a:spAutoFit/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kumimoji="1" lang="en-US" altLang="zh-CN" sz="20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AutoShape 12">
            <a:extLst>
              <a:ext uri="{FF2B5EF4-FFF2-40B4-BE49-F238E27FC236}">
                <a16:creationId xmlns:a16="http://schemas.microsoft.com/office/drawing/2014/main" id="{CDCCC58B-6940-254B-8C7B-34FD1D558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414" y="4480286"/>
            <a:ext cx="531581" cy="425583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AutoShape 12">
            <a:extLst>
              <a:ext uri="{FF2B5EF4-FFF2-40B4-BE49-F238E27FC236}">
                <a16:creationId xmlns:a16="http://schemas.microsoft.com/office/drawing/2014/main" id="{3FF1089D-3ACA-3F45-A909-480C78E60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814" y="3227477"/>
            <a:ext cx="531581" cy="425583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AutoShape 12">
            <a:extLst>
              <a:ext uri="{FF2B5EF4-FFF2-40B4-BE49-F238E27FC236}">
                <a16:creationId xmlns:a16="http://schemas.microsoft.com/office/drawing/2014/main" id="{2C4D6839-AB93-E744-A88E-47C95B96C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1691" y="3225981"/>
            <a:ext cx="531581" cy="425583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副标题 5">
            <a:extLst>
              <a:ext uri="{FF2B5EF4-FFF2-40B4-BE49-F238E27FC236}">
                <a16:creationId xmlns:a16="http://schemas.microsoft.com/office/drawing/2014/main" id="{78CA5FA9-4CE9-4AE0-8C60-46E5AC1A9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r>
              <a:rPr lang="zh-CN" altLang="en-US" sz="2800" b="1" spc="225" dirty="0">
                <a:latin typeface="+mn-ea"/>
              </a:rPr>
              <a:t>向量组的线性相关性的判定</a:t>
            </a:r>
            <a:endParaRPr lang="zh-CN" altLang="en-US" sz="2800" dirty="0"/>
          </a:p>
        </p:txBody>
      </p:sp>
      <p:sp>
        <p:nvSpPr>
          <p:cNvPr id="27" name="标题 1">
            <a:extLst>
              <a:ext uri="{FF2B5EF4-FFF2-40B4-BE49-F238E27FC236}">
                <a16:creationId xmlns:a16="http://schemas.microsoft.com/office/drawing/2014/main" id="{FCC24BB2-B7A2-42EC-B2BE-AF2A34053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pPr lvl="0"/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向量组的线性相关性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851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 animBg="1"/>
      <p:bldP spid="23" grpId="0"/>
      <p:bldP spid="24" grpId="0"/>
      <p:bldP spid="26" grpId="0"/>
      <p:bldP spid="29" grpId="0"/>
      <p:bldP spid="30" grpId="0"/>
      <p:bldP spid="31" grpId="0" animBg="1"/>
      <p:bldP spid="32" grpId="0"/>
      <p:bldP spid="34" grpId="0" animBg="1"/>
      <p:bldP spid="35" grpId="0" animBg="1"/>
      <p:bldP spid="3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heme/theme1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6956</TotalTime>
  <Words>2887</Words>
  <Application>Microsoft Office PowerPoint</Application>
  <PresentationFormat>全屏显示(4:3)</PresentationFormat>
  <Paragraphs>529</Paragraphs>
  <Slides>34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8" baseType="lpstr">
      <vt:lpstr>黑体</vt:lpstr>
      <vt:lpstr>楷体_GB2312</vt:lpstr>
      <vt:lpstr>宋体</vt:lpstr>
      <vt:lpstr>微软雅黑</vt:lpstr>
      <vt:lpstr>微软雅黑</vt:lpstr>
      <vt:lpstr>Arial</vt:lpstr>
      <vt:lpstr>Calibri</vt:lpstr>
      <vt:lpstr>Cambria Math</vt:lpstr>
      <vt:lpstr>Times New Roman</vt:lpstr>
      <vt:lpstr>主题2</vt:lpstr>
      <vt:lpstr>1_主题2</vt:lpstr>
      <vt:lpstr>2_主题2</vt:lpstr>
      <vt:lpstr>3_主题2</vt:lpstr>
      <vt:lpstr>Equation</vt:lpstr>
      <vt:lpstr> 4.1  向量组及其线性组合 </vt:lpstr>
      <vt:lpstr>   4.1 向量组及其线性组合  </vt:lpstr>
      <vt:lpstr>4.1 向量组及其线性组合</vt:lpstr>
      <vt:lpstr>4.1 向量组及其线性组合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  <vt:lpstr>PowerPoint 演示文稿</vt:lpstr>
      <vt:lpstr>PowerPoint 演示文稿</vt:lpstr>
      <vt:lpstr>PowerPoint 演示文稿</vt:lpstr>
      <vt:lpstr>PowerPoint 演示文稿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  <vt:lpstr>课  堂  小  结 </vt:lpstr>
      <vt:lpstr>课  堂  小  结 </vt:lpstr>
      <vt:lpstr>课  堂  小  结 </vt:lpstr>
    </vt:vector>
  </TitlesOfParts>
  <Manager>卢玉贞</Manager>
  <Company>dlyuzhen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卢玉贞</dc:creator>
  <cp:lastModifiedBy>Xiaotong Chen</cp:lastModifiedBy>
  <cp:revision>515</cp:revision>
  <dcterms:created xsi:type="dcterms:W3CDTF">2015-01-05T18:34:44Z</dcterms:created>
  <dcterms:modified xsi:type="dcterms:W3CDTF">2023-10-16T14:27:37Z</dcterms:modified>
</cp:coreProperties>
</file>