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29"/>
  </p:notesMasterIdLst>
  <p:sldIdLst>
    <p:sldId id="286" r:id="rId5"/>
    <p:sldId id="294" r:id="rId6"/>
    <p:sldId id="410" r:id="rId7"/>
    <p:sldId id="378" r:id="rId8"/>
    <p:sldId id="379" r:id="rId9"/>
    <p:sldId id="707" r:id="rId10"/>
    <p:sldId id="375" r:id="rId11"/>
    <p:sldId id="708" r:id="rId12"/>
    <p:sldId id="385" r:id="rId13"/>
    <p:sldId id="397" r:id="rId14"/>
    <p:sldId id="370" r:id="rId15"/>
    <p:sldId id="387" r:id="rId16"/>
    <p:sldId id="389" r:id="rId17"/>
    <p:sldId id="348" r:id="rId18"/>
    <p:sldId id="372" r:id="rId19"/>
    <p:sldId id="277" r:id="rId20"/>
    <p:sldId id="402" r:id="rId21"/>
    <p:sldId id="403" r:id="rId22"/>
    <p:sldId id="404" r:id="rId23"/>
    <p:sldId id="405" r:id="rId24"/>
    <p:sldId id="338" r:id="rId25"/>
    <p:sldId id="705" r:id="rId26"/>
    <p:sldId id="706" r:id="rId27"/>
    <p:sldId id="39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C0FCC9-F388-4A0F-951C-6BB4AFCFC7A4}">
          <p14:sldIdLst>
            <p14:sldId id="286"/>
            <p14:sldId id="294"/>
            <p14:sldId id="410"/>
            <p14:sldId id="378"/>
            <p14:sldId id="379"/>
            <p14:sldId id="707"/>
            <p14:sldId id="375"/>
            <p14:sldId id="708"/>
            <p14:sldId id="385"/>
            <p14:sldId id="397"/>
            <p14:sldId id="370"/>
            <p14:sldId id="387"/>
            <p14:sldId id="389"/>
            <p14:sldId id="348"/>
            <p14:sldId id="372"/>
            <p14:sldId id="277"/>
            <p14:sldId id="402"/>
            <p14:sldId id="403"/>
            <p14:sldId id="404"/>
            <p14:sldId id="405"/>
          </p14:sldIdLst>
        </p14:section>
        <p14:section name="无标题节" id="{13C9DCB4-EA39-4853-BA07-333095D38BC7}">
          <p14:sldIdLst>
            <p14:sldId id="338"/>
            <p14:sldId id="705"/>
            <p14:sldId id="706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1" autoAdjust="0"/>
    <p:restoredTop sz="94872" autoAdjust="0"/>
  </p:normalViewPr>
  <p:slideViewPr>
    <p:cSldViewPr>
      <p:cViewPr varScale="1">
        <p:scale>
          <a:sx n="70" d="100"/>
          <a:sy n="70" d="100"/>
        </p:scale>
        <p:origin x="95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46EC86D-EA1D-40B3-91AF-593F1C056996}" type="presOf" srcId="{EF24F56F-F948-4FAE-A21B-C908CFF0947F}" destId="{04E584C8-CAF4-4F3A-A494-457051CBD1BA}" srcOrd="0" destOrd="0" presId="urn:microsoft.com/office/officeart/2005/8/layout/venn1"/>
    <dgm:cxn modelId="{D05A4987-5D09-4753-836D-033483939EEF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B13EE5B-05AD-4F1D-9EAE-2898BB2860D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B872D197-D5BC-4CE4-A002-136BB7737C57}" type="presOf" srcId="{21F9EB01-2DBC-4DE3-BF4F-D736561A8F50}" destId="{EDBBB33F-27B5-48AE-A61C-C9DE23066AD1}" srcOrd="0" destOrd="0" presId="urn:microsoft.com/office/officeart/2005/8/layout/venn1"/>
    <dgm:cxn modelId="{43FCBDC4-0BE2-4897-B722-C3EC51F26348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2DF409A-71DC-436E-8920-F45093246ED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99DEC5A-98F4-4541-89AF-4A671A6782F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8F9EBE4-8639-4397-B419-C69A771881FE}" type="presOf" srcId="{4E65984A-BA92-43D1-B9A2-B9086CB43038}" destId="{952DD290-D500-4BE9-9525-723274617DF1}" srcOrd="0" destOrd="0" presId="urn:microsoft.com/office/officeart/2005/8/layout/venn1"/>
    <dgm:cxn modelId="{53F5E04D-CA6D-4EA4-A4FD-829E14CF21C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0E2610B-E774-4D03-82A5-A8480AC72E5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7400566-A50B-48F4-98B6-DC3FA4F9637B}" type="presOf" srcId="{8A5913D2-4896-41F8-9856-90C73F67022D}" destId="{6F917F00-94F3-4752-A2F0-5E137890CEB8}" srcOrd="0" destOrd="0" presId="urn:microsoft.com/office/officeart/2005/8/layout/venn1"/>
    <dgm:cxn modelId="{29BB17B6-81D9-47C9-9205-9E1FA12654A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A7DC6D65-3011-42E6-8B13-9A1AD7CA78F8}" type="presOf" srcId="{737B5EC5-D0D2-4529-A675-2479ADB7512A}" destId="{4470F79F-6492-40EA-A900-0CDDBA36E791}" srcOrd="0" destOrd="0" presId="urn:microsoft.com/office/officeart/2005/8/layout/venn1"/>
    <dgm:cxn modelId="{D14B0E51-1757-4503-94EA-B03FE81B1A99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9C646B9-383A-4F6B-987C-559051D7876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48F2C6E-6A36-48E3-B831-EFBD9B79337F}" type="presOf" srcId="{938154DC-7DEC-4435-8AEE-F287F60DA644}" destId="{A319629E-037B-4B5B-8915-441F51FA60BC}" srcOrd="0" destOrd="0" presId="urn:microsoft.com/office/officeart/2005/8/layout/venn1"/>
    <dgm:cxn modelId="{0F5613D8-2E92-4F58-9A95-336DCE4F635B}" type="presOf" srcId="{AABD46EF-623D-4EC1-9905-9F9517C84035}" destId="{8A8110AF-7FCF-4E47-932E-B9CB33926204}" srcOrd="0" destOrd="0" presId="urn:microsoft.com/office/officeart/2005/8/layout/venn1"/>
    <dgm:cxn modelId="{93F93DAC-6D76-4065-9704-4CB6AC9F66D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2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1083053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7182807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329157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782627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141479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9932236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298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51.wmf"/><Relationship Id="rId21" Type="http://schemas.openxmlformats.org/officeDocument/2006/relationships/image" Target="../media/image60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58.w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91.bin"/><Relationship Id="rId3" Type="http://schemas.openxmlformats.org/officeDocument/2006/relationships/image" Target="../media/image61.wmf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68.wmf"/><Relationship Id="rId2" Type="http://schemas.openxmlformats.org/officeDocument/2006/relationships/oleObject" Target="../embeddings/oleObject83.bin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2.w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3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8.bin"/><Relationship Id="rId3" Type="http://schemas.openxmlformats.org/officeDocument/2006/relationships/image" Target="../media/image22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5.wmf"/><Relationship Id="rId5" Type="http://schemas.openxmlformats.org/officeDocument/2006/relationships/image" Target="../media/image30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20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3.wmf"/><Relationship Id="rId5" Type="http://schemas.openxmlformats.org/officeDocument/2006/relationships/image" Target="../media/image25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5C48BEF-F78A-0947-BFD1-06337A3C6A8C}"/>
              </a:ext>
            </a:extLst>
          </p:cNvPr>
          <p:cNvSpPr/>
          <p:nvPr/>
        </p:nvSpPr>
        <p:spPr>
          <a:xfrm>
            <a:off x="467544" y="439960"/>
            <a:ext cx="7632848" cy="2431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800" b="1" dirty="0"/>
              <a:t>，如果存在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，使得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</a:t>
            </a:r>
            <a:endParaRPr kumimoji="1" lang="zh-CN" alt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则称</a:t>
            </a:r>
            <a:r>
              <a:rPr kumimoji="1" lang="zh-CN" altLang="en-US" sz="2800" b="1" dirty="0"/>
              <a:t>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线性相关</a:t>
            </a:r>
            <a:r>
              <a:rPr lang="zh-CN" altLang="en-US" sz="2800" b="1" dirty="0"/>
              <a:t>的，否则称它是</a:t>
            </a:r>
            <a:r>
              <a:rPr lang="zh-CN" altLang="en-US" sz="2800" b="1" dirty="0">
                <a:solidFill>
                  <a:srgbClr val="FF0000"/>
                </a:solidFill>
              </a:rPr>
              <a:t>线性无关</a:t>
            </a:r>
            <a:r>
              <a:rPr lang="zh-CN" altLang="en-US" sz="2800" b="1" dirty="0"/>
              <a:t>的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8E4F8D-4F4D-D14F-BB7E-7AE54DAAE0C8}"/>
              </a:ext>
            </a:extLst>
          </p:cNvPr>
          <p:cNvSpPr/>
          <p:nvPr/>
        </p:nvSpPr>
        <p:spPr>
          <a:xfrm>
            <a:off x="457074" y="3157741"/>
            <a:ext cx="7571310" cy="243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线性无关：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，如果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</a:t>
            </a:r>
            <a:r>
              <a:rPr kumimoji="1" lang="zh-CN" altLang="en-US" sz="2800" b="1" dirty="0"/>
              <a:t>存在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，即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仅当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… 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zh-CN" altLang="en-US" sz="2800" b="1" dirty="0"/>
              <a:t>，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成立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FAD727-1D8B-40C1-B8E5-B0276DB9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7897D5-2066-4C9A-774F-B75FD6A6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75BC28BB-C8ED-4271-2DE5-B7FF762AECFA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66885"/>
            <a:ext cx="2016224" cy="48546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引例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+mj-lt"/>
                <a:ea typeface="+mj-ea"/>
                <a:cs typeface="+mj-cs"/>
              </a:rPr>
              <a:t>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99702D0-DE01-616B-ED4F-78323CB06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20132"/>
              </p:ext>
            </p:extLst>
          </p:nvPr>
        </p:nvGraphicFramePr>
        <p:xfrm>
          <a:off x="1757052" y="260648"/>
          <a:ext cx="3771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525600" imgH="35052000" progId="Equation.DSMT4">
                  <p:embed/>
                </p:oleObj>
              </mc:Choice>
              <mc:Fallback>
                <p:oleObj name="Equation" r:id="rId2" imgW="90525600" imgH="350520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052" y="260648"/>
                        <a:ext cx="37719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FE0A9BE-2415-6D2B-151F-8D08FCB479BA}"/>
              </a:ext>
            </a:extLst>
          </p:cNvPr>
          <p:cNvSpPr/>
          <p:nvPr/>
        </p:nvSpPr>
        <p:spPr>
          <a:xfrm>
            <a:off x="400874" y="1856087"/>
            <a:ext cx="739978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=4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判断线性方程组是否有解，如果有解，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写出通解。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5F5A4B-C976-BB4B-4858-30CBECA4C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93717"/>
              </p:ext>
            </p:extLst>
          </p:nvPr>
        </p:nvGraphicFramePr>
        <p:xfrm>
          <a:off x="604050" y="3519177"/>
          <a:ext cx="448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594400" imgH="12496800" progId="Equation.DSMT4">
                  <p:embed/>
                </p:oleObj>
              </mc:Choice>
              <mc:Fallback>
                <p:oleObj name="Equation" r:id="rId4" imgW="107594400" imgH="124968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50" y="3519177"/>
                        <a:ext cx="4483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5">
            <a:extLst>
              <a:ext uri="{FF2B5EF4-FFF2-40B4-BE49-F238E27FC236}">
                <a16:creationId xmlns:a16="http://schemas.microsoft.com/office/drawing/2014/main" id="{B09EA33C-3EA1-8087-66F7-909385356A4A}"/>
              </a:ext>
            </a:extLst>
          </p:cNvPr>
          <p:cNvSpPr txBox="1"/>
          <p:nvPr/>
        </p:nvSpPr>
        <p:spPr>
          <a:xfrm>
            <a:off x="5223656" y="354302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/>
              <a:t>为任意实数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A9BAA5-07BC-4F8E-355B-FD8D18E10DE2}"/>
              </a:ext>
            </a:extLst>
          </p:cNvPr>
          <p:cNvSpPr/>
          <p:nvPr/>
        </p:nvSpPr>
        <p:spPr>
          <a:xfrm>
            <a:off x="379484" y="4457254"/>
            <a:ext cx="75724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无穷多个解构成了含有无穷多个向量的</a:t>
            </a:r>
            <a:r>
              <a:rPr lang="zh-CN" altLang="en-US" sz="2800" b="1" dirty="0">
                <a:solidFill>
                  <a:prstClr val="black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向量组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问：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能否用该向量组的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部分组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有限向量组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来刻画该向量组的性质？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20C9E-A32F-291E-0BEC-FE74B593D3CB}"/>
              </a:ext>
            </a:extLst>
          </p:cNvPr>
          <p:cNvSpPr txBox="1"/>
          <p:nvPr/>
        </p:nvSpPr>
        <p:spPr>
          <a:xfrm>
            <a:off x="467544" y="3019804"/>
            <a:ext cx="46696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有无穷多个解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9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最大无关组与秩的定义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872407"/>
            <a:ext cx="7953881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最大线性无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关组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r>
              <a:rPr lang="zh-CN" altLang="zh-CN" sz="2600" b="1" dirty="0"/>
              <a:t>简称最大无关组</a:t>
            </a:r>
            <a:r>
              <a:rPr lang="zh-CN" altLang="en-US" sz="2600" b="1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356738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492896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）最</a:t>
            </a:r>
            <a:r>
              <a:rPr lang="zh-CN" altLang="zh-CN" sz="2600" b="1" dirty="0">
                <a:latin typeface="+mn-ea"/>
              </a:rPr>
              <a:t>大无关组一般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8" y="-99392"/>
            <a:ext cx="119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58348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420888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46" name="矩形 45"/>
          <p:cNvSpPr/>
          <p:nvPr/>
        </p:nvSpPr>
        <p:spPr>
          <a:xfrm>
            <a:off x="293440" y="4129916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312191" y="4070028"/>
            <a:ext cx="803425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59632" y="407881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设向量组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：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=(1,0,0)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=(0,1,0)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840" y="4509120"/>
            <a:ext cx="3816424" cy="57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=(0,0,1,)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=(1,1,1)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49411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ym typeface="Symbol"/>
              </a:rPr>
              <a:t>则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的一个最大无关组，同理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5446965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4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的最大无关组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52" y="2996952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）最大无关组中所含向量的个数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573016"/>
            <a:ext cx="7488832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>
                <a:latin typeface="+mn-ea"/>
              </a:rPr>
              <a:t>）唯一的个数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称为</a:t>
            </a:r>
            <a:r>
              <a:rPr lang="zh-CN" altLang="en-US" sz="2600" b="1" dirty="0">
                <a:highlight>
                  <a:srgbClr val="FFFF00"/>
                </a:highlight>
                <a:latin typeface="+mn-ea"/>
              </a:rPr>
              <a:t>向量组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highlight>
                  <a:srgbClr val="FFFF00"/>
                </a:highlight>
                <a:latin typeface="+mn-ea"/>
              </a:rPr>
              <a:t>的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rPr>
              <a:t>秩</a:t>
            </a:r>
            <a:r>
              <a:rPr lang="zh-CN" altLang="en-US" sz="2600" b="1" dirty="0">
                <a:latin typeface="+mn-ea"/>
              </a:rPr>
              <a:t>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</p:spTree>
    <p:extLst>
      <p:ext uri="{BB962C8B-B14F-4D97-AF65-F5344CB8AC3E}">
        <p14:creationId xmlns:p14="http://schemas.microsoft.com/office/powerpoint/2010/main" val="2927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5" grpId="0" animBg="1"/>
      <p:bldP spid="36" grpId="0"/>
      <p:bldP spid="46" grpId="0" animBg="1"/>
      <p:bldP spid="47" grpId="0"/>
      <p:bldP spid="48" grpId="0"/>
      <p:bldP spid="49" grpId="0"/>
      <p:bldP spid="50" grpId="0"/>
      <p:bldP spid="51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2895207"/>
            <a:ext cx="7972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等价性证明</a:t>
            </a:r>
            <a:r>
              <a:rPr lang="zh-CN" altLang="en-US" sz="2600" b="1" dirty="0">
                <a:latin typeface="+mn-ea"/>
              </a:rPr>
              <a:t>：首先证明，若定义</a:t>
            </a: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成立，则定义</a:t>
            </a:r>
            <a:r>
              <a:rPr lang="en-US" altLang="zh-CN" sz="2600" b="1" dirty="0">
                <a:latin typeface="+mn-ea"/>
              </a:rPr>
              <a:t>2 </a:t>
            </a:r>
            <a:r>
              <a:rPr lang="zh-CN" altLang="en-US" sz="2600" b="1" dirty="0">
                <a:latin typeface="+mn-ea"/>
              </a:rPr>
              <a:t>一定成立。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1" y="3615287"/>
            <a:ext cx="7848872" cy="12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   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个向量都线性相关，则对于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，有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 线性相关，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5537" y="4763933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线性表示。</a:t>
            </a:r>
            <a:endParaRPr lang="zh-CN" altLang="en-US" sz="2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-2738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最大无关组的等价定义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141277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</a:t>
            </a:r>
            <a:endParaRPr lang="zh-CN" altLang="en-US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4770" y="-75192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872407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关组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977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7" grpId="0"/>
      <p:bldP spid="19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3483867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  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都可由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线性表示，则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都可以由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4347963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线性表示，故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2" y="47800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</a:t>
            </a:r>
            <a:endParaRPr lang="en-US" altLang="zh-CN" sz="2600" b="1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3548" y="5361881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线性相关。</a:t>
            </a:r>
            <a:endParaRPr lang="en-US" altLang="zh-CN" sz="2600" b="1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19" y="2735331"/>
            <a:ext cx="79726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等价性证明：</a:t>
            </a:r>
            <a:r>
              <a:rPr lang="zh-CN" altLang="en-US" sz="2600" b="1" dirty="0">
                <a:latin typeface="+mn-ea"/>
              </a:rPr>
              <a:t>再证明，若定义</a:t>
            </a: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成立，则定义</a:t>
            </a:r>
            <a:r>
              <a:rPr lang="en-US" altLang="zh-CN" sz="2600" b="1" dirty="0">
                <a:latin typeface="+mn-ea"/>
              </a:rPr>
              <a:t>1 </a:t>
            </a:r>
            <a:r>
              <a:rPr lang="zh-CN" altLang="en-US" sz="2600" b="1" dirty="0">
                <a:latin typeface="+mn-ea"/>
              </a:rPr>
              <a:t>一定成立。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-27384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latin typeface="+mn-ea"/>
              </a:rPr>
              <a:t>最大无关组的定义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1412776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</a:t>
            </a:r>
            <a:endParaRPr lang="zh-CN" altLang="en-US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1872407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关组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9598" y="-99392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86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504" y="2032392"/>
            <a:ext cx="8208912" cy="30527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95536" y="116829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+mn-ea"/>
              </a:rPr>
              <a:t>的任何两个</a:t>
            </a:r>
            <a:r>
              <a:rPr lang="zh-CN" altLang="en-US" sz="2600" b="1" dirty="0">
                <a:latin typeface="+mn-ea"/>
              </a:rPr>
              <a:t>最</a:t>
            </a:r>
            <a:r>
              <a:rPr lang="zh-CN" altLang="zh-CN" sz="2600" b="1" dirty="0">
                <a:latin typeface="+mn-ea"/>
              </a:rPr>
              <a:t>大无关组都等价</a:t>
            </a:r>
            <a:r>
              <a:rPr lang="zh-CN" altLang="en-US" sz="2600" b="1" dirty="0">
                <a:latin typeface="+mn-ea"/>
              </a:rPr>
              <a:t>，都与</a:t>
            </a:r>
            <a:r>
              <a:rPr lang="en-US" altLang="zh-CN" sz="2600" b="1" i="1" dirty="0">
                <a:latin typeface="+mn-ea"/>
              </a:rPr>
              <a:t>V   </a:t>
            </a:r>
          </a:p>
          <a:p>
            <a:r>
              <a:rPr lang="en-US" altLang="zh-CN" sz="2600" b="1" i="1" dirty="0">
                <a:latin typeface="+mn-ea"/>
              </a:rPr>
              <a:t>   </a:t>
            </a:r>
            <a:r>
              <a:rPr lang="zh-CN" altLang="en-US" sz="2600" b="1" dirty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915816" y="44624"/>
            <a:ext cx="5112568" cy="110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892050" y="44624"/>
            <a:ext cx="5352358" cy="1064780"/>
            <a:chOff x="395536" y="952394"/>
            <a:chExt cx="7989356" cy="1064780"/>
          </a:xfrm>
        </p:grpSpPr>
        <p:sp>
          <p:nvSpPr>
            <p:cNvPr id="30" name="TextBox 29"/>
            <p:cNvSpPr txBox="1"/>
            <p:nvPr/>
          </p:nvSpPr>
          <p:spPr>
            <a:xfrm>
              <a:off x="395536" y="952394"/>
              <a:ext cx="7828635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若在向量组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中能找到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r>
                <a:rPr lang="zh-CN" altLang="zh-CN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无关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1011" y="1556792"/>
              <a:ext cx="7953881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的一个</a:t>
              </a:r>
              <a:r>
                <a:rPr lang="zh-CN" altLang="zh-CN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最大线性无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关组，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简称最大无关组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535" y="1268760"/>
              <a:ext cx="7848872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并且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中任何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个向量都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线性相关，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则称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5536" y="2032392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   证明：设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: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都是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+mn-ea"/>
                <a:sym typeface="Symbol"/>
              </a:rPr>
              <a:t>的最大无关组，则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936" y="2896488"/>
            <a:ext cx="7624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中的每一个向量都可由</a:t>
            </a:r>
            <a:endParaRPr lang="en-US" altLang="zh-CN" sz="2600" b="1" dirty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   </a:t>
            </a:r>
            <a:r>
              <a:rPr lang="zh-CN" altLang="en-US" sz="2600" b="1" dirty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688576"/>
            <a:ext cx="7632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同理，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+mn-ea"/>
                <a:sym typeface="Symbol"/>
              </a:rPr>
              <a:t>中的每一个向量都可由</a:t>
            </a:r>
            <a:endParaRPr lang="en-US" altLang="zh-CN" sz="2600" b="1" dirty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    </a:t>
            </a:r>
            <a:r>
              <a:rPr lang="zh-CN" altLang="en-US" sz="2600" b="1" dirty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4480664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dirty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23529" y="2924944"/>
            <a:ext cx="67434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>
                <a:latin typeface="+mn-ea"/>
              </a:rPr>
              <a:t>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600" b="1" dirty="0">
                <a:latin typeface="+mn-ea"/>
              </a:rPr>
              <a:t>的</a:t>
            </a:r>
            <a:r>
              <a:rPr lang="zh-CN" altLang="en-US" sz="2600" b="1" dirty="0">
                <a:latin typeface="+mn-ea"/>
              </a:rPr>
              <a:t>最</a:t>
            </a:r>
            <a:r>
              <a:rPr lang="zh-CN" altLang="zh-CN" sz="2600" b="1" dirty="0">
                <a:latin typeface="+mn-ea"/>
              </a:rPr>
              <a:t>大无关组</a:t>
            </a:r>
            <a:r>
              <a:rPr lang="zh-CN" altLang="en-US" sz="2600" b="1" dirty="0">
                <a:latin typeface="+mn-ea"/>
                <a:sym typeface="Symbol"/>
              </a:rPr>
              <a:t>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536" y="116829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+mn-ea"/>
              </a:rPr>
              <a:t>的任何两个</a:t>
            </a:r>
            <a:r>
              <a:rPr lang="zh-CN" altLang="en-US" sz="2600" b="1" dirty="0">
                <a:latin typeface="+mn-ea"/>
              </a:rPr>
              <a:t>最</a:t>
            </a:r>
            <a:r>
              <a:rPr lang="zh-CN" altLang="zh-CN" sz="2600" b="1" dirty="0">
                <a:latin typeface="+mn-ea"/>
              </a:rPr>
              <a:t>大无关组都等价</a:t>
            </a:r>
            <a:r>
              <a:rPr lang="zh-CN" altLang="en-US" sz="2600" b="1" dirty="0">
                <a:latin typeface="+mn-ea"/>
              </a:rPr>
              <a:t>，都与</a:t>
            </a:r>
            <a:r>
              <a:rPr lang="en-US" altLang="zh-CN" sz="2600" b="1" i="1" dirty="0">
                <a:latin typeface="+mn-ea"/>
              </a:rPr>
              <a:t>V   </a:t>
            </a:r>
          </a:p>
          <a:p>
            <a:r>
              <a:rPr lang="en-US" altLang="zh-CN" sz="2600" b="1" i="1" dirty="0">
                <a:latin typeface="+mn-ea"/>
              </a:rPr>
              <a:t>   </a:t>
            </a:r>
            <a:r>
              <a:rPr lang="zh-CN" altLang="en-US" sz="2600" b="1" dirty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536" y="1988840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zh-CN" sz="2600" b="1" dirty="0">
                <a:solidFill>
                  <a:srgbClr val="8B257F"/>
                </a:solidFill>
                <a:latin typeface="+mn-ea"/>
              </a:rPr>
              <a:t>无关</a:t>
            </a:r>
            <a:r>
              <a:rPr lang="zh-CN" altLang="zh-CN" sz="2600" b="1" dirty="0">
                <a:latin typeface="+mn-ea"/>
              </a:rPr>
              <a:t>（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相关</a:t>
            </a:r>
            <a:r>
              <a:rPr lang="zh-CN" altLang="zh-CN" sz="2600" b="1" dirty="0">
                <a:latin typeface="+mn-ea"/>
              </a:rPr>
              <a:t>）</a:t>
            </a:r>
            <a:r>
              <a:rPr lang="zh-CN" altLang="en-US" sz="2600" b="1" dirty="0">
                <a:latin typeface="+mn-ea"/>
                <a:sym typeface="Symbol"/>
              </a:rPr>
              <a:t></a:t>
            </a:r>
            <a:endParaRPr lang="en-US" altLang="zh-CN" sz="2600" b="1" dirty="0">
              <a:latin typeface="+mn-ea"/>
              <a:sym typeface="Symbol"/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=n</a:t>
            </a:r>
            <a:r>
              <a:rPr lang="en-US" altLang="zh-CN" sz="2600" b="1" dirty="0">
                <a:latin typeface="+mn-ea"/>
              </a:rPr>
              <a:t> 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dirty="0">
                <a:latin typeface="+mn-ea"/>
              </a:rPr>
              <a:t>)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915816" y="44624"/>
            <a:ext cx="5112568" cy="110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892050" y="44624"/>
            <a:ext cx="5352358" cy="1064780"/>
            <a:chOff x="395536" y="952394"/>
            <a:chExt cx="7989356" cy="1064780"/>
          </a:xfrm>
        </p:grpSpPr>
        <p:sp>
          <p:nvSpPr>
            <p:cNvPr id="30" name="TextBox 29"/>
            <p:cNvSpPr txBox="1"/>
            <p:nvPr/>
          </p:nvSpPr>
          <p:spPr>
            <a:xfrm>
              <a:off x="395536" y="952394"/>
              <a:ext cx="7828635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若在向量组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中能找到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r>
                <a:rPr lang="zh-CN" altLang="zh-CN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无关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1011" y="1556792"/>
              <a:ext cx="7953881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的一个</a:t>
              </a:r>
              <a:r>
                <a:rPr lang="zh-CN" altLang="zh-CN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最大线性无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关组，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简称最大无关组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535" y="1268760"/>
              <a:ext cx="7848872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并且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中任何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个向量都</a:t>
              </a:r>
              <a:r>
                <a:rPr lang="zh-CN" altLang="en-US" sz="1600" b="1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线性相关，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则称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1520" y="3381111"/>
            <a:ext cx="8136904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>
                <a:solidFill>
                  <a:srgbClr val="0000CC"/>
                </a:solidFill>
              </a:rPr>
              <a:t>线性</a:t>
            </a:r>
            <a:r>
              <a:rPr lang="zh-CN" altLang="en-US" sz="2600" b="1" dirty="0">
                <a:solidFill>
                  <a:srgbClr val="0000CC"/>
                </a:solidFill>
              </a:rPr>
              <a:t>无关，</a:t>
            </a:r>
            <a:r>
              <a:rPr lang="zh-CN" altLang="en-US" sz="2600" b="1" dirty="0"/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sz="2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3984758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latin typeface="+mn-ea"/>
                <a:sym typeface="Symbol"/>
              </a:rPr>
              <a:t>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>
                <a:solidFill>
                  <a:srgbClr val="0000CC"/>
                </a:solidFill>
              </a:rPr>
              <a:t>线性</a:t>
            </a:r>
            <a:r>
              <a:rPr lang="zh-CN" altLang="en-US" sz="2600" b="1" dirty="0">
                <a:solidFill>
                  <a:srgbClr val="0000CC"/>
                </a:solidFill>
              </a:rPr>
              <a:t>无关</a:t>
            </a:r>
            <a:endParaRPr lang="zh-CN" altLang="en-US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4464695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并且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</a:t>
            </a:r>
            <a:endParaRPr lang="zh-CN" altLang="en-US" sz="2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5240813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  <a:sym typeface="Symbol"/>
              </a:rPr>
              <a:t>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latin typeface="+mn-ea"/>
                <a:sym typeface="Symbol"/>
              </a:rPr>
              <a:t>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>
                <a:latin typeface="+mn-ea"/>
              </a:rPr>
              <a:t> 属于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+mn-ea"/>
              </a:rPr>
              <a:t>，线性无关</a:t>
            </a:r>
            <a:r>
              <a:rPr lang="zh-CN" altLang="en-US" sz="2600" b="1" dirty="0">
                <a:latin typeface="+mn-ea"/>
                <a:sym typeface="Symbol"/>
              </a:rPr>
              <a:t> </a:t>
            </a:r>
            <a:endParaRPr lang="zh-CN" alt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4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024" y="1124744"/>
            <a:ext cx="7236296" cy="7920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024" y="260648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重要定理：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的行向量组的秩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的列向量组的秩。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95736" y="2595117"/>
            <a:ext cx="648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8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57493"/>
              </p:ext>
            </p:extLst>
          </p:nvPr>
        </p:nvGraphicFramePr>
        <p:xfrm>
          <a:off x="827584" y="2143602"/>
          <a:ext cx="4680520" cy="342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5880" imgH="2946240" progId="Equation.DSMT4">
                  <p:embed/>
                </p:oleObj>
              </mc:Choice>
              <mc:Fallback>
                <p:oleObj name="Equation" r:id="rId2" imgW="4025880" imgH="294624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43602"/>
                        <a:ext cx="4680520" cy="3425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过程 14"/>
          <p:cNvSpPr/>
          <p:nvPr/>
        </p:nvSpPr>
        <p:spPr>
          <a:xfrm>
            <a:off x="1736558" y="2202268"/>
            <a:ext cx="2214500" cy="223224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475656" y="2202268"/>
            <a:ext cx="1044116" cy="34589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4463988" y="3933056"/>
            <a:ext cx="3492388" cy="2016224"/>
          </a:xfrm>
          <a:prstGeom prst="wedgeRoundRectCallout">
            <a:avLst>
              <a:gd name="adj1" fmla="val -76361"/>
              <a:gd name="adj2" fmla="val -70930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>
                <a:solidFill>
                  <a:schemeClr val="tx1"/>
                </a:solidFill>
              </a:rPr>
              <a:t>个列向量线性无关构成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</a:rPr>
              <a:t>的列向量的最大无关组，</a:t>
            </a:r>
            <a:endParaRPr lang="en-US" altLang="zh-CN" sz="29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</a:rPr>
              <a:t>列向量组的秩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475656" y="2129538"/>
            <a:ext cx="3960440" cy="72339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215516" y="3982649"/>
            <a:ext cx="3564396" cy="1966631"/>
          </a:xfrm>
          <a:prstGeom prst="wedgeRoundRectCallout">
            <a:avLst>
              <a:gd name="adj1" fmla="val 19980"/>
              <a:gd name="adj2" fmla="val -85990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个行向量线性无关构成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的行向量的最大无关组，</a:t>
            </a:r>
            <a:endParaRPr lang="en-US" altLang="zh-CN" sz="2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行向量组的秩</a:t>
            </a:r>
            <a:r>
              <a:rPr lang="en-US" altLang="zh-C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400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11247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向量组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线性无关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)=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44471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向量组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线性相关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)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72000" y="2060848"/>
            <a:ext cx="3096344" cy="1728192"/>
            <a:chOff x="4355976" y="1860217"/>
            <a:chExt cx="4104456" cy="1943902"/>
          </a:xfrm>
        </p:grpSpPr>
        <p:sp>
          <p:nvSpPr>
            <p:cNvPr id="8" name="圆角矩形标注 7"/>
            <p:cNvSpPr/>
            <p:nvPr/>
          </p:nvSpPr>
          <p:spPr>
            <a:xfrm>
              <a:off x="4355976" y="1860217"/>
              <a:ext cx="4104456" cy="1943902"/>
            </a:xfrm>
            <a:prstGeom prst="wedgeRoundRectCallout">
              <a:avLst>
                <a:gd name="adj1" fmla="val -97416"/>
                <a:gd name="adj2" fmla="val 24238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是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中最高阶</a:t>
              </a:r>
              <a:endParaRPr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非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子式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379473"/>
                </p:ext>
              </p:extLst>
            </p:nvPr>
          </p:nvGraphicFramePr>
          <p:xfrm>
            <a:off x="5692311" y="3265923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20480" imgH="457200" progId="Equation.DSMT4">
                    <p:embed/>
                  </p:oleObj>
                </mc:Choice>
                <mc:Fallback>
                  <p:oleObj name="Equation" r:id="rId4" imgW="1320480" imgH="457200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2311" y="3265923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17136 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14" grpId="0"/>
      <p:bldP spid="15" grpId="0" animBg="1"/>
      <p:bldP spid="18" grpId="0" animBg="1"/>
      <p:bldP spid="18" grpId="1" animBg="1"/>
      <p:bldP spid="18" grpId="2" animBg="1"/>
      <p:bldP spid="19" grpId="0" animBg="1"/>
      <p:bldP spid="21" grpId="0" animBg="1"/>
      <p:bldP spid="21" grpId="1" animBg="1"/>
      <p:bldP spid="22" grpId="0" animBg="1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46043CA-6C7B-7AB6-5FC5-688C3242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9" y="1693956"/>
            <a:ext cx="8231187" cy="227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例题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设矩阵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fontAlgn="base" hangingPunct="1">
              <a:lnSpc>
                <a:spcPct val="1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求矩阵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的列向量组的一个最大无关组，并把不属于最大无</a:t>
            </a:r>
          </a:p>
          <a:p>
            <a:pPr eaLnBrk="1" fontAlgn="base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关组的列向量用最大无关组线性表示．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BC58795-3620-A605-9C6C-AE6C82888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47359"/>
              </p:ext>
            </p:extLst>
          </p:nvPr>
        </p:nvGraphicFramePr>
        <p:xfrm>
          <a:off x="2483768" y="1028638"/>
          <a:ext cx="33575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33600" imgH="22250400" progId="Equation.DSMT4">
                  <p:embed/>
                </p:oleObj>
              </mc:Choice>
              <mc:Fallback>
                <p:oleObj name="Equation" r:id="rId2" imgW="40233600" imgH="22250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7BC58795-3620-A605-9C6C-AE6C82888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028638"/>
                        <a:ext cx="335756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4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5D954B-9B25-F43C-54E2-EE23FFBD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32" y="3309651"/>
            <a:ext cx="822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highlight>
                  <a:srgbClr val="FFFF00"/>
                </a:highlight>
              </a:rPr>
              <a:t>第二步</a:t>
            </a:r>
            <a:r>
              <a:rPr lang="zh-CN" altLang="en-US" sz="2400" b="1" dirty="0">
                <a:solidFill>
                  <a:srgbClr val="000000"/>
                </a:solidFill>
              </a:rPr>
              <a:t>选取行阶梯形矩阵中非零行的第一个非零元所在的列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5A8CA3A-D96C-DD5C-BDA0-C6C0A4CA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7570" y="3706746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            即选取矩阵</a:t>
            </a:r>
            <a:r>
              <a:rPr lang="en-US" altLang="zh-CN" sz="2400" b="1" i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的第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列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．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F4FB9-E16F-F859-1620-BB9FCF25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516" y="769354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E20AF-8B34-1219-2992-88A995AA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341" y="769354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D08B7-D892-1F4B-4415-B2991C40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478" y="769354"/>
            <a:ext cx="503238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4B987-6034-E741-B37E-64B1412E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416" y="769354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BFEA3-BCEB-88B3-56E9-78A11FAE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28" y="769354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5EF7A-BF43-8F58-722B-BD0058D7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278" y="769354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7662FC-0740-596F-6D49-0A2A07CE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04204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解：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00"/>
                </a:highlight>
              </a:rPr>
              <a:t>第一步</a:t>
            </a:r>
            <a:r>
              <a:rPr lang="zh-CN" altLang="en-US" sz="2400" b="1" dirty="0">
                <a:solidFill>
                  <a:srgbClr val="000000"/>
                </a:solidFill>
              </a:rPr>
              <a:t>先用初等行变换把矩阵化成行阶梯形矩阵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E2C87-3FF3-AEA4-99C0-97B892420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60079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行阶梯形矩阵有 </a:t>
            </a:r>
            <a:r>
              <a:rPr lang="en-US" altLang="zh-CN" sz="2400" b="1">
                <a:solidFill>
                  <a:srgbClr val="000000"/>
                </a:solidFill>
              </a:rPr>
              <a:t>3 </a:t>
            </a:r>
            <a:r>
              <a:rPr lang="zh-CN" altLang="en-US" sz="2400" b="1">
                <a:solidFill>
                  <a:srgbClr val="000000"/>
                </a:solidFill>
              </a:rPr>
              <a:t>个非零行，故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) = 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3E68F07-F0D8-93AC-AEA9-D99ED4AA7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8728" y="761416"/>
          <a:ext cx="6170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066400" imgH="22250400" progId="Equation.DSMT4">
                  <p:embed/>
                </p:oleObj>
              </mc:Choice>
              <mc:Fallback>
                <p:oleObj name="Equation" r:id="rId2" imgW="74066400" imgH="22250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3E68F07-F0D8-93AC-AEA9-D99ED4AA7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728" y="761416"/>
                        <a:ext cx="617061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47A66CA-A6B1-85B2-8A48-22FD7E41CDFC}"/>
              </a:ext>
            </a:extLst>
          </p:cNvPr>
          <p:cNvGrpSpPr/>
          <p:nvPr/>
        </p:nvGrpSpPr>
        <p:grpSpPr bwMode="auto">
          <a:xfrm>
            <a:off x="4851078" y="1240841"/>
            <a:ext cx="2540000" cy="863600"/>
            <a:chOff x="3120" y="1017"/>
            <a:chExt cx="1781" cy="544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3BDF69B-FDF6-89D3-A166-E0376BC56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A998DF29-57E9-BCBE-2779-EA6B6A98C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B6CF72B-6DCC-62CA-EF21-451A72F6B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C77ACC7-B745-9CD2-E78D-8D921D636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5D07A3A8-E190-1A23-79DA-DD9B8B3F8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32EE34AD-358C-BBBC-1AF7-500F97B1D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664" y="4175702"/>
          <a:ext cx="4643470" cy="142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927000" progId="Equation.DSMT4">
                  <p:embed/>
                </p:oleObj>
              </mc:Choice>
              <mc:Fallback>
                <p:oleObj name="Equation" r:id="rId4" imgW="1942920" imgH="927000" progId="Equation.DSMT4">
                  <p:embed/>
                  <p:pic>
                    <p:nvPicPr>
                      <p:cNvPr id="20" name="Object 11">
                        <a:extLst>
                          <a:ext uri="{FF2B5EF4-FFF2-40B4-BE49-F238E27FC236}">
                            <a16:creationId xmlns:a16="http://schemas.microsoft.com/office/drawing/2014/main" id="{32EE34AD-358C-BBBC-1AF7-500F97B1DB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75702"/>
                        <a:ext cx="4643470" cy="1428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486E1BA3-E9EA-EE79-4FFD-EA1BB9E21F0E}"/>
              </a:ext>
            </a:extLst>
          </p:cNvPr>
          <p:cNvSpPr/>
          <p:nvPr/>
        </p:nvSpPr>
        <p:spPr>
          <a:xfrm>
            <a:off x="1150080" y="5539259"/>
            <a:ext cx="5908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latin typeface="+mn-ea"/>
              </a:rPr>
              <a:t>就是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矩阵</a:t>
            </a:r>
            <a:r>
              <a:rPr lang="en-US" altLang="zh-CN" sz="2400" b="1" i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的列向量组的一个最大无关组．</a:t>
            </a:r>
          </a:p>
        </p:txBody>
      </p:sp>
    </p:spTree>
    <p:extLst>
      <p:ext uri="{BB962C8B-B14F-4D97-AF65-F5344CB8AC3E}">
        <p14:creationId xmlns:p14="http://schemas.microsoft.com/office/powerpoint/2010/main" val="409034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1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F770D8D-ADE8-D53D-1DC8-B136BDE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310330"/>
            <a:ext cx="8362950" cy="98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highlight>
                  <a:srgbClr val="FFFF00"/>
                </a:highlight>
              </a:rPr>
              <a:t>第三步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为把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表示成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的线性组合，把矩阵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再变成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行最简形矩阵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F91764F-732C-52F3-56E1-9E6ADE9DF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95" y="1290470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467200" imgH="22250400" progId="Equation.DSMT4">
                  <p:embed/>
                </p:oleObj>
              </mc:Choice>
              <mc:Fallback>
                <p:oleObj name="Equation" r:id="rId2" imgW="80467200" imgH="22250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2F91764F-732C-52F3-56E1-9E6ADE9DF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95" y="1290470"/>
                        <a:ext cx="670401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A53CE4DA-3A4A-7BF8-4A1B-50032BFB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3212976"/>
            <a:ext cx="83629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与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，即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 0 </a:t>
            </a:r>
          </a:p>
          <a:p>
            <a:pPr marL="342900" indent="-342900" algn="ctr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3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4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5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 0 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同解．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即矩阵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列向量组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与矩阵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列向量组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有相同的线性关系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3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255874" y="298902"/>
            <a:ext cx="7344095" cy="540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25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向量组的线性相关性的判定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重点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000CE6BE-B2BC-6148-BC14-4E96232EE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594044"/>
          <a:ext cx="2843016" cy="39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000CE6BE-B2BC-6148-BC14-4E96232EE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4044"/>
                        <a:ext cx="2843016" cy="39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E7D2B968-D0B1-2640-849C-E4A3E6221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358" y="1225505"/>
          <a:ext cx="3812225" cy="14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939600" progId="Equation.DSMT4">
                  <p:embed/>
                </p:oleObj>
              </mc:Choice>
              <mc:Fallback>
                <p:oleObj name="Equation" r:id="rId5" imgW="1942920" imgH="939600" progId="Equation.DSMT4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E7D2B968-D0B1-2640-849C-E4A3E6221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58" y="1225505"/>
                        <a:ext cx="3812225" cy="142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DCDFEAB5-4880-1348-90DB-CABEAC8A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146" y="1609810"/>
            <a:ext cx="512978" cy="380817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2028CC5-68C8-534D-9756-F163CBF9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56" y="2957896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线性相关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D1B6CC4-CB6C-DE41-8F77-170BD13F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45" y="2955154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有非零解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2750FE6-6A87-164F-A17E-A040A9F4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62" y="3223754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6211E3B-CF35-0A4D-9A27-72C58A7D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233" y="4327243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线性无关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B5C08C3-A52F-A247-9C55-BAAE010E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68" y="4324501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只有零解</a:t>
            </a:r>
          </a:p>
        </p:txBody>
      </p:sp>
      <p:sp>
        <p:nvSpPr>
          <p:cNvPr id="31" name="AutoShape 12">
            <a:extLst>
              <a:ext uri="{FF2B5EF4-FFF2-40B4-BE49-F238E27FC236}">
                <a16:creationId xmlns:a16="http://schemas.microsoft.com/office/drawing/2014/main" id="{8E79E0FC-3EB4-D549-8AE0-EBF58C58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094" y="4518122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66E5EB27-2A3B-6845-81D6-CED813A2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85" y="4463158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CDCCC58B-6940-254B-8C7B-34FD1D55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414" y="4480286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2">
            <a:extLst>
              <a:ext uri="{FF2B5EF4-FFF2-40B4-BE49-F238E27FC236}">
                <a16:creationId xmlns:a16="http://schemas.microsoft.com/office/drawing/2014/main" id="{3FF1089D-3ACA-3F45-A909-480C78E6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814" y="3227477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2C4D6839-AB93-E744-A88E-47C95B96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691" y="3225981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CC24BB2-B7A2-42EC-B2BE-AF2A3405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9FE6BE-B583-D33A-FFF0-5A06C4D19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3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/>
      <p:bldP spid="24" grpId="0"/>
      <p:bldP spid="26" grpId="0"/>
      <p:bldP spid="29" grpId="0"/>
      <p:bldP spid="30" grpId="0"/>
      <p:bldP spid="31" grpId="0" animBg="1"/>
      <p:bldP spid="32" grpId="0"/>
      <p:bldP spid="34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53588423-C4C5-BA72-A745-86C0AE051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17513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467200" imgH="22250400" progId="Equation.DSMT4">
                  <p:embed/>
                </p:oleObj>
              </mc:Choice>
              <mc:Fallback>
                <p:oleObj name="Equation" r:id="rId2" imgW="80467200" imgH="2225040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53588423-C4C5-BA72-A745-86C0AE051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7513"/>
                        <a:ext cx="6704013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FC332862-0DB4-EB4A-DCE4-A588242E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93938"/>
            <a:ext cx="83629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可以看出：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en-US" sz="2400" b="1">
                <a:solidFill>
                  <a:srgbClr val="000000"/>
                </a:solidFill>
              </a:rPr>
              <a:t>−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en-US" sz="2400" b="1">
                <a:solidFill>
                  <a:srgbClr val="000000"/>
                </a:solidFill>
              </a:rPr>
              <a:t>−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		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5 </a:t>
            </a:r>
            <a:r>
              <a:rPr kumimoji="1" lang="en-US" altLang="zh-CN" sz="2400" b="1">
                <a:solidFill>
                  <a:srgbClr val="000000"/>
                </a:solidFill>
              </a:rPr>
              <a:t>= 4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+ 3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en-US" sz="2400" b="1">
                <a:solidFill>
                  <a:srgbClr val="000000"/>
                </a:solidFill>
              </a:rPr>
              <a:t>− </a:t>
            </a:r>
            <a:r>
              <a:rPr kumimoji="1" lang="en-US" altLang="zh-CN" sz="2400" b="1">
                <a:solidFill>
                  <a:srgbClr val="000000"/>
                </a:solidFill>
              </a:rPr>
              <a:t>3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4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所以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>
                <a:solidFill>
                  <a:srgbClr val="000000"/>
                </a:solidFill>
              </a:rPr>
              <a:t>		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en-US" sz="2400" b="1">
                <a:solidFill>
                  <a:srgbClr val="000000"/>
                </a:solidFill>
              </a:rPr>
              <a:t>−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en-US" sz="2400" b="1">
                <a:solidFill>
                  <a:srgbClr val="000000"/>
                </a:solidFill>
              </a:rPr>
              <a:t>−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		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5 </a:t>
            </a:r>
            <a:r>
              <a:rPr kumimoji="1" lang="en-US" altLang="zh-CN" sz="2400" b="1">
                <a:solidFill>
                  <a:srgbClr val="000000"/>
                </a:solidFill>
              </a:rPr>
              <a:t>= 4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+ 3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en-US" sz="2400" b="1">
                <a:solidFill>
                  <a:srgbClr val="000000"/>
                </a:solidFill>
              </a:rPr>
              <a:t>− </a:t>
            </a:r>
            <a:r>
              <a:rPr kumimoji="1" lang="en-US" altLang="zh-CN" sz="2400" b="1">
                <a:solidFill>
                  <a:srgbClr val="000000"/>
                </a:solidFill>
              </a:rPr>
              <a:t>3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4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5E77E7-0FCB-9F0A-F412-C977E19B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D18356-D5B5-B3AD-0FDD-93D501A17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0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563" y="557238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例题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zh-CN" altLang="en-US" sz="2600" b="1" dirty="0">
                <a:solidFill>
                  <a:srgbClr val="0000CC"/>
                </a:solidFill>
              </a:rPr>
              <a:t>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652978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47560" imgH="1930320" progId="Equation.DSMT4">
                    <p:embed/>
                  </p:oleObj>
                </mc:Choice>
                <mc:Fallback>
                  <p:oleObj name="Equation" r:id="rId2" imgW="1447560" imgH="1930320" progId="Equation.DSMT4">
                    <p:embed/>
                    <p:pic>
                      <p:nvPicPr>
                        <p:cNvPr id="0" name="Picture 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191756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85720" imgH="1930320" progId="Equation.DSMT4">
                    <p:embed/>
                  </p:oleObj>
                </mc:Choice>
                <mc:Fallback>
                  <p:oleObj name="Equation" r:id="rId4" imgW="1485720" imgH="1930320" progId="Equation.DSMT4">
                    <p:embed/>
                    <p:pic>
                      <p:nvPicPr>
                        <p:cNvPr id="0" name="Picture 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227487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720" imgH="1930320" progId="Equation.DSMT4">
                    <p:embed/>
                  </p:oleObj>
                </mc:Choice>
                <mc:Fallback>
                  <p:oleObj name="Equation" r:id="rId6" imgW="1485720" imgH="1930320" progId="Equation.DSMT4">
                    <p:embed/>
                    <p:pic>
                      <p:nvPicPr>
                        <p:cNvPr id="0" name="Picture 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224072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280" imgH="1930320" progId="Equation.DSMT4">
                    <p:embed/>
                  </p:oleObj>
                </mc:Choice>
                <mc:Fallback>
                  <p:oleObj name="Equation" r:id="rId8" imgW="1295280" imgH="1930320" progId="Equation.DSMT4">
                    <p:embed/>
                    <p:pic>
                      <p:nvPicPr>
                        <p:cNvPr id="0" name="Picture 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392993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95280" imgH="1930320" progId="Equation.DSMT4">
                    <p:embed/>
                  </p:oleObj>
                </mc:Choice>
                <mc:Fallback>
                  <p:oleObj name="Equation" r:id="rId10" imgW="1295280" imgH="1930320" progId="Equation.DSMT4">
                    <p:embed/>
                    <p:pic>
                      <p:nvPicPr>
                        <p:cNvPr id="0" name="Picture 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547664" y="2787829"/>
            <a:ext cx="3123010" cy="461665"/>
            <a:chOff x="1619796" y="2920378"/>
            <a:chExt cx="312301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622319"/>
                </p:ext>
              </p:extLst>
            </p:nvPr>
          </p:nvGraphicFramePr>
          <p:xfrm>
            <a:off x="2355206" y="2924962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87520" imgH="419040" progId="Equation.DSMT4">
                    <p:embed/>
                  </p:oleObj>
                </mc:Choice>
                <mc:Fallback>
                  <p:oleObj name="Equation" r:id="rId12" imgW="2387520" imgH="419040" progId="Equation.DSMT4">
                    <p:embed/>
                    <p:pic>
                      <p:nvPicPr>
                        <p:cNvPr id="0" name="Picture 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206" y="2924962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因为</a:t>
              </a: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90529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51160" imgH="1930320" progId="Equation.DSMT4">
                  <p:embed/>
                </p:oleObj>
              </mc:Choice>
              <mc:Fallback>
                <p:oleObj name="Equation" r:id="rId14" imgW="3251160" imgH="1930320" progId="Equation.DSMT4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</a:t>
            </a:r>
            <a:r>
              <a:rPr lang="zh-CN" altLang="en-US" sz="2600" b="1" dirty="0"/>
              <a:t>最</a:t>
            </a:r>
            <a:r>
              <a:rPr lang="zh-CN" altLang="zh-CN" sz="2600" b="1" dirty="0"/>
              <a:t>大无关组，并将其余向量用</a:t>
            </a:r>
            <a:r>
              <a:rPr lang="zh-CN" altLang="en-US" sz="2600" b="1" dirty="0"/>
              <a:t>最</a:t>
            </a:r>
            <a:r>
              <a:rPr lang="zh-CN" altLang="zh-CN" sz="2600" b="1" dirty="0"/>
              <a:t>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50481"/>
              </p:ext>
            </p:extLst>
          </p:nvPr>
        </p:nvGraphicFramePr>
        <p:xfrm>
          <a:off x="3912369" y="4522068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000" imgH="419040" progId="Equation.DSMT4">
                  <p:embed/>
                </p:oleObj>
              </mc:Choice>
              <mc:Fallback>
                <p:oleObj name="Equation" r:id="rId16" imgW="1638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369" y="4522068"/>
                        <a:ext cx="163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64957"/>
              </p:ext>
            </p:extLst>
          </p:nvPr>
        </p:nvGraphicFramePr>
        <p:xfrm>
          <a:off x="3851920" y="4954637"/>
          <a:ext cx="265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54280" imgH="419040" progId="Equation.DSMT4">
                  <p:embed/>
                </p:oleObj>
              </mc:Choice>
              <mc:Fallback>
                <p:oleObj name="Equation" r:id="rId18" imgW="2654280" imgH="41904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954637"/>
                        <a:ext cx="265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4476"/>
              </p:ext>
            </p:extLst>
          </p:nvPr>
        </p:nvGraphicFramePr>
        <p:xfrm>
          <a:off x="409575" y="3860800"/>
          <a:ext cx="2857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57320" imgH="1930320" progId="Equation.DSMT4">
                  <p:embed/>
                </p:oleObj>
              </mc:Choice>
              <mc:Fallback>
                <p:oleObj name="Equation" r:id="rId20" imgW="285732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860800"/>
                        <a:ext cx="28575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726221" y="3867294"/>
            <a:ext cx="461403" cy="1937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259632" y="3789040"/>
            <a:ext cx="381660" cy="1949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95736" y="3817099"/>
            <a:ext cx="410428" cy="192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851920" y="40050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400" b="1" dirty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400" b="1" dirty="0"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>
                <a:sym typeface="Symbol"/>
              </a:rPr>
              <a:t>是一个最大无关组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2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4" grpId="0"/>
      <p:bldP spid="29" grpId="0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830400" imgH="46329600" progId="Equation.DSMT4">
                    <p:embed/>
                  </p:oleObj>
                </mc:Choice>
                <mc:Fallback>
                  <p:oleObj name="Equation" r:id="rId2" imgW="90830400" imgH="46329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设矩阵</a:t>
              </a: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751200" imgH="10058400" progId="Equation.DSMT4">
                    <p:embed/>
                  </p:oleObj>
                </mc:Choice>
                <mc:Fallback>
                  <p:oleObj name="Equation" r:id="rId4" imgW="66751200" imgH="100584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解：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467200" imgH="46329600" progId="Equation.DSMT4">
                  <p:embed/>
                </p:oleObj>
              </mc:Choice>
              <mc:Fallback>
                <p:oleObj name="Equation" r:id="rId6" imgW="80467200" imgH="4632960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634400" imgH="10058400" progId="Equation.DSMT4">
                    <p:embed/>
                  </p:oleObj>
                </mc:Choice>
                <mc:Fallback>
                  <p:oleObj name="Equation" r:id="rId8" imgW="46634400" imgH="1005840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因为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3949600" imgH="11582400" progId="Equation.DSMT4">
                    <p:embed/>
                  </p:oleObj>
                </mc:Choice>
                <mc:Fallback>
                  <p:oleObj name="Equation" r:id="rId10" imgW="53949600" imgH="1158240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619672" y="3933056"/>
          <a:ext cx="5412097" cy="149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694400" imgH="46329600" progId="Equation.DSMT4">
                  <p:embed/>
                </p:oleObj>
              </mc:Choice>
              <mc:Fallback>
                <p:oleObj name="Equation" r:id="rId12" imgW="145694400" imgH="4632960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5412097" cy="1495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3"/>
          <p:cNvGrpSpPr/>
          <p:nvPr/>
        </p:nvGrpSpPr>
        <p:grpSpPr>
          <a:xfrm>
            <a:off x="3347864" y="4005064"/>
            <a:ext cx="4824413" cy="1659508"/>
            <a:chOff x="2771800" y="4077072"/>
            <a:chExt cx="4824413" cy="1659508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771800" y="4149080"/>
            <a:ext cx="4824413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0817600" imgH="46329600" progId="Equation.DSMT4">
                    <p:embed/>
                  </p:oleObj>
                </mc:Choice>
                <mc:Fallback>
                  <p:oleObj name="Equation" r:id="rId14" imgW="140817600" imgH="4632960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4149080"/>
                          <a:ext cx="4824413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椭圆 23"/>
            <p:cNvSpPr/>
            <p:nvPr/>
          </p:nvSpPr>
          <p:spPr>
            <a:xfrm>
              <a:off x="5616116" y="4077072"/>
              <a:ext cx="324036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84168" y="4077072"/>
              <a:ext cx="288032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804248" y="4128442"/>
              <a:ext cx="360040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830400" imgH="46329600" progId="Equation.DSMT4">
                    <p:embed/>
                  </p:oleObj>
                </mc:Choice>
                <mc:Fallback>
                  <p:oleObj name="Equation" r:id="rId2" imgW="90830400" imgH="46329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设矩阵</a:t>
              </a: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751200" imgH="10058400" progId="Equation.DSMT4">
                    <p:embed/>
                  </p:oleObj>
                </mc:Choice>
                <mc:Fallback>
                  <p:oleObj name="Equation" r:id="rId4" imgW="66751200" imgH="100584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解：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467200" imgH="46329600" progId="Equation.DSMT4">
                  <p:embed/>
                </p:oleObj>
              </mc:Choice>
              <mc:Fallback>
                <p:oleObj name="Equation" r:id="rId6" imgW="80467200" imgH="46329600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634400" imgH="10058400" progId="Equation.DSMT4">
                    <p:embed/>
                  </p:oleObj>
                </mc:Choice>
                <mc:Fallback>
                  <p:oleObj name="Equation" r:id="rId8" imgW="46634400" imgH="1005840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因为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3949600" imgH="11582400" progId="Equation.DSMT4">
                    <p:embed/>
                  </p:oleObj>
                </mc:Choice>
                <mc:Fallback>
                  <p:oleObj name="Equation" r:id="rId10" imgW="53949600" imgH="1158240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-7957392" y="4077072"/>
            <a:ext cx="10297144" cy="1656184"/>
            <a:chOff x="-2700808" y="4077072"/>
            <a:chExt cx="10297144" cy="1656184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-2700808" y="4093562"/>
            <a:ext cx="5412097" cy="1495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5694400" imgH="46329600" progId="Equation.DSMT4">
                    <p:embed/>
                  </p:oleObj>
                </mc:Choice>
                <mc:Fallback>
                  <p:oleObj name="Equation" r:id="rId12" imgW="145694400" imgH="463296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700808" y="4093562"/>
                          <a:ext cx="5412097" cy="14956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3"/>
            <p:cNvGrpSpPr/>
            <p:nvPr/>
          </p:nvGrpSpPr>
          <p:grpSpPr>
            <a:xfrm>
              <a:off x="2771923" y="4077072"/>
              <a:ext cx="4824413" cy="1656184"/>
              <a:chOff x="2771923" y="4077072"/>
              <a:chExt cx="4824413" cy="1656184"/>
            </a:xfrm>
          </p:grpSpPr>
          <p:graphicFrame>
            <p:nvGraphicFramePr>
              <p:cNvPr id="23" name="对象 22"/>
              <p:cNvGraphicFramePr>
                <a:graphicFrameLocks noChangeAspect="1"/>
              </p:cNvGraphicFramePr>
              <p:nvPr/>
            </p:nvGraphicFramePr>
            <p:xfrm>
              <a:off x="2771923" y="4077072"/>
              <a:ext cx="4824413" cy="158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40817600" imgH="46329600" progId="Equation.DSMT4">
                      <p:embed/>
                    </p:oleObj>
                  </mc:Choice>
                  <mc:Fallback>
                    <p:oleObj name="Equation" r:id="rId14" imgW="140817600" imgH="46329600" progId="Equation.DSMT4">
                      <p:embed/>
                      <p:pic>
                        <p:nvPicPr>
                          <p:cNvPr id="23" name="对象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923" y="4077072"/>
                            <a:ext cx="4824413" cy="158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椭圆 23"/>
              <p:cNvSpPr/>
              <p:nvPr/>
            </p:nvSpPr>
            <p:spPr>
              <a:xfrm>
                <a:off x="5616116" y="4077072"/>
                <a:ext cx="324036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084168" y="4077072"/>
                <a:ext cx="288032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804248" y="4128442"/>
                <a:ext cx="360040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2627784" y="4221088"/>
            <a:ext cx="612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所以向量组</a:t>
            </a:r>
            <a:r>
              <a:rPr lang="en-US" altLang="zh-CN" sz="2600" b="1" dirty="0"/>
              <a:t>                            </a:t>
            </a:r>
            <a:r>
              <a:rPr lang="zh-CN" altLang="zh-CN" sz="2600" b="1" dirty="0"/>
              <a:t>的秩等于</a:t>
            </a:r>
            <a:r>
              <a:rPr lang="en-US" altLang="zh-CN" sz="2600" b="1" dirty="0"/>
              <a:t>3 </a:t>
            </a:r>
            <a:endParaRPr lang="zh-CN" altLang="en-US" sz="26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534644" y="425776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634400" imgH="10058400" progId="Equation.DSMT4">
                  <p:embed/>
                </p:oleObj>
              </mc:Choice>
              <mc:Fallback>
                <p:oleObj name="Equation" r:id="rId16" imgW="46634400" imgH="100584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644" y="4257760"/>
                        <a:ext cx="194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99792" y="468609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一个最大无关组为</a:t>
            </a:r>
            <a:r>
              <a:rPr lang="en-US" altLang="zh-CN" sz="2600" b="1" dirty="0"/>
              <a:t> </a:t>
            </a:r>
            <a:endParaRPr lang="zh-CN" altLang="en-US" sz="2600" b="1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914180" y="5232518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843200" imgH="10058400" progId="Equation.DSMT4">
                  <p:embed/>
                </p:oleObj>
              </mc:Choice>
              <mc:Fallback>
                <p:oleObj name="Equation" r:id="rId18" imgW="40843200" imgH="100584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180" y="5232518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076056" y="5232518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538400" imgH="10058400" progId="Equation.DSMT4">
                  <p:embed/>
                </p:oleObj>
              </mc:Choice>
              <mc:Fallback>
                <p:oleObj name="Equation" r:id="rId20" imgW="40538400" imgH="100584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232518"/>
                        <a:ext cx="168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712416" y="4715514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822400" imgH="9753600" progId="Equation.DSMT4">
                  <p:embed/>
                </p:oleObj>
              </mc:Choice>
              <mc:Fallback>
                <p:oleObj name="Equation" r:id="rId22" imgW="26822400" imgH="97536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416" y="4715514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  <a:highlight>
                  <a:srgbClr val="FFFF00"/>
                </a:highlight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42" grpId="0"/>
      <p:bldP spid="31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最大无关组与秩的定义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872407"/>
            <a:ext cx="7953881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最大线性无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关组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r>
              <a:rPr lang="zh-CN" altLang="zh-CN" sz="2600" b="1" dirty="0"/>
              <a:t>简称最大无关组</a:t>
            </a:r>
            <a:r>
              <a:rPr lang="zh-CN" altLang="en-US" sz="2600" b="1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356738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8" y="-99392"/>
            <a:ext cx="119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0F64E58C-8E74-C55F-EF83-B2BF25F7B64E}"/>
              </a:ext>
            </a:extLst>
          </p:cNvPr>
          <p:cNvSpPr txBox="1"/>
          <p:nvPr/>
        </p:nvSpPr>
        <p:spPr>
          <a:xfrm>
            <a:off x="1392805" y="259903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最大无关组的等价定义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6B410E49-53EB-95A1-6CF9-BC385387C5D8}"/>
              </a:ext>
            </a:extLst>
          </p:cNvPr>
          <p:cNvSpPr txBox="1"/>
          <p:nvPr/>
        </p:nvSpPr>
        <p:spPr>
          <a:xfrm>
            <a:off x="384693" y="312720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12D4A290-932E-BF03-71E6-DC1E868BE3AA}"/>
              </a:ext>
            </a:extLst>
          </p:cNvPr>
          <p:cNvSpPr txBox="1"/>
          <p:nvPr/>
        </p:nvSpPr>
        <p:spPr>
          <a:xfrm>
            <a:off x="312685" y="4039194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600" b="1" dirty="0"/>
              <a:t>个向量</a:t>
            </a:r>
            <a:r>
              <a:rPr lang="zh-CN" altLang="en-US" sz="2600" b="1" dirty="0">
                <a:sym typeface="Symbol"/>
              </a:rPr>
              <a:t></a:t>
            </a:r>
            <a:r>
              <a:rPr lang="zh-CN" altLang="en-US" sz="2600" b="1" dirty="0"/>
              <a:t>都可以由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线性表示</a:t>
            </a:r>
            <a:endParaRPr lang="zh-CN" altLang="en-US" sz="2600" b="1" dirty="0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74598A21-21EA-B69F-ABC8-E835B71895AC}"/>
              </a:ext>
            </a:extLst>
          </p:cNvPr>
          <p:cNvSpPr txBox="1"/>
          <p:nvPr/>
        </p:nvSpPr>
        <p:spPr>
          <a:xfrm>
            <a:off x="312685" y="3559257"/>
            <a:ext cx="782863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>
                <a:sym typeface="Symbol"/>
              </a:rPr>
              <a:t>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9B13774F-256B-54CE-5D0F-FF74C7EC06AD}"/>
              </a:ext>
            </a:extLst>
          </p:cNvPr>
          <p:cNvSpPr txBox="1"/>
          <p:nvPr/>
        </p:nvSpPr>
        <p:spPr>
          <a:xfrm>
            <a:off x="312685" y="4498825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/>
              <a:t>最大线性无</a:t>
            </a:r>
            <a:r>
              <a:rPr lang="zh-CN" altLang="en-US" sz="2600" b="1" dirty="0"/>
              <a:t>关组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1F7B1A-9E6D-5811-E884-1CE831A6E340}"/>
              </a:ext>
            </a:extLst>
          </p:cNvPr>
          <p:cNvSpPr/>
          <p:nvPr/>
        </p:nvSpPr>
        <p:spPr>
          <a:xfrm>
            <a:off x="282119" y="2680084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5A3299BE-BA93-B77E-5AE0-7134FBEFE644}"/>
              </a:ext>
            </a:extLst>
          </p:cNvPr>
          <p:cNvSpPr txBox="1"/>
          <p:nvPr/>
        </p:nvSpPr>
        <p:spPr>
          <a:xfrm>
            <a:off x="226307" y="2529047"/>
            <a:ext cx="1194049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9ED56142-00E2-512C-8F72-F793F95374AE}"/>
              </a:ext>
            </a:extLst>
          </p:cNvPr>
          <p:cNvSpPr txBox="1"/>
          <p:nvPr/>
        </p:nvSpPr>
        <p:spPr>
          <a:xfrm>
            <a:off x="282365" y="5091234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重要定理：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的行向量组的秩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的列向量组的秩。</a:t>
            </a:r>
          </a:p>
        </p:txBody>
      </p:sp>
    </p:spTree>
    <p:extLst>
      <p:ext uri="{BB962C8B-B14F-4D97-AF65-F5344CB8AC3E}">
        <p14:creationId xmlns:p14="http://schemas.microsoft.com/office/powerpoint/2010/main" val="4238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21" grpId="0"/>
      <p:bldP spid="13" grpId="0"/>
      <p:bldP spid="14" grpId="0"/>
      <p:bldP spid="15" grpId="0"/>
      <p:bldP spid="17" grpId="0"/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D801B8-3A58-4C1E-E2C8-90DA143681E6}"/>
              </a:ext>
            </a:extLst>
          </p:cNvPr>
          <p:cNvSpPr/>
          <p:nvPr/>
        </p:nvSpPr>
        <p:spPr>
          <a:xfrm>
            <a:off x="59848" y="135365"/>
            <a:ext cx="1169043" cy="5128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DC4BB4D-4BAC-8D4F-3224-688D22DE9B40}"/>
              </a:ext>
            </a:extLst>
          </p:cNvPr>
          <p:cNvSpPr txBox="1"/>
          <p:nvPr/>
        </p:nvSpPr>
        <p:spPr>
          <a:xfrm>
            <a:off x="1253062" y="575016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至少有一个向量能由其余向量线性表示。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C21735-4A0F-4258-A3AF-729BAADB0103}"/>
              </a:ext>
            </a:extLst>
          </p:cNvPr>
          <p:cNvGrpSpPr/>
          <p:nvPr/>
        </p:nvGrpSpPr>
        <p:grpSpPr>
          <a:xfrm>
            <a:off x="-118548" y="131355"/>
            <a:ext cx="8352928" cy="492443"/>
            <a:chOff x="-36512" y="476672"/>
            <a:chExt cx="8352928" cy="49244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5927AF-0840-184F-9E2F-D4A3EB673C46}"/>
                </a:ext>
              </a:extLst>
            </p:cNvPr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80DE1DC6-898F-04E0-88C3-373EE1631BB0}"/>
                  </a:ext>
                </a:extLst>
              </p:cNvPr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>
                    <a:latin typeface="+mn-ea"/>
                  </a:rPr>
                  <a:t>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向量组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线性相关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其中</a:t>
                </a:r>
                <a:endParaRPr lang="zh-CN" altLang="en-US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08BBC553-23D1-6600-A4BC-5F81C19474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39616" y="494759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76160" imgH="419040" progId="Equation.DSMT4">
                      <p:embed/>
                    </p:oleObj>
                  </mc:Choice>
                  <mc:Fallback>
                    <p:oleObj name="Equation" r:id="rId3" imgW="1676160" imgH="419040" progId="Equation.DSMT4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08BBC553-23D1-6600-A4BC-5F81C19474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9616" y="494759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351C4A67-323A-2741-52A4-37AA38D87E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34484" y="607785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480" imgH="228600" progId="Equation.DSMT4">
                    <p:embed/>
                  </p:oleObj>
                </mc:Choice>
                <mc:Fallback>
                  <p:oleObj name="Equation" r:id="rId5" imgW="393480" imgH="2286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351C4A67-323A-2741-52A4-37AA38D87E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484" y="607785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7">
            <a:extLst>
              <a:ext uri="{FF2B5EF4-FFF2-40B4-BE49-F238E27FC236}">
                <a16:creationId xmlns:a16="http://schemas.microsoft.com/office/drawing/2014/main" id="{711C304D-3118-3E5B-C0DB-AAE14B29AEC2}"/>
              </a:ext>
            </a:extLst>
          </p:cNvPr>
          <p:cNvSpPr txBox="1"/>
          <p:nvPr/>
        </p:nvSpPr>
        <p:spPr>
          <a:xfrm>
            <a:off x="133988" y="1167997"/>
            <a:ext cx="8855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             </a:t>
            </a:r>
            <a:r>
              <a:rPr lang="zh-CN" altLang="zh-CN" sz="2600" b="1" dirty="0">
                <a:solidFill>
                  <a:srgbClr val="0000CC"/>
                </a:solidFill>
              </a:rPr>
              <a:t>部分相关，则整体相关；整体无关，则部分无关。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0CEBEB-D608-5108-5A06-2A04CBABC3CE}"/>
              </a:ext>
            </a:extLst>
          </p:cNvPr>
          <p:cNvSpPr/>
          <p:nvPr/>
        </p:nvSpPr>
        <p:spPr>
          <a:xfrm>
            <a:off x="65438" y="1141489"/>
            <a:ext cx="1187624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948B2B-9E61-EF6E-8AE4-076588955B7E}"/>
              </a:ext>
            </a:extLst>
          </p:cNvPr>
          <p:cNvGrpSpPr/>
          <p:nvPr/>
        </p:nvGrpSpPr>
        <p:grpSpPr>
          <a:xfrm>
            <a:off x="-118548" y="1807075"/>
            <a:ext cx="7776864" cy="492443"/>
            <a:chOff x="467544" y="404664"/>
            <a:chExt cx="7776864" cy="492443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8410413-0A1C-4A40-F6E4-AB11CE941BEB}"/>
                </a:ext>
              </a:extLst>
            </p:cNvPr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</a:t>
              </a:r>
              <a:r>
                <a:rPr lang="zh-CN" altLang="zh-CN" sz="2600" b="1" dirty="0"/>
                <a:t>若</a:t>
              </a:r>
              <a:r>
                <a:rPr lang="en-US" altLang="zh-CN" sz="2600" b="1" dirty="0"/>
                <a:t>                 </a:t>
              </a:r>
              <a:r>
                <a:rPr lang="zh-CN" altLang="zh-CN" sz="2600" b="1" dirty="0"/>
                <a:t>线性无关，而</a:t>
              </a:r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线性</a:t>
              </a:r>
              <a:endParaRPr lang="en-US" altLang="zh-CN" sz="2600" b="1" dirty="0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7AAB826A-B7DE-51B2-FD02-ECBE0CE5DF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06360" imgH="419040" progId="Equation.DSMT4">
                    <p:embed/>
                  </p:oleObj>
                </mc:Choice>
                <mc:Fallback>
                  <p:oleObj name="Equation" r:id="rId7" imgW="1206360" imgH="41904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7AAB826A-B7DE-51B2-FD02-ECBE0CE5DF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F7A87448-8FF8-44BC-282A-436500A63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87240" imgH="419040" progId="Equation.DSMT4">
                    <p:embed/>
                  </p:oleObj>
                </mc:Choice>
                <mc:Fallback>
                  <p:oleObj name="Equation" r:id="rId9" imgW="1587240" imgH="41904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F7A87448-8FF8-44BC-282A-436500A636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A8EB7C-A954-7E7F-3DE4-3AEC49DE0343}"/>
              </a:ext>
            </a:extLst>
          </p:cNvPr>
          <p:cNvGrpSpPr/>
          <p:nvPr/>
        </p:nvGrpSpPr>
        <p:grpSpPr>
          <a:xfrm>
            <a:off x="758709" y="2341473"/>
            <a:ext cx="7776864" cy="492443"/>
            <a:chOff x="395536" y="859938"/>
            <a:chExt cx="7776864" cy="492443"/>
          </a:xfrm>
        </p:grpSpPr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C54DACBE-69D2-E206-79F5-E1ED66C47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360" imgH="355320" progId="Equation.DSMT4">
                    <p:embed/>
                  </p:oleObj>
                </mc:Choice>
                <mc:Fallback>
                  <p:oleObj name="Equation" r:id="rId11" imgW="279360" imgH="35532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C54DACBE-69D2-E206-79F5-E1ED66C473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ACFDDFFC-6E94-7D2B-345A-E530D04B46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808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06360" imgH="419040" progId="Equation.DSMT4">
                    <p:embed/>
                  </p:oleObj>
                </mc:Choice>
                <mc:Fallback>
                  <p:oleObj name="Equation" r:id="rId13" imgW="1206360" imgH="41904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ACFDDFFC-6E94-7D2B-345A-E530D04B46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D536110E-4151-D028-7598-FC0EF767E523}"/>
                </a:ext>
              </a:extLst>
            </p:cNvPr>
            <p:cNvSpPr txBox="1"/>
            <p:nvPr/>
          </p:nvSpPr>
          <p:spPr>
            <a:xfrm>
              <a:off x="395536" y="859938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C431798-2699-11B0-FE11-44F06BD1CDF6}"/>
              </a:ext>
            </a:extLst>
          </p:cNvPr>
          <p:cNvSpPr/>
          <p:nvPr/>
        </p:nvSpPr>
        <p:spPr>
          <a:xfrm>
            <a:off x="26008" y="1828385"/>
            <a:ext cx="1222132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6CD12D80-725D-4F58-9BBD-0AD94CF7054E}"/>
              </a:ext>
            </a:extLst>
          </p:cNvPr>
          <p:cNvSpPr txBox="1"/>
          <p:nvPr/>
        </p:nvSpPr>
        <p:spPr>
          <a:xfrm>
            <a:off x="1230068" y="2977940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zh-CN" altLang="en-US" sz="2600" b="1" dirty="0">
                <a:sym typeface="Symbol"/>
              </a:rPr>
              <a:t></a:t>
            </a:r>
            <a:endParaRPr lang="en-US" altLang="zh-CN" sz="2600" b="1" dirty="0">
              <a:solidFill>
                <a:srgbClr val="0000C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F5EDCE-1DF8-FEA2-4DC1-B951F3F7BD58}"/>
              </a:ext>
            </a:extLst>
          </p:cNvPr>
          <p:cNvSpPr/>
          <p:nvPr/>
        </p:nvSpPr>
        <p:spPr>
          <a:xfrm>
            <a:off x="35553" y="2931964"/>
            <a:ext cx="1192529" cy="58198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4C7D3B5F-C029-9DA0-8604-F9FF586F6357}"/>
              </a:ext>
            </a:extLst>
          </p:cNvPr>
          <p:cNvSpPr txBox="1"/>
          <p:nvPr/>
        </p:nvSpPr>
        <p:spPr>
          <a:xfrm>
            <a:off x="245920" y="3487170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/>
              <a:t>&lt;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8E97989-B793-B2E0-F65D-0C94B176D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9501" y="3504631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11200" imgH="482400" progId="Equation.DSMT4">
                  <p:embed/>
                </p:oleObj>
              </mc:Choice>
              <mc:Fallback>
                <p:oleObj name="Equation" r:id="rId15" imgW="2311200" imgH="4824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58E97989-B793-B2E0-F65D-0C94B176D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501" y="3504631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C58E9F-09D4-16BF-97AD-A88BB6118149}"/>
              </a:ext>
            </a:extLst>
          </p:cNvPr>
          <p:cNvGrpSpPr/>
          <p:nvPr/>
        </p:nvGrpSpPr>
        <p:grpSpPr>
          <a:xfrm>
            <a:off x="-512455" y="4034233"/>
            <a:ext cx="8244408" cy="492443"/>
            <a:chOff x="-472143" y="3970610"/>
            <a:chExt cx="8244408" cy="492443"/>
          </a:xfrm>
        </p:grpSpPr>
        <p:sp>
          <p:nvSpPr>
            <p:cNvPr id="34" name="TextBox 25">
              <a:extLst>
                <a:ext uri="{FF2B5EF4-FFF2-40B4-BE49-F238E27FC236}">
                  <a16:creationId xmlns:a16="http://schemas.microsoft.com/office/drawing/2014/main" id="{17139F82-75A1-E591-36A7-30448A39CCDD}"/>
                </a:ext>
              </a:extLst>
            </p:cNvPr>
            <p:cNvSpPr txBox="1"/>
            <p:nvPr/>
          </p:nvSpPr>
          <p:spPr>
            <a:xfrm>
              <a:off x="-472143" y="3970610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若向量</a:t>
              </a:r>
              <a:r>
                <a:rPr lang="en-US" altLang="zh-CN" sz="2600" b="1" dirty="0"/>
                <a:t>    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/>
                <a:t>的个数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/>
                <a:t>大于向量</a:t>
              </a: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A6FD4836-DEFB-20A2-27EF-5D9B3C5EE3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8177" y="3985432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28720" imgH="419040" progId="Equation.DSMT4">
                    <p:embed/>
                  </p:oleObj>
                </mc:Choice>
                <mc:Fallback>
                  <p:oleObj name="Equation" r:id="rId17" imgW="2628720" imgH="41904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A6FD4836-DEFB-20A2-27EF-5D9B3C5EE3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177" y="3985432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98C0D53-2FAF-3019-4514-07EB1C42A727}"/>
              </a:ext>
            </a:extLst>
          </p:cNvPr>
          <p:cNvSpPr/>
          <p:nvPr/>
        </p:nvSpPr>
        <p:spPr>
          <a:xfrm>
            <a:off x="19108" y="4021795"/>
            <a:ext cx="1192529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B094C763-6912-B12D-9E1B-9BB648B37852}"/>
              </a:ext>
            </a:extLst>
          </p:cNvPr>
          <p:cNvSpPr txBox="1"/>
          <p:nvPr/>
        </p:nvSpPr>
        <p:spPr>
          <a:xfrm>
            <a:off x="1186674" y="458307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，一定线性相关。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570C7836-5B88-17B9-98C4-AE5651EE1066}"/>
              </a:ext>
            </a:extLst>
          </p:cNvPr>
          <p:cNvSpPr txBox="1"/>
          <p:nvPr/>
        </p:nvSpPr>
        <p:spPr>
          <a:xfrm>
            <a:off x="1096260" y="5002443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E764C86F-CFD2-6FB1-576F-0CA4B2BBD463}"/>
              </a:ext>
            </a:extLst>
          </p:cNvPr>
          <p:cNvSpPr txBox="1"/>
          <p:nvPr/>
        </p:nvSpPr>
        <p:spPr>
          <a:xfrm>
            <a:off x="5384149" y="500244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09E4FF6A-E4A7-0F6B-BBEB-487A3C1AEDA5}"/>
              </a:ext>
            </a:extLst>
          </p:cNvPr>
          <p:cNvSpPr txBox="1"/>
          <p:nvPr/>
        </p:nvSpPr>
        <p:spPr>
          <a:xfrm>
            <a:off x="1211637" y="555128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EA964C-EFD9-2D6F-2D6F-3A92087C79FE}"/>
              </a:ext>
            </a:extLst>
          </p:cNvPr>
          <p:cNvSpPr/>
          <p:nvPr/>
        </p:nvSpPr>
        <p:spPr>
          <a:xfrm>
            <a:off x="-4367" y="5075522"/>
            <a:ext cx="1216004" cy="50976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96717F07-ABF4-B5B5-9241-47E349C1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D894E68B-9EE1-B3DF-E0F7-824D74CC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build="p"/>
      <p:bldP spid="12" grpId="0" animBg="1"/>
      <p:bldP spid="23" grpId="0" animBg="1"/>
      <p:bldP spid="29" grpId="0"/>
      <p:bldP spid="30" grpId="0" animBg="1"/>
      <p:bldP spid="31" grpId="0"/>
      <p:bldP spid="36" grpId="0" animBg="1"/>
      <p:bldP spid="37" grpId="0"/>
      <p:bldP spid="38" grpId="0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80728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560" imgH="419040" progId="Equation.DSMT4">
                    <p:embed/>
                  </p:oleObj>
                </mc:Choice>
                <mc:Fallback>
                  <p:oleObj name="Equation" r:id="rId2" imgW="1231560" imgH="41904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094413" y="1017588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06080" progId="Equation.DSMT4">
                  <p:embed/>
                </p:oleObj>
              </mc:Choice>
              <mc:Fallback>
                <p:oleObj name="Equation" r:id="rId4" imgW="1752480" imgH="40608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1017588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03188" y="1509713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200" imgH="419040" progId="Equation.DSMT4">
                  <p:embed/>
                </p:oleObj>
              </mc:Choice>
              <mc:Fallback>
                <p:oleObj name="Equation" r:id="rId6" imgW="3454200" imgH="4190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509713"/>
                        <a:ext cx="345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19040" progId="Equation.DSMT4">
                    <p:embed/>
                  </p:oleObj>
                </mc:Choice>
                <mc:Fallback>
                  <p:oleObj name="Equation" r:id="rId8" imgW="1257120" imgH="41904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/>
          <p:cNvSpPr/>
          <p:nvPr/>
        </p:nvSpPr>
        <p:spPr>
          <a:xfrm>
            <a:off x="2032297" y="313492"/>
            <a:ext cx="484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定义法</a:t>
            </a:r>
            <a:endParaRPr lang="zh-CN" altLang="zh-CN" sz="2800" b="1" dirty="0">
              <a:highlight>
                <a:srgbClr val="FFFF00"/>
              </a:highligh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905" y="20764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8017" y="2076434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设存在一组数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/>
              <a:t>,</a:t>
            </a:r>
            <a:r>
              <a:rPr lang="zh-CN" altLang="en-US" sz="2600" b="1" dirty="0"/>
              <a:t>使得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670175" y="2651125"/>
          <a:ext cx="30035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600" imgH="419040" progId="Equation.DSMT4">
                  <p:embed/>
                </p:oleObj>
              </mc:Choice>
              <mc:Fallback>
                <p:oleObj name="Equation" r:id="rId10" imgW="3009600" imgH="4190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651125"/>
                        <a:ext cx="30035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947738" y="5589588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400" imgH="431640" progId="Equation.DSMT4">
                  <p:embed/>
                </p:oleObj>
              </mc:Choice>
              <mc:Fallback>
                <p:oleObj name="Equation" r:id="rId12" imgW="2984400" imgH="431640" progId="Equation.DSMT4">
                  <p:embed/>
                  <p:pic>
                    <p:nvPicPr>
                      <p:cNvPr id="56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589588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46200" y="3155950"/>
          <a:ext cx="5651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663880" imgH="419040" progId="Equation.DSMT4">
                  <p:embed/>
                </p:oleObj>
              </mc:Choice>
              <mc:Fallback>
                <p:oleObj name="Equation" r:id="rId14" imgW="5663880" imgH="419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55950"/>
                        <a:ext cx="56515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74775" y="3659188"/>
          <a:ext cx="5562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74960" imgH="419040" progId="Equation.DSMT4">
                  <p:embed/>
                </p:oleObj>
              </mc:Choice>
              <mc:Fallback>
                <p:oleObj name="Equation" r:id="rId16" imgW="5574960" imgH="4190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659188"/>
                        <a:ext cx="5562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3568" y="4088685"/>
            <a:ext cx="6588732" cy="492443"/>
            <a:chOff x="1583668" y="2492896"/>
            <a:chExt cx="6588732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由向量组                线性无关，得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3073249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560" imgH="419040" progId="Equation.DSMT4">
                    <p:embed/>
                  </p:oleObj>
                </mc:Choice>
                <mc:Fallback>
                  <p:oleObj name="Equation" r:id="rId18" imgW="1231560" imgH="41904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249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36650" y="4595813"/>
          <a:ext cx="48148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5800" imgH="419040" progId="Equation.DSMT4">
                  <p:embed/>
                </p:oleObj>
              </mc:Choice>
              <mc:Fallback>
                <p:oleObj name="Equation" r:id="rId20" imgW="4825800" imgH="419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595813"/>
                        <a:ext cx="481488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1600" y="5024789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方法二</a:t>
            </a:r>
          </a:p>
        </p:txBody>
      </p:sp>
      <p:sp>
        <p:nvSpPr>
          <p:cNvPr id="41" name="矩形 40"/>
          <p:cNvSpPr/>
          <p:nvPr/>
        </p:nvSpPr>
        <p:spPr>
          <a:xfrm>
            <a:off x="2032297" y="313492"/>
            <a:ext cx="56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证明向量组的</a:t>
            </a:r>
            <a:r>
              <a:rPr lang="zh-CN" altLang="zh-CN" sz="2800" b="1" dirty="0">
                <a:highlight>
                  <a:srgbClr val="FFFF00"/>
                </a:highlight>
              </a:rPr>
              <a:t>秩</a:t>
            </a:r>
            <a:r>
              <a:rPr lang="zh-CN" altLang="en-US" sz="2800" b="1" dirty="0">
                <a:highlight>
                  <a:srgbClr val="FFFF00"/>
                </a:highlight>
              </a:rPr>
              <a:t>等于向量的个数</a:t>
            </a:r>
            <a:r>
              <a:rPr lang="zh-CN" altLang="zh-CN" sz="2800" b="1" dirty="0">
                <a:highlight>
                  <a:srgbClr val="FFFF00"/>
                </a:highlight>
              </a:rPr>
              <a:t>。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1322635" y="4304709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457200" progId="Equation.DSMT4">
                  <p:embed/>
                </p:oleObj>
              </mc:Choice>
              <mc:Fallback>
                <p:oleObj name="Equation" r:id="rId2" imgW="3098520" imgH="4572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304709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391496" y="4293096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457200" progId="Equation.DSMT4">
                  <p:embed/>
                </p:oleObj>
              </mc:Choice>
              <mc:Fallback>
                <p:oleObj name="Equation" r:id="rId4" imgW="2844720" imgH="45720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96" y="4293096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236663" y="4906963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431640" progId="Equation.DSMT4">
                  <p:embed/>
                </p:oleObj>
              </mc:Choice>
              <mc:Fallback>
                <p:oleObj name="Equation" r:id="rId6" imgW="2984400" imgH="431640" progId="Equation.DSMT4">
                  <p:embed/>
                  <p:pic>
                    <p:nvPicPr>
                      <p:cNvPr id="56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906963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560" imgH="419040" progId="Equation.DSMT4">
                    <p:embed/>
                  </p:oleObj>
                </mc:Choice>
                <mc:Fallback>
                  <p:oleObj name="Equation" r:id="rId8" imgW="1231560" imgH="41904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证二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63960" imgH="1447560" progId="Equation.DSMT4">
                  <p:embed/>
                </p:oleObj>
              </mc:Choice>
              <mc:Fallback>
                <p:oleObj name="Equation" r:id="rId10" imgW="4863960" imgH="144756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291960" progId="Equation.DSMT4">
                    <p:embed/>
                  </p:oleObj>
                </mc:Choice>
                <mc:Fallback>
                  <p:oleObj name="Equation" r:id="rId12" imgW="1206360" imgH="29196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100763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78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方法三</a:t>
            </a:r>
          </a:p>
        </p:txBody>
      </p:sp>
      <p:sp>
        <p:nvSpPr>
          <p:cNvPr id="41" name="矩形 40"/>
          <p:cNvSpPr/>
          <p:nvPr/>
        </p:nvSpPr>
        <p:spPr>
          <a:xfrm>
            <a:off x="2032297" y="313492"/>
            <a:ext cx="56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证明行列式不等于零</a:t>
            </a:r>
            <a:r>
              <a:rPr lang="zh-CN" altLang="zh-CN" sz="2800" b="1" dirty="0">
                <a:highlight>
                  <a:srgbClr val="FFFF00"/>
                </a:highlight>
              </a:rPr>
              <a:t>。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1322635" y="4304709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457200" progId="Equation.DSMT4">
                  <p:embed/>
                </p:oleObj>
              </mc:Choice>
              <mc:Fallback>
                <p:oleObj name="Equation" r:id="rId2" imgW="3098520" imgH="4572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304709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575175" y="4343400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55320" progId="Equation.DSMT4">
                  <p:embed/>
                </p:oleObj>
              </mc:Choice>
              <mc:Fallback>
                <p:oleObj name="Equation" r:id="rId4" imgW="2476440" imgH="35532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343400"/>
                        <a:ext cx="2476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236663" y="4906963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431640" progId="Equation.DSMT4">
                  <p:embed/>
                </p:oleObj>
              </mc:Choice>
              <mc:Fallback>
                <p:oleObj name="Equation" r:id="rId6" imgW="2984400" imgH="431640" progId="Equation.DSMT4">
                  <p:embed/>
                  <p:pic>
                    <p:nvPicPr>
                      <p:cNvPr id="56" name="对象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906963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03648" y="992341"/>
            <a:ext cx="6588732" cy="492443"/>
            <a:chOff x="1583668" y="2492896"/>
            <a:chExt cx="6588732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三维</a:t>
              </a:r>
              <a:r>
                <a:rPr lang="zh-CN" altLang="en-US" sz="2600" b="1" dirty="0"/>
                <a:t>向量组      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4117365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560" imgH="419040" progId="Equation.DSMT4">
                    <p:embed/>
                  </p:oleObj>
                </mc:Choice>
                <mc:Fallback>
                  <p:oleObj name="Equation" r:id="rId8" imgW="1231560" imgH="41904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365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证三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63960" imgH="1447560" progId="Equation.DSMT4">
                  <p:embed/>
                </p:oleObj>
              </mc:Choice>
              <mc:Fallback>
                <p:oleObj name="Equation" r:id="rId10" imgW="4863960" imgH="144756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291960" progId="Equation.DSMT4">
                    <p:embed/>
                  </p:oleObj>
                </mc:Choice>
                <mc:Fallback>
                  <p:oleObj name="Equation" r:id="rId12" imgW="1206360" imgH="29196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468504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504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30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highlight>
                  <a:srgbClr val="FFFF00"/>
                </a:highlight>
                <a:latin typeface="+mn-ea"/>
              </a:rPr>
              <a:t>利用齐次线性方程组有唯一零解</a:t>
            </a:r>
            <a:endParaRPr lang="en-US" altLang="zh-CN" sz="28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560" imgH="419040" progId="Equation.DSMT4">
                    <p:embed/>
                  </p:oleObj>
                </mc:Choice>
                <mc:Fallback>
                  <p:oleObj name="Equation" r:id="rId2" imgW="1231560" imgH="41904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证四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1447560" progId="Equation.DSMT4">
                  <p:embed/>
                </p:oleObj>
              </mc:Choice>
              <mc:Fallback>
                <p:oleObj name="Equation" r:id="rId4" imgW="4863960" imgH="144756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24" name="TextBox 23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06360" imgH="291960" progId="Equation.DSMT4">
                    <p:embed/>
                  </p:oleObj>
                </mc:Choice>
                <mc:Fallback>
                  <p:oleObj name="Equation" r:id="rId6" imgW="1206360" imgH="29196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699792" y="3712964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57200" progId="Equation.DSMT4">
                  <p:embed/>
                </p:oleObj>
              </mc:Choice>
              <mc:Fallback>
                <p:oleObj name="Equation" r:id="rId8" imgW="3200400" imgH="4572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2964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23528" y="4293096"/>
            <a:ext cx="7632848" cy="492443"/>
            <a:chOff x="467544" y="2420888"/>
            <a:chExt cx="7632848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467544" y="2420888"/>
              <a:ext cx="7632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因为矩阵      的列向量组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线性无关</a:t>
              </a:r>
              <a:r>
                <a:rPr lang="zh-CN" altLang="en-US" sz="2600" b="1" dirty="0"/>
                <a:t>，知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Kx</a:t>
              </a:r>
              <a:r>
                <a:rPr lang="en-US" altLang="zh-CN" sz="2600" b="1" dirty="0"/>
                <a:t>=0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979712" y="25529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279360" progId="Equation.DSMT4">
                    <p:embed/>
                  </p:oleObj>
                </mc:Choice>
                <mc:Fallback>
                  <p:oleObj name="Equation" r:id="rId10" imgW="279360" imgH="27936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5529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251520" y="4716146"/>
            <a:ext cx="2408380" cy="492443"/>
            <a:chOff x="4139952" y="2326528"/>
            <a:chExt cx="240838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139952" y="2326528"/>
              <a:ext cx="910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又因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049732" y="2361771"/>
            <a:ext cx="149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98320" imgH="457200" progId="Equation.DSMT4">
                    <p:embed/>
                  </p:oleObj>
                </mc:Choice>
                <mc:Fallback>
                  <p:oleObj name="Equation" r:id="rId12" imgW="1498320" imgH="45720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732" y="2361771"/>
                          <a:ext cx="1498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2843808" y="4716146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知方程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sz="2600" b="1" dirty="0"/>
              <a:t>=0</a:t>
            </a:r>
            <a:r>
              <a:rPr lang="zh-CN" altLang="en-US" sz="2600" b="1" dirty="0"/>
              <a:t>只有零解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/>
              <a:t>=0</a:t>
            </a:r>
            <a:endParaRPr lang="zh-CN" alt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5136581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所以矩阵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的列向量组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1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2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3</a:t>
            </a:r>
            <a:r>
              <a:rPr lang="zh-CN" altLang="en-US" sz="2600" b="1" dirty="0"/>
              <a:t>线性无关。                   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100763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1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highlight>
                  <a:srgbClr val="FFFF00"/>
                </a:highlight>
                <a:latin typeface="+mn-ea"/>
              </a:rPr>
              <a:t>反证法</a:t>
            </a:r>
            <a:endParaRPr lang="en-US" altLang="zh-CN" sz="28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方法五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835696" y="1052736"/>
            <a:ext cx="6624736" cy="492443"/>
            <a:chOff x="1405525" y="3166345"/>
            <a:chExt cx="6624736" cy="492443"/>
          </a:xfrm>
        </p:grpSpPr>
        <p:sp>
          <p:nvSpPr>
            <p:cNvPr id="41" name="TextBox 40"/>
            <p:cNvSpPr txBox="1"/>
            <p:nvPr/>
          </p:nvSpPr>
          <p:spPr>
            <a:xfrm>
              <a:off x="1405525" y="3166345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     </a:t>
              </a:r>
              <a:r>
                <a:rPr lang="zh-CN" altLang="zh-CN" sz="2600" b="1" dirty="0"/>
                <a:t>能由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表示，但不能由其中</a:t>
              </a:r>
              <a:endParaRPr lang="zh-CN" altLang="en-US" sz="2600" b="1" dirty="0"/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1907704" y="3257021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355320" progId="Equation.DSMT4">
                    <p:embed/>
                  </p:oleObj>
                </mc:Choice>
                <mc:Fallback>
                  <p:oleObj name="Equation" r:id="rId2" imgW="279360" imgH="35532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257021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3059832" y="3193521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1560" imgH="419040" progId="Equation.DSMT4">
                    <p:embed/>
                  </p:oleObj>
                </mc:Choice>
                <mc:Fallback>
                  <p:oleObj name="Equation" r:id="rId4" imgW="1231560" imgH="419040" progId="Equation.DSMT4">
                    <p:embed/>
                    <p:pic>
                      <p:nvPicPr>
                        <p:cNvPr id="43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193521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Box 43"/>
          <p:cNvSpPr txBox="1"/>
          <p:nvPr/>
        </p:nvSpPr>
        <p:spPr>
          <a:xfrm>
            <a:off x="1612550" y="2060848"/>
            <a:ext cx="1830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反证法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1580" y="2060848"/>
            <a:ext cx="972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292083" y="2060847"/>
            <a:ext cx="3874909" cy="492443"/>
            <a:chOff x="2150730" y="1412775"/>
            <a:chExt cx="3874909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2150730" y="1412775"/>
              <a:ext cx="1450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不妨设</a:t>
              </a: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3358639" y="1412776"/>
            <a:ext cx="2667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6880" imgH="457200" progId="Equation.DSMT4">
                    <p:embed/>
                  </p:oleObj>
                </mc:Choice>
                <mc:Fallback>
                  <p:oleObj name="Equation" r:id="rId6" imgW="2666880" imgH="4572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639" y="1412776"/>
                          <a:ext cx="2667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46910" y="2648525"/>
            <a:ext cx="4381622" cy="492443"/>
            <a:chOff x="1649886" y="2370216"/>
            <a:chExt cx="4381622" cy="49244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2843808" y="238783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87440" imgH="457200" progId="Equation.DSMT4">
                    <p:embed/>
                  </p:oleObj>
                </mc:Choice>
                <mc:Fallback>
                  <p:oleObj name="Equation" r:id="rId8" imgW="3187440" imgH="45720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238783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649886" y="2370216"/>
              <a:ext cx="133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又已知</a:t>
              </a:r>
            </a:p>
          </p:txBody>
        </p:sp>
      </p:grp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554336" y="3212976"/>
          <a:ext cx="424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41520" imgH="482400" progId="Equation.DSMT4">
                  <p:embed/>
                </p:oleObj>
              </mc:Choice>
              <mc:Fallback>
                <p:oleObj name="Equation" r:id="rId10" imgW="4241520" imgH="482400" progId="Equation.DSMT4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336" y="3212976"/>
                        <a:ext cx="424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1000201" y="3780909"/>
          <a:ext cx="40344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355320" progId="Equation.DSMT4">
                  <p:embed/>
                </p:oleObj>
              </mc:Choice>
              <mc:Fallback>
                <p:oleObj name="Equation" r:id="rId12" imgW="279360" imgH="35532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201" y="3780909"/>
                        <a:ext cx="40344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246910" y="3736776"/>
            <a:ext cx="7962674" cy="495925"/>
            <a:chOff x="281734" y="3068960"/>
            <a:chExt cx="7962674" cy="495925"/>
          </a:xfrm>
        </p:grpSpPr>
        <p:sp>
          <p:nvSpPr>
            <p:cNvPr id="55" name="TextBox 54"/>
            <p:cNvSpPr txBox="1"/>
            <p:nvPr/>
          </p:nvSpPr>
          <p:spPr>
            <a:xfrm>
              <a:off x="281734" y="3072442"/>
              <a:ext cx="7962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这与   不能由                        其中任意两个表示矛盾，</a:t>
              </a: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2289109" y="3068960"/>
            <a:ext cx="1778836" cy="446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31560" imgH="419040" progId="Equation.DSMT4">
                    <p:embed/>
                  </p:oleObj>
                </mc:Choice>
                <mc:Fallback>
                  <p:oleObj name="Equation" r:id="rId14" imgW="1231560" imgH="419040" progId="Equation.DSMT4">
                    <p:embed/>
                    <p:pic>
                      <p:nvPicPr>
                        <p:cNvPr id="56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109" y="3068960"/>
                          <a:ext cx="1778836" cy="446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/>
        </p:nvSpPr>
        <p:spPr>
          <a:xfrm>
            <a:off x="107503" y="1484784"/>
            <a:ext cx="2211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prstClr val="black"/>
                </a:solidFill>
              </a:rPr>
              <a:t>任意两个表示，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389100" y="1484784"/>
            <a:ext cx="3623060" cy="493025"/>
            <a:chOff x="2389100" y="836712"/>
            <a:chExt cx="3623060" cy="493025"/>
          </a:xfrm>
        </p:grpSpPr>
        <p:sp>
          <p:nvSpPr>
            <p:cNvPr id="59" name="TextBox 58"/>
            <p:cNvSpPr txBox="1"/>
            <p:nvPr/>
          </p:nvSpPr>
          <p:spPr>
            <a:xfrm>
              <a:off x="2389100" y="837294"/>
              <a:ext cx="36230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                   线性无关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/>
          </p:nvGraphicFramePr>
          <p:xfrm>
            <a:off x="3238358" y="836712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560" imgH="419040" progId="Equation.DSMT4">
                    <p:embed/>
                  </p:oleObj>
                </mc:Choice>
                <mc:Fallback>
                  <p:oleObj name="Equation" r:id="rId16" imgW="1231560" imgH="419040" progId="Equation.DSMT4">
                    <p:embed/>
                    <p:pic>
                      <p:nvPicPr>
                        <p:cNvPr id="60" name="对象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358" y="836712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323528" y="4221088"/>
            <a:ext cx="7056784" cy="504056"/>
            <a:chOff x="323528" y="3573016"/>
            <a:chExt cx="7056784" cy="504056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1835696" y="3573016"/>
            <a:ext cx="1778836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366" imgH="418918" progId="Equation.DSMT4">
                    <p:embed/>
                  </p:oleObj>
                </mc:Choice>
                <mc:Fallback>
                  <p:oleObj name="Equation" r:id="rId18" imgW="1231366" imgH="418918" progId="Equation.DSMT4">
                    <p:embed/>
                    <p:pic>
                      <p:nvPicPr>
                        <p:cNvPr id="62" name="对象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573016"/>
                          <a:ext cx="1778836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23528" y="3584629"/>
              <a:ext cx="7056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所以得证                          线性无关。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56466" y="1015283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5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7158" y="947374"/>
            <a:ext cx="7260784" cy="3728190"/>
            <a:chOff x="357158" y="947374"/>
            <a:chExt cx="7260784" cy="3728190"/>
          </a:xfrm>
        </p:grpSpPr>
        <p:sp>
          <p:nvSpPr>
            <p:cNvPr id="24" name="圆角矩形 23"/>
            <p:cNvSpPr/>
            <p:nvPr/>
          </p:nvSpPr>
          <p:spPr>
            <a:xfrm>
              <a:off x="1760026" y="107154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 bwMode="auto">
            <a:xfrm>
              <a:off x="357158" y="947374"/>
              <a:ext cx="1097990" cy="3653598"/>
            </a:xfrm>
            <a:prstGeom prst="lef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760026" y="2388394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76125" y="2512563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掌握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三秩相等定理 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760026" y="390400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65727" y="119571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理解最大无关组的定义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988118" y="402817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会求向量组的秩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8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5349</TotalTime>
  <Words>2464</Words>
  <Application>Microsoft Office PowerPoint</Application>
  <PresentationFormat>全屏显示(4:3)</PresentationFormat>
  <Paragraphs>392</Paragraphs>
  <Slides>24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主题2</vt:lpstr>
      <vt:lpstr>1_主题2</vt:lpstr>
      <vt:lpstr>2_主题2</vt:lpstr>
      <vt:lpstr>3_主题2</vt:lpstr>
      <vt:lpstr>Equation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PowerPoint 演示文稿</vt:lpstr>
      <vt:lpstr>PowerPoint 演示文稿</vt:lpstr>
      <vt:lpstr>4.3 向量组的秩与最大无关组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372</cp:revision>
  <dcterms:created xsi:type="dcterms:W3CDTF">2015-01-05T18:34:44Z</dcterms:created>
  <dcterms:modified xsi:type="dcterms:W3CDTF">2023-10-23T14:43:49Z</dcterms:modified>
</cp:coreProperties>
</file>