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5" r:id="rId2"/>
    <p:sldId id="370" r:id="rId3"/>
    <p:sldId id="543" r:id="rId4"/>
    <p:sldId id="713" r:id="rId5"/>
    <p:sldId id="714" r:id="rId6"/>
    <p:sldId id="544" r:id="rId7"/>
    <p:sldId id="716" r:id="rId8"/>
    <p:sldId id="715" r:id="rId9"/>
    <p:sldId id="717" r:id="rId10"/>
    <p:sldId id="722" r:id="rId11"/>
    <p:sldId id="721" r:id="rId12"/>
    <p:sldId id="720" r:id="rId13"/>
    <p:sldId id="719" r:id="rId14"/>
    <p:sldId id="726" r:id="rId15"/>
    <p:sldId id="725" r:id="rId16"/>
    <p:sldId id="724" r:id="rId17"/>
    <p:sldId id="321" r:id="rId18"/>
    <p:sldId id="323" r:id="rId19"/>
    <p:sldId id="260" r:id="rId20"/>
    <p:sldId id="262" r:id="rId21"/>
    <p:sldId id="266" r:id="rId22"/>
    <p:sldId id="294" r:id="rId23"/>
    <p:sldId id="268" r:id="rId24"/>
    <p:sldId id="280" r:id="rId25"/>
    <p:sldId id="281" r:id="rId26"/>
    <p:sldId id="305" r:id="rId27"/>
    <p:sldId id="306" r:id="rId28"/>
    <p:sldId id="307" r:id="rId29"/>
    <p:sldId id="308" r:id="rId30"/>
    <p:sldId id="309" r:id="rId31"/>
    <p:sldId id="322" r:id="rId32"/>
    <p:sldId id="316" r:id="rId33"/>
    <p:sldId id="312" r:id="rId34"/>
    <p:sldId id="319" r:id="rId35"/>
    <p:sldId id="324" r:id="rId36"/>
    <p:sldId id="274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7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2E6C5B1E-7311-40A5-AB50-FEA0564F4670}" type="presOf" srcId="{EF24F56F-F948-4FAE-A21B-C908CFF0947F}" destId="{04E584C8-CAF4-4F3A-A494-457051CBD1BA}" srcOrd="0" destOrd="0" presId="urn:microsoft.com/office/officeart/2005/8/layout/venn1"/>
    <dgm:cxn modelId="{029D64E3-815D-40EA-BB1C-7DF1D54465A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76E9078A-F8F9-4B03-9027-DDF3BC37CC3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F451E84-B89B-4612-A1D8-4B0E275AC803}" type="presOf" srcId="{A4DBE9E6-97EB-4725-A2C1-3C97D390DE6E}" destId="{CD4B3101-F142-4E5E-B80A-8D9996F097C7}" srcOrd="0" destOrd="0" presId="urn:microsoft.com/office/officeart/2005/8/layout/venn1"/>
    <dgm:cxn modelId="{067112AF-9477-488B-B2A5-91636BBB6979}" type="presOf" srcId="{8A5913D2-4896-41F8-9856-90C73F67022D}" destId="{6F917F00-94F3-4752-A2F0-5E137890CEB8}" srcOrd="0" destOrd="0" presId="urn:microsoft.com/office/officeart/2005/8/layout/venn1"/>
    <dgm:cxn modelId="{FCA6B56F-060D-42D5-824C-D0F838EF28C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3AAE9980-E32C-42FD-BC2B-0D7F3ED714BC}" type="presOf" srcId="{737B5EC5-D0D2-4529-A675-2479ADB7512A}" destId="{4470F79F-6492-40EA-A900-0CDDBA36E791}" srcOrd="0" destOrd="0" presId="urn:microsoft.com/office/officeart/2005/8/layout/venn1"/>
    <dgm:cxn modelId="{75CD82AF-8759-408B-B84C-8C3DC14CC44C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5593B38-382B-4E31-90CB-E9C41B8D0F1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258C8909-5B1A-4C08-924E-98F9E8AEE2B9}" type="presOf" srcId="{938154DC-7DEC-4435-8AEE-F287F60DA644}" destId="{A319629E-037B-4B5B-8915-441F51FA60BC}" srcOrd="0" destOrd="0" presId="urn:microsoft.com/office/officeart/2005/8/layout/venn1"/>
    <dgm:cxn modelId="{66BA0734-2958-4B05-BF34-A57049F9EBA5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58B7076-8AD1-4467-91BB-79D8F5D7719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DC2CEB6A-2DA4-4DF8-B976-3D9BF7AFD1A8}" type="presOf" srcId="{45ECB1DE-4976-41EA-BF4A-BA9625218151}" destId="{61DA2F6A-A3A4-47F6-9631-E32DDDDECDEE}" srcOrd="0" destOrd="0" presId="urn:microsoft.com/office/officeart/2005/8/layout/venn1"/>
    <dgm:cxn modelId="{200D797E-3AD4-418D-B615-78FA165A1DDA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35D49C3-42E2-432B-99AE-D597FA7C905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7E34EB28-C94E-4EBE-B3D3-4F60F73C78E7}" type="presOf" srcId="{21F9EB01-2DBC-4DE3-BF4F-D736561A8F50}" destId="{EDBBB33F-27B5-48AE-A61C-C9DE23066AD1}" srcOrd="0" destOrd="0" presId="urn:microsoft.com/office/officeart/2005/8/layout/venn1"/>
    <dgm:cxn modelId="{77DE73E6-A3CD-4FB5-97AA-D6FBDEDA1454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4431E96-271E-4841-998F-E939C7E3E8A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6E55F84C-9A3B-4643-9D7C-20730BE19C1A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90A79E7-14F8-4CB2-AB21-47FD2F4431A7}" type="presOf" srcId="{0E6DF1C2-1746-482F-BF52-CD765E80A365}" destId="{171034FF-3396-4AA1-9482-05BACFB2D723}" srcOrd="0" destOrd="0" presId="urn:microsoft.com/office/officeart/2005/8/layout/venn1"/>
    <dgm:cxn modelId="{C280DE66-3471-4C28-AC01-149B87A8DC7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E0373AA-24FD-4BD5-8AF4-987A341032D1}" type="presOf" srcId="{A4DBE9E6-97EB-4725-A2C1-3C97D390DE6E}" destId="{CD4B3101-F142-4E5E-B80A-8D9996F097C7}" srcOrd="0" destOrd="0" presId="urn:microsoft.com/office/officeart/2005/8/layout/venn1"/>
    <dgm:cxn modelId="{021C20D9-F195-419D-A5F3-70F0E2FDFF01}" type="presOf" srcId="{8A5913D2-4896-41F8-9856-90C73F67022D}" destId="{6F917F00-94F3-4752-A2F0-5E137890CEB8}" srcOrd="0" destOrd="0" presId="urn:microsoft.com/office/officeart/2005/8/layout/venn1"/>
    <dgm:cxn modelId="{E1B4FAA4-A85E-47DD-8D88-71994B79A9F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D6C9558-FD2F-401C-A9AE-96337E32FEEA}" type="presOf" srcId="{737B5EC5-D0D2-4529-A675-2479ADB7512A}" destId="{4470F79F-6492-40EA-A900-0CDDBA36E791}" srcOrd="0" destOrd="0" presId="urn:microsoft.com/office/officeart/2005/8/layout/venn1"/>
    <dgm:cxn modelId="{EBE1A386-953B-431E-A1C9-CFB7D01A18C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434D97E-D03F-4CCF-8001-4542EE6710D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0548D524-C623-4EE5-8526-5A9C16718D51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AC4944C-4C70-46C0-AB62-B34B629ACBA3}" type="presOf" srcId="{938154DC-7DEC-4435-8AEE-F287F60DA644}" destId="{A319629E-037B-4B5B-8915-441F51FA60BC}" srcOrd="0" destOrd="0" presId="urn:microsoft.com/office/officeart/2005/8/layout/venn1"/>
    <dgm:cxn modelId="{66CEEB32-52FE-48EB-96B0-30EC6E4293F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C41D727-16E3-4805-B6D5-FB882944735F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38C6EFB-7F7B-40D6-AB53-92588F0B61E1}" type="presOf" srcId="{45ECB1DE-4976-41EA-BF4A-BA9625218151}" destId="{61DA2F6A-A3A4-47F6-9631-E32DDDDECDEE}" srcOrd="0" destOrd="0" presId="urn:microsoft.com/office/officeart/2005/8/layout/venn1"/>
    <dgm:cxn modelId="{39C7DE6A-BAE5-4730-BF44-1001E489C6A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A849422E-73AD-4BCC-A1D0-665D5ABE449B}" type="presOf" srcId="{21F9EB01-2DBC-4DE3-BF4F-D736561A8F50}" destId="{EDBBB33F-27B5-48AE-A61C-C9DE23066AD1}" srcOrd="0" destOrd="0" presId="urn:microsoft.com/office/officeart/2005/8/layout/venn1"/>
    <dgm:cxn modelId="{B0DC0B47-C6A3-4E86-8FB3-B727CB9C73CE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1139155-A03C-45C1-8CA1-EB3F1FDCAC1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DAA15637-A3A7-4D2C-905C-4DEAB5C99F13}" type="presOf" srcId="{CE6CFCA0-C49C-4951-BE4A-2894AF7F0369}" destId="{7B1E7C52-CF18-48B2-BB65-024F73E359D3}" srcOrd="0" destOrd="0" presId="urn:microsoft.com/office/officeart/2005/8/layout/venn1"/>
    <dgm:cxn modelId="{33D0BC66-F1B9-4CF2-ADDD-9DD055D18430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24120A1D-A1F3-475C-969E-7E9F939BC6C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9BF8CD84-787C-4D0B-9AB9-9245CEB07484}" type="presOf" srcId="{0E6DF1C2-1746-482F-BF52-CD765E80A365}" destId="{171034FF-3396-4AA1-9482-05BACFB2D723}" srcOrd="0" destOrd="0" presId="urn:microsoft.com/office/officeart/2005/8/layout/venn1"/>
    <dgm:cxn modelId="{6F43329D-7D94-4954-9737-9C654B15FE4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C1DDB54A-5694-4052-B3DD-1BD94970F09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6F04EE50-4BD6-404C-A62C-813DE109020A}" type="presOf" srcId="{8A5913D2-4896-41F8-9856-90C73F67022D}" destId="{6F917F00-94F3-4752-A2F0-5E137890CEB8}" srcOrd="0" destOrd="0" presId="urn:microsoft.com/office/officeart/2005/8/layout/venn1"/>
    <dgm:cxn modelId="{14FB575A-F0A2-4B2B-A296-568573918D2D}" type="presOf" srcId="{A4DBE9E6-97EB-4725-A2C1-3C97D390DE6E}" destId="{CD4B3101-F142-4E5E-B80A-8D9996F097C7}" srcOrd="0" destOrd="0" presId="urn:microsoft.com/office/officeart/2005/8/layout/venn1"/>
    <dgm:cxn modelId="{87DD132A-66E4-4171-BCC6-C48D09056D5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B16F60B-778A-4CCB-9889-5BD16F4FB2BB}" type="presOf" srcId="{B9B3E140-8B8D-4175-BD94-00D1649702AA}" destId="{6DAFA64C-DC3D-43CC-9306-9A83B9F4FF30}" srcOrd="0" destOrd="0" presId="urn:microsoft.com/office/officeart/2005/8/layout/venn1"/>
    <dgm:cxn modelId="{A0B31F5E-2ECD-4758-8AF2-859C81B4DDE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374D4C8-3B61-4925-B918-FAE9370FFFD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22CB5DAC-5497-487A-8126-5D5A13C90C8E}" type="presOf" srcId="{AABD46EF-623D-4EC1-9905-9F9517C84035}" destId="{8A8110AF-7FCF-4E47-932E-B9CB33926204}" srcOrd="0" destOrd="0" presId="urn:microsoft.com/office/officeart/2005/8/layout/venn1"/>
    <dgm:cxn modelId="{6B0FBAC0-2830-4E6E-9FCB-6880B1B135AA}" type="presOf" srcId="{938154DC-7DEC-4435-8AEE-F287F60DA644}" destId="{A319629E-037B-4B5B-8915-441F51FA60BC}" srcOrd="0" destOrd="0" presId="urn:microsoft.com/office/officeart/2005/8/layout/venn1"/>
    <dgm:cxn modelId="{CA6310EF-74B2-43D8-89B7-87FD71752ED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47D36B0-9B45-4FAB-BC55-86D15F5D85B6}" type="presOf" srcId="{45ECB1DE-4976-41EA-BF4A-BA9625218151}" destId="{61DA2F6A-A3A4-47F6-9631-E32DDDDECDEE}" srcOrd="0" destOrd="0" presId="urn:microsoft.com/office/officeart/2005/8/layout/venn1"/>
    <dgm:cxn modelId="{8A4BBAF1-0A9E-4657-B9E2-7EB01588BE89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37A7EA92-7EA3-4214-B15B-5C3F6342471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969E1575-ABF0-4D31-B775-AA764DEADE14}" type="presOf" srcId="{21F9EB01-2DBC-4DE3-BF4F-D736561A8F50}" destId="{EDBBB33F-27B5-48AE-A61C-C9DE23066AD1}" srcOrd="0" destOrd="0" presId="urn:microsoft.com/office/officeart/2005/8/layout/venn1"/>
    <dgm:cxn modelId="{8CF58EBD-746A-45BD-971B-6E4AC1AC82D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6CB3EE9-8540-4BE4-8D6F-0F560148530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93CC5E01-D96D-4E07-AA83-3487E9528D36}" type="presOf" srcId="{4E65984A-BA92-43D1-B9A2-B9086CB43038}" destId="{952DD290-D500-4BE9-9525-723274617DF1}" srcOrd="0" destOrd="0" presId="urn:microsoft.com/office/officeart/2005/8/layout/venn1"/>
    <dgm:cxn modelId="{97ADF44C-DC27-48FA-A198-6F3E9EB86F1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B2D3308-1041-4797-84C3-D77C7913664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3AB6745-0169-485A-8EF2-94EDEA1E4DB9}" type="presOf" srcId="{8A5913D2-4896-41F8-9856-90C73F67022D}" destId="{6F917F00-94F3-4752-A2F0-5E137890CEB8}" srcOrd="0" destOrd="0" presId="urn:microsoft.com/office/officeart/2005/8/layout/venn1"/>
    <dgm:cxn modelId="{1E375DB0-BC1E-46BC-8E56-03DF5A3A8182}" type="presOf" srcId="{A4DBE9E6-97EB-4725-A2C1-3C97D390DE6E}" destId="{CD4B3101-F142-4E5E-B80A-8D9996F097C7}" srcOrd="0" destOrd="0" presId="urn:microsoft.com/office/officeart/2005/8/layout/venn1"/>
    <dgm:cxn modelId="{0A739454-298E-4622-8700-77E6043DD82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0C4049C8-C8F7-455D-8321-7EF9F4DA7E7E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F8FEEE5-6CC2-43D7-B328-679E36F39179}" type="presOf" srcId="{B9B3E140-8B8D-4175-BD94-00D1649702AA}" destId="{6DAFA64C-DC3D-43CC-9306-9A83B9F4FF30}" srcOrd="0" destOrd="0" presId="urn:microsoft.com/office/officeart/2005/8/layout/venn1"/>
    <dgm:cxn modelId="{18543F4F-EF47-4F76-B277-D7D50BD83BB6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CB789844-4B88-421F-BFF9-D71DB2E66A27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C79D7CA-BC18-4FC0-A4D1-3BFD68E67808}" type="presOf" srcId="{4E65984A-BA92-43D1-B9A2-B9086CB43038}" destId="{952DD290-D500-4BE9-9525-723274617DF1}" srcOrd="0" destOrd="0" presId="urn:microsoft.com/office/officeart/2005/8/layout/venn1"/>
    <dgm:cxn modelId="{6C92F254-7AF1-430D-B43A-1BFD52E1D61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172F52A0-A91E-4E0B-8B55-8FF5378248E6}" type="presOf" srcId="{938154DC-7DEC-4435-8AEE-F287F60DA644}" destId="{A319629E-037B-4B5B-8915-441F51FA60BC}" srcOrd="0" destOrd="0" presId="urn:microsoft.com/office/officeart/2005/8/layout/venn1"/>
    <dgm:cxn modelId="{5B7C1DD4-C63E-4055-A6BC-A9F7C8130142}" type="presOf" srcId="{AABD46EF-623D-4EC1-9905-9F9517C84035}" destId="{8A8110AF-7FCF-4E47-932E-B9CB33926204}" srcOrd="0" destOrd="0" presId="urn:microsoft.com/office/officeart/2005/8/layout/venn1"/>
    <dgm:cxn modelId="{79D80971-DDAA-4CF9-BAD1-97E2E8794F0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7D1635A9-AA8C-4243-B6F8-EDD263B8550D}" type="presOf" srcId="{EF24F56F-F948-4FAE-A21B-C908CFF0947F}" destId="{04E584C8-CAF4-4F3A-A494-457051CBD1BA}" srcOrd="0" destOrd="0" presId="urn:microsoft.com/office/officeart/2005/8/layout/venn1"/>
    <dgm:cxn modelId="{1DAB3CB3-7DEE-4F6F-B36F-EF1AD82C27E8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EE37EA4-4206-4025-9424-DCE1A39AD77B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58EBD00E-04F5-4810-BF58-1BAF82C9A84E}" type="presOf" srcId="{CE6CFCA0-C49C-4951-BE4A-2894AF7F0369}" destId="{7B1E7C52-CF18-48B2-BB65-024F73E359D3}" srcOrd="0" destOrd="0" presId="urn:microsoft.com/office/officeart/2005/8/layout/venn1"/>
    <dgm:cxn modelId="{D55462FE-FB81-4E3A-BD93-5AE9CF578B78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3CFF9DF-EB42-4FF7-9871-A65810F8A89C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F18D3C8D-57BF-4A1F-A917-050803015463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9C6ABC4-0675-488B-A7CE-72B6E621DFE7}" type="presOf" srcId="{0E6DF1C2-1746-482F-BF52-CD765E80A365}" destId="{171034FF-3396-4AA1-9482-05BACFB2D723}" srcOrd="0" destOrd="0" presId="urn:microsoft.com/office/officeart/2005/8/layout/venn1"/>
    <dgm:cxn modelId="{4DAB1476-C2FF-4050-B5A8-2DD4ED8E5C68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0D7CD6E-CDA8-429E-84AA-5087C81E70EC}" type="presOf" srcId="{8A5913D2-4896-41F8-9856-90C73F67022D}" destId="{6F917F00-94F3-4752-A2F0-5E137890CEB8}" srcOrd="0" destOrd="0" presId="urn:microsoft.com/office/officeart/2005/8/layout/venn1"/>
    <dgm:cxn modelId="{0E8F7AD3-01B8-46BC-A46F-9C49E9D29A1A}" type="presOf" srcId="{A4DBE9E6-97EB-4725-A2C1-3C97D390DE6E}" destId="{CD4B3101-F142-4E5E-B80A-8D9996F097C7}" srcOrd="0" destOrd="0" presId="urn:microsoft.com/office/officeart/2005/8/layout/venn1"/>
    <dgm:cxn modelId="{A862B913-5E22-476F-87C6-E0D710D2812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41FCC235-D19B-4C90-BED9-E74E1E47ECA9}" type="presOf" srcId="{737B5EC5-D0D2-4529-A675-2479ADB7512A}" destId="{4470F79F-6492-40EA-A900-0CDDBA36E791}" srcOrd="0" destOrd="0" presId="urn:microsoft.com/office/officeart/2005/8/layout/venn1"/>
    <dgm:cxn modelId="{572E1782-0A93-470F-ABE6-E6C40B54407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B1AC815-66BC-4A69-B62F-BCADC903C7D7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7900D33D-964E-4291-940E-AB23C5388C58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4E4B8D1-5089-47A8-A024-AEF3F8C9CF35}" type="presOf" srcId="{AABD46EF-623D-4EC1-9905-9F9517C84035}" destId="{8A8110AF-7FCF-4E47-932E-B9CB33926204}" srcOrd="0" destOrd="0" presId="urn:microsoft.com/office/officeart/2005/8/layout/venn1"/>
    <dgm:cxn modelId="{9FC7635C-5FD4-4A57-AD57-268D432F907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3DE9C2F-714F-47A8-9A61-82B56D856A00}" type="presOf" srcId="{45ECB1DE-4976-41EA-BF4A-BA9625218151}" destId="{61DA2F6A-A3A4-47F6-9631-E32DDDDECDEE}" srcOrd="0" destOrd="0" presId="urn:microsoft.com/office/officeart/2005/8/layout/venn1"/>
    <dgm:cxn modelId="{45B2ED38-8535-44FB-87A0-BFC07C65577C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032D661-F817-4C23-AA1C-2367B51E128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59CD790D-1104-4358-8ADC-C2094C27BE04}" type="presOf" srcId="{CE6CFCA0-C49C-4951-BE4A-2894AF7F0369}" destId="{7B1E7C52-CF18-48B2-BB65-024F73E359D3}" srcOrd="0" destOrd="0" presId="urn:microsoft.com/office/officeart/2005/8/layout/venn1"/>
    <dgm:cxn modelId="{C4050844-FA29-44A1-A43E-AEE0DB268BD9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306CE6C6-99E3-4BF3-AB87-206E5BA6598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CB698B15-FF92-4C95-ADFC-47221F2B4122}" type="presOf" srcId="{0E6DF1C2-1746-482F-BF52-CD765E80A365}" destId="{171034FF-3396-4AA1-9482-05BACFB2D723}" srcOrd="0" destOrd="0" presId="urn:microsoft.com/office/officeart/2005/8/layout/venn1"/>
    <dgm:cxn modelId="{C8C5C3B6-1093-4257-945E-07F9802A7012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8EFFDD7-43A0-4277-9A37-AB94F237503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D0767204-2005-4091-89D9-524F0AABDB38}" type="presOf" srcId="{8A5913D2-4896-41F8-9856-90C73F67022D}" destId="{6F917F00-94F3-4752-A2F0-5E137890CEB8}" srcOrd="0" destOrd="0" presId="urn:microsoft.com/office/officeart/2005/8/layout/venn1"/>
    <dgm:cxn modelId="{FFF2E10F-36A9-4E71-8828-D8C595E2AD80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9CF79F5-A7A0-4A9B-8B9C-0837D6A166D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4D87A83-11E2-489D-996E-3976E0797C04}" type="presOf" srcId="{8A5913D2-4896-41F8-9856-90C73F67022D}" destId="{6F917F00-94F3-4752-A2F0-5E137890CEB8}" srcOrd="0" destOrd="0" presId="urn:microsoft.com/office/officeart/2005/8/layout/venn1"/>
    <dgm:cxn modelId="{2E5216BC-C027-4827-B729-F1D6CC756772}" type="presOf" srcId="{A4DBE9E6-97EB-4725-A2C1-3C97D390DE6E}" destId="{CD4B3101-F142-4E5E-B80A-8D9996F097C7}" srcOrd="0" destOrd="0" presId="urn:microsoft.com/office/officeart/2005/8/layout/venn1"/>
    <dgm:cxn modelId="{B5F0D694-A45C-4BCC-9DA8-82CD12C0B21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6BC2F946-28F1-4400-98C3-11A446149AC7}" type="presOf" srcId="{737B5EC5-D0D2-4529-A675-2479ADB7512A}" destId="{4470F79F-6492-40EA-A900-0CDDBA36E791}" srcOrd="0" destOrd="0" presId="urn:microsoft.com/office/officeart/2005/8/layout/venn1"/>
    <dgm:cxn modelId="{A40735CE-223E-4244-9F4B-1EB94D7DDB56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5545A18E-70F8-4465-B130-3A2C166A247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C7DB7393-5F23-403D-B518-951A5A5C130F}" type="presOf" srcId="{938154DC-7DEC-4435-8AEE-F287F60DA644}" destId="{A319629E-037B-4B5B-8915-441F51FA60BC}" srcOrd="0" destOrd="0" presId="urn:microsoft.com/office/officeart/2005/8/layout/venn1"/>
    <dgm:cxn modelId="{87BF52F8-C5B1-400B-951D-EA7C43E62EB1}" type="presOf" srcId="{AABD46EF-623D-4EC1-9905-9F9517C84035}" destId="{8A8110AF-7FCF-4E47-932E-B9CB33926204}" srcOrd="0" destOrd="0" presId="urn:microsoft.com/office/officeart/2005/8/layout/venn1"/>
    <dgm:cxn modelId="{AD1A182B-9073-4F86-9F7B-BAC0BDC43DCD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EEDA669-E388-4357-90F3-521741981AD5}" type="presOf" srcId="{EF24F56F-F948-4FAE-A21B-C908CFF0947F}" destId="{04E584C8-CAF4-4F3A-A494-457051CBD1BA}" srcOrd="0" destOrd="0" presId="urn:microsoft.com/office/officeart/2005/8/layout/venn1"/>
    <dgm:cxn modelId="{165A5EE9-DDE2-4681-902D-56D83056B881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65C027B-1D11-40BA-9E68-295B892EC87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62C21C18-DB27-4EDA-8E95-77A2B72D560C}" type="presOf" srcId="{21F9EB01-2DBC-4DE3-BF4F-D736561A8F50}" destId="{EDBBB33F-27B5-48AE-A61C-C9DE23066AD1}" srcOrd="0" destOrd="0" presId="urn:microsoft.com/office/officeart/2005/8/layout/venn1"/>
    <dgm:cxn modelId="{F876769D-B801-4917-A88A-D6FB97D992BB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FE3231C7-467C-4A71-8CD1-E03E9821DD7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8E413BA2-4EE1-4BA6-8E73-7928E4F14937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5D44BE8-0A5D-48DD-9EAE-ED1E74D4BEAA}" type="presOf" srcId="{4E65984A-BA92-43D1-B9A2-B9086CB43038}" destId="{952DD290-D500-4BE9-9525-723274617DF1}" srcOrd="0" destOrd="0" presId="urn:microsoft.com/office/officeart/2005/8/layout/venn1"/>
    <dgm:cxn modelId="{E5F37BCD-5AE5-4631-8AED-9FDAB410FC9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DA30EA19-2962-4876-BD6F-06EB0308036C}" type="presOf" srcId="{8A5913D2-4896-41F8-9856-90C73F67022D}" destId="{6F917F00-94F3-4752-A2F0-5E137890CEB8}" srcOrd="0" destOrd="0" presId="urn:microsoft.com/office/officeart/2005/8/layout/venn1"/>
    <dgm:cxn modelId="{E103E83D-3314-4938-9F2A-011FBF9522FF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A937FE4-B78C-4CE1-8405-73FA4B72DDD4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B3038002-BA85-4D5F-9002-DB47A72B0419}" type="presOf" srcId="{737B5EC5-D0D2-4529-A675-2479ADB7512A}" destId="{4470F79F-6492-40EA-A900-0CDDBA36E791}" srcOrd="0" destOrd="0" presId="urn:microsoft.com/office/officeart/2005/8/layout/venn1"/>
    <dgm:cxn modelId="{F4F11E62-10AA-40AD-922B-C47EBB4FA571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B6F1B2B-A756-4885-AEFF-2E44892AFAC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8258B6-68BF-4EB7-B75C-E3280EB1039E}" type="presOf" srcId="{AABD46EF-623D-4EC1-9905-9F9517C84035}" destId="{8A8110AF-7FCF-4E47-932E-B9CB33926204}" srcOrd="0" destOrd="0" presId="urn:microsoft.com/office/officeart/2005/8/layout/venn1"/>
    <dgm:cxn modelId="{95F3A2B9-8E87-4A92-87BF-ADC7596EDBFE}" type="presOf" srcId="{938154DC-7DEC-4435-8AEE-F287F60DA644}" destId="{A319629E-037B-4B5B-8915-441F51FA60BC}" srcOrd="0" destOrd="0" presId="urn:microsoft.com/office/officeart/2005/8/layout/venn1"/>
    <dgm:cxn modelId="{749A085E-C881-4960-9CB8-B8BBD9A9E81B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7D530572-7CF6-4FD8-A24A-14088FB77BF6}" type="presOf" srcId="{EF24F56F-F948-4FAE-A21B-C908CFF0947F}" destId="{04E584C8-CAF4-4F3A-A494-457051CBD1BA}" srcOrd="0" destOrd="0" presId="urn:microsoft.com/office/officeart/2005/8/layout/venn1"/>
    <dgm:cxn modelId="{AD582C76-EA0E-4727-85E1-1B47E80C3AE5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DBAE714-5F27-4237-9624-062E1AD847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A3362C89-D4C5-4D1B-B434-85F07C3E0265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8E2CBD8-9071-403C-A4B9-B2E2DBEEE21D}" type="presOf" srcId="{737B5EC5-D0D2-4529-A675-2479ADB7512A}" destId="{4470F79F-6492-40EA-A900-0CDDBA36E791}" srcOrd="0" destOrd="0" presId="urn:microsoft.com/office/officeart/2005/8/layout/venn1"/>
    <dgm:cxn modelId="{FC6E010B-5D0C-4CD1-B3DD-B1AE8320FB4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FB8FC12-9E61-4BBE-B8BA-28BD86ED9804}" type="presOf" srcId="{21F9EB01-2DBC-4DE3-BF4F-D736561A8F50}" destId="{EDBBB33F-27B5-48AE-A61C-C9DE23066AD1}" srcOrd="0" destOrd="0" presId="urn:microsoft.com/office/officeart/2005/8/layout/venn1"/>
    <dgm:cxn modelId="{2FE66026-1EAF-412E-8D2B-B4C9BBB9BD3F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52F8784-609C-48BC-B716-21F815FEF4C8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CF028AB9-A4D1-469F-8FA6-465F9B0052CB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D20E92EC-78A1-4B68-A05B-5F57EBA76642}" type="presOf" srcId="{4E65984A-BA92-43D1-B9A2-B9086CB43038}" destId="{952DD290-D500-4BE9-9525-723274617DF1}" srcOrd="0" destOrd="0" presId="urn:microsoft.com/office/officeart/2005/8/layout/venn1"/>
    <dgm:cxn modelId="{8B7CD7DA-9B7E-4DA6-A6FA-5A6CED6B033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8FF6ED9-A59C-4D63-A48D-1A49102014A8}" type="presOf" srcId="{A4DBE9E6-97EB-4725-A2C1-3C97D390DE6E}" destId="{CD4B3101-F142-4E5E-B80A-8D9996F097C7}" srcOrd="0" destOrd="0" presId="urn:microsoft.com/office/officeart/2005/8/layout/venn1"/>
    <dgm:cxn modelId="{714635FF-41F4-46A1-BD9E-16505F8D8891}" type="presOf" srcId="{8A5913D2-4896-41F8-9856-90C73F67022D}" destId="{6F917F00-94F3-4752-A2F0-5E137890CEB8}" srcOrd="0" destOrd="0" presId="urn:microsoft.com/office/officeart/2005/8/layout/venn1"/>
    <dgm:cxn modelId="{D7B570C5-4B20-40FF-ACD7-9CBF065E98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530778-7D1C-4291-9FC3-AA1FA338BBE3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F2FC4CFA-21A7-4D55-8769-28A99E2F3877}" type="presOf" srcId="{B9B3E140-8B8D-4175-BD94-00D1649702AA}" destId="{6DAFA64C-DC3D-43CC-9306-9A83B9F4FF30}" srcOrd="0" destOrd="0" presId="urn:microsoft.com/office/officeart/2005/8/layout/venn1"/>
    <dgm:cxn modelId="{9CA52DC1-2094-4104-B5D7-C5178EC44EB8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B3FB2A1-FF14-4A01-80F8-444002BD8710}" type="presOf" srcId="{938154DC-7DEC-4435-8AEE-F287F60DA644}" destId="{A319629E-037B-4B5B-8915-441F51FA60BC}" srcOrd="0" destOrd="0" presId="urn:microsoft.com/office/officeart/2005/8/layout/venn1"/>
    <dgm:cxn modelId="{D4A581DF-34AA-4373-8E3D-E4B84FEFAD81}" type="presOf" srcId="{AABD46EF-623D-4EC1-9905-9F9517C84035}" destId="{8A8110AF-7FCF-4E47-932E-B9CB33926204}" srcOrd="0" destOrd="0" presId="urn:microsoft.com/office/officeart/2005/8/layout/venn1"/>
    <dgm:cxn modelId="{C4C8F94F-A075-480D-9AD4-F00F96D38DD0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7E41558-8766-4AA0-B1F2-9231B1183111}" type="presOf" srcId="{45ECB1DE-4976-41EA-BF4A-BA9625218151}" destId="{61DA2F6A-A3A4-47F6-9631-E32DDDDECDEE}" srcOrd="0" destOrd="0" presId="urn:microsoft.com/office/officeart/2005/8/layout/venn1"/>
    <dgm:cxn modelId="{E68EAB7F-0D30-48A2-855D-5408BFDD63E0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25E677E-1584-4976-823E-FB41E9B0F3B3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1E812060-4BAD-47DF-A4D7-63232DEDFDBE}" type="presOf" srcId="{21F9EB01-2DBC-4DE3-BF4F-D736561A8F50}" destId="{EDBBB33F-27B5-48AE-A61C-C9DE23066AD1}" srcOrd="0" destOrd="0" presId="urn:microsoft.com/office/officeart/2005/8/layout/venn1"/>
    <dgm:cxn modelId="{604E4068-A16E-45BE-AA11-BBB7A8E0BEDC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3D0BC9A-B67B-4BDA-8713-2438A71ABB90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8B412703-6322-4236-B457-35EDA2997FD7}" type="presOf" srcId="{4E65984A-BA92-43D1-B9A2-B9086CB43038}" destId="{952DD290-D500-4BE9-9525-723274617DF1}" srcOrd="0" destOrd="0" presId="urn:microsoft.com/office/officeart/2005/8/layout/venn1"/>
    <dgm:cxn modelId="{8310C384-1765-459D-97EF-FE927CF92F84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CBABDD7-1C95-412A-86A5-474DC1D1E8AD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D3A41940-1AEE-486E-9EFC-9A1753647583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6E7BFA1-CE38-4833-B60D-1E7E79ACCF85}" type="presOf" srcId="{A4DBE9E6-97EB-4725-A2C1-3C97D390DE6E}" destId="{CD4B3101-F142-4E5E-B80A-8D9996F097C7}" srcOrd="0" destOrd="0" presId="urn:microsoft.com/office/officeart/2005/8/layout/venn1"/>
    <dgm:cxn modelId="{3793416F-AF2A-4BA8-8290-417F3E50D9F2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82301695-4D3C-4C63-B671-090662E3F0D3}" type="presOf" srcId="{737B5EC5-D0D2-4529-A675-2479ADB7512A}" destId="{4470F79F-6492-40EA-A900-0CDDBA36E791}" srcOrd="0" destOrd="0" presId="urn:microsoft.com/office/officeart/2005/8/layout/venn1"/>
    <dgm:cxn modelId="{9782C7BB-417E-4988-8680-AA44711D1261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F1CC294-50FC-44D4-B237-F143888EEB9A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1A998E0B-4A8C-4E67-87F9-EB2D330043C2}" type="presOf" srcId="{AABD46EF-623D-4EC1-9905-9F9517C84035}" destId="{8A8110AF-7FCF-4E47-932E-B9CB33926204}" srcOrd="0" destOrd="0" presId="urn:microsoft.com/office/officeart/2005/8/layout/venn1"/>
    <dgm:cxn modelId="{D7895234-440F-4317-9A19-B92E931FD66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ED0001DD-74CC-4C2C-9E0C-1F7986DF0954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92C7F2C-A0C3-4375-8C0A-57076B52A1E5}" type="presOf" srcId="{938154DC-7DEC-4435-8AEE-F287F60DA644}" destId="{A319629E-037B-4B5B-8915-441F51FA60BC}" srcOrd="0" destOrd="0" presId="urn:microsoft.com/office/officeart/2005/8/layout/venn1"/>
    <dgm:cxn modelId="{8B2C5036-9A5D-4E73-BD8F-82367085CE7A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CA775FC-AD36-45E5-B56D-EA616AC55F1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9825488D-C510-4DAF-9467-621EDC143EC6}" type="presOf" srcId="{45ECB1DE-4976-41EA-BF4A-BA9625218151}" destId="{61DA2F6A-A3A4-47F6-9631-E32DDDDECDEE}" srcOrd="0" destOrd="0" presId="urn:microsoft.com/office/officeart/2005/8/layout/venn1"/>
    <dgm:cxn modelId="{50F0A1B2-9D67-4657-AF1D-46FD30EFF471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15BAB15-682A-4129-8BAD-74F1D4965C3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61F5A5CD-6992-49B2-AA27-009D89311909}" type="presOf" srcId="{21F9EB01-2DBC-4DE3-BF4F-D736561A8F50}" destId="{EDBBB33F-27B5-48AE-A61C-C9DE23066AD1}" srcOrd="0" destOrd="0" presId="urn:microsoft.com/office/officeart/2005/8/layout/venn1"/>
    <dgm:cxn modelId="{493689E6-61B9-48CA-AA21-F2F4C4133637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70F4400C-188E-413C-94D3-06C4030893D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AEE3901E-2E22-425B-A4C1-85915BE9C8C9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EB764F3-0622-4E41-B73E-ECCBD49E76D0}" type="presOf" srcId="{4E65984A-BA92-43D1-B9A2-B9086CB43038}" destId="{952DD290-D500-4BE9-9525-723274617DF1}" srcOrd="0" destOrd="0" presId="urn:microsoft.com/office/officeart/2005/8/layout/venn1"/>
    <dgm:cxn modelId="{25D8D055-2FE9-428F-B821-A88D299BE81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975F7-1A4A-4439-854D-17C87336211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0E128-CA87-4D25-A25B-A6866DC847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196FAE-B1E0-4375-B858-00567C48E9C3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4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1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1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1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8" Type="http://schemas.openxmlformats.org/officeDocument/2006/relationships/diagramLayout" Target="../diagrams/layout26.xml"/></Relationships>
</file>

<file path=ppt/slideLayouts/_rels/slideLayout1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8" Type="http://schemas.openxmlformats.org/officeDocument/2006/relationships/diagramLayout" Target="../diagrams/layout32.xml"/></Relationships>
</file>

<file path=ppt/slideLayouts/_rels/slideLayout18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Relationship Id="rId8" Type="http://schemas.openxmlformats.org/officeDocument/2006/relationships/diagramLayout" Target="../diagrams/layout38.xml"/></Relationships>
</file>

<file path=ppt/slideLayouts/_rels/slideLayout19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45.xml"/><Relationship Id="rId18" Type="http://schemas.openxmlformats.org/officeDocument/2006/relationships/diagramLayout" Target="../diagrams/layout46.xml"/><Relationship Id="rId26" Type="http://schemas.microsoft.com/office/2007/relationships/diagramDrawing" Target="../diagrams/drawing47.xml"/><Relationship Id="rId3" Type="http://schemas.openxmlformats.org/officeDocument/2006/relationships/diagramLayout" Target="../diagrams/layout43.xml"/><Relationship Id="rId21" Type="http://schemas.microsoft.com/office/2007/relationships/diagramDrawing" Target="../diagrams/drawing46.xml"/><Relationship Id="rId7" Type="http://schemas.openxmlformats.org/officeDocument/2006/relationships/diagramData" Target="../diagrams/data44.xml"/><Relationship Id="rId12" Type="http://schemas.openxmlformats.org/officeDocument/2006/relationships/diagramData" Target="../diagrams/data45.xml"/><Relationship Id="rId17" Type="http://schemas.openxmlformats.org/officeDocument/2006/relationships/diagramData" Target="../diagrams/data46.xml"/><Relationship Id="rId25" Type="http://schemas.openxmlformats.org/officeDocument/2006/relationships/diagramColors" Target="../diagrams/colors47.xml"/><Relationship Id="rId33" Type="http://schemas.microsoft.com/office/2007/relationships/hdphoto" Target="../media/hdphoto1.wdp"/><Relationship Id="rId2" Type="http://schemas.openxmlformats.org/officeDocument/2006/relationships/diagramData" Target="../diagrams/data43.xml"/><Relationship Id="rId16" Type="http://schemas.microsoft.com/office/2007/relationships/diagramDrawing" Target="../diagrams/drawing45.xml"/><Relationship Id="rId20" Type="http://schemas.openxmlformats.org/officeDocument/2006/relationships/diagramColors" Target="../diagrams/colors46.xml"/><Relationship Id="rId29" Type="http://schemas.openxmlformats.org/officeDocument/2006/relationships/diagramQuickStyle" Target="../diagrams/quickStyle4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3.xml"/><Relationship Id="rId11" Type="http://schemas.microsoft.com/office/2007/relationships/diagramDrawing" Target="../diagrams/drawing44.xml"/><Relationship Id="rId24" Type="http://schemas.openxmlformats.org/officeDocument/2006/relationships/diagramQuickStyle" Target="../diagrams/quickStyle4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3.xml"/><Relationship Id="rId15" Type="http://schemas.openxmlformats.org/officeDocument/2006/relationships/diagramColors" Target="../diagrams/colors45.xml"/><Relationship Id="rId23" Type="http://schemas.openxmlformats.org/officeDocument/2006/relationships/diagramLayout" Target="../diagrams/layout47.xml"/><Relationship Id="rId28" Type="http://schemas.openxmlformats.org/officeDocument/2006/relationships/diagramLayout" Target="../diagrams/layout48.xml"/><Relationship Id="rId10" Type="http://schemas.openxmlformats.org/officeDocument/2006/relationships/diagramColors" Target="../diagrams/colors44.xml"/><Relationship Id="rId19" Type="http://schemas.openxmlformats.org/officeDocument/2006/relationships/diagramQuickStyle" Target="../diagrams/quickStyle46.xml"/><Relationship Id="rId31" Type="http://schemas.microsoft.com/office/2007/relationships/diagramDrawing" Target="../diagrams/drawing48.xml"/><Relationship Id="rId4" Type="http://schemas.openxmlformats.org/officeDocument/2006/relationships/diagramQuickStyle" Target="../diagrams/quickStyle43.xml"/><Relationship Id="rId9" Type="http://schemas.openxmlformats.org/officeDocument/2006/relationships/diagramQuickStyle" Target="../diagrams/quickStyle44.xml"/><Relationship Id="rId14" Type="http://schemas.openxmlformats.org/officeDocument/2006/relationships/diagramQuickStyle" Target="../diagrams/quickStyle45.xml"/><Relationship Id="rId22" Type="http://schemas.openxmlformats.org/officeDocument/2006/relationships/diagramData" Target="../diagrams/data47.xml"/><Relationship Id="rId27" Type="http://schemas.openxmlformats.org/officeDocument/2006/relationships/diagramData" Target="../diagrams/data48.xml"/><Relationship Id="rId30" Type="http://schemas.openxmlformats.org/officeDocument/2006/relationships/diagramColors" Target="../diagrams/colors48.xml"/><Relationship Id="rId8" Type="http://schemas.openxmlformats.org/officeDocument/2006/relationships/diagramLayout" Target="../diagrams/layout4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1.xml"/><Relationship Id="rId18" Type="http://schemas.openxmlformats.org/officeDocument/2006/relationships/diagramLayout" Target="../diagrams/layout52.xml"/><Relationship Id="rId26" Type="http://schemas.microsoft.com/office/2007/relationships/diagramDrawing" Target="../diagrams/drawing53.xml"/><Relationship Id="rId3" Type="http://schemas.openxmlformats.org/officeDocument/2006/relationships/diagramLayout" Target="../diagrams/layout49.xml"/><Relationship Id="rId21" Type="http://schemas.microsoft.com/office/2007/relationships/diagramDrawing" Target="../diagrams/drawing52.xml"/><Relationship Id="rId7" Type="http://schemas.openxmlformats.org/officeDocument/2006/relationships/diagramData" Target="../diagrams/data50.xml"/><Relationship Id="rId12" Type="http://schemas.openxmlformats.org/officeDocument/2006/relationships/diagramData" Target="../diagrams/data51.xml"/><Relationship Id="rId17" Type="http://schemas.openxmlformats.org/officeDocument/2006/relationships/diagramData" Target="../diagrams/data52.xml"/><Relationship Id="rId25" Type="http://schemas.openxmlformats.org/officeDocument/2006/relationships/diagramColors" Target="../diagrams/colors53.xml"/><Relationship Id="rId33" Type="http://schemas.microsoft.com/office/2007/relationships/hdphoto" Target="../media/hdphoto1.wdp"/><Relationship Id="rId2" Type="http://schemas.openxmlformats.org/officeDocument/2006/relationships/diagramData" Target="../diagrams/data49.xml"/><Relationship Id="rId16" Type="http://schemas.microsoft.com/office/2007/relationships/diagramDrawing" Target="../diagrams/drawing51.xml"/><Relationship Id="rId20" Type="http://schemas.openxmlformats.org/officeDocument/2006/relationships/diagramColors" Target="../diagrams/colors52.xml"/><Relationship Id="rId29" Type="http://schemas.openxmlformats.org/officeDocument/2006/relationships/diagramQuickStyle" Target="../diagrams/quickStyle5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49.xml"/><Relationship Id="rId11" Type="http://schemas.microsoft.com/office/2007/relationships/diagramDrawing" Target="../diagrams/drawing50.xml"/><Relationship Id="rId24" Type="http://schemas.openxmlformats.org/officeDocument/2006/relationships/diagramQuickStyle" Target="../diagrams/quickStyle5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49.xml"/><Relationship Id="rId15" Type="http://schemas.openxmlformats.org/officeDocument/2006/relationships/diagramColors" Target="../diagrams/colors51.xml"/><Relationship Id="rId23" Type="http://schemas.openxmlformats.org/officeDocument/2006/relationships/diagramLayout" Target="../diagrams/layout53.xml"/><Relationship Id="rId28" Type="http://schemas.openxmlformats.org/officeDocument/2006/relationships/diagramLayout" Target="../diagrams/layout54.xml"/><Relationship Id="rId10" Type="http://schemas.openxmlformats.org/officeDocument/2006/relationships/diagramColors" Target="../diagrams/colors50.xml"/><Relationship Id="rId19" Type="http://schemas.openxmlformats.org/officeDocument/2006/relationships/diagramQuickStyle" Target="../diagrams/quickStyle52.xml"/><Relationship Id="rId31" Type="http://schemas.microsoft.com/office/2007/relationships/diagramDrawing" Target="../diagrams/drawing54.xml"/><Relationship Id="rId4" Type="http://schemas.openxmlformats.org/officeDocument/2006/relationships/diagramQuickStyle" Target="../diagrams/quickStyle49.xml"/><Relationship Id="rId9" Type="http://schemas.openxmlformats.org/officeDocument/2006/relationships/diagramQuickStyle" Target="../diagrams/quickStyle50.xml"/><Relationship Id="rId14" Type="http://schemas.openxmlformats.org/officeDocument/2006/relationships/diagramQuickStyle" Target="../diagrams/quickStyle51.xml"/><Relationship Id="rId22" Type="http://schemas.openxmlformats.org/officeDocument/2006/relationships/diagramData" Target="../diagrams/data53.xml"/><Relationship Id="rId27" Type="http://schemas.openxmlformats.org/officeDocument/2006/relationships/diagramData" Target="../diagrams/data54.xml"/><Relationship Id="rId30" Type="http://schemas.openxmlformats.org/officeDocument/2006/relationships/diagramColors" Target="../diagrams/colors54.xml"/><Relationship Id="rId8" Type="http://schemas.openxmlformats.org/officeDocument/2006/relationships/diagramLayout" Target="../diagrams/layout50.xml"/></Relationships>
</file>

<file path=ppt/slideLayouts/_rels/slideLayout2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57.xml"/><Relationship Id="rId18" Type="http://schemas.openxmlformats.org/officeDocument/2006/relationships/diagramLayout" Target="../diagrams/layout58.xml"/><Relationship Id="rId26" Type="http://schemas.microsoft.com/office/2007/relationships/diagramDrawing" Target="../diagrams/drawing59.xml"/><Relationship Id="rId3" Type="http://schemas.openxmlformats.org/officeDocument/2006/relationships/diagramLayout" Target="../diagrams/layout55.xml"/><Relationship Id="rId21" Type="http://schemas.microsoft.com/office/2007/relationships/diagramDrawing" Target="../diagrams/drawing58.xml"/><Relationship Id="rId7" Type="http://schemas.openxmlformats.org/officeDocument/2006/relationships/diagramData" Target="../diagrams/data56.xml"/><Relationship Id="rId12" Type="http://schemas.openxmlformats.org/officeDocument/2006/relationships/diagramData" Target="../diagrams/data57.xml"/><Relationship Id="rId17" Type="http://schemas.openxmlformats.org/officeDocument/2006/relationships/diagramData" Target="../diagrams/data58.xml"/><Relationship Id="rId25" Type="http://schemas.openxmlformats.org/officeDocument/2006/relationships/diagramColors" Target="../diagrams/colors59.xml"/><Relationship Id="rId33" Type="http://schemas.microsoft.com/office/2007/relationships/hdphoto" Target="../media/hdphoto1.wdp"/><Relationship Id="rId2" Type="http://schemas.openxmlformats.org/officeDocument/2006/relationships/diagramData" Target="../diagrams/data55.xml"/><Relationship Id="rId16" Type="http://schemas.microsoft.com/office/2007/relationships/diagramDrawing" Target="../diagrams/drawing57.xml"/><Relationship Id="rId20" Type="http://schemas.openxmlformats.org/officeDocument/2006/relationships/diagramColors" Target="../diagrams/colors58.xml"/><Relationship Id="rId29" Type="http://schemas.openxmlformats.org/officeDocument/2006/relationships/diagramQuickStyle" Target="../diagrams/quickStyle6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55.xml"/><Relationship Id="rId11" Type="http://schemas.microsoft.com/office/2007/relationships/diagramDrawing" Target="../diagrams/drawing56.xml"/><Relationship Id="rId24" Type="http://schemas.openxmlformats.org/officeDocument/2006/relationships/diagramQuickStyle" Target="../diagrams/quickStyle5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55.xml"/><Relationship Id="rId15" Type="http://schemas.openxmlformats.org/officeDocument/2006/relationships/diagramColors" Target="../diagrams/colors57.xml"/><Relationship Id="rId23" Type="http://schemas.openxmlformats.org/officeDocument/2006/relationships/diagramLayout" Target="../diagrams/layout59.xml"/><Relationship Id="rId28" Type="http://schemas.openxmlformats.org/officeDocument/2006/relationships/diagramLayout" Target="../diagrams/layout60.xml"/><Relationship Id="rId10" Type="http://schemas.openxmlformats.org/officeDocument/2006/relationships/diagramColors" Target="../diagrams/colors56.xml"/><Relationship Id="rId19" Type="http://schemas.openxmlformats.org/officeDocument/2006/relationships/diagramQuickStyle" Target="../diagrams/quickStyle58.xml"/><Relationship Id="rId31" Type="http://schemas.microsoft.com/office/2007/relationships/diagramDrawing" Target="../diagrams/drawing60.xml"/><Relationship Id="rId4" Type="http://schemas.openxmlformats.org/officeDocument/2006/relationships/diagramQuickStyle" Target="../diagrams/quickStyle55.xml"/><Relationship Id="rId9" Type="http://schemas.openxmlformats.org/officeDocument/2006/relationships/diagramQuickStyle" Target="../diagrams/quickStyle56.xml"/><Relationship Id="rId14" Type="http://schemas.openxmlformats.org/officeDocument/2006/relationships/diagramQuickStyle" Target="../diagrams/quickStyle57.xml"/><Relationship Id="rId22" Type="http://schemas.openxmlformats.org/officeDocument/2006/relationships/diagramData" Target="../diagrams/data59.xml"/><Relationship Id="rId27" Type="http://schemas.openxmlformats.org/officeDocument/2006/relationships/diagramData" Target="../diagrams/data60.xml"/><Relationship Id="rId30" Type="http://schemas.openxmlformats.org/officeDocument/2006/relationships/diagramColors" Target="../diagrams/colors60.xml"/><Relationship Id="rId8" Type="http://schemas.openxmlformats.org/officeDocument/2006/relationships/diagramLayout" Target="../diagrams/layout5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1953917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8079769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810790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4827689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3275814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043572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550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0188394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84563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13014492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91289075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3841123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9361706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22139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015535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2445787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868411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3059137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4212283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64204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1852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9722900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77412720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274361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774543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4585721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7685653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62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163781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0828979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91279427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25471829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47534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0703187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75985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9561759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93679250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1808652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12776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743051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233677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361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554330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510672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951599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647044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434653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652807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8934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554330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510672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951599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6470440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3434653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652807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893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2023/10/26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4" r:id="rId14"/>
    <p:sldLayoutId id="2147483666" r:id="rId15"/>
    <p:sldLayoutId id="2147483670" r:id="rId16"/>
    <p:sldLayoutId id="2147483672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5.wmf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4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2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50.bin"/><Relationship Id="rId3" Type="http://schemas.openxmlformats.org/officeDocument/2006/relationships/image" Target="../media/image34.wmf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37.wmf"/><Relationship Id="rId2" Type="http://schemas.openxmlformats.org/officeDocument/2006/relationships/oleObject" Target="../embeddings/oleObject44.bin"/><Relationship Id="rId16" Type="http://schemas.openxmlformats.org/officeDocument/2006/relationships/image" Target="../media/image39.wmf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49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36.w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3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5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40.wmf"/><Relationship Id="rId21" Type="http://schemas.openxmlformats.org/officeDocument/2006/relationships/image" Target="../media/image4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47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4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4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3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61.wmf"/><Relationship Id="rId7" Type="http://schemas.openxmlformats.org/officeDocument/2006/relationships/image" Target="../media/image62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63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6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84.bin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5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70.wmf"/><Relationship Id="rId3" Type="http://schemas.openxmlformats.org/officeDocument/2006/relationships/image" Target="../media/image67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85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58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9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102.bin"/><Relationship Id="rId26" Type="http://schemas.openxmlformats.org/officeDocument/2006/relationships/oleObject" Target="../embeddings/oleObject107.bin"/><Relationship Id="rId3" Type="http://schemas.openxmlformats.org/officeDocument/2006/relationships/image" Target="../media/image73.wmf"/><Relationship Id="rId21" Type="http://schemas.openxmlformats.org/officeDocument/2006/relationships/image" Target="../media/image80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78.wmf"/><Relationship Id="rId25" Type="http://schemas.openxmlformats.org/officeDocument/2006/relationships/oleObject" Target="../embeddings/oleObject106.bin"/><Relationship Id="rId2" Type="http://schemas.openxmlformats.org/officeDocument/2006/relationships/oleObject" Target="../embeddings/oleObject94.bin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76.wmf"/><Relationship Id="rId24" Type="http://schemas.openxmlformats.org/officeDocument/2006/relationships/image" Target="../media/image81.wmf"/><Relationship Id="rId5" Type="http://schemas.openxmlformats.org/officeDocument/2006/relationships/image" Target="../media/image58.wmf"/><Relationship Id="rId15" Type="http://schemas.openxmlformats.org/officeDocument/2006/relationships/image" Target="../media/image69.wmf"/><Relationship Id="rId23" Type="http://schemas.openxmlformats.org/officeDocument/2006/relationships/oleObject" Target="../embeddings/oleObject105.bin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79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100.bin"/><Relationship Id="rId22" Type="http://schemas.openxmlformats.org/officeDocument/2006/relationships/oleObject" Target="../embeddings/oleObject104.bin"/><Relationship Id="rId27" Type="http://schemas.openxmlformats.org/officeDocument/2006/relationships/image" Target="../media/image82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109.bin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1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17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119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97.wmf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92.wmf"/><Relationship Id="rId21" Type="http://schemas.openxmlformats.org/officeDocument/2006/relationships/oleObject" Target="../embeddings/oleObject130.bin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99.wmf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00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12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9.png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20.bin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</a:t>
            </a: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961578" y="2960948"/>
            <a:ext cx="6634402" cy="9361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7" name="圆角矩形 6"/>
          <p:cNvSpPr/>
          <p:nvPr/>
        </p:nvSpPr>
        <p:spPr>
          <a:xfrm>
            <a:off x="971600" y="1276119"/>
            <a:ext cx="6634403" cy="10526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1092816" y="1343655"/>
            <a:ext cx="639522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理解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：解向量、解集、基础解系、解集的秩</a:t>
            </a:r>
          </a:p>
        </p:txBody>
      </p:sp>
      <p:sp>
        <p:nvSpPr>
          <p:cNvPr id="10" name="矩形 9"/>
          <p:cNvSpPr/>
          <p:nvPr/>
        </p:nvSpPr>
        <p:spPr>
          <a:xfrm>
            <a:off x="1082794" y="3102485"/>
            <a:ext cx="55931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掌握关于线性方程组的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四组结论</a:t>
            </a:r>
          </a:p>
        </p:txBody>
      </p:sp>
    </p:spTree>
    <p:extLst>
      <p:ext uri="{BB962C8B-B14F-4D97-AF65-F5344CB8AC3E}">
        <p14:creationId xmlns:p14="http://schemas.microsoft.com/office/powerpoint/2010/main" val="194655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3C916D-323A-E132-83F6-BE0832416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 基础解系的求法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25FF61-33C0-1204-AE81-77B6707C031D}"/>
              </a:ext>
            </a:extLst>
          </p:cNvPr>
          <p:cNvSpPr txBox="1">
            <a:spLocks noChangeArrowheads="1"/>
          </p:cNvSpPr>
          <p:nvPr/>
        </p:nvSpPr>
        <p:spPr>
          <a:xfrm>
            <a:off x="-89593" y="591237"/>
            <a:ext cx="9054082" cy="1932837"/>
          </a:xfrm>
          <a:prstGeom prst="rect">
            <a:avLst/>
          </a:prstGeom>
          <a:noFill/>
        </p:spPr>
        <p:txBody>
          <a:bodyPr vert="horz" wrap="non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</a:rPr>
              <a:t>例：</a:t>
            </a:r>
            <a:r>
              <a:rPr lang="zh-CN" altLang="en-US" sz="2600" dirty="0"/>
              <a:t>求齐次线性方程组                                             的基础解系</a:t>
            </a:r>
            <a:r>
              <a:rPr kumimoji="1" lang="zh-CN" altLang="en-US" sz="2600" dirty="0"/>
              <a:t>．</a:t>
            </a:r>
            <a:endParaRPr lang="zh-CN" altLang="en-US" sz="26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600" dirty="0">
              <a:solidFill>
                <a:srgbClr val="0000FF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endParaRPr lang="en-US" altLang="zh-CN" sz="2600" dirty="0">
              <a:solidFill>
                <a:srgbClr val="0000FF"/>
              </a:solidFill>
            </a:endParaRPr>
          </a:p>
          <a:p>
            <a:pPr algn="l">
              <a:buFont typeface="Wingdings" panose="05000000000000000000" pitchFamily="2" charset="2"/>
              <a:buNone/>
            </a:pPr>
            <a:r>
              <a:rPr lang="zh-CN" altLang="en-US" sz="2600" dirty="0">
                <a:solidFill>
                  <a:srgbClr val="0000FF"/>
                </a:solidFill>
              </a:rPr>
              <a:t>   方法</a:t>
            </a:r>
            <a:r>
              <a:rPr lang="en-US" altLang="zh-CN" sz="2600" dirty="0">
                <a:solidFill>
                  <a:srgbClr val="0000FF"/>
                </a:solidFill>
              </a:rPr>
              <a:t>1</a:t>
            </a:r>
            <a:r>
              <a:rPr lang="zh-CN" altLang="en-US" sz="2600" dirty="0">
                <a:solidFill>
                  <a:srgbClr val="0000FF"/>
                </a:solidFill>
              </a:rPr>
              <a:t>：</a:t>
            </a:r>
            <a:r>
              <a:rPr lang="zh-CN" altLang="en-US" sz="2600" dirty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z="2600" dirty="0">
                <a:solidFill>
                  <a:srgbClr val="FF0000"/>
                </a:solidFill>
              </a:rPr>
              <a:t>．</a:t>
            </a:r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50DD6E1B-8C0E-C1F0-FDAD-B50232C4D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76417"/>
              </p:ext>
            </p:extLst>
          </p:nvPr>
        </p:nvGraphicFramePr>
        <p:xfrm>
          <a:off x="3405834" y="147582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38400" imgH="17068800" progId="Equation.DSMT4">
                  <p:embed/>
                </p:oleObj>
              </mc:Choice>
              <mc:Fallback>
                <p:oleObj name="Equation" r:id="rId2" imgW="40538400" imgH="17068800" progId="Equation.DSMT4">
                  <p:embed/>
                  <p:pic>
                    <p:nvPicPr>
                      <p:cNvPr id="717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834" y="147582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2BB8D213-46F8-B471-834A-FA5B6735C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50405"/>
              </p:ext>
            </p:extLst>
          </p:nvPr>
        </p:nvGraphicFramePr>
        <p:xfrm>
          <a:off x="1462794" y="2501501"/>
          <a:ext cx="52863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398400" imgH="16764000" progId="Equation.DSMT4">
                  <p:embed/>
                </p:oleObj>
              </mc:Choice>
              <mc:Fallback>
                <p:oleObj name="Equation" r:id="rId4" imgW="63398400" imgH="16764000" progId="Equation.DSMT4">
                  <p:embed/>
                  <p:pic>
                    <p:nvPicPr>
                      <p:cNvPr id="1065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794" y="2501501"/>
                        <a:ext cx="5286375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48816295-01E2-76F6-C691-774ADC0007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162018"/>
              </p:ext>
            </p:extLst>
          </p:nvPr>
        </p:nvGraphicFramePr>
        <p:xfrm>
          <a:off x="1462794" y="4184251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442400" imgH="11582400" progId="Equation.DSMT4">
                  <p:embed/>
                </p:oleObj>
              </mc:Choice>
              <mc:Fallback>
                <p:oleObj name="Equation" r:id="rId6" imgW="34442400" imgH="11582400" progId="Equation.DSMT4">
                  <p:embed/>
                  <p:pic>
                    <p:nvPicPr>
                      <p:cNvPr id="1065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794" y="4184251"/>
                        <a:ext cx="28717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A9DCAE6A-F701-EDAF-2B27-A6E907045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770450"/>
              </p:ext>
            </p:extLst>
          </p:nvPr>
        </p:nvGraphicFramePr>
        <p:xfrm>
          <a:off x="5102932" y="4184251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27200" imgH="11582400" progId="Equation.DSMT4">
                  <p:embed/>
                </p:oleObj>
              </mc:Choice>
              <mc:Fallback>
                <p:oleObj name="Equation" r:id="rId8" imgW="27127200" imgH="11582400" progId="Equation.DSMT4">
                  <p:embed/>
                  <p:pic>
                    <p:nvPicPr>
                      <p:cNvPr id="106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932" y="4184251"/>
                        <a:ext cx="2263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639C5444-C2A9-AF24-BB21-5D70BC259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119" y="4438251"/>
            <a:ext cx="5196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>
                <a:solidFill>
                  <a:srgbClr val="000000"/>
                </a:solidFill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3016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C4AE3D-C89F-CAE6-C373-F8A6D3D6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 基础解系的求法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0134A8FD-2221-4B8F-D795-5E14A8646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476672"/>
                <a:ext cx="82915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9999CC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1" baseline="-250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， 得通解表达式</a:t>
                </a:r>
                <a:endParaRPr lang="zh-CN" altLang="en-US" sz="2400" b="1" baseline="30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" name="Rectangle 12">
                <a:extLst>
                  <a:ext uri="{FF2B5EF4-FFF2-40B4-BE49-F238E27FC236}">
                    <a16:creationId xmlns:a16="http://schemas.microsoft.com/office/drawing/2014/main" id="{0134A8FD-2221-4B8F-D795-5E14A8646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76672"/>
                <a:ext cx="8291513" cy="457200"/>
              </a:xfrm>
              <a:prstGeom prst="rect">
                <a:avLst/>
              </a:prstGeom>
              <a:blipFill>
                <a:blip r:embed="rId2"/>
                <a:stretch>
                  <a:fillRect l="-1103" t="-16000" b="-2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16">
            <a:extLst>
              <a:ext uri="{FF2B5EF4-FFF2-40B4-BE49-F238E27FC236}">
                <a16:creationId xmlns:a16="http://schemas.microsoft.com/office/drawing/2014/main" id="{8107B7E5-85EF-806B-A2CF-1620D86246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197715"/>
              </p:ext>
            </p:extLst>
          </p:nvPr>
        </p:nvGraphicFramePr>
        <p:xfrm>
          <a:off x="922016" y="1073572"/>
          <a:ext cx="701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248000" imgH="22555200" progId="Equation.DSMT4">
                  <p:embed/>
                </p:oleObj>
              </mc:Choice>
              <mc:Fallback>
                <p:oleObj name="Equation" r:id="rId3" imgW="79248000" imgH="22555200" progId="Equation.DSMT4">
                  <p:embed/>
                  <p:pic>
                    <p:nvPicPr>
                      <p:cNvPr id="880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16" y="1073572"/>
                        <a:ext cx="7010400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7">
            <a:extLst>
              <a:ext uri="{FF2B5EF4-FFF2-40B4-BE49-F238E27FC236}">
                <a16:creationId xmlns:a16="http://schemas.microsoft.com/office/drawing/2014/main" id="{8B050BBC-FC8A-C04A-86F4-D55B7C3A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165897"/>
            <a:ext cx="823118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方程组的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任意一个解都可以表示为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 baseline="-25000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的线性组合．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的四个分量不成比例，所以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线性无关．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所以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是原方程组的基础解系．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5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F577B-71A7-0FB3-F01C-F8D223CF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 基础解系的求法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A1F6609C-BB94-DB29-7883-C33D40076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1" y="23130"/>
            <a:ext cx="829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</a:rPr>
              <a:t>方法</a:t>
            </a:r>
            <a:r>
              <a:rPr lang="en-US" altLang="zh-CN" sz="2400" b="1">
                <a:solidFill>
                  <a:srgbClr val="0000FF"/>
                </a:solidFill>
              </a:rPr>
              <a:t>2</a:t>
            </a:r>
            <a:r>
              <a:rPr lang="zh-CN" altLang="en-US" sz="2400" b="1">
                <a:solidFill>
                  <a:srgbClr val="0000FF"/>
                </a:solidFill>
              </a:rPr>
              <a:t>：</a:t>
            </a:r>
            <a:r>
              <a:rPr lang="zh-CN" altLang="en-US" sz="2400" b="1">
                <a:solidFill>
                  <a:srgbClr val="FF0000"/>
                </a:solidFill>
              </a:rPr>
              <a:t>先求出基础解系，再写出通解．</a:t>
            </a:r>
            <a:endParaRPr kumimoji="1"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19" name="Object 9">
            <a:extLst>
              <a:ext uri="{FF2B5EF4-FFF2-40B4-BE49-F238E27FC236}">
                <a16:creationId xmlns:a16="http://schemas.microsoft.com/office/drawing/2014/main" id="{48C8967B-F2EB-6119-6FB2-60627B047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869693"/>
              </p:ext>
            </p:extLst>
          </p:nvPr>
        </p:nvGraphicFramePr>
        <p:xfrm>
          <a:off x="1416173" y="620030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398400" imgH="16764000" progId="Equation.DSMT4">
                  <p:embed/>
                </p:oleObj>
              </mc:Choice>
              <mc:Fallback>
                <p:oleObj name="Equation" r:id="rId2" imgW="63398400" imgH="16764000" progId="Equation.DSMT4">
                  <p:embed/>
                  <p:pic>
                    <p:nvPicPr>
                      <p:cNvPr id="1085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173" y="620030"/>
                        <a:ext cx="5286375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">
            <a:extLst>
              <a:ext uri="{FF2B5EF4-FFF2-40B4-BE49-F238E27FC236}">
                <a16:creationId xmlns:a16="http://schemas.microsoft.com/office/drawing/2014/main" id="{ADD3A82C-D737-0422-9362-C16371E30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838040"/>
              </p:ext>
            </p:extLst>
          </p:nvPr>
        </p:nvGraphicFramePr>
        <p:xfrm>
          <a:off x="1416173" y="2155142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42400" imgH="11582400" progId="Equation.DSMT4">
                  <p:embed/>
                </p:oleObj>
              </mc:Choice>
              <mc:Fallback>
                <p:oleObj name="Equation" r:id="rId4" imgW="34442400" imgH="11582400" progId="Equation.DSMT4">
                  <p:embed/>
                  <p:pic>
                    <p:nvPicPr>
                      <p:cNvPr id="1085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173" y="2155142"/>
                        <a:ext cx="287178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>
            <a:extLst>
              <a:ext uri="{FF2B5EF4-FFF2-40B4-BE49-F238E27FC236}">
                <a16:creationId xmlns:a16="http://schemas.microsoft.com/office/drawing/2014/main" id="{2A2A5190-643A-12C4-ED75-C60F90701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392778"/>
              </p:ext>
            </p:extLst>
          </p:nvPr>
        </p:nvGraphicFramePr>
        <p:xfrm>
          <a:off x="5056311" y="2155142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27200" imgH="11582400" progId="Equation.DSMT4">
                  <p:embed/>
                </p:oleObj>
              </mc:Choice>
              <mc:Fallback>
                <p:oleObj name="Equation" r:id="rId6" imgW="27127200" imgH="11582400" progId="Equation.DSMT4">
                  <p:embed/>
                  <p:pic>
                    <p:nvPicPr>
                      <p:cNvPr id="1085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311" y="2155142"/>
                        <a:ext cx="226377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2">
            <a:extLst>
              <a:ext uri="{FF2B5EF4-FFF2-40B4-BE49-F238E27FC236}">
                <a16:creationId xmlns:a16="http://schemas.microsoft.com/office/drawing/2014/main" id="{C826F5DC-C1DD-1C2E-31CC-714053E33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98" y="2409142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</a:rPr>
              <a:t>即</a:t>
            </a:r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26334918-E8E1-94EA-AEB3-6E5B1B00A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3531505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24" name="Object 25">
            <a:extLst>
              <a:ext uri="{FF2B5EF4-FFF2-40B4-BE49-F238E27FC236}">
                <a16:creationId xmlns:a16="http://schemas.microsoft.com/office/drawing/2014/main" id="{3545F6A6-1B68-A834-DDF0-750BD2ED3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282271"/>
              </p:ext>
            </p:extLst>
          </p:nvPr>
        </p:nvGraphicFramePr>
        <p:xfrm>
          <a:off x="700211" y="3260042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993600" imgH="11582400" progId="Equation.DSMT4">
                  <p:embed/>
                </p:oleObj>
              </mc:Choice>
              <mc:Fallback>
                <p:oleObj name="Equation" r:id="rId8" imgW="24993600" imgH="11582400" progId="Equation.DSMT4">
                  <p:embed/>
                  <p:pic>
                    <p:nvPicPr>
                      <p:cNvPr id="1085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11" y="3260042"/>
                        <a:ext cx="20828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>
            <a:extLst>
              <a:ext uri="{FF2B5EF4-FFF2-40B4-BE49-F238E27FC236}">
                <a16:creationId xmlns:a16="http://schemas.microsoft.com/office/drawing/2014/main" id="{D3A3BF1B-D736-C725-E044-2173FD9B1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934130"/>
              </p:ext>
            </p:extLst>
          </p:nvPr>
        </p:nvGraphicFramePr>
        <p:xfrm>
          <a:off x="3657723" y="3260042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60800" imgH="11582400" progId="Equation.DSMT4">
                  <p:embed/>
                </p:oleObj>
              </mc:Choice>
              <mc:Fallback>
                <p:oleObj name="Equation" r:id="rId10" imgW="29260800" imgH="11582400" progId="Equation.DSMT4">
                  <p:embed/>
                  <p:pic>
                    <p:nvPicPr>
                      <p:cNvPr id="1085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723" y="3260042"/>
                        <a:ext cx="24384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0">
            <a:extLst>
              <a:ext uri="{FF2B5EF4-FFF2-40B4-BE49-F238E27FC236}">
                <a16:creationId xmlns:a16="http://schemas.microsoft.com/office/drawing/2014/main" id="{64C4D731-09FE-7AE0-7612-7A71D0D34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598586"/>
              </p:ext>
            </p:extLst>
          </p:nvPr>
        </p:nvGraphicFramePr>
        <p:xfrm>
          <a:off x="3317998" y="4364942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223200" imgH="22250400" progId="Equation.DSMT4">
                  <p:embed/>
                </p:oleObj>
              </mc:Choice>
              <mc:Fallback>
                <p:oleObj name="Equation" r:id="rId12" imgW="33223200" imgH="22250400" progId="Equation.DSMT4">
                  <p:embed/>
                  <p:pic>
                    <p:nvPicPr>
                      <p:cNvPr id="10857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998" y="4364942"/>
                        <a:ext cx="2778125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1">
            <a:extLst>
              <a:ext uri="{FF2B5EF4-FFF2-40B4-BE49-F238E27FC236}">
                <a16:creationId xmlns:a16="http://schemas.microsoft.com/office/drawing/2014/main" id="{76EBE87E-5265-940E-14EC-632BB68A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5084080"/>
            <a:ext cx="7937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合起来便得到基础解系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7E177DEB-32CF-F053-6A48-9DD94B580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" y="3531505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，得</a:t>
            </a:r>
          </a:p>
        </p:txBody>
      </p:sp>
      <p:sp>
        <p:nvSpPr>
          <p:cNvPr id="29" name="AutoShape 33">
            <a:extLst>
              <a:ext uri="{FF2B5EF4-FFF2-40B4-BE49-F238E27FC236}">
                <a16:creationId xmlns:a16="http://schemas.microsoft.com/office/drawing/2014/main" id="{BA488E5B-3CE3-15AA-A079-532DE73EC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0756" y="3489679"/>
            <a:ext cx="1967668" cy="1565275"/>
          </a:xfrm>
          <a:prstGeom prst="cloudCallout">
            <a:avLst>
              <a:gd name="adj1" fmla="val -47204"/>
              <a:gd name="adj2" fmla="val 7725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还能找出其它基础解系吗？</a:t>
            </a: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5BEEB31A-66EC-6BED-6108-4F51408D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598" y="3240992"/>
            <a:ext cx="647700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C7BA9651-B13E-6532-DDF2-C6B4435B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61" y="3240992"/>
            <a:ext cx="792162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3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28" grpId="0"/>
      <p:bldP spid="2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00AC8-266A-E9B3-8DE7-2B6CC45F39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非齐次线性方程组解的性质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3FC13D4-EE7B-0215-E94F-6D12955E1487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307137"/>
            <a:ext cx="48965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非齐次线性方程组的解的性质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A7C8877-D4C0-BD53-3B3A-BD2FAFFEE7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3" y="1268760"/>
                <a:ext cx="8208912" cy="4053417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dirty="0">
                    <a:solidFill>
                      <a:srgbClr val="0000FF"/>
                    </a:solidFill>
                  </a:rPr>
                  <a:t>3</a:t>
                </a:r>
                <a:r>
                  <a:rPr lang="zh-CN" altLang="en-US" sz="2600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6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1</a:t>
                </a:r>
                <a:r>
                  <a:rPr lang="en-US" altLang="zh-CN" sz="2600" dirty="0">
                    <a:latin typeface="Symbol" panose="05050102010706020507" pitchFamily="18" charset="2"/>
                  </a:rPr>
                  <a:t>,</a:t>
                </a:r>
                <a:r>
                  <a:rPr lang="zh-CN" altLang="en-US" sz="2600" baseline="-25000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2</a:t>
                </a:r>
                <a:r>
                  <a:rPr lang="zh-CN" altLang="en-US" sz="2600" dirty="0"/>
                  <a:t>是非齐次线性方程组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600" dirty="0"/>
                  <a:t>的解，则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600" dirty="0">
                    <a:solidFill>
                      <a:srgbClr val="FF0000"/>
                    </a:solidFill>
                  </a:rPr>
                  <a:t> −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600" dirty="0"/>
                  <a:t>是对应的齐次线性方程组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zh-CN" altLang="en-US" sz="2600" dirty="0"/>
                  <a:t>的解</a:t>
                </a:r>
                <a:r>
                  <a:rPr lang="en-US" altLang="zh-CN" sz="2600" dirty="0"/>
                  <a:t>.</a:t>
                </a:r>
              </a:p>
              <a:p>
                <a:pPr algn="l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证明：  </a:t>
                </a:r>
                <a:r>
                  <a:rPr lang="en-US" altLang="zh-CN" sz="2600" i="1" dirty="0"/>
                  <a:t>A</a:t>
                </a:r>
                <a:r>
                  <a:rPr lang="en-US" altLang="zh-CN" sz="2600" dirty="0"/>
                  <a:t>(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1</a:t>
                </a:r>
                <a:r>
                  <a:rPr kumimoji="1" lang="zh-CN" altLang="en-US" sz="2600" dirty="0"/>
                  <a:t> −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2 </a:t>
                </a:r>
                <a:r>
                  <a:rPr lang="en-US" altLang="zh-CN" sz="2600" dirty="0">
                    <a:latin typeface="Symbol" panose="05050102010706020507" pitchFamily="18" charset="2"/>
                  </a:rPr>
                  <a:t>) </a:t>
                </a:r>
                <a:r>
                  <a:rPr lang="en-US" altLang="zh-CN" sz="2600" dirty="0"/>
                  <a:t>=</a:t>
                </a:r>
                <a:r>
                  <a:rPr lang="en-US" altLang="zh-CN" sz="26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i="1" dirty="0"/>
                  <a:t>A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1</a:t>
                </a:r>
                <a:r>
                  <a:rPr kumimoji="1" lang="zh-CN" altLang="en-US" sz="2600" dirty="0"/>
                  <a:t> − </a:t>
                </a:r>
                <a:r>
                  <a:rPr lang="en-US" altLang="zh-CN" sz="2600" i="1" dirty="0"/>
                  <a:t>A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2</a:t>
                </a:r>
                <a:r>
                  <a:rPr lang="en-US" altLang="zh-CN" sz="2600" baseline="-250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dirty="0"/>
                  <a:t>= </a:t>
                </a:r>
                <a:r>
                  <a:rPr lang="en-US" altLang="zh-CN" sz="2600" i="1" dirty="0"/>
                  <a:t>b</a:t>
                </a:r>
                <a:r>
                  <a:rPr lang="en-US" altLang="zh-CN" sz="2600" dirty="0"/>
                  <a:t> </a:t>
                </a:r>
                <a:r>
                  <a:rPr kumimoji="1" lang="zh-CN" altLang="en-US" sz="2600" dirty="0"/>
                  <a:t>− </a:t>
                </a:r>
                <a:r>
                  <a:rPr lang="en-US" altLang="zh-CN" sz="2600" i="1" dirty="0"/>
                  <a:t>b</a:t>
                </a:r>
                <a:r>
                  <a:rPr lang="en-US" altLang="zh-CN" sz="2600" dirty="0"/>
                  <a:t> = 0 </a:t>
                </a:r>
                <a:r>
                  <a:rPr kumimoji="1" lang="zh-CN" altLang="en-US" sz="2600" dirty="0"/>
                  <a:t>．</a:t>
                </a:r>
              </a:p>
              <a:p>
                <a:pPr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lang="zh-CN" altLang="en-US" sz="2600" dirty="0">
                  <a:solidFill>
                    <a:srgbClr val="0000FF"/>
                  </a:solidFill>
                </a:endParaRP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dirty="0">
                    <a:solidFill>
                      <a:srgbClr val="0000FF"/>
                    </a:solidFill>
                  </a:rPr>
                  <a:t>4</a:t>
                </a:r>
                <a:r>
                  <a:rPr lang="zh-CN" altLang="en-US" sz="2600" dirty="0">
                    <a:solidFill>
                      <a:srgbClr val="0000FF"/>
                    </a:solidFill>
                  </a:rPr>
                  <a:t>：</a:t>
                </a:r>
                <a:r>
                  <a:rPr kumimoji="1" lang="zh-CN" altLang="en-US" sz="26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 </a:t>
                </a:r>
                <a:r>
                  <a:rPr kumimoji="1" lang="zh-CN" altLang="en-US" sz="2600" dirty="0"/>
                  <a:t>是非齐次线性方程组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的解， </a:t>
                </a:r>
                <a:endParaRPr lang="en-US" altLang="zh-CN" sz="26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x</a:t>
                </a:r>
                <a:r>
                  <a:rPr kumimoji="1" lang="zh-CN" altLang="en-US" sz="2600" dirty="0"/>
                  <a:t>是</a:t>
                </a:r>
                <a:r>
                  <a:rPr lang="zh-CN" altLang="en-US" sz="2600" dirty="0"/>
                  <a:t>对应的齐次线性方程组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zh-CN" sz="2600" dirty="0"/>
                  <a:t> </a:t>
                </a:r>
                <a:r>
                  <a:rPr lang="zh-CN" altLang="en-US" sz="2600" dirty="0"/>
                  <a:t>的解，则 </a:t>
                </a:r>
                <a:endParaRPr lang="en-US" altLang="zh-CN" sz="2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 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+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latin typeface="Symbol" panose="05050102010706020507" pitchFamily="18" charset="2"/>
                  </a:rPr>
                  <a:t>  </a:t>
                </a:r>
                <a:r>
                  <a:rPr lang="zh-CN" altLang="en-US" sz="2600" dirty="0">
                    <a:latin typeface="Symbol" panose="05050102010706020507" pitchFamily="18" charset="2"/>
                  </a:rPr>
                  <a:t>还</a:t>
                </a:r>
                <a:r>
                  <a:rPr kumimoji="1" lang="zh-CN" altLang="en-US" sz="26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Symbol" panose="05050102010706020507" pitchFamily="18" charset="2"/>
                  </a:rPr>
                  <a:t>的解</a:t>
                </a:r>
                <a:r>
                  <a:rPr kumimoji="1" lang="zh-CN" altLang="en-US" sz="2600" dirty="0"/>
                  <a:t>．</a:t>
                </a:r>
                <a:endParaRPr kumimoji="1" lang="en-US" altLang="zh-CN" sz="2600" dirty="0"/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600" dirty="0"/>
                  <a:t>  </a:t>
                </a:r>
                <a:r>
                  <a:rPr lang="en-US" altLang="zh-CN" sz="2600" i="1" dirty="0"/>
                  <a:t>A</a:t>
                </a:r>
                <a:r>
                  <a:rPr lang="en-US" altLang="zh-CN" sz="2600" dirty="0"/>
                  <a:t>(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x </a:t>
                </a:r>
                <a:r>
                  <a:rPr lang="en-US" altLang="zh-CN" sz="2600" dirty="0"/>
                  <a:t>+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dirty="0">
                    <a:latin typeface="Symbol" panose="05050102010706020507" pitchFamily="18" charset="2"/>
                  </a:rPr>
                  <a:t>) </a:t>
                </a:r>
                <a:r>
                  <a:rPr lang="en-US" altLang="zh-CN" sz="2600" dirty="0"/>
                  <a:t>=</a:t>
                </a:r>
                <a:r>
                  <a:rPr lang="en-US" altLang="zh-CN" sz="26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i="1" dirty="0"/>
                  <a:t>A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x </a:t>
                </a:r>
                <a:r>
                  <a:rPr lang="en-US" altLang="zh-CN" sz="2600" dirty="0"/>
                  <a:t>+ </a:t>
                </a:r>
                <a:r>
                  <a:rPr lang="en-US" altLang="zh-CN" sz="2600" i="1" dirty="0"/>
                  <a:t>A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 </a:t>
                </a:r>
                <a:r>
                  <a:rPr lang="en-US" altLang="zh-CN" sz="2600" baseline="-250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dirty="0"/>
                  <a:t>= 0 + </a:t>
                </a:r>
                <a:r>
                  <a:rPr lang="en-US" altLang="zh-CN" sz="2600" i="1" dirty="0"/>
                  <a:t>b</a:t>
                </a:r>
                <a:r>
                  <a:rPr lang="en-US" altLang="zh-CN" sz="2600" dirty="0"/>
                  <a:t> = </a:t>
                </a:r>
                <a:r>
                  <a:rPr lang="en-US" altLang="zh-CN" sz="2600" i="1" dirty="0"/>
                  <a:t>b</a:t>
                </a:r>
                <a:r>
                  <a:rPr lang="en-US" altLang="zh-CN" sz="2600" dirty="0"/>
                  <a:t> </a:t>
                </a:r>
                <a:r>
                  <a:rPr kumimoji="1" lang="zh-CN" altLang="en-US" sz="2600" dirty="0"/>
                  <a:t>．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4A7C8877-D4C0-BD53-3B3A-BD2FAFFEE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268760"/>
                <a:ext cx="8208912" cy="4053417"/>
              </a:xfrm>
              <a:prstGeom prst="rect">
                <a:avLst/>
              </a:prstGeom>
              <a:blipFill>
                <a:blip r:embed="rId2"/>
                <a:stretch>
                  <a:fillRect l="-1336" t="-2857" r="-1039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17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9FB0F9F-2AC3-2EC6-6EC6-D9571616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95" y="404664"/>
            <a:ext cx="8148637" cy="3020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根据性质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和性质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可知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lang="en-US" altLang="zh-CN" sz="2600" b="1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Ax = 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的解，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Ax =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的解，那么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x = 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</a:rPr>
              <a:t>x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</a:rPr>
              <a:t>h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也</a:t>
            </a:r>
            <a:r>
              <a:rPr lang="zh-CN" altLang="en-US" sz="2600" b="1" dirty="0">
                <a:solidFill>
                  <a:srgbClr val="000000"/>
                </a:solidFill>
                <a:ea typeface="楷体_GB2312" pitchFamily="49" charset="-122"/>
              </a:rPr>
              <a:t>是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Ax = 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的解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Ax = 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的通解为 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= c</a:t>
            </a:r>
            <a:r>
              <a:rPr lang="en-US" altLang="zh-CN" sz="2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baseline="-25000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6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600" b="1" i="1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baseline="-25000" dirty="0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+…+</a:t>
            </a:r>
            <a:r>
              <a:rPr lang="en-US" altLang="zh-CN" sz="26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6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6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600" b="1" i="1" dirty="0" err="1">
                <a:solidFill>
                  <a:srgbClr val="0000FF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-r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于是 </a:t>
            </a:r>
            <a:r>
              <a:rPr lang="en-US" altLang="zh-CN" sz="26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Ax = b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的通解为</a:t>
            </a:r>
          </a:p>
          <a:p>
            <a:pPr algn="ctr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c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baseline="-25000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baseline="-25000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+…+</a:t>
            </a:r>
            <a:r>
              <a:rPr lang="en-US" altLang="zh-CN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6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en-US" altLang="zh-CN" sz="26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600" b="1" i="1" dirty="0" err="1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6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-r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lang="en-US" altLang="zh-CN" sz="2600" b="1" i="1" dirty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*</a:t>
            </a:r>
            <a:endParaRPr kumimoji="1"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5D8C3DF-4EB5-AFAD-BB65-8A5B9FCE48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非齐次线性方程组解的性质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F2C272-1C95-66C6-4117-80DB2863B3CF}"/>
              </a:ext>
            </a:extLst>
          </p:cNvPr>
          <p:cNvSpPr txBox="1"/>
          <p:nvPr/>
        </p:nvSpPr>
        <p:spPr>
          <a:xfrm>
            <a:off x="309990" y="3760767"/>
            <a:ext cx="487505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/>
              <a:t>非齐次线性方程组的解的结构：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B4796BF-3284-B76B-2238-A35A324F6EB0}"/>
              </a:ext>
            </a:extLst>
          </p:cNvPr>
          <p:cNvSpPr txBox="1"/>
          <p:nvPr/>
        </p:nvSpPr>
        <p:spPr>
          <a:xfrm>
            <a:off x="1442296" y="4365104"/>
            <a:ext cx="5371758" cy="1292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1" dirty="0"/>
              <a:t> 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非齐次线性方程组的通解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=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对应的齐次线性方程组的通解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 +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非齐次线性方程组的一个特解</a:t>
            </a:r>
          </a:p>
        </p:txBody>
      </p:sp>
    </p:spTree>
    <p:extLst>
      <p:ext uri="{BB962C8B-B14F-4D97-AF65-F5344CB8AC3E}">
        <p14:creationId xmlns:p14="http://schemas.microsoft.com/office/powerpoint/2010/main" val="39895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D5E757-7C0E-4332-DBFE-A06B635E47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/>
          </a:p>
          <a:p>
            <a:r>
              <a:rPr lang="zh-CN" altLang="en-US" sz="2800" dirty="0"/>
              <a:t>非齐次线性方程组的解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BD1607-4B90-0DB8-B67F-3B795183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78" y="483956"/>
            <a:ext cx="744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例：</a:t>
            </a:r>
            <a:r>
              <a:rPr lang="zh-CN" altLang="en-US" sz="2400" b="1" dirty="0">
                <a:solidFill>
                  <a:srgbClr val="000000"/>
                </a:solidFill>
              </a:rPr>
              <a:t>求线性方程组                                                   的通解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． 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2ECABA1-A134-64E9-27B1-4F206667D0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901785"/>
              </p:ext>
            </p:extLst>
          </p:nvPr>
        </p:nvGraphicFramePr>
        <p:xfrm>
          <a:off x="2890191" y="23581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538400" imgH="17068800" progId="Equation.DSMT4">
                  <p:embed/>
                </p:oleObj>
              </mc:Choice>
              <mc:Fallback>
                <p:oleObj name="Equation" r:id="rId2" imgW="40538400" imgH="17068800" progId="Equation.DSMT4">
                  <p:embed/>
                  <p:pic>
                    <p:nvPicPr>
                      <p:cNvPr id="1229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191" y="23581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630C873D-22DC-92A0-68CE-D7318AB06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58" y="2123152"/>
            <a:ext cx="8148637" cy="30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容易看出                 是方程组的一个特解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  <a:p>
            <a:pPr eaLnBrk="1" fontAlgn="base" hangingPunct="1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其对应的齐次线性方程组为</a:t>
            </a:r>
          </a:p>
          <a:p>
            <a:pPr eaLnBrk="1" fontAlgn="base" hangingPunct="1">
              <a:lnSpc>
                <a:spcPct val="4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根据前面的结论，其基础解系为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F4A4BFA-7185-8E86-BAFF-97BD3D21CF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294881"/>
              </p:ext>
            </p:extLst>
          </p:nvPr>
        </p:nvGraphicFramePr>
        <p:xfrm>
          <a:off x="2270333" y="1404015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20800" imgH="22250400" progId="Equation.DSMT4">
                  <p:embed/>
                </p:oleObj>
              </mc:Choice>
              <mc:Fallback>
                <p:oleObj name="Equation" r:id="rId4" imgW="14020800" imgH="22250400" progId="Equation.DSMT4">
                  <p:embed/>
                  <p:pic>
                    <p:nvPicPr>
                      <p:cNvPr id="1136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333" y="1404015"/>
                        <a:ext cx="1173162" cy="185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0BBF954-BBAE-8589-17E6-11AA60A4F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886243"/>
              </p:ext>
            </p:extLst>
          </p:nvPr>
        </p:nvGraphicFramePr>
        <p:xfrm>
          <a:off x="4109391" y="2976331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538400" imgH="17068800" progId="Equation.DSMT4">
                  <p:embed/>
                </p:oleObj>
              </mc:Choice>
              <mc:Fallback>
                <p:oleObj name="Equation" r:id="rId6" imgW="40538400" imgH="17068800" progId="Equation.DSMT4">
                  <p:embed/>
                  <p:pic>
                    <p:nvPicPr>
                      <p:cNvPr id="11367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391" y="2976331"/>
                        <a:ext cx="3389312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7D854B3-9957-26D5-5E98-D4EDAA62F5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330589"/>
              </p:ext>
            </p:extLst>
          </p:nvPr>
        </p:nvGraphicFramePr>
        <p:xfrm>
          <a:off x="4720578" y="4276758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223200" imgH="22250400" progId="Equation.DSMT4">
                  <p:embed/>
                </p:oleObj>
              </mc:Choice>
              <mc:Fallback>
                <p:oleObj name="Equation" r:id="rId8" imgW="33223200" imgH="22250400" progId="Equation.DSMT4">
                  <p:embed/>
                  <p:pic>
                    <p:nvPicPr>
                      <p:cNvPr id="1136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0578" y="4276758"/>
                        <a:ext cx="2778125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33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0423EA-9A9B-1F00-0491-4CF936B021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/>
          </a:p>
          <a:p>
            <a:r>
              <a:rPr lang="zh-CN" altLang="en-US" sz="2800" dirty="0"/>
              <a:t>非齐次线性方程组的解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CB7EF6E-FB67-1F35-893E-B2E20325F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462" y="1081039"/>
            <a:ext cx="1542311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基础解系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8689A52-B0B9-89DE-6F88-5F7FCCC973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982004"/>
              </p:ext>
            </p:extLst>
          </p:nvPr>
        </p:nvGraphicFramePr>
        <p:xfrm>
          <a:off x="1623218" y="3102496"/>
          <a:ext cx="5959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360800" imgH="22250400" progId="Equation.DSMT4">
                  <p:embed/>
                </p:oleObj>
              </mc:Choice>
              <mc:Fallback>
                <p:oleObj name="Equation" r:id="rId2" imgW="67360800" imgH="22250400" progId="Equation.DSMT4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3218" y="3102496"/>
                        <a:ext cx="595947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FC66813-F2C8-2F60-7436-6DB0A04A7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2268" y="3018358"/>
            <a:ext cx="352742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9">
            <a:extLst>
              <a:ext uri="{FF2B5EF4-FFF2-40B4-BE49-F238E27FC236}">
                <a16:creationId xmlns:a16="http://schemas.microsoft.com/office/drawing/2014/main" id="{3BE8C9E1-DE3B-7042-CC34-71B1341AE7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584650"/>
              </p:ext>
            </p:extLst>
          </p:nvPr>
        </p:nvGraphicFramePr>
        <p:xfrm>
          <a:off x="5173787" y="332656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23200" imgH="22250400" progId="Equation.DSMT4">
                  <p:embed/>
                </p:oleObj>
              </mc:Choice>
              <mc:Fallback>
                <p:oleObj name="Equation" r:id="rId4" imgW="33223200" imgH="22250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7D854B3-9957-26D5-5E98-D4EDAA62F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787" y="332656"/>
                        <a:ext cx="2778125" cy="185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>
            <a:extLst>
              <a:ext uri="{FF2B5EF4-FFF2-40B4-BE49-F238E27FC236}">
                <a16:creationId xmlns:a16="http://schemas.microsoft.com/office/drawing/2014/main" id="{F8143F4E-19C0-5D5E-8207-8661F9381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" y="2645296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于是，原方程组的通解为</a:t>
            </a: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6B9FBF1B-9D62-69CF-51EB-796C661E9F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52319"/>
              </p:ext>
            </p:extLst>
          </p:nvPr>
        </p:nvGraphicFramePr>
        <p:xfrm>
          <a:off x="1915780" y="332657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20800" imgH="22250400" progId="Equation.DSMT4">
                  <p:embed/>
                </p:oleObj>
              </mc:Choice>
              <mc:Fallback>
                <p:oleObj name="Equation" r:id="rId6" imgW="14020800" imgH="22250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F4A4BFA-7185-8E86-BAFF-97BD3D21CF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80" y="332657"/>
                        <a:ext cx="1173162" cy="1858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">
            <a:extLst>
              <a:ext uri="{FF2B5EF4-FFF2-40B4-BE49-F238E27FC236}">
                <a16:creationId xmlns:a16="http://schemas.microsoft.com/office/drawing/2014/main" id="{10B0568D-2521-0921-8F43-D2F4692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740" y="1097104"/>
            <a:ext cx="882476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特解</a:t>
            </a:r>
          </a:p>
        </p:txBody>
      </p:sp>
    </p:spTree>
    <p:extLst>
      <p:ext uri="{BB962C8B-B14F-4D97-AF65-F5344CB8AC3E}">
        <p14:creationId xmlns:p14="http://schemas.microsoft.com/office/powerpoint/2010/main" val="20497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995" y="1124744"/>
            <a:ext cx="7965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求非齐次线性方程组的一个特解、对应的齐次线性方程组的基础解系，非齐次线性方程组的通解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7493" y="1968500"/>
            <a:ext cx="5130571" cy="1460500"/>
            <a:chOff x="1272889" y="2276872"/>
            <a:chExt cx="5130571" cy="146050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295987"/>
                </p:ext>
              </p:extLst>
            </p:nvPr>
          </p:nvGraphicFramePr>
          <p:xfrm>
            <a:off x="2364860" y="2276872"/>
            <a:ext cx="40386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038600" imgH="1460500" progId="Equation.DSMT4">
                    <p:embed/>
                  </p:oleObj>
                </mc:Choice>
                <mc:Fallback>
                  <p:oleObj name="Equation" r:id="rId3" imgW="4038600" imgH="146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4860" y="2276872"/>
                          <a:ext cx="40386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272889" y="2729260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18" name="前凸带形 17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07528" y="434860"/>
            <a:ext cx="1396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112</a:t>
            </a:r>
            <a:r>
              <a:rPr lang="en-US" altLang="zh-CN" sz="2400" b="1" dirty="0"/>
              <a:t>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027539"/>
              </p:ext>
            </p:extLst>
          </p:nvPr>
        </p:nvGraphicFramePr>
        <p:xfrm>
          <a:off x="594196" y="4225925"/>
          <a:ext cx="6642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42000" imgH="1434960" progId="Equation.DSMT4">
                  <p:embed/>
                </p:oleObj>
              </mc:Choice>
              <mc:Fallback>
                <p:oleObj name="Equation" r:id="rId5" imgW="66420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6" y="4225925"/>
                        <a:ext cx="6642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49562" y="3543399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149517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626865"/>
              </p:ext>
            </p:extLst>
          </p:nvPr>
        </p:nvGraphicFramePr>
        <p:xfrm>
          <a:off x="594196" y="4225925"/>
          <a:ext cx="66421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42000" imgH="1434960" progId="Equation.DSMT4">
                  <p:embed/>
                </p:oleObj>
              </mc:Choice>
              <mc:Fallback>
                <p:oleObj name="Equation" r:id="rId3" imgW="664200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96" y="4225925"/>
                        <a:ext cx="66421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99592" y="33265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10923" y="951111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特解：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3864" y="158640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基础解系：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584889"/>
              </p:ext>
            </p:extLst>
          </p:nvPr>
        </p:nvGraphicFramePr>
        <p:xfrm>
          <a:off x="2119040" y="879475"/>
          <a:ext cx="2882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520560" progId="Equation.DSMT4">
                  <p:embed/>
                </p:oleObj>
              </mc:Choice>
              <mc:Fallback>
                <p:oleObj name="Equation" r:id="rId5" imgW="2882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40" y="879475"/>
                        <a:ext cx="2882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067351"/>
              </p:ext>
            </p:extLst>
          </p:nvPr>
        </p:nvGraphicFramePr>
        <p:xfrm>
          <a:off x="2201987" y="2044254"/>
          <a:ext cx="266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6880" imgH="520560" progId="Equation.DSMT4">
                  <p:embed/>
                </p:oleObj>
              </mc:Choice>
              <mc:Fallback>
                <p:oleObj name="Equation" r:id="rId7" imgW="266688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987" y="2044254"/>
                        <a:ext cx="266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81510" y="2636912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通解：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294424"/>
              </p:ext>
            </p:extLst>
          </p:nvPr>
        </p:nvGraphicFramePr>
        <p:xfrm>
          <a:off x="2743324" y="3126929"/>
          <a:ext cx="15367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480" imgH="355320" progId="Equation.DSMT4">
                  <p:embed/>
                </p:oleObj>
              </mc:Choice>
              <mc:Fallback>
                <p:oleObj name="Equation" r:id="rId9" imgW="15364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324" y="3126929"/>
                        <a:ext cx="15367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765035" y="3068960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/>
              <a:t>为任意实数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3504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四组结论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724825"/>
              </p:ext>
            </p:extLst>
          </p:nvPr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323528" y="132535"/>
            <a:ext cx="1368152" cy="560161"/>
            <a:chOff x="323528" y="132535"/>
            <a:chExt cx="1368152" cy="560161"/>
          </a:xfrm>
        </p:grpSpPr>
        <p:sp>
          <p:nvSpPr>
            <p:cNvPr id="88" name="矩形 87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结论一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1166" y="807095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若                           ，则方程组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无解</a:t>
            </a:r>
            <a:r>
              <a:rPr lang="zh-CN" altLang="en-US" sz="2400" b="1" dirty="0"/>
              <a:t>；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7088"/>
              </p:ext>
            </p:extLst>
          </p:nvPr>
        </p:nvGraphicFramePr>
        <p:xfrm>
          <a:off x="1115616" y="82426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44500" progId="Equation.DSMT4">
                  <p:embed/>
                </p:oleObj>
              </mc:Choice>
              <mc:Fallback>
                <p:oleObj name="Equation" r:id="rId4" imgW="1803400" imgH="44450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2426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91158"/>
              </p:ext>
            </p:extLst>
          </p:nvPr>
        </p:nvGraphicFramePr>
        <p:xfrm>
          <a:off x="4483100" y="356463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569" imgH="304404" progId="Equation.DSMT4">
                  <p:embed/>
                </p:oleObj>
              </mc:Choice>
              <mc:Fallback>
                <p:oleObj name="Equation" r:id="rId6" imgW="177569" imgH="304404" progId="Equation.DSMT4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64632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55576" y="1311151"/>
            <a:ext cx="5904656" cy="965721"/>
            <a:chOff x="1907704" y="951111"/>
            <a:chExt cx="5904656" cy="965721"/>
          </a:xfrm>
        </p:grpSpPr>
        <p:sp>
          <p:nvSpPr>
            <p:cNvPr id="24" name="TextBox 23"/>
            <p:cNvSpPr txBox="1"/>
            <p:nvPr/>
          </p:nvSpPr>
          <p:spPr>
            <a:xfrm>
              <a:off x="1907704" y="1196752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若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098689"/>
                </p:ext>
              </p:extLst>
            </p:nvPr>
          </p:nvGraphicFramePr>
          <p:xfrm>
            <a:off x="2339752" y="977032"/>
            <a:ext cx="27813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81000" imgH="939600" progId="Equation.DSMT4">
                    <p:embed/>
                  </p:oleObj>
                </mc:Choice>
                <mc:Fallback>
                  <p:oleObj name="Equation" r:id="rId7" imgW="2781000" imgH="939600" progId="Equation.DSMT4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977032"/>
                          <a:ext cx="27813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5316164" y="951111"/>
              <a:ext cx="2186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/>
                <a:t>有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唯一解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6164" y="1455167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/>
                <a:t>有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无穷多解</a:t>
              </a:r>
            </a:p>
          </p:txBody>
        </p:sp>
      </p:grpSp>
      <p:sp>
        <p:nvSpPr>
          <p:cNvPr id="31" name="标题 1"/>
          <p:cNvSpPr txBox="1">
            <a:spLocks/>
          </p:cNvSpPr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106" y="308838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+mn-ea"/>
              </a:rPr>
              <a:t>有解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763688" y="4240512"/>
            <a:ext cx="5838458" cy="461665"/>
            <a:chOff x="1916703" y="2679303"/>
            <a:chExt cx="5838458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1916703" y="2679303"/>
              <a:ext cx="5838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向量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>
                  <a:latin typeface="+mn-ea"/>
                </a:rPr>
                <a:t>可以用向量组          线性表示</a:t>
              </a: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966335"/>
                </p:ext>
              </p:extLst>
            </p:nvPr>
          </p:nvGraphicFramePr>
          <p:xfrm>
            <a:off x="4913809" y="2742580"/>
            <a:ext cx="1473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73120" imgH="393480" progId="Equation.DSMT4">
                    <p:embed/>
                  </p:oleObj>
                </mc:Choice>
                <mc:Fallback>
                  <p:oleObj name="Equation" r:id="rId9" imgW="14731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809" y="2742580"/>
                          <a:ext cx="1473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26054"/>
              </p:ext>
            </p:extLst>
          </p:nvPr>
        </p:nvGraphicFramePr>
        <p:xfrm>
          <a:off x="1838176" y="4816576"/>
          <a:ext cx="431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7840" imgH="393480" progId="Equation.DSMT4">
                  <p:embed/>
                </p:oleObj>
              </mc:Choice>
              <mc:Fallback>
                <p:oleObj name="Equation" r:id="rId11" imgW="4317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176" y="4816576"/>
                        <a:ext cx="431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049298"/>
              </p:ext>
            </p:extLst>
          </p:nvPr>
        </p:nvGraphicFramePr>
        <p:xfrm>
          <a:off x="1835696" y="5320632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03240" imgH="444240" progId="Equation.DSMT4">
                  <p:embed/>
                </p:oleObj>
              </mc:Choice>
              <mc:Fallback>
                <p:oleObj name="Equation" r:id="rId13" imgW="1803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20632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23528" y="2403371"/>
            <a:ext cx="1368152" cy="540997"/>
            <a:chOff x="323528" y="151699"/>
            <a:chExt cx="1368152" cy="540997"/>
          </a:xfrm>
        </p:grpSpPr>
        <p:sp>
          <p:nvSpPr>
            <p:cNvPr id="45" name="矩形 44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结论二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36950" y="2359622"/>
            <a:ext cx="3551286" cy="1943100"/>
            <a:chOff x="3536950" y="107950"/>
            <a:chExt cx="3551286" cy="1943100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914268"/>
                </p:ext>
              </p:extLst>
            </p:nvPr>
          </p:nvGraphicFramePr>
          <p:xfrm>
            <a:off x="3536950" y="107950"/>
            <a:ext cx="28321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831760" imgH="1942920" progId="Equation.DSMT4">
                    <p:embed/>
                  </p:oleObj>
                </mc:Choice>
                <mc:Fallback>
                  <p:oleObj name="Equation" r:id="rId15" imgW="2831760" imgH="1942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50" y="107950"/>
                          <a:ext cx="28321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矩形 52"/>
            <p:cNvSpPr/>
            <p:nvPr/>
          </p:nvSpPr>
          <p:spPr>
            <a:xfrm>
              <a:off x="6284811" y="836712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有解</a:t>
              </a:r>
              <a:endParaRPr lang="zh-CN" altLang="en-US" dirty="0"/>
            </a:p>
          </p:txBody>
        </p:sp>
      </p:grpSp>
      <p:sp>
        <p:nvSpPr>
          <p:cNvPr id="2" name="左右箭头 1"/>
          <p:cNvSpPr/>
          <p:nvPr/>
        </p:nvSpPr>
        <p:spPr>
          <a:xfrm>
            <a:off x="2483768" y="3212976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827584" y="4365104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>
            <a:off x="827584" y="4869160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右箭头 40"/>
          <p:cNvSpPr/>
          <p:nvPr/>
        </p:nvSpPr>
        <p:spPr>
          <a:xfrm>
            <a:off x="827584" y="5373216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2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2" grpId="0"/>
      <p:bldP spid="2" grpId="0" animBg="1"/>
      <p:bldP spid="37" grpId="0" animBg="1"/>
      <p:bldP spid="38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1402779" y="72396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9264" y="2287490"/>
            <a:ext cx="7953881" cy="12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最大线性无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关组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r>
              <a:rPr lang="zh-CN" altLang="zh-CN" sz="2600" b="1" dirty="0"/>
              <a:t>简称</a:t>
            </a:r>
            <a:r>
              <a:rPr lang="zh-CN" altLang="zh-CN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最大无关组</a:t>
            </a:r>
            <a:r>
              <a:rPr lang="zh-CN" altLang="en-US" sz="2600" b="1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264" y="1771821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）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个向量都线性相关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66366" y="3753935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）最</a:t>
            </a:r>
            <a:r>
              <a:rPr lang="zh-CN" altLang="zh-CN" sz="2600" b="1" dirty="0">
                <a:latin typeface="+mn-ea"/>
              </a:rPr>
              <a:t>大无关组一般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不唯一</a:t>
            </a:r>
            <a:endParaRPr lang="zh-CN" altLang="en-US" sz="2200" b="1" dirty="0"/>
          </a:p>
        </p:txBody>
      </p:sp>
      <p:sp>
        <p:nvSpPr>
          <p:cNvPr id="31" name="矩形 30"/>
          <p:cNvSpPr/>
          <p:nvPr/>
        </p:nvSpPr>
        <p:spPr>
          <a:xfrm>
            <a:off x="335264" y="838060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67344" y="668577"/>
            <a:ext cx="1008114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</a:p>
        </p:txBody>
      </p:sp>
      <p:sp>
        <p:nvSpPr>
          <p:cNvPr id="35" name="矩形 34"/>
          <p:cNvSpPr/>
          <p:nvPr/>
        </p:nvSpPr>
        <p:spPr>
          <a:xfrm>
            <a:off x="558253" y="3844527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21998" y="3714708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73967" y="4273068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）最大无关组中所含向量的个数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是唯一的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7066" y="4860538"/>
            <a:ext cx="7488832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3</a:t>
            </a:r>
            <a:r>
              <a:rPr lang="zh-CN" altLang="en-US" sz="2600" b="1" dirty="0">
                <a:latin typeface="+mn-ea"/>
              </a:rPr>
              <a:t>）唯一的个数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称为</a:t>
            </a:r>
            <a:r>
              <a:rPr lang="zh-CN" altLang="en-US" sz="2600" b="1" dirty="0">
                <a:highlight>
                  <a:srgbClr val="FFFF00"/>
                </a:highlight>
                <a:latin typeface="+mn-ea"/>
              </a:rPr>
              <a:t>向量组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highlight>
                  <a:srgbClr val="FFFF00"/>
                </a:highlight>
                <a:latin typeface="+mn-ea"/>
              </a:rPr>
              <a:t>的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rPr>
              <a:t>秩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9264" y="1347922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/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无关，</a:t>
            </a:r>
          </a:p>
        </p:txBody>
      </p:sp>
      <p:sp>
        <p:nvSpPr>
          <p:cNvPr id="27" name="副标题 2">
            <a:extLst>
              <a:ext uri="{FF2B5EF4-FFF2-40B4-BE49-F238E27FC236}">
                <a16:creationId xmlns:a16="http://schemas.microsoft.com/office/drawing/2014/main" id="{183FEA9C-F93D-10F6-3843-3AEC1E0B7C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最大无关组与秩的定义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30" grpId="0"/>
      <p:bldP spid="31" grpId="0" animBg="1"/>
      <p:bldP spid="34" grpId="0"/>
      <p:bldP spid="35" grpId="0" animBg="1"/>
      <p:bldP spid="36" grpId="0"/>
      <p:bldP spid="19" grpId="0"/>
      <p:bldP spid="20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1620" y="2535287"/>
            <a:ext cx="292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的列向量线性相关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3995" y="788045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b="1" dirty="0">
                <a:latin typeface="+mn-ea"/>
              </a:rPr>
              <a:t>有非零解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102204"/>
              </p:ext>
            </p:extLst>
          </p:nvPr>
        </p:nvGraphicFramePr>
        <p:xfrm>
          <a:off x="4882604" y="2603252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393480" progId="Equation.DSMT4">
                  <p:embed/>
                </p:oleObj>
              </mc:Choice>
              <mc:Fallback>
                <p:oleObj name="Equation" r:id="rId2" imgW="2425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604" y="2603252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323528" y="169590"/>
            <a:ext cx="1368152" cy="540997"/>
            <a:chOff x="323528" y="260648"/>
            <a:chExt cx="1368152" cy="540997"/>
          </a:xfrm>
        </p:grpSpPr>
        <p:sp>
          <p:nvSpPr>
            <p:cNvPr id="44" name="矩形 43"/>
            <p:cNvSpPr/>
            <p:nvPr/>
          </p:nvSpPr>
          <p:spPr>
            <a:xfrm>
              <a:off x="323528" y="260648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33265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结论三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57650" y="44624"/>
            <a:ext cx="4168782" cy="1943100"/>
            <a:chOff x="4057650" y="3448050"/>
            <a:chExt cx="4168782" cy="1943100"/>
          </a:xfrm>
        </p:grpSpPr>
        <p:graphicFrame>
          <p:nvGraphicFramePr>
            <p:cNvPr id="59" name="对象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121896"/>
                </p:ext>
              </p:extLst>
            </p:nvPr>
          </p:nvGraphicFramePr>
          <p:xfrm>
            <a:off x="4057650" y="3448050"/>
            <a:ext cx="28194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819160" imgH="1942920" progId="Equation.DSMT4">
                    <p:embed/>
                  </p:oleObj>
                </mc:Choice>
                <mc:Fallback>
                  <p:oleObj name="Equation" r:id="rId4" imgW="2819160" imgH="1942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650" y="3448050"/>
                          <a:ext cx="28194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矩形 59"/>
            <p:cNvSpPr/>
            <p:nvPr/>
          </p:nvSpPr>
          <p:spPr>
            <a:xfrm>
              <a:off x="6804248" y="4149080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  <a:latin typeface="宋体"/>
                </a:rPr>
                <a:t>有非零解</a:t>
              </a:r>
            </a:p>
          </p:txBody>
        </p:sp>
      </p:grpSp>
      <p:sp>
        <p:nvSpPr>
          <p:cNvPr id="61" name="左右箭头 60"/>
          <p:cNvSpPr/>
          <p:nvPr/>
        </p:nvSpPr>
        <p:spPr>
          <a:xfrm>
            <a:off x="2843808" y="765078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右箭头 61"/>
          <p:cNvSpPr/>
          <p:nvPr/>
        </p:nvSpPr>
        <p:spPr>
          <a:xfrm>
            <a:off x="3514452" y="2535286"/>
            <a:ext cx="1378343" cy="461665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23528" y="3156774"/>
            <a:ext cx="1368152" cy="560161"/>
            <a:chOff x="323528" y="132535"/>
            <a:chExt cx="1368152" cy="560161"/>
          </a:xfrm>
        </p:grpSpPr>
        <p:sp>
          <p:nvSpPr>
            <p:cNvPr id="64" name="矩形 63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结论四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195166" y="5487615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其中             为任意实数。</a:t>
            </a: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520259"/>
              </p:ext>
            </p:extLst>
          </p:nvPr>
        </p:nvGraphicFramePr>
        <p:xfrm>
          <a:off x="2339752" y="5000724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95680" imgH="444240" progId="Equation.DSMT4">
                  <p:embed/>
                </p:oleObj>
              </mc:Choice>
              <mc:Fallback>
                <p:oleObj name="Equation" r:id="rId6" imgW="44956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00724"/>
                        <a:ext cx="449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755576" y="3762906"/>
            <a:ext cx="7487947" cy="1754326"/>
            <a:chOff x="1844696" y="2751311"/>
            <a:chExt cx="7487947" cy="1754326"/>
          </a:xfrm>
        </p:grpSpPr>
        <p:sp>
          <p:nvSpPr>
            <p:cNvPr id="69" name="TextBox 68"/>
            <p:cNvSpPr txBox="1"/>
            <p:nvPr/>
          </p:nvSpPr>
          <p:spPr>
            <a:xfrm>
              <a:off x="1844696" y="2751311"/>
              <a:ext cx="74879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设                                  是 </a:t>
              </a:r>
              <a:r>
                <a:rPr lang="en-US" altLang="zh-CN" sz="2400" b="1" dirty="0">
                  <a:latin typeface="+mn-ea"/>
                </a:rPr>
                <a:t>      </a:t>
              </a:r>
              <a:r>
                <a:rPr lang="zh-CN" altLang="en-US" sz="2400" b="1" dirty="0">
                  <a:latin typeface="+mn-ea"/>
                </a:rPr>
                <a:t>的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基础解系，  是        的一个特解，则</a:t>
              </a:r>
              <a:r>
                <a:rPr lang="en-US" altLang="zh-CN" sz="2400" b="1" dirty="0">
                  <a:latin typeface="+mn-ea"/>
                </a:rPr>
                <a:t>        </a:t>
              </a:r>
              <a:r>
                <a:rPr lang="zh-CN" altLang="en-US" sz="2400" b="1" dirty="0">
                  <a:latin typeface="+mn-ea"/>
                </a:rPr>
                <a:t>的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通解为：</a:t>
              </a: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544482"/>
                </p:ext>
              </p:extLst>
            </p:nvPr>
          </p:nvGraphicFramePr>
          <p:xfrm>
            <a:off x="2314669" y="2823319"/>
            <a:ext cx="5181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181480" imgH="482400" progId="Equation.DSMT4">
                    <p:embed/>
                  </p:oleObj>
                </mc:Choice>
                <mc:Fallback>
                  <p:oleObj name="Equation" r:id="rId8" imgW="51814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669" y="2823319"/>
                          <a:ext cx="5181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658776"/>
              </p:ext>
            </p:extLst>
          </p:nvPr>
        </p:nvGraphicFramePr>
        <p:xfrm>
          <a:off x="2380302" y="4451042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560" imgH="431640" progId="Equation.DSMT4">
                  <p:embed/>
                </p:oleObj>
              </mc:Choice>
              <mc:Fallback>
                <p:oleObj name="Equation" r:id="rId10" imgW="304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302" y="4451042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518037"/>
              </p:ext>
            </p:extLst>
          </p:nvPr>
        </p:nvGraphicFramePr>
        <p:xfrm>
          <a:off x="3131840" y="451873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080" imgH="291960" progId="Equation.DSMT4">
                  <p:embed/>
                </p:oleObj>
              </mc:Choice>
              <mc:Fallback>
                <p:oleObj name="Equation" r:id="rId12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1873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9151"/>
              </p:ext>
            </p:extLst>
          </p:nvPr>
        </p:nvGraphicFramePr>
        <p:xfrm>
          <a:off x="6516216" y="451873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080" imgH="291960" progId="Equation.DSMT4">
                  <p:embed/>
                </p:oleObj>
              </mc:Choice>
              <mc:Fallback>
                <p:oleObj name="Equation" r:id="rId14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51873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84335"/>
              </p:ext>
            </p:extLst>
          </p:nvPr>
        </p:nvGraphicFramePr>
        <p:xfrm>
          <a:off x="3039616" y="5555580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76160" imgH="393480" progId="Equation.DSMT4">
                  <p:embed/>
                </p:oleObj>
              </mc:Choice>
              <mc:Fallback>
                <p:oleObj name="Equation" r:id="rId16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616" y="5555580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082591"/>
              </p:ext>
            </p:extLst>
          </p:nvPr>
        </p:nvGraphicFramePr>
        <p:xfrm>
          <a:off x="6732240" y="394673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54080" imgH="291960" progId="Equation.DSMT4">
                  <p:embed/>
                </p:oleObj>
              </mc:Choice>
              <mc:Fallback>
                <p:oleObj name="Equation" r:id="rId18" imgW="10540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94673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094601"/>
              </p:ext>
            </p:extLst>
          </p:nvPr>
        </p:nvGraphicFramePr>
        <p:xfrm>
          <a:off x="1948655" y="1989088"/>
          <a:ext cx="49276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927320" imgH="431640" progId="Equation.DSMT4">
                  <p:embed/>
                </p:oleObj>
              </mc:Choice>
              <mc:Fallback>
                <p:oleObj name="Equation" r:id="rId20" imgW="492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655" y="1989088"/>
                        <a:ext cx="492760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左右箭头 76"/>
          <p:cNvSpPr/>
          <p:nvPr/>
        </p:nvSpPr>
        <p:spPr>
          <a:xfrm>
            <a:off x="700960" y="200826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374860"/>
              </p:ext>
            </p:extLst>
          </p:nvPr>
        </p:nvGraphicFramePr>
        <p:xfrm>
          <a:off x="4869904" y="3068960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38280" imgH="406080" progId="Equation.DSMT4">
                  <p:embed/>
                </p:oleObj>
              </mc:Choice>
              <mc:Fallback>
                <p:oleObj name="Equation" r:id="rId22" imgW="2438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904" y="3068960"/>
                        <a:ext cx="243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左右箭头 78"/>
          <p:cNvSpPr/>
          <p:nvPr/>
        </p:nvSpPr>
        <p:spPr>
          <a:xfrm>
            <a:off x="3491880" y="3039342"/>
            <a:ext cx="1378343" cy="461665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6893648" y="1988840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副标题 2">
            <a:extLst>
              <a:ext uri="{FF2B5EF4-FFF2-40B4-BE49-F238E27FC236}">
                <a16:creationId xmlns:a16="http://schemas.microsoft.com/office/drawing/2014/main" id="{0AF514D9-5C79-C857-1DBD-4486782A8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四组结论</a:t>
            </a:r>
          </a:p>
        </p:txBody>
      </p:sp>
    </p:spTree>
    <p:extLst>
      <p:ext uri="{BB962C8B-B14F-4D97-AF65-F5344CB8AC3E}">
        <p14:creationId xmlns:p14="http://schemas.microsoft.com/office/powerpoint/2010/main" val="191552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61" grpId="0" animBg="1"/>
      <p:bldP spid="62" grpId="0" animBg="1"/>
      <p:bldP spid="66" grpId="0"/>
      <p:bldP spid="77" grpId="0" animBg="1"/>
      <p:bldP spid="7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0750" y="1064203"/>
            <a:ext cx="6609502" cy="472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</a:rPr>
              <a:t>讨论含有参数的非齐次线性方程组的求解问题</a:t>
            </a:r>
            <a:r>
              <a:rPr lang="en-US" altLang="zh-CN" sz="2400" b="1" dirty="0">
                <a:solidFill>
                  <a:srgbClr val="0000FF"/>
                </a:solidFill>
              </a:rPr>
              <a:t>.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6781" y="1556792"/>
            <a:ext cx="6461443" cy="1460500"/>
            <a:chOff x="551165" y="1896492"/>
            <a:chExt cx="6461443" cy="1460500"/>
          </a:xfrm>
        </p:grpSpPr>
        <p:sp>
          <p:nvSpPr>
            <p:cNvPr id="8" name="TextBox 7"/>
            <p:cNvSpPr txBox="1"/>
            <p:nvPr/>
          </p:nvSpPr>
          <p:spPr>
            <a:xfrm>
              <a:off x="551165" y="239127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211013"/>
                </p:ext>
              </p:extLst>
            </p:nvPr>
          </p:nvGraphicFramePr>
          <p:xfrm>
            <a:off x="1043608" y="1896492"/>
            <a:ext cx="5969000" cy="14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969000" imgH="1460500" progId="Equation.DSMT4">
                    <p:embed/>
                  </p:oleObj>
                </mc:Choice>
                <mc:Fallback>
                  <p:oleObj name="Equation" r:id="rId2" imgW="5969000" imgH="1460500" progId="Equation.DSMT4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1896492"/>
                          <a:ext cx="5969000" cy="146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107504" y="2996952"/>
            <a:ext cx="6984776" cy="498598"/>
            <a:chOff x="107504" y="3102059"/>
            <a:chExt cx="6984776" cy="498598"/>
          </a:xfrm>
        </p:grpSpPr>
        <p:sp>
          <p:nvSpPr>
            <p:cNvPr id="10" name="TextBox 9"/>
            <p:cNvSpPr txBox="1"/>
            <p:nvPr/>
          </p:nvSpPr>
          <p:spPr>
            <a:xfrm>
              <a:off x="107504" y="3102059"/>
              <a:ext cx="6984776" cy="498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2400" b="1" dirty="0"/>
                <a:t>问    为何值时，此方程组有唯一解、无解或有无穷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442343"/>
                </p:ext>
              </p:extLst>
            </p:nvPr>
          </p:nvGraphicFramePr>
          <p:xfrm>
            <a:off x="539552" y="3174067"/>
            <a:ext cx="241300" cy="30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1195" imgH="291973" progId="Equation.DSMT4">
                    <p:embed/>
                  </p:oleObj>
                </mc:Choice>
                <mc:Fallback>
                  <p:oleObj name="Equation" r:id="rId4" imgW="241195" imgH="291973" progId="Equation.DSMT4">
                    <p:embed/>
                    <p:pic>
                      <p:nvPicPr>
                        <p:cNvPr id="0" name="Picture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552" y="3174067"/>
                          <a:ext cx="241300" cy="30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前凸带形 15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96136" y="434860"/>
            <a:ext cx="1438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80     19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5333" y="3388739"/>
            <a:ext cx="513473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/>
              <a:t>多解？并在有无穷多解时求其通解。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0" name="矩形 29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179512" y="3866506"/>
            <a:ext cx="410240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sz="2400" b="1" dirty="0"/>
              <a:t>解：先求系数矩阵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行列式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293314"/>
              </p:ext>
            </p:extLst>
          </p:nvPr>
        </p:nvGraphicFramePr>
        <p:xfrm>
          <a:off x="723900" y="4429125"/>
          <a:ext cx="6032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32160" imgH="1434960" progId="Equation.DSMT4">
                  <p:embed/>
                </p:oleObj>
              </mc:Choice>
              <mc:Fallback>
                <p:oleObj name="Equation" r:id="rId6" imgW="60321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29125"/>
                        <a:ext cx="60325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030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29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79354"/>
              </p:ext>
            </p:extLst>
          </p:nvPr>
        </p:nvGraphicFramePr>
        <p:xfrm>
          <a:off x="723900" y="4429125"/>
          <a:ext cx="6032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32160" imgH="1434960" progId="Equation.DSMT4">
                  <p:embed/>
                </p:oleObj>
              </mc:Choice>
              <mc:Fallback>
                <p:oleObj name="Equation" r:id="rId2" imgW="603216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29125"/>
                        <a:ext cx="6032500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594332"/>
              </p:ext>
            </p:extLst>
          </p:nvPr>
        </p:nvGraphicFramePr>
        <p:xfrm>
          <a:off x="685800" y="188913"/>
          <a:ext cx="64135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13400" imgH="1434960" progId="Equation.DSMT4">
                  <p:embed/>
                </p:oleObj>
              </mc:Choice>
              <mc:Fallback>
                <p:oleObj name="Equation" r:id="rId4" imgW="6413400" imgH="143496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8913"/>
                        <a:ext cx="64135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279420"/>
              </p:ext>
            </p:extLst>
          </p:nvPr>
        </p:nvGraphicFramePr>
        <p:xfrm>
          <a:off x="782464" y="1774825"/>
          <a:ext cx="256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65360" imgH="431640" progId="Equation.DSMT4">
                  <p:embed/>
                </p:oleObj>
              </mc:Choice>
              <mc:Fallback>
                <p:oleObj name="Equation" r:id="rId6" imgW="2565360" imgH="4316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64" y="1774825"/>
                        <a:ext cx="256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7504" y="224725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答案：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9632" y="2823319"/>
            <a:ext cx="437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=1</a:t>
            </a:r>
            <a:r>
              <a:rPr lang="zh-CN" altLang="en-US" sz="2400" b="1" dirty="0">
                <a:solidFill>
                  <a:srgbClr val="FF0000"/>
                </a:solidFill>
              </a:rPr>
              <a:t>时，有</a:t>
            </a:r>
            <a:r>
              <a:rPr lang="zh-CN" altLang="en-US" sz="2400" b="1" dirty="0">
                <a:solidFill>
                  <a:srgbClr val="0000FF"/>
                </a:solidFill>
              </a:rPr>
              <a:t>无穷解</a:t>
            </a:r>
            <a:r>
              <a:rPr lang="zh-CN" altLang="en-US" sz="2400" b="1" dirty="0">
                <a:solidFill>
                  <a:srgbClr val="FF0000"/>
                </a:solidFill>
              </a:rPr>
              <a:t>，其</a:t>
            </a:r>
            <a:r>
              <a:rPr lang="zh-CN" altLang="en-US" sz="2400" b="1" dirty="0">
                <a:solidFill>
                  <a:srgbClr val="0000FF"/>
                </a:solidFill>
              </a:rPr>
              <a:t>通解</a:t>
            </a:r>
            <a:r>
              <a:rPr lang="zh-CN" altLang="en-US" sz="2400" b="1" dirty="0">
                <a:solidFill>
                  <a:srgbClr val="FF0000"/>
                </a:solidFill>
              </a:rPr>
              <a:t>为：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264731"/>
              </p:ext>
            </p:extLst>
          </p:nvPr>
        </p:nvGraphicFramePr>
        <p:xfrm>
          <a:off x="31823" y="3284488"/>
          <a:ext cx="8356601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56320" imgH="545760" progId="Equation.DSMT4">
                  <p:embed/>
                </p:oleObj>
              </mc:Choice>
              <mc:Fallback>
                <p:oleObj name="Equation" r:id="rId8" imgW="835632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3" y="3284488"/>
                        <a:ext cx="8356601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231586" y="2247255"/>
            <a:ext cx="2364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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=10</a:t>
            </a:r>
            <a:r>
              <a:rPr lang="zh-CN" altLang="en-US" sz="2400" b="1" dirty="0">
                <a:solidFill>
                  <a:srgbClr val="FF0000"/>
                </a:solidFill>
              </a:rPr>
              <a:t>时，无解。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72173" y="3903439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59632" y="224725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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sym typeface="Symbol"/>
              </a:rPr>
              <a:t>且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</a:rPr>
              <a:t>时，有唯一解。</a:t>
            </a:r>
          </a:p>
        </p:txBody>
      </p:sp>
    </p:spTree>
    <p:extLst>
      <p:ext uri="{BB962C8B-B14F-4D97-AF65-F5344CB8AC3E}">
        <p14:creationId xmlns:p14="http://schemas.microsoft.com/office/powerpoint/2010/main" val="20881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313"/>
            <a:ext cx="7279134" cy="520700"/>
            <a:chOff x="107504" y="2060352"/>
            <a:chExt cx="7279134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设有向量组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6799362"/>
                </p:ext>
              </p:extLst>
            </p:nvPr>
          </p:nvGraphicFramePr>
          <p:xfrm>
            <a:off x="2128838" y="2060352"/>
            <a:ext cx="52578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57800" imgH="520560" progId="Equation.DSMT4">
                    <p:embed/>
                  </p:oleObj>
                </mc:Choice>
                <mc:Fallback>
                  <p:oleObj name="Equation" r:id="rId2" imgW="5257800" imgH="520560" progId="Equation.DSMT4">
                    <p:embed/>
                    <p:pic>
                      <p:nvPicPr>
                        <p:cNvPr id="0" name="Picture 2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838" y="2060352"/>
                          <a:ext cx="52578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633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不能由向量组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线性表示；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87613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Picture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8295474" cy="559321"/>
            <a:chOff x="251520" y="1933575"/>
            <a:chExt cx="8295474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0298888"/>
                </p:ext>
              </p:extLst>
            </p:nvPr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0" imgH="520560" progId="Equation.DSMT4">
                    <p:embed/>
                  </p:oleObj>
                </mc:Choice>
                <mc:Fallback>
                  <p:oleObj name="Equation" r:id="rId6" imgW="2286000" imgH="520560" progId="Equation.DSMT4">
                    <p:embed/>
                    <p:pic>
                      <p:nvPicPr>
                        <p:cNvPr id="0" name="Picture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5661268" y="2031231"/>
              <a:ext cx="288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，问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,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/>
                <a:t> 为何值时：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8467252"/>
                </p:ext>
              </p:extLst>
            </p:nvPr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73300" imgH="520700" progId="Equation.DSMT4">
                    <p:embed/>
                  </p:oleObj>
                </mc:Choice>
                <mc:Fallback>
                  <p:oleObj name="Equation" r:id="rId8" imgW="2273300" imgH="520700" progId="Equation.DSMT4">
                    <p:embed/>
                    <p:pic>
                      <p:nvPicPr>
                        <p:cNvPr id="0" name="Picture 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615937" y="4077072"/>
            <a:ext cx="5196423" cy="1698576"/>
            <a:chOff x="726891" y="2954561"/>
            <a:chExt cx="5196423" cy="1698576"/>
          </a:xfrm>
        </p:grpSpPr>
        <p:sp>
          <p:nvSpPr>
            <p:cNvPr id="38" name="圆角矩形 37"/>
            <p:cNvSpPr/>
            <p:nvPr/>
          </p:nvSpPr>
          <p:spPr>
            <a:xfrm>
              <a:off x="726891" y="2954561"/>
              <a:ext cx="5196423" cy="169857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0746" y="2967335"/>
              <a:ext cx="1887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（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）思路：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974922" y="3759423"/>
              <a:ext cx="37673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等价于方程组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>
                  <a:solidFill>
                    <a:srgbClr val="0000FF"/>
                  </a:solidFill>
                  <a:latin typeface="+mn-ea"/>
                </a:rPr>
                <a:t>=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无解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971600" y="3356992"/>
              <a:ext cx="470417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向量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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不能由向量组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400" b="1" dirty="0">
                  <a:solidFill>
                    <a:srgbClr val="0000FF"/>
                  </a:solidFill>
                  <a:latin typeface="+mn-ea"/>
                </a:rPr>
                <a:t>线性表示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0263" y="4191471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</a:rPr>
                <a:t>求得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线性表示，且表示式唯一；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线性表示，且表示式不唯一，并求                          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一般表示式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讨论含有参数的向量组的线性表示问题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707904" y="5301208"/>
            <a:ext cx="1991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sym typeface="Symbol"/>
              </a:rPr>
              <a:t> 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02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784"/>
            <a:ext cx="7272808" cy="520700"/>
            <a:chOff x="107504" y="2060823"/>
            <a:chExt cx="7272808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设有向量组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3955956"/>
                </p:ext>
              </p:extLst>
            </p:nvPr>
          </p:nvGraphicFramePr>
          <p:xfrm>
            <a:off x="2135212" y="2060823"/>
            <a:ext cx="524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45100" imgH="520700" progId="Equation.DSMT4">
                    <p:embed/>
                  </p:oleObj>
                </mc:Choice>
                <mc:Fallback>
                  <p:oleObj name="Equation" r:id="rId2" imgW="5245100" imgH="520700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212" y="2060823"/>
                          <a:ext cx="52451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48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不能由向量组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线性表示；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408144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Picture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5515868" cy="559321"/>
            <a:chOff x="251520" y="1933575"/>
            <a:chExt cx="5515868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2861771"/>
                </p:ext>
              </p:extLst>
            </p:nvPr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0" imgH="520560" progId="Equation.DSMT4">
                    <p:embed/>
                  </p:oleObj>
                </mc:Choice>
                <mc:Fallback>
                  <p:oleObj name="Equation" r:id="rId6" imgW="2286000" imgH="52056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748186"/>
                </p:ext>
              </p:extLst>
            </p:nvPr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73300" imgH="520700" progId="Equation.DSMT4">
                    <p:embed/>
                  </p:oleObj>
                </mc:Choice>
                <mc:Fallback>
                  <p:oleObj name="Equation" r:id="rId8" imgW="2273300" imgH="52070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线性表示，且表示式唯一；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线性表示，且表示式不唯一，并求                          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一般表示式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讨论含有参数的向量组的线性表示问题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310307" y="3942089"/>
            <a:ext cx="5737440" cy="1698576"/>
            <a:chOff x="1158179" y="1769340"/>
            <a:chExt cx="5737440" cy="1698576"/>
          </a:xfrm>
        </p:grpSpPr>
        <p:grpSp>
          <p:nvGrpSpPr>
            <p:cNvPr id="53" name="组合 52"/>
            <p:cNvGrpSpPr/>
            <p:nvPr/>
          </p:nvGrpSpPr>
          <p:grpSpPr>
            <a:xfrm>
              <a:off x="1158179" y="1769340"/>
              <a:ext cx="5737440" cy="1698576"/>
              <a:chOff x="494937" y="2954561"/>
              <a:chExt cx="5737440" cy="169857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671720" y="2954561"/>
                <a:ext cx="5469286" cy="169857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94937" y="2967335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）思路：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2842" y="3759423"/>
                <a:ext cx="5559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式唯一，等价于方程组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+mn-ea"/>
                  </a:rPr>
                  <a:t>=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 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有唯一解</a:t>
                </a: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68398" y="3356992"/>
                <a:ext cx="54768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向量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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能由向量组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+mn-ea"/>
                  </a:rPr>
                  <a:t>线性表示且表达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68398" y="4163889"/>
                <a:ext cx="8034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求得</a:t>
                </a:r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578297"/>
                </p:ext>
              </p:extLst>
            </p:nvPr>
          </p:nvGraphicFramePr>
          <p:xfrm>
            <a:off x="2042247" y="3063450"/>
            <a:ext cx="9017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01309" imgH="291973" progId="Equation.DSMT4">
                    <p:embed/>
                  </p:oleObj>
                </mc:Choice>
                <mc:Fallback>
                  <p:oleObj name="Equation" r:id="rId10" imgW="901309" imgH="291973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2247" y="3063450"/>
                          <a:ext cx="9017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前凸带形 34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61268" y="2031231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，问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/>
              <a:t> 为何值时：</a:t>
            </a:r>
          </a:p>
        </p:txBody>
      </p:sp>
    </p:spTree>
    <p:extLst>
      <p:ext uri="{BB962C8B-B14F-4D97-AF65-F5344CB8AC3E}">
        <p14:creationId xmlns:p14="http://schemas.microsoft.com/office/powerpoint/2010/main" val="379249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07504" y="1484784"/>
            <a:ext cx="7272808" cy="520700"/>
            <a:chOff x="107504" y="2060823"/>
            <a:chExt cx="7272808" cy="520700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2021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设有向量组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1" dirty="0"/>
                <a:t>: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7254543"/>
                </p:ext>
              </p:extLst>
            </p:nvPr>
          </p:nvGraphicFramePr>
          <p:xfrm>
            <a:off x="2135212" y="2060823"/>
            <a:ext cx="52451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45100" imgH="520700" progId="Equation.DSMT4">
                    <p:embed/>
                  </p:oleObj>
                </mc:Choice>
                <mc:Fallback>
                  <p:oleObj name="Equation" r:id="rId2" imgW="5245100" imgH="520700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5212" y="2060823"/>
                          <a:ext cx="52451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Box 12"/>
          <p:cNvSpPr txBox="1"/>
          <p:nvPr/>
        </p:nvSpPr>
        <p:spPr>
          <a:xfrm>
            <a:off x="115917" y="2535287"/>
            <a:ext cx="5480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不能由向量组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线性表示；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78649"/>
              </p:ext>
            </p:extLst>
          </p:nvPr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51520" y="1933575"/>
            <a:ext cx="5515868" cy="559321"/>
            <a:chOff x="251520" y="1933575"/>
            <a:chExt cx="5515868" cy="559321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292059"/>
                </p:ext>
              </p:extLst>
            </p:nvPr>
          </p:nvGraphicFramePr>
          <p:xfrm>
            <a:off x="3481388" y="1933575"/>
            <a:ext cx="22860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0" imgH="520560" progId="Equation.DSMT4">
                    <p:embed/>
                  </p:oleObj>
                </mc:Choice>
                <mc:Fallback>
                  <p:oleObj name="Equation" r:id="rId6" imgW="2286000" imgH="520560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8" y="1933575"/>
                          <a:ext cx="22860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490315"/>
                </p:ext>
              </p:extLst>
            </p:nvPr>
          </p:nvGraphicFramePr>
          <p:xfrm>
            <a:off x="251520" y="1972196"/>
            <a:ext cx="22733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73300" imgH="520700" progId="Equation.DSMT4">
                    <p:embed/>
                  </p:oleObj>
                </mc:Choice>
                <mc:Fallback>
                  <p:oleObj name="Equation" r:id="rId8" imgW="2273300" imgH="520700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20" y="1972196"/>
                          <a:ext cx="22733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矩形 4"/>
            <p:cNvSpPr/>
            <p:nvPr/>
          </p:nvSpPr>
          <p:spPr>
            <a:xfrm>
              <a:off x="2411760" y="2031231"/>
              <a:ext cx="11128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及向量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07504" y="2996952"/>
            <a:ext cx="733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线性表示，且表示式唯一；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3458617"/>
            <a:ext cx="8496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</a:rPr>
              <a:t>能由向量组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线性表示，且表示式不唯一，并求                             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8443" y="3933056"/>
            <a:ext cx="181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一般表示式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5599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讨论含有参数的向量组的线性表示问题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20909" y="4308781"/>
            <a:ext cx="8280920" cy="1698576"/>
            <a:chOff x="107504" y="4107026"/>
            <a:chExt cx="8280920" cy="1698576"/>
          </a:xfrm>
        </p:grpSpPr>
        <p:grpSp>
          <p:nvGrpSpPr>
            <p:cNvPr id="38" name="组合 37"/>
            <p:cNvGrpSpPr/>
            <p:nvPr/>
          </p:nvGrpSpPr>
          <p:grpSpPr>
            <a:xfrm>
              <a:off x="107504" y="4107026"/>
              <a:ext cx="8208911" cy="1698576"/>
              <a:chOff x="35496" y="2696482"/>
              <a:chExt cx="8208911" cy="1698576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35496" y="2696482"/>
                <a:ext cx="8208911" cy="1698576"/>
                <a:chOff x="251320" y="2984515"/>
                <a:chExt cx="6334190" cy="1698576"/>
              </a:xfrm>
            </p:grpSpPr>
            <p:sp>
              <p:nvSpPr>
                <p:cNvPr id="44" name="圆角矩形 43"/>
                <p:cNvSpPr/>
                <p:nvPr/>
              </p:nvSpPr>
              <p:spPr>
                <a:xfrm>
                  <a:off x="362446" y="2984515"/>
                  <a:ext cx="6223064" cy="169857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251320" y="2994918"/>
                  <a:ext cx="14560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（</a:t>
                  </a:r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3</a:t>
                  </a:r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）思路：</a:t>
                  </a: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50921" y="3787006"/>
                  <a:ext cx="35736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等价于方程组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AX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+mn-ea"/>
                    </a:rPr>
                    <a:t>=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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有无穷多解</a:t>
                  </a:r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346477" y="3384575"/>
                  <a:ext cx="530092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向量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  <a:sym typeface="Symbol"/>
                    </a:rPr>
                    <a:t>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能由向量组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</a:t>
                  </a:r>
                  <a:r>
                    <a:rPr lang="zh-CN" altLang="en-US" sz="2400" b="1" dirty="0">
                      <a:solidFill>
                        <a:srgbClr val="0000FF"/>
                      </a:solidFill>
                      <a:latin typeface="+mn-ea"/>
                    </a:rPr>
                    <a:t>线性表示且表达式不唯一，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46477" y="4191472"/>
                  <a:ext cx="61994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FF0000"/>
                      </a:solidFill>
                    </a:rPr>
                    <a:t>求得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855598" y="3888631"/>
                <a:ext cx="14269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+mn-ea"/>
                  </a:rPr>
                  <a:t>且</a:t>
                </a:r>
              </a:p>
            </p:txBody>
          </p:sp>
          <p:graphicFrame>
            <p:nvGraphicFramePr>
              <p:cNvPr id="42" name="对象 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84788609"/>
                  </p:ext>
                </p:extLst>
              </p:nvPr>
            </p:nvGraphicFramePr>
            <p:xfrm>
              <a:off x="2203762" y="3966176"/>
              <a:ext cx="41275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127400" imgH="393480" progId="Equation.DSMT4">
                      <p:embed/>
                    </p:oleObj>
                  </mc:Choice>
                  <mc:Fallback>
                    <p:oleObj name="Equation" r:id="rId10" imgW="4127400" imgH="393480" progId="Equation.DSMT4">
                      <p:embed/>
                      <p:pic>
                        <p:nvPicPr>
                          <p:cNvPr id="0" name="Picture 1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3762" y="3966176"/>
                            <a:ext cx="41275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对象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2181702"/>
                  </p:ext>
                </p:extLst>
              </p:nvPr>
            </p:nvGraphicFramePr>
            <p:xfrm>
              <a:off x="901139" y="4003030"/>
              <a:ext cx="9017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901309" imgH="291973" progId="Equation.DSMT4">
                      <p:embed/>
                    </p:oleObj>
                  </mc:Choice>
                  <mc:Fallback>
                    <p:oleObj name="Equation" r:id="rId12" imgW="901309" imgH="291973" progId="Equation.DSMT4">
                      <p:embed/>
                      <p:pic>
                        <p:nvPicPr>
                          <p:cNvPr id="0" name="Picture 1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1139" y="4003030"/>
                            <a:ext cx="9017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TextBox 38"/>
            <p:cNvSpPr txBox="1"/>
            <p:nvPr/>
          </p:nvSpPr>
          <p:spPr>
            <a:xfrm>
              <a:off x="6438851" y="5343599"/>
              <a:ext cx="1949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为任意实数</a:t>
              </a:r>
              <a:r>
                <a:rPr lang="en-US" altLang="zh-CN" sz="2400" b="1" dirty="0">
                  <a:solidFill>
                    <a:srgbClr val="FF0000"/>
                  </a:solidFill>
                </a:rPr>
                <a:t>.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前凸带形 36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112   29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661268" y="2031231"/>
            <a:ext cx="288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，问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/>
              <a:t> 为何值时：</a:t>
            </a:r>
          </a:p>
        </p:txBody>
      </p:sp>
    </p:spTree>
    <p:extLst>
      <p:ext uri="{BB962C8B-B14F-4D97-AF65-F5344CB8AC3E}">
        <p14:creationId xmlns:p14="http://schemas.microsoft.com/office/powerpoint/2010/main" val="96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79512" y="1628800"/>
            <a:ext cx="7776864" cy="1938992"/>
            <a:chOff x="107505" y="2103239"/>
            <a:chExt cx="7776864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107505" y="2103239"/>
              <a:ext cx="7776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  </a:t>
              </a:r>
              <a:r>
                <a:rPr lang="zh-CN" altLang="en-US" sz="2400" b="1" dirty="0"/>
                <a:t>例   设四元非齐次线性方程组的系数矩阵的秩为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，已知                 </a:t>
              </a:r>
              <a:endParaRPr lang="en-US" altLang="zh-CN" sz="2400" b="1" dirty="0"/>
            </a:p>
            <a:p>
              <a:r>
                <a:rPr lang="zh-CN" altLang="en-US" sz="2400" b="1" dirty="0"/>
                <a:t>                   是它的三个解向量，且</a:t>
              </a:r>
              <a:endParaRPr lang="en-US" altLang="zh-CN" sz="2400" b="1" dirty="0"/>
            </a:p>
            <a:p>
              <a:endParaRPr lang="en-US" altLang="zh-CN" sz="2400" b="1" dirty="0"/>
            </a:p>
            <a:p>
              <a:endParaRPr lang="en-US" altLang="zh-CN" sz="2400" b="1" dirty="0"/>
            </a:p>
            <a:p>
              <a:r>
                <a:rPr lang="zh-CN" altLang="en-US" sz="2400" b="1" dirty="0"/>
                <a:t>求该方程组的通解。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972882"/>
                </p:ext>
              </p:extLst>
            </p:nvPr>
          </p:nvGraphicFramePr>
          <p:xfrm>
            <a:off x="1550988" y="2924919"/>
            <a:ext cx="5219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219700" imgH="520700" progId="Equation.DSMT4">
                    <p:embed/>
                  </p:oleObj>
                </mc:Choice>
                <mc:Fallback>
                  <p:oleObj name="Equation" r:id="rId2" imgW="5219700" imgH="520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988" y="2924919"/>
                          <a:ext cx="52197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691216"/>
              </p:ext>
            </p:extLst>
          </p:nvPr>
        </p:nvGraphicFramePr>
        <p:xfrm>
          <a:off x="4483100" y="3520629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20629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449006"/>
              </p:ext>
            </p:extLst>
          </p:nvPr>
        </p:nvGraphicFramePr>
        <p:xfrm>
          <a:off x="395535" y="201843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115" imgH="393529" progId="Equation.DSMT4">
                  <p:embed/>
                </p:oleObj>
              </mc:Choice>
              <mc:Fallback>
                <p:oleObj name="Equation" r:id="rId6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201843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6511" y="360261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 解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792964"/>
              </p:ext>
            </p:extLst>
          </p:nvPr>
        </p:nvGraphicFramePr>
        <p:xfrm>
          <a:off x="2681267" y="3626247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33500" imgH="457200" progId="Equation.DSMT4">
                  <p:embed/>
                </p:oleObj>
              </mc:Choice>
              <mc:Fallback>
                <p:oleObj name="Equation" r:id="rId8" imgW="133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67" y="3626247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626676"/>
              </p:ext>
            </p:extLst>
          </p:nvPr>
        </p:nvGraphicFramePr>
        <p:xfrm>
          <a:off x="4635500" y="-53144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569" imgH="304404" progId="Equation.DSMT4">
                  <p:embed/>
                </p:oleObj>
              </mc:Choice>
              <mc:Fallback>
                <p:oleObj name="Equation" r:id="rId10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-53144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1583025" y="3602608"/>
            <a:ext cx="13327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由已知</a:t>
            </a: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32508"/>
              </p:ext>
            </p:extLst>
          </p:nvPr>
        </p:nvGraphicFramePr>
        <p:xfrm>
          <a:off x="4787900" y="409669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569" imgH="304404" progId="Equation.DSMT4">
                  <p:embed/>
                </p:oleObj>
              </mc:Choice>
              <mc:Fallback>
                <p:oleObj name="Equation" r:id="rId11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09669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矩形 72"/>
          <p:cNvSpPr/>
          <p:nvPr/>
        </p:nvSpPr>
        <p:spPr>
          <a:xfrm>
            <a:off x="962893" y="4178672"/>
            <a:ext cx="701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所以              是        的一个基础解系  </a:t>
            </a: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438060"/>
              </p:ext>
            </p:extLst>
          </p:nvPr>
        </p:nvGraphicFramePr>
        <p:xfrm>
          <a:off x="1743472" y="4178672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81200" imgH="482600" progId="Equation.DSMT4">
                  <p:embed/>
                </p:oleObj>
              </mc:Choice>
              <mc:Fallback>
                <p:oleObj name="Equation" r:id="rId12" imgW="1981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72" y="4178672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612106"/>
              </p:ext>
            </p:extLst>
          </p:nvPr>
        </p:nvGraphicFramePr>
        <p:xfrm>
          <a:off x="4254748" y="431862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100" imgH="292100" progId="Equation.DSMT4">
                  <p:embed/>
                </p:oleObj>
              </mc:Choice>
              <mc:Fallback>
                <p:oleObj name="Equation" r:id="rId14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48" y="431862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513414" y="4754736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故所求的通解为： </a:t>
            </a:r>
          </a:p>
        </p:txBody>
      </p:sp>
      <p:sp>
        <p:nvSpPr>
          <p:cNvPr id="79" name="矩形 78"/>
          <p:cNvSpPr/>
          <p:nvPr/>
        </p:nvSpPr>
        <p:spPr>
          <a:xfrm>
            <a:off x="4716016" y="5216401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7954393"/>
              </p:ext>
            </p:extLst>
          </p:nvPr>
        </p:nvGraphicFramePr>
        <p:xfrm>
          <a:off x="1115616" y="5254749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40100" imgH="393700" progId="Equation.DSMT4">
                  <p:embed/>
                </p:oleObj>
              </mc:Choice>
              <mc:Fallback>
                <p:oleObj name="Equation" r:id="rId16" imgW="3340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254749"/>
                        <a:ext cx="334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前凸带形 23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112  28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9511" y="98072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求抽象方程组的通解问题</a:t>
            </a:r>
          </a:p>
        </p:txBody>
      </p:sp>
      <p:sp>
        <p:nvSpPr>
          <p:cNvPr id="2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</p:spTree>
    <p:extLst>
      <p:ext uri="{BB962C8B-B14F-4D97-AF65-F5344CB8AC3E}">
        <p14:creationId xmlns:p14="http://schemas.microsoft.com/office/powerpoint/2010/main" val="1616992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8" grpId="0"/>
      <p:bldP spid="73" grpId="0"/>
      <p:bldP spid="78" grpId="0"/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504" y="1583818"/>
            <a:ext cx="8446543" cy="1200329"/>
            <a:chOff x="107504" y="2103239"/>
            <a:chExt cx="8446543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84465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       </a:t>
              </a:r>
              <a:r>
                <a:rPr lang="zh-CN" altLang="en-US" sz="2400" b="1" dirty="0"/>
                <a:t>例  设矩阵                 </a:t>
              </a:r>
              <a:r>
                <a:rPr lang="en-US" altLang="zh-CN" sz="2400" b="1" dirty="0"/>
                <a:t>                   </a:t>
              </a:r>
              <a:r>
                <a:rPr lang="zh-CN" altLang="en-US" sz="2400" b="1" dirty="0"/>
                <a:t>，其中                    线性无关，</a:t>
              </a:r>
              <a:endParaRPr lang="en-US" altLang="zh-CN" sz="2400" b="1" dirty="0"/>
            </a:p>
            <a:p>
              <a:r>
                <a:rPr lang="en-US" altLang="zh-CN" sz="2400" b="1" dirty="0"/>
                <a:t>                                 </a:t>
              </a:r>
              <a:r>
                <a:rPr lang="zh-CN" altLang="en-US" sz="2400" b="1" dirty="0"/>
                <a:t>。向量                                          ，求方程组</a:t>
              </a:r>
              <a:endParaRPr lang="en-US" altLang="zh-CN" sz="2400" b="1" dirty="0"/>
            </a:p>
            <a:p>
              <a:r>
                <a:rPr lang="en-US" altLang="zh-CN" sz="2400" b="1" dirty="0"/>
                <a:t>                     </a:t>
              </a:r>
              <a:r>
                <a:rPr lang="zh-CN" altLang="en-US" sz="2400" b="1" dirty="0"/>
                <a:t>的通解。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3092078"/>
                </p:ext>
              </p:extLst>
            </p:nvPr>
          </p:nvGraphicFramePr>
          <p:xfrm>
            <a:off x="611560" y="2504841"/>
            <a:ext cx="1689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88367" imgH="393529" progId="Equation.DSMT4">
                    <p:embed/>
                  </p:oleObj>
                </mc:Choice>
                <mc:Fallback>
                  <p:oleObj name="Equation" r:id="rId2" imgW="1688367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504841"/>
                          <a:ext cx="16891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662416"/>
              </p:ext>
            </p:extLst>
          </p:nvPr>
        </p:nvGraphicFramePr>
        <p:xfrm>
          <a:off x="4378913" y="2958861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569" imgH="304404" progId="Equation.DSMT4">
                  <p:embed/>
                </p:oleObj>
              </mc:Choice>
              <mc:Fallback>
                <p:oleObj name="Equation" r:id="rId4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13" y="2958861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05252"/>
              </p:ext>
            </p:extLst>
          </p:nvPr>
        </p:nvGraphicFramePr>
        <p:xfrm>
          <a:off x="2078484" y="1628230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500" imgH="393700" progId="Equation.DSMT4">
                  <p:embed/>
                </p:oleObj>
              </mc:Choice>
              <mc:Fallback>
                <p:oleObj name="Equation" r:id="rId6" imgW="2349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4" y="1628230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20731"/>
              </p:ext>
            </p:extLst>
          </p:nvPr>
        </p:nvGraphicFramePr>
        <p:xfrm>
          <a:off x="5538642" y="1556792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115" imgH="393529" progId="Equation.DSMT4">
                  <p:embed/>
                </p:oleObj>
              </mc:Choice>
              <mc:Fallback>
                <p:oleObj name="Equation" r:id="rId8" imgW="1117115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642" y="1556792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1888"/>
              </p:ext>
            </p:extLst>
          </p:nvPr>
        </p:nvGraphicFramePr>
        <p:xfrm>
          <a:off x="3500430" y="198542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3500" imgH="393700" progId="Equation.DSMT4">
                  <p:embed/>
                </p:oleObj>
              </mc:Choice>
              <mc:Fallback>
                <p:oleObj name="Equation" r:id="rId10" imgW="2603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85420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202106"/>
              </p:ext>
            </p:extLst>
          </p:nvPr>
        </p:nvGraphicFramePr>
        <p:xfrm>
          <a:off x="537386" y="241404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100" imgH="292100" progId="Equation.DSMT4">
                  <p:embed/>
                </p:oleObj>
              </mc:Choice>
              <mc:Fallback>
                <p:oleObj name="Equation" r:id="rId12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6" y="241404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4312" y="2914111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解：</a:t>
            </a:r>
          </a:p>
        </p:txBody>
      </p:sp>
      <p:sp>
        <p:nvSpPr>
          <p:cNvPr id="41" name="矩形 40"/>
          <p:cNvSpPr/>
          <p:nvPr/>
        </p:nvSpPr>
        <p:spPr>
          <a:xfrm>
            <a:off x="1100656" y="2968832"/>
            <a:ext cx="68499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由已知，          ，      的解空间的维数为</a:t>
            </a:r>
            <a:r>
              <a:rPr lang="en-US" altLang="zh-CN" sz="2400" b="1" dirty="0">
                <a:latin typeface="+mn-ea"/>
              </a:rPr>
              <a:t>1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791783"/>
              </p:ext>
            </p:extLst>
          </p:nvPr>
        </p:nvGraphicFramePr>
        <p:xfrm>
          <a:off x="2339942" y="3004031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33500" imgH="457200" progId="Equation.DSMT4">
                  <p:embed/>
                </p:oleObj>
              </mc:Choice>
              <mc:Fallback>
                <p:oleObj name="Equation" r:id="rId14" imgW="133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42" y="3004031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273476"/>
              </p:ext>
            </p:extLst>
          </p:nvPr>
        </p:nvGraphicFramePr>
        <p:xfrm>
          <a:off x="4121925" y="306084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54100" imgH="292100" progId="Equation.DSMT4">
                  <p:embed/>
                </p:oleObj>
              </mc:Choice>
              <mc:Fallback>
                <p:oleObj name="Equation" r:id="rId16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925" y="306084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083437" y="3629634"/>
            <a:ext cx="6232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故          是        的基础解系，再由</a:t>
            </a:r>
            <a:r>
              <a:rPr lang="en-US" altLang="zh-CN" sz="2400" b="1" dirty="0">
                <a:latin typeface="+mn-ea"/>
              </a:rPr>
              <a:t>: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340927"/>
              </p:ext>
            </p:extLst>
          </p:nvPr>
        </p:nvGraphicFramePr>
        <p:xfrm>
          <a:off x="1515485" y="3659251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4000" imgH="431800" progId="Equation.DSMT4">
                  <p:embed/>
                </p:oleObj>
              </mc:Choice>
              <mc:Fallback>
                <p:oleObj name="Equation" r:id="rId18" imgW="15240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85" y="3659251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88953"/>
              </p:ext>
            </p:extLst>
          </p:nvPr>
        </p:nvGraphicFramePr>
        <p:xfrm>
          <a:off x="3396571" y="3714416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54100" imgH="292100" progId="Equation.DSMT4">
                  <p:embed/>
                </p:oleObj>
              </mc:Choice>
              <mc:Fallback>
                <p:oleObj name="Equation" r:id="rId20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1" y="3714416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93081"/>
              </p:ext>
            </p:extLst>
          </p:nvPr>
        </p:nvGraphicFramePr>
        <p:xfrm>
          <a:off x="1011429" y="423798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03500" imgH="393700" progId="Equation.DSMT4">
                  <p:embed/>
                </p:oleObj>
              </mc:Choice>
              <mc:Fallback>
                <p:oleObj name="Equation" r:id="rId22" imgW="2603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429" y="4237980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左右箭头 49"/>
          <p:cNvSpPr/>
          <p:nvPr/>
        </p:nvSpPr>
        <p:spPr>
          <a:xfrm>
            <a:off x="3675725" y="4305288"/>
            <a:ext cx="735780" cy="26045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67413" y="4709754"/>
            <a:ext cx="654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得         是        的特解。所以通解为：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72674"/>
              </p:ext>
            </p:extLst>
          </p:nvPr>
        </p:nvGraphicFramePr>
        <p:xfrm>
          <a:off x="1371469" y="4733592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282700" imgH="431800" progId="Equation.DSMT4">
                  <p:embed/>
                </p:oleObj>
              </mc:Choice>
              <mc:Fallback>
                <p:oleObj name="Equation" r:id="rId23" imgW="1282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69" y="4733592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184283"/>
              </p:ext>
            </p:extLst>
          </p:nvPr>
        </p:nvGraphicFramePr>
        <p:xfrm>
          <a:off x="3001930" y="4794536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054100" imgH="292100" progId="Equation.DSMT4">
                  <p:embed/>
                </p:oleObj>
              </mc:Choice>
              <mc:Fallback>
                <p:oleObj name="Equation" r:id="rId25" imgW="1054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30" y="4794536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198796"/>
              </p:ext>
            </p:extLst>
          </p:nvPr>
        </p:nvGraphicFramePr>
        <p:xfrm>
          <a:off x="1094177" y="5315683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49700" imgH="431800" progId="Equation.DSMT4">
                  <p:embed/>
                </p:oleObj>
              </mc:Choice>
              <mc:Fallback>
                <p:oleObj name="Equation" r:id="rId26" imgW="39497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77" y="5315683"/>
                        <a:ext cx="394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5115885" y="5285818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</a:p>
        </p:txBody>
      </p:sp>
      <p:sp>
        <p:nvSpPr>
          <p:cNvPr id="31" name="前凸带形 30"/>
          <p:cNvSpPr/>
          <p:nvPr/>
        </p:nvSpPr>
        <p:spPr>
          <a:xfrm>
            <a:off x="5072066" y="0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113  31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1" y="980728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求抽象方程组的通解问题</a:t>
            </a:r>
          </a:p>
        </p:txBody>
      </p:sp>
      <p:sp>
        <p:nvSpPr>
          <p:cNvPr id="3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</p:spTree>
    <p:extLst>
      <p:ext uri="{BB962C8B-B14F-4D97-AF65-F5344CB8AC3E}">
        <p14:creationId xmlns:p14="http://schemas.microsoft.com/office/powerpoint/2010/main" val="31152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9" grpId="0"/>
      <p:bldP spid="50" grpId="0" animBg="1"/>
      <p:bldP spid="5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求抽象方程组的通解问题：总结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80103" y="1599183"/>
            <a:ext cx="358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需要考虑三个问题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9552" y="217524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、系数矩阵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/>
              <a:t>的秩，由此确定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400" b="1" dirty="0"/>
              <a:t>解空间的维数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9552" y="2751311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、想办法找出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en-US" sz="2400" b="1" dirty="0"/>
              <a:t>的基础解系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9552" y="3399383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、想办法找出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/>
              <a:t>的一个特解</a:t>
            </a:r>
          </a:p>
        </p:txBody>
      </p:sp>
    </p:spTree>
    <p:extLst>
      <p:ext uri="{BB962C8B-B14F-4D97-AF65-F5344CB8AC3E}">
        <p14:creationId xmlns:p14="http://schemas.microsoft.com/office/powerpoint/2010/main" val="221429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6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</a:rPr>
              <a:t>、求抽象方程组的通解问题：总结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19" y="155679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常用方法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5536" y="2204864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）若已知</a:t>
            </a:r>
            <a:r>
              <a:rPr lang="zh-CN" altLang="en-US" sz="2400" b="1" dirty="0"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zh-CN" altLang="en-US" sz="2400" b="1" dirty="0">
                <a:sym typeface="Symbol"/>
              </a:rPr>
              <a:t>， 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zh-CN" altLang="en-US" sz="2400" b="1" dirty="0">
                <a:sym typeface="Symbol"/>
              </a:rPr>
              <a:t>， </a:t>
            </a:r>
            <a:r>
              <a:rPr lang="en-US" altLang="zh-CN" sz="2400" b="1" baseline="-25000" dirty="0">
                <a:sym typeface="Symbol"/>
              </a:rPr>
              <a:t>3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zh-CN" altLang="en-US" sz="2400" b="1" dirty="0"/>
              <a:t>，满足                                                       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16131"/>
              </p:ext>
            </p:extLst>
          </p:nvPr>
        </p:nvGraphicFramePr>
        <p:xfrm>
          <a:off x="1036638" y="2781300"/>
          <a:ext cx="591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18040" imgH="520560" progId="Equation.DSMT4">
                  <p:embed/>
                </p:oleObj>
              </mc:Choice>
              <mc:Fallback>
                <p:oleObj name="Equation" r:id="rId2" imgW="59180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2781300"/>
                        <a:ext cx="591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7936" y="3471391"/>
            <a:ext cx="748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/>
              </a:rPr>
              <a:t>则（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zh-CN" altLang="en-US" sz="2400" b="1" dirty="0">
                <a:sym typeface="Symbol"/>
              </a:rPr>
              <a:t>）（ 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 </a:t>
            </a:r>
            <a:r>
              <a:rPr lang="en-US" altLang="zh-CN" sz="2400" b="1" dirty="0"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3</a:t>
            </a:r>
            <a:r>
              <a:rPr lang="zh-CN" altLang="en-US" sz="2400" b="1" dirty="0">
                <a:sym typeface="Symbol"/>
              </a:rPr>
              <a:t>）</a:t>
            </a:r>
            <a:r>
              <a:rPr lang="en-US" altLang="zh-CN" sz="2400" b="1" dirty="0">
                <a:sym typeface="Symbol"/>
              </a:rPr>
              <a:t>,</a:t>
            </a:r>
            <a:r>
              <a:rPr lang="zh-CN" altLang="en-US" sz="2400" b="1" dirty="0">
                <a:sym typeface="Symbol"/>
              </a:rPr>
              <a:t>（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zh-CN" altLang="en-US" sz="2400" b="1" dirty="0">
                <a:sym typeface="Symbol"/>
              </a:rPr>
              <a:t>）</a:t>
            </a:r>
            <a:r>
              <a:rPr lang="en-US" altLang="zh-CN" sz="2400" b="1" dirty="0">
                <a:sym typeface="Symbol"/>
              </a:rPr>
              <a:t>/3,</a:t>
            </a:r>
            <a:r>
              <a:rPr lang="zh-CN" altLang="en-US" sz="2400" b="1" dirty="0">
                <a:sym typeface="Symbol"/>
              </a:rPr>
              <a:t>（ 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2 </a:t>
            </a:r>
            <a:r>
              <a:rPr lang="en-US" altLang="zh-CN" sz="2400" b="1" dirty="0"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sym typeface="Symbol"/>
              </a:rPr>
              <a:t>3</a:t>
            </a:r>
            <a:r>
              <a:rPr lang="zh-CN" altLang="en-US" sz="2400" b="1" dirty="0">
                <a:sym typeface="Symbol"/>
              </a:rPr>
              <a:t>）</a:t>
            </a:r>
            <a:r>
              <a:rPr lang="en-US" altLang="zh-CN" sz="2400" b="1" dirty="0">
                <a:sym typeface="Symbol"/>
              </a:rPr>
              <a:t>/2</a:t>
            </a:r>
            <a:r>
              <a:rPr lang="zh-CN" altLang="en-US" sz="2400" b="1" dirty="0"/>
              <a:t>                                                   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2404" y="4047455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/>
              </a:rPr>
              <a:t>都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的一个特解</a:t>
            </a:r>
            <a:r>
              <a:rPr lang="zh-CN" altLang="en-US" sz="2400" b="1" dirty="0"/>
              <a:t>                                   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5536" y="462351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2(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3(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 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+2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)/3(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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)/2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4412" y="5199583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/>
              </a:rPr>
              <a:t>都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zh-CN" altLang="en-US" sz="2400" b="1" dirty="0"/>
              <a:t>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0092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</a:p>
        </p:txBody>
      </p:sp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593A646B-FF17-42B8-922F-27DC33EF5E9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220229"/>
                <a:ext cx="6192688" cy="4616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考虑有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个未知数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个方程的线性方程组</a:t>
                </a:r>
              </a:p>
            </p:txBody>
          </p:sp>
        </mc:Choice>
        <mc:Fallback xmlns=""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593A646B-FF17-42B8-922F-27DC33EF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229"/>
                <a:ext cx="6192688" cy="461665"/>
              </a:xfrm>
              <a:prstGeom prst="rect">
                <a:avLst/>
              </a:prstGeom>
              <a:blipFill>
                <a:blip r:embed="rId3"/>
                <a:stretch>
                  <a:fillRect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8">
            <a:extLst>
              <a:ext uri="{FF2B5EF4-FFF2-40B4-BE49-F238E27FC236}">
                <a16:creationId xmlns:a16="http://schemas.microsoft.com/office/drawing/2014/main" id="{5ED4CBD6-1748-4D2C-96EA-BF25936DFC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0380" y="688524"/>
          <a:ext cx="41878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939800" progId="Equation.DSMT4">
                  <p:embed/>
                </p:oleObj>
              </mc:Choice>
              <mc:Fallback>
                <p:oleObj name="Equation" r:id="rId4" imgW="2095500" imgH="939800" progId="Equation.DSMT4">
                  <p:embed/>
                  <p:pic>
                    <p:nvPicPr>
                      <p:cNvPr id="17" name="Object 8">
                        <a:extLst>
                          <a:ext uri="{FF2B5EF4-FFF2-40B4-BE49-F238E27FC236}">
                            <a16:creationId xmlns:a16="http://schemas.microsoft.com/office/drawing/2014/main" id="{5ED4CBD6-1748-4D2C-96EA-BF25936DFC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80" y="688524"/>
                        <a:ext cx="418782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04F38FAD-AC67-4767-AE2A-149911265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2954" y="2717907"/>
                <a:ext cx="5638239" cy="52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itchFamily="2" charset="2"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系数矩阵为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2400" b="1" dirty="0"/>
                  <a:t>记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增广矩阵为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9">
                <a:extLst>
                  <a:ext uri="{FF2B5EF4-FFF2-40B4-BE49-F238E27FC236}">
                    <a16:creationId xmlns:a16="http://schemas.microsoft.com/office/drawing/2014/main" id="{04F38FAD-AC67-4767-AE2A-149911265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2954" y="2717907"/>
                <a:ext cx="5638239" cy="523981"/>
              </a:xfrm>
              <a:prstGeom prst="rect">
                <a:avLst/>
              </a:prstGeom>
              <a:blipFill>
                <a:blip r:embed="rId6"/>
                <a:stretch>
                  <a:fillRect l="-1622" t="-13953" b="-93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9CB31D-C499-2BD0-90D2-340CB8E20C4B}"/>
                  </a:ext>
                </a:extLst>
              </p:cNvPr>
              <p:cNvSpPr txBox="1"/>
              <p:nvPr/>
            </p:nvSpPr>
            <p:spPr>
              <a:xfrm>
                <a:off x="365734" y="2771741"/>
                <a:ext cx="252028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矩阵方程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9CB31D-C499-2BD0-90D2-340CB8E20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4" y="2771741"/>
                <a:ext cx="2520280" cy="369332"/>
              </a:xfrm>
              <a:prstGeom prst="rect">
                <a:avLst/>
              </a:prstGeom>
              <a:blipFill>
                <a:blip r:embed="rId7"/>
                <a:stretch>
                  <a:fillRect l="-7506" t="-33333" r="-1211" b="-4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86B1712A-FDFD-FDEB-ADE1-03DF585DE706}"/>
              </a:ext>
            </a:extLst>
          </p:cNvPr>
          <p:cNvGrpSpPr/>
          <p:nvPr/>
        </p:nvGrpSpPr>
        <p:grpSpPr>
          <a:xfrm>
            <a:off x="300807" y="4082134"/>
            <a:ext cx="7056784" cy="965721"/>
            <a:chOff x="755576" y="951111"/>
            <a:chExt cx="7056784" cy="965721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2D5AB5B-F079-8F4A-5079-AF63D261616B}"/>
                </a:ext>
              </a:extLst>
            </p:cNvPr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0" name="TextBox 20">
                <a:extLst>
                  <a:ext uri="{FF2B5EF4-FFF2-40B4-BE49-F238E27FC236}">
                    <a16:creationId xmlns:a16="http://schemas.microsoft.com/office/drawing/2014/main" id="{22344F49-CBE4-10C7-8E54-053F0E9A89D1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1" name="对象 40">
                <a:extLst>
                  <a:ext uri="{FF2B5EF4-FFF2-40B4-BE49-F238E27FC236}">
                    <a16:creationId xmlns:a16="http://schemas.microsoft.com/office/drawing/2014/main" id="{FAA3A62B-BB50-4BF7-F27A-94C669E3D9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781300" imgH="939800" progId="Equation.DSMT4">
                      <p:embed/>
                    </p:oleObj>
                  </mc:Choice>
                  <mc:Fallback>
                    <p:oleObj name="Equation" r:id="rId8" imgW="2781300" imgH="939800" progId="Equation.DSMT4">
                      <p:embed/>
                      <p:pic>
                        <p:nvPicPr>
                          <p:cNvPr id="41" name="对象 40">
                            <a:extLst>
                              <a:ext uri="{FF2B5EF4-FFF2-40B4-BE49-F238E27FC236}">
                                <a16:creationId xmlns:a16="http://schemas.microsoft.com/office/drawing/2014/main" id="{FAA3A62B-BB50-4BF7-F27A-94C669E3D9B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22">
                <a:extLst>
                  <a:ext uri="{FF2B5EF4-FFF2-40B4-BE49-F238E27FC236}">
                    <a16:creationId xmlns:a16="http://schemas.microsoft.com/office/drawing/2014/main" id="{0D043E2F-CB33-6E63-3EE6-8E4CF6B6EEBE}"/>
                  </a:ext>
                </a:extLst>
              </p:cNvPr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3" name="TextBox 23">
                <a:extLst>
                  <a:ext uri="{FF2B5EF4-FFF2-40B4-BE49-F238E27FC236}">
                    <a16:creationId xmlns:a16="http://schemas.microsoft.com/office/drawing/2014/main" id="{B7C850D0-A4E1-D651-B416-0EAB02B7AAEF}"/>
                  </a:ext>
                </a:extLst>
              </p:cNvPr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11B4D05-C09B-03E7-E83C-32EF06FE020C}"/>
                </a:ext>
              </a:extLst>
            </p:cNvPr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E2FC1CE-C914-84F9-EFDB-6FF6AE3144E8}"/>
                  </a:ext>
                </a:extLst>
              </p:cNvPr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109556C8-38EF-1E24-1008-E496E118F6D3}"/>
                  </a:ext>
                </a:extLst>
              </p:cNvPr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F74BECED-7591-3ED0-D499-A8E9733FCA9A}"/>
              </a:ext>
            </a:extLst>
          </p:cNvPr>
          <p:cNvGrpSpPr/>
          <p:nvPr/>
        </p:nvGrpSpPr>
        <p:grpSpPr>
          <a:xfrm>
            <a:off x="365734" y="3391671"/>
            <a:ext cx="6559809" cy="461665"/>
            <a:chOff x="820503" y="260648"/>
            <a:chExt cx="6559809" cy="46166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AD3AA9D-3061-81E2-C076-80C902E81AE6}"/>
                </a:ext>
              </a:extLst>
            </p:cNvPr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27">
              <a:extLst>
                <a:ext uri="{FF2B5EF4-FFF2-40B4-BE49-F238E27FC236}">
                  <a16:creationId xmlns:a16="http://schemas.microsoft.com/office/drawing/2014/main" id="{49E4276C-ABA1-1FAB-FEA8-1CCD70C61CFD}"/>
                </a:ext>
              </a:extLst>
            </p:cNvPr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5127C8A1-AD31-AE79-BAFF-59A1944ED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03400" imgH="444500" progId="Equation.DSMT4">
                    <p:embed/>
                  </p:oleObj>
                </mc:Choice>
                <mc:Fallback>
                  <p:oleObj name="Equation" r:id="rId10" imgW="1803400" imgH="44450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5127C8A1-AD31-AE79-BAFF-59A1944ED9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Rectangle 8">
            <a:extLst>
              <a:ext uri="{FF2B5EF4-FFF2-40B4-BE49-F238E27FC236}">
                <a16:creationId xmlns:a16="http://schemas.microsoft.com/office/drawing/2014/main" id="{A44BD70C-AADC-CC33-AA59-330EE3D0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56" y="5216999"/>
            <a:ext cx="8377822" cy="84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有非零解的充分必要条件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               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366476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3" grpId="0"/>
      <p:bldP spid="5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98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</a:rPr>
              <a:t>、求抽象方程组的通解问题：总结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51519" y="155679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常用方法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4412" y="5199583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的一个特解</a:t>
            </a:r>
            <a:r>
              <a:rPr lang="zh-CN" altLang="en-US" sz="2400" b="1" dirty="0"/>
              <a:t>                                                         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2404" y="4047455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/>
              </a:rPr>
              <a:t>都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0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的解</a:t>
            </a:r>
            <a:r>
              <a:rPr lang="zh-CN" altLang="en-US" sz="2400" b="1" dirty="0"/>
              <a:t>                                                          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79511" y="2175247"/>
            <a:ext cx="5112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）设矩阵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                       </a:t>
            </a:r>
            <a:r>
              <a:rPr lang="zh-CN" altLang="en-US" sz="2400" b="1" dirty="0"/>
              <a:t>               </a:t>
            </a:r>
            <a:endParaRPr lang="en-US" altLang="zh-CN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56327" y="3399383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则</a:t>
            </a:r>
            <a:r>
              <a:rPr lang="zh-CN" altLang="en-US" sz="2400" b="1" dirty="0">
                <a:sym typeface="Symbol"/>
              </a:rPr>
              <a:t>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1,0, 1, 1)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ym typeface="Symbol"/>
              </a:rPr>
              <a:t> 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0,1, 2, 3)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9552" y="272169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=2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+3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 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+2 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592" y="4593902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则</a:t>
            </a:r>
            <a:r>
              <a:rPr lang="zh-CN" altLang="en-US" sz="2400" b="1" dirty="0">
                <a:sym typeface="Symbol"/>
              </a:rPr>
              <a:t>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1,1, 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07006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3528" y="126876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  </a:t>
            </a:r>
            <a:r>
              <a:rPr lang="zh-CN" altLang="en-US" sz="2400" b="1" dirty="0"/>
              <a:t>例  设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400" b="1" dirty="0"/>
              <a:t>阶矩阵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dirty="0"/>
              <a:t>，非齐次线性方程组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/>
              <a:t>的通解为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1,0,1)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(1,0,1,1)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T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zh-CN" altLang="en-US" sz="2400" b="1" dirty="0">
                <a:sym typeface="Symbol"/>
              </a:rPr>
              <a:t>为任意实数），记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=(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+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 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400" b="1" dirty="0"/>
              <a:t>  ，求方程组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/>
              <a:t>的通解。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550575"/>
              </p:ext>
            </p:extLst>
          </p:nvPr>
        </p:nvGraphicFramePr>
        <p:xfrm>
          <a:off x="4378913" y="2465638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569" imgH="304404" progId="Equation.DSMT4">
                  <p:embed/>
                </p:oleObj>
              </mc:Choice>
              <mc:Fallback>
                <p:oleObj name="Equation" r:id="rId2" imgW="177569" imgH="30440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13" y="2465638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94312" y="24208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解：</a:t>
            </a:r>
          </a:p>
        </p:txBody>
      </p:sp>
      <p:sp>
        <p:nvSpPr>
          <p:cNvPr id="41" name="矩形 40"/>
          <p:cNvSpPr/>
          <p:nvPr/>
        </p:nvSpPr>
        <p:spPr>
          <a:xfrm>
            <a:off x="1100656" y="2475609"/>
            <a:ext cx="48173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由已知，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>
                <a:latin typeface="+mn-ea"/>
              </a:rPr>
              <a:t>的解空间的维数为</a:t>
            </a:r>
            <a:r>
              <a:rPr lang="en-US" altLang="zh-CN" sz="2400" b="1" dirty="0">
                <a:latin typeface="+mn-ea"/>
              </a:rPr>
              <a:t>1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9511" y="836712"/>
            <a:ext cx="4052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</a:rPr>
              <a:t>、求抽象方程组的通解问题</a:t>
            </a:r>
          </a:p>
        </p:txBody>
      </p:sp>
      <p:sp>
        <p:nvSpPr>
          <p:cNvPr id="32" name="矩形 31"/>
          <p:cNvSpPr/>
          <p:nvPr/>
        </p:nvSpPr>
        <p:spPr>
          <a:xfrm>
            <a:off x="1043608" y="2935777"/>
            <a:ext cx="65982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n-ea"/>
              </a:rPr>
              <a:t>又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可以由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,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/>
              </a:rPr>
              <a:t>线性表示，故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)=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)=3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15616" y="3439833"/>
            <a:ext cx="4121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1" dirty="0">
                <a:latin typeface="+mn-ea"/>
              </a:rPr>
              <a:t>的解空间的维数为</a:t>
            </a:r>
            <a:r>
              <a:rPr lang="en-US" altLang="zh-CN" sz="2400" b="1" dirty="0">
                <a:latin typeface="+mn-ea"/>
              </a:rPr>
              <a:t>2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50800" y="3986280"/>
            <a:ext cx="6257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</a:rPr>
              <a:t>由已知，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(0,1,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1,0,1)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=0,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1,0,0,  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=0,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339752" y="4447945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(0,1,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0, 1,1)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= ,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71600" y="4922384"/>
            <a:ext cx="62575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故方程组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zh-CN" altLang="en-US" sz="2400" b="1" dirty="0"/>
              <a:t>的通解为</a:t>
            </a:r>
          </a:p>
        </p:txBody>
      </p:sp>
      <p:sp>
        <p:nvSpPr>
          <p:cNvPr id="44" name="矩形 43"/>
          <p:cNvSpPr/>
          <p:nvPr/>
        </p:nvSpPr>
        <p:spPr>
          <a:xfrm>
            <a:off x="1043608" y="5373216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(0,1,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0, 1,1)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(0,1,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1,0,1)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(1,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1,0,0,  1)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</p:spTree>
    <p:extLst>
      <p:ext uri="{BB962C8B-B14F-4D97-AF65-F5344CB8AC3E}">
        <p14:creationId xmlns:p14="http://schemas.microsoft.com/office/powerpoint/2010/main" val="194976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  <p:bldP spid="41" grpId="0"/>
      <p:bldP spid="32" grpId="0"/>
      <p:bldP spid="38" grpId="0"/>
      <p:bldP spid="40" grpId="0"/>
      <p:bldP spid="42" grpId="0"/>
      <p:bldP spid="43" grpId="0"/>
      <p:bldP spid="4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83568" y="1032411"/>
            <a:ext cx="815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75656" y="535267"/>
            <a:ext cx="7061013" cy="2173653"/>
            <a:chOff x="1039378" y="3028755"/>
            <a:chExt cx="7061013" cy="2173653"/>
          </a:xfrm>
        </p:grpSpPr>
        <p:sp>
          <p:nvSpPr>
            <p:cNvPr id="16" name="TextBox 15"/>
            <p:cNvSpPr txBox="1"/>
            <p:nvPr/>
          </p:nvSpPr>
          <p:spPr>
            <a:xfrm>
              <a:off x="1039378" y="3509637"/>
              <a:ext cx="706101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                  </a:t>
              </a:r>
            </a:p>
            <a:p>
              <a:endParaRPr lang="en-US" altLang="zh-CN" sz="2600" b="1" dirty="0"/>
            </a:p>
            <a:p>
              <a:endParaRPr lang="en-US" altLang="zh-CN" sz="2600" b="1" dirty="0"/>
            </a:p>
            <a:p>
              <a:endParaRPr lang="zh-CN" altLang="en-US" sz="2600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2890735"/>
                </p:ext>
              </p:extLst>
            </p:nvPr>
          </p:nvGraphicFramePr>
          <p:xfrm>
            <a:off x="1619672" y="3059916"/>
            <a:ext cx="22352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34880" imgH="1447560" progId="Equation.DSMT4">
                    <p:embed/>
                  </p:oleObj>
                </mc:Choice>
                <mc:Fallback>
                  <p:oleObj name="Equation" r:id="rId2" imgW="22348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059916"/>
                          <a:ext cx="22352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3756309"/>
                </p:ext>
              </p:extLst>
            </p:nvPr>
          </p:nvGraphicFramePr>
          <p:xfrm>
            <a:off x="4177727" y="3028755"/>
            <a:ext cx="2425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425680" imgH="1447560" progId="Equation.DSMT4">
                    <p:embed/>
                  </p:oleObj>
                </mc:Choice>
                <mc:Fallback>
                  <p:oleObj name="Equation" r:id="rId4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727" y="3028755"/>
                          <a:ext cx="2425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755576" y="2510319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1640" y="2492896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有解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028910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问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zh-CN" sz="2600" b="1" dirty="0">
                <a:latin typeface="+mn-ea"/>
              </a:rPr>
              <a:t>各取何值时，矩阵方程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有解</a:t>
            </a:r>
            <a:r>
              <a:rPr lang="zh-CN" altLang="zh-CN" b="1" dirty="0"/>
              <a:t>？</a:t>
            </a:r>
            <a:r>
              <a:rPr lang="zh-CN" altLang="en-US" sz="2600" b="1" dirty="0">
                <a:latin typeface="+mn-ea"/>
              </a:rPr>
              <a:t>并求解。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28823"/>
              </p:ext>
            </p:extLst>
          </p:nvPr>
        </p:nvGraphicFramePr>
        <p:xfrm>
          <a:off x="1668883" y="2996952"/>
          <a:ext cx="4559301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59040" imgH="1447560" progId="Equation.DSMT4">
                  <p:embed/>
                </p:oleObj>
              </mc:Choice>
              <mc:Fallback>
                <p:oleObj name="Equation" r:id="rId6" imgW="4559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883" y="2996952"/>
                        <a:ext cx="4559301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664681"/>
              </p:ext>
            </p:extLst>
          </p:nvPr>
        </p:nvGraphicFramePr>
        <p:xfrm>
          <a:off x="1584325" y="4437112"/>
          <a:ext cx="477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75040" imgH="1447560" progId="Equation.DSMT4">
                  <p:embed/>
                </p:oleObj>
              </mc:Choice>
              <mc:Fallback>
                <p:oleObj name="Equation" r:id="rId8" imgW="4775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437112"/>
                        <a:ext cx="477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08791" y="116632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</a:rPr>
              <a:t>、矩阵方程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AX=B</a:t>
            </a:r>
            <a:r>
              <a:rPr lang="zh-CN" altLang="en-US" sz="2400" b="1" dirty="0">
                <a:solidFill>
                  <a:srgbClr val="0000FF"/>
                </a:solidFill>
              </a:rPr>
              <a:t>的解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25" name="矩形 24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7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01641"/>
              </p:ext>
            </p:extLst>
          </p:nvPr>
        </p:nvGraphicFramePr>
        <p:xfrm>
          <a:off x="1584325" y="4437112"/>
          <a:ext cx="477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75040" imgH="1447560" progId="Equation.DSMT4">
                  <p:embed/>
                </p:oleObj>
              </mc:Choice>
              <mc:Fallback>
                <p:oleObj name="Equation" r:id="rId2" imgW="47750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437112"/>
                        <a:ext cx="477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843808" y="2060848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01640"/>
              </p:ext>
            </p:extLst>
          </p:nvPr>
        </p:nvGraphicFramePr>
        <p:xfrm>
          <a:off x="1541463" y="223838"/>
          <a:ext cx="46736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73520" imgH="1765080" progId="Equation.DSMT4">
                  <p:embed/>
                </p:oleObj>
              </mc:Choice>
              <mc:Fallback>
                <p:oleObj name="Equation" r:id="rId4" imgW="4673520" imgH="176508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223838"/>
                        <a:ext cx="46736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920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43808" y="2060848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080477"/>
              </p:ext>
            </p:extLst>
          </p:nvPr>
        </p:nvGraphicFramePr>
        <p:xfrm>
          <a:off x="1547664" y="223540"/>
          <a:ext cx="46609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60560" imgH="1765080" progId="Equation.DSMT4">
                  <p:embed/>
                </p:oleObj>
              </mc:Choice>
              <mc:Fallback>
                <p:oleObj name="Equation" r:id="rId2" imgW="4660560" imgH="1765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23540"/>
                        <a:ext cx="46609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1324" y="2936557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矩阵方程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解</a:t>
            </a:r>
            <a:r>
              <a:rPr lang="zh-CN" altLang="en-US" sz="2600" b="1" dirty="0">
                <a:latin typeface="+mn-ea"/>
              </a:rPr>
              <a:t>为</a:t>
            </a:r>
            <a:endParaRPr lang="en-US" altLang="zh-CN" sz="26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119295"/>
              </p:ext>
            </p:extLst>
          </p:nvPr>
        </p:nvGraphicFramePr>
        <p:xfrm>
          <a:off x="1143372" y="3458036"/>
          <a:ext cx="4076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1473120" progId="Equation.DSMT4">
                  <p:embed/>
                </p:oleObj>
              </mc:Choice>
              <mc:Fallback>
                <p:oleObj name="Equation" r:id="rId4" imgW="4076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372" y="3458036"/>
                        <a:ext cx="40767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7348" y="5024789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>
                <a:latin typeface="+mn-ea"/>
              </a:rPr>
              <a:t>为任意实数。</a:t>
            </a:r>
            <a:endParaRPr lang="en-US" altLang="zh-CN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383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324" y="2936557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矩阵方程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解</a:t>
            </a:r>
            <a:r>
              <a:rPr lang="zh-CN" altLang="en-US" sz="2600" b="1" dirty="0">
                <a:latin typeface="+mn-ea"/>
              </a:rPr>
              <a:t>为</a:t>
            </a:r>
            <a:endParaRPr lang="en-US" altLang="zh-CN" sz="2600" b="1" dirty="0">
              <a:latin typeface="+mn-ea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087908"/>
              </p:ext>
            </p:extLst>
          </p:nvPr>
        </p:nvGraphicFramePr>
        <p:xfrm>
          <a:off x="1143372" y="3458036"/>
          <a:ext cx="40767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76640" imgH="1473120" progId="Equation.DSMT4">
                  <p:embed/>
                </p:oleObj>
              </mc:Choice>
              <mc:Fallback>
                <p:oleObj name="Equation" r:id="rId2" imgW="40766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372" y="3458036"/>
                        <a:ext cx="40767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7348" y="5024789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dirty="0">
                <a:latin typeface="+mn-ea"/>
              </a:rPr>
              <a:t>为任意实数。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6" y="332656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此时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latin typeface="+mn-ea"/>
              </a:rPr>
              <a:t>的列向量可以由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的列向量线性表示，表达式为</a:t>
            </a:r>
            <a:endParaRPr lang="en-US" altLang="zh-CN" sz="24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3608" y="2348880"/>
            <a:ext cx="36004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400" b="1" dirty="0">
                <a:latin typeface="+mn-ea"/>
              </a:rPr>
              <a:t>为任意实数</a:t>
            </a:r>
            <a:r>
              <a:rPr lang="zh-CN" altLang="en-US" sz="2600" b="1" dirty="0">
                <a:latin typeface="+mn-ea"/>
              </a:rPr>
              <a:t>。</a:t>
            </a:r>
            <a:endParaRPr lang="en-US" altLang="zh-CN" sz="2600" b="1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737647"/>
              </p:ext>
            </p:extLst>
          </p:nvPr>
        </p:nvGraphicFramePr>
        <p:xfrm>
          <a:off x="1824038" y="841772"/>
          <a:ext cx="51816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81480" imgH="1434960" progId="Equation.DSMT4">
                  <p:embed/>
                </p:oleObj>
              </mc:Choice>
              <mc:Fallback>
                <p:oleObj name="Equation" r:id="rId4" imgW="5181480" imgH="1434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841772"/>
                        <a:ext cx="51816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64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前凸带形 19"/>
          <p:cNvSpPr/>
          <p:nvPr/>
        </p:nvSpPr>
        <p:spPr>
          <a:xfrm>
            <a:off x="4932040" y="-27384"/>
            <a:ext cx="3168352" cy="1109737"/>
          </a:xfrm>
          <a:prstGeom prst="ribbon">
            <a:avLst/>
          </a:prstGeom>
          <a:solidFill>
            <a:srgbClr val="99FF33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1124744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6</a:t>
            </a:r>
            <a:r>
              <a:rPr lang="zh-CN" altLang="en-US" sz="2400" b="1" dirty="0">
                <a:solidFill>
                  <a:srgbClr val="0000FF"/>
                </a:solidFill>
              </a:rPr>
              <a:t>、某些证明问题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35208" y="2132856"/>
            <a:ext cx="5876930" cy="465708"/>
            <a:chOff x="135208" y="2132856"/>
            <a:chExt cx="5876930" cy="465708"/>
          </a:xfrm>
        </p:grpSpPr>
        <p:sp>
          <p:nvSpPr>
            <p:cNvPr id="11" name="TextBox 10"/>
            <p:cNvSpPr txBox="1"/>
            <p:nvPr/>
          </p:nvSpPr>
          <p:spPr>
            <a:xfrm>
              <a:off x="135208" y="2132856"/>
              <a:ext cx="58769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为实数，满足                                         </a:t>
              </a:r>
              <a:r>
                <a:rPr lang="en-US" altLang="zh-CN" sz="2400" b="1" dirty="0"/>
                <a:t>.</a:t>
              </a:r>
              <a:r>
                <a:rPr lang="zh-CN" altLang="en-US" sz="2400" b="1" dirty="0"/>
                <a:t>证明：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9071608"/>
                </p:ext>
              </p:extLst>
            </p:nvPr>
          </p:nvGraphicFramePr>
          <p:xfrm>
            <a:off x="2140047" y="2204864"/>
            <a:ext cx="271998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24100" imgH="393700" progId="Equation.DSMT4">
                    <p:embed/>
                  </p:oleObj>
                </mc:Choice>
                <mc:Fallback>
                  <p:oleObj name="Equation" r:id="rId2" imgW="2324100" imgH="39370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047" y="2204864"/>
                          <a:ext cx="271998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737722"/>
              </p:ext>
            </p:extLst>
          </p:nvPr>
        </p:nvGraphicFramePr>
        <p:xfrm>
          <a:off x="1795301" y="2741396"/>
          <a:ext cx="4042819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54400" imgH="393700" progId="Equation.DSMT4">
                  <p:embed/>
                </p:oleObj>
              </mc:Choice>
              <mc:Fallback>
                <p:oleObj name="Equation" r:id="rId4" imgW="3454400" imgH="393700" progId="Equation.DSMT4">
                  <p:embed/>
                  <p:pic>
                    <p:nvPicPr>
                      <p:cNvPr id="0" name="Picture 3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301" y="2741396"/>
                        <a:ext cx="4042819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215835"/>
            <a:ext cx="1813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也是它的解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799994" y="404664"/>
            <a:ext cx="143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113   33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7504" y="1618885"/>
            <a:ext cx="7992888" cy="475623"/>
            <a:chOff x="107504" y="1618885"/>
            <a:chExt cx="7992888" cy="475623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1618885"/>
              <a:ext cx="708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设       是非齐次线性方程组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zh-CN" sz="2400" b="1" dirty="0">
                  <a:latin typeface="+mn-ea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>
                  <a:latin typeface="+mn-ea"/>
                </a:rPr>
                <a:t>的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>
                  <a:latin typeface="+mn-ea"/>
                </a:rPr>
                <a:t>个解，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6823751"/>
                </p:ext>
              </p:extLst>
            </p:nvPr>
          </p:nvGraphicFramePr>
          <p:xfrm>
            <a:off x="467544" y="1661276"/>
            <a:ext cx="1174201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02865" imgH="393529" progId="Equation.DSMT4">
                    <p:embed/>
                  </p:oleObj>
                </mc:Choice>
                <mc:Fallback>
                  <p:oleObj name="Equation" r:id="rId6" imgW="1002865" imgH="393529" progId="Equation.DSMT4">
                    <p:embed/>
                    <p:pic>
                      <p:nvPicPr>
                        <p:cNvPr id="0" name="Picture 3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44" y="1661276"/>
                          <a:ext cx="1174201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130352"/>
                </p:ext>
              </p:extLst>
            </p:nvPr>
          </p:nvGraphicFramePr>
          <p:xfrm>
            <a:off x="6911328" y="1700808"/>
            <a:ext cx="1189064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6000" imgH="393700" progId="Equation.DSMT4">
                    <p:embed/>
                  </p:oleObj>
                </mc:Choice>
                <mc:Fallback>
                  <p:oleObj name="Equation" r:id="rId8" imgW="1016000" imgH="393700" progId="Equation.DSMT4">
                    <p:embed/>
                    <p:pic>
                      <p:nvPicPr>
                        <p:cNvPr id="0" name="Picture 3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1328" y="1700808"/>
                          <a:ext cx="1189064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2123728" y="3284984"/>
            <a:ext cx="5544616" cy="2477889"/>
            <a:chOff x="2123728" y="3284984"/>
            <a:chExt cx="5544616" cy="2477889"/>
          </a:xfrm>
        </p:grpSpPr>
        <p:sp>
          <p:nvSpPr>
            <p:cNvPr id="29" name="圆角矩形 28"/>
            <p:cNvSpPr/>
            <p:nvPr/>
          </p:nvSpPr>
          <p:spPr>
            <a:xfrm>
              <a:off x="2123728" y="3284984"/>
              <a:ext cx="5544616" cy="247788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b="1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300429" y="3284984"/>
              <a:ext cx="5179623" cy="461665"/>
              <a:chOff x="2300429" y="3284984"/>
              <a:chExt cx="5179623" cy="46166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00429" y="3284984"/>
                <a:ext cx="51796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</a:rPr>
                  <a:t>证明：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                                           )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  <p:graphicFrame>
            <p:nvGraphicFramePr>
              <p:cNvPr id="37" name="对象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7841109"/>
                  </p:ext>
                </p:extLst>
              </p:nvPr>
            </p:nvGraphicFramePr>
            <p:xfrm>
              <a:off x="4283968" y="3338141"/>
              <a:ext cx="2908300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908300" imgH="393700" progId="Equation.DSMT4">
                      <p:embed/>
                    </p:oleObj>
                  </mc:Choice>
                  <mc:Fallback>
                    <p:oleObj name="Equation" r:id="rId10" imgW="2908300" imgH="393700" progId="Equation.DSMT4">
                      <p:embed/>
                      <p:pic>
                        <p:nvPicPr>
                          <p:cNvPr id="0" name="Picture 3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3968" y="3338141"/>
                            <a:ext cx="2908300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499773"/>
              </p:ext>
            </p:extLst>
          </p:nvPr>
        </p:nvGraphicFramePr>
        <p:xfrm>
          <a:off x="3770334" y="3759200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73500" imgH="393700" progId="Equation.DSMT4">
                  <p:embed/>
                </p:oleObj>
              </mc:Choice>
              <mc:Fallback>
                <p:oleObj name="Equation" r:id="rId12" imgW="3873500" imgH="393700" progId="Equation.DSMT4">
                  <p:embed/>
                  <p:pic>
                    <p:nvPicPr>
                      <p:cNvPr id="0" name="Picture 3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0334" y="3759200"/>
                        <a:ext cx="387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55795"/>
              </p:ext>
            </p:extLst>
          </p:nvPr>
        </p:nvGraphicFramePr>
        <p:xfrm>
          <a:off x="3707904" y="4227835"/>
          <a:ext cx="255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52700" imgH="393700" progId="Equation.DSMT4">
                  <p:embed/>
                </p:oleObj>
              </mc:Choice>
              <mc:Fallback>
                <p:oleObj name="Equation" r:id="rId14" imgW="2552700" imgH="393700" progId="Equation.DSMT4">
                  <p:embed/>
                  <p:pic>
                    <p:nvPicPr>
                      <p:cNvPr id="0" name="Picture 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27835"/>
                        <a:ext cx="2552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836628"/>
              </p:ext>
            </p:extLst>
          </p:nvPr>
        </p:nvGraphicFramePr>
        <p:xfrm>
          <a:off x="3722216" y="4667573"/>
          <a:ext cx="279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4000" imgH="393700" progId="Equation.DSMT4">
                  <p:embed/>
                </p:oleObj>
              </mc:Choice>
              <mc:Fallback>
                <p:oleObj name="Equation" r:id="rId16" imgW="2794000" imgH="393700" progId="Equation.DSMT4">
                  <p:embed/>
                  <p:pic>
                    <p:nvPicPr>
                      <p:cNvPr id="0" name="Picture 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216" y="4667573"/>
                        <a:ext cx="2794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762995"/>
              </p:ext>
            </p:extLst>
          </p:nvPr>
        </p:nvGraphicFramePr>
        <p:xfrm>
          <a:off x="3742060" y="5085184"/>
          <a:ext cx="46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69696" imgH="291973" progId="Equation.DSMT4">
                  <p:embed/>
                </p:oleObj>
              </mc:Choice>
              <mc:Fallback>
                <p:oleObj name="Equation" r:id="rId18" imgW="469696" imgH="291973" progId="Equation.DSMT4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2060" y="5085184"/>
                        <a:ext cx="4699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2318669" y="5301208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得证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9552" y="4006297"/>
            <a:ext cx="3239019" cy="813864"/>
            <a:chOff x="539552" y="4006297"/>
            <a:chExt cx="3239019" cy="813864"/>
          </a:xfrm>
        </p:grpSpPr>
        <p:grpSp>
          <p:nvGrpSpPr>
            <p:cNvPr id="10" name="组合 9"/>
            <p:cNvGrpSpPr/>
            <p:nvPr/>
          </p:nvGrpSpPr>
          <p:grpSpPr>
            <a:xfrm>
              <a:off x="539552" y="4006297"/>
              <a:ext cx="3239019" cy="813864"/>
              <a:chOff x="539552" y="4006297"/>
              <a:chExt cx="3239019" cy="813864"/>
            </a:xfrm>
            <a:solidFill>
              <a:srgbClr val="FFC000"/>
            </a:solidFill>
          </p:grpSpPr>
          <p:graphicFrame>
            <p:nvGraphicFramePr>
              <p:cNvPr id="43" name="对象 4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8802475"/>
                  </p:ext>
                </p:extLst>
              </p:nvPr>
            </p:nvGraphicFramePr>
            <p:xfrm>
              <a:off x="799068" y="4216379"/>
              <a:ext cx="2719985" cy="393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2324100" imgH="393700" progId="Equation.DSMT4">
                      <p:embed/>
                    </p:oleObj>
                  </mc:Choice>
                  <mc:Fallback>
                    <p:oleObj name="Equation" r:id="rId20" imgW="2324100" imgH="393700" progId="Equation.DSMT4">
                      <p:embed/>
                      <p:pic>
                        <p:nvPicPr>
                          <p:cNvPr id="0" name="Picture 3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9068" y="4216379"/>
                            <a:ext cx="2719985" cy="3937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云形标注 5"/>
              <p:cNvSpPr/>
              <p:nvPr/>
            </p:nvSpPr>
            <p:spPr>
              <a:xfrm>
                <a:off x="539552" y="4006297"/>
                <a:ext cx="3239019" cy="813864"/>
              </a:xfrm>
              <a:prstGeom prst="cloudCallout">
                <a:avLst>
                  <a:gd name="adj1" fmla="val 88914"/>
                  <a:gd name="adj2" fmla="val 5622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44" name="对象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7241873"/>
                </p:ext>
              </p:extLst>
            </p:nvPr>
          </p:nvGraphicFramePr>
          <p:xfrm>
            <a:off x="799068" y="4216379"/>
            <a:ext cx="271998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324100" imgH="393700" progId="Equation.DSMT4">
                    <p:embed/>
                  </p:oleObj>
                </mc:Choice>
                <mc:Fallback>
                  <p:oleObj name="Equation" r:id="rId21" imgW="2324100" imgH="393700" progId="Equation.DSMT4">
                    <p:embed/>
                    <p:pic>
                      <p:nvPicPr>
                        <p:cNvPr id="0" name="Picture 3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068" y="4216379"/>
                          <a:ext cx="2719985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3" name="矩形 32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865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482811"/>
              </p:ext>
            </p:extLst>
          </p:nvPr>
        </p:nvGraphicFramePr>
        <p:xfrm>
          <a:off x="4441444" y="168661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200" imgH="7315200" progId="Equation.DSMT4">
                  <p:embed/>
                </p:oleObj>
              </mc:Choice>
              <mc:Fallback>
                <p:oleObj name="Equation" r:id="rId2" imgW="4267200" imgH="7315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444" y="1686614"/>
                        <a:ext cx="177800" cy="304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88736" y="4408809"/>
            <a:ext cx="1088760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8736" y="4447765"/>
            <a:ext cx="108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3" name="矩形 12"/>
          <p:cNvSpPr/>
          <p:nvPr/>
        </p:nvSpPr>
        <p:spPr>
          <a:xfrm>
            <a:off x="281872" y="270741"/>
            <a:ext cx="977760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3232" y="30768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引例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45804" y="5042153"/>
            <a:ext cx="448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称为齐次线性方程组的</a:t>
            </a:r>
            <a:r>
              <a:rPr lang="zh-CN" altLang="en-US" sz="2400" b="1" dirty="0">
                <a:solidFill>
                  <a:srgbClr val="FF0000"/>
                </a:solidFill>
              </a:rPr>
              <a:t>解集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grpSp>
        <p:nvGrpSpPr>
          <p:cNvPr id="14" name="组合 7"/>
          <p:cNvGrpSpPr/>
          <p:nvPr/>
        </p:nvGrpSpPr>
        <p:grpSpPr>
          <a:xfrm>
            <a:off x="1300027" y="4481458"/>
            <a:ext cx="7280707" cy="951192"/>
            <a:chOff x="1214538" y="347185"/>
            <a:chExt cx="5855051" cy="951192"/>
          </a:xfrm>
        </p:grpSpPr>
        <p:sp>
          <p:nvSpPr>
            <p:cNvPr id="9" name="TextBox 8"/>
            <p:cNvSpPr txBox="1"/>
            <p:nvPr/>
          </p:nvSpPr>
          <p:spPr>
            <a:xfrm>
              <a:off x="1214538" y="347185"/>
              <a:ext cx="58550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 齐次线性方程组的全体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解向量</a:t>
              </a:r>
              <a:r>
                <a:rPr lang="zh-CN" altLang="en-US" sz="2400" b="1" dirty="0"/>
                <a:t>构成的集合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724128" y="836712"/>
              <a:ext cx="1736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2400" b="1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1413812" y="5036059"/>
            <a:ext cx="1749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x| Ax=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30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905620"/>
              </p:ext>
            </p:extLst>
          </p:nvPr>
        </p:nvGraphicFramePr>
        <p:xfrm>
          <a:off x="1879401" y="752658"/>
          <a:ext cx="3268662" cy="187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888840" progId="Equation.DSMT4">
                  <p:embed/>
                </p:oleObj>
              </mc:Choice>
              <mc:Fallback>
                <p:oleObj name="Equation" r:id="rId4" imgW="1536480" imgH="888840" progId="Equation.DSMT4">
                  <p:embed/>
                  <p:pic>
                    <p:nvPicPr>
                      <p:cNvPr id="1430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401" y="752658"/>
                        <a:ext cx="3268662" cy="1874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64706"/>
              </p:ext>
            </p:extLst>
          </p:nvPr>
        </p:nvGraphicFramePr>
        <p:xfrm>
          <a:off x="91488" y="2391515"/>
          <a:ext cx="4643469" cy="1571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711000" progId="Equation.DSMT4">
                  <p:embed/>
                </p:oleObj>
              </mc:Choice>
              <mc:Fallback>
                <p:oleObj name="Equation" r:id="rId6" imgW="2705040" imgH="711000" progId="Equation.DSMT4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88" y="2391515"/>
                        <a:ext cx="4643469" cy="1571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87631"/>
              </p:ext>
            </p:extLst>
          </p:nvPr>
        </p:nvGraphicFramePr>
        <p:xfrm>
          <a:off x="4815919" y="2320074"/>
          <a:ext cx="340995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939600" progId="Equation.DSMT4">
                  <p:embed/>
                </p:oleObj>
              </mc:Choice>
              <mc:Fallback>
                <p:oleObj name="Equation" r:id="rId8" imgW="2311200" imgH="939600" progId="Equation.DSMT4">
                  <p:embed/>
                  <p:pic>
                    <p:nvPicPr>
                      <p:cNvPr id="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919" y="2320074"/>
                        <a:ext cx="3409950" cy="1643062"/>
                      </a:xfrm>
                      <a:prstGeom prst="rect">
                        <a:avLst/>
                      </a:prstGeom>
                      <a:solidFill>
                        <a:srgbClr val="9999FF">
                          <a:alpha val="49001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1">
            <a:extLst>
              <a:ext uri="{FF2B5EF4-FFF2-40B4-BE49-F238E27FC236}">
                <a16:creationId xmlns:a16="http://schemas.microsoft.com/office/drawing/2014/main" id="{D1DEB4F3-C58A-1565-E33B-A02BA322C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23" name="副标题 2">
            <a:extLst>
              <a:ext uri="{FF2B5EF4-FFF2-40B4-BE49-F238E27FC236}">
                <a16:creationId xmlns:a16="http://schemas.microsoft.com/office/drawing/2014/main" id="{25B8EF89-795B-18AD-1AA3-9C88721ED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解向量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解集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C86987A3-AFD6-F39D-9EAB-6BE857EB052F}"/>
              </a:ext>
            </a:extLst>
          </p:cNvPr>
          <p:cNvSpPr txBox="1"/>
          <p:nvPr/>
        </p:nvSpPr>
        <p:spPr>
          <a:xfrm>
            <a:off x="1413812" y="312115"/>
            <a:ext cx="309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考虑</a:t>
            </a:r>
            <a:r>
              <a:rPr lang="zh-CN" altLang="en-US" sz="2400" b="1" dirty="0">
                <a:solidFill>
                  <a:srgbClr val="0070C0"/>
                </a:solidFill>
              </a:rPr>
              <a:t>齐次</a:t>
            </a:r>
            <a:r>
              <a:rPr lang="zh-CN" altLang="en-US" sz="2400" b="1" dirty="0"/>
              <a:t>线性方程组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7" grpId="0" autoUpdateAnimBg="0"/>
      <p:bldP spid="13" grpId="0" animBg="1"/>
      <p:bldP spid="15" grpId="0"/>
      <p:bldP spid="20" grpId="0" autoUpdateAnimBg="0"/>
      <p:bldP spid="35" grpId="0" autoUpdateAnimBg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5CED34B-88C0-7F17-6D4E-56A76DFF816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07000" y="1412776"/>
                <a:ext cx="8055807" cy="3888432"/>
              </a:xfrm>
            </p:spPr>
            <p:txBody>
              <a:bodyPr>
                <a:normAutofit/>
              </a:bodyPr>
              <a:lstStyle/>
              <a:p>
                <a:pPr marL="0" eaLnBrk="1" hangingPunct="1"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6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600" b="1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/>
                  <a:t> =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1</a:t>
                </a:r>
                <a:r>
                  <a:rPr lang="zh-CN" altLang="en-US" sz="2600" b="1" dirty="0">
                    <a:latin typeface="Symbol" panose="05050102010706020507" pitchFamily="18" charset="2"/>
                  </a:rPr>
                  <a:t>，</a:t>
                </a:r>
                <a:r>
                  <a:rPr lang="zh-CN" altLang="en-US" sz="2600" b="1" baseline="-25000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/>
                  <a:t> =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2</a:t>
                </a:r>
                <a:r>
                  <a:rPr lang="en-US" altLang="zh-CN" sz="2600" b="1" baseline="-25000" dirty="0">
                    <a:latin typeface="Symbol" panose="05050102010706020507" pitchFamily="18" charset="2"/>
                  </a:rPr>
                  <a:t> </a:t>
                </a:r>
                <a:r>
                  <a:rPr lang="zh-CN" altLang="en-US" sz="2600" b="1" dirty="0"/>
                  <a:t>是齐次线性方程组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/>
                  <a:t>的解，则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6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+ </a:t>
                </a:r>
                <a:r>
                  <a:rPr lang="en-US" altLang="zh-CN" sz="26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600" b="1" baseline="-25000" dirty="0"/>
                  <a:t> </a:t>
                </a:r>
                <a:r>
                  <a:rPr lang="zh-CN" altLang="en-US" sz="2600" b="1" dirty="0">
                    <a:latin typeface="Symbol" panose="05050102010706020507" pitchFamily="18" charset="2"/>
                  </a:rPr>
                  <a:t>也</a:t>
                </a:r>
                <a:r>
                  <a:rPr lang="zh-CN" altLang="en-US" sz="2600" b="1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/>
                  <a:t>的解</a:t>
                </a:r>
                <a:r>
                  <a:rPr kumimoji="1" lang="zh-CN" altLang="en-US" sz="2600" b="1" dirty="0"/>
                  <a:t>．</a:t>
                </a:r>
                <a:endParaRPr lang="zh-CN" altLang="en-US" sz="2600" b="1" dirty="0">
                  <a:latin typeface="楷体_GB2312" pitchFamily="49" charset="-122"/>
                </a:endParaRP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solidFill>
                      <a:srgbClr val="0000FF"/>
                    </a:solidFill>
                  </a:rPr>
                  <a:t>证明：  </a:t>
                </a:r>
                <a:r>
                  <a:rPr lang="en-US" altLang="zh-CN" sz="2600" b="1" i="1" dirty="0"/>
                  <a:t>A</a:t>
                </a:r>
                <a:r>
                  <a:rPr lang="en-US" altLang="zh-CN" sz="2600" b="1" dirty="0"/>
                  <a:t>(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1 </a:t>
                </a:r>
                <a:r>
                  <a:rPr lang="en-US" altLang="zh-CN" sz="2600" b="1" dirty="0">
                    <a:latin typeface="Symbol" panose="05050102010706020507" pitchFamily="18" charset="2"/>
                  </a:rPr>
                  <a:t>+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2 </a:t>
                </a:r>
                <a:r>
                  <a:rPr lang="en-US" altLang="zh-CN" sz="2600" b="1" dirty="0">
                    <a:latin typeface="Symbol" panose="05050102010706020507" pitchFamily="18" charset="2"/>
                  </a:rPr>
                  <a:t>) </a:t>
                </a:r>
                <a:r>
                  <a:rPr lang="en-US" altLang="zh-CN" sz="2600" b="1" dirty="0"/>
                  <a:t>=</a:t>
                </a:r>
                <a:r>
                  <a:rPr lang="en-US" altLang="zh-CN" sz="2600" b="1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b="1" i="1" dirty="0"/>
                  <a:t>A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1</a:t>
                </a:r>
                <a:r>
                  <a:rPr lang="en-US" altLang="zh-CN" sz="2600" b="1" dirty="0"/>
                  <a:t>+ </a:t>
                </a:r>
                <a:r>
                  <a:rPr lang="en-US" altLang="zh-CN" sz="2600" b="1" i="1" dirty="0"/>
                  <a:t>A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2</a:t>
                </a:r>
                <a:r>
                  <a:rPr lang="en-US" altLang="zh-CN" sz="2600" b="1" baseline="-250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b="1" dirty="0"/>
                  <a:t>= 0 + 0 = 0</a:t>
                </a:r>
                <a:r>
                  <a:rPr kumimoji="1" lang="zh-CN" altLang="en-US" sz="2600" b="1" dirty="0"/>
                  <a:t>．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kumimoji="1" lang="en-US" altLang="zh-CN" sz="2600" b="1" dirty="0"/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endParaRPr kumimoji="1" lang="zh-CN" altLang="en-US" sz="2600" b="1" dirty="0"/>
              </a:p>
              <a:p>
                <a:pPr marL="0"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b="1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600" b="1" dirty="0">
                    <a:solidFill>
                      <a:srgbClr val="0000FF"/>
                    </a:solidFill>
                  </a:rPr>
                  <a:t>：</a:t>
                </a:r>
                <a:r>
                  <a:rPr kumimoji="1" lang="zh-CN" altLang="en-US" sz="2600" b="1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/>
                  <a:t> =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 </a:t>
                </a:r>
                <a:r>
                  <a:rPr kumimoji="1" lang="zh-CN" altLang="en-US" sz="2600" b="1" dirty="0"/>
                  <a:t>是齐次线性方程组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/>
                  <a:t>的解，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600" b="1" dirty="0"/>
                  <a:t>为实数，则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6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>
                    <a:latin typeface="Symbol" panose="05050102010706020507" pitchFamily="18" charset="2"/>
                  </a:rPr>
                  <a:t> </a:t>
                </a:r>
                <a:r>
                  <a:rPr lang="zh-CN" altLang="en-US" sz="2600" b="1" dirty="0">
                    <a:latin typeface="Symbol" panose="05050102010706020507" pitchFamily="18" charset="2"/>
                  </a:rPr>
                  <a:t>还</a:t>
                </a:r>
                <a:r>
                  <a:rPr kumimoji="1" lang="zh-CN" altLang="en-US" sz="26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>
                    <a:latin typeface="Symbol" panose="05050102010706020507" pitchFamily="18" charset="2"/>
                  </a:rPr>
                  <a:t>的解</a:t>
                </a:r>
                <a:r>
                  <a:rPr kumimoji="1" lang="zh-CN" altLang="en-US" sz="2600" b="1" dirty="0"/>
                  <a:t>．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solidFill>
                      <a:srgbClr val="0000FF"/>
                    </a:solidFill>
                  </a:rPr>
                  <a:t>证明：</a:t>
                </a:r>
                <a:r>
                  <a:rPr lang="zh-CN" altLang="en-US" sz="2600" b="1" dirty="0"/>
                  <a:t>  </a:t>
                </a:r>
                <a:r>
                  <a:rPr lang="en-US" altLang="zh-CN" sz="2600" b="1" i="1" dirty="0"/>
                  <a:t>A</a:t>
                </a:r>
                <a:r>
                  <a:rPr lang="en-US" altLang="zh-CN" sz="2600" b="1" dirty="0"/>
                  <a:t>(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600" b="1" i="1" dirty="0" err="1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b="1" dirty="0">
                    <a:latin typeface="Symbol" panose="05050102010706020507" pitchFamily="18" charset="2"/>
                  </a:rPr>
                  <a:t>) </a:t>
                </a:r>
                <a:r>
                  <a:rPr lang="en-US" altLang="zh-CN" sz="2600" b="1" dirty="0"/>
                  <a:t>=</a:t>
                </a:r>
                <a:r>
                  <a:rPr lang="en-US" altLang="zh-CN" sz="2600" b="1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600" b="1" i="1" dirty="0"/>
                  <a:t> </a:t>
                </a:r>
                <a:r>
                  <a:rPr lang="en-US" altLang="zh-CN" sz="2600" b="1" dirty="0"/>
                  <a:t>( </a:t>
                </a:r>
                <a:r>
                  <a:rPr lang="en-US" altLang="zh-CN" sz="2600" b="1" i="1" dirty="0"/>
                  <a:t>A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 </a:t>
                </a:r>
                <a:r>
                  <a:rPr lang="en-US" altLang="zh-CN" sz="2600" b="1" dirty="0"/>
                  <a:t>)</a:t>
                </a:r>
                <a:r>
                  <a:rPr lang="en-US" altLang="zh-CN" sz="2600" b="1" baseline="-25000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2600" b="1" dirty="0"/>
                  <a:t>=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</m:oMath>
                </a14:m>
                <a:r>
                  <a:rPr lang="en-US" altLang="zh-CN" sz="2600" b="1" dirty="0"/>
                  <a:t>0 = 0</a:t>
                </a:r>
                <a:r>
                  <a:rPr kumimoji="1" lang="zh-CN" altLang="en-US" sz="2600" b="1" dirty="0"/>
                  <a:t>．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kumimoji="1" lang="zh-CN" altLang="en-US" sz="2600" b="1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5CED34B-88C0-7F17-6D4E-56A76DFF8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07000" y="1412776"/>
                <a:ext cx="8055807" cy="3888432"/>
              </a:xfrm>
              <a:blipFill>
                <a:blip r:embed="rId2"/>
                <a:stretch>
                  <a:fillRect l="-1363" t="-1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3E7CBF5E-0B1D-C4A1-89A8-769572A96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48AEBAC9-B7A5-9E9D-3630-1C979CC290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齐次线性方程组解的性质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4DD0CD4-2969-E66A-5BEC-94926E76024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404665"/>
            <a:ext cx="476287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齐次线性方程组的解的性质</a:t>
            </a:r>
          </a:p>
        </p:txBody>
      </p:sp>
    </p:spTree>
    <p:extLst>
      <p:ext uri="{BB962C8B-B14F-4D97-AF65-F5344CB8AC3E}">
        <p14:creationId xmlns:p14="http://schemas.microsoft.com/office/powerpoint/2010/main" val="31510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1724D9C-500D-46C9-7D4C-A8DB32743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5346" y="612314"/>
            <a:ext cx="504057" cy="5412804"/>
          </a:xfrm>
        </p:spPr>
        <p:txBody>
          <a:bodyPr/>
          <a:lstStyle/>
          <a:p>
            <a:r>
              <a:rPr lang="zh-CN" altLang="en-US" dirty="0"/>
              <a:t>基础解系，解集的秩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1DD2D7D6-6F42-67FF-A840-C4640ACEC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46710"/>
              </p:ext>
            </p:extLst>
          </p:nvPr>
        </p:nvGraphicFramePr>
        <p:xfrm>
          <a:off x="3943354" y="1895728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200" imgH="7315200" progId="Equation.DSMT4">
                  <p:embed/>
                </p:oleObj>
              </mc:Choice>
              <mc:Fallback>
                <p:oleObj name="Equation" r:id="rId2" imgW="4267200" imgH="73152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4" y="1895728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2">
            <a:extLst>
              <a:ext uri="{FF2B5EF4-FFF2-40B4-BE49-F238E27FC236}">
                <a16:creationId xmlns:a16="http://schemas.microsoft.com/office/drawing/2014/main" id="{0AE72254-E78F-793A-43DB-AD63B2918E4F}"/>
              </a:ext>
            </a:extLst>
          </p:cNvPr>
          <p:cNvSpPr txBox="1"/>
          <p:nvPr/>
        </p:nvSpPr>
        <p:spPr>
          <a:xfrm>
            <a:off x="6359609" y="970169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最大无关组</a:t>
            </a:r>
            <a:endParaRPr lang="zh-CN" altLang="en-US" sz="2600" b="1" dirty="0">
              <a:highlight>
                <a:srgbClr val="FFFF00"/>
              </a:highligh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018F041-F29C-2011-28A3-7432C165DD59}"/>
              </a:ext>
            </a:extLst>
          </p:cNvPr>
          <p:cNvSpPr/>
          <p:nvPr/>
        </p:nvSpPr>
        <p:spPr>
          <a:xfrm>
            <a:off x="6402711" y="55186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">
                <a:extLst>
                  <a:ext uri="{FF2B5EF4-FFF2-40B4-BE49-F238E27FC236}">
                    <a16:creationId xmlns:a16="http://schemas.microsoft.com/office/drawing/2014/main" id="{1C77615C-003A-29CD-9EB3-53725156A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3381937"/>
                <a:ext cx="8056563" cy="2444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91440" tIns="45720" rIns="91440" bIns="45720" rtlCol="0">
                <a:spAutoFit/>
              </a:bodyPr>
              <a:lstStyle>
                <a:lvl1pPr marL="457200" indent="-457200" algn="l" defTabSz="914400" rtl="0" eaLnBrk="0" latin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742950" indent="-285750" algn="l" defTabSz="914400" rtl="0" eaLnBrk="0" latin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1143000" indent="-228600" algn="l" defTabSz="914400" rtl="0" eaLnBrk="0" latin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600200" indent="-228600" algn="l" defTabSz="914400" rtl="0" eaLnBrk="0" latin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2057400" indent="-228600" algn="l" defTabSz="914400" rtl="0" eaLnBrk="0" latin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5146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9718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4290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886200" indent="-22860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eaLnBrk="1" fontAlgn="base" hangingPunct="1">
                  <a:lnSpc>
                    <a:spcPct val="13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若求得解集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的一个最大无关组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=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, 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=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, ...,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, 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 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= </a:t>
                </a:r>
                <a:r>
                  <a:rPr lang="en-US" altLang="zh-CN" sz="2400" b="1" i="1" dirty="0" err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lang="en-US" altLang="zh-CN" sz="2400" b="1" i="1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，那么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Ax = 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的任一解可由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线性表示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  <a:p>
                <a:pPr eaLnBrk="1" fontAlgn="base" hangingPunct="1">
                  <a:lnSpc>
                    <a:spcPct val="13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由性质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、性质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，最大无关组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  <a:r>
                  <a:rPr lang="en-US" altLang="zh-CN" sz="2400" b="1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的任何线性组合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=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 … + </a:t>
                </a:r>
                <a:r>
                  <a:rPr kumimoji="1" lang="en-US" altLang="zh-CN" sz="24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24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lang="en-US" altLang="zh-CN" sz="2400" b="1" i="1" dirty="0" err="1">
                    <a:solidFill>
                      <a:srgbClr val="FF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kumimoji="1" lang="en-US" altLang="zh-CN" sz="24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kumimoji="1" lang="en-US" altLang="zh-CN" sz="24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还是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的解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</a:p>
              <a:p>
                <a:pPr eaLnBrk="1" fontAlgn="base" hangingPunct="1">
                  <a:lnSpc>
                    <a:spcPct val="13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p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因此，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=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lang="en-US" altLang="zh-CN" sz="2400" b="1" i="1" dirty="0">
                    <a:solidFill>
                      <a:srgbClr val="FF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kumimoji="1"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 </a:t>
                </a:r>
                <a:r>
                  <a:rPr kumimoji="1"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 … + </a:t>
                </a:r>
                <a:r>
                  <a:rPr kumimoji="1" lang="en-US" altLang="zh-CN" sz="2400" b="1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k</a:t>
                </a:r>
                <a:r>
                  <a:rPr kumimoji="1" lang="en-US" altLang="zh-CN" sz="24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lang="en-US" altLang="zh-CN" sz="2400" b="1" i="1" dirty="0" err="1">
                    <a:solidFill>
                      <a:srgbClr val="FF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x</a:t>
                </a:r>
                <a:r>
                  <a:rPr kumimoji="1" lang="en-US" altLang="zh-CN" sz="2400" b="1" i="1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  <a:r>
                  <a:rPr kumimoji="1" lang="en-US" altLang="zh-CN" sz="24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的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通解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.</a:t>
                </a:r>
                <a:endPara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41" name="Text Box 2">
                <a:extLst>
                  <a:ext uri="{FF2B5EF4-FFF2-40B4-BE49-F238E27FC236}">
                    <a16:creationId xmlns:a16="http://schemas.microsoft.com/office/drawing/2014/main" id="{1C77615C-003A-29CD-9EB3-53725156A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3381937"/>
                <a:ext cx="8056563" cy="2444836"/>
              </a:xfrm>
              <a:prstGeom prst="rect">
                <a:avLst/>
              </a:prstGeom>
              <a:blipFill>
                <a:blip r:embed="rId4"/>
                <a:stretch>
                  <a:fillRect l="-530" r="-227" b="-49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7FEC2AE6-897B-AEE4-F788-0F43FE6AE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08183"/>
              </p:ext>
            </p:extLst>
          </p:nvPr>
        </p:nvGraphicFramePr>
        <p:xfrm>
          <a:off x="4416571" y="1599977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7200" imgH="7315200" progId="Equation.DSMT4">
                  <p:embed/>
                </p:oleObj>
              </mc:Choice>
              <mc:Fallback>
                <p:oleObj name="Equation" r:id="rId5" imgW="4267200" imgH="73152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C198078-E3CC-31DE-AA8F-94AF9529E8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571" y="1599977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4FA5CDB5-8DDD-9253-460F-0E76BB258F93}"/>
              </a:ext>
            </a:extLst>
          </p:cNvPr>
          <p:cNvSpPr/>
          <p:nvPr/>
        </p:nvSpPr>
        <p:spPr>
          <a:xfrm>
            <a:off x="256999" y="184104"/>
            <a:ext cx="1167539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E69C0E40-E285-C045-3C90-D9C578B16AA6}"/>
              </a:ext>
            </a:extLst>
          </p:cNvPr>
          <p:cNvSpPr txBox="1"/>
          <p:nvPr/>
        </p:nvSpPr>
        <p:spPr>
          <a:xfrm>
            <a:off x="248359" y="221045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7425C2B9-3031-B241-EB1F-4546FBD725D9}"/>
              </a:ext>
            </a:extLst>
          </p:cNvPr>
          <p:cNvSpPr txBox="1"/>
          <p:nvPr/>
        </p:nvSpPr>
        <p:spPr>
          <a:xfrm>
            <a:off x="1475656" y="258891"/>
            <a:ext cx="687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齐次线性方程组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Ax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/>
              <a:t>解集为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sz="2400" b="1" dirty="0"/>
              <a:t>，如果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/>
              <a:t>个向量</a:t>
            </a:r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7909C785-56D1-A509-F0AD-4761FF89F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92666"/>
              </p:ext>
            </p:extLst>
          </p:nvPr>
        </p:nvGraphicFramePr>
        <p:xfrm>
          <a:off x="289245" y="878161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928800" imgH="9448800" progId="Equation.DSMT4">
                  <p:embed/>
                </p:oleObj>
              </mc:Choice>
              <mc:Fallback>
                <p:oleObj name="Equation" r:id="rId6" imgW="39928800" imgH="9448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66B8C29-5BAA-0E0A-06E4-B9BBE15D0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5" y="878161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24">
            <a:extLst>
              <a:ext uri="{FF2B5EF4-FFF2-40B4-BE49-F238E27FC236}">
                <a16:creationId xmlns:a16="http://schemas.microsoft.com/office/drawing/2014/main" id="{697C59F6-389D-DEE0-E7B8-DD1D0260F40C}"/>
              </a:ext>
            </a:extLst>
          </p:cNvPr>
          <p:cNvSpPr txBox="1"/>
          <p:nvPr/>
        </p:nvSpPr>
        <p:spPr>
          <a:xfrm>
            <a:off x="2020246" y="83178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且满足：</a:t>
            </a:r>
          </a:p>
        </p:txBody>
      </p:sp>
      <p:grpSp>
        <p:nvGrpSpPr>
          <p:cNvPr id="53" name="组合 31">
            <a:extLst>
              <a:ext uri="{FF2B5EF4-FFF2-40B4-BE49-F238E27FC236}">
                <a16:creationId xmlns:a16="http://schemas.microsoft.com/office/drawing/2014/main" id="{FAB9CC7B-685E-2D8F-D07F-62CEA00C753F}"/>
              </a:ext>
            </a:extLst>
          </p:cNvPr>
          <p:cNvGrpSpPr/>
          <p:nvPr/>
        </p:nvGrpSpPr>
        <p:grpSpPr>
          <a:xfrm>
            <a:off x="1121095" y="1290712"/>
            <a:ext cx="4297971" cy="461665"/>
            <a:chOff x="1187624" y="2852936"/>
            <a:chExt cx="4297971" cy="461665"/>
          </a:xfrm>
        </p:grpSpPr>
        <p:sp>
          <p:nvSpPr>
            <p:cNvPr id="54" name="TextBox 25">
              <a:extLst>
                <a:ext uri="{FF2B5EF4-FFF2-40B4-BE49-F238E27FC236}">
                  <a16:creationId xmlns:a16="http://schemas.microsoft.com/office/drawing/2014/main" id="{97141D05-116B-1A3F-6D58-9BECE652EB06}"/>
                </a:ext>
              </a:extLst>
            </p:cNvPr>
            <p:cNvSpPr txBox="1"/>
            <p:nvPr/>
          </p:nvSpPr>
          <p:spPr>
            <a:xfrm>
              <a:off x="1187624" y="2852936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/>
                <a:t>                        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线性无关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EB108CB8-7856-E54E-89A4-D617F17FEA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84284446"/>
                </p:ext>
              </p:extLst>
            </p:nvPr>
          </p:nvGraphicFramePr>
          <p:xfrm>
            <a:off x="1979712" y="289128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19200" imgH="9448800" progId="Equation.DSMT4">
                    <p:embed/>
                  </p:oleObj>
                </mc:Choice>
                <mc:Fallback>
                  <p:oleObj name="Equation" r:id="rId8" imgW="39319200" imgH="9448800" progId="Equation.DSMT4">
                    <p:embed/>
                    <p:pic>
                      <p:nvPicPr>
                        <p:cNvPr id="35" name="对象 34">
                          <a:extLst>
                            <a:ext uri="{FF2B5EF4-FFF2-40B4-BE49-F238E27FC236}">
                              <a16:creationId xmlns:a16="http://schemas.microsoft.com/office/drawing/2014/main" id="{3BB2279D-917A-FBB1-4853-7321B9341C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89128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" name="组合 32">
            <a:extLst>
              <a:ext uri="{FF2B5EF4-FFF2-40B4-BE49-F238E27FC236}">
                <a16:creationId xmlns:a16="http://schemas.microsoft.com/office/drawing/2014/main" id="{3849BCE0-66CD-2A39-5BBC-F29F1B926CA2}"/>
              </a:ext>
            </a:extLst>
          </p:cNvPr>
          <p:cNvGrpSpPr/>
          <p:nvPr/>
        </p:nvGrpSpPr>
        <p:grpSpPr>
          <a:xfrm>
            <a:off x="1121095" y="1752377"/>
            <a:ext cx="6952544" cy="461665"/>
            <a:chOff x="1187624" y="3318644"/>
            <a:chExt cx="6952544" cy="461665"/>
          </a:xfrm>
        </p:grpSpPr>
        <p:sp>
          <p:nvSpPr>
            <p:cNvPr id="57" name="TextBox 27">
              <a:extLst>
                <a:ext uri="{FF2B5EF4-FFF2-40B4-BE49-F238E27FC236}">
                  <a16:creationId xmlns:a16="http://schemas.microsoft.com/office/drawing/2014/main" id="{1E30A728-D3B9-7AC8-2D8D-FF74408A3446}"/>
                </a:ext>
              </a:extLst>
            </p:cNvPr>
            <p:cNvSpPr txBox="1"/>
            <p:nvPr/>
          </p:nvSpPr>
          <p:spPr>
            <a:xfrm>
              <a:off x="1187624" y="3318644"/>
              <a:ext cx="6952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）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/>
                <a:t>中任一向量都可由                         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线性表示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6F74DEE5-43FB-7C2E-2D87-72DF222D39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2342051"/>
                </p:ext>
              </p:extLst>
            </p:nvPr>
          </p:nvGraphicFramePr>
          <p:xfrm>
            <a:off x="4805908" y="3356992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19200" imgH="9448800" progId="Equation.DSMT4">
                    <p:embed/>
                  </p:oleObj>
                </mc:Choice>
                <mc:Fallback>
                  <p:oleObj name="Equation" r:id="rId10" imgW="39319200" imgH="9448800" progId="Equation.DSMT4">
                    <p:embed/>
                    <p:pic>
                      <p:nvPicPr>
                        <p:cNvPr id="38" name="对象 37">
                          <a:extLst>
                            <a:ext uri="{FF2B5EF4-FFF2-40B4-BE49-F238E27FC236}">
                              <a16:creationId xmlns:a16="http://schemas.microsoft.com/office/drawing/2014/main" id="{06E694F2-5422-19A9-E715-CC7FCE70E4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908" y="3356992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824BB9EA-FF3A-F8A0-83AC-DE566A9C2654}"/>
              </a:ext>
            </a:extLst>
          </p:cNvPr>
          <p:cNvGrpSpPr/>
          <p:nvPr/>
        </p:nvGrpSpPr>
        <p:grpSpPr>
          <a:xfrm>
            <a:off x="134198" y="2222773"/>
            <a:ext cx="6316153" cy="461665"/>
            <a:chOff x="200727" y="3717032"/>
            <a:chExt cx="6316153" cy="461665"/>
          </a:xfrm>
        </p:grpSpPr>
        <p:sp>
          <p:nvSpPr>
            <p:cNvPr id="60" name="TextBox 30">
              <a:extLst>
                <a:ext uri="{FF2B5EF4-FFF2-40B4-BE49-F238E27FC236}">
                  <a16:creationId xmlns:a16="http://schemas.microsoft.com/office/drawing/2014/main" id="{C9B16383-6502-6775-3791-B113B1D7D551}"/>
                </a:ext>
              </a:extLst>
            </p:cNvPr>
            <p:cNvSpPr txBox="1"/>
            <p:nvPr/>
          </p:nvSpPr>
          <p:spPr>
            <a:xfrm>
              <a:off x="200727" y="3717032"/>
              <a:ext cx="6316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则                          称为解集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/>
                <a:t>的一个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基础解系</a:t>
              </a:r>
              <a:r>
                <a:rPr lang="zh-CN" altLang="en-US" sz="2400" b="1" dirty="0"/>
                <a:t>，</a:t>
              </a:r>
            </a:p>
          </p:txBody>
        </p:sp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E3AEB1F3-408A-5D7D-6E63-4C1EE5ED14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979524"/>
                </p:ext>
              </p:extLst>
            </p:nvPr>
          </p:nvGraphicFramePr>
          <p:xfrm>
            <a:off x="683568" y="375864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9319200" imgH="9448800" progId="Equation.DSMT4">
                    <p:embed/>
                  </p:oleObj>
                </mc:Choice>
                <mc:Fallback>
                  <p:oleObj name="Equation" r:id="rId11" imgW="39319200" imgH="9448800" progId="Equation.DSMT4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id="{19CBDA39-A626-3FF2-F681-9E03054D2D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75864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415B48C4-749D-8777-7A79-D6AA0FA4B179}"/>
              </a:ext>
            </a:extLst>
          </p:cNvPr>
          <p:cNvSpPr/>
          <p:nvPr/>
        </p:nvSpPr>
        <p:spPr>
          <a:xfrm>
            <a:off x="6875928" y="256112"/>
            <a:ext cx="215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b="1" dirty="0"/>
          </a:p>
        </p:txBody>
      </p:sp>
      <p:grpSp>
        <p:nvGrpSpPr>
          <p:cNvPr id="63" name="组合 13">
            <a:extLst>
              <a:ext uri="{FF2B5EF4-FFF2-40B4-BE49-F238E27FC236}">
                <a16:creationId xmlns:a16="http://schemas.microsoft.com/office/drawing/2014/main" id="{2FB530D4-A5F2-81CD-2950-C5B31F179300}"/>
              </a:ext>
            </a:extLst>
          </p:cNvPr>
          <p:cNvGrpSpPr/>
          <p:nvPr/>
        </p:nvGrpSpPr>
        <p:grpSpPr>
          <a:xfrm>
            <a:off x="112983" y="2730872"/>
            <a:ext cx="5666936" cy="461665"/>
            <a:chOff x="179512" y="4407495"/>
            <a:chExt cx="5666936" cy="461665"/>
          </a:xfrm>
        </p:grpSpPr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3FF57B1-327E-392F-E6F5-115A05BFB196}"/>
                </a:ext>
              </a:extLst>
            </p:cNvPr>
            <p:cNvSpPr/>
            <p:nvPr/>
          </p:nvSpPr>
          <p:spPr>
            <a:xfrm>
              <a:off x="179512" y="4407495"/>
              <a:ext cx="5666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向量                         的个数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称为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解集的秩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.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65" name="对象 64">
              <a:extLst>
                <a:ext uri="{FF2B5EF4-FFF2-40B4-BE49-F238E27FC236}">
                  <a16:creationId xmlns:a16="http://schemas.microsoft.com/office/drawing/2014/main" id="{816059C3-A5FB-24F9-B86C-197964A7B8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9772745"/>
                </p:ext>
              </p:extLst>
            </p:nvPr>
          </p:nvGraphicFramePr>
          <p:xfrm>
            <a:off x="919085" y="4475460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19200" imgH="9448800" progId="Equation.DSMT4">
                    <p:embed/>
                  </p:oleObj>
                </mc:Choice>
                <mc:Fallback>
                  <p:oleObj name="Equation" r:id="rId12" imgW="39319200" imgH="9448800" progId="Equation.DSMT4">
                    <p:embed/>
                    <p:pic>
                      <p:nvPicPr>
                        <p:cNvPr id="46" name="对象 45">
                          <a:extLst>
                            <a:ext uri="{FF2B5EF4-FFF2-40B4-BE49-F238E27FC236}">
                              <a16:creationId xmlns:a16="http://schemas.microsoft.com/office/drawing/2014/main" id="{9F1A8F54-2DD1-274A-CC9F-93340C3B4D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085" y="4475460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575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41" grpId="0" uiExpand="1" build="p"/>
      <p:bldP spid="48" grpId="0" animBg="1" autoUpdateAnimBg="0"/>
      <p:bldP spid="49" grpId="0" autoUpdateAnimBg="0"/>
      <p:bldP spid="50" grpId="0" autoUpdateAnimBg="0"/>
      <p:bldP spid="5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1724D9C-500D-46C9-7D4C-A8DB32743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 基础解系的求法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6" name="Text Box 33">
            <a:extLst>
              <a:ext uri="{FF2B5EF4-FFF2-40B4-BE49-F238E27FC236}">
                <a16:creationId xmlns:a16="http://schemas.microsoft.com/office/drawing/2014/main" id="{8BB83024-A3B5-3417-41A2-18EEA8A4A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289" y="5209292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C4F0F7FF-79B5-AACE-E919-CFF495B9E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951" y="5209292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前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A4B66F4-81F3-1A0B-F653-6BAA036FFF2A}"/>
              </a:ext>
            </a:extLst>
          </p:cNvPr>
          <p:cNvSpPr txBox="1">
            <a:spLocks noChangeArrowheads="1"/>
          </p:cNvSpPr>
          <p:nvPr/>
        </p:nvSpPr>
        <p:spPr>
          <a:xfrm>
            <a:off x="241176" y="1300867"/>
            <a:ext cx="4038600" cy="3886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设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/>
              <a:t>A</a:t>
            </a:r>
            <a:r>
              <a:rPr kumimoji="1" lang="en-US" altLang="zh-CN" sz="2400" dirty="0"/>
              <a:t>) = </a:t>
            </a:r>
            <a:r>
              <a:rPr kumimoji="1" lang="en-US" altLang="zh-CN" sz="2400" i="1" dirty="0"/>
              <a:t>r </a:t>
            </a:r>
            <a:r>
              <a:rPr kumimoji="1" lang="zh-CN" altLang="en-US" sz="2400" dirty="0"/>
              <a:t>，为叙述方便，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400" dirty="0"/>
              <a:t>不妨设 </a:t>
            </a:r>
            <a:r>
              <a:rPr kumimoji="1" lang="en-US" altLang="zh-CN" sz="2400" i="1" dirty="0"/>
              <a:t>A </a:t>
            </a:r>
            <a:r>
              <a:rPr kumimoji="1" lang="zh-CN" altLang="en-US" sz="2400" dirty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dirty="0"/>
              <a:t>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6670E75A-0AD7-4EC6-22BD-43948E747C4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98826" y="1313867"/>
                <a:ext cx="4244975" cy="3886200"/>
              </a:xfrm>
              <a:prstGeom prst="rect">
                <a:avLst/>
              </a:prstGeom>
              <a:noFill/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kumimoji="1" lang="en-US" altLang="zh-CN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kumimoji="1" lang="zh-CN" altLang="en-US" sz="2400" b="1" dirty="0"/>
                  <a:t>对应的齐次线性方程组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kumimoji="1" lang="zh-CN" altLang="en-US" sz="2400" dirty="0"/>
              </a:p>
              <a:p>
                <a:pPr>
                  <a:buFont typeface="Wingdings" panose="05000000000000000000" pitchFamily="2" charset="2"/>
                  <a:buNone/>
                </a:pPr>
                <a:endParaRPr kumimoji="1" lang="zh-CN" altLang="en-US" sz="2400" dirty="0"/>
              </a:p>
              <a:p>
                <a:pPr>
                  <a:buFont typeface="Wingdings" panose="05000000000000000000" pitchFamily="2" charset="2"/>
                  <a:buNone/>
                </a:pPr>
                <a:endParaRPr kumimoji="1" lang="zh-CN" altLang="en-US" sz="2400" dirty="0"/>
              </a:p>
              <a:p>
                <a:pPr>
                  <a:buFont typeface="Wingdings" panose="05000000000000000000" pitchFamily="2" charset="2"/>
                  <a:buNone/>
                </a:pPr>
                <a:endParaRPr kumimoji="1" lang="zh-CN" altLang="en-US" sz="2400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kumimoji="1" lang="zh-CN" altLang="en-US" sz="2400" b="1" dirty="0"/>
                  <a:t>令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sz="2400" b="1" i="1" baseline="-25000" dirty="0"/>
                  <a:t>r</a:t>
                </a:r>
                <a:r>
                  <a:rPr kumimoji="1" lang="en-US" altLang="zh-CN" sz="2400" b="1" baseline="-25000" dirty="0"/>
                  <a:t>+1</a:t>
                </a:r>
                <a:r>
                  <a:rPr kumimoji="1" lang="en-US" altLang="zh-CN" sz="2400" b="1" dirty="0"/>
                  <a:t>, …,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sz="2400" b="1" i="1" baseline="-25000" dirty="0" err="1"/>
                  <a:t>n</a:t>
                </a:r>
                <a:r>
                  <a:rPr kumimoji="1" lang="en-US" altLang="zh-CN" sz="2400" b="1" dirty="0"/>
                  <a:t> </a:t>
                </a:r>
                <a:r>
                  <a:rPr kumimoji="1" lang="zh-CN" altLang="en-US" sz="2400" b="1" dirty="0"/>
                  <a:t>作自由变量，则</a:t>
                </a:r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6670E75A-0AD7-4EC6-22BD-43948E747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26" y="1313867"/>
                <a:ext cx="4244975" cy="3886200"/>
              </a:xfrm>
              <a:prstGeom prst="rect">
                <a:avLst/>
              </a:prstGeom>
              <a:blipFill>
                <a:blip r:embed="rId2"/>
                <a:stretch>
                  <a:fillRect l="-2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21">
            <a:extLst>
              <a:ext uri="{FF2B5EF4-FFF2-40B4-BE49-F238E27FC236}">
                <a16:creationId xmlns:a16="http://schemas.microsoft.com/office/drawing/2014/main" id="{131757F2-52F9-66D1-0AE8-471D0AB4E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20699"/>
              </p:ext>
            </p:extLst>
          </p:nvPr>
        </p:nvGraphicFramePr>
        <p:xfrm>
          <a:off x="384051" y="2381954"/>
          <a:ext cx="375285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045600" imgH="44500800" progId="Equation.DSMT4">
                  <p:embed/>
                </p:oleObj>
              </mc:Choice>
              <mc:Fallback>
                <p:oleObj name="Equation" r:id="rId3" imgW="60045600" imgH="44500800" progId="Equation.DSMT4">
                  <p:embed/>
                  <p:pic>
                    <p:nvPicPr>
                      <p:cNvPr id="9320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51" y="2381954"/>
                        <a:ext cx="3752850" cy="2782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2">
            <a:extLst>
              <a:ext uri="{FF2B5EF4-FFF2-40B4-BE49-F238E27FC236}">
                <a16:creationId xmlns:a16="http://schemas.microsoft.com/office/drawing/2014/main" id="{F0A9CF06-6227-729D-C619-0E1A09662616}"/>
              </a:ext>
            </a:extLst>
          </p:cNvPr>
          <p:cNvGrpSpPr/>
          <p:nvPr/>
        </p:nvGrpSpPr>
        <p:grpSpPr bwMode="auto">
          <a:xfrm>
            <a:off x="847601" y="2716917"/>
            <a:ext cx="2960688" cy="1079500"/>
            <a:chOff x="639" y="1134"/>
            <a:chExt cx="1865" cy="680"/>
          </a:xfrm>
        </p:grpSpPr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D44AB4F8-9E0F-E22C-5E2F-E621FDB9D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24">
              <a:extLst>
                <a:ext uri="{FF2B5EF4-FFF2-40B4-BE49-F238E27FC236}">
                  <a16:creationId xmlns:a16="http://schemas.microsoft.com/office/drawing/2014/main" id="{B51B6CC6-8DB3-9F2D-CD2D-2AFE40C6A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25">
              <a:extLst>
                <a:ext uri="{FF2B5EF4-FFF2-40B4-BE49-F238E27FC236}">
                  <a16:creationId xmlns:a16="http://schemas.microsoft.com/office/drawing/2014/main" id="{4D3C97BA-0AEF-E2F1-46E3-CCCDBE7D9A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Line 26">
              <a:extLst>
                <a:ext uri="{FF2B5EF4-FFF2-40B4-BE49-F238E27FC236}">
                  <a16:creationId xmlns:a16="http://schemas.microsoft.com/office/drawing/2014/main" id="{3073F939-FE63-120A-381D-94895BCF9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27">
              <a:extLst>
                <a:ext uri="{FF2B5EF4-FFF2-40B4-BE49-F238E27FC236}">
                  <a16:creationId xmlns:a16="http://schemas.microsoft.com/office/drawing/2014/main" id="{B545896E-A611-89BB-8EE1-48819A302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E85812A1-BD26-9452-D4A4-2FC12B5C9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90EE948D-10C6-142A-047E-3F2EB405D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" name="AutoShape 30">
            <a:extLst>
              <a:ext uri="{FF2B5EF4-FFF2-40B4-BE49-F238E27FC236}">
                <a16:creationId xmlns:a16="http://schemas.microsoft.com/office/drawing/2014/main" id="{3F26FBBE-A820-6A12-082B-EF7C7D9222BA}"/>
              </a:ext>
            </a:extLst>
          </p:cNvPr>
          <p:cNvSpPr/>
          <p:nvPr/>
        </p:nvSpPr>
        <p:spPr bwMode="auto">
          <a:xfrm rot="16200000">
            <a:off x="1414339" y="4704466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16C1519F-DE1A-53B2-3621-EDBEDF8416EE}"/>
              </a:ext>
            </a:extLst>
          </p:cNvPr>
          <p:cNvSpPr/>
          <p:nvPr/>
        </p:nvSpPr>
        <p:spPr bwMode="auto">
          <a:xfrm rot="16200000">
            <a:off x="2882776" y="4704467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Object 35">
            <a:extLst>
              <a:ext uri="{FF2B5EF4-FFF2-40B4-BE49-F238E27FC236}">
                <a16:creationId xmlns:a16="http://schemas.microsoft.com/office/drawing/2014/main" id="{B6A4DBDC-41D5-FEDE-CC92-08530E590F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6625681"/>
              </p:ext>
            </p:extLst>
          </p:nvPr>
        </p:nvGraphicFramePr>
        <p:xfrm>
          <a:off x="4625851" y="2394954"/>
          <a:ext cx="37512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045600" imgH="22860000" progId="Equation.DSMT4">
                  <p:embed/>
                </p:oleObj>
              </mc:Choice>
              <mc:Fallback>
                <p:oleObj name="Equation" r:id="rId5" imgW="60045600" imgH="22860000" progId="Equation.DSMT4">
                  <p:embed/>
                  <p:pic>
                    <p:nvPicPr>
                      <p:cNvPr id="932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851" y="2394954"/>
                        <a:ext cx="37512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6">
            <a:extLst>
              <a:ext uri="{FF2B5EF4-FFF2-40B4-BE49-F238E27FC236}">
                <a16:creationId xmlns:a16="http://schemas.microsoft.com/office/drawing/2014/main" id="{EBB0CD6C-F593-14B9-9622-51C777C8D8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421154"/>
              </p:ext>
            </p:extLst>
          </p:nvPr>
        </p:nvGraphicFramePr>
        <p:xfrm>
          <a:off x="4645112" y="4496504"/>
          <a:ext cx="2760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196000" imgH="22860000" progId="Equation.DSMT4">
                  <p:embed/>
                </p:oleObj>
              </mc:Choice>
              <mc:Fallback>
                <p:oleObj name="Equation" r:id="rId7" imgW="44196000" imgH="22860000" progId="Equation.DSMT4">
                  <p:embed/>
                  <p:pic>
                    <p:nvPicPr>
                      <p:cNvPr id="932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112" y="4496504"/>
                        <a:ext cx="27606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">
            <a:extLst>
              <a:ext uri="{FF2B5EF4-FFF2-40B4-BE49-F238E27FC236}">
                <a16:creationId xmlns:a16="http://schemas.microsoft.com/office/drawing/2014/main" id="{72FA7893-0F45-8A48-9391-81CEA92BA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90" y="264701"/>
            <a:ext cx="8148637" cy="94138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定理：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矩阵的秩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元齐次线性方程组</a:t>
            </a: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Ax =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的解集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的秩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．</a:t>
            </a:r>
          </a:p>
        </p:txBody>
      </p:sp>
    </p:spTree>
    <p:extLst>
      <p:ext uri="{BB962C8B-B14F-4D97-AF65-F5344CB8AC3E}">
        <p14:creationId xmlns:p14="http://schemas.microsoft.com/office/powerpoint/2010/main" val="94454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 animBg="1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AC9E1966-4FB0-49F5-924F-33F92FA072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426487"/>
              </p:ext>
            </p:extLst>
          </p:nvPr>
        </p:nvGraphicFramePr>
        <p:xfrm>
          <a:off x="467187" y="2469872"/>
          <a:ext cx="3514768" cy="2357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1396800" progId="Equation.DSMT4">
                  <p:embed/>
                </p:oleObj>
              </mc:Choice>
              <mc:Fallback>
                <p:oleObj name="Equation" r:id="rId2" imgW="2082600" imgH="1396800" progId="Equation.DSMT4">
                  <p:embed/>
                  <p:pic>
                    <p:nvPicPr>
                      <p:cNvPr id="972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187" y="2469872"/>
                        <a:ext cx="3514768" cy="23574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523CC86F-D161-04C3-CB52-96DC549BE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71" y="1819002"/>
                <a:ext cx="492955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令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sz="2400" b="1" i="1" baseline="-25000" dirty="0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</a:rPr>
                  <a:t>+1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400" b="1" baseline="-25000" dirty="0">
                    <a:solidFill>
                      <a:srgbClr val="000000"/>
                    </a:solidFill>
                  </a:rPr>
                  <a:t>1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sz="2400" b="1" i="1" baseline="-25000" dirty="0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</a:rPr>
                  <a:t>+2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400" b="1" baseline="-25000" dirty="0">
                    <a:solidFill>
                      <a:srgbClr val="000000"/>
                    </a:solidFill>
                  </a:rPr>
                  <a:t>2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, …,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kumimoji="1" lang="en-US" altLang="zh-CN" sz="2400" b="1" i="1" baseline="-25000" dirty="0" err="1">
                    <a:solidFill>
                      <a:srgbClr val="000000"/>
                    </a:solidFill>
                  </a:rPr>
                  <a:t>n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zh-CN" sz="2400" b="1" i="1" baseline="-25000" dirty="0" err="1">
                    <a:solidFill>
                      <a:srgbClr val="000000"/>
                    </a:solidFill>
                  </a:rPr>
                  <a:t>n</a:t>
                </a:r>
                <a:r>
                  <a:rPr kumimoji="1" lang="en-US" altLang="zh-CN" sz="2400" b="1" i="1" baseline="-25000" dirty="0">
                    <a:solidFill>
                      <a:srgbClr val="000000"/>
                    </a:solidFill>
                  </a:rPr>
                  <a:t>-r</a:t>
                </a:r>
                <a:r>
                  <a:rPr kumimoji="1" lang="en-US" altLang="zh-CN" sz="2400" b="1" baseline="-25000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，则</a:t>
                </a:r>
              </a:p>
            </p:txBody>
          </p:sp>
        </mc:Choice>
        <mc:Fallback xmlns="">
          <p:sp>
            <p:nvSpPr>
              <p:cNvPr id="13" name="Rectangle 3">
                <a:extLst>
                  <a:ext uri="{FF2B5EF4-FFF2-40B4-BE49-F238E27FC236}">
                    <a16:creationId xmlns:a16="http://schemas.microsoft.com/office/drawing/2014/main" id="{523CC86F-D161-04C3-CB52-96DC549BE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71" y="1819002"/>
                <a:ext cx="4929555" cy="461665"/>
              </a:xfrm>
              <a:prstGeom prst="rect">
                <a:avLst/>
              </a:prstGeom>
              <a:blipFill>
                <a:blip r:embed="rId4"/>
                <a:stretch>
                  <a:fillRect l="-1980" t="-15789" r="-1609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7A2B1F33-2B22-7E3E-B7D2-0AAAA114E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10374"/>
              </p:ext>
            </p:extLst>
          </p:nvPr>
        </p:nvGraphicFramePr>
        <p:xfrm>
          <a:off x="3924343" y="2469872"/>
          <a:ext cx="4167224" cy="25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6880" imgH="1612800" progId="Equation.DSMT4">
                  <p:embed/>
                </p:oleObj>
              </mc:Choice>
              <mc:Fallback>
                <p:oleObj name="Equation" r:id="rId5" imgW="2666880" imgH="1612800" progId="Equation.DSMT4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43" y="2469872"/>
                        <a:ext cx="4167224" cy="25003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">
            <a:extLst>
              <a:ext uri="{FF2B5EF4-FFF2-40B4-BE49-F238E27FC236}">
                <a16:creationId xmlns:a16="http://schemas.microsoft.com/office/drawing/2014/main" id="{178DE082-86A4-D470-BB84-BC310FAA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96" y="1025252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齐次线性方程组的通解</a:t>
            </a:r>
          </a:p>
        </p:txBody>
      </p:sp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C121CF74-8AFD-4BC9-E653-B8F243C510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26236"/>
              </p:ext>
            </p:extLst>
          </p:nvPr>
        </p:nvGraphicFramePr>
        <p:xfrm>
          <a:off x="2465433" y="188640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607200" imgH="22860000" progId="Equation.DSMT4">
                  <p:embed/>
                </p:oleObj>
              </mc:Choice>
              <mc:Fallback>
                <p:oleObj name="Equation" r:id="rId7" imgW="57607200" imgH="22860000" progId="Equation.DSMT4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433" y="188640"/>
                        <a:ext cx="3598863" cy="142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7">
            <a:extLst>
              <a:ext uri="{FF2B5EF4-FFF2-40B4-BE49-F238E27FC236}">
                <a16:creationId xmlns:a16="http://schemas.microsoft.com/office/drawing/2014/main" id="{DB77CA8C-D880-048A-7FE8-7A50104D3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71" y="5168627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</a:rPr>
              <a:t>记作 </a:t>
            </a:r>
            <a:r>
              <a:rPr lang="en-US" altLang="zh-CN" sz="2400" b="1" i="1">
                <a:solidFill>
                  <a:srgbClr val="FF0000"/>
                </a:solidFill>
              </a:rPr>
              <a:t>x</a:t>
            </a:r>
            <a:r>
              <a:rPr lang="en-US" altLang="zh-CN" sz="2400" b="1">
                <a:solidFill>
                  <a:srgbClr val="FF0000"/>
                </a:solidFill>
              </a:rPr>
              <a:t> = </a:t>
            </a:r>
            <a:r>
              <a:rPr kumimoji="1" lang="en-US" altLang="zh-CN" sz="2400" b="1" i="1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1 </a:t>
            </a:r>
            <a:r>
              <a:rPr kumimoji="1" lang="en-US" altLang="zh-CN" sz="2400" b="1">
                <a:solidFill>
                  <a:srgbClr val="FF0000"/>
                </a:solidFill>
              </a:rPr>
              <a:t>+ </a:t>
            </a:r>
            <a:r>
              <a:rPr kumimoji="1" lang="en-US" altLang="zh-CN" sz="2400" b="1" i="1">
                <a:solidFill>
                  <a:srgbClr val="FF0000"/>
                </a:solidFill>
              </a:rPr>
              <a:t>c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2 </a:t>
            </a:r>
            <a:r>
              <a:rPr kumimoji="1" lang="en-US" altLang="zh-CN" sz="2400" b="1">
                <a:solidFill>
                  <a:srgbClr val="FF0000"/>
                </a:solidFill>
              </a:rPr>
              <a:t>+ … + </a:t>
            </a:r>
            <a:r>
              <a:rPr kumimoji="1" lang="en-US" altLang="zh-CN" sz="2400" b="1" i="1">
                <a:solidFill>
                  <a:srgbClr val="FF0000"/>
                </a:solidFill>
              </a:rPr>
              <a:t>c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r</a:t>
            </a:r>
            <a:r>
              <a:rPr lang="en-US" altLang="zh-CN" sz="2400" b="1" i="1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n</a:t>
            </a:r>
            <a:r>
              <a:rPr kumimoji="1" lang="en-US" altLang="zh-CN" sz="2400" b="1" baseline="-25000">
                <a:solidFill>
                  <a:srgbClr val="FF0000"/>
                </a:solidFill>
              </a:rPr>
              <a:t>-</a:t>
            </a:r>
            <a:r>
              <a:rPr kumimoji="1" lang="en-US" altLang="zh-CN" sz="2400" b="1" i="1" baseline="-25000">
                <a:solidFill>
                  <a:srgbClr val="FF0000"/>
                </a:solidFill>
              </a:rPr>
              <a:t>r </a:t>
            </a:r>
            <a:r>
              <a:rPr kumimoji="1" lang="zh-CN" altLang="en-US" sz="2400" b="1">
                <a:solidFill>
                  <a:srgbClr val="000000"/>
                </a:solidFill>
              </a:rPr>
              <a:t>．（满足基础解系</a:t>
            </a:r>
            <a:r>
              <a:rPr kumimoji="1" lang="zh-CN" altLang="en-US" sz="2400" b="1">
                <a:solidFill>
                  <a:srgbClr val="0000FF"/>
                </a:solidFill>
              </a:rPr>
              <a:t>②</a:t>
            </a:r>
            <a:r>
              <a:rPr kumimoji="1" lang="zh-CN" altLang="en-US" sz="2400" b="1">
                <a:solidFill>
                  <a:srgbClr val="000000"/>
                </a:solidFill>
              </a:rPr>
              <a:t>）</a:t>
            </a:r>
            <a:r>
              <a:rPr kumimoji="1" lang="zh-CN" altLang="en-US" sz="2400" b="1" i="1" baseline="-25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" name="副标题 2">
            <a:extLst>
              <a:ext uri="{FF2B5EF4-FFF2-40B4-BE49-F238E27FC236}">
                <a16:creationId xmlns:a16="http://schemas.microsoft.com/office/drawing/2014/main" id="{3D1ED3A8-3A57-748C-6715-036EAA8E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 基础解系的求法</a:t>
            </a:r>
          </a:p>
        </p:txBody>
      </p:sp>
    </p:spTree>
    <p:extLst>
      <p:ext uri="{BB962C8B-B14F-4D97-AF65-F5344CB8AC3E}">
        <p14:creationId xmlns:p14="http://schemas.microsoft.com/office/powerpoint/2010/main" val="15459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03ED53-D7E4-EC60-DC01-FCD0B3612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76AF0A9A-8260-A8E9-885A-B3BBF11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 基础解系的求法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6A000B0-7DEE-7286-FA77-6F6E2A28B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224762"/>
              </p:ext>
            </p:extLst>
          </p:nvPr>
        </p:nvGraphicFramePr>
        <p:xfrm>
          <a:off x="1621631" y="404664"/>
          <a:ext cx="42481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970400" imgH="44196000" progId="Equation.DSMT4">
                  <p:embed/>
                </p:oleObj>
              </mc:Choice>
              <mc:Fallback>
                <p:oleObj name="Equation" r:id="rId2" imgW="67970400" imgH="44196000" progId="Equation.DSMT4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631" y="404664"/>
                        <a:ext cx="4248150" cy="276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4177A6CF-5123-B362-74EA-F04D8AC8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993" y="3235176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−</a:t>
            </a:r>
            <a:r>
              <a:rPr lang="zh-CN" altLang="en-US" sz="2000" b="1">
                <a:solidFill>
                  <a:srgbClr val="000000"/>
                </a:solidFill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006D64D5-6096-C815-277B-0D8498A40445}"/>
              </a:ext>
            </a:extLst>
          </p:cNvPr>
          <p:cNvSpPr/>
          <p:nvPr/>
        </p:nvSpPr>
        <p:spPr bwMode="auto">
          <a:xfrm rot="16200000">
            <a:off x="4423569" y="2349351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69AEBA78-29D4-18B3-D306-DEDE62F85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231" y="898376"/>
            <a:ext cx="92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前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A8AFDBE1-BBF5-6443-E9FF-0828FBDE90FC}"/>
              </a:ext>
            </a:extLst>
          </p:cNvPr>
          <p:cNvSpPr/>
          <p:nvPr/>
        </p:nvSpPr>
        <p:spPr bwMode="auto">
          <a:xfrm>
            <a:off x="5953918" y="1896914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E90C7368-06B2-2766-1EA2-25CC553B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181" y="2265214"/>
            <a:ext cx="135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后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en-US" sz="2000" b="1">
                <a:solidFill>
                  <a:srgbClr val="000000"/>
                </a:solidFill>
              </a:rPr>
              <a:t>−</a:t>
            </a:r>
            <a:r>
              <a:rPr lang="zh-CN" altLang="en-US" sz="2000" b="1">
                <a:solidFill>
                  <a:srgbClr val="000000"/>
                </a:solidFill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0FC639EC-61A0-FB75-777A-E0304D6F8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72" y="3695553"/>
            <a:ext cx="8901146" cy="157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故 </a:t>
            </a:r>
            <a:r>
              <a:rPr lang="en-US" altLang="zh-CN" sz="2400" b="1" i="1" dirty="0">
                <a:solidFill>
                  <a:srgbClr val="000000"/>
                </a:solidFill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 , </a:t>
            </a:r>
            <a:r>
              <a:rPr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r </a:t>
            </a:r>
            <a:r>
              <a:rPr lang="en-US" altLang="zh-CN" sz="2400" b="1" dirty="0">
                <a:solidFill>
                  <a:srgbClr val="000000"/>
                </a:solidFill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zh-CN" altLang="en-US" sz="2400" b="1" i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−</a:t>
            </a: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即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 , </a:t>
            </a:r>
            <a:r>
              <a:rPr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线性无关． （满足基础解系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①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）</a:t>
            </a:r>
          </a:p>
          <a:p>
            <a:pPr marL="342900" indent="-3429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于是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1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2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 … , </a:t>
            </a:r>
            <a:r>
              <a:rPr lang="en-US" altLang="zh-CN" sz="2400" b="1" i="1" dirty="0" err="1">
                <a:solidFill>
                  <a:srgbClr val="00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</a:rPr>
              <a:t>n</a:t>
            </a:r>
            <a:r>
              <a:rPr kumimoji="1" lang="en-US" altLang="zh-CN" sz="2400" b="1" baseline="-25000" dirty="0">
                <a:solidFill>
                  <a:srgbClr val="000000"/>
                </a:solidFill>
              </a:rPr>
              <a:t>-</a:t>
            </a:r>
            <a:r>
              <a:rPr kumimoji="1" lang="en-US" altLang="zh-CN" sz="2400" b="1" i="1" baseline="-25000" dirty="0">
                <a:solidFill>
                  <a:srgbClr val="000000"/>
                </a:solidFill>
              </a:rPr>
              <a:t>r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就是齐次线性方程组 </a:t>
            </a:r>
            <a:r>
              <a:rPr lang="en-US" altLang="zh-CN" sz="2400" b="1" i="1" dirty="0">
                <a:solidFill>
                  <a:srgbClr val="0000FF"/>
                </a:solidFill>
              </a:rPr>
              <a:t>Ax = </a:t>
            </a:r>
            <a:r>
              <a:rPr lang="en-US" altLang="zh-CN" sz="2400" b="1" dirty="0">
                <a:solidFill>
                  <a:srgbClr val="0000FF"/>
                </a:solidFill>
              </a:rPr>
              <a:t>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的基础解系．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E1091AC7-E1D4-3E4F-2EA1-2D3860796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8681" y="1796901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04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2818</Words>
  <Application>Microsoft Office PowerPoint</Application>
  <PresentationFormat>全屏显示(4:3)</PresentationFormat>
  <Paragraphs>506</Paragraphs>
  <Slides>36</Slides>
  <Notes>2</Notes>
  <HiddenSlides>7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黑体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Equation</vt:lpstr>
      <vt:lpstr>4.4  线性方程组解的结构</vt:lpstr>
      <vt:lpstr>复  习</vt:lpstr>
      <vt:lpstr>复  习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PowerPoint 演示文稿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4.4  线性方程组解的结构</vt:lpstr>
      <vt:lpstr>4.3 向量组的秩与最大无关组</vt:lpstr>
      <vt:lpstr>4.3 向量组的秩与最大无关组</vt:lpstr>
      <vt:lpstr>4.3 向量组的秩与最大无关组</vt:lpstr>
      <vt:lpstr>4.3 向量组的秩与最大无关组</vt:lpstr>
      <vt:lpstr>4.4  线性方程组解的结构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 线性方程组解的结构</dc:title>
  <dc:creator>卢玉贞</dc:creator>
  <cp:lastModifiedBy>Xiaotong Chen</cp:lastModifiedBy>
  <cp:revision>221</cp:revision>
  <dcterms:created xsi:type="dcterms:W3CDTF">2015-02-01T05:16:30Z</dcterms:created>
  <dcterms:modified xsi:type="dcterms:W3CDTF">2023-10-26T14:37:19Z</dcterms:modified>
</cp:coreProperties>
</file>