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15.xml" ContentType="application/vnd.openxmlformats-officedocument.drawingml.diagramColors+xml"/>
  <Override PartName="/ppt/diagrams/colors16.xml" ContentType="application/vnd.openxmlformats-officedocument.drawingml.diagramColors+xml"/>
  <Override PartName="/ppt/diagrams/colors17.xml" ContentType="application/vnd.openxmlformats-officedocument.drawingml.diagramColors+xml"/>
  <Override PartName="/ppt/diagrams/colors18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15.xml" ContentType="application/vnd.openxmlformats-officedocument.drawingml.diagramData+xml"/>
  <Override PartName="/ppt/diagrams/data16.xml" ContentType="application/vnd.openxmlformats-officedocument.drawingml.diagramData+xml"/>
  <Override PartName="/ppt/diagrams/data17.xml" ContentType="application/vnd.openxmlformats-officedocument.drawingml.diagramData+xml"/>
  <Override PartName="/ppt/diagrams/data18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15.xml" ContentType="application/vnd.ms-office.drawingml.diagramDrawing+xml"/>
  <Override PartName="/ppt/diagrams/drawing16.xml" ContentType="application/vnd.ms-office.drawingml.diagramDrawing+xml"/>
  <Override PartName="/ppt/diagrams/drawing17.xml" ContentType="application/vnd.ms-office.drawingml.diagramDrawing+xml"/>
  <Override PartName="/ppt/diagrams/drawing18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15.xml" ContentType="application/vnd.openxmlformats-officedocument.drawingml.diagramLayout+xml"/>
  <Override PartName="/ppt/diagrams/layout16.xml" ContentType="application/vnd.openxmlformats-officedocument.drawingml.diagramLayout+xml"/>
  <Override PartName="/ppt/diagrams/layout17.xml" ContentType="application/vnd.openxmlformats-officedocument.drawingml.diagramLayout+xml"/>
  <Override PartName="/ppt/diagrams/layout18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15.xml" ContentType="application/vnd.openxmlformats-officedocument.drawingml.diagramStyle+xml"/>
  <Override PartName="/ppt/diagrams/quickStyle16.xml" ContentType="application/vnd.openxmlformats-officedocument.drawingml.diagramStyle+xml"/>
  <Override PartName="/ppt/diagrams/quickStyle17.xml" ContentType="application/vnd.openxmlformats-officedocument.drawingml.diagramStyle+xml"/>
  <Override PartName="/ppt/diagrams/quickStyle18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423" r:id="rId3"/>
    <p:sldId id="447" r:id="rId4"/>
    <p:sldId id="267" r:id="rId5"/>
    <p:sldId id="268" r:id="rId6"/>
    <p:sldId id="304" r:id="rId7"/>
    <p:sldId id="417" r:id="rId8"/>
    <p:sldId id="418" r:id="rId9"/>
    <p:sldId id="419" r:id="rId10"/>
    <p:sldId id="420" r:id="rId11"/>
    <p:sldId id="421" r:id="rId12"/>
    <p:sldId id="422" r:id="rId13"/>
    <p:sldId id="368" r:id="rId14"/>
    <p:sldId id="374" r:id="rId15"/>
    <p:sldId id="448" r:id="rId16"/>
    <p:sldId id="286" r:id="rId17"/>
    <p:sldId id="289" r:id="rId18"/>
    <p:sldId id="290" r:id="rId19"/>
    <p:sldId id="288" r:id="rId20"/>
    <p:sldId id="287" r:id="rId21"/>
    <p:sldId id="302" r:id="rId22"/>
    <p:sldId id="303" r:id="rId24"/>
    <p:sldId id="381" r:id="rId25"/>
    <p:sldId id="307" r:id="rId26"/>
    <p:sldId id="308" r:id="rId27"/>
    <p:sldId id="309" r:id="rId28"/>
    <p:sldId id="382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8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44" autoAdjust="0"/>
    <p:restoredTop sz="94584" autoAdjust="0"/>
  </p:normalViewPr>
  <p:slideViewPr>
    <p:cSldViewPr showGuides="1">
      <p:cViewPr varScale="1">
        <p:scale>
          <a:sx n="84" d="100"/>
          <a:sy n="84" d="100"/>
        </p:scale>
        <p:origin x="-2058" y="-36"/>
      </p:cViewPr>
      <p:guideLst>
        <p:guide orient="horz" pos="2185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gs" Target="tags/tag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5"/>
      <dgm:spPr/>
      <dgm:t>
        <a:bodyPr/>
        <a:lstStyle/>
        <a:p>
          <a:endParaRPr lang="zh-CN" altLang="en-US"/>
        </a:p>
      </dgm:t>
    </dgm:pt>
  </dgm:ptLst>
  <dgm:cxnLst>
    <dgm:cxn modelId="{26802847-2837-4B81-BED8-5E8608178F72}" type="presOf" srcId="{8A5913D2-4896-41F8-9856-90C73F67022D}" destId="{6F917F00-94F3-4752-A2F0-5E137890CEB8}" srcOrd="0" destOrd="0" presId="urn:microsoft.com/office/officeart/2005/8/layout/venn1"/>
    <dgm:cxn modelId="{A47E25EA-F49B-4213-BAE5-2EC9B3E31F55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EB95A73-E890-48D3-9698-41BC20BAC4C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B8D0233E-A229-4596-950F-C603B7FD9A9C}" type="presOf" srcId="{B9B3E140-8B8D-4175-BD94-00D1649702AA}" destId="{6DAFA64C-DC3D-43CC-9306-9A83B9F4FF30}" srcOrd="0" destOrd="0" presId="urn:microsoft.com/office/officeart/2005/8/layout/venn1"/>
    <dgm:cxn modelId="{18DF15B9-3BEB-4669-94E0-62E877A742C7}" type="presOf" srcId="{737B5EC5-D0D2-4529-A675-2479ADB7512A}" destId="{4470F79F-6492-40EA-A900-0CDDBA36E791}" srcOrd="0" destOrd="0" presId="urn:microsoft.com/office/officeart/2005/8/layout/venn1"/>
    <dgm:cxn modelId="{EA16C476-24B5-48DC-A765-C991C095B1A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03DC30C-6C80-40D0-AAE4-A0C7DE86BAF3}" type="presOf" srcId="{938154DC-7DEC-4435-8AEE-F287F60DA644}" destId="{A319629E-037B-4B5B-8915-441F51FA60BC}" srcOrd="0" destOrd="0" presId="urn:microsoft.com/office/officeart/2005/8/layout/venn1"/>
    <dgm:cxn modelId="{E275D60D-4C71-4C14-80B3-6270BB19F5AF}" type="presOf" srcId="{AABD46EF-623D-4EC1-9905-9F9517C84035}" destId="{8A8110AF-7FCF-4E47-932E-B9CB33926204}" srcOrd="0" destOrd="0" presId="urn:microsoft.com/office/officeart/2005/8/layout/venn1"/>
    <dgm:cxn modelId="{EBB6B157-B002-4171-908E-76A1A5C4DB1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205B087-7F32-451E-B491-962EC9E89EAC}" type="presOf" srcId="{EF24F56F-F948-4FAE-A21B-C908CFF0947F}" destId="{04E584C8-CAF4-4F3A-A494-457051CBD1BA}" srcOrd="0" destOrd="0" presId="urn:microsoft.com/office/officeart/2005/8/layout/venn1"/>
    <dgm:cxn modelId="{4607AA98-EB95-4C74-B8F7-7AB9A1A770E4}" type="presOf" srcId="{45ECB1DE-4976-41EA-BF4A-BA9625218151}" destId="{61DA2F6A-A3A4-47F6-9631-E32DDDDECDEE}" srcOrd="0" destOrd="0" presId="urn:microsoft.com/office/officeart/2005/8/layout/venn1"/>
    <dgm:cxn modelId="{D905EB4D-8A27-4CD5-80DA-D04A11B180E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394C656-B801-4476-A32B-B0E160A311C7}" type="presOf" srcId="{CE6CFCA0-C49C-4951-BE4A-2894AF7F0369}" destId="{7B1E7C52-CF18-48B2-BB65-024F73E359D3}" srcOrd="0" destOrd="0" presId="urn:microsoft.com/office/officeart/2005/8/layout/venn1"/>
    <dgm:cxn modelId="{82BDC8DC-E119-4770-9965-EDEA799F8F2F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378AE5-9C1C-4977-AB12-90749853591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E76D40A-5F96-42DD-B763-6ABA01E5DCF8}" type="presOf" srcId="{0E6DF1C2-1746-482F-BF52-CD765E80A365}" destId="{171034FF-3396-4AA1-9482-05BACFB2D723}" srcOrd="0" destOrd="0" presId="urn:microsoft.com/office/officeart/2005/8/layout/venn1"/>
    <dgm:cxn modelId="{6EBB3A1C-8C71-4A36-8706-0B0306C466ED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958275EA-5E26-4BAA-879E-D96FE5B0870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5"/>
      <dgm:spPr/>
      <dgm:t>
        <a:bodyPr/>
        <a:lstStyle/>
        <a:p>
          <a:endParaRPr lang="zh-CN" altLang="en-US"/>
        </a:p>
      </dgm:t>
    </dgm:pt>
  </dgm:ptLst>
  <dgm:cxnLst>
    <dgm:cxn modelId="{BE5876CE-7A42-4E28-AB14-BA24A268A5CA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8CD6EB5-C5DD-46CE-8FB1-9B7B82E9D140}" type="presOf" srcId="{A4DBE9E6-97EB-4725-A2C1-3C97D390DE6E}" destId="{CD4B3101-F142-4E5E-B80A-8D9996F097C7}" srcOrd="0" destOrd="0" presId="urn:microsoft.com/office/officeart/2005/8/layout/venn1"/>
    <dgm:cxn modelId="{BCDB022C-944E-474F-9049-1C1E05E0467F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E37461B-6E11-4C9F-AEAA-5B0B9445E1EE}" type="presOf" srcId="{B9B3E140-8B8D-4175-BD94-00D1649702AA}" destId="{6DAFA64C-DC3D-43CC-9306-9A83B9F4FF30}" srcOrd="0" destOrd="0" presId="urn:microsoft.com/office/officeart/2005/8/layout/venn1"/>
    <dgm:cxn modelId="{0ACE32DE-3B49-4171-8213-E3B9EF138053}" type="presOf" srcId="{737B5EC5-D0D2-4529-A675-2479ADB7512A}" destId="{4470F79F-6492-40EA-A900-0CDDBA36E791}" srcOrd="0" destOrd="0" presId="urn:microsoft.com/office/officeart/2005/8/layout/venn1"/>
    <dgm:cxn modelId="{9B7FB463-4BE7-4A52-9B83-BD0EBD219670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03AAE750-DC46-4F66-97BF-357B71429BBA}" type="presOf" srcId="{938154DC-7DEC-4435-8AEE-F287F60DA644}" destId="{A319629E-037B-4B5B-8915-441F51FA60BC}" srcOrd="0" destOrd="0" presId="urn:microsoft.com/office/officeart/2005/8/layout/venn1"/>
    <dgm:cxn modelId="{4482269A-0976-4069-BC82-D4D370AA363F}" type="presOf" srcId="{AABD46EF-623D-4EC1-9905-9F9517C84035}" destId="{8A8110AF-7FCF-4E47-932E-B9CB33926204}" srcOrd="0" destOrd="0" presId="urn:microsoft.com/office/officeart/2005/8/layout/venn1"/>
    <dgm:cxn modelId="{213A8ABD-FD4E-416F-99E7-39CFB0EE73C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cxnId="{2B21FC62-6E7B-4E86-901F-C320E9329617}" type="parTrans">
      <dgm:prSet/>
      <dgm:spPr/>
      <dgm:t>
        <a:bodyPr/>
        <a:lstStyle/>
        <a:p>
          <a:endParaRPr lang="zh-CN" altLang="en-US"/>
        </a:p>
      </dgm:t>
    </dgm:pt>
    <dgm:pt modelId="{E9DC61F2-79D8-4484-8E44-6794BC3940A2}" cxnId="{2B21FC62-6E7B-4E86-901F-C320E9329617}" type="sibTrans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5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cxnId="{8C3AC8CF-CD5C-4961-B37E-08F0B762C53E}" type="parTrans">
      <dgm:prSet/>
      <dgm:spPr/>
      <dgm:t>
        <a:bodyPr/>
        <a:lstStyle/>
        <a:p>
          <a:endParaRPr lang="zh-CN" altLang="en-US"/>
        </a:p>
      </dgm:t>
    </dgm:pt>
    <dgm:pt modelId="{64EA75C9-5C20-4191-8BF0-E6DA063D3386}" cxnId="{8C3AC8CF-CD5C-4961-B37E-08F0B762C53E}" type="sibTrans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cxnId="{F8FB8444-3373-404C-9230-AE02F265EB7D}" type="parTrans">
      <dgm:prSet/>
      <dgm:spPr/>
      <dgm:t>
        <a:bodyPr/>
        <a:lstStyle/>
        <a:p>
          <a:endParaRPr lang="zh-CN" altLang="en-US"/>
        </a:p>
      </dgm:t>
    </dgm:pt>
    <dgm:pt modelId="{2D1234A8-D610-4E36-A02B-729B238B8E3D}" cxnId="{F8FB8444-3373-404C-9230-AE02F265EB7D}" type="sibTrans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cxnId="{43D3D3F3-471A-48BF-9BE4-5B6320766276}" type="parTrans">
      <dgm:prSet/>
      <dgm:spPr/>
      <dgm:t>
        <a:bodyPr/>
        <a:lstStyle/>
        <a:p>
          <a:endParaRPr lang="zh-CN" altLang="en-US"/>
        </a:p>
      </dgm:t>
    </dgm:pt>
    <dgm:pt modelId="{A69B06CF-6523-4B01-915A-C0C50F407655}" cxnId="{43D3D3F3-471A-48BF-9BE4-5B6320766276}" type="sibTrans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5B74F71-C24B-4CD5-92BF-CBCA22B396B6}" type="presOf" srcId="{45ECB1DE-4976-41EA-BF4A-BA9625218151}" destId="{61DA2F6A-A3A4-47F6-9631-E32DDDDECDEE}" srcOrd="0" destOrd="0" presId="urn:microsoft.com/office/officeart/2005/8/layout/venn1"/>
    <dgm:cxn modelId="{B6C58C1F-4569-4276-8423-BA9DCAA32220}" type="presOf" srcId="{EF24F56F-F948-4FAE-A21B-C908CFF0947F}" destId="{04E584C8-CAF4-4F3A-A494-457051CBD1BA}" srcOrd="0" destOrd="0" presId="urn:microsoft.com/office/officeart/2005/8/layout/venn1"/>
    <dgm:cxn modelId="{EA71EF57-2680-4A08-8E0B-E88382431F15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cxnId="{4ED37DFF-B7F3-4A12-BAF1-D82B1853C7BC}" type="parTrans">
      <dgm:prSet/>
      <dgm:spPr/>
      <dgm:t>
        <a:bodyPr/>
        <a:lstStyle/>
        <a:p>
          <a:endParaRPr lang="zh-CN" altLang="en-US"/>
        </a:p>
      </dgm:t>
    </dgm:pt>
    <dgm:pt modelId="{F4A9E490-2C33-4765-846D-F336D70D9E90}" cxnId="{4ED37DFF-B7F3-4A12-BAF1-D82B1853C7BC}" type="sibTrans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57A0CB7D-1649-4F1B-85C9-D5125515F49E}" type="presOf" srcId="{CE6CFCA0-C49C-4951-BE4A-2894AF7F0369}" destId="{7B1E7C52-CF18-48B2-BB65-024F73E359D3}" srcOrd="0" destOrd="0" presId="urn:microsoft.com/office/officeart/2005/8/layout/venn1"/>
    <dgm:cxn modelId="{FBB696DC-F9E4-47A8-8F17-CF55D1F0B330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CCE4C96-F5F2-4BE2-BABD-BBC0870D409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cxnId="{D4BAEDBC-6704-4ED8-83C9-D725DD67589D}" type="parTrans">
      <dgm:prSet/>
      <dgm:spPr/>
      <dgm:t>
        <a:bodyPr/>
        <a:lstStyle/>
        <a:p>
          <a:endParaRPr lang="zh-CN" altLang="en-US"/>
        </a:p>
      </dgm:t>
    </dgm:pt>
    <dgm:pt modelId="{8E214BAF-A429-4BFC-AB47-111633C977F3}" cxnId="{D4BAEDBC-6704-4ED8-83C9-D725DD67589D}" type="sibTrans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B54C1D96-6DE3-4BD7-9170-03194A74DF62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97AED54-C194-449E-A1AA-3637ABB9876B}" type="presOf" srcId="{4E65984A-BA92-43D1-B9A2-B9086CB43038}" destId="{952DD290-D500-4BE9-9525-723274617DF1}" srcOrd="0" destOrd="0" presId="urn:microsoft.com/office/officeart/2005/8/layout/venn1"/>
    <dgm:cxn modelId="{2A9DFF7F-F311-439F-AB3B-5323BB083A2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92160" cy="392160"/>
        <a:chOff x="0" y="0"/>
        <a:chExt cx="392160" cy="392160"/>
      </a:xfrm>
    </dsp:grpSpPr>
    <dsp:sp modelId="{04E584C8-CAF4-4F3A-A494-457051CBD1BA}">
      <dsp:nvSpPr>
        <dsp:cNvPr id="3" name="椭圆 2"/>
        <dsp:cNvSpPr/>
      </dsp:nvSpPr>
      <dsp:spPr bwMode="white">
        <a:xfrm>
          <a:off x="0" y="156464"/>
          <a:ext cx="392160" cy="39216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大</a:t>
          </a:r>
        </a:p>
      </dsp:txBody>
      <dsp:txXfrm>
        <a:off x="0" y="156464"/>
        <a:ext cx="392160" cy="39216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04057" cy="504057"/>
        <a:chOff x="0" y="0"/>
        <a:chExt cx="504057" cy="504057"/>
      </a:xfrm>
    </dsp:grpSpPr>
    <dsp:sp modelId="{CD4B3101-F142-4E5E-B80A-8D9996F097C7}">
      <dsp:nvSpPr>
        <dsp:cNvPr id="3" name="椭圆 2"/>
        <dsp:cNvSpPr/>
      </dsp:nvSpPr>
      <dsp:spPr bwMode="white">
        <a:xfrm>
          <a:off x="0" y="91646"/>
          <a:ext cx="504057" cy="50405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海</a:t>
          </a:r>
        </a:p>
      </dsp:txBody>
      <dsp:txXfrm>
        <a:off x="0" y="91646"/>
        <a:ext cx="504057" cy="50405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4795" cy="544795"/>
        <a:chOff x="0" y="0"/>
        <a:chExt cx="544795" cy="544795"/>
      </a:xfrm>
    </dsp:grpSpPr>
    <dsp:sp modelId="{6DAFA64C-DC3D-43CC-9306-9A83B9F4FF30}">
      <dsp:nvSpPr>
        <dsp:cNvPr id="3" name="椭圆 2"/>
        <dsp:cNvSpPr/>
      </dsp:nvSpPr>
      <dsp:spPr bwMode="white">
        <a:xfrm>
          <a:off x="0" y="80146"/>
          <a:ext cx="544795" cy="54479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大</a:t>
          </a:r>
        </a:p>
      </dsp:txBody>
      <dsp:txXfrm>
        <a:off x="0" y="80146"/>
        <a:ext cx="544795" cy="54479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46876" cy="446876"/>
        <a:chOff x="0" y="0"/>
        <a:chExt cx="446876" cy="446876"/>
      </a:xfrm>
    </dsp:grpSpPr>
    <dsp:sp modelId="{A319629E-037B-4B5B-8915-441F51FA60BC}">
      <dsp:nvSpPr>
        <dsp:cNvPr id="3" name="椭圆 2"/>
        <dsp:cNvSpPr/>
      </dsp:nvSpPr>
      <dsp:spPr bwMode="white">
        <a:xfrm>
          <a:off x="0" y="176675"/>
          <a:ext cx="446876" cy="4468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学</a:t>
          </a:r>
        </a:p>
      </dsp:txBody>
      <dsp:txXfrm>
        <a:off x="0" y="176675"/>
        <a:ext cx="446876" cy="44687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92160" cy="392160"/>
        <a:chOff x="0" y="0"/>
        <a:chExt cx="392160" cy="392160"/>
      </a:xfrm>
    </dsp:grpSpPr>
    <dsp:sp modelId="{04E584C8-CAF4-4F3A-A494-457051CBD1BA}">
      <dsp:nvSpPr>
        <dsp:cNvPr id="3" name="椭圆 2"/>
        <dsp:cNvSpPr/>
      </dsp:nvSpPr>
      <dsp:spPr bwMode="white">
        <a:xfrm>
          <a:off x="0" y="156464"/>
          <a:ext cx="392160" cy="39216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大</a:t>
          </a:r>
        </a:p>
      </dsp:txBody>
      <dsp:txXfrm>
        <a:off x="0" y="156464"/>
        <a:ext cx="392160" cy="39216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31506" cy="431506"/>
        <a:chOff x="0" y="0"/>
        <a:chExt cx="431506" cy="431506"/>
      </a:xfrm>
    </dsp:grpSpPr>
    <dsp:sp modelId="{EDBBB33F-27B5-48AE-A61C-C9DE23066AD1}">
      <dsp:nvSpPr>
        <dsp:cNvPr id="3" name="椭圆 2"/>
        <dsp:cNvSpPr/>
      </dsp:nvSpPr>
      <dsp:spPr bwMode="white">
        <a:xfrm>
          <a:off x="0" y="273582"/>
          <a:ext cx="431506" cy="43150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连</a:t>
          </a:r>
        </a:p>
      </dsp:txBody>
      <dsp:txXfrm>
        <a:off x="0" y="273582"/>
        <a:ext cx="431506" cy="43150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94351" cy="494351"/>
        <a:chOff x="0" y="0"/>
        <a:chExt cx="494351" cy="494351"/>
      </a:xfrm>
    </dsp:grpSpPr>
    <dsp:sp modelId="{952DD290-D500-4BE9-9525-723274617DF1}">
      <dsp:nvSpPr>
        <dsp:cNvPr id="3" name="椭圆 2"/>
        <dsp:cNvSpPr/>
      </dsp:nvSpPr>
      <dsp:spPr bwMode="white">
        <a:xfrm>
          <a:off x="0" y="0"/>
          <a:ext cx="494351" cy="4943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事</a:t>
          </a:r>
        </a:p>
      </dsp:txBody>
      <dsp:txXfrm>
        <a:off x="0" y="0"/>
        <a:ext cx="494351" cy="494351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04057" cy="504057"/>
        <a:chOff x="0" y="0"/>
        <a:chExt cx="504057" cy="504057"/>
      </a:xfrm>
    </dsp:grpSpPr>
    <dsp:sp modelId="{CD4B3101-F142-4E5E-B80A-8D9996F097C7}">
      <dsp:nvSpPr>
        <dsp:cNvPr id="3" name="椭圆 2"/>
        <dsp:cNvSpPr/>
      </dsp:nvSpPr>
      <dsp:spPr bwMode="white">
        <a:xfrm>
          <a:off x="0" y="91646"/>
          <a:ext cx="504057" cy="50405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海</a:t>
          </a:r>
        </a:p>
      </dsp:txBody>
      <dsp:txXfrm>
        <a:off x="0" y="91646"/>
        <a:ext cx="504057" cy="50405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4795" cy="544795"/>
        <a:chOff x="0" y="0"/>
        <a:chExt cx="544795" cy="544795"/>
      </a:xfrm>
    </dsp:grpSpPr>
    <dsp:sp modelId="{6DAFA64C-DC3D-43CC-9306-9A83B9F4FF30}">
      <dsp:nvSpPr>
        <dsp:cNvPr id="3" name="椭圆 2"/>
        <dsp:cNvSpPr/>
      </dsp:nvSpPr>
      <dsp:spPr bwMode="white">
        <a:xfrm>
          <a:off x="0" y="80146"/>
          <a:ext cx="544795" cy="54479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大</a:t>
          </a:r>
        </a:p>
      </dsp:txBody>
      <dsp:txXfrm>
        <a:off x="0" y="80146"/>
        <a:ext cx="544795" cy="544795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46876" cy="446876"/>
        <a:chOff x="0" y="0"/>
        <a:chExt cx="446876" cy="446876"/>
      </a:xfrm>
    </dsp:grpSpPr>
    <dsp:sp modelId="{A319629E-037B-4B5B-8915-441F51FA60BC}">
      <dsp:nvSpPr>
        <dsp:cNvPr id="3" name="椭圆 2"/>
        <dsp:cNvSpPr/>
      </dsp:nvSpPr>
      <dsp:spPr bwMode="white">
        <a:xfrm>
          <a:off x="0" y="176675"/>
          <a:ext cx="446876" cy="4468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学</a:t>
          </a:r>
        </a:p>
      </dsp:txBody>
      <dsp:txXfrm>
        <a:off x="0" y="176675"/>
        <a:ext cx="446876" cy="4468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31506" cy="431506"/>
        <a:chOff x="0" y="0"/>
        <a:chExt cx="431506" cy="431506"/>
      </a:xfrm>
    </dsp:grpSpPr>
    <dsp:sp modelId="{EDBBB33F-27B5-48AE-A61C-C9DE23066AD1}">
      <dsp:nvSpPr>
        <dsp:cNvPr id="3" name="椭圆 2"/>
        <dsp:cNvSpPr/>
      </dsp:nvSpPr>
      <dsp:spPr bwMode="white">
        <a:xfrm>
          <a:off x="0" y="273582"/>
          <a:ext cx="431506" cy="43150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连</a:t>
          </a:r>
        </a:p>
      </dsp:txBody>
      <dsp:txXfrm>
        <a:off x="0" y="273582"/>
        <a:ext cx="431506" cy="431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94351" cy="494351"/>
        <a:chOff x="0" y="0"/>
        <a:chExt cx="494351" cy="494351"/>
      </a:xfrm>
    </dsp:grpSpPr>
    <dsp:sp modelId="{952DD290-D500-4BE9-9525-723274617DF1}">
      <dsp:nvSpPr>
        <dsp:cNvPr id="3" name="椭圆 2"/>
        <dsp:cNvSpPr/>
      </dsp:nvSpPr>
      <dsp:spPr bwMode="white">
        <a:xfrm>
          <a:off x="0" y="0"/>
          <a:ext cx="494351" cy="4943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事</a:t>
          </a:r>
        </a:p>
      </dsp:txBody>
      <dsp:txXfrm>
        <a:off x="0" y="0"/>
        <a:ext cx="494351" cy="49435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04057" cy="504057"/>
        <a:chOff x="0" y="0"/>
        <a:chExt cx="504057" cy="504057"/>
      </a:xfrm>
    </dsp:grpSpPr>
    <dsp:sp modelId="{CD4B3101-F142-4E5E-B80A-8D9996F097C7}">
      <dsp:nvSpPr>
        <dsp:cNvPr id="3" name="椭圆 2"/>
        <dsp:cNvSpPr/>
      </dsp:nvSpPr>
      <dsp:spPr bwMode="white">
        <a:xfrm>
          <a:off x="0" y="91646"/>
          <a:ext cx="504057" cy="504057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3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海</a:t>
          </a:r>
        </a:p>
      </dsp:txBody>
      <dsp:txXfrm>
        <a:off x="0" y="91646"/>
        <a:ext cx="504057" cy="5040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44795" cy="544795"/>
        <a:chOff x="0" y="0"/>
        <a:chExt cx="544795" cy="544795"/>
      </a:xfrm>
    </dsp:grpSpPr>
    <dsp:sp modelId="{6DAFA64C-DC3D-43CC-9306-9A83B9F4FF30}">
      <dsp:nvSpPr>
        <dsp:cNvPr id="3" name="椭圆 2"/>
        <dsp:cNvSpPr/>
      </dsp:nvSpPr>
      <dsp:spPr bwMode="white">
        <a:xfrm>
          <a:off x="0" y="80146"/>
          <a:ext cx="544795" cy="544795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500"/>
          </a:lvl1pPr>
          <a:lvl2pPr marL="171450" indent="-171450" algn="ctr">
            <a:defRPr sz="1900"/>
          </a:lvl2pPr>
          <a:lvl3pPr marL="342900" indent="-171450" algn="ctr">
            <a:defRPr sz="1900"/>
          </a:lvl3pPr>
          <a:lvl4pPr marL="514350" indent="-171450" algn="ctr">
            <a:defRPr sz="1900"/>
          </a:lvl4pPr>
          <a:lvl5pPr marL="685800" indent="-171450" algn="ctr">
            <a:defRPr sz="1900"/>
          </a:lvl5pPr>
          <a:lvl6pPr marL="857250" indent="-171450" algn="ctr">
            <a:defRPr sz="1900"/>
          </a:lvl6pPr>
          <a:lvl7pPr marL="1028700" indent="-171450" algn="ctr">
            <a:defRPr sz="1900"/>
          </a:lvl7pPr>
          <a:lvl8pPr marL="1200150" indent="-171450" algn="ctr">
            <a:defRPr sz="1900"/>
          </a:lvl8pPr>
          <a:lvl9pPr marL="1371600" indent="-171450" algn="ctr">
            <a:defRPr sz="19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大</a:t>
          </a:r>
        </a:p>
      </dsp:txBody>
      <dsp:txXfrm>
        <a:off x="0" y="80146"/>
        <a:ext cx="544795" cy="5447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46876" cy="446876"/>
        <a:chOff x="0" y="0"/>
        <a:chExt cx="446876" cy="446876"/>
      </a:xfrm>
    </dsp:grpSpPr>
    <dsp:sp modelId="{A319629E-037B-4B5B-8915-441F51FA60BC}">
      <dsp:nvSpPr>
        <dsp:cNvPr id="3" name="椭圆 2"/>
        <dsp:cNvSpPr/>
      </dsp:nvSpPr>
      <dsp:spPr bwMode="white">
        <a:xfrm>
          <a:off x="0" y="176675"/>
          <a:ext cx="446876" cy="44687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学</a:t>
          </a:r>
        </a:p>
      </dsp:txBody>
      <dsp:txXfrm>
        <a:off x="0" y="176675"/>
        <a:ext cx="446876" cy="44687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392160" cy="392160"/>
        <a:chOff x="0" y="0"/>
        <a:chExt cx="392160" cy="392160"/>
      </a:xfrm>
    </dsp:grpSpPr>
    <dsp:sp modelId="{04E584C8-CAF4-4F3A-A494-457051CBD1BA}">
      <dsp:nvSpPr>
        <dsp:cNvPr id="3" name="椭圆 2"/>
        <dsp:cNvSpPr/>
      </dsp:nvSpPr>
      <dsp:spPr bwMode="white">
        <a:xfrm>
          <a:off x="0" y="156464"/>
          <a:ext cx="392160" cy="392160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大</a:t>
          </a:r>
        </a:p>
      </dsp:txBody>
      <dsp:txXfrm>
        <a:off x="0" y="156464"/>
        <a:ext cx="392160" cy="3921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31506" cy="431506"/>
        <a:chOff x="0" y="0"/>
        <a:chExt cx="431506" cy="431506"/>
      </a:xfrm>
    </dsp:grpSpPr>
    <dsp:sp modelId="{EDBBB33F-27B5-48AE-A61C-C9DE23066AD1}">
      <dsp:nvSpPr>
        <dsp:cNvPr id="3" name="椭圆 2"/>
        <dsp:cNvSpPr/>
      </dsp:nvSpPr>
      <dsp:spPr bwMode="white">
        <a:xfrm>
          <a:off x="0" y="273582"/>
          <a:ext cx="431506" cy="431506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连</a:t>
          </a:r>
        </a:p>
      </dsp:txBody>
      <dsp:txXfrm>
        <a:off x="0" y="273582"/>
        <a:ext cx="431506" cy="43150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494351" cy="494351"/>
        <a:chOff x="0" y="0"/>
        <a:chExt cx="494351" cy="494351"/>
      </a:xfrm>
    </dsp:grpSpPr>
    <dsp:sp modelId="{952DD290-D500-4BE9-9525-723274617DF1}">
      <dsp:nvSpPr>
        <dsp:cNvPr id="3" name="椭圆 2"/>
        <dsp:cNvSpPr/>
      </dsp:nvSpPr>
      <dsp:spPr bwMode="white">
        <a:xfrm>
          <a:off x="0" y="0"/>
          <a:ext cx="494351" cy="494351"/>
        </a:xfrm>
        <a:prstGeom prst="ellipse">
          <a:avLst/>
        </a:prstGeom>
      </dsp:spPr>
      <dsp:style>
        <a:lnRef idx="2">
          <a:schemeClr val="lt1"/>
        </a:lnRef>
        <a:fillRef idx="1">
          <a:schemeClr val="accent1">
            <a:alpha val="50000"/>
          </a:schemeClr>
        </a:fillRef>
        <a:effectRef idx="0">
          <a:scrgbClr r="0" g="0" b="0"/>
        </a:effectRef>
        <a:fontRef idx="minor">
          <a:schemeClr val="tx1"/>
        </a:fontRef>
      </dsp:style>
      <dsp:txBody>
        <a:bodyPr lIns="0" tIns="0" rIns="0" bIns="0" anchor="ctr"/>
        <a:lstStyle>
          <a:lvl1pPr algn="ctr">
            <a:defRPr sz="2200"/>
          </a:lvl1pPr>
          <a:lvl2pPr marL="171450" indent="-171450" algn="ctr">
            <a:defRPr sz="1700"/>
          </a:lvl2pPr>
          <a:lvl3pPr marL="342900" indent="-171450" algn="ctr">
            <a:defRPr sz="1700"/>
          </a:lvl3pPr>
          <a:lvl4pPr marL="514350" indent="-171450" algn="ctr">
            <a:defRPr sz="1700"/>
          </a:lvl4pPr>
          <a:lvl5pPr marL="685800" indent="-171450" algn="ctr">
            <a:defRPr sz="1700"/>
          </a:lvl5pPr>
          <a:lvl6pPr marL="857250" indent="-171450" algn="ctr">
            <a:defRPr sz="1700"/>
          </a:lvl6pPr>
          <a:lvl7pPr marL="1028700" indent="-171450" algn="ctr">
            <a:defRPr sz="1700"/>
          </a:lvl7pPr>
          <a:lvl8pPr marL="1200150" indent="-171450" algn="ctr">
            <a:defRPr sz="1700"/>
          </a:lvl8pPr>
          <a:lvl9pPr marL="1371600" indent="-171450" algn="ctr">
            <a:defRPr sz="17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dirty="0"/>
            <a:t>事</a:t>
          </a:r>
        </a:p>
      </dsp:txBody>
      <dsp:txXfrm>
        <a:off x="0" y="0"/>
        <a:ext cx="494351" cy="494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.wmf"/><Relationship Id="rId8" Type="http://schemas.openxmlformats.org/officeDocument/2006/relationships/image" Target="../media/image10.wmf"/><Relationship Id="rId7" Type="http://schemas.openxmlformats.org/officeDocument/2006/relationships/image" Target="../media/image9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1" Type="http://schemas.openxmlformats.org/officeDocument/2006/relationships/image" Target="../media/image13.wmf"/><Relationship Id="rId10" Type="http://schemas.openxmlformats.org/officeDocument/2006/relationships/image" Target="../media/image12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image" Target="../media/image38.wmf"/><Relationship Id="rId7" Type="http://schemas.openxmlformats.org/officeDocument/2006/relationships/image" Target="../media/image37.wmf"/><Relationship Id="rId6" Type="http://schemas.openxmlformats.org/officeDocument/2006/relationships/image" Target="../media/image36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1" Type="http://schemas.openxmlformats.org/officeDocument/2006/relationships/image" Target="../media/image41.wmf"/><Relationship Id="rId10" Type="http://schemas.openxmlformats.org/officeDocument/2006/relationships/image" Target="../media/image40.wmf"/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50.wmf"/><Relationship Id="rId8" Type="http://schemas.openxmlformats.org/officeDocument/2006/relationships/image" Target="../media/image49.wmf"/><Relationship Id="rId7" Type="http://schemas.openxmlformats.org/officeDocument/2006/relationships/image" Target="../media/image48.wmf"/><Relationship Id="rId6" Type="http://schemas.openxmlformats.org/officeDocument/2006/relationships/image" Target="../media/image47.wmf"/><Relationship Id="rId5" Type="http://schemas.openxmlformats.org/officeDocument/2006/relationships/image" Target="../media/image46.wmf"/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0" Type="http://schemas.openxmlformats.org/officeDocument/2006/relationships/image" Target="../media/image51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59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66.wmf"/><Relationship Id="rId8" Type="http://schemas.openxmlformats.org/officeDocument/2006/relationships/image" Target="../media/image65.wmf"/><Relationship Id="rId7" Type="http://schemas.openxmlformats.org/officeDocument/2006/relationships/image" Target="../media/image56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54.wmf"/><Relationship Id="rId12" Type="http://schemas.openxmlformats.org/officeDocument/2006/relationships/image" Target="../media/image69.wmf"/><Relationship Id="rId11" Type="http://schemas.openxmlformats.org/officeDocument/2006/relationships/image" Target="../media/image68.wmf"/><Relationship Id="rId10" Type="http://schemas.openxmlformats.org/officeDocument/2006/relationships/image" Target="../media/image67.wmf"/><Relationship Id="rId1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3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7.vml.rels><?xml version="1.0" encoding="UTF-8" standalone="yes"?>
<Relationships xmlns="http://schemas.openxmlformats.org/package/2006/relationships"><Relationship Id="rId4" Type="http://schemas.openxmlformats.org/officeDocument/2006/relationships/image" Target="../media/image73.wmf"/><Relationship Id="rId3" Type="http://schemas.openxmlformats.org/officeDocument/2006/relationships/image" Target="../media/image76.w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3.wmf"/><Relationship Id="rId3" Type="http://schemas.openxmlformats.org/officeDocument/2006/relationships/image" Target="../media/image82.wmf"/><Relationship Id="rId2" Type="http://schemas.openxmlformats.org/officeDocument/2006/relationships/image" Target="../media/image81.wmf"/><Relationship Id="rId1" Type="http://schemas.openxmlformats.org/officeDocument/2006/relationships/image" Target="../media/image80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Relationship Id="rId3" Type="http://schemas.openxmlformats.org/officeDocument/2006/relationships/image" Target="../media/image16.wmf"/><Relationship Id="rId2" Type="http://schemas.openxmlformats.org/officeDocument/2006/relationships/image" Target="../media/image8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E81A1-D46F-4332-B224-0D51123B06E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3AAD0-2D20-4756-9DEB-5BF3F20428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2.xml"/><Relationship Id="rId8" Type="http://schemas.openxmlformats.org/officeDocument/2006/relationships/diagramLayout" Target="../diagrams/layout2.xml"/><Relationship Id="rId7" Type="http://schemas.openxmlformats.org/officeDocument/2006/relationships/diagramData" Target="../diagrams/data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3" Type="http://schemas.microsoft.com/office/2007/relationships/hdphoto" Target="../media/image2.wdp"/><Relationship Id="rId32" Type="http://schemas.openxmlformats.org/officeDocument/2006/relationships/image" Target="../media/image1.png"/><Relationship Id="rId31" Type="http://schemas.microsoft.com/office/2007/relationships/diagramDrawing" Target="../diagrams/drawing6.xml"/><Relationship Id="rId30" Type="http://schemas.openxmlformats.org/officeDocument/2006/relationships/diagramColors" Target="../diagrams/colors6.xml"/><Relationship Id="rId3" Type="http://schemas.openxmlformats.org/officeDocument/2006/relationships/diagramLayout" Target="../diagrams/layout1.xml"/><Relationship Id="rId29" Type="http://schemas.openxmlformats.org/officeDocument/2006/relationships/diagramQuickStyle" Target="../diagrams/quickStyle6.xml"/><Relationship Id="rId28" Type="http://schemas.openxmlformats.org/officeDocument/2006/relationships/diagramLayout" Target="../diagrams/layout6.xml"/><Relationship Id="rId27" Type="http://schemas.openxmlformats.org/officeDocument/2006/relationships/diagramData" Target="../diagrams/data6.xml"/><Relationship Id="rId26" Type="http://schemas.microsoft.com/office/2007/relationships/diagramDrawing" Target="../diagrams/drawing5.xml"/><Relationship Id="rId25" Type="http://schemas.openxmlformats.org/officeDocument/2006/relationships/diagramColors" Target="../diagrams/colors5.xml"/><Relationship Id="rId24" Type="http://schemas.openxmlformats.org/officeDocument/2006/relationships/diagramQuickStyle" Target="../diagrams/quickStyle5.xml"/><Relationship Id="rId23" Type="http://schemas.openxmlformats.org/officeDocument/2006/relationships/diagramLayout" Target="../diagrams/layout5.xml"/><Relationship Id="rId22" Type="http://schemas.openxmlformats.org/officeDocument/2006/relationships/diagramData" Target="../diagrams/data5.xml"/><Relationship Id="rId21" Type="http://schemas.microsoft.com/office/2007/relationships/diagramDrawing" Target="../diagrams/drawing4.xml"/><Relationship Id="rId20" Type="http://schemas.openxmlformats.org/officeDocument/2006/relationships/diagramColors" Target="../diagrams/colors4.xml"/><Relationship Id="rId2" Type="http://schemas.openxmlformats.org/officeDocument/2006/relationships/diagramData" Target="../diagrams/data1.xml"/><Relationship Id="rId19" Type="http://schemas.openxmlformats.org/officeDocument/2006/relationships/diagramQuickStyle" Target="../diagrams/quickStyle4.xml"/><Relationship Id="rId18" Type="http://schemas.openxmlformats.org/officeDocument/2006/relationships/diagramLayout" Target="../diagrams/layout4.xml"/><Relationship Id="rId17" Type="http://schemas.openxmlformats.org/officeDocument/2006/relationships/diagramData" Target="../diagrams/data4.xml"/><Relationship Id="rId16" Type="http://schemas.microsoft.com/office/2007/relationships/diagramDrawing" Target="../diagrams/drawing3.xml"/><Relationship Id="rId15" Type="http://schemas.openxmlformats.org/officeDocument/2006/relationships/diagramColors" Target="../diagrams/colors3.xml"/><Relationship Id="rId14" Type="http://schemas.openxmlformats.org/officeDocument/2006/relationships/diagramQuickStyle" Target="../diagrams/quickStyle3.xml"/><Relationship Id="rId13" Type="http://schemas.openxmlformats.org/officeDocument/2006/relationships/diagramLayout" Target="../diagrams/layout3.xml"/><Relationship Id="rId12" Type="http://schemas.openxmlformats.org/officeDocument/2006/relationships/diagramData" Target="../diagrams/data3.xml"/><Relationship Id="rId11" Type="http://schemas.microsoft.com/office/2007/relationships/diagramDrawing" Target="../diagrams/drawing2.xml"/><Relationship Id="rId10" Type="http://schemas.openxmlformats.org/officeDocument/2006/relationships/diagramColors" Target="../diagrams/colors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8.xml"/><Relationship Id="rId8" Type="http://schemas.openxmlformats.org/officeDocument/2006/relationships/diagramLayout" Target="../diagrams/layout8.xml"/><Relationship Id="rId7" Type="http://schemas.openxmlformats.org/officeDocument/2006/relationships/diagramData" Target="../diagrams/data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Relationship Id="rId33" Type="http://schemas.microsoft.com/office/2007/relationships/hdphoto" Target="../media/image2.wdp"/><Relationship Id="rId32" Type="http://schemas.openxmlformats.org/officeDocument/2006/relationships/image" Target="../media/image1.png"/><Relationship Id="rId31" Type="http://schemas.microsoft.com/office/2007/relationships/diagramDrawing" Target="../diagrams/drawing12.xml"/><Relationship Id="rId30" Type="http://schemas.openxmlformats.org/officeDocument/2006/relationships/diagramColors" Target="../diagrams/colors12.xml"/><Relationship Id="rId3" Type="http://schemas.openxmlformats.org/officeDocument/2006/relationships/diagramLayout" Target="../diagrams/layout7.xml"/><Relationship Id="rId29" Type="http://schemas.openxmlformats.org/officeDocument/2006/relationships/diagramQuickStyle" Target="../diagrams/quickStyle12.xml"/><Relationship Id="rId28" Type="http://schemas.openxmlformats.org/officeDocument/2006/relationships/diagramLayout" Target="../diagrams/layout12.xml"/><Relationship Id="rId27" Type="http://schemas.openxmlformats.org/officeDocument/2006/relationships/diagramData" Target="../diagrams/data12.xml"/><Relationship Id="rId26" Type="http://schemas.microsoft.com/office/2007/relationships/diagramDrawing" Target="../diagrams/drawing11.xml"/><Relationship Id="rId25" Type="http://schemas.openxmlformats.org/officeDocument/2006/relationships/diagramColors" Target="../diagrams/colors11.xml"/><Relationship Id="rId24" Type="http://schemas.openxmlformats.org/officeDocument/2006/relationships/diagramQuickStyle" Target="../diagrams/quickStyle11.xml"/><Relationship Id="rId23" Type="http://schemas.openxmlformats.org/officeDocument/2006/relationships/diagramLayout" Target="../diagrams/layout11.xml"/><Relationship Id="rId22" Type="http://schemas.openxmlformats.org/officeDocument/2006/relationships/diagramData" Target="../diagrams/data11.xml"/><Relationship Id="rId21" Type="http://schemas.microsoft.com/office/2007/relationships/diagramDrawing" Target="../diagrams/drawing10.xml"/><Relationship Id="rId20" Type="http://schemas.openxmlformats.org/officeDocument/2006/relationships/diagramColors" Target="../diagrams/colors10.xml"/><Relationship Id="rId2" Type="http://schemas.openxmlformats.org/officeDocument/2006/relationships/diagramData" Target="../diagrams/data7.xml"/><Relationship Id="rId19" Type="http://schemas.openxmlformats.org/officeDocument/2006/relationships/diagramQuickStyle" Target="../diagrams/quickStyle10.xml"/><Relationship Id="rId18" Type="http://schemas.openxmlformats.org/officeDocument/2006/relationships/diagramLayout" Target="../diagrams/layout10.xml"/><Relationship Id="rId17" Type="http://schemas.openxmlformats.org/officeDocument/2006/relationships/diagramData" Target="../diagrams/data10.xml"/><Relationship Id="rId16" Type="http://schemas.microsoft.com/office/2007/relationships/diagramDrawing" Target="../diagrams/drawing9.xml"/><Relationship Id="rId15" Type="http://schemas.openxmlformats.org/officeDocument/2006/relationships/diagramColors" Target="../diagrams/colors9.xml"/><Relationship Id="rId14" Type="http://schemas.openxmlformats.org/officeDocument/2006/relationships/diagramQuickStyle" Target="../diagrams/quickStyle9.xml"/><Relationship Id="rId13" Type="http://schemas.openxmlformats.org/officeDocument/2006/relationships/diagramLayout" Target="../diagrams/layout9.xml"/><Relationship Id="rId12" Type="http://schemas.openxmlformats.org/officeDocument/2006/relationships/diagramData" Target="../diagrams/data9.xml"/><Relationship Id="rId11" Type="http://schemas.microsoft.com/office/2007/relationships/diagramDrawing" Target="../diagrams/drawing8.xml"/><Relationship Id="rId10" Type="http://schemas.openxmlformats.org/officeDocument/2006/relationships/diagramColors" Target="../diagrams/colors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diagramQuickStyle" Target="../diagrams/quickStyle14.xml"/><Relationship Id="rId8" Type="http://schemas.openxmlformats.org/officeDocument/2006/relationships/diagramLayout" Target="../diagrams/layout14.xml"/><Relationship Id="rId7" Type="http://schemas.openxmlformats.org/officeDocument/2006/relationships/diagramData" Target="../diagrams/data14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Relationship Id="rId33" Type="http://schemas.microsoft.com/office/2007/relationships/hdphoto" Target="../media/image2.wdp"/><Relationship Id="rId32" Type="http://schemas.openxmlformats.org/officeDocument/2006/relationships/image" Target="../media/image1.png"/><Relationship Id="rId31" Type="http://schemas.microsoft.com/office/2007/relationships/diagramDrawing" Target="../diagrams/drawing18.xml"/><Relationship Id="rId30" Type="http://schemas.openxmlformats.org/officeDocument/2006/relationships/diagramColors" Target="../diagrams/colors18.xml"/><Relationship Id="rId3" Type="http://schemas.openxmlformats.org/officeDocument/2006/relationships/diagramLayout" Target="../diagrams/layout13.xml"/><Relationship Id="rId29" Type="http://schemas.openxmlformats.org/officeDocument/2006/relationships/diagramQuickStyle" Target="../diagrams/quickStyle18.xml"/><Relationship Id="rId28" Type="http://schemas.openxmlformats.org/officeDocument/2006/relationships/diagramLayout" Target="../diagrams/layout18.xml"/><Relationship Id="rId27" Type="http://schemas.openxmlformats.org/officeDocument/2006/relationships/diagramData" Target="../diagrams/data18.xml"/><Relationship Id="rId26" Type="http://schemas.microsoft.com/office/2007/relationships/diagramDrawing" Target="../diagrams/drawing17.xml"/><Relationship Id="rId25" Type="http://schemas.openxmlformats.org/officeDocument/2006/relationships/diagramColors" Target="../diagrams/colors17.xml"/><Relationship Id="rId24" Type="http://schemas.openxmlformats.org/officeDocument/2006/relationships/diagramQuickStyle" Target="../diagrams/quickStyle17.xml"/><Relationship Id="rId23" Type="http://schemas.openxmlformats.org/officeDocument/2006/relationships/diagramLayout" Target="../diagrams/layout17.xml"/><Relationship Id="rId22" Type="http://schemas.openxmlformats.org/officeDocument/2006/relationships/diagramData" Target="../diagrams/data17.xml"/><Relationship Id="rId21" Type="http://schemas.microsoft.com/office/2007/relationships/diagramDrawing" Target="../diagrams/drawing16.xml"/><Relationship Id="rId20" Type="http://schemas.openxmlformats.org/officeDocument/2006/relationships/diagramColors" Target="../diagrams/colors16.xml"/><Relationship Id="rId2" Type="http://schemas.openxmlformats.org/officeDocument/2006/relationships/diagramData" Target="../diagrams/data13.xml"/><Relationship Id="rId19" Type="http://schemas.openxmlformats.org/officeDocument/2006/relationships/diagramQuickStyle" Target="../diagrams/quickStyle16.xml"/><Relationship Id="rId18" Type="http://schemas.openxmlformats.org/officeDocument/2006/relationships/diagramLayout" Target="../diagrams/layout16.xml"/><Relationship Id="rId17" Type="http://schemas.openxmlformats.org/officeDocument/2006/relationships/diagramData" Target="../diagrams/data16.xml"/><Relationship Id="rId16" Type="http://schemas.microsoft.com/office/2007/relationships/diagramDrawing" Target="../diagrams/drawing15.xml"/><Relationship Id="rId15" Type="http://schemas.openxmlformats.org/officeDocument/2006/relationships/diagramColors" Target="../diagrams/colors15.xml"/><Relationship Id="rId14" Type="http://schemas.openxmlformats.org/officeDocument/2006/relationships/diagramQuickStyle" Target="../diagrams/quickStyle15.xml"/><Relationship Id="rId13" Type="http://schemas.openxmlformats.org/officeDocument/2006/relationships/diagramLayout" Target="../diagrams/layout15.xml"/><Relationship Id="rId12" Type="http://schemas.openxmlformats.org/officeDocument/2006/relationships/diagramData" Target="../diagrams/data15.xml"/><Relationship Id="rId11" Type="http://schemas.microsoft.com/office/2007/relationships/diagramDrawing" Target="../diagrams/drawing14.xml"/><Relationship Id="rId10" Type="http://schemas.openxmlformats.org/officeDocument/2006/relationships/diagramColors" Target="../diagrams/colors1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BE43D-44D9-469B-8F6B-A6AD1F64EE8F}" type="datetime1">
              <a:rPr lang="zh-CN" altLang="en-US" smtClean="0"/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488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5E84D-57D2-4283-83AF-CDC9FFC24AF4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488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24E42-FEB6-4678-9742-92532B16A55D}" type="datetime1">
              <a:rPr lang="zh-CN" altLang="en-US" smtClean="0"/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488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</a:t>
            </a:r>
            <a:endParaRPr lang="zh-CN" altLang="en-US" dirty="0"/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/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/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/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/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/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/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BA917-9646-409D-8467-605F11DE428D}" type="datetime1">
              <a:rPr lang="zh-CN" altLang="en-US" smtClean="0"/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488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987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BC817-CFA8-478A-8BA5-5977E399C700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42488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716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37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28.wmf"/><Relationship Id="rId1" Type="http://schemas.openxmlformats.org/officeDocument/2006/relationships/oleObject" Target="../embeddings/oleObject3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6.bin"/><Relationship Id="rId8" Type="http://schemas.openxmlformats.org/officeDocument/2006/relationships/image" Target="../media/image34.wmf"/><Relationship Id="rId7" Type="http://schemas.openxmlformats.org/officeDocument/2006/relationships/oleObject" Target="../embeddings/oleObject45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43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41.wmf"/><Relationship Id="rId21" Type="http://schemas.openxmlformats.org/officeDocument/2006/relationships/oleObject" Target="../embeddings/oleObject52.bin"/><Relationship Id="rId20" Type="http://schemas.openxmlformats.org/officeDocument/2006/relationships/image" Target="../media/image40.wmf"/><Relationship Id="rId2" Type="http://schemas.openxmlformats.org/officeDocument/2006/relationships/image" Target="../media/image31.wmf"/><Relationship Id="rId19" Type="http://schemas.openxmlformats.org/officeDocument/2006/relationships/oleObject" Target="../embeddings/oleObject51.bin"/><Relationship Id="rId18" Type="http://schemas.openxmlformats.org/officeDocument/2006/relationships/image" Target="../media/image39.wmf"/><Relationship Id="rId17" Type="http://schemas.openxmlformats.org/officeDocument/2006/relationships/oleObject" Target="../embeddings/oleObject50.bin"/><Relationship Id="rId16" Type="http://schemas.openxmlformats.org/officeDocument/2006/relationships/image" Target="../media/image38.wmf"/><Relationship Id="rId15" Type="http://schemas.openxmlformats.org/officeDocument/2006/relationships/oleObject" Target="../embeddings/oleObject49.bin"/><Relationship Id="rId14" Type="http://schemas.openxmlformats.org/officeDocument/2006/relationships/image" Target="../media/image37.wmf"/><Relationship Id="rId13" Type="http://schemas.openxmlformats.org/officeDocument/2006/relationships/oleObject" Target="../embeddings/oleObject48.bin"/><Relationship Id="rId12" Type="http://schemas.openxmlformats.org/officeDocument/2006/relationships/image" Target="../media/image36.wmf"/><Relationship Id="rId11" Type="http://schemas.openxmlformats.org/officeDocument/2006/relationships/oleObject" Target="../embeddings/oleObject47.bin"/><Relationship Id="rId10" Type="http://schemas.openxmlformats.org/officeDocument/2006/relationships/image" Target="../media/image35.wmf"/><Relationship Id="rId1" Type="http://schemas.openxmlformats.org/officeDocument/2006/relationships/oleObject" Target="../embeddings/oleObject42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45.w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54.bin"/><Relationship Id="rId22" Type="http://schemas.openxmlformats.org/officeDocument/2006/relationships/vmlDrawing" Target="../drawings/vmlDrawing11.vml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51.wmf"/><Relationship Id="rId2" Type="http://schemas.openxmlformats.org/officeDocument/2006/relationships/image" Target="../media/image42.wmf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50.w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49.w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48.w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47.w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46.wmf"/><Relationship Id="rId1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2.wmf"/><Relationship Id="rId1" Type="http://schemas.openxmlformats.org/officeDocument/2006/relationships/oleObject" Target="../embeddings/oleObject63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8.bin"/><Relationship Id="rId8" Type="http://schemas.openxmlformats.org/officeDocument/2006/relationships/image" Target="../media/image56.wmf"/><Relationship Id="rId7" Type="http://schemas.openxmlformats.org/officeDocument/2006/relationships/oleObject" Target="../embeddings/oleObject67.bin"/><Relationship Id="rId6" Type="http://schemas.openxmlformats.org/officeDocument/2006/relationships/image" Target="../media/image5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53.wmf"/><Relationship Id="rId18" Type="http://schemas.openxmlformats.org/officeDocument/2006/relationships/vmlDrawing" Target="../drawings/vmlDrawing13.vml"/><Relationship Id="rId17" Type="http://schemas.openxmlformats.org/officeDocument/2006/relationships/slideLayout" Target="../slideLayouts/slideLayout1.xml"/><Relationship Id="rId16" Type="http://schemas.openxmlformats.org/officeDocument/2006/relationships/image" Target="../media/image59.wmf"/><Relationship Id="rId15" Type="http://schemas.openxmlformats.org/officeDocument/2006/relationships/oleObject" Target="../embeddings/oleObject72.bin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71.bin"/><Relationship Id="rId12" Type="http://schemas.openxmlformats.org/officeDocument/2006/relationships/image" Target="../media/image57.wmf"/><Relationship Id="rId11" Type="http://schemas.openxmlformats.org/officeDocument/2006/relationships/oleObject" Target="../embeddings/oleObject70.bin"/><Relationship Id="rId10" Type="http://schemas.openxmlformats.org/officeDocument/2006/relationships/oleObject" Target="../embeddings/oleObject69.bin"/><Relationship Id="rId1" Type="http://schemas.openxmlformats.org/officeDocument/2006/relationships/oleObject" Target="../embeddings/oleObject6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7.bin"/><Relationship Id="rId8" Type="http://schemas.openxmlformats.org/officeDocument/2006/relationships/image" Target="../media/image62.wmf"/><Relationship Id="rId7" Type="http://schemas.openxmlformats.org/officeDocument/2006/relationships/oleObject" Target="../embeddings/oleObject76.bin"/><Relationship Id="rId6" Type="http://schemas.openxmlformats.org/officeDocument/2006/relationships/image" Target="../media/image6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54.wmf"/><Relationship Id="rId3" Type="http://schemas.openxmlformats.org/officeDocument/2006/relationships/oleObject" Target="../embeddings/oleObject74.bin"/><Relationship Id="rId28" Type="http://schemas.openxmlformats.org/officeDocument/2006/relationships/vmlDrawing" Target="../drawings/vmlDrawing14.vml"/><Relationship Id="rId27" Type="http://schemas.openxmlformats.org/officeDocument/2006/relationships/slideLayout" Target="../slideLayouts/slideLayout1.xml"/><Relationship Id="rId26" Type="http://schemas.openxmlformats.org/officeDocument/2006/relationships/image" Target="../media/image69.wmf"/><Relationship Id="rId25" Type="http://schemas.openxmlformats.org/officeDocument/2006/relationships/oleObject" Target="../embeddings/oleObject86.bin"/><Relationship Id="rId24" Type="http://schemas.openxmlformats.org/officeDocument/2006/relationships/oleObject" Target="../embeddings/oleObject85.bin"/><Relationship Id="rId23" Type="http://schemas.openxmlformats.org/officeDocument/2006/relationships/image" Target="../media/image68.wmf"/><Relationship Id="rId22" Type="http://schemas.openxmlformats.org/officeDocument/2006/relationships/oleObject" Target="../embeddings/oleObject84.bin"/><Relationship Id="rId21" Type="http://schemas.openxmlformats.org/officeDocument/2006/relationships/oleObject" Target="../embeddings/oleObject83.bin"/><Relationship Id="rId20" Type="http://schemas.openxmlformats.org/officeDocument/2006/relationships/image" Target="../media/image67.wmf"/><Relationship Id="rId2" Type="http://schemas.openxmlformats.org/officeDocument/2006/relationships/image" Target="../media/image60.wmf"/><Relationship Id="rId19" Type="http://schemas.openxmlformats.org/officeDocument/2006/relationships/oleObject" Target="../embeddings/oleObject82.bin"/><Relationship Id="rId18" Type="http://schemas.openxmlformats.org/officeDocument/2006/relationships/image" Target="../media/image66.wmf"/><Relationship Id="rId17" Type="http://schemas.openxmlformats.org/officeDocument/2006/relationships/oleObject" Target="../embeddings/oleObject81.bin"/><Relationship Id="rId16" Type="http://schemas.openxmlformats.org/officeDocument/2006/relationships/image" Target="../media/image65.wmf"/><Relationship Id="rId15" Type="http://schemas.openxmlformats.org/officeDocument/2006/relationships/oleObject" Target="../embeddings/oleObject80.bin"/><Relationship Id="rId14" Type="http://schemas.openxmlformats.org/officeDocument/2006/relationships/image" Target="../media/image56.wmf"/><Relationship Id="rId13" Type="http://schemas.openxmlformats.org/officeDocument/2006/relationships/oleObject" Target="../embeddings/oleObject79.bin"/><Relationship Id="rId12" Type="http://schemas.openxmlformats.org/officeDocument/2006/relationships/image" Target="../media/image64.wmf"/><Relationship Id="rId11" Type="http://schemas.openxmlformats.org/officeDocument/2006/relationships/oleObject" Target="../embeddings/oleObject78.bin"/><Relationship Id="rId10" Type="http://schemas.openxmlformats.org/officeDocument/2006/relationships/image" Target="../media/image63.wmf"/><Relationship Id="rId1" Type="http://schemas.openxmlformats.org/officeDocument/2006/relationships/oleObject" Target="../embeddings/oleObject7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73.w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72.w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71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70.wmf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5.vml"/><Relationship Id="rId1" Type="http://schemas.openxmlformats.org/officeDocument/2006/relationships/oleObject" Target="../embeddings/oleObject87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73.w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74.wmf"/><Relationship Id="rId1" Type="http://schemas.openxmlformats.org/officeDocument/2006/relationships/oleObject" Target="../embeddings/oleObject91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.xml"/><Relationship Id="rId8" Type="http://schemas.openxmlformats.org/officeDocument/2006/relationships/image" Target="../media/image73.wmf"/><Relationship Id="rId7" Type="http://schemas.openxmlformats.org/officeDocument/2006/relationships/oleObject" Target="../embeddings/oleObject97.bin"/><Relationship Id="rId6" Type="http://schemas.openxmlformats.org/officeDocument/2006/relationships/image" Target="../media/image76.wmf"/><Relationship Id="rId5" Type="http://schemas.openxmlformats.org/officeDocument/2006/relationships/oleObject" Target="../embeddings/oleObject96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95.bin"/><Relationship Id="rId2" Type="http://schemas.openxmlformats.org/officeDocument/2006/relationships/image" Target="../media/image74.wmf"/><Relationship Id="rId11" Type="http://schemas.openxmlformats.org/officeDocument/2006/relationships/notesSlide" Target="../notesSlides/notesSlide3.xml"/><Relationship Id="rId10" Type="http://schemas.openxmlformats.org/officeDocument/2006/relationships/vmlDrawing" Target="../drawings/vmlDrawing17.vml"/><Relationship Id="rId1" Type="http://schemas.openxmlformats.org/officeDocument/2006/relationships/oleObject" Target="../embeddings/oleObject94.bin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98.bin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8.wmf"/><Relationship Id="rId3" Type="http://schemas.openxmlformats.org/officeDocument/2006/relationships/oleObject" Target="../embeddings/oleObject101.bin"/><Relationship Id="rId2" Type="http://schemas.openxmlformats.org/officeDocument/2006/relationships/image" Target="../media/image77.wmf"/><Relationship Id="rId1" Type="http://schemas.openxmlformats.org/officeDocument/2006/relationships/oleObject" Target="../embeddings/oleObject100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9.wmf"/><Relationship Id="rId1" Type="http://schemas.openxmlformats.org/officeDocument/2006/relationships/oleObject" Target="../embeddings/oleObject10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83.wmf"/><Relationship Id="rId7" Type="http://schemas.openxmlformats.org/officeDocument/2006/relationships/oleObject" Target="../embeddings/oleObject106.bin"/><Relationship Id="rId6" Type="http://schemas.openxmlformats.org/officeDocument/2006/relationships/image" Target="../media/image82.w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81.wmf"/><Relationship Id="rId3" Type="http://schemas.openxmlformats.org/officeDocument/2006/relationships/oleObject" Target="../embeddings/oleObject104.bin"/><Relationship Id="rId2" Type="http://schemas.openxmlformats.org/officeDocument/2006/relationships/image" Target="../media/image80.wmf"/><Relationship Id="rId10" Type="http://schemas.openxmlformats.org/officeDocument/2006/relationships/vmlDrawing" Target="../drawings/vmlDrawing21.vml"/><Relationship Id="rId1" Type="http://schemas.openxmlformats.org/officeDocument/2006/relationships/oleObject" Target="../embeddings/oleObject10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4" Type="http://schemas.openxmlformats.org/officeDocument/2006/relationships/vmlDrawing" Target="../drawings/vmlDrawing1.vml"/><Relationship Id="rId23" Type="http://schemas.openxmlformats.org/officeDocument/2006/relationships/slideLayout" Target="../slideLayouts/slideLayout1.xml"/><Relationship Id="rId22" Type="http://schemas.openxmlformats.org/officeDocument/2006/relationships/image" Target="../media/image13.w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2.wmf"/><Relationship Id="rId2" Type="http://schemas.openxmlformats.org/officeDocument/2006/relationships/image" Target="../media/image3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2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5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18.w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0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.bin"/><Relationship Id="rId8" Type="http://schemas.openxmlformats.org/officeDocument/2006/relationships/image" Target="../media/image23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2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1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20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1.xml"/><Relationship Id="rId12" Type="http://schemas.openxmlformats.org/officeDocument/2006/relationships/image" Target="../media/image25.wmf"/><Relationship Id="rId11" Type="http://schemas.openxmlformats.org/officeDocument/2006/relationships/oleObject" Target="../embeddings/oleObject34.bin"/><Relationship Id="rId10" Type="http://schemas.openxmlformats.org/officeDocument/2006/relationships/image" Target="../media/image24.wmf"/><Relationship Id="rId1" Type="http://schemas.openxmlformats.org/officeDocument/2006/relationships/oleObject" Target="../embeddings/oleObject29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7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3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395605" y="188595"/>
            <a:ext cx="3900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期末卷子：</a:t>
            </a:r>
            <a:r>
              <a:rPr lang="en-US" altLang="zh-CN"/>
              <a:t>80%  </a:t>
            </a:r>
            <a:r>
              <a:rPr lang="zh-CN" altLang="en-US"/>
              <a:t>平时成绩：</a:t>
            </a:r>
            <a:r>
              <a:rPr lang="en-US" altLang="zh-CN"/>
              <a:t> 20%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439920" y="116840"/>
            <a:ext cx="526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highlight>
                  <a:srgbClr val="FFFF00"/>
                </a:highlight>
              </a:rPr>
              <a:t>数理楼</a:t>
            </a:r>
            <a:r>
              <a:rPr lang="en-US" altLang="zh-CN" sz="1600">
                <a:highlight>
                  <a:srgbClr val="FFFF00"/>
                </a:highlight>
              </a:rPr>
              <a:t>216A(</a:t>
            </a:r>
            <a:r>
              <a:rPr lang="zh-CN" altLang="en-US" sz="1600">
                <a:highlight>
                  <a:srgbClr val="FFFF00"/>
                </a:highlight>
              </a:rPr>
              <a:t>二楼左转</a:t>
            </a:r>
            <a:r>
              <a:rPr lang="en-US" altLang="zh-CN" sz="1600">
                <a:highlight>
                  <a:srgbClr val="FFFF00"/>
                </a:highlight>
              </a:rPr>
              <a:t>):</a:t>
            </a:r>
            <a:r>
              <a:rPr lang="zh-CN" altLang="en-US" sz="1600">
                <a:highlight>
                  <a:srgbClr val="FFFF00"/>
                </a:highlight>
              </a:rPr>
              <a:t>建议来之前</a:t>
            </a:r>
            <a:r>
              <a:rPr lang="en-US" altLang="zh-CN" sz="1600">
                <a:highlight>
                  <a:srgbClr val="FFFF00"/>
                </a:highlight>
              </a:rPr>
              <a:t>QQ</a:t>
            </a:r>
            <a:r>
              <a:rPr lang="zh-CN" altLang="en-US" sz="1600">
                <a:highlight>
                  <a:srgbClr val="FFFF00"/>
                </a:highlight>
              </a:rPr>
              <a:t>问我在不在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67360" y="1052830"/>
            <a:ext cx="8075295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题型：</a:t>
            </a:r>
            <a:r>
              <a:rPr lang="en-US" altLang="zh-CN" sz="2800"/>
              <a:t>   </a:t>
            </a:r>
            <a:r>
              <a:rPr lang="zh-CN" altLang="en-US" sz="2800"/>
              <a:t>填空</a:t>
            </a:r>
            <a:r>
              <a:rPr lang="en-US" altLang="zh-CN" sz="2800"/>
              <a:t>  5 * 3</a:t>
            </a:r>
            <a:r>
              <a:rPr lang="zh-CN" altLang="en-US" sz="2800"/>
              <a:t>分</a:t>
            </a:r>
            <a:r>
              <a:rPr lang="en-US" altLang="zh-CN" sz="2800"/>
              <a:t>   15</a:t>
            </a:r>
            <a:r>
              <a:rPr lang="zh-CN" altLang="en-US" sz="2800"/>
              <a:t>分</a:t>
            </a:r>
            <a:endParaRPr lang="zh-CN" altLang="en-US" sz="2800"/>
          </a:p>
          <a:p>
            <a:r>
              <a:rPr lang="en-US" altLang="zh-CN" sz="2800"/>
              <a:t>                </a:t>
            </a:r>
            <a:r>
              <a:rPr lang="zh-CN" altLang="en-US" sz="2800"/>
              <a:t>选择</a:t>
            </a:r>
            <a:r>
              <a:rPr lang="en-US" altLang="zh-CN" sz="2800"/>
              <a:t> </a:t>
            </a:r>
            <a:r>
              <a:rPr lang="en-US" altLang="zh-CN" sz="2800">
                <a:sym typeface="+mn-ea"/>
              </a:rPr>
              <a:t> 5 * 3</a:t>
            </a:r>
            <a:r>
              <a:rPr lang="zh-CN" altLang="en-US" sz="2800">
                <a:sym typeface="+mn-ea"/>
              </a:rPr>
              <a:t>分</a:t>
            </a:r>
            <a:r>
              <a:rPr lang="en-US" altLang="zh-CN" sz="2800">
                <a:sym typeface="+mn-ea"/>
              </a:rPr>
              <a:t>   15</a:t>
            </a:r>
            <a:r>
              <a:rPr lang="zh-CN" altLang="en-US" sz="2800">
                <a:sym typeface="+mn-ea"/>
              </a:rPr>
              <a:t>分</a:t>
            </a:r>
            <a:endParaRPr lang="zh-CN" altLang="en-US" sz="2800">
              <a:sym typeface="+mn-ea"/>
            </a:endParaRPr>
          </a:p>
          <a:p>
            <a:r>
              <a:rPr lang="en-US" altLang="zh-CN" sz="2800"/>
              <a:t>                </a:t>
            </a:r>
            <a:r>
              <a:rPr lang="zh-CN" altLang="en-US" sz="2800"/>
              <a:t>大题共</a:t>
            </a:r>
            <a:r>
              <a:rPr lang="en-US" altLang="zh-CN" sz="2800"/>
              <a:t> 70</a:t>
            </a:r>
            <a:r>
              <a:rPr lang="zh-CN" altLang="en-US" sz="2800"/>
              <a:t>分</a:t>
            </a:r>
            <a:r>
              <a:rPr lang="en-US" altLang="zh-CN" sz="2800"/>
              <a:t>(6</a:t>
            </a:r>
            <a:r>
              <a:rPr lang="zh-CN" altLang="en-US" sz="2800"/>
              <a:t>道大题</a:t>
            </a:r>
            <a:r>
              <a:rPr lang="en-US" altLang="zh-CN" sz="2800"/>
              <a:t>)  </a:t>
            </a:r>
            <a:r>
              <a:rPr lang="zh-CN" altLang="en-US" sz="2800"/>
              <a:t>有步骤分</a:t>
            </a:r>
            <a:r>
              <a:rPr lang="en-US" altLang="zh-CN" sz="2800"/>
              <a:t> </a:t>
            </a:r>
            <a:endParaRPr lang="en-US" altLang="zh-CN" sz="2800"/>
          </a:p>
        </p:txBody>
      </p:sp>
      <p:sp>
        <p:nvSpPr>
          <p:cNvPr id="14" name="文本框 13"/>
          <p:cNvSpPr txBox="1"/>
          <p:nvPr/>
        </p:nvSpPr>
        <p:spPr>
          <a:xfrm>
            <a:off x="611505" y="2540000"/>
            <a:ext cx="713486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求抽象矩阵的可逆阵</a:t>
            </a:r>
            <a:r>
              <a:rPr lang="en-US" altLang="zh-CN"/>
              <a:t>  p15-5</a:t>
            </a:r>
            <a:endParaRPr lang="en-US" altLang="zh-CN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判断线性方程组解的情况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求通解（能否线性表示）</a:t>
            </a:r>
            <a:r>
              <a:rPr lang="en-US" altLang="zh-CN">
                <a:sym typeface="+mn-ea"/>
              </a:rPr>
              <a:t> p24-4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求最大无关组，不属于无关组的用无关组表示</a:t>
            </a:r>
            <a:r>
              <a:rPr lang="en-US" altLang="zh-CN">
                <a:sym typeface="+mn-ea"/>
              </a:rPr>
              <a:t> p32-4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求非齐次线性方程组通解</a:t>
            </a:r>
            <a:r>
              <a:rPr lang="en-US" altLang="zh-CN">
                <a:sym typeface="+mn-ea"/>
              </a:rPr>
              <a:t>p33-6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5.</a:t>
            </a:r>
            <a:r>
              <a:rPr lang="zh-CN" altLang="en-US">
                <a:sym typeface="+mn-ea"/>
              </a:rPr>
              <a:t>化标准型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特征值、特征向量、正交化</a:t>
            </a:r>
            <a:r>
              <a:rPr lang="en-US" altLang="zh-CN">
                <a:sym typeface="+mn-ea"/>
              </a:rPr>
              <a:t>)p44-4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6. </a:t>
            </a:r>
            <a:r>
              <a:rPr lang="zh-CN" altLang="en-US">
                <a:sym typeface="+mn-ea"/>
              </a:rPr>
              <a:t>小证明题或者求行列式的值</a:t>
            </a:r>
            <a:r>
              <a:rPr lang="en-US" altLang="zh-CN">
                <a:sym typeface="+mn-ea"/>
              </a:rPr>
              <a:t>(</a:t>
            </a:r>
            <a:r>
              <a:rPr lang="zh-CN" altLang="en-US">
                <a:sym typeface="+mn-ea"/>
              </a:rPr>
              <a:t>不确定</a:t>
            </a:r>
            <a:r>
              <a:rPr lang="en-US" altLang="zh-CN">
                <a:sym typeface="+mn-ea"/>
              </a:rPr>
              <a:t>)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467360" y="4580890"/>
            <a:ext cx="79565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一些</a:t>
            </a:r>
            <a:r>
              <a:rPr lang="en-US" altLang="zh-CN" sz="2400"/>
              <a:t>Tips</a:t>
            </a:r>
            <a:r>
              <a:rPr lang="zh-CN" altLang="en-US" sz="2400"/>
              <a:t>：</a:t>
            </a:r>
            <a:r>
              <a:rPr lang="en-US" altLang="zh-CN" sz="2400"/>
              <a:t> 1. </a:t>
            </a:r>
            <a:r>
              <a:rPr lang="zh-CN" altLang="en-US" sz="2400"/>
              <a:t>注意题干</a:t>
            </a:r>
            <a:r>
              <a:rPr lang="en-US" altLang="zh-CN" sz="2400"/>
              <a:t>(</a:t>
            </a:r>
            <a:r>
              <a:rPr lang="zh-CN" altLang="en-US" sz="2400"/>
              <a:t>例如：不正确的是</a:t>
            </a:r>
            <a:r>
              <a:rPr lang="en-US" altLang="zh-CN" sz="2400"/>
              <a:t>)</a:t>
            </a:r>
            <a:endParaRPr lang="en-US" altLang="zh-CN" sz="2400"/>
          </a:p>
          <a:p>
            <a:r>
              <a:rPr lang="en-US" altLang="zh-CN" sz="2400"/>
              <a:t>                    2. </a:t>
            </a:r>
            <a:r>
              <a:rPr lang="zh-CN" altLang="en-US" sz="2400"/>
              <a:t>选择题的时候可以举反例</a:t>
            </a:r>
            <a:endParaRPr lang="zh-CN" altLang="en-US" sz="2400"/>
          </a:p>
          <a:p>
            <a:r>
              <a:rPr lang="en-US" altLang="zh-CN" sz="2400"/>
              <a:t>                    3.</a:t>
            </a:r>
            <a:r>
              <a:rPr lang="zh-CN" altLang="en-US" sz="2400"/>
              <a:t>大题步骤尽可能详细</a:t>
            </a:r>
            <a:r>
              <a:rPr lang="en-US" altLang="zh-CN" sz="2400"/>
              <a:t> </a:t>
            </a:r>
            <a:r>
              <a:rPr lang="zh-CN" altLang="en-US" sz="2400"/>
              <a:t>不要空着</a:t>
            </a:r>
            <a:r>
              <a:rPr lang="en-US" altLang="zh-CN" sz="2400"/>
              <a:t> </a:t>
            </a:r>
            <a:endParaRPr lang="en-US" altLang="zh-CN" sz="24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C98F2-AEC5-408D-83E7-CCE3B55B79D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41" name="标题 1"/>
          <p:cNvSpPr>
            <a:spLocks noGrp="1"/>
          </p:cNvSpPr>
          <p:nvPr>
            <p:ph type="ctrTitle"/>
          </p:nvPr>
        </p:nvSpPr>
        <p:spPr>
          <a:xfrm>
            <a:off x="1858729" y="6093296"/>
            <a:ext cx="4729496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01564" y="3933056"/>
          <a:ext cx="53467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4" name="Equation" r:id="rId1" imgW="99060000" imgH="46329600" progId="Equation.DSMT4">
                  <p:embed/>
                </p:oleObj>
              </mc:Choice>
              <mc:Fallback>
                <p:oleObj name="Equation" r:id="rId1" imgW="99060000" imgH="46329600" progId="Equation.DSMT4">
                  <p:embed/>
                  <p:pic>
                    <p:nvPicPr>
                      <p:cNvPr id="0" name="图片 430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564" y="3933056"/>
                        <a:ext cx="53467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2274" y="44624"/>
            <a:ext cx="735209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</a:rPr>
              <a:t>1</a:t>
            </a:r>
            <a:r>
              <a:rPr lang="zh-CN" altLang="zh-CN" sz="2400" b="1" kern="100" dirty="0">
                <a:latin typeface="Times New Roman" panose="02020603050405020304"/>
              </a:rPr>
              <a:t>）当</a:t>
            </a:r>
            <a:r>
              <a:rPr lang="en-US" altLang="zh-CN" sz="2400" b="1" i="1" kern="100" dirty="0">
                <a:latin typeface="Times New Roman" panose="02020603050405020304"/>
              </a:rPr>
              <a:t>a</a:t>
            </a:r>
            <a:r>
              <a:rPr lang="en-US" altLang="zh-CN" sz="2400" b="1" kern="100" dirty="0">
                <a:latin typeface="Times New Roman" panose="02020603050405020304"/>
              </a:rPr>
              <a:t>=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</a:t>
            </a:r>
            <a:r>
              <a:rPr lang="en-US" altLang="zh-CN" sz="2400" b="1" kern="100" dirty="0">
                <a:latin typeface="Times New Roman" panose="02020603050405020304"/>
              </a:rPr>
              <a:t>1</a:t>
            </a:r>
            <a:r>
              <a:rPr lang="zh-CN" altLang="zh-CN" sz="2400" b="1" kern="100" dirty="0">
                <a:latin typeface="Times New Roman" panose="02020603050405020304"/>
              </a:rPr>
              <a:t>且</a:t>
            </a:r>
            <a:r>
              <a:rPr lang="en-US" altLang="zh-CN" sz="2400" b="1" i="1" kern="100" dirty="0">
                <a:latin typeface="Times New Roman" panose="02020603050405020304"/>
              </a:rPr>
              <a:t>b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</a:t>
            </a:r>
            <a:r>
              <a:rPr lang="en-US" altLang="zh-CN" sz="2400" b="1" kern="100" dirty="0">
                <a:latin typeface="Times New Roman" panose="02020603050405020304"/>
              </a:rPr>
              <a:t>0</a:t>
            </a:r>
            <a:r>
              <a:rPr lang="zh-CN" altLang="zh-CN" sz="2400" b="1" kern="100" dirty="0">
                <a:latin typeface="Times New Roman" panose="02020603050405020304"/>
              </a:rPr>
              <a:t>时</a:t>
            </a:r>
            <a:r>
              <a:rPr lang="en-US" altLang="zh-CN" sz="2400" b="1" i="1" kern="100" dirty="0">
                <a:latin typeface="Times New Roman" panose="02020603050405020304"/>
                <a:sym typeface="Symbol" panose="05050102010706020507"/>
              </a:rPr>
              <a:t></a:t>
            </a:r>
            <a:r>
              <a:rPr lang="en-US" altLang="zh-CN" sz="2400" b="1" i="1" kern="100" dirty="0">
                <a:latin typeface="Times New Roman" panose="02020603050405020304"/>
              </a:rPr>
              <a:t> </a:t>
            </a:r>
            <a:r>
              <a:rPr lang="zh-CN" altLang="zh-CN" sz="2400" b="1" kern="100" dirty="0">
                <a:latin typeface="Times New Roman" panose="02020603050405020304"/>
              </a:rPr>
              <a:t>不能由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4</a:t>
            </a:r>
            <a:r>
              <a:rPr lang="zh-CN" altLang="zh-CN" sz="2400" b="1" kern="100" dirty="0">
                <a:latin typeface="Times New Roman" panose="02020603050405020304"/>
              </a:rPr>
              <a:t>线性表示；</a:t>
            </a:r>
            <a:endParaRPr lang="zh-CN" altLang="zh-CN" sz="2400" b="1" kern="100" dirty="0"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548680"/>
            <a:ext cx="677603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</a:rPr>
              <a:t>2</a:t>
            </a:r>
            <a:r>
              <a:rPr lang="zh-CN" altLang="zh-CN" sz="2400" b="1" kern="100" dirty="0">
                <a:latin typeface="Times New Roman" panose="02020603050405020304"/>
              </a:rPr>
              <a:t>）当</a:t>
            </a:r>
            <a:r>
              <a:rPr lang="en-US" altLang="zh-CN" sz="2400" b="1" i="1" kern="100" dirty="0">
                <a:latin typeface="Times New Roman" panose="02020603050405020304"/>
              </a:rPr>
              <a:t>a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</a:t>
            </a:r>
            <a:r>
              <a:rPr lang="en-US" altLang="zh-CN" sz="2400" b="1" kern="100" dirty="0">
                <a:latin typeface="Times New Roman" panose="02020603050405020304"/>
              </a:rPr>
              <a:t>1</a:t>
            </a:r>
            <a:r>
              <a:rPr lang="zh-CN" altLang="zh-CN" sz="2400" b="1" kern="100" dirty="0">
                <a:latin typeface="Times New Roman" panose="02020603050405020304"/>
              </a:rPr>
              <a:t>时</a:t>
            </a:r>
            <a:r>
              <a:rPr lang="en-US" altLang="zh-CN" sz="2400" b="1" i="1" kern="100" dirty="0">
                <a:latin typeface="Times New Roman" panose="02020603050405020304"/>
                <a:sym typeface="Symbol" panose="05050102010706020507"/>
              </a:rPr>
              <a:t></a:t>
            </a:r>
            <a:r>
              <a:rPr lang="en-US" altLang="zh-CN" sz="2400" b="1" i="1" kern="100" dirty="0">
                <a:latin typeface="Times New Roman" panose="02020603050405020304"/>
              </a:rPr>
              <a:t> </a:t>
            </a:r>
            <a:r>
              <a:rPr lang="zh-CN" altLang="zh-CN" sz="2400" b="1" kern="100" dirty="0">
                <a:latin typeface="Times New Roman" panose="02020603050405020304"/>
              </a:rPr>
              <a:t>能由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4</a:t>
            </a:r>
            <a:r>
              <a:rPr lang="zh-CN" altLang="zh-CN" sz="2400" b="1" kern="100" dirty="0">
                <a:latin typeface="Times New Roman" panose="02020603050405020304"/>
              </a:rPr>
              <a:t>唯一线性表示；</a:t>
            </a:r>
            <a:endParaRPr lang="zh-CN" altLang="zh-CN" sz="2400" b="1" kern="100" dirty="0">
              <a:latin typeface="Times New Roman" panose="020206030504050203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7936" y="1167135"/>
            <a:ext cx="726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cs typeface="Times New Roman" panose="02020603050405020304"/>
              </a:rPr>
              <a:t>（</a:t>
            </a:r>
            <a:r>
              <a:rPr lang="en-US" altLang="zh-CN" sz="2400" b="1" kern="100" dirty="0">
                <a:cs typeface="Times New Roman" panose="02020603050405020304"/>
              </a:rPr>
              <a:t>3</a:t>
            </a:r>
            <a:r>
              <a:rPr lang="zh-CN" altLang="zh-CN" sz="2400" b="1" kern="100" dirty="0">
                <a:cs typeface="Times New Roman" panose="02020603050405020304"/>
              </a:rPr>
              <a:t>）当</a:t>
            </a:r>
            <a:r>
              <a:rPr lang="en-US" altLang="zh-CN" sz="2400" b="1" i="1" kern="100" dirty="0">
                <a:latin typeface="Times New Roman" panose="02020603050405020304"/>
              </a:rPr>
              <a:t>a</a:t>
            </a:r>
            <a:r>
              <a:rPr lang="en-US" altLang="zh-CN" sz="2400" b="1" kern="100" dirty="0">
                <a:latin typeface="Times New Roman" panose="02020603050405020304"/>
              </a:rPr>
              <a:t>=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</a:t>
            </a:r>
            <a:r>
              <a:rPr lang="en-US" altLang="zh-CN" sz="2400" b="1" kern="100" dirty="0">
                <a:latin typeface="Times New Roman" panose="020206030504050203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且</a:t>
            </a:r>
            <a:r>
              <a:rPr lang="en-US" altLang="zh-CN" sz="2400" b="1" i="1" kern="100" dirty="0">
                <a:latin typeface="Times New Roman" panose="02020603050405020304"/>
              </a:rPr>
              <a:t>b</a:t>
            </a:r>
            <a:r>
              <a:rPr lang="en-US" altLang="zh-CN" sz="2400" b="1" kern="100" dirty="0">
                <a:latin typeface="Times New Roman" panose="02020603050405020304"/>
              </a:rPr>
              <a:t>=0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时</a:t>
            </a:r>
            <a:r>
              <a:rPr lang="en-US" altLang="zh-CN" sz="2400" b="1" i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</a:t>
            </a:r>
            <a:r>
              <a:rPr lang="en-US" altLang="zh-CN" sz="2400" b="1" i="1" kern="100" dirty="0">
                <a:latin typeface="Times New Roman" panose="02020603050405020304"/>
              </a:rPr>
              <a:t> </a:t>
            </a:r>
            <a:r>
              <a:rPr lang="zh-CN" altLang="zh-CN" sz="2400" b="1" kern="100" dirty="0">
                <a:cs typeface="Times New Roman" panose="02020603050405020304"/>
              </a:rPr>
              <a:t>能由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4</a:t>
            </a:r>
            <a:r>
              <a:rPr lang="zh-CN" altLang="zh-CN" sz="2400" b="1" kern="100" dirty="0">
                <a:cs typeface="Times New Roman" panose="02020603050405020304"/>
              </a:rPr>
              <a:t>表示线性表示，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93267" y="1700808"/>
          <a:ext cx="460692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5" name="Equation" r:id="rId3" imgW="85344000" imgH="46329600" progId="Equation.DSMT4">
                  <p:embed/>
                </p:oleObj>
              </mc:Choice>
              <mc:Fallback>
                <p:oleObj name="Equation" r:id="rId3" imgW="85344000" imgH="46329600" progId="Equation.DSMT4">
                  <p:embed/>
                  <p:pic>
                    <p:nvPicPr>
                      <p:cNvPr id="0" name="图片 430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267" y="1700808"/>
                        <a:ext cx="4606925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C98F2-AEC5-408D-83E7-CCE3B55B79D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41" name="标题 1"/>
          <p:cNvSpPr>
            <a:spLocks noGrp="1"/>
          </p:cNvSpPr>
          <p:nvPr>
            <p:ph type="ctrTitle"/>
          </p:nvPr>
        </p:nvSpPr>
        <p:spPr>
          <a:xfrm>
            <a:off x="1858729" y="6093296"/>
            <a:ext cx="4729496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2274" y="44624"/>
            <a:ext cx="735209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</a:rPr>
              <a:t>1</a:t>
            </a:r>
            <a:r>
              <a:rPr lang="zh-CN" altLang="zh-CN" sz="2400" b="1" kern="100" dirty="0">
                <a:latin typeface="Times New Roman" panose="02020603050405020304"/>
              </a:rPr>
              <a:t>）当</a:t>
            </a:r>
            <a:r>
              <a:rPr lang="en-US" altLang="zh-CN" sz="2400" b="1" i="1" kern="100" dirty="0">
                <a:latin typeface="Times New Roman" panose="02020603050405020304"/>
              </a:rPr>
              <a:t>a</a:t>
            </a:r>
            <a:r>
              <a:rPr lang="en-US" altLang="zh-CN" sz="2400" b="1" kern="100" dirty="0">
                <a:latin typeface="Times New Roman" panose="02020603050405020304"/>
              </a:rPr>
              <a:t>=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</a:t>
            </a:r>
            <a:r>
              <a:rPr lang="en-US" altLang="zh-CN" sz="2400" b="1" kern="100" dirty="0">
                <a:latin typeface="Times New Roman" panose="02020603050405020304"/>
              </a:rPr>
              <a:t>1</a:t>
            </a:r>
            <a:r>
              <a:rPr lang="zh-CN" altLang="zh-CN" sz="2400" b="1" kern="100" dirty="0">
                <a:latin typeface="Times New Roman" panose="02020603050405020304"/>
              </a:rPr>
              <a:t>且</a:t>
            </a:r>
            <a:r>
              <a:rPr lang="en-US" altLang="zh-CN" sz="2400" b="1" i="1" kern="100" dirty="0">
                <a:latin typeface="Times New Roman" panose="02020603050405020304"/>
              </a:rPr>
              <a:t>b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</a:t>
            </a:r>
            <a:r>
              <a:rPr lang="en-US" altLang="zh-CN" sz="2400" b="1" kern="100" dirty="0">
                <a:latin typeface="Times New Roman" panose="02020603050405020304"/>
              </a:rPr>
              <a:t>0</a:t>
            </a:r>
            <a:r>
              <a:rPr lang="zh-CN" altLang="zh-CN" sz="2400" b="1" kern="100" dirty="0">
                <a:latin typeface="Times New Roman" panose="02020603050405020304"/>
              </a:rPr>
              <a:t>时</a:t>
            </a:r>
            <a:r>
              <a:rPr lang="en-US" altLang="zh-CN" sz="2400" b="1" i="1" kern="100" dirty="0">
                <a:latin typeface="Times New Roman" panose="02020603050405020304"/>
                <a:sym typeface="Symbol" panose="05050102010706020507"/>
              </a:rPr>
              <a:t></a:t>
            </a:r>
            <a:r>
              <a:rPr lang="en-US" altLang="zh-CN" sz="2400" b="1" i="1" kern="100" dirty="0">
                <a:latin typeface="Times New Roman" panose="02020603050405020304"/>
              </a:rPr>
              <a:t> </a:t>
            </a:r>
            <a:r>
              <a:rPr lang="zh-CN" altLang="zh-CN" sz="2400" b="1" kern="100" dirty="0">
                <a:latin typeface="Times New Roman" panose="02020603050405020304"/>
              </a:rPr>
              <a:t>不能由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4</a:t>
            </a:r>
            <a:r>
              <a:rPr lang="zh-CN" altLang="zh-CN" sz="2400" b="1" kern="100" dirty="0">
                <a:latin typeface="Times New Roman" panose="02020603050405020304"/>
              </a:rPr>
              <a:t>线性表示；</a:t>
            </a:r>
            <a:endParaRPr lang="zh-CN" altLang="zh-CN" sz="2400" b="1" kern="100" dirty="0">
              <a:latin typeface="Times New Roman" panose="020206030504050203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9552" y="548680"/>
            <a:ext cx="677603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</a:rPr>
              <a:t>2</a:t>
            </a:r>
            <a:r>
              <a:rPr lang="zh-CN" altLang="zh-CN" sz="2400" b="1" kern="100" dirty="0">
                <a:latin typeface="Times New Roman" panose="02020603050405020304"/>
              </a:rPr>
              <a:t>）当</a:t>
            </a:r>
            <a:r>
              <a:rPr lang="en-US" altLang="zh-CN" sz="2400" b="1" i="1" kern="100" dirty="0">
                <a:latin typeface="Times New Roman" panose="02020603050405020304"/>
              </a:rPr>
              <a:t>a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</a:t>
            </a:r>
            <a:r>
              <a:rPr lang="en-US" altLang="zh-CN" sz="2400" b="1" kern="100" dirty="0">
                <a:latin typeface="Times New Roman" panose="02020603050405020304"/>
              </a:rPr>
              <a:t>1</a:t>
            </a:r>
            <a:r>
              <a:rPr lang="zh-CN" altLang="zh-CN" sz="2400" b="1" kern="100" dirty="0">
                <a:latin typeface="Times New Roman" panose="02020603050405020304"/>
              </a:rPr>
              <a:t>时</a:t>
            </a:r>
            <a:r>
              <a:rPr lang="en-US" altLang="zh-CN" sz="2400" b="1" i="1" kern="100" dirty="0">
                <a:latin typeface="Times New Roman" panose="02020603050405020304"/>
                <a:sym typeface="Symbol" panose="05050102010706020507"/>
              </a:rPr>
              <a:t></a:t>
            </a:r>
            <a:r>
              <a:rPr lang="en-US" altLang="zh-CN" sz="2400" b="1" i="1" kern="100" dirty="0">
                <a:latin typeface="Times New Roman" panose="02020603050405020304"/>
              </a:rPr>
              <a:t> </a:t>
            </a:r>
            <a:r>
              <a:rPr lang="zh-CN" altLang="zh-CN" sz="2400" b="1" kern="100" dirty="0">
                <a:latin typeface="Times New Roman" panose="02020603050405020304"/>
              </a:rPr>
              <a:t>能由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4</a:t>
            </a:r>
            <a:r>
              <a:rPr lang="zh-CN" altLang="zh-CN" sz="2400" b="1" kern="100" dirty="0">
                <a:latin typeface="Times New Roman" panose="02020603050405020304"/>
              </a:rPr>
              <a:t>唯一线性表示；</a:t>
            </a:r>
            <a:endParaRPr lang="zh-CN" altLang="zh-CN" sz="2400" b="1" kern="100" dirty="0"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7936" y="1167135"/>
            <a:ext cx="7264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kern="100" dirty="0">
                <a:cs typeface="Times New Roman" panose="02020603050405020304"/>
              </a:rPr>
              <a:t>（</a:t>
            </a:r>
            <a:r>
              <a:rPr lang="en-US" altLang="zh-CN" sz="2400" b="1" kern="100" dirty="0">
                <a:cs typeface="Times New Roman" panose="02020603050405020304"/>
              </a:rPr>
              <a:t>3</a:t>
            </a:r>
            <a:r>
              <a:rPr lang="zh-CN" altLang="zh-CN" sz="2400" b="1" kern="100" dirty="0">
                <a:cs typeface="Times New Roman" panose="02020603050405020304"/>
              </a:rPr>
              <a:t>）当</a:t>
            </a:r>
            <a:r>
              <a:rPr lang="en-US" altLang="zh-CN" sz="2400" b="1" i="1" kern="100" dirty="0">
                <a:latin typeface="Times New Roman" panose="02020603050405020304"/>
              </a:rPr>
              <a:t>a</a:t>
            </a:r>
            <a:r>
              <a:rPr lang="en-US" altLang="zh-CN" sz="2400" b="1" kern="100" dirty="0">
                <a:latin typeface="Times New Roman" panose="02020603050405020304"/>
              </a:rPr>
              <a:t>=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</a:t>
            </a:r>
            <a:r>
              <a:rPr lang="en-US" altLang="zh-CN" sz="2400" b="1" kern="100" dirty="0">
                <a:latin typeface="Times New Roman" panose="02020603050405020304"/>
              </a:rPr>
              <a:t>1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且</a:t>
            </a:r>
            <a:r>
              <a:rPr lang="en-US" altLang="zh-CN" sz="2400" b="1" i="1" kern="100" dirty="0">
                <a:latin typeface="Times New Roman" panose="02020603050405020304"/>
              </a:rPr>
              <a:t>b</a:t>
            </a:r>
            <a:r>
              <a:rPr lang="en-US" altLang="zh-CN" sz="2400" b="1" kern="100" dirty="0">
                <a:latin typeface="Times New Roman" panose="02020603050405020304"/>
              </a:rPr>
              <a:t>=0</a:t>
            </a:r>
            <a:r>
              <a:rPr lang="zh-CN" altLang="zh-CN" sz="2400" b="1" kern="100" dirty="0">
                <a:latin typeface="Times New Roman" panose="02020603050405020304"/>
                <a:cs typeface="Times New Roman" panose="02020603050405020304"/>
              </a:rPr>
              <a:t>时</a:t>
            </a:r>
            <a:r>
              <a:rPr lang="en-US" altLang="zh-CN" sz="2400" b="1" i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</a:t>
            </a:r>
            <a:r>
              <a:rPr lang="en-US" altLang="zh-CN" sz="2400" b="1" i="1" kern="100" dirty="0">
                <a:latin typeface="Times New Roman" panose="02020603050405020304"/>
              </a:rPr>
              <a:t> </a:t>
            </a:r>
            <a:r>
              <a:rPr lang="zh-CN" altLang="zh-CN" sz="2400" b="1" kern="100" dirty="0">
                <a:cs typeface="Times New Roman" panose="02020603050405020304"/>
              </a:rPr>
              <a:t>能由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4</a:t>
            </a:r>
            <a:r>
              <a:rPr lang="zh-CN" altLang="zh-CN" sz="2400" b="1" kern="100" dirty="0">
                <a:cs typeface="Times New Roman" panose="02020603050405020304"/>
              </a:rPr>
              <a:t>表示线性表示，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693267" y="1700808"/>
          <a:ext cx="460692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0" name="Equation" r:id="rId1" imgW="85344000" imgH="46329600" progId="Equation.DSMT4">
                  <p:embed/>
                </p:oleObj>
              </mc:Choice>
              <mc:Fallback>
                <p:oleObj name="Equation" r:id="rId1" imgW="85344000" imgH="46329600" progId="Equation.DSMT4">
                  <p:embed/>
                  <p:pic>
                    <p:nvPicPr>
                      <p:cNvPr id="0" name="图片 440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267" y="1700808"/>
                        <a:ext cx="4606925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475656" y="3645024"/>
            <a:ext cx="633670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/>
              </a:rPr>
              <a:t>且表示方法不唯一</a:t>
            </a:r>
            <a:r>
              <a:rPr lang="en-US" altLang="zh-CN" sz="2400" b="1" kern="100" dirty="0" smtClean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</a:rPr>
              <a:t> (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4</a:t>
            </a:r>
            <a:r>
              <a:rPr lang="en-US" altLang="zh-CN" sz="2400" b="1" kern="100" dirty="0">
                <a:latin typeface="Times New Roman" panose="02020603050405020304"/>
              </a:rPr>
              <a:t>)</a:t>
            </a:r>
            <a:r>
              <a:rPr lang="en-US" altLang="zh-CN" sz="2400" b="1" i="1" kern="100" dirty="0">
                <a:latin typeface="Times New Roman" panose="02020603050405020304"/>
              </a:rPr>
              <a:t>x</a:t>
            </a:r>
            <a:r>
              <a:rPr lang="en-US" altLang="zh-CN" sz="2400" b="1" kern="100" dirty="0">
                <a:latin typeface="Times New Roman" panose="02020603050405020304"/>
              </a:rPr>
              <a:t>=</a:t>
            </a:r>
            <a:r>
              <a:rPr lang="en-US" altLang="zh-CN" sz="2400" b="1" i="1" kern="100" dirty="0">
                <a:latin typeface="Times New Roman" panose="02020603050405020304"/>
                <a:sym typeface="Symbol" panose="05050102010706020507"/>
              </a:rPr>
              <a:t></a:t>
            </a:r>
            <a:r>
              <a:rPr lang="en-US" altLang="zh-CN" sz="2400" b="1" i="1" kern="100" dirty="0">
                <a:latin typeface="Times New Roman" panose="02020603050405020304"/>
              </a:rPr>
              <a:t> </a:t>
            </a:r>
            <a:r>
              <a:rPr lang="zh-CN" altLang="zh-CN" sz="2400" b="1" kern="100" dirty="0">
                <a:latin typeface="Times New Roman" panose="02020603050405020304"/>
              </a:rPr>
              <a:t>的</a:t>
            </a:r>
            <a:r>
              <a:rPr lang="zh-CN" altLang="zh-CN" sz="2400" b="1" kern="100" dirty="0" smtClean="0">
                <a:latin typeface="Times New Roman" panose="02020603050405020304"/>
              </a:rPr>
              <a:t>解为</a:t>
            </a:r>
            <a:endParaRPr lang="zh-CN" altLang="zh-CN" sz="2400" b="1" kern="100" dirty="0">
              <a:latin typeface="Times New Roman" panose="02020603050405020304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99592" y="5229016"/>
            <a:ext cx="677603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altLang="zh-CN" sz="2400" b="1" i="1" kern="100" dirty="0">
                <a:latin typeface="Times New Roman" panose="02020603050405020304"/>
              </a:rPr>
              <a:t>k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</a:rPr>
              <a:t>, </a:t>
            </a:r>
            <a:r>
              <a:rPr lang="en-US" altLang="zh-CN" sz="2400" b="1" i="1" kern="100" dirty="0">
                <a:latin typeface="Times New Roman" panose="02020603050405020304"/>
              </a:rPr>
              <a:t>k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zh-CN" altLang="zh-CN" sz="2400" b="1" kern="100" dirty="0">
                <a:latin typeface="Times New Roman" panose="02020603050405020304"/>
              </a:rPr>
              <a:t>为任意实数。</a:t>
            </a:r>
            <a:endParaRPr lang="zh-CN" altLang="zh-CN" sz="2400" b="1" kern="100" dirty="0">
              <a:latin typeface="Times New Roman" panose="02020603050405020304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8906" y="4280644"/>
          <a:ext cx="8391526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1" name="Equation" r:id="rId3" imgW="155448000" imgH="10668000" progId="Equation.DSMT4">
                  <p:embed/>
                </p:oleObj>
              </mc:Choice>
              <mc:Fallback>
                <p:oleObj name="Equation" r:id="rId3" imgW="155448000" imgH="10668000" progId="Equation.DSMT4">
                  <p:embed/>
                  <p:pic>
                    <p:nvPicPr>
                      <p:cNvPr id="0" name="图片 440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06" y="4280644"/>
                        <a:ext cx="8391526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5496" y="4821907"/>
          <a:ext cx="857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5" imgW="158800800" imgH="9448800" progId="Equation.DSMT4">
                  <p:embed/>
                </p:oleObj>
              </mc:Choice>
              <mc:Fallback>
                <p:oleObj name="Equation" r:id="rId5" imgW="158800800" imgH="9448800" progId="Equation.DSMT4">
                  <p:embed/>
                  <p:pic>
                    <p:nvPicPr>
                      <p:cNvPr id="0" name="图片 440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4821907"/>
                        <a:ext cx="857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67023" y="560293"/>
            <a:ext cx="1296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</a:rPr>
              <a:t>例</a:t>
            </a:r>
            <a:r>
              <a:rPr lang="en-US" altLang="zh-CN" sz="2600" b="1" dirty="0">
                <a:solidFill>
                  <a:srgbClr val="FF0000"/>
                </a:solidFill>
              </a:rPr>
              <a:t>1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1039" y="2681081"/>
            <a:ext cx="5765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</a:t>
            </a:r>
            <a:r>
              <a:rPr lang="en-US" altLang="zh-CN" sz="2600" b="1" dirty="0"/>
              <a:t>:</a:t>
            </a:r>
            <a:endParaRPr lang="zh-CN" altLang="en-US" sz="2600" b="1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615678" y="2787829"/>
            <a:ext cx="3123010" cy="461665"/>
            <a:chOff x="1619796" y="2920378"/>
            <a:chExt cx="3123010" cy="461665"/>
          </a:xfrm>
        </p:grpSpPr>
        <p:graphicFrame>
          <p:nvGraphicFramePr>
            <p:cNvPr id="15" name="对象 14"/>
            <p:cNvGraphicFramePr>
              <a:graphicFrameLocks noChangeAspect="1"/>
            </p:cNvGraphicFramePr>
            <p:nvPr/>
          </p:nvGraphicFramePr>
          <p:xfrm>
            <a:off x="2355206" y="2924962"/>
            <a:ext cx="2387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2" name="Equation" r:id="rId1" imgW="57302400" imgH="10058400" progId="Equation.DSMT4">
                    <p:embed/>
                  </p:oleObj>
                </mc:Choice>
                <mc:Fallback>
                  <p:oleObj name="Equation" r:id="rId1" imgW="57302400" imgH="10058400" progId="Equation.DSMT4">
                    <p:embed/>
                    <p:pic>
                      <p:nvPicPr>
                        <p:cNvPr id="0" name="对象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5206" y="2924962"/>
                          <a:ext cx="2387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619796" y="2920378"/>
              <a:ext cx="8646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/>
                <a:t>因为</a:t>
              </a:r>
              <a:endParaRPr lang="zh-CN" altLang="en-US" sz="2400" b="1" dirty="0"/>
            </a:p>
          </p:txBody>
        </p:sp>
      </p:grpSp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716016" y="2177025"/>
          <a:ext cx="2736304" cy="169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Equation" r:id="rId3" imgW="3251200" imgH="1930400" progId="Equation.DSMT4">
                  <p:embed/>
                </p:oleObj>
              </mc:Choice>
              <mc:Fallback>
                <p:oleObj name="Equation" r:id="rId3" imgW="3251200" imgH="19304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2177025"/>
                        <a:ext cx="2736304" cy="169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15616" y="560293"/>
            <a:ext cx="157568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求向量组</a:t>
            </a:r>
            <a:endParaRPr lang="zh-CN" altLang="en-US" sz="26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1519" y="1560274"/>
            <a:ext cx="813690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solidFill>
                  <a:srgbClr val="FF0000"/>
                </a:solidFill>
              </a:rPr>
              <a:t>的秩和一个极大无关组，并将其余向量用极大无关组线性表示</a:t>
            </a:r>
            <a:r>
              <a:rPr lang="zh-CN" altLang="zh-CN" sz="2600" b="1" dirty="0" smtClean="0">
                <a:solidFill>
                  <a:srgbClr val="FF0000"/>
                </a:solidFill>
              </a:rPr>
              <a:t>。</a:t>
            </a:r>
            <a:endParaRPr lang="zh-CN" altLang="zh-CN" sz="2600" b="1" dirty="0">
              <a:solidFill>
                <a:srgbClr val="FF0000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79512" y="3861048"/>
            <a:ext cx="2857500" cy="1949333"/>
            <a:chOff x="244872" y="3861048"/>
            <a:chExt cx="2857500" cy="1949333"/>
          </a:xfrm>
        </p:grpSpPr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244872" y="3874864"/>
            <a:ext cx="2857500" cy="1930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4" name="Equation" r:id="rId5" imgW="68580000" imgH="46329600" progId="Equation.DSMT4">
                    <p:embed/>
                  </p:oleObj>
                </mc:Choice>
                <mc:Fallback>
                  <p:oleObj name="Equation" r:id="rId5" imgW="68580000" imgH="46329600" progId="Equation.DSMT4">
                    <p:embed/>
                    <p:pic>
                      <p:nvPicPr>
                        <p:cNvPr id="0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72" y="3874864"/>
                          <a:ext cx="2857500" cy="1930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椭圆 22"/>
            <p:cNvSpPr/>
            <p:nvPr/>
          </p:nvSpPr>
          <p:spPr>
            <a:xfrm>
              <a:off x="503549" y="3861048"/>
              <a:ext cx="461403" cy="193797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087348" y="3861048"/>
              <a:ext cx="381660" cy="194933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973064" y="3889107"/>
              <a:ext cx="410428" cy="1921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3579813" y="5300663"/>
          <a:ext cx="4203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7" imgW="100888800" imgH="10058400" progId="Equation.DSMT4">
                  <p:embed/>
                </p:oleObj>
              </mc:Choice>
              <mc:Fallback>
                <p:oleObj name="Equation" r:id="rId7" imgW="100888800" imgH="10058400" progId="Equation.DSMT4">
                  <p:embed/>
                  <p:pic>
                    <p:nvPicPr>
                      <p:cNvPr id="0" name="对象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9813" y="5300663"/>
                        <a:ext cx="42037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/>
          <p:cNvGrpSpPr/>
          <p:nvPr/>
        </p:nvGrpSpPr>
        <p:grpSpPr>
          <a:xfrm>
            <a:off x="3275856" y="4077072"/>
            <a:ext cx="5760640" cy="492443"/>
            <a:chOff x="467544" y="3501008"/>
            <a:chExt cx="5760640" cy="492443"/>
          </a:xfrm>
        </p:grpSpPr>
        <p:sp>
          <p:nvSpPr>
            <p:cNvPr id="31" name="TextBox 30"/>
            <p:cNvSpPr txBox="1"/>
            <p:nvPr/>
          </p:nvSpPr>
          <p:spPr>
            <a:xfrm>
              <a:off x="467544" y="3501008"/>
              <a:ext cx="576064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600" b="1" dirty="0"/>
                <a:t> </a:t>
              </a:r>
              <a:r>
                <a:rPr lang="zh-CN" altLang="zh-CN" sz="2600" b="1" dirty="0"/>
                <a:t>向量组</a:t>
              </a:r>
              <a:r>
                <a:rPr lang="en-US" altLang="zh-CN" sz="2600" b="1" dirty="0"/>
                <a:t>                             </a:t>
              </a:r>
              <a:r>
                <a:rPr lang="zh-CN" altLang="zh-CN" sz="2600" b="1" dirty="0"/>
                <a:t>的秩等于</a:t>
              </a:r>
              <a:r>
                <a:rPr lang="en-US" altLang="zh-CN" sz="2600" b="1" dirty="0"/>
                <a:t>3</a:t>
              </a:r>
              <a:endParaRPr lang="zh-CN" altLang="en-US" sz="2600" b="1" dirty="0"/>
            </a:p>
          </p:txBody>
        </p:sp>
        <p:graphicFrame>
          <p:nvGraphicFramePr>
            <p:cNvPr id="32" name="对象 31"/>
            <p:cNvGraphicFramePr>
              <a:graphicFrameLocks noChangeAspect="1"/>
            </p:cNvGraphicFramePr>
            <p:nvPr/>
          </p:nvGraphicFramePr>
          <p:xfrm>
            <a:off x="1619672" y="3514725"/>
            <a:ext cx="2133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6" name="Equation" r:id="rId9" imgW="2133600" imgH="419100" progId="Equation.DSMT4">
                    <p:embed/>
                  </p:oleObj>
                </mc:Choice>
                <mc:Fallback>
                  <p:oleObj name="Equation" r:id="rId9" imgW="2133600" imgH="419100" progId="Equation.DSMT4">
                    <p:embed/>
                    <p:pic>
                      <p:nvPicPr>
                        <p:cNvPr id="0" name="对象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9672" y="3514725"/>
                          <a:ext cx="2133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组合 32"/>
          <p:cNvGrpSpPr/>
          <p:nvPr/>
        </p:nvGrpSpPr>
        <p:grpSpPr>
          <a:xfrm>
            <a:off x="3347864" y="4653136"/>
            <a:ext cx="5400600" cy="492443"/>
            <a:chOff x="611560" y="4077072"/>
            <a:chExt cx="5400600" cy="492443"/>
          </a:xfrm>
        </p:grpSpPr>
        <p:sp>
          <p:nvSpPr>
            <p:cNvPr id="34" name="TextBox 33"/>
            <p:cNvSpPr txBox="1"/>
            <p:nvPr/>
          </p:nvSpPr>
          <p:spPr>
            <a:xfrm>
              <a:off x="611560" y="4077072"/>
              <a:ext cx="540060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一个最大无关组为</a:t>
              </a:r>
              <a:r>
                <a:rPr lang="en-US" altLang="zh-CN" sz="2600" b="1" dirty="0"/>
                <a:t> </a:t>
              </a:r>
              <a:endParaRPr lang="zh-CN" altLang="en-US" sz="2600" b="1" dirty="0"/>
            </a:p>
          </p:txBody>
        </p:sp>
        <p:graphicFrame>
          <p:nvGraphicFramePr>
            <p:cNvPr id="35" name="对象 34"/>
            <p:cNvGraphicFramePr>
              <a:graphicFrameLocks noChangeAspect="1"/>
            </p:cNvGraphicFramePr>
            <p:nvPr/>
          </p:nvGraphicFramePr>
          <p:xfrm>
            <a:off x="3420021" y="4119761"/>
            <a:ext cx="1489075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27" name="Equation" r:id="rId11" imgW="29565600" imgH="9753600" progId="Equation.DSMT4">
                    <p:embed/>
                  </p:oleObj>
                </mc:Choice>
                <mc:Fallback>
                  <p:oleObj name="Equation" r:id="rId11" imgW="29565600" imgH="9753600" progId="Equation.DSMT4">
                    <p:embed/>
                    <p:pic>
                      <p:nvPicPr>
                        <p:cNvPr id="0" name="对象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0021" y="4119761"/>
                          <a:ext cx="1489075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6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79512" y="3255367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注意最大无关组不唯一！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8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627313" y="84138"/>
          <a:ext cx="1049337" cy="1400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8" name="Equation" r:id="rId13" imgW="1447800" imgH="1930400" progId="Equation.DSMT4">
                  <p:embed/>
                </p:oleObj>
              </mc:Choice>
              <mc:Fallback>
                <p:oleObj name="Equation" r:id="rId13" imgW="1447800" imgH="1930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84138"/>
                        <a:ext cx="1049337" cy="1400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3779838" y="44450"/>
          <a:ext cx="1169987" cy="152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9" name="Equation" r:id="rId15" imgW="1485900" imgH="1930400" progId="Equation.DSMT4">
                  <p:embed/>
                </p:oleObj>
              </mc:Choice>
              <mc:Fallback>
                <p:oleObj name="Equation" r:id="rId15" imgW="1485900" imgH="1930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4450"/>
                        <a:ext cx="1169987" cy="1520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076825" y="44450"/>
          <a:ext cx="987425" cy="1519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0" name="Equation" r:id="rId17" imgW="1485900" imgH="1930400" progId="Equation.DSMT4">
                  <p:embed/>
                </p:oleObj>
              </mc:Choice>
              <mc:Fallback>
                <p:oleObj name="Equation" r:id="rId17" imgW="1485900" imgH="1930400" progId="Equation.DSMT4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4450"/>
                        <a:ext cx="987425" cy="1519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6156325" y="15875"/>
          <a:ext cx="1062038" cy="158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1" name="Equation" r:id="rId19" imgW="1295400" imgH="1930400" progId="Equation.DSMT4">
                  <p:embed/>
                </p:oleObj>
              </mc:Choice>
              <mc:Fallback>
                <p:oleObj name="Equation" r:id="rId19" imgW="1295400" imgH="19304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15875"/>
                        <a:ext cx="1062038" cy="158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7308850" y="36513"/>
          <a:ext cx="1031875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32" name="Equation" r:id="rId21" imgW="1295400" imgH="1930400" progId="Equation.DSMT4">
                  <p:embed/>
                </p:oleObj>
              </mc:Choice>
              <mc:Fallback>
                <p:oleObj name="Equation" r:id="rId21" imgW="1295400" imgH="19304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8850" y="36513"/>
                        <a:ext cx="1031875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8F9EA2B-DEDF-46A7-8F14-303F8B7CCB2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/>
          <p:cNvGrpSpPr/>
          <p:nvPr/>
        </p:nvGrpSpPr>
        <p:grpSpPr>
          <a:xfrm>
            <a:off x="971600" y="114324"/>
            <a:ext cx="4077419" cy="1514476"/>
            <a:chOff x="1115616" y="114324"/>
            <a:chExt cx="4077419" cy="1514476"/>
          </a:xfrm>
        </p:grpSpPr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2222823" y="114324"/>
            <a:ext cx="2970212" cy="15144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4" name="Equation" r:id="rId1" imgW="3784600" imgH="1930400" progId="Equation.DSMT4">
                    <p:embed/>
                  </p:oleObj>
                </mc:Choice>
                <mc:Fallback>
                  <p:oleObj name="Equation" r:id="rId1" imgW="3784600" imgH="1930400" progId="Equation.DSMT4">
                    <p:embed/>
                    <p:pic>
                      <p:nvPicPr>
                        <p:cNvPr id="0" name="对象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2823" y="114324"/>
                          <a:ext cx="2970212" cy="151447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TextBox 14"/>
            <p:cNvSpPr txBox="1"/>
            <p:nvPr/>
          </p:nvSpPr>
          <p:spPr>
            <a:xfrm>
              <a:off x="1115616" y="629597"/>
              <a:ext cx="1224136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设矩阵</a:t>
              </a:r>
              <a:endParaRPr lang="zh-CN" altLang="en-US" sz="2600" b="1" dirty="0"/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76056" y="548680"/>
            <a:ext cx="3384376" cy="892552"/>
            <a:chOff x="5148064" y="548680"/>
            <a:chExt cx="3384376" cy="892552"/>
          </a:xfrm>
        </p:grpSpPr>
        <p:graphicFrame>
          <p:nvGraphicFramePr>
            <p:cNvPr id="40" name="对象 39"/>
            <p:cNvGraphicFramePr>
              <a:graphicFrameLocks noChangeAspect="1"/>
            </p:cNvGraphicFramePr>
            <p:nvPr/>
          </p:nvGraphicFramePr>
          <p:xfrm>
            <a:off x="5560640" y="633413"/>
            <a:ext cx="29718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5" name="Equation" r:id="rId3" imgW="71323200" imgH="10058400" progId="Equation.DSMT4">
                    <p:embed/>
                  </p:oleObj>
                </mc:Choice>
                <mc:Fallback>
                  <p:oleObj name="Equation" r:id="rId3" imgW="71323200" imgH="10058400" progId="Equation.DSMT4">
                    <p:embed/>
                    <p:pic>
                      <p:nvPicPr>
                        <p:cNvPr id="0" name="对象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60640" y="633413"/>
                          <a:ext cx="29718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148064" y="548680"/>
              <a:ext cx="504056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>
                  <a:latin typeface="+mn-ea"/>
                </a:rPr>
                <a:t>求</a:t>
              </a:r>
              <a:r>
                <a:rPr lang="en-US" altLang="zh-CN" sz="2600" b="1" dirty="0">
                  <a:latin typeface="+mn-ea"/>
                </a:rPr>
                <a:t> </a:t>
              </a:r>
              <a:endParaRPr lang="zh-CN" altLang="en-US" sz="2600" b="1" dirty="0">
                <a:latin typeface="+mn-ea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7164288" y="1640413"/>
            <a:ext cx="11825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并用最</a:t>
            </a:r>
            <a:endParaRPr lang="zh-CN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-36512" y="2060848"/>
            <a:ext cx="507656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600" b="1"/>
            </a:lvl1pPr>
          </a:lstStyle>
          <a:p>
            <a:r>
              <a:rPr lang="zh-CN" altLang="zh-CN" dirty="0"/>
              <a:t>大无关向量组表示其它向量</a:t>
            </a:r>
            <a:r>
              <a:rPr lang="en-US" altLang="zh-CN" dirty="0"/>
              <a:t>.</a:t>
            </a:r>
            <a:endParaRPr lang="zh-CN" altLang="zh-CN" dirty="0"/>
          </a:p>
        </p:txBody>
      </p:sp>
      <p:sp>
        <p:nvSpPr>
          <p:cNvPr id="42" name="TextBox 41"/>
          <p:cNvSpPr txBox="1"/>
          <p:nvPr/>
        </p:nvSpPr>
        <p:spPr>
          <a:xfrm>
            <a:off x="323528" y="2864549"/>
            <a:ext cx="69719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/>
              <a:t>解：</a:t>
            </a:r>
            <a:endParaRPr lang="zh-CN" altLang="en-US" sz="2600" b="1" dirty="0"/>
          </a:p>
        </p:txBody>
      </p: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4023742" y="2420888"/>
          <a:ext cx="2564482" cy="1476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56" name="Equation" r:id="rId5" imgW="3352800" imgH="1930400" progId="Equation.DSMT4">
                  <p:embed/>
                </p:oleObj>
              </mc:Choice>
              <mc:Fallback>
                <p:oleObj name="Equation" r:id="rId5" imgW="3352800" imgH="1930400" progId="Equation.DSMT4">
                  <p:embed/>
                  <p:pic>
                    <p:nvPicPr>
                      <p:cNvPr id="0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3742" y="2420888"/>
                        <a:ext cx="2564482" cy="14765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3" name="组合 52"/>
          <p:cNvGrpSpPr/>
          <p:nvPr/>
        </p:nvGrpSpPr>
        <p:grpSpPr>
          <a:xfrm>
            <a:off x="-508" y="1628775"/>
            <a:ext cx="7596844" cy="504081"/>
            <a:chOff x="-508" y="1628775"/>
            <a:chExt cx="7596844" cy="504081"/>
          </a:xfrm>
        </p:grpSpPr>
        <p:sp>
          <p:nvSpPr>
            <p:cNvPr id="18" name="TextBox 17"/>
            <p:cNvSpPr txBox="1"/>
            <p:nvPr/>
          </p:nvSpPr>
          <p:spPr>
            <a:xfrm>
              <a:off x="-508" y="1640413"/>
              <a:ext cx="190821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的列向量组</a:t>
              </a:r>
              <a:endParaRPr lang="zh-CN" altLang="en-US" sz="2600" b="1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707904" y="1628800"/>
              <a:ext cx="388843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600" b="1" dirty="0"/>
                <a:t>的一个最大无关向量组，</a:t>
              </a:r>
              <a:endParaRPr lang="zh-CN" altLang="en-US" sz="2600" b="1" dirty="0"/>
            </a:p>
          </p:txBody>
        </p:sp>
        <p:graphicFrame>
          <p:nvGraphicFramePr>
            <p:cNvPr id="29" name="对象 28"/>
            <p:cNvGraphicFramePr>
              <a:graphicFrameLocks noChangeAspect="1"/>
            </p:cNvGraphicFramePr>
            <p:nvPr/>
          </p:nvGraphicFramePr>
          <p:xfrm>
            <a:off x="1739900" y="1628775"/>
            <a:ext cx="2133600" cy="419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7" name="Equation" r:id="rId7" imgW="51206400" imgH="10058400" progId="Equation.DSMT4">
                    <p:embed/>
                  </p:oleObj>
                </mc:Choice>
                <mc:Fallback>
                  <p:oleObj name="Equation" r:id="rId7" imgW="51206400" imgH="100584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39900" y="1628775"/>
                          <a:ext cx="2133600" cy="419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5" name="组合 54"/>
          <p:cNvGrpSpPr/>
          <p:nvPr/>
        </p:nvGrpSpPr>
        <p:grpSpPr>
          <a:xfrm>
            <a:off x="827584" y="2924944"/>
            <a:ext cx="3168352" cy="504056"/>
            <a:chOff x="1187624" y="2996952"/>
            <a:chExt cx="3168352" cy="504056"/>
          </a:xfrm>
        </p:grpSpPr>
        <p:sp>
          <p:nvSpPr>
            <p:cNvPr id="43" name="TextBox 42"/>
            <p:cNvSpPr txBox="1"/>
            <p:nvPr/>
          </p:nvSpPr>
          <p:spPr>
            <a:xfrm>
              <a:off x="1187624" y="2996952"/>
              <a:ext cx="309634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因为</a:t>
              </a:r>
              <a:endParaRPr lang="zh-CN" altLang="en-US" sz="2600" b="1" dirty="0"/>
            </a:p>
          </p:txBody>
        </p:sp>
        <p:graphicFrame>
          <p:nvGraphicFramePr>
            <p:cNvPr id="30" name="对象 29"/>
            <p:cNvGraphicFramePr>
              <a:graphicFrameLocks noChangeAspect="1"/>
            </p:cNvGraphicFramePr>
            <p:nvPr/>
          </p:nvGraphicFramePr>
          <p:xfrm>
            <a:off x="1917576" y="3018408"/>
            <a:ext cx="24384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8" name="Equation" r:id="rId9" imgW="58521600" imgH="11582400" progId="Equation.DSMT4">
                    <p:embed/>
                  </p:oleObj>
                </mc:Choice>
                <mc:Fallback>
                  <p:oleObj name="Equation" r:id="rId9" imgW="58521600" imgH="11582400" progId="Equation.DSMT4">
                    <p:embed/>
                    <p:pic>
                      <p:nvPicPr>
                        <p:cNvPr id="0" name="对象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17576" y="3018408"/>
                          <a:ext cx="24384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组合 3"/>
          <p:cNvGrpSpPr/>
          <p:nvPr/>
        </p:nvGrpSpPr>
        <p:grpSpPr>
          <a:xfrm>
            <a:off x="73025" y="4056434"/>
            <a:ext cx="2214563" cy="1625452"/>
            <a:chOff x="5329609" y="4056434"/>
            <a:chExt cx="2214563" cy="1625452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5329609" y="4073748"/>
            <a:ext cx="2214563" cy="158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59" name="Equation" r:id="rId11" imgW="64617600" imgH="46329600" progId="Equation.DSMT4">
                    <p:embed/>
                  </p:oleObj>
                </mc:Choice>
                <mc:Fallback>
                  <p:oleObj name="Equation" r:id="rId11" imgW="64617600" imgH="46329600" progId="Equation.DSMT4">
                    <p:embed/>
                    <p:pic>
                      <p:nvPicPr>
                        <p:cNvPr id="0" name="对象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29609" y="4073748"/>
                          <a:ext cx="2214563" cy="158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椭圆 23"/>
            <p:cNvSpPr/>
            <p:nvPr/>
          </p:nvSpPr>
          <p:spPr>
            <a:xfrm>
              <a:off x="5616116" y="4077072"/>
              <a:ext cx="324036" cy="1604814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012160" y="4056434"/>
              <a:ext cx="288032" cy="1604814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6732240" y="4077072"/>
              <a:ext cx="360040" cy="1604814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627784" y="4221088"/>
            <a:ext cx="612068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所以向量组</a:t>
            </a:r>
            <a:r>
              <a:rPr lang="en-US" altLang="zh-CN" sz="2600" b="1" dirty="0"/>
              <a:t>                            </a:t>
            </a:r>
            <a:r>
              <a:rPr lang="zh-CN" altLang="zh-CN" sz="2600" b="1" dirty="0"/>
              <a:t>的秩等于</a:t>
            </a:r>
            <a:r>
              <a:rPr lang="en-US" altLang="zh-CN" sz="2600" b="1" dirty="0"/>
              <a:t>3 </a:t>
            </a:r>
            <a:endParaRPr lang="zh-CN" altLang="en-US" sz="2600" b="1" dirty="0"/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438650" y="4257675"/>
          <a:ext cx="21336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0" name="Equation" r:id="rId13" imgW="51206400" imgH="10058400" progId="Equation.DSMT4">
                  <p:embed/>
                </p:oleObj>
              </mc:Choice>
              <mc:Fallback>
                <p:oleObj name="Equation" r:id="rId13" imgW="51206400" imgH="10058400" progId="Equation.DSMT4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8650" y="4257675"/>
                        <a:ext cx="21336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2699792" y="4686096"/>
            <a:ext cx="331236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一个最大无关组为</a:t>
            </a:r>
            <a:r>
              <a:rPr lang="en-US" altLang="zh-CN" sz="2600" b="1" dirty="0"/>
              <a:t> </a:t>
            </a:r>
            <a:endParaRPr lang="zh-CN" altLang="en-US" sz="2600" b="1" dirty="0"/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857500" y="5232400"/>
          <a:ext cx="1816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1" name="Equation" r:id="rId15" imgW="43586400" imgH="10058400" progId="Equation.DSMT4">
                  <p:embed/>
                </p:oleObj>
              </mc:Choice>
              <mc:Fallback>
                <p:oleObj name="Equation" r:id="rId15" imgW="43586400" imgH="10058400" progId="Equation.DSMT4">
                  <p:embed/>
                  <p:pic>
                    <p:nvPicPr>
                      <p:cNvPr id="0" name="对象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0" y="5232400"/>
                        <a:ext cx="18161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/>
          <p:cNvGraphicFramePr>
            <a:graphicFrameLocks noChangeAspect="1"/>
          </p:cNvGraphicFramePr>
          <p:nvPr/>
        </p:nvGraphicFramePr>
        <p:xfrm>
          <a:off x="5019675" y="5232400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2" name="Equation" r:id="rId17" imgW="43281600" imgH="10058400" progId="Equation.DSMT4">
                  <p:embed/>
                </p:oleObj>
              </mc:Choice>
              <mc:Fallback>
                <p:oleObj name="Equation" r:id="rId17" imgW="43281600" imgH="10058400" progId="Equation.DSMT4">
                  <p:embed/>
                  <p:pic>
                    <p:nvPicPr>
                      <p:cNvPr id="0" name="对象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9675" y="5232400"/>
                        <a:ext cx="18034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5654675" y="4714875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63" name="Equation" r:id="rId19" imgW="29565600" imgH="9753600" progId="Equation.DSMT4">
                  <p:embed/>
                </p:oleObj>
              </mc:Choice>
              <mc:Fallback>
                <p:oleObj name="Equation" r:id="rId19" imgW="29565600" imgH="9753600" progId="Equation.DSMT4">
                  <p:embed/>
                  <p:pic>
                    <p:nvPicPr>
                      <p:cNvPr id="0" name="对象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4675" y="4714875"/>
                        <a:ext cx="12319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标题 1"/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求最</a:t>
            </a:r>
            <a:r>
              <a:rPr lang="zh-CN" altLang="zh-CN" sz="32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大无关组</a:t>
            </a:r>
            <a:endParaRPr lang="zh-CN" altLang="en-US" sz="32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79512" y="629597"/>
            <a:ext cx="9361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3396D9"/>
                </a:solidFill>
              </a:rPr>
              <a:t>练习</a:t>
            </a:r>
            <a:endParaRPr lang="zh-CN" altLang="en-US" sz="2600" b="1" dirty="0">
              <a:solidFill>
                <a:srgbClr val="3396D9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C98F2-AEC5-408D-83E7-CCE3B55B79D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3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79511" y="685899"/>
            <a:ext cx="492696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3200" b="1" dirty="0">
                <a:solidFill>
                  <a:srgbClr val="FF0000"/>
                </a:solidFill>
              </a:rPr>
              <a:t>初等变换用途</a:t>
            </a:r>
            <a:r>
              <a:rPr lang="en-US" altLang="zh-CN" sz="3200" b="1" dirty="0">
                <a:solidFill>
                  <a:srgbClr val="FF0000"/>
                </a:solidFill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</a:rPr>
              <a:t>行最简形</a:t>
            </a:r>
            <a:r>
              <a:rPr lang="en-US" altLang="zh-CN" sz="3200" b="1" dirty="0">
                <a:solidFill>
                  <a:srgbClr val="FF0000"/>
                </a:solidFill>
              </a:rPr>
              <a:t>)</a:t>
            </a:r>
            <a:r>
              <a:rPr lang="zh-CN" sz="3200" b="1" dirty="0">
                <a:solidFill>
                  <a:srgbClr val="FF0000"/>
                </a:solidFill>
              </a:rPr>
              <a:t>：</a:t>
            </a:r>
            <a:endParaRPr lang="zh-CN" sz="3200" b="1" dirty="0">
              <a:solidFill>
                <a:srgbClr val="FF0000"/>
              </a:solidFill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抽象线性方程组的通解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2453" y="1412929"/>
            <a:ext cx="7560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</a:t>
            </a:r>
            <a:r>
              <a:rPr lang="zh-CN" sz="2400" b="1" dirty="0"/>
              <a:t>求逆</a:t>
            </a:r>
            <a:endParaRPr lang="zh-CN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12453" y="1988993"/>
            <a:ext cx="7560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、</a:t>
            </a:r>
            <a:r>
              <a:rPr lang="zh-CN" sz="2400" b="1" dirty="0"/>
              <a:t>求秩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矩阵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向量组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、最高阶非零子式、最大无关组</a:t>
            </a:r>
            <a:endParaRPr lang="zh-CN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612453" y="2637065"/>
            <a:ext cx="756084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</a:t>
            </a:r>
            <a:r>
              <a:rPr lang="zh-CN" sz="2400" b="1" dirty="0"/>
              <a:t>求通解、能否线性表示</a:t>
            </a:r>
            <a:endParaRPr lang="zh-CN" sz="24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BF5507-80E8-4E02-9EB6-855CDC767D4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5" name="TextBox 31"/>
          <p:cNvSpPr txBox="1"/>
          <p:nvPr>
            <p:custDataLst>
              <p:tags r:id="rId1"/>
            </p:custDataLst>
          </p:nvPr>
        </p:nvSpPr>
        <p:spPr>
          <a:xfrm>
            <a:off x="323656" y="3356709"/>
            <a:ext cx="712216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3200" b="1" dirty="0">
                <a:solidFill>
                  <a:srgbClr val="FF0000"/>
                </a:solidFill>
              </a:rPr>
              <a:t>注意：</a:t>
            </a:r>
            <a:r>
              <a:rPr lang="en-US" altLang="zh-CN" sz="3200" b="1" dirty="0">
                <a:solidFill>
                  <a:srgbClr val="FF0000"/>
                </a:solidFill>
              </a:rPr>
              <a:t> 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>
                <a:solidFill>
                  <a:srgbClr val="FF0000"/>
                </a:solidFill>
              </a:rPr>
              <a:t>1. </a:t>
            </a:r>
            <a:r>
              <a:rPr lang="zh-CN" altLang="en-US" sz="3200" b="1" dirty="0">
                <a:solidFill>
                  <a:srgbClr val="FF0000"/>
                </a:solidFill>
              </a:rPr>
              <a:t>对矩阵进行初等变换，不是行列式。</a:t>
            </a:r>
            <a:endParaRPr lang="zh-CN" altLang="en-US" sz="3200" b="1" dirty="0">
              <a:solidFill>
                <a:srgbClr val="FF0000"/>
              </a:solidFill>
            </a:endParaRPr>
          </a:p>
          <a:p>
            <a:r>
              <a:rPr lang="en-US" altLang="zh-CN" sz="3200" b="1" dirty="0">
                <a:solidFill>
                  <a:srgbClr val="FF0000"/>
                </a:solidFill>
              </a:rPr>
              <a:t>2.  ~~~~~~~~~~</a:t>
            </a:r>
            <a:endParaRPr lang="en-US" altLang="zh-CN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8" grpId="0"/>
      <p:bldP spid="29" grpId="0"/>
      <p:bldP spid="35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4079" y="1448370"/>
            <a:ext cx="35878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需要考虑三个问题</a:t>
            </a:r>
            <a:endParaRPr lang="zh-CN" altLang="en-US" sz="24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179511" y="685899"/>
            <a:ext cx="5038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求抽象方程组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3200" b="1" dirty="0">
                <a:solidFill>
                  <a:srgbClr val="FF0000"/>
                </a:solidFill>
              </a:rPr>
              <a:t>的通解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抽象线性方程组的通解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2024434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、系数矩阵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/>
              <a:t>的秩，由此确定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400" b="1" dirty="0"/>
              <a:t>解空间的维数</a:t>
            </a:r>
            <a:endParaRPr lang="zh-CN" altLang="en-US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3528" y="2600498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2</a:t>
            </a:r>
            <a:r>
              <a:rPr lang="zh-CN" altLang="en-US" sz="2400" b="1" dirty="0"/>
              <a:t>、想办法找出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zh-CN" altLang="en-US" sz="2400" b="1" dirty="0"/>
              <a:t>的基础解系</a:t>
            </a:r>
            <a:endParaRPr lang="zh-CN" altLang="en-US" sz="2400" b="1" dirty="0"/>
          </a:p>
        </p:txBody>
      </p:sp>
      <p:sp>
        <p:nvSpPr>
          <p:cNvPr id="35" name="TextBox 34"/>
          <p:cNvSpPr txBox="1"/>
          <p:nvPr/>
        </p:nvSpPr>
        <p:spPr>
          <a:xfrm>
            <a:off x="323528" y="3248570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3</a:t>
            </a:r>
            <a:r>
              <a:rPr lang="zh-CN" altLang="en-US" sz="2400" b="1" dirty="0"/>
              <a:t>、想办法找出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/>
              <a:t>的一个特解</a:t>
            </a:r>
            <a:endParaRPr lang="zh-CN" altLang="en-US" sz="24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7BF5507-80E8-4E02-9EB6-855CDC767D4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/>
      <p:bldP spid="28" grpId="0"/>
      <p:bldP spid="29" grpId="0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79511" y="404664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常用方法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抽象线性方程组的通解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23528" y="1052736"/>
            <a:ext cx="69847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1</a:t>
            </a:r>
            <a:r>
              <a:rPr lang="zh-CN" altLang="en-US" sz="2400" b="1" dirty="0"/>
              <a:t>、若已知</a:t>
            </a:r>
            <a:r>
              <a:rPr lang="zh-CN" altLang="en-US" sz="2400" b="1" dirty="0">
                <a:sym typeface="Symbol" panose="05050102010706020507"/>
              </a:rPr>
              <a:t></a:t>
            </a:r>
            <a:r>
              <a:rPr lang="en-US" altLang="zh-CN" sz="2400" b="1" baseline="-25000" dirty="0">
                <a:sym typeface="Symbol" panose="05050102010706020507"/>
              </a:rPr>
              <a:t>1</a:t>
            </a:r>
            <a:r>
              <a:rPr lang="zh-CN" altLang="en-US" sz="2400" b="1" dirty="0">
                <a:sym typeface="Symbol" panose="05050102010706020507"/>
              </a:rPr>
              <a:t>， </a:t>
            </a:r>
            <a:r>
              <a:rPr lang="en-US" altLang="zh-CN" sz="2400" b="1" baseline="-25000" dirty="0">
                <a:sym typeface="Symbol" panose="05050102010706020507"/>
              </a:rPr>
              <a:t>2</a:t>
            </a:r>
            <a:r>
              <a:rPr lang="zh-CN" altLang="en-US" sz="2400" b="1" dirty="0">
                <a:sym typeface="Symbol" panose="05050102010706020507"/>
              </a:rPr>
              <a:t>， </a:t>
            </a:r>
            <a:r>
              <a:rPr lang="en-US" altLang="zh-CN" sz="2400" b="1" baseline="-25000" dirty="0">
                <a:sym typeface="Symbol" panose="05050102010706020507"/>
              </a:rPr>
              <a:t>3</a:t>
            </a:r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</a:t>
            </a:r>
            <a:r>
              <a:rPr lang="zh-CN" altLang="en-US" sz="2400" b="1" dirty="0"/>
              <a:t>，满足                                                           </a:t>
            </a:r>
            <a:endParaRPr lang="zh-CN" altLang="en-US" sz="2400" b="1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965200" y="1628775"/>
          <a:ext cx="591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1" imgW="142036800" imgH="12496800" progId="Equation.DSMT4">
                  <p:embed/>
                </p:oleObj>
              </mc:Choice>
              <mc:Fallback>
                <p:oleObj name="Equation" r:id="rId1" imgW="142036800" imgH="12496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5200" y="1628775"/>
                        <a:ext cx="5918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75928" y="2319263"/>
            <a:ext cx="7480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Symbol" panose="05050102010706020507"/>
              </a:rPr>
              <a:t>则（</a:t>
            </a:r>
            <a:r>
              <a:rPr lang="en-US" altLang="zh-CN" sz="2400" b="1" baseline="-25000" dirty="0">
                <a:sym typeface="Symbol" panose="05050102010706020507"/>
              </a:rPr>
              <a:t>1</a:t>
            </a:r>
            <a:r>
              <a:rPr lang="en-US" altLang="zh-CN" sz="2400" b="1" dirty="0">
                <a:sym typeface="Symbol" panose="05050102010706020507"/>
              </a:rPr>
              <a:t>+2</a:t>
            </a:r>
            <a:r>
              <a:rPr lang="zh-CN" altLang="en-US" sz="2400" b="1" dirty="0">
                <a:sym typeface="Symbol" panose="05050102010706020507"/>
              </a:rPr>
              <a:t></a:t>
            </a:r>
            <a:r>
              <a:rPr lang="en-US" altLang="zh-CN" sz="2400" b="1" baseline="-25000" dirty="0">
                <a:sym typeface="Symbol" panose="05050102010706020507"/>
              </a:rPr>
              <a:t>2</a:t>
            </a:r>
            <a:r>
              <a:rPr lang="zh-CN" altLang="en-US" sz="2400" b="1" dirty="0">
                <a:sym typeface="Symbol" panose="05050102010706020507"/>
              </a:rPr>
              <a:t>）（ </a:t>
            </a:r>
            <a:r>
              <a:rPr lang="en-US" altLang="zh-CN" sz="2400" b="1" baseline="-25000" dirty="0">
                <a:sym typeface="Symbol" panose="05050102010706020507"/>
              </a:rPr>
              <a:t>2 </a:t>
            </a:r>
            <a:r>
              <a:rPr lang="en-US" altLang="zh-CN" sz="2400" b="1" dirty="0">
                <a:sym typeface="Symbol" panose="05050102010706020507"/>
              </a:rPr>
              <a:t>+</a:t>
            </a:r>
            <a:r>
              <a:rPr lang="zh-CN" altLang="en-US" sz="2400" b="1" dirty="0">
                <a:sym typeface="Symbol" panose="05050102010706020507"/>
              </a:rPr>
              <a:t></a:t>
            </a:r>
            <a:r>
              <a:rPr lang="en-US" altLang="zh-CN" sz="2400" b="1" baseline="-25000" dirty="0">
                <a:sym typeface="Symbol" panose="05050102010706020507"/>
              </a:rPr>
              <a:t>3</a:t>
            </a:r>
            <a:r>
              <a:rPr lang="zh-CN" altLang="en-US" sz="2400" b="1" dirty="0">
                <a:sym typeface="Symbol" panose="05050102010706020507"/>
              </a:rPr>
              <a:t>）</a:t>
            </a:r>
            <a:r>
              <a:rPr lang="en-US" altLang="zh-CN" sz="2400" b="1" dirty="0">
                <a:sym typeface="Symbol" panose="05050102010706020507"/>
              </a:rPr>
              <a:t>,</a:t>
            </a:r>
            <a:r>
              <a:rPr lang="zh-CN" altLang="en-US" sz="2400" b="1" dirty="0">
                <a:sym typeface="Symbol" panose="05050102010706020507"/>
              </a:rPr>
              <a:t>（</a:t>
            </a:r>
            <a:r>
              <a:rPr lang="en-US" altLang="zh-CN" sz="2400" b="1" baseline="-25000" dirty="0">
                <a:sym typeface="Symbol" panose="05050102010706020507"/>
              </a:rPr>
              <a:t>1</a:t>
            </a:r>
            <a:r>
              <a:rPr lang="en-US" altLang="zh-CN" sz="2400" b="1" dirty="0">
                <a:sym typeface="Symbol" panose="05050102010706020507"/>
              </a:rPr>
              <a:t>+2</a:t>
            </a:r>
            <a:r>
              <a:rPr lang="zh-CN" altLang="en-US" sz="2400" b="1" dirty="0">
                <a:sym typeface="Symbol" panose="05050102010706020507"/>
              </a:rPr>
              <a:t></a:t>
            </a:r>
            <a:r>
              <a:rPr lang="en-US" altLang="zh-CN" sz="2400" b="1" baseline="-25000" dirty="0">
                <a:sym typeface="Symbol" panose="05050102010706020507"/>
              </a:rPr>
              <a:t>2</a:t>
            </a:r>
            <a:r>
              <a:rPr lang="zh-CN" altLang="en-US" sz="2400" b="1" dirty="0">
                <a:sym typeface="Symbol" panose="05050102010706020507"/>
              </a:rPr>
              <a:t>）</a:t>
            </a:r>
            <a:r>
              <a:rPr lang="en-US" altLang="zh-CN" sz="2400" b="1" dirty="0">
                <a:sym typeface="Symbol" panose="05050102010706020507"/>
              </a:rPr>
              <a:t>/3,</a:t>
            </a:r>
            <a:r>
              <a:rPr lang="zh-CN" altLang="en-US" sz="2400" b="1" dirty="0">
                <a:sym typeface="Symbol" panose="05050102010706020507"/>
              </a:rPr>
              <a:t>（ </a:t>
            </a:r>
            <a:r>
              <a:rPr lang="en-US" altLang="zh-CN" sz="2400" b="1" baseline="-25000" dirty="0">
                <a:sym typeface="Symbol" panose="05050102010706020507"/>
              </a:rPr>
              <a:t>2 </a:t>
            </a:r>
            <a:r>
              <a:rPr lang="en-US" altLang="zh-CN" sz="2400" b="1" dirty="0">
                <a:sym typeface="Symbol" panose="05050102010706020507"/>
              </a:rPr>
              <a:t>+</a:t>
            </a:r>
            <a:r>
              <a:rPr lang="zh-CN" altLang="en-US" sz="2400" b="1" dirty="0">
                <a:sym typeface="Symbol" panose="05050102010706020507"/>
              </a:rPr>
              <a:t></a:t>
            </a:r>
            <a:r>
              <a:rPr lang="en-US" altLang="zh-CN" sz="2400" b="1" baseline="-25000" dirty="0">
                <a:sym typeface="Symbol" panose="05050102010706020507"/>
              </a:rPr>
              <a:t>3</a:t>
            </a:r>
            <a:r>
              <a:rPr lang="zh-CN" altLang="en-US" sz="2400" b="1" dirty="0">
                <a:sym typeface="Symbol" panose="05050102010706020507"/>
              </a:rPr>
              <a:t>）</a:t>
            </a:r>
            <a:r>
              <a:rPr lang="en-US" altLang="zh-CN" sz="2400" b="1" dirty="0">
                <a:sym typeface="Symbol" panose="05050102010706020507"/>
              </a:rPr>
              <a:t>/2</a:t>
            </a:r>
            <a:r>
              <a:rPr lang="zh-CN" altLang="en-US" sz="2400" b="1" dirty="0"/>
              <a:t>                                                           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240396" y="2895327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Symbol" panose="05050102010706020507"/>
              </a:rPr>
              <a:t>都</a:t>
            </a:r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的一个特解</a:t>
            </a:r>
            <a:r>
              <a:rPr lang="zh-CN" altLang="en-US" sz="2400" b="1" dirty="0"/>
              <a:t>                                                           </a:t>
            </a:r>
            <a:endParaRPr lang="zh-CN" altLang="en-US" sz="2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67544" y="3471391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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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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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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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)/3(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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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)/2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312404" y="4047455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Symbol" panose="05050102010706020507"/>
              </a:rPr>
              <a:t>都</a:t>
            </a:r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</a:t>
            </a:r>
            <a:r>
              <a:rPr lang="zh-CN" altLang="en-US" sz="2400" b="1" dirty="0"/>
              <a:t>                                                           </a:t>
            </a:r>
            <a:endParaRPr lang="zh-CN" altLang="en-US" sz="24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11CF389-909C-4561-A0F7-F96132F44CE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28" grpId="0"/>
      <p:bldP spid="12" grpId="0"/>
      <p:bldP spid="13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/>
          <p:cNvSpPr txBox="1"/>
          <p:nvPr/>
        </p:nvSpPr>
        <p:spPr>
          <a:xfrm>
            <a:off x="179511" y="404664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常用方法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抽象线性方程组的通解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84412" y="4077072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的一个特解</a:t>
            </a:r>
            <a:r>
              <a:rPr lang="zh-CN" altLang="en-US" sz="2400" b="1" dirty="0"/>
              <a:t>                                                           </a:t>
            </a:r>
            <a:endParaRPr lang="zh-CN" altLang="en-US" sz="2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1312404" y="2924944"/>
            <a:ext cx="3475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ym typeface="Symbol" panose="05050102010706020507"/>
              </a:rPr>
              <a:t>都</a:t>
            </a:r>
            <a:r>
              <a:rPr lang="zh-CN" altLang="en-US" sz="2400" b="1" dirty="0"/>
              <a:t>是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的解</a:t>
            </a:r>
            <a:r>
              <a:rPr lang="zh-CN" altLang="en-US" sz="2400" b="1" dirty="0"/>
              <a:t>                                                           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179511" y="1052736"/>
            <a:ext cx="5112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     2</a:t>
            </a:r>
            <a:r>
              <a:rPr lang="zh-CN" altLang="en-US" sz="2400" b="1" dirty="0"/>
              <a:t>、设矩阵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/>
              <a:t>，满足</a:t>
            </a:r>
            <a:r>
              <a:rPr lang="en-US" altLang="zh-CN" sz="2400" b="1" dirty="0"/>
              <a:t>                       </a:t>
            </a:r>
            <a:r>
              <a:rPr lang="zh-CN" altLang="en-US" sz="2400" b="1" dirty="0"/>
              <a:t>               </a:t>
            </a:r>
            <a:endParaRPr lang="en-US" altLang="zh-CN" sz="2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856327" y="2276872"/>
            <a:ext cx="5299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则</a:t>
            </a:r>
            <a:r>
              <a:rPr lang="zh-CN" altLang="en-US" sz="2400" b="1" dirty="0">
                <a:sym typeface="Symbol" panose="05050102010706020507"/>
              </a:rPr>
              <a:t></a:t>
            </a:r>
            <a:r>
              <a:rPr lang="en-US" altLang="zh-CN" sz="2400" b="1" baseline="-25000" dirty="0">
                <a:sym typeface="Symbol" panose="05050102010706020507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1,0, 1, 1)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/>
              <a:t>，</a:t>
            </a:r>
            <a:r>
              <a:rPr lang="zh-CN" altLang="en-US" sz="2400" b="1" dirty="0">
                <a:sym typeface="Symbol" panose="05050102010706020507"/>
              </a:rPr>
              <a:t> </a:t>
            </a:r>
            <a:r>
              <a:rPr lang="en-US" altLang="zh-CN" sz="2400" b="1" baseline="-25000" dirty="0">
                <a:sym typeface="Symbol" panose="05050102010706020507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0,1, 2, 3)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539552" y="1599183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=2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+3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 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+2 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+</a:t>
            </a:r>
            <a:r>
              <a:rPr lang="en-US" altLang="zh-CN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4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99592" y="3471391"/>
            <a:ext cx="2627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则</a:t>
            </a:r>
            <a:r>
              <a:rPr lang="zh-CN" altLang="en-US" sz="2400" b="1" dirty="0">
                <a:sym typeface="Symbol" panose="05050102010706020507"/>
              </a:rPr>
              <a:t>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1,1, 2,1)</a:t>
            </a:r>
            <a:r>
              <a:rPr lang="en-US" altLang="zh-CN" sz="24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6E0A33-0B38-440A-8283-D65A0F0032E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9" grpId="0"/>
      <p:bldP spid="21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79512" y="1383184"/>
            <a:ext cx="7776864" cy="1938992"/>
            <a:chOff x="107505" y="2103239"/>
            <a:chExt cx="7776864" cy="1938992"/>
          </a:xfrm>
        </p:grpSpPr>
        <p:sp>
          <p:nvSpPr>
            <p:cNvPr id="8" name="TextBox 7"/>
            <p:cNvSpPr txBox="1"/>
            <p:nvPr/>
          </p:nvSpPr>
          <p:spPr>
            <a:xfrm>
              <a:off x="107505" y="2103239"/>
              <a:ext cx="7776864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        </a:t>
              </a:r>
              <a:r>
                <a:rPr lang="zh-CN" altLang="en-US" sz="2400" b="1" dirty="0"/>
                <a:t>设四元非齐次线性方程组的系数矩阵的秩为</a:t>
              </a:r>
              <a:r>
                <a:rPr lang="en-US" altLang="zh-CN" sz="2400" b="1" dirty="0"/>
                <a:t>3</a:t>
              </a:r>
              <a:r>
                <a:rPr lang="zh-CN" altLang="en-US" sz="2400" b="1" dirty="0"/>
                <a:t>，已知                 </a:t>
              </a:r>
              <a:endParaRPr lang="en-US" altLang="zh-CN" sz="2400" b="1" dirty="0"/>
            </a:p>
            <a:p>
              <a:r>
                <a:rPr lang="zh-CN" altLang="en-US" sz="2400" b="1" dirty="0"/>
                <a:t>                   是它的三个解向量，且</a:t>
              </a:r>
              <a:endParaRPr lang="en-US" altLang="zh-CN" sz="2400" b="1" dirty="0"/>
            </a:p>
            <a:p>
              <a:endParaRPr lang="en-US" altLang="zh-CN" sz="2400" b="1" dirty="0"/>
            </a:p>
            <a:p>
              <a:endParaRPr lang="en-US" altLang="zh-CN" sz="2400" b="1" dirty="0"/>
            </a:p>
            <a:p>
              <a:r>
                <a:rPr lang="zh-CN" altLang="en-US" sz="2400" b="1" dirty="0"/>
                <a:t>求该方程组的通解。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1550988" y="2924919"/>
            <a:ext cx="5219700" cy="520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6" name="Equation" r:id="rId1" imgW="5219700" imgH="520700" progId="Equation.DSMT4">
                    <p:embed/>
                  </p:oleObj>
                </mc:Choice>
                <mc:Fallback>
                  <p:oleObj name="Equation" r:id="rId1" imgW="5219700" imgH="5207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50988" y="2924919"/>
                          <a:ext cx="5219700" cy="520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483100" y="327501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7" name="Equation" r:id="rId3" imgW="177800" imgH="304165" progId="Equation.DSMT4">
                  <p:embed/>
                </p:oleObj>
              </mc:Choice>
              <mc:Fallback>
                <p:oleObj name="Equation" r:id="rId3" imgW="177800" imgH="304165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3100" y="327501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95535" y="1772816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8" name="Equation" r:id="rId5" imgW="1116965" imgH="393700" progId="Equation.DSMT4">
                  <p:embed/>
                </p:oleObj>
              </mc:Choice>
              <mc:Fallback>
                <p:oleObj name="Equation" r:id="rId5" imgW="1116965" imgH="3937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5" y="1772816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79511" y="980728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  </a:t>
            </a:r>
            <a:r>
              <a:rPr lang="zh-CN" altLang="en-US" sz="2400" b="1" dirty="0">
                <a:solidFill>
                  <a:srgbClr val="0000FF"/>
                </a:solidFill>
              </a:rPr>
              <a:t>求抽象线性方程组的通解问题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  <a:endParaRPr lang="zh-CN" altLang="en-US" sz="2400" b="1" dirty="0"/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596511" y="3356994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 解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915816" y="3356992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9" name="Equation" r:id="rId7" imgW="1333500" imgH="457200" progId="Equation.DSMT4">
                  <p:embed/>
                </p:oleObj>
              </mc:Choice>
              <mc:Fallback>
                <p:oleObj name="Equation" r:id="rId7" imgW="1333500" imgH="457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3356992"/>
                        <a:ext cx="133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抽象线性方程组的通解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4635500" y="-53144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0" name="Equation" r:id="rId9" imgW="177800" imgH="304165" progId="Equation.DSMT4">
                  <p:embed/>
                </p:oleObj>
              </mc:Choice>
              <mc:Fallback>
                <p:oleObj name="Equation" r:id="rId9" imgW="177800" imgH="304165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0" y="-53144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" name="矩形 57"/>
          <p:cNvSpPr/>
          <p:nvPr/>
        </p:nvSpPr>
        <p:spPr>
          <a:xfrm>
            <a:off x="1583025" y="3356992"/>
            <a:ext cx="15931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由已知：                           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69" name="对象 68"/>
          <p:cNvGraphicFramePr>
            <a:graphicFrameLocks noChangeAspect="1"/>
          </p:cNvGraphicFramePr>
          <p:nvPr/>
        </p:nvGraphicFramePr>
        <p:xfrm>
          <a:off x="4787900" y="3851077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1" name="Equation" r:id="rId10" imgW="177800" imgH="304165" progId="Equation.DSMT4">
                  <p:embed/>
                </p:oleObj>
              </mc:Choice>
              <mc:Fallback>
                <p:oleObj name="Equation" r:id="rId10" imgW="177800" imgH="304165" progId="Equation.DSMT4">
                  <p:embed/>
                  <p:pic>
                    <p:nvPicPr>
                      <p:cNvPr id="0" name="对象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51077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矩形 72"/>
          <p:cNvSpPr/>
          <p:nvPr/>
        </p:nvSpPr>
        <p:spPr>
          <a:xfrm>
            <a:off x="962893" y="3933056"/>
            <a:ext cx="70102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所以              是        的一个基础解系  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76" name="对象 75"/>
          <p:cNvGraphicFramePr>
            <a:graphicFrameLocks noChangeAspect="1"/>
          </p:cNvGraphicFramePr>
          <p:nvPr/>
        </p:nvGraphicFramePr>
        <p:xfrm>
          <a:off x="1743472" y="3933056"/>
          <a:ext cx="1981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2" name="Equation" r:id="rId11" imgW="1981200" imgH="482600" progId="Equation.DSMT4">
                  <p:embed/>
                </p:oleObj>
              </mc:Choice>
              <mc:Fallback>
                <p:oleObj name="Equation" r:id="rId11" imgW="1981200" imgH="482600" progId="Equation.DSMT4">
                  <p:embed/>
                  <p:pic>
                    <p:nvPicPr>
                      <p:cNvPr id="0" name="对象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3472" y="3933056"/>
                        <a:ext cx="19812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" name="对象 76"/>
          <p:cNvGraphicFramePr>
            <a:graphicFrameLocks noChangeAspect="1"/>
          </p:cNvGraphicFramePr>
          <p:nvPr/>
        </p:nvGraphicFramePr>
        <p:xfrm>
          <a:off x="4254748" y="4073004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3" name="Equation" r:id="rId13" imgW="1054100" imgH="292100" progId="Equation.DSMT4">
                  <p:embed/>
                </p:oleObj>
              </mc:Choice>
              <mc:Fallback>
                <p:oleObj name="Equation" r:id="rId13" imgW="1054100" imgH="292100" progId="Equation.DSMT4">
                  <p:embed/>
                  <p:pic>
                    <p:nvPicPr>
                      <p:cNvPr id="0" name="对象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748" y="4073004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" name="矩形 77"/>
          <p:cNvSpPr/>
          <p:nvPr/>
        </p:nvSpPr>
        <p:spPr>
          <a:xfrm>
            <a:off x="513414" y="4509120"/>
            <a:ext cx="28151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故所求的通解为： 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716016" y="5157192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0" name="对象 79"/>
          <p:cNvGraphicFramePr>
            <a:graphicFrameLocks noChangeAspect="1"/>
          </p:cNvGraphicFramePr>
          <p:nvPr/>
        </p:nvGraphicFramePr>
        <p:xfrm>
          <a:off x="1115616" y="5195540"/>
          <a:ext cx="3340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4" name="Equation" r:id="rId15" imgW="3340100" imgH="393700" progId="Equation.DSMT4">
                  <p:embed/>
                </p:oleObj>
              </mc:Choice>
              <mc:Fallback>
                <p:oleObj name="Equation" r:id="rId15" imgW="3340100" imgH="393700" progId="Equation.DSMT4">
                  <p:embed/>
                  <p:pic>
                    <p:nvPicPr>
                      <p:cNvPr id="0" name="对象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195540"/>
                        <a:ext cx="3340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99C108-20ED-412D-B324-EBB2BBF4570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5" grpId="0"/>
      <p:bldP spid="58" grpId="0"/>
      <p:bldP spid="73" grpId="0"/>
      <p:bldP spid="78" grpId="0"/>
      <p:bldP spid="7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组合 35"/>
          <p:cNvGrpSpPr/>
          <p:nvPr/>
        </p:nvGrpSpPr>
        <p:grpSpPr>
          <a:xfrm>
            <a:off x="107504" y="1527200"/>
            <a:ext cx="8343951" cy="1200329"/>
            <a:chOff x="107504" y="2103239"/>
            <a:chExt cx="8343951" cy="1200329"/>
          </a:xfrm>
        </p:grpSpPr>
        <p:sp>
          <p:nvSpPr>
            <p:cNvPr id="8" name="TextBox 7"/>
            <p:cNvSpPr txBox="1"/>
            <p:nvPr/>
          </p:nvSpPr>
          <p:spPr>
            <a:xfrm>
              <a:off x="107504" y="2103239"/>
              <a:ext cx="834395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/>
                <a:t>             </a:t>
              </a:r>
              <a:r>
                <a:rPr lang="zh-CN" altLang="en-US" sz="2400" b="1" dirty="0"/>
                <a:t>设矩阵                 </a:t>
              </a:r>
              <a:r>
                <a:rPr lang="en-US" altLang="zh-CN" sz="2400" b="1" dirty="0"/>
                <a:t>                   </a:t>
              </a:r>
              <a:r>
                <a:rPr lang="zh-CN" altLang="en-US" sz="2400" b="1" dirty="0"/>
                <a:t>，其中                    线性无关，</a:t>
              </a:r>
              <a:endParaRPr lang="en-US" altLang="zh-CN" sz="2400" b="1" dirty="0"/>
            </a:p>
            <a:p>
              <a:r>
                <a:rPr lang="en-US" altLang="zh-CN" sz="2400" b="1" dirty="0"/>
                <a:t>                                 </a:t>
              </a:r>
              <a:r>
                <a:rPr lang="zh-CN" altLang="en-US" sz="2400" b="1" dirty="0"/>
                <a:t>。向量                                          ，求方程组</a:t>
              </a:r>
              <a:endParaRPr lang="en-US" altLang="zh-CN" sz="2400" b="1" dirty="0"/>
            </a:p>
            <a:p>
              <a:r>
                <a:rPr lang="en-US" altLang="zh-CN" sz="2400" b="1" dirty="0"/>
                <a:t>                     </a:t>
              </a:r>
              <a:r>
                <a:rPr lang="zh-CN" altLang="en-US" sz="2400" b="1" dirty="0"/>
                <a:t>的通解。</a:t>
              </a:r>
              <a:endParaRPr lang="zh-CN" altLang="en-US" sz="2400" b="1" dirty="0"/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611560" y="2504841"/>
            <a:ext cx="16891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" name="Equation" r:id="rId1" imgW="1688465" imgH="393700" progId="Equation.DSMT4">
                    <p:embed/>
                  </p:oleObj>
                </mc:Choice>
                <mc:Fallback>
                  <p:oleObj name="Equation" r:id="rId1" imgW="1688465" imgH="3937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560" y="2504841"/>
                          <a:ext cx="16891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378913" y="2902243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1" name="Equation" r:id="rId3" imgW="177800" imgH="304165" progId="Equation.DSMT4">
                  <p:embed/>
                </p:oleObj>
              </mc:Choice>
              <mc:Fallback>
                <p:oleObj name="Equation" r:id="rId3" imgW="177800" imgH="304165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913" y="2902243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078484" y="1571612"/>
          <a:ext cx="2349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2" name="Equation" r:id="rId5" imgW="2349500" imgH="393700" progId="Equation.DSMT4">
                  <p:embed/>
                </p:oleObj>
              </mc:Choice>
              <mc:Fallback>
                <p:oleObj name="Equation" r:id="rId5" imgW="2349500" imgH="3937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8484" y="1571612"/>
                        <a:ext cx="2349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07504" y="1124744"/>
            <a:ext cx="48093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2  </a:t>
            </a:r>
            <a:r>
              <a:rPr lang="zh-CN" altLang="en-US" sz="2400" b="1" dirty="0">
                <a:solidFill>
                  <a:srgbClr val="0000FF"/>
                </a:solidFill>
              </a:rPr>
              <a:t>求抽象线性方程组的通解问题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323528" y="284369"/>
            <a:ext cx="1454717" cy="540997"/>
            <a:chOff x="323528" y="151699"/>
            <a:chExt cx="1368152" cy="540997"/>
          </a:xfrm>
        </p:grpSpPr>
        <p:sp>
          <p:nvSpPr>
            <p:cNvPr id="34" name="矩形 33"/>
            <p:cNvSpPr/>
            <p:nvPr/>
          </p:nvSpPr>
          <p:spPr>
            <a:xfrm>
              <a:off x="323528" y="151699"/>
              <a:ext cx="1368152" cy="540997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323528" y="231031"/>
              <a:ext cx="13375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典型例题</a:t>
              </a:r>
              <a:endParaRPr lang="zh-CN" altLang="en-US" sz="2400" b="1" dirty="0"/>
            </a:p>
          </p:txBody>
        </p:sp>
      </p:grp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538642" y="1500174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3" name="Equation" r:id="rId7" imgW="1116965" imgH="393700" progId="Equation.DSMT4">
                  <p:embed/>
                </p:oleObj>
              </mc:Choice>
              <mc:Fallback>
                <p:oleObj name="Equation" r:id="rId7" imgW="1116965" imgH="3937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8642" y="1500174"/>
                        <a:ext cx="11176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3500430" y="1928802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4" name="Equation" r:id="rId9" imgW="2603500" imgH="393700" progId="Equation.DSMT4">
                  <p:embed/>
                </p:oleObj>
              </mc:Choice>
              <mc:Fallback>
                <p:oleObj name="Equation" r:id="rId9" imgW="2603500" imgH="393700" progId="Equation.DSMT4">
                  <p:embed/>
                  <p:pic>
                    <p:nvPicPr>
                      <p:cNvPr id="0" name="对象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0" y="1928802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37386" y="2357430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5" name="Equation" r:id="rId11" imgW="1054100" imgH="292100" progId="Equation.DSMT4">
                  <p:embed/>
                </p:oleObj>
              </mc:Choice>
              <mc:Fallback>
                <p:oleObj name="Equation" r:id="rId11" imgW="1054100" imgH="2921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386" y="2357430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294312" y="2857493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解：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100656" y="2912214"/>
            <a:ext cx="6540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由已知          ，      的解空间的维数为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1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35565" y="2959070"/>
          <a:ext cx="1333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6" name="Equation" r:id="rId13" imgW="1333500" imgH="457200" progId="Equation.DSMT4">
                  <p:embed/>
                </p:oleObj>
              </mc:Choice>
              <mc:Fallback>
                <p:oleObj name="Equation" r:id="rId13" imgW="1333500" imgH="457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565" y="2959070"/>
                        <a:ext cx="1333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3819741" y="2996996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7" name="Equation" r:id="rId15" imgW="1054100" imgH="292100" progId="Equation.DSMT4">
                  <p:embed/>
                </p:oleObj>
              </mc:Choice>
              <mc:Fallback>
                <p:oleObj name="Equation" r:id="rId15" imgW="1054100" imgH="2921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9741" y="2996996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矩形 48"/>
          <p:cNvSpPr/>
          <p:nvPr/>
        </p:nvSpPr>
        <p:spPr>
          <a:xfrm>
            <a:off x="1083437" y="3573016"/>
            <a:ext cx="6232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故          是        的基础解系，再由</a:t>
            </a:r>
            <a:r>
              <a:rPr lang="en-US" altLang="zh-CN" sz="2400" b="1" dirty="0">
                <a:solidFill>
                  <a:srgbClr val="0000FF"/>
                </a:solidFill>
                <a:latin typeface="+mn-ea"/>
              </a:rPr>
              <a:t>: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515485" y="3602633"/>
          <a:ext cx="1524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8" name="Equation" r:id="rId17" imgW="1524000" imgH="431800" progId="Equation.DSMT4">
                  <p:embed/>
                </p:oleObj>
              </mc:Choice>
              <mc:Fallback>
                <p:oleObj name="Equation" r:id="rId17" imgW="1524000" imgH="431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5485" y="3602633"/>
                        <a:ext cx="15240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3396571" y="3657798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9" name="Equation" r:id="rId19" imgW="1054100" imgH="292100" progId="Equation.DSMT4">
                  <p:embed/>
                </p:oleObj>
              </mc:Choice>
              <mc:Fallback>
                <p:oleObj name="Equation" r:id="rId19" imgW="1054100" imgH="292100" progId="Equation.DSMT4">
                  <p:embed/>
                  <p:pic>
                    <p:nvPicPr>
                      <p:cNvPr id="0" name="对象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6571" y="3657798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1011429" y="4181362"/>
          <a:ext cx="260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0" name="Equation" r:id="rId21" imgW="2603500" imgH="393700" progId="Equation.DSMT4">
                  <p:embed/>
                </p:oleObj>
              </mc:Choice>
              <mc:Fallback>
                <p:oleObj name="Equation" r:id="rId21" imgW="2603500" imgH="393700" progId="Equation.DSMT4">
                  <p:embed/>
                  <p:pic>
                    <p:nvPicPr>
                      <p:cNvPr id="0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429" y="4181362"/>
                        <a:ext cx="26035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左右箭头 49"/>
          <p:cNvSpPr/>
          <p:nvPr/>
        </p:nvSpPr>
        <p:spPr>
          <a:xfrm>
            <a:off x="3675725" y="4248670"/>
            <a:ext cx="735780" cy="260450"/>
          </a:xfrm>
          <a:prstGeom prst="left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867413" y="4653136"/>
            <a:ext cx="65405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FF"/>
                </a:solidFill>
                <a:latin typeface="+mn-ea"/>
              </a:rPr>
              <a:t>得         是        的特解。所以通解为：</a:t>
            </a:r>
            <a:endParaRPr lang="zh-CN" altLang="en-US" sz="2400" b="1" dirty="0">
              <a:solidFill>
                <a:srgbClr val="0000FF"/>
              </a:solidFill>
              <a:latin typeface="+mn-ea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371469" y="4676974"/>
          <a:ext cx="1282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1" name="Equation" r:id="rId22" imgW="1282700" imgH="431800" progId="Equation.DSMT4">
                  <p:embed/>
                </p:oleObj>
              </mc:Choice>
              <mc:Fallback>
                <p:oleObj name="Equation" r:id="rId22" imgW="1282700" imgH="431800" progId="Equation.DSMT4">
                  <p:embed/>
                  <p:pic>
                    <p:nvPicPr>
                      <p:cNvPr id="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469" y="4676974"/>
                        <a:ext cx="1282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001930" y="4737918"/>
          <a:ext cx="1054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2" name="Equation" r:id="rId24" imgW="1054100" imgH="292100" progId="Equation.DSMT4">
                  <p:embed/>
                </p:oleObj>
              </mc:Choice>
              <mc:Fallback>
                <p:oleObj name="Equation" r:id="rId24" imgW="1054100" imgH="2921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30" y="4737918"/>
                        <a:ext cx="1054100" cy="292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094177" y="5259065"/>
          <a:ext cx="3949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03" name="Equation" r:id="rId25" imgW="3949700" imgH="431800" progId="Equation.DSMT4">
                  <p:embed/>
                </p:oleObj>
              </mc:Choice>
              <mc:Fallback>
                <p:oleObj name="Equation" r:id="rId25" imgW="3949700" imgH="4318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177" y="5259065"/>
                        <a:ext cx="39497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矩形 54"/>
          <p:cNvSpPr/>
          <p:nvPr/>
        </p:nvSpPr>
        <p:spPr>
          <a:xfrm>
            <a:off x="5115885" y="5229200"/>
            <a:ext cx="18854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为任意实数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抽象线性方程组的通解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5B205B9-E118-43F6-A228-A5BFAEAE5A35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9" grpId="0"/>
      <p:bldP spid="50" grpId="0" animBg="1"/>
      <p:bldP spid="5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72185" y="1700530"/>
            <a:ext cx="6779260" cy="26149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kumimoji="1"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矩阵求逆三种方法：</a:t>
            </a:r>
            <a:endParaRPr lang="zh-CN" altLang="en-US" sz="3200"/>
          </a:p>
          <a:p>
            <a:endParaRPr lang="zh-CN" altLang="en-US" sz="3200"/>
          </a:p>
          <a:p>
            <a:r>
              <a:rPr lang="en-US" altLang="zh-CN" sz="3200" b="1"/>
              <a:t>1.  </a:t>
            </a:r>
            <a:r>
              <a:rPr lang="zh-CN" altLang="en-US" sz="3200" b="1"/>
              <a:t>定义：</a:t>
            </a:r>
            <a:r>
              <a:rPr lang="en-US" altLang="zh-CN" sz="3200" b="1"/>
              <a:t> </a:t>
            </a:r>
            <a:r>
              <a:rPr lang="zh-CN" altLang="en-US" sz="3200" b="1"/>
              <a:t>求抽象矩阵的逆。</a:t>
            </a:r>
            <a:endParaRPr lang="zh-CN" altLang="en-US" sz="3200" b="1"/>
          </a:p>
          <a:p>
            <a:r>
              <a:rPr lang="en-US" altLang="zh-CN" sz="3200" b="1"/>
              <a:t>2.  </a:t>
            </a:r>
            <a:r>
              <a:rPr lang="zh-CN" altLang="en-US" sz="3200" b="1"/>
              <a:t>伴随矩阵：</a:t>
            </a:r>
            <a:r>
              <a:rPr lang="en-US" altLang="zh-CN" sz="3200" b="1"/>
              <a:t> </a:t>
            </a:r>
            <a:r>
              <a:rPr lang="zh-CN" altLang="en-US" sz="3200" b="1"/>
              <a:t>常常用来证明。</a:t>
            </a:r>
            <a:endParaRPr lang="zh-CN" altLang="en-US" sz="3200" b="1"/>
          </a:p>
          <a:p>
            <a:r>
              <a:rPr lang="en-US" altLang="zh-CN" sz="3200" b="1"/>
              <a:t>3.  </a:t>
            </a:r>
            <a:r>
              <a:rPr lang="zh-CN" altLang="en-US" sz="3200" b="1"/>
              <a:t>初等变换：</a:t>
            </a:r>
            <a:r>
              <a:rPr lang="en-US" altLang="zh-CN" sz="3200" b="1"/>
              <a:t> </a:t>
            </a:r>
            <a:r>
              <a:rPr lang="zh-CN" altLang="en-US" sz="3200" b="1"/>
              <a:t>知道矩阵的元素。</a:t>
            </a:r>
            <a:endParaRPr lang="zh-CN" altLang="en-US" sz="32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5"/>
          <p:cNvSpPr>
            <a:spLocks noChangeArrowheads="1"/>
          </p:cNvSpPr>
          <p:nvPr/>
        </p:nvSpPr>
        <p:spPr bwMode="auto">
          <a:xfrm>
            <a:off x="260350" y="3584629"/>
            <a:ext cx="785359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所以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的特征值为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1,1,1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，又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412750" y="2492518"/>
            <a:ext cx="703945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解：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|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E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|=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/>
        </p:nvGraphicFramePr>
        <p:xfrm>
          <a:off x="2325340" y="2060488"/>
          <a:ext cx="440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8" name="Equation" r:id="rId1" imgW="4406900" imgH="1447800" progId="Equation.DSMT4">
                  <p:embed/>
                </p:oleObj>
              </mc:Choice>
              <mc:Fallback>
                <p:oleObj name="Equation" r:id="rId1" imgW="4406900" imgH="1447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340" y="2060488"/>
                        <a:ext cx="440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1"/>
          <p:cNvGraphicFramePr>
            <a:graphicFrameLocks noChangeAspect="1"/>
          </p:cNvGraphicFramePr>
          <p:nvPr/>
        </p:nvGraphicFramePr>
        <p:xfrm>
          <a:off x="971750" y="4069432"/>
          <a:ext cx="5676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79" name="Equation" r:id="rId3" imgW="5676900" imgH="1447800" progId="Equation.DSMT4">
                  <p:embed/>
                </p:oleObj>
              </mc:Choice>
              <mc:Fallback>
                <p:oleObj name="Equation" r:id="rId3" imgW="5676900" imgH="1447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750" y="4069432"/>
                        <a:ext cx="5676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954380" y="3068788"/>
          <a:ext cx="220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80" name="Equation" r:id="rId5" imgW="2209800" imgH="431800" progId="Equation.DSMT4">
                  <p:embed/>
                </p:oleObj>
              </mc:Choice>
              <mc:Fallback>
                <p:oleObj name="Equation" r:id="rId5" imgW="2209800" imgH="431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380" y="3068788"/>
                        <a:ext cx="2209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5"/>
          <p:cNvSpPr>
            <a:spLocks noChangeArrowheads="1"/>
          </p:cNvSpPr>
          <p:nvPr/>
        </p:nvSpPr>
        <p:spPr bwMode="auto">
          <a:xfrm>
            <a:off x="107950" y="5518166"/>
            <a:ext cx="4932111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 A</a:t>
            </a:r>
            <a:r>
              <a:rPr lang="zh-CN" altLang="en-US" sz="2600" b="1" dirty="0">
                <a:solidFill>
                  <a:srgbClr val="000000"/>
                </a:solidFill>
                <a:sym typeface="宋体" panose="02010600030101010101" pitchFamily="2" charset="-122"/>
              </a:rPr>
              <a:t>可相似对角化</a:t>
            </a:r>
            <a:r>
              <a:rPr lang="zh-CN" altLang="en-US" sz="2600" b="1" dirty="0">
                <a:solidFill>
                  <a:srgbClr val="000000"/>
                </a:solidFill>
                <a:sym typeface="Symbol" panose="05050102010706020507"/>
              </a:rPr>
              <a:t>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R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(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E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)=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？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pSp>
        <p:nvGrpSpPr>
          <p:cNvPr id="11" name="组合 10"/>
          <p:cNvGrpSpPr/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例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1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当</a:t>
              </a:r>
              <a:r>
                <a:rPr lang="en-US" sz="2600" b="1" dirty="0" smtClean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/>
          </p:nvGraphicFramePr>
          <p:xfrm>
            <a:off x="3844652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81" name="Equation" r:id="rId7" imgW="2095500" imgH="1447800" progId="Equation.DSMT4">
                    <p:embed/>
                  </p:oleObj>
                </mc:Choice>
                <mc:Fallback>
                  <p:oleObj name="Equation" r:id="rId7" imgW="2095500" imgH="14478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652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题</a:t>
            </a:r>
            <a:endParaRPr lang="zh-CN" altLang="en-US" b="1" dirty="0"/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4932040" y="5528845"/>
            <a:ext cx="43204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      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5300464" y="5517232"/>
            <a:ext cx="12157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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x=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？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6516216" y="5528845"/>
            <a:ext cx="715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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矩阵的对角化问题</a:t>
            </a:r>
            <a:endParaRPr lang="zh-CN" altLang="en-US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B1191A-2394-4D5B-981D-0096EBE27FCF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0" grpId="0"/>
      <p:bldP spid="18" grpId="0"/>
      <p:bldP spid="19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>
            <a:spLocks noChangeArrowheads="1"/>
          </p:cNvSpPr>
          <p:nvPr/>
        </p:nvSpPr>
        <p:spPr bwMode="auto">
          <a:xfrm>
            <a:off x="395536" y="2132856"/>
            <a:ext cx="41044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解：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时，求特征向量为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6" name="对象 1"/>
          <p:cNvGraphicFramePr>
            <a:graphicFrameLocks noChangeAspect="1"/>
          </p:cNvGraphicFramePr>
          <p:nvPr/>
        </p:nvGraphicFramePr>
        <p:xfrm>
          <a:off x="971600" y="3716338"/>
          <a:ext cx="389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89" name="Equation" r:id="rId1" imgW="93573600" imgH="34747200" progId="Equation.DSMT4">
                  <p:embed/>
                </p:oleObj>
              </mc:Choice>
              <mc:Fallback>
                <p:oleObj name="Equation" r:id="rId1" imgW="93573600" imgH="3474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6338"/>
                        <a:ext cx="3898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题</a:t>
            </a:r>
            <a:endParaRPr lang="zh-CN" altLang="en-US" b="1" dirty="0"/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1907704" y="2576517"/>
            <a:ext cx="3816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=(0,1,0)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=(1,0,1)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467544" y="3152581"/>
            <a:ext cx="453650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=1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时，特征向量为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3851920" y="3140968"/>
            <a:ext cx="216024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=(1,1,1)</a:t>
            </a:r>
            <a:r>
              <a:rPr lang="en-US" altLang="zh-CN" sz="26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T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547936" y="4160693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令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145112" y="3717032"/>
          <a:ext cx="223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90" name="Equation" r:id="rId3" imgW="53644800" imgH="34747200" progId="Equation.DSMT4">
                  <p:embed/>
                </p:oleObj>
              </mc:Choice>
              <mc:Fallback>
                <p:oleObj name="Equation" r:id="rId3" imgW="53644800" imgH="3474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112" y="3717032"/>
                        <a:ext cx="223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611560" y="5168805"/>
            <a:ext cx="280831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则有 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矩阵的对角化问题</a:t>
            </a:r>
            <a:endParaRPr lang="zh-CN" altLang="en-US" sz="3200" dirty="0"/>
          </a:p>
        </p:txBody>
      </p:sp>
      <p:grpSp>
        <p:nvGrpSpPr>
          <p:cNvPr id="21" name="组合 20"/>
          <p:cNvGrpSpPr/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26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例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1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当</a:t>
              </a:r>
              <a:r>
                <a:rPr lang="en-US" sz="2600" b="1" dirty="0" smtClean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aphicFrame>
          <p:nvGraphicFramePr>
            <p:cNvPr id="27" name="对象 1"/>
            <p:cNvGraphicFramePr>
              <a:graphicFrameLocks noChangeAspect="1"/>
            </p:cNvGraphicFramePr>
            <p:nvPr/>
          </p:nvGraphicFramePr>
          <p:xfrm>
            <a:off x="3844652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91" name="Equation" r:id="rId5" imgW="2095500" imgH="1447800" progId="Equation.DSMT4">
                    <p:embed/>
                  </p:oleObj>
                </mc:Choice>
                <mc:Fallback>
                  <p:oleObj name="Equation" r:id="rId5" imgW="2095500" imgH="1447800" progId="Equation.DSMT4">
                    <p:embed/>
                    <p:pic>
                      <p:nvPicPr>
                        <p:cNvPr id="0" name="图片 276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652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Box 2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9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5FBCD58-4C34-4DCE-9227-E9A9DEDF640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2" grpId="0"/>
      <p:bldP spid="23" grpId="0"/>
      <p:bldP spid="24" grpId="0"/>
      <p:bldP spid="25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1"/>
          <p:cNvGraphicFramePr>
            <a:graphicFrameLocks noChangeAspect="1"/>
          </p:cNvGraphicFramePr>
          <p:nvPr/>
        </p:nvGraphicFramePr>
        <p:xfrm>
          <a:off x="971600" y="3716338"/>
          <a:ext cx="389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6" name="Equation" r:id="rId1" imgW="93573600" imgH="34747200" progId="Equation.DSMT4">
                  <p:embed/>
                </p:oleObj>
              </mc:Choice>
              <mc:Fallback>
                <p:oleObj name="Equation" r:id="rId1" imgW="93573600" imgH="3474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3716338"/>
                        <a:ext cx="38989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题</a:t>
            </a:r>
            <a:endParaRPr lang="zh-CN" altLang="en-US" b="1" dirty="0"/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547936" y="4160693"/>
            <a:ext cx="7074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令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145112" y="3717032"/>
          <a:ext cx="22352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7" name="Equation" r:id="rId3" imgW="53644800" imgH="34747200" progId="Equation.DSMT4">
                  <p:embed/>
                </p:oleObj>
              </mc:Choice>
              <mc:Fallback>
                <p:oleObj name="Equation" r:id="rId3" imgW="53644800" imgH="3474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112" y="3717032"/>
                        <a:ext cx="22352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323528" y="2132856"/>
            <a:ext cx="54726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若令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Q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=(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3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,2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+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2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,3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1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)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，则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Q</a:t>
            </a:r>
            <a:r>
              <a:rPr lang="en-US" altLang="zh-CN" sz="2600" b="1" baseline="3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1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AQ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657304" y="2060575"/>
          <a:ext cx="1651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8" name="Equation" r:id="rId5" imgW="39624000" imgH="34747200" progId="Equation.DSMT4">
                  <p:embed/>
                </p:oleObj>
              </mc:Choice>
              <mc:Fallback>
                <p:oleObj name="Equation" r:id="rId5" imgW="39624000" imgH="347472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7304" y="2060575"/>
                        <a:ext cx="1651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矩阵的对角化问题</a:t>
            </a:r>
            <a:endParaRPr lang="zh-CN" altLang="en-US" sz="3200" dirty="0"/>
          </a:p>
        </p:txBody>
      </p:sp>
      <p:grpSp>
        <p:nvGrpSpPr>
          <p:cNvPr id="15" name="组合 14"/>
          <p:cNvGrpSpPr/>
          <p:nvPr/>
        </p:nvGrpSpPr>
        <p:grpSpPr bwMode="auto">
          <a:xfrm>
            <a:off x="107950" y="188775"/>
            <a:ext cx="8135938" cy="1447800"/>
            <a:chOff x="107950" y="1051823"/>
            <a:chExt cx="8135938" cy="1447800"/>
          </a:xfrm>
        </p:grpSpPr>
        <p:sp>
          <p:nvSpPr>
            <p:cNvPr id="16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例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1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当</a:t>
              </a:r>
              <a:r>
                <a:rPr lang="en-US" sz="2600" b="1" dirty="0" smtClean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x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为何值时，方阵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            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可相似对角化？</a:t>
              </a:r>
              <a:endPara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aphicFrame>
          <p:nvGraphicFramePr>
            <p:cNvPr id="18" name="对象 1"/>
            <p:cNvGraphicFramePr>
              <a:graphicFrameLocks noChangeAspect="1"/>
            </p:cNvGraphicFramePr>
            <p:nvPr/>
          </p:nvGraphicFramePr>
          <p:xfrm>
            <a:off x="3844652" y="1051823"/>
            <a:ext cx="2095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9" name="Equation" r:id="rId7" imgW="2095500" imgH="1447800" progId="Equation.DSMT4">
                    <p:embed/>
                  </p:oleObj>
                </mc:Choice>
                <mc:Fallback>
                  <p:oleObj name="Equation" r:id="rId7" imgW="2095500" imgH="1447800" progId="Equation.DSMT4">
                    <p:embed/>
                    <p:pic>
                      <p:nvPicPr>
                        <p:cNvPr id="0" name="图片 287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4652" y="1051823"/>
                          <a:ext cx="2095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2" name="TextBox 21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60350" y="1556792"/>
            <a:ext cx="74800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并求出可逆矩阵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和对角矩阵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，使得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=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174C0DB-1E09-4E2E-B57C-2706B5396E5D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 bwMode="auto">
          <a:xfrm>
            <a:off x="107950" y="188913"/>
            <a:ext cx="8496498" cy="1447800"/>
            <a:chOff x="107950" y="1051961"/>
            <a:chExt cx="8135938" cy="1447800"/>
          </a:xfrm>
        </p:grpSpPr>
        <p:sp>
          <p:nvSpPr>
            <p:cNvPr id="12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例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2 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设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方阵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                      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宋体" panose="02010600030101010101" pitchFamily="2" charset="-122"/>
                </a:rPr>
                <a:t>与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矩阵                             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宋体" panose="02010600030101010101" pitchFamily="2" charset="-122"/>
                </a:rPr>
                <a:t>相似</a:t>
              </a:r>
              <a:endPara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aphicFrame>
          <p:nvGraphicFramePr>
            <p:cNvPr id="13" name="对象 1"/>
            <p:cNvGraphicFramePr>
              <a:graphicFrameLocks noChangeAspect="1"/>
            </p:cNvGraphicFramePr>
            <p:nvPr/>
          </p:nvGraphicFramePr>
          <p:xfrm>
            <a:off x="1762377" y="1051961"/>
            <a:ext cx="2424612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24" name="Equation" r:id="rId1" imgW="58216800" imgH="34747200" progId="Equation.DSMT4">
                    <p:embed/>
                  </p:oleObj>
                </mc:Choice>
                <mc:Fallback>
                  <p:oleObj name="Equation" r:id="rId1" imgW="58216800" imgH="347472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377" y="1051961"/>
                          <a:ext cx="2424612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题</a:t>
            </a:r>
            <a:endParaRPr lang="zh-CN" altLang="en-US" b="1" dirty="0"/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476374" y="1556792"/>
            <a:ext cx="56798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求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的值；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14" name="对象 1"/>
          <p:cNvGraphicFramePr>
            <a:graphicFrameLocks noChangeAspect="1"/>
          </p:cNvGraphicFramePr>
          <p:nvPr/>
        </p:nvGraphicFramePr>
        <p:xfrm>
          <a:off x="5436096" y="115888"/>
          <a:ext cx="208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25" name="Equation" r:id="rId3" imgW="49987200" imgH="34747200" progId="Equation.DSMT4">
                  <p:embed/>
                </p:oleObj>
              </mc:Choice>
              <mc:Fallback>
                <p:oleObj name="Equation" r:id="rId3" imgW="49987200" imgH="3474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15888"/>
                        <a:ext cx="2082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5"/>
          <p:cNvSpPr>
            <a:spLocks noChangeArrowheads="1"/>
          </p:cNvSpPr>
          <p:nvPr/>
        </p:nvSpPr>
        <p:spPr bwMode="auto">
          <a:xfrm>
            <a:off x="467544" y="2072461"/>
            <a:ext cx="61206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(2)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求一个可逆矩阵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。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由矩阵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相似，得到</a:t>
            </a:r>
            <a:r>
              <a:rPr lang="en-US" altLang="zh-CN" sz="2800" b="1" dirty="0"/>
              <a:t>1+1+0=2+1+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zh-CN" sz="2800" b="1" dirty="0"/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sym typeface="Symbol" panose="05050102010706020507"/>
              </a:rPr>
              <a:t>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；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|=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2)(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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所以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1043608" y="3841884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|=2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)=0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1043608" y="4365104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+6)=0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1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矩阵的对角化问题</a:t>
            </a:r>
            <a:endParaRPr lang="zh-CN" altLang="en-US" sz="32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F7640CC-A15D-4B02-A7A4-09EDE21E324E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  <p:bldP spid="25" grpId="0"/>
      <p:bldP spid="15" grpId="0"/>
      <p:bldP spid="16" grpId="0"/>
      <p:bldP spid="18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题</a:t>
            </a:r>
            <a:endParaRPr lang="zh-CN" altLang="en-US" b="1" dirty="0"/>
          </a:p>
        </p:txBody>
      </p:sp>
      <p:sp>
        <p:nvSpPr>
          <p:cNvPr id="17" name="TextBox 5"/>
          <p:cNvSpPr>
            <a:spLocks noChangeArrowheads="1"/>
          </p:cNvSpPr>
          <p:nvPr/>
        </p:nvSpPr>
        <p:spPr bwMode="auto">
          <a:xfrm>
            <a:off x="476374" y="1556792"/>
            <a:ext cx="567980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求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a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b</a:t>
            </a:r>
            <a:r>
              <a:rPr lang="en-US" altLang="zh-CN" sz="2600" b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c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rPr>
              <a:t>的值；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5" name="TextBox 5"/>
          <p:cNvSpPr>
            <a:spLocks noChangeArrowheads="1"/>
          </p:cNvSpPr>
          <p:nvPr/>
        </p:nvSpPr>
        <p:spPr bwMode="auto">
          <a:xfrm>
            <a:off x="467544" y="2072461"/>
            <a:ext cx="612068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(2) 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求一个可逆矩阵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，使得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P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1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AP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=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。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）先算出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=(1,2,0)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=(1,0,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=(1,0,2)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683568" y="3841884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1124000" y="4365104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611560" y="486916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=(0,1,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=(1,2,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611560" y="5498068"/>
            <a:ext cx="756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dirty="0"/>
              <a:t>，则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矩阵的对角化问题</a:t>
            </a:r>
            <a:endParaRPr lang="zh-CN" altLang="en-US" sz="3200" dirty="0"/>
          </a:p>
        </p:txBody>
      </p:sp>
      <p:grpSp>
        <p:nvGrpSpPr>
          <p:cNvPr id="23" name="组合 22"/>
          <p:cNvGrpSpPr/>
          <p:nvPr/>
        </p:nvGrpSpPr>
        <p:grpSpPr bwMode="auto">
          <a:xfrm>
            <a:off x="107950" y="188913"/>
            <a:ext cx="8496498" cy="1447800"/>
            <a:chOff x="107950" y="1051961"/>
            <a:chExt cx="8135938" cy="1447800"/>
          </a:xfrm>
        </p:grpSpPr>
        <p:sp>
          <p:nvSpPr>
            <p:cNvPr id="27" name="TextBox 5"/>
            <p:cNvSpPr>
              <a:spLocks noChangeArrowheads="1"/>
            </p:cNvSpPr>
            <p:nvPr/>
          </p:nvSpPr>
          <p:spPr bwMode="auto">
            <a:xfrm>
              <a:off x="107950" y="1484313"/>
              <a:ext cx="8135938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例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anose="02010600030101010101" pitchFamily="2" charset="-122"/>
                </a:rPr>
                <a:t>2 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设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方阵  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   </a:t>
              </a:r>
              <a:r>
                <a:rPr lang="en-US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sym typeface="Times New Roman" panose="02020603050405020304" pitchFamily="18" charset="0"/>
                </a:rPr>
                <a:t>                      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宋体" panose="02010600030101010101" pitchFamily="2" charset="-122"/>
                </a:rPr>
                <a:t>与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anose="02010600030101010101" pitchFamily="2" charset="-122"/>
                </a:rPr>
                <a:t>矩阵                             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宋体" panose="02010600030101010101" pitchFamily="2" charset="-122"/>
                </a:rPr>
                <a:t>相似</a:t>
              </a:r>
              <a:endPara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endParaRPr>
            </a:p>
          </p:txBody>
        </p:sp>
        <p:graphicFrame>
          <p:nvGraphicFramePr>
            <p:cNvPr id="28" name="对象 1"/>
            <p:cNvGraphicFramePr>
              <a:graphicFrameLocks noChangeAspect="1"/>
            </p:cNvGraphicFramePr>
            <p:nvPr/>
          </p:nvGraphicFramePr>
          <p:xfrm>
            <a:off x="1762377" y="1051961"/>
            <a:ext cx="2424612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8" name="Equation" r:id="rId1" imgW="58216800" imgH="34747200" progId="Equation.DSMT4">
                    <p:embed/>
                  </p:oleObj>
                </mc:Choice>
                <mc:Fallback>
                  <p:oleObj name="Equation" r:id="rId1" imgW="58216800" imgH="34747200" progId="Equation.DSMT4">
                    <p:embed/>
                    <p:pic>
                      <p:nvPicPr>
                        <p:cNvPr id="0" name="图片 307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2377" y="1051961"/>
                          <a:ext cx="2424612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9" name="TextBox 28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graphicFrame>
        <p:nvGraphicFramePr>
          <p:cNvPr id="30" name="对象 1"/>
          <p:cNvGraphicFramePr>
            <a:graphicFrameLocks noChangeAspect="1"/>
          </p:cNvGraphicFramePr>
          <p:nvPr/>
        </p:nvGraphicFramePr>
        <p:xfrm>
          <a:off x="5436096" y="115888"/>
          <a:ext cx="2082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name="Equation" r:id="rId3" imgW="49987200" imgH="34747200" progId="Equation.DSMT4">
                  <p:embed/>
                </p:oleObj>
              </mc:Choice>
              <mc:Fallback>
                <p:oleObj name="Equation" r:id="rId3" imgW="49987200" imgH="34747200" progId="Equation.DSMT4">
                  <p:embed/>
                  <p:pic>
                    <p:nvPicPr>
                      <p:cNvPr id="0" name="图片 307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6096" y="115888"/>
                        <a:ext cx="2082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DC7D6C-6BAB-43CB-AEFB-4EBD399561C6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2" grpId="0"/>
      <p:bldP spid="21" grpId="0"/>
      <p:bldP spid="24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-71229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20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319785"/>
            <a:ext cx="504825" cy="5125355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典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例</a:t>
            </a: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endParaRPr lang="en-US" altLang="zh-CN" b="1" dirty="0"/>
          </a:p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zh-CN" altLang="en-US" b="1" dirty="0"/>
              <a:t>题</a:t>
            </a:r>
            <a:endParaRPr lang="zh-CN" altLang="en-US" b="1" dirty="0"/>
          </a:p>
        </p:txBody>
      </p:sp>
      <p:sp>
        <p:nvSpPr>
          <p:cNvPr id="25" name="TextBox 5"/>
          <p:cNvSpPr>
            <a:spLocks noChangeArrowheads="1"/>
          </p:cNvSpPr>
          <p:nvPr/>
        </p:nvSpPr>
        <p:spPr bwMode="auto">
          <a:xfrm>
            <a:off x="323527" y="2708920"/>
            <a:ext cx="7379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anose="02010600030101010101" pitchFamily="2" charset="-122"/>
              </a:rPr>
              <a:t>解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6" name="TextBox 5"/>
          <p:cNvSpPr>
            <a:spLocks noChangeArrowheads="1"/>
          </p:cNvSpPr>
          <p:nvPr/>
        </p:nvSpPr>
        <p:spPr bwMode="auto">
          <a:xfrm>
            <a:off x="971600" y="2708920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）先算出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8" name="TextBox 5"/>
          <p:cNvSpPr>
            <a:spLocks noChangeArrowheads="1"/>
          </p:cNvSpPr>
          <p:nvPr/>
        </p:nvSpPr>
        <p:spPr bwMode="auto">
          <a:xfrm>
            <a:off x="1043608" y="3265820"/>
            <a:ext cx="684076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=(1,2,0)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=(1,0,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=(1,0,2)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2" name="TextBox 5"/>
          <p:cNvSpPr>
            <a:spLocks noChangeArrowheads="1"/>
          </p:cNvSpPr>
          <p:nvPr/>
        </p:nvSpPr>
        <p:spPr bwMode="auto">
          <a:xfrm>
            <a:off x="683568" y="3841884"/>
            <a:ext cx="7200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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5"/>
          <p:cNvSpPr>
            <a:spLocks noChangeArrowheads="1"/>
          </p:cNvSpPr>
          <p:nvPr/>
        </p:nvSpPr>
        <p:spPr bwMode="auto">
          <a:xfrm>
            <a:off x="1124000" y="4365104"/>
            <a:ext cx="7272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再算出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的每个特征值对应的特征向量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4" name="TextBox 5"/>
          <p:cNvSpPr>
            <a:spLocks noChangeArrowheads="1"/>
          </p:cNvSpPr>
          <p:nvPr/>
        </p:nvSpPr>
        <p:spPr bwMode="auto">
          <a:xfrm>
            <a:off x="611560" y="4869160"/>
            <a:ext cx="727280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=(0,1,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=(1,2,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=(1,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1,0)</a:t>
            </a:r>
            <a:r>
              <a:rPr lang="en-US" altLang="zh-CN" sz="2800" b="1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" name="TextBox 5"/>
          <p:cNvSpPr>
            <a:spLocks noChangeArrowheads="1"/>
          </p:cNvSpPr>
          <p:nvPr/>
        </p:nvSpPr>
        <p:spPr bwMode="auto">
          <a:xfrm>
            <a:off x="611560" y="5498068"/>
            <a:ext cx="756084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 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zh-CN" sz="2800" b="1" dirty="0"/>
              <a:t>，则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diag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(1,2,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5"/>
          <p:cNvSpPr>
            <a:spLocks noChangeArrowheads="1"/>
          </p:cNvSpPr>
          <p:nvPr/>
        </p:nvSpPr>
        <p:spPr bwMode="auto">
          <a:xfrm>
            <a:off x="107504" y="385500"/>
            <a:ext cx="81452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所以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zh-CN" sz="2800" b="1" dirty="0"/>
              <a:t>，令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P= 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/>
              <a:t>，则有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AP=B</a:t>
            </a:r>
            <a:endParaRPr lang="zh-CN" altLang="en-US" sz="26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131840" y="1117104"/>
          <a:ext cx="26289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1" imgW="63093600" imgH="34747200" progId="Equation.DSMT4">
                  <p:embed/>
                </p:oleObj>
              </mc:Choice>
              <mc:Fallback>
                <p:oleObj name="Equation" r:id="rId1" imgW="63093600" imgH="3474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1840" y="1117104"/>
                        <a:ext cx="26289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矩阵的对角化问题</a:t>
            </a:r>
            <a:endParaRPr lang="zh-CN" altLang="en-US" sz="32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9CD0315-407B-469C-9B69-179903B357A5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25531" y="441246"/>
            <a:ext cx="7880398" cy="2123658"/>
            <a:chOff x="225531" y="1305342"/>
            <a:chExt cx="7880398" cy="2123658"/>
          </a:xfrm>
        </p:grpSpPr>
        <p:sp>
          <p:nvSpPr>
            <p:cNvPr id="26" name="TextBox 25"/>
            <p:cNvSpPr txBox="1"/>
            <p:nvPr/>
          </p:nvSpPr>
          <p:spPr>
            <a:xfrm>
              <a:off x="225531" y="1305342"/>
              <a:ext cx="7880398" cy="21236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/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例 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设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二次型                                   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(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&gt; 0)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，其中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lang="en-US" altLang="zh-CN" sz="2600" i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的矩阵 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的特征值之和为 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lang="zh-CN" altLang="en-US" sz="2600" b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，特征值之积为－</a:t>
              </a:r>
              <a:r>
                <a:rPr lang="en-US" altLang="zh-CN" sz="2600" b="1" dirty="0">
                  <a:solidFill>
                    <a:srgbClr val="FF0000"/>
                  </a:solidFill>
                  <a:latin typeface="Times New Roman" panose="02020603050405020304"/>
                  <a:cs typeface="Times New Roman" panose="02020603050405020304"/>
                </a:rPr>
                <a:t>12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，</a:t>
              </a:r>
              <a:endPara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（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1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）	求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a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,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b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的值。</a:t>
              </a:r>
              <a:endPara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（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2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）	用正交变换化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f</a:t>
              </a:r>
              <a:r>
                <a:rPr lang="en-US" altLang="zh-CN" sz="2600" i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为标准型，并写出所用的正交    </a:t>
              </a:r>
              <a:endParaRPr lang="en-US" altLang="zh-CN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endParaRPr>
            </a:p>
            <a:p>
              <a:r>
                <a:rPr lang="en-US" altLang="zh-CN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           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anose="02020603050405020304"/>
                  <a:cs typeface="Times New Roman" panose="02020603050405020304"/>
                </a:rPr>
                <a:t>变换及对应的正交矩阵。</a:t>
              </a:r>
              <a:endPara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endParaRPr>
            </a:p>
          </p:txBody>
        </p:sp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2225675" y="1321887"/>
            <a:ext cx="39624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2" name="Equation" r:id="rId1" imgW="3962400" imgH="457200" progId="Equation.DSMT4">
                    <p:embed/>
                  </p:oleObj>
                </mc:Choice>
                <mc:Fallback>
                  <p:oleObj name="Equation" r:id="rId1" imgW="3962400" imgH="457200" progId="Equation.DSMT4">
                    <p:embed/>
                    <p:pic>
                      <p:nvPicPr>
                        <p:cNvPr id="0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25675" y="1321887"/>
                          <a:ext cx="39624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738313" y="2852936"/>
          <a:ext cx="22606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3" name="Equation" r:id="rId3" imgW="2260600" imgH="1447800" progId="Equation.DSMT4">
                  <p:embed/>
                </p:oleObj>
              </mc:Choice>
              <mc:Fallback>
                <p:oleObj name="Equation" r:id="rId3" imgW="2260600" imgH="14478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3" y="2852936"/>
                        <a:ext cx="22606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908967" y="2781598"/>
            <a:ext cx="85472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/>
                <a:cs typeface="Times New Roman" panose="02020603050405020304"/>
              </a:rPr>
              <a:t>解：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788020" y="4426247"/>
          <a:ext cx="486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4" name="Equation" r:id="rId5" imgW="4864100" imgH="406400" progId="Equation.DSMT4">
                  <p:embed/>
                </p:oleObj>
              </mc:Choice>
              <mc:Fallback>
                <p:oleObj name="Equation" r:id="rId5" imgW="4864100" imgH="4064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020" y="4426247"/>
                        <a:ext cx="48641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254250" y="4962723"/>
          <a:ext cx="1866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5" name="Equation" r:id="rId7" imgW="1866265" imgH="342900" progId="Equation.DSMT4">
                  <p:embed/>
                </p:oleObj>
              </mc:Choice>
              <mc:Fallback>
                <p:oleObj name="Equation" r:id="rId7" imgW="1866265" imgH="3429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4962723"/>
                        <a:ext cx="18669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标题 1"/>
          <p:cNvSpPr>
            <a:spLocks noGrp="1"/>
          </p:cNvSpPr>
          <p:nvPr>
            <p:ph type="ctrTitle"/>
          </p:nvPr>
        </p:nvSpPr>
        <p:spPr>
          <a:xfrm>
            <a:off x="395536" y="6093296"/>
            <a:ext cx="7772400" cy="576064"/>
          </a:xfrm>
        </p:spPr>
        <p:txBody>
          <a:bodyPr/>
          <a:lstStyle/>
          <a:p>
            <a:pPr lvl="0" fontAlgn="base">
              <a:spcAft>
                <a:spcPct val="0"/>
              </a:spcAft>
              <a:tabLst>
                <a:tab pos="571500" algn="l"/>
              </a:tabLst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二次型的标准化问题</a:t>
            </a:r>
            <a:endParaRPr lang="zh-CN" altLang="en-US" sz="3200" dirty="0"/>
          </a:p>
        </p:txBody>
      </p:sp>
      <p:sp>
        <p:nvSpPr>
          <p:cNvPr id="21" name="副标题 2"/>
          <p:cNvSpPr txBox="1">
            <a:spLocks noChangeArrowheads="1"/>
          </p:cNvSpPr>
          <p:nvPr/>
        </p:nvSpPr>
        <p:spPr>
          <a:xfrm>
            <a:off x="8459788" y="319785"/>
            <a:ext cx="504825" cy="512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endParaRPr lang="en-US" altLang="zh-CN" b="1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b="1"/>
              <a:t>典</a:t>
            </a:r>
            <a:endParaRPr lang="en-US" altLang="zh-CN" b="1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b="1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b="1"/>
              <a:t>型</a:t>
            </a:r>
            <a:endParaRPr lang="en-US" altLang="zh-CN" b="1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b="1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b="1"/>
              <a:t>例</a:t>
            </a:r>
            <a:endParaRPr lang="en-US" altLang="zh-CN" b="1"/>
          </a:p>
          <a:p>
            <a:pPr marL="0" indent="0" algn="ctr">
              <a:buFont typeface="Arial" panose="020B0604020202020204" pitchFamily="34" charset="0"/>
              <a:buNone/>
            </a:pPr>
            <a:endParaRPr lang="en-US" altLang="zh-CN" b="1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zh-CN" altLang="en-US" b="1"/>
              <a:t>题</a:t>
            </a:r>
            <a:endParaRPr lang="zh-CN" altLang="en-US" b="1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9532C2-10D7-448D-8374-EF557D72190A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求抽象矩阵的</a:t>
            </a:r>
            <a:r>
              <a:rPr lang="zh-CN" altLang="zh-CN" dirty="0">
                <a:solidFill>
                  <a:srgbClr val="000000"/>
                </a:solidFill>
              </a:rPr>
              <a:t>逆矩阵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/>
              <a:t>通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用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三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步</a:t>
            </a:r>
            <a:endParaRPr lang="en-US" altLang="zh-CN" sz="280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251520" y="548680"/>
            <a:ext cx="7848872" cy="830997"/>
            <a:chOff x="251520" y="1124744"/>
            <a:chExt cx="7848872" cy="830997"/>
          </a:xfrm>
        </p:grpSpPr>
        <p:sp>
          <p:nvSpPr>
            <p:cNvPr id="5" name="Text Box 2"/>
            <p:cNvSpPr txBox="1">
              <a:spLocks noChangeArrowheads="1"/>
            </p:cNvSpPr>
            <p:nvPr/>
          </p:nvSpPr>
          <p:spPr bwMode="auto">
            <a:xfrm>
              <a:off x="251520" y="1124744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00"/>
                  </a:solidFill>
                </a:rPr>
                <a:t>例：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设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阶方阵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A,B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满足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</a:t>
              </a:r>
              <a:r>
                <a:rPr kumimoji="1"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  </a:t>
              </a:r>
              <a:r>
                <a:rPr kumimoji="1" lang="zh-CN" altLang="en-US" sz="2400" b="1" dirty="0">
                  <a:solidFill>
                    <a:srgbClr val="000000"/>
                  </a:solidFill>
                </a:rPr>
                <a:t>                           ，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证明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为可逆矩阵。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/>
          </p:nvGraphicFramePr>
          <p:xfrm>
            <a:off x="3751560" y="1124744"/>
            <a:ext cx="2260600" cy="407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2" name="Equation" r:id="rId1" imgW="1054100" imgH="190500" progId="Equation.DSMT4">
                    <p:embed/>
                  </p:oleObj>
                </mc:Choice>
                <mc:Fallback>
                  <p:oleObj name="Equation" r:id="rId1" imgW="1054100" imgH="190500" progId="Equation.DSMT4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51560" y="1124744"/>
                          <a:ext cx="2260600" cy="4079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/>
          </p:nvGraphicFramePr>
          <p:xfrm>
            <a:off x="6966346" y="1204367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3" name="Equation" r:id="rId3" imgW="494665" imgH="165100" progId="Equation.DSMT4">
                    <p:embed/>
                  </p:oleObj>
                </mc:Choice>
                <mc:Fallback>
                  <p:oleObj name="Equation" r:id="rId3" imgW="494665" imgH="165100" progId="Equation.DSMT4">
                    <p:embed/>
                    <p:pic>
                      <p:nvPicPr>
                        <p:cNvPr id="0" name="对象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66346" y="1204367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/>
          <p:cNvGrpSpPr/>
          <p:nvPr/>
        </p:nvGrpSpPr>
        <p:grpSpPr>
          <a:xfrm>
            <a:off x="251520" y="1340768"/>
            <a:ext cx="7632848" cy="864096"/>
            <a:chOff x="251520" y="1657568"/>
            <a:chExt cx="7632848" cy="864096"/>
          </a:xfrm>
        </p:grpSpPr>
        <p:sp>
          <p:nvSpPr>
            <p:cNvPr id="11" name="Text Box 2"/>
            <p:cNvSpPr txBox="1">
              <a:spLocks noChangeArrowheads="1"/>
            </p:cNvSpPr>
            <p:nvPr/>
          </p:nvSpPr>
          <p:spPr bwMode="auto">
            <a:xfrm>
              <a:off x="251520" y="1657568"/>
              <a:ext cx="763284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证明思路</a:t>
              </a:r>
              <a:r>
                <a:rPr kumimoji="1" lang="zh-CN" altLang="en-US" sz="2400" b="1" dirty="0">
                  <a:solidFill>
                    <a:srgbClr val="0000FF"/>
                  </a:solidFill>
                </a:rPr>
                <a:t>：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要证明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为可逆矩阵，只需找到一个矩阵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，满足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；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/>
          </p:nvGraphicFramePr>
          <p:xfrm>
            <a:off x="2699792" y="1708423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4" name="Equation" r:id="rId5" imgW="494665" imgH="165100" progId="Equation.DSMT4">
                    <p:embed/>
                  </p:oleObj>
                </mc:Choice>
                <mc:Fallback>
                  <p:oleObj name="Equation" r:id="rId5" imgW="494665" imgH="165100" progId="Equation.DSMT4">
                    <p:embed/>
                    <p:pic>
                      <p:nvPicPr>
                        <p:cNvPr id="0" name="对象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9792" y="1708423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" name="对象 12"/>
            <p:cNvGraphicFramePr>
              <a:graphicFrameLocks noChangeAspect="1"/>
            </p:cNvGraphicFramePr>
            <p:nvPr/>
          </p:nvGraphicFramePr>
          <p:xfrm>
            <a:off x="2123728" y="2086689"/>
            <a:ext cx="2151063" cy="4349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5" name="Equation" r:id="rId7" imgW="1002665" imgH="203200" progId="Equation.DSMT4">
                    <p:embed/>
                  </p:oleObj>
                </mc:Choice>
                <mc:Fallback>
                  <p:oleObj name="Equation" r:id="rId7" imgW="1002665" imgH="203200" progId="Equation.DSMT4">
                    <p:embed/>
                    <p:pic>
                      <p:nvPicPr>
                        <p:cNvPr id="0" name="对象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2086689"/>
                          <a:ext cx="2151063" cy="4349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8" name="组合 17"/>
          <p:cNvGrpSpPr/>
          <p:nvPr/>
        </p:nvGrpSpPr>
        <p:grpSpPr>
          <a:xfrm>
            <a:off x="359532" y="2228671"/>
            <a:ext cx="7632848" cy="1200329"/>
            <a:chOff x="359532" y="2852936"/>
            <a:chExt cx="7632848" cy="1200329"/>
          </a:xfrm>
        </p:grpSpPr>
        <p:sp>
          <p:nvSpPr>
            <p:cNvPr id="15" name="Text Box 2"/>
            <p:cNvSpPr txBox="1">
              <a:spLocks noChangeArrowheads="1"/>
            </p:cNvSpPr>
            <p:nvPr/>
          </p:nvSpPr>
          <p:spPr bwMode="auto">
            <a:xfrm>
              <a:off x="359532" y="2852936"/>
              <a:ext cx="7632848" cy="12003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已知等式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 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中，通过左乘或右乘一个矩阵，想办法去掉一些多余的矩阵，如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等；</a:t>
              </a:r>
              <a:endParaRPr kumimoji="1" lang="zh-CN" altLang="zh-CN" sz="2400" b="1" dirty="0">
                <a:solidFill>
                  <a:srgbClr val="000000"/>
                </a:solidFill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/>
          </p:nvGraphicFramePr>
          <p:xfrm>
            <a:off x="2167384" y="2852936"/>
            <a:ext cx="22606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6" name="Equation" r:id="rId9" imgW="1054100" imgH="190500" progId="Equation.DSMT4">
                    <p:embed/>
                  </p:oleObj>
                </mc:Choice>
                <mc:Fallback>
                  <p:oleObj name="Equation" r:id="rId9" imgW="1054100" imgH="190500" progId="Equation.DSMT4">
                    <p:embed/>
                    <p:pic>
                      <p:nvPicPr>
                        <p:cNvPr id="0" name="对象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7384" y="2852936"/>
                          <a:ext cx="22606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/>
          </p:nvGraphicFramePr>
          <p:xfrm>
            <a:off x="5652120" y="3209418"/>
            <a:ext cx="1035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7" name="Equation" r:id="rId11" imgW="482600" imgH="228600" progId="Equation.DSMT4">
                    <p:embed/>
                  </p:oleObj>
                </mc:Choice>
                <mc:Fallback>
                  <p:oleObj name="Equation" r:id="rId11" imgW="482600" imgH="228600" progId="Equation.DSMT4">
                    <p:embed/>
                    <p:pic>
                      <p:nvPicPr>
                        <p:cNvPr id="0" name="对象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52120" y="3209418"/>
                          <a:ext cx="1035050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395536" y="3068960"/>
            <a:ext cx="76328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通过移项，把等式右端变为</a:t>
            </a:r>
            <a:r>
              <a:rPr kumimoji="1" lang="en-US" altLang="zh-CN" sz="2400" b="1" dirty="0">
                <a:solidFill>
                  <a:srgbClr val="000000"/>
                </a:solidFill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395536" y="3573016"/>
            <a:ext cx="7848872" cy="830997"/>
            <a:chOff x="395536" y="4263479"/>
            <a:chExt cx="7848872" cy="830997"/>
          </a:xfrm>
        </p:grpSpPr>
        <p:sp>
          <p:nvSpPr>
            <p:cNvPr id="20" name="Text Box 2"/>
            <p:cNvSpPr txBox="1">
              <a:spLocks noChangeArrowheads="1"/>
            </p:cNvSpPr>
            <p:nvPr/>
          </p:nvSpPr>
          <p:spPr bwMode="auto">
            <a:xfrm>
              <a:off x="395536" y="4263479"/>
              <a:ext cx="7848872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想办法分解因式，使等号左端其中一个因子是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，等号右端是单位矩阵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en-US" altLang="zh-CN" sz="24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。</a:t>
              </a:r>
              <a:endParaRPr kumimoji="1" lang="en-US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/>
          </p:nvGraphicFramePr>
          <p:xfrm>
            <a:off x="7110362" y="4263479"/>
            <a:ext cx="1062038" cy="3524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8" name="Equation" r:id="rId13" imgW="494665" imgH="165100" progId="Equation.DSMT4">
                    <p:embed/>
                  </p:oleObj>
                </mc:Choice>
                <mc:Fallback>
                  <p:oleObj name="Equation" r:id="rId13" imgW="494665" imgH="165100" progId="Equation.DSMT4">
                    <p:embed/>
                    <p:pic>
                      <p:nvPicPr>
                        <p:cNvPr id="0" name="对象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10362" y="4263479"/>
                          <a:ext cx="1062038" cy="3524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572000" y="4473798"/>
          <a:ext cx="2478087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" name="Equation" r:id="rId15" imgW="1155065" imgH="177800" progId="Equation.DSMT4">
                  <p:embed/>
                </p:oleObj>
              </mc:Choice>
              <mc:Fallback>
                <p:oleObj name="Equation" r:id="rId15" imgW="1155065" imgH="1778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73798"/>
                        <a:ext cx="2478087" cy="379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919163" y="4383311"/>
          <a:ext cx="2941637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0" name="Equation" r:id="rId17" imgW="1371600" imgH="228600" progId="Equation.DSMT4">
                  <p:embed/>
                </p:oleObj>
              </mc:Choice>
              <mc:Fallback>
                <p:oleObj name="Equation" r:id="rId17" imgW="1371600" imgH="228600" progId="Equation.DSMT4">
                  <p:embed/>
                  <p:pic>
                    <p:nvPicPr>
                      <p:cNvPr id="0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4383311"/>
                        <a:ext cx="2941637" cy="490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1115617" y="4457774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2339752" y="4457774"/>
            <a:ext cx="288032" cy="36004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779912" y="4169742"/>
            <a:ext cx="792088" cy="648072"/>
            <a:chOff x="3779912" y="4529782"/>
            <a:chExt cx="792088" cy="648072"/>
          </a:xfrm>
        </p:grpSpPr>
        <p:sp>
          <p:nvSpPr>
            <p:cNvPr id="28" name="右箭头 27"/>
            <p:cNvSpPr/>
            <p:nvPr/>
          </p:nvSpPr>
          <p:spPr>
            <a:xfrm>
              <a:off x="3881624" y="4935538"/>
              <a:ext cx="690376" cy="24231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779912" y="4529782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/>
                <a:t>移项</a:t>
              </a:r>
              <a:endParaRPr lang="zh-CN" altLang="en-US" sz="2200" b="1" dirty="0"/>
            </a:p>
          </p:txBody>
        </p:sp>
      </p:grpSp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590550" y="5007198"/>
          <a:ext cx="3241675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1" name="Equation" r:id="rId19" imgW="1511300" imgH="203200" progId="Equation.DSMT4">
                  <p:embed/>
                </p:oleObj>
              </mc:Choice>
              <mc:Fallback>
                <p:oleObj name="Equation" r:id="rId19" imgW="1511300" imgH="203200" progId="Equation.DSMT4">
                  <p:embed/>
                  <p:pic>
                    <p:nvPicPr>
                      <p:cNvPr id="0" name="对象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" y="5007198"/>
                        <a:ext cx="3241675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右箭头 30"/>
          <p:cNvSpPr/>
          <p:nvPr/>
        </p:nvSpPr>
        <p:spPr>
          <a:xfrm>
            <a:off x="251520" y="5105846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右箭头 31"/>
          <p:cNvSpPr/>
          <p:nvPr/>
        </p:nvSpPr>
        <p:spPr>
          <a:xfrm>
            <a:off x="3851920" y="5105846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4292600" y="4794473"/>
          <a:ext cx="3295650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2" name="Equation" r:id="rId21" imgW="1536065" imgH="406400" progId="Equation.DSMT4">
                  <p:embed/>
                </p:oleObj>
              </mc:Choice>
              <mc:Fallback>
                <p:oleObj name="Equation" r:id="rId21" imgW="1536065" imgH="406400" progId="Equation.DSMT4">
                  <p:embed/>
                  <p:pic>
                    <p:nvPicPr>
                      <p:cNvPr id="0" name="对象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2600" y="4794473"/>
                        <a:ext cx="3295650" cy="866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2"/>
          <p:cNvSpPr txBox="1">
            <a:spLocks noChangeArrowheads="1"/>
          </p:cNvSpPr>
          <p:nvPr/>
        </p:nvSpPr>
        <p:spPr bwMode="auto">
          <a:xfrm>
            <a:off x="4788024" y="1700808"/>
            <a:ext cx="208823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通用三步：</a:t>
            </a:r>
            <a:endParaRPr kumimoji="1"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1D5E35-9F09-4378-B50C-B089E8AE80A9}" type="datetime1">
              <a:rPr lang="zh-CN" altLang="en-US" smtClean="0"/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5" grpId="0" animBg="1"/>
      <p:bldP spid="26" grpId="0" animBg="1"/>
      <p:bldP spid="31" grpId="0" animBg="1"/>
      <p:bldP spid="32" grpId="0" animBg="1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123728" y="4005064"/>
          <a:ext cx="3540125" cy="79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6" name="Equation" r:id="rId1" imgW="1651000" imgH="406400" progId="Equation.DSMT4">
                  <p:embed/>
                </p:oleObj>
              </mc:Choice>
              <mc:Fallback>
                <p:oleObj name="Equation" r:id="rId1" imgW="1651000" imgH="406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005064"/>
                        <a:ext cx="3540125" cy="792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467544" y="548680"/>
            <a:ext cx="777686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练习：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设矩阵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ABA* 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BA*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可逆，并求逆。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"/>
          <p:cNvGrpSpPr/>
          <p:nvPr/>
        </p:nvGrpSpPr>
        <p:grpSpPr bwMode="auto">
          <a:xfrm>
            <a:off x="1835696" y="3861048"/>
            <a:ext cx="4464496" cy="1033921"/>
            <a:chOff x="2688" y="1536"/>
            <a:chExt cx="3024" cy="2367"/>
          </a:xfrm>
        </p:grpSpPr>
        <p:sp>
          <p:nvSpPr>
            <p:cNvPr id="29" name="Line 3"/>
            <p:cNvSpPr>
              <a:spLocks noChangeShapeType="1"/>
            </p:cNvSpPr>
            <p:nvPr/>
          </p:nvSpPr>
          <p:spPr bwMode="auto">
            <a:xfrm>
              <a:off x="2688" y="163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0" name="Line 4"/>
            <p:cNvSpPr>
              <a:spLocks noChangeShapeType="1"/>
            </p:cNvSpPr>
            <p:nvPr/>
          </p:nvSpPr>
          <p:spPr bwMode="auto">
            <a:xfrm>
              <a:off x="2688" y="168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>
              <a:off x="2688" y="3792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2" name="Line 6"/>
            <p:cNvSpPr>
              <a:spLocks noChangeShapeType="1"/>
            </p:cNvSpPr>
            <p:nvPr/>
          </p:nvSpPr>
          <p:spPr bwMode="auto">
            <a:xfrm>
              <a:off x="2688" y="3840"/>
              <a:ext cx="3024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3" name="Line 7"/>
            <p:cNvSpPr>
              <a:spLocks noChangeShapeType="1"/>
            </p:cNvSpPr>
            <p:nvPr/>
          </p:nvSpPr>
          <p:spPr bwMode="auto">
            <a:xfrm rot="-5400000">
              <a:off x="1585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4" name="Line 8"/>
            <p:cNvSpPr>
              <a:spLocks noChangeShapeType="1"/>
            </p:cNvSpPr>
            <p:nvPr/>
          </p:nvSpPr>
          <p:spPr bwMode="auto">
            <a:xfrm rot="-5400000">
              <a:off x="1551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5" name="Line 9"/>
            <p:cNvSpPr>
              <a:spLocks noChangeShapeType="1"/>
            </p:cNvSpPr>
            <p:nvPr/>
          </p:nvSpPr>
          <p:spPr bwMode="auto">
            <a:xfrm rot="-5400000">
              <a:off x="4466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36" name="Line 10"/>
            <p:cNvSpPr>
              <a:spLocks noChangeShapeType="1"/>
            </p:cNvSpPr>
            <p:nvPr/>
          </p:nvSpPr>
          <p:spPr bwMode="auto">
            <a:xfrm rot="-5400000">
              <a:off x="4432" y="2720"/>
              <a:ext cx="2367" cy="0"/>
            </a:xfrm>
            <a:prstGeom prst="line">
              <a:avLst/>
            </a:prstGeom>
            <a:noFill/>
            <a:ln w="38100">
              <a:solidFill>
                <a:srgbClr val="CC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395536" y="1445875"/>
            <a:ext cx="77768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</a:rPr>
              <a:t>解：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等式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ABA* 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BA*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两端同时右乘矩阵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4860032" y="1988840"/>
            <a:ext cx="2880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|A|B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1187624" y="2607295"/>
            <a:ext cx="47525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移项     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|A|B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A=O</a:t>
            </a:r>
            <a:endParaRPr kumimoji="1"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Box 2"/>
          <p:cNvSpPr txBox="1">
            <a:spLocks noChangeArrowheads="1"/>
          </p:cNvSpPr>
          <p:nvPr/>
        </p:nvSpPr>
        <p:spPr bwMode="auto">
          <a:xfrm>
            <a:off x="1187624" y="3183359"/>
            <a:ext cx="57606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因式分解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)(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kumimoji="1"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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kumimoji="1"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Box 2"/>
          <p:cNvSpPr txBox="1">
            <a:spLocks noChangeArrowheads="1"/>
          </p:cNvSpPr>
          <p:nvPr/>
        </p:nvSpPr>
        <p:spPr bwMode="auto">
          <a:xfrm>
            <a:off x="979984" y="2031231"/>
            <a:ext cx="33039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ABA*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BA*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en-US" altLang="zh-CN" sz="2400" b="1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355976" y="2132856"/>
            <a:ext cx="288032" cy="230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求抽象矩阵的</a:t>
            </a:r>
            <a:r>
              <a:rPr lang="zh-CN" altLang="zh-CN" dirty="0">
                <a:solidFill>
                  <a:srgbClr val="000000"/>
                </a:solidFill>
              </a:rPr>
              <a:t>逆矩阵</a:t>
            </a:r>
            <a:endParaRPr lang="zh-CN" altLang="en-US" dirty="0">
              <a:solidFill>
                <a:srgbClr val="000000"/>
              </a:solidFill>
            </a:endParaRPr>
          </a:p>
        </p:txBody>
      </p:sp>
      <p:sp>
        <p:nvSpPr>
          <p:cNvPr id="24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/>
              <a:t>通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用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三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步</a:t>
            </a:r>
            <a:endParaRPr lang="en-US" altLang="zh-CN" sz="280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6AF4A4-B47B-4C9B-AA44-6B0C61E7C8FC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19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000000"/>
                </a:solidFill>
              </a:rPr>
              <a:t>求解矩阵方程</a:t>
            </a:r>
            <a:endParaRPr lang="zh-CN" altLang="en-US" sz="3600" dirty="0">
              <a:solidFill>
                <a:srgbClr val="000000"/>
              </a:solidFill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397565" y="404664"/>
            <a:ext cx="7809032" cy="469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/>
              <a:t>例：解下列矩阵方程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66750" y="908943"/>
          <a:ext cx="6265863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4" name="Equation" r:id="rId1" imgW="70104000" imgH="6096000" progId="Equation.DSMT4">
                  <p:embed/>
                </p:oleObj>
              </mc:Choice>
              <mc:Fallback>
                <p:oleObj name="Equation" r:id="rId1" imgW="70104000" imgH="60960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50" y="908943"/>
                        <a:ext cx="6265863" cy="50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359532" y="1916832"/>
            <a:ext cx="7632848" cy="843845"/>
            <a:chOff x="359532" y="2852936"/>
            <a:chExt cx="7632848" cy="843845"/>
          </a:xfrm>
        </p:grpSpPr>
        <p:sp>
          <p:nvSpPr>
            <p:cNvPr id="34" name="Text Box 2"/>
            <p:cNvSpPr txBox="1">
              <a:spLocks noChangeArrowheads="1"/>
            </p:cNvSpPr>
            <p:nvPr/>
          </p:nvSpPr>
          <p:spPr bwMode="auto">
            <a:xfrm>
              <a:off x="359532" y="2852936"/>
              <a:ext cx="7632848" cy="8309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已知等式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中，通过左乘或右乘一个矩阵，想办法去掉一些多余的矩阵，如</a:t>
              </a:r>
              <a:r>
                <a:rPr kumimoji="1" lang="en-US" altLang="zh-CN" sz="2400" b="1" dirty="0">
                  <a:solidFill>
                    <a:srgbClr val="000000"/>
                  </a:solidFill>
                </a:rPr>
                <a:t>                </a:t>
              </a:r>
              <a:r>
                <a:rPr kumimoji="1" lang="zh-CN" altLang="zh-CN" sz="2400" b="1" dirty="0">
                  <a:solidFill>
                    <a:srgbClr val="000000"/>
                  </a:solidFill>
                </a:rPr>
                <a:t>等；</a:t>
              </a:r>
              <a:endParaRPr kumimoji="1" lang="zh-CN" altLang="zh-CN" sz="2400" b="1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/>
          </p:nvGraphicFramePr>
          <p:xfrm>
            <a:off x="3563888" y="3209418"/>
            <a:ext cx="1035050" cy="487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95" name="Equation" r:id="rId3" imgW="482600" imgH="228600" progId="Equation.DSMT4">
                    <p:embed/>
                  </p:oleObj>
                </mc:Choice>
                <mc:Fallback>
                  <p:oleObj name="Equation" r:id="rId3" imgW="482600" imgH="228600" progId="Equation.DSMT4">
                    <p:embed/>
                    <p:pic>
                      <p:nvPicPr>
                        <p:cNvPr id="0" name="对象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3888" y="3209418"/>
                          <a:ext cx="1035050" cy="487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763284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移项，</a:t>
            </a:r>
            <a:r>
              <a:rPr kumimoji="1" lang="zh-CN" altLang="en-US" sz="2400" b="1" dirty="0">
                <a:solidFill>
                  <a:srgbClr val="000000"/>
                </a:solidFill>
              </a:rPr>
              <a:t>含有未知矩阵的放在等号左端，不含未知矩阵的移到等号右端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；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39" name="Text Box 2"/>
          <p:cNvSpPr txBox="1">
            <a:spLocks noChangeArrowheads="1"/>
          </p:cNvSpPr>
          <p:nvPr/>
        </p:nvSpPr>
        <p:spPr bwMode="auto">
          <a:xfrm>
            <a:off x="395536" y="3501008"/>
            <a:ext cx="78488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提取未知矩阵，变成三种常规题型之一</a:t>
            </a:r>
            <a:r>
              <a:rPr kumimoji="1" lang="zh-CN" altLang="zh-CN" sz="2400" b="1" dirty="0">
                <a:solidFill>
                  <a:srgbClr val="000000"/>
                </a:solidFill>
              </a:rPr>
              <a:t>。</a:t>
            </a:r>
            <a:endParaRPr kumimoji="1" lang="en-US" altLang="zh-CN" sz="2400" b="1" dirty="0">
              <a:solidFill>
                <a:srgbClr val="000000"/>
              </a:solidFill>
            </a:endParaRPr>
          </a:p>
        </p:txBody>
      </p:sp>
      <p:sp>
        <p:nvSpPr>
          <p:cNvPr id="41" name="Text Box 2"/>
          <p:cNvSpPr txBox="1">
            <a:spLocks noChangeArrowheads="1"/>
          </p:cNvSpPr>
          <p:nvPr/>
        </p:nvSpPr>
        <p:spPr bwMode="auto">
          <a:xfrm>
            <a:off x="467544" y="1383159"/>
            <a:ext cx="27363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通用三步：</a:t>
            </a:r>
            <a:endParaRPr kumimoji="1" lang="en-US" altLang="zh-CN" sz="24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2114550" y="4723706"/>
          <a:ext cx="255905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6" name="Equation" r:id="rId5" imgW="28651200" imgH="4876800" progId="Equation.DSMT4">
                  <p:embed/>
                </p:oleObj>
              </mc:Choice>
              <mc:Fallback>
                <p:oleObj name="Equation" r:id="rId5" imgW="28651200" imgH="4876800" progId="Equation.DSMT4">
                  <p:embed/>
                  <p:pic>
                    <p:nvPicPr>
                      <p:cNvPr id="0" name="对象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4550" y="4723706"/>
                        <a:ext cx="255905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1003349" y="4005064"/>
          <a:ext cx="4576763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7" name="Equation" r:id="rId7" imgW="51206400" imgH="4876800" progId="Equation.DSMT4">
                  <p:embed/>
                </p:oleObj>
              </mc:Choice>
              <mc:Fallback>
                <p:oleObj name="Equation" r:id="rId7" imgW="51206400" imgH="4876800" progId="Equation.DSMT4">
                  <p:embed/>
                  <p:pic>
                    <p:nvPicPr>
                      <p:cNvPr id="0" name="对象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49" y="4005064"/>
                        <a:ext cx="4576763" cy="436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组合 28"/>
          <p:cNvGrpSpPr/>
          <p:nvPr/>
        </p:nvGrpSpPr>
        <p:grpSpPr>
          <a:xfrm>
            <a:off x="1043608" y="4437112"/>
            <a:ext cx="792088" cy="648072"/>
            <a:chOff x="3779912" y="4529782"/>
            <a:chExt cx="792088" cy="648072"/>
          </a:xfrm>
        </p:grpSpPr>
        <p:sp>
          <p:nvSpPr>
            <p:cNvPr id="30" name="右箭头 29"/>
            <p:cNvSpPr/>
            <p:nvPr/>
          </p:nvSpPr>
          <p:spPr>
            <a:xfrm>
              <a:off x="3881624" y="4935538"/>
              <a:ext cx="690376" cy="242316"/>
            </a:xfrm>
            <a:prstGeom prst="rightArrow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779912" y="4529782"/>
              <a:ext cx="75212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200" b="1" dirty="0"/>
                <a:t>移项</a:t>
              </a:r>
              <a:endParaRPr lang="zh-CN" altLang="en-US" sz="2200" b="1" dirty="0"/>
            </a:p>
          </p:txBody>
        </p:sp>
      </p:grpSp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809625" y="5222181"/>
          <a:ext cx="28051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Equation" r:id="rId9" imgW="31394400" imgH="4876800" progId="Equation.DSMT4">
                  <p:embed/>
                </p:oleObj>
              </mc:Choice>
              <mc:Fallback>
                <p:oleObj name="Equation" r:id="rId9" imgW="31394400" imgH="4876800" progId="Equation.DSMT4">
                  <p:embed/>
                  <p:pic>
                    <p:nvPicPr>
                      <p:cNvPr id="0" name="对象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625" y="5222181"/>
                        <a:ext cx="2805113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右箭头 39"/>
          <p:cNvSpPr/>
          <p:nvPr/>
        </p:nvSpPr>
        <p:spPr>
          <a:xfrm>
            <a:off x="482396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右箭头 41"/>
          <p:cNvSpPr/>
          <p:nvPr/>
        </p:nvSpPr>
        <p:spPr>
          <a:xfrm>
            <a:off x="3794764" y="5321870"/>
            <a:ext cx="345188" cy="242316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197126" y="5198368"/>
          <a:ext cx="27511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Equation" r:id="rId11" imgW="30784800" imgH="5486400" progId="Equation.DSMT4">
                  <p:embed/>
                </p:oleObj>
              </mc:Choice>
              <mc:Fallback>
                <p:oleObj name="Equation" r:id="rId11" imgW="30784800" imgH="5486400" progId="Equation.DSMT4">
                  <p:embed/>
                  <p:pic>
                    <p:nvPicPr>
                      <p:cNvPr id="0" name="对象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7126" y="5198368"/>
                        <a:ext cx="27511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/>
          <a:lstStyle/>
          <a:p>
            <a:endParaRPr lang="en-US" altLang="zh-CN" sz="28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800" dirty="0"/>
              <a:t>通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用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三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zh-CN" altLang="en-US" sz="2800" dirty="0"/>
              <a:t>步</a:t>
            </a:r>
            <a:endParaRPr lang="en-US" altLang="zh-CN" sz="2800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631DF7-9E89-4B36-957F-CE1C1286B3E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9" grpId="0"/>
      <p:bldP spid="41" grpId="0"/>
      <p:bldP spid="40" grpId="0" animBg="1"/>
      <p:bldP spid="4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C98F2-AEC5-408D-83E7-CCE3B55B79D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41" name="标题 1"/>
          <p:cNvSpPr>
            <a:spLocks noGrp="1"/>
          </p:cNvSpPr>
          <p:nvPr>
            <p:ph type="ctrTitle"/>
          </p:nvPr>
        </p:nvSpPr>
        <p:spPr>
          <a:xfrm>
            <a:off x="1858729" y="6093296"/>
            <a:ext cx="4729496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462" y="231527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endParaRPr lang="zh-CN" alt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5917" y="1773287"/>
            <a:ext cx="664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不能由向量组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 smtClean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 smtClean="0">
                <a:latin typeface="Times New Roman" panose="02020603050405020304"/>
              </a:rPr>
              <a:t>2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 smtClean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,</a:t>
            </a:r>
            <a:r>
              <a:rPr lang="en-US" altLang="zh-CN" sz="2400" b="1" kern="100" baseline="-25000" dirty="0">
                <a:latin typeface="Times New Roman" panose="02020603050405020304"/>
                <a:sym typeface="Symbol" panose="05050102010706020507"/>
              </a:rPr>
              <a:t>4</a:t>
            </a:r>
            <a:r>
              <a:rPr lang="zh-CN" altLang="en-US" sz="2400" b="1" dirty="0" smtClean="0">
                <a:latin typeface="+mn-ea"/>
              </a:rPr>
              <a:t>线性表示；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591445" y="676002"/>
          <a:ext cx="3436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Equation" r:id="rId1" imgW="63703200" imgH="10668000" progId="Equation.DSMT4">
                  <p:embed/>
                </p:oleObj>
              </mc:Choice>
              <mc:Fallback>
                <p:oleObj name="Equation" r:id="rId1" imgW="63703200" imgH="10668000" progId="Equation.DSMT4">
                  <p:embed/>
                  <p:pic>
                    <p:nvPicPr>
                      <p:cNvPr id="0" name="图片 399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445" y="676002"/>
                        <a:ext cx="34369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7504" y="324306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,</a:t>
            </a:r>
            <a:r>
              <a:rPr lang="en-US" altLang="zh-CN" sz="2400" b="1" kern="100" baseline="-25000" dirty="0">
                <a:latin typeface="Times New Roman" panose="02020603050405020304"/>
                <a:sym typeface="Symbol" panose="05050102010706020507"/>
              </a:rPr>
              <a:t>4</a:t>
            </a:r>
            <a:r>
              <a:rPr lang="zh-CN" altLang="en-US" sz="2400" b="1" dirty="0" smtClean="0">
                <a:latin typeface="+mn-ea"/>
              </a:rPr>
              <a:t>线性表示，且表示式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8443" y="3645495"/>
            <a:ext cx="446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不唯一</a:t>
            </a:r>
            <a:r>
              <a:rPr lang="zh-CN" altLang="en-US" sz="2400" b="1" dirty="0" smtClean="0">
                <a:latin typeface="+mn-ea"/>
              </a:rPr>
              <a:t>，并求出</a:t>
            </a:r>
            <a:r>
              <a:rPr lang="zh-CN" altLang="en-US" sz="2400" b="1" dirty="0"/>
              <a:t>所有</a:t>
            </a:r>
            <a:r>
              <a:rPr lang="zh-CN" altLang="en-US" sz="2400" b="1" dirty="0" smtClean="0"/>
              <a:t>表示式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128717" y="1197223"/>
            <a:ext cx="332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/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/>
              <a:t> 为何值时：</a:t>
            </a:r>
            <a:endParaRPr lang="zh-CN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83568" y="269661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并</a:t>
            </a:r>
            <a:r>
              <a:rPr lang="zh-CN" altLang="en-US" sz="2400" b="1" dirty="0" smtClean="0">
                <a:latin typeface="+mn-ea"/>
              </a:rPr>
              <a:t>求出</a:t>
            </a:r>
            <a:r>
              <a:rPr lang="zh-CN" altLang="en-US" sz="2400" b="1" dirty="0" smtClean="0"/>
              <a:t>表示式；</a:t>
            </a:r>
            <a:endParaRPr lang="zh-CN" altLang="en-US" sz="2400" b="1" dirty="0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65175" y="1190352"/>
          <a:ext cx="3273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3" imgW="60655200" imgH="10363200" progId="Equation.DSMT4">
                  <p:embed/>
                </p:oleObj>
              </mc:Choice>
              <mc:Fallback>
                <p:oleObj name="Equation" r:id="rId3" imgW="60655200" imgH="10363200" progId="Equation.DSMT4">
                  <p:embed/>
                  <p:pic>
                    <p:nvPicPr>
                      <p:cNvPr id="0" name="图片 399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190352"/>
                        <a:ext cx="3273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1691680" y="189111"/>
          <a:ext cx="2795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5" imgW="51816000" imgH="10668000" progId="Equation.DSMT4">
                  <p:embed/>
                </p:oleObj>
              </mc:Choice>
              <mc:Fallback>
                <p:oleObj name="Equation" r:id="rId5" imgW="51816000" imgH="10668000" progId="Equation.DSMT4">
                  <p:embed/>
                  <p:pic>
                    <p:nvPicPr>
                      <p:cNvPr id="0" name="图片 399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9111"/>
                        <a:ext cx="27955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4644008" y="188640"/>
          <a:ext cx="2779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Equation" r:id="rId7" imgW="51511200" imgH="10668000" progId="Equation.DSMT4">
                  <p:embed/>
                </p:oleObj>
              </mc:Choice>
              <mc:Fallback>
                <p:oleObj name="Equation" r:id="rId7" imgW="51511200" imgH="10668000" progId="Equation.DSMT4">
                  <p:embed/>
                  <p:pic>
                    <p:nvPicPr>
                      <p:cNvPr id="0" name="图片 399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88640"/>
                        <a:ext cx="2779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899592" y="668015"/>
          <a:ext cx="3633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2" name="Equation" r:id="rId9" imgW="67360800" imgH="10972800" progId="Equation.DSMT4">
                  <p:embed/>
                </p:oleObj>
              </mc:Choice>
              <mc:Fallback>
                <p:oleObj name="Equation" r:id="rId9" imgW="67360800" imgH="10972800" progId="Equation.DSMT4">
                  <p:embed/>
                  <p:pic>
                    <p:nvPicPr>
                      <p:cNvPr id="0" name="图片 399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668015"/>
                        <a:ext cx="3633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07504" y="2276872"/>
            <a:ext cx="851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,</a:t>
            </a:r>
            <a:r>
              <a:rPr lang="en-US" altLang="zh-CN" sz="2400" b="1" kern="100" baseline="-25000" dirty="0">
                <a:latin typeface="Times New Roman" panose="02020603050405020304"/>
                <a:sym typeface="Symbol" panose="05050102010706020507"/>
              </a:rPr>
              <a:t>4</a:t>
            </a:r>
            <a:r>
              <a:rPr lang="zh-CN" altLang="en-US" sz="2400" b="1" dirty="0" smtClean="0">
                <a:latin typeface="+mn-ea"/>
              </a:rPr>
              <a:t>线性表示，且表示式唯一；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66625" y="4191471"/>
            <a:ext cx="3746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+mn-ea"/>
                <a:sym typeface="Symbol" panose="05050102010706020507"/>
              </a:rPr>
              <a:t>等价说法   </a:t>
            </a:r>
            <a:r>
              <a:rPr lang="zh-CN" altLang="en-US" sz="2400" b="1" dirty="0" smtClean="0">
                <a:latin typeface="+mn-ea"/>
                <a:sym typeface="Symbol" panose="05050102010706020507"/>
              </a:rPr>
              <a:t>线性方程组  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140" y="4695527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(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,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dirty="0" smtClean="0">
                <a:latin typeface="+mn-ea"/>
              </a:rPr>
              <a:t>)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="1" dirty="0" smtClean="0">
                <a:latin typeface="+mn-ea"/>
              </a:rPr>
              <a:t>=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43608" y="5271591"/>
            <a:ext cx="62141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/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/>
              <a:t> 为何值时，无解，唯一解或者无穷多解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  <p:bldP spid="49" grpId="0"/>
      <p:bldP spid="50" grpId="0"/>
      <p:bldP spid="54" grpId="0"/>
      <p:bldP spid="60" grpId="0"/>
      <p:bldP spid="61" grpId="0"/>
      <p:bldP spid="62" grpId="0"/>
      <p:bldP spid="2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C98F2-AEC5-408D-83E7-CCE3B55B79D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41" name="标题 1"/>
          <p:cNvSpPr>
            <a:spLocks noGrp="1"/>
          </p:cNvSpPr>
          <p:nvPr>
            <p:ph type="ctrTitle"/>
          </p:nvPr>
        </p:nvSpPr>
        <p:spPr>
          <a:xfrm>
            <a:off x="1858729" y="6093296"/>
            <a:ext cx="4729496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36462" y="231527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endParaRPr lang="zh-CN" altLang="en-US" sz="24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15917" y="1773287"/>
            <a:ext cx="6644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(1)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不能由向量组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 smtClean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 smtClean="0">
                <a:latin typeface="Times New Roman" panose="02020603050405020304"/>
              </a:rPr>
              <a:t>2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 smtClean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,</a:t>
            </a:r>
            <a:r>
              <a:rPr lang="en-US" altLang="zh-CN" sz="2400" b="1" kern="100" baseline="-25000" dirty="0">
                <a:latin typeface="Times New Roman" panose="02020603050405020304"/>
                <a:sym typeface="Symbol" panose="05050102010706020507"/>
              </a:rPr>
              <a:t>4</a:t>
            </a:r>
            <a:r>
              <a:rPr lang="zh-CN" altLang="en-US" sz="2400" b="1" dirty="0" smtClean="0">
                <a:latin typeface="+mn-ea"/>
              </a:rPr>
              <a:t>线性表示；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/>
        </p:nvGraphicFramePr>
        <p:xfrm>
          <a:off x="4591445" y="676002"/>
          <a:ext cx="3436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1" imgW="63703200" imgH="10668000" progId="Equation.DSMT4">
                  <p:embed/>
                </p:oleObj>
              </mc:Choice>
              <mc:Fallback>
                <p:oleObj name="Equation" r:id="rId1" imgW="63703200" imgH="10668000" progId="Equation.DSMT4">
                  <p:embed/>
                  <p:pic>
                    <p:nvPicPr>
                      <p:cNvPr id="0" name="图片 450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445" y="676002"/>
                        <a:ext cx="34369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7504" y="3243064"/>
            <a:ext cx="81369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(3)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,</a:t>
            </a:r>
            <a:r>
              <a:rPr lang="en-US" altLang="zh-CN" sz="2400" b="1" kern="100" baseline="-25000" dirty="0">
                <a:latin typeface="Times New Roman" panose="02020603050405020304"/>
                <a:sym typeface="Symbol" panose="05050102010706020507"/>
              </a:rPr>
              <a:t>4</a:t>
            </a:r>
            <a:r>
              <a:rPr lang="zh-CN" altLang="en-US" sz="2400" b="1" dirty="0" smtClean="0">
                <a:latin typeface="+mn-ea"/>
              </a:rPr>
              <a:t>线性表示，且表示式</a:t>
            </a:r>
            <a:endParaRPr lang="en-US" altLang="zh-CN" sz="2400" b="1" dirty="0" smtClean="0">
              <a:latin typeface="+mn-ea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98443" y="3645495"/>
            <a:ext cx="44628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不唯一</a:t>
            </a:r>
            <a:r>
              <a:rPr lang="zh-CN" altLang="en-US" sz="2400" b="1" dirty="0" smtClean="0">
                <a:latin typeface="+mn-ea"/>
              </a:rPr>
              <a:t>，并求出</a:t>
            </a:r>
            <a:r>
              <a:rPr lang="zh-CN" altLang="en-US" sz="2400" b="1" dirty="0"/>
              <a:t>所有</a:t>
            </a:r>
            <a:r>
              <a:rPr lang="zh-CN" altLang="en-US" sz="2400" b="1" dirty="0" smtClean="0"/>
              <a:t>表示式</a:t>
            </a:r>
            <a:r>
              <a:rPr lang="en-US" altLang="zh-CN" sz="2400" b="1" dirty="0" smtClean="0"/>
              <a:t>.</a:t>
            </a:r>
            <a:endParaRPr lang="zh-CN" altLang="en-US" sz="2400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4128717" y="1197223"/>
            <a:ext cx="332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/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/>
              <a:t> 为何值时：</a:t>
            </a:r>
            <a:endParaRPr lang="zh-CN" altLang="en-US" sz="2400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683568" y="2696617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并</a:t>
            </a:r>
            <a:r>
              <a:rPr lang="zh-CN" altLang="en-US" sz="2400" b="1" dirty="0" smtClean="0">
                <a:latin typeface="+mn-ea"/>
              </a:rPr>
              <a:t>求出</a:t>
            </a:r>
            <a:r>
              <a:rPr lang="zh-CN" altLang="en-US" sz="2400" b="1" dirty="0" smtClean="0"/>
              <a:t>表示式；</a:t>
            </a:r>
            <a:endParaRPr lang="zh-CN" altLang="en-US" sz="2400" b="1" dirty="0"/>
          </a:p>
        </p:txBody>
      </p:sp>
      <p:graphicFrame>
        <p:nvGraphicFramePr>
          <p:cNvPr id="56" name="对象 55"/>
          <p:cNvGraphicFramePr>
            <a:graphicFrameLocks noChangeAspect="1"/>
          </p:cNvGraphicFramePr>
          <p:nvPr/>
        </p:nvGraphicFramePr>
        <p:xfrm>
          <a:off x="765175" y="1190352"/>
          <a:ext cx="3273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3" imgW="60655200" imgH="10363200" progId="Equation.DSMT4">
                  <p:embed/>
                </p:oleObj>
              </mc:Choice>
              <mc:Fallback>
                <p:oleObj name="Equation" r:id="rId3" imgW="60655200" imgH="10363200" progId="Equation.DSMT4">
                  <p:embed/>
                  <p:pic>
                    <p:nvPicPr>
                      <p:cNvPr id="0" name="图片 45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190352"/>
                        <a:ext cx="3273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对象 56"/>
          <p:cNvGraphicFramePr>
            <a:graphicFrameLocks noChangeAspect="1"/>
          </p:cNvGraphicFramePr>
          <p:nvPr/>
        </p:nvGraphicFramePr>
        <p:xfrm>
          <a:off x="1691680" y="189111"/>
          <a:ext cx="2795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5" imgW="51816000" imgH="10668000" progId="Equation.DSMT4">
                  <p:embed/>
                </p:oleObj>
              </mc:Choice>
              <mc:Fallback>
                <p:oleObj name="Equation" r:id="rId5" imgW="51816000" imgH="10668000" progId="Equation.DSMT4">
                  <p:embed/>
                  <p:pic>
                    <p:nvPicPr>
                      <p:cNvPr id="0" name="图片 45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9111"/>
                        <a:ext cx="27955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对象 57"/>
          <p:cNvGraphicFramePr>
            <a:graphicFrameLocks noChangeAspect="1"/>
          </p:cNvGraphicFramePr>
          <p:nvPr/>
        </p:nvGraphicFramePr>
        <p:xfrm>
          <a:off x="4644008" y="188640"/>
          <a:ext cx="2779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6" name="Equation" r:id="rId7" imgW="51511200" imgH="10668000" progId="Equation.DSMT4">
                  <p:embed/>
                </p:oleObj>
              </mc:Choice>
              <mc:Fallback>
                <p:oleObj name="Equation" r:id="rId7" imgW="51511200" imgH="10668000" progId="Equation.DSMT4">
                  <p:embed/>
                  <p:pic>
                    <p:nvPicPr>
                      <p:cNvPr id="0" name="图片 45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88640"/>
                        <a:ext cx="2779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对象 58"/>
          <p:cNvGraphicFramePr>
            <a:graphicFrameLocks noChangeAspect="1"/>
          </p:cNvGraphicFramePr>
          <p:nvPr/>
        </p:nvGraphicFramePr>
        <p:xfrm>
          <a:off x="899592" y="668015"/>
          <a:ext cx="3633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7" name="Equation" r:id="rId9" imgW="67360800" imgH="10972800" progId="Equation.DSMT4">
                  <p:embed/>
                </p:oleObj>
              </mc:Choice>
              <mc:Fallback>
                <p:oleObj name="Equation" r:id="rId9" imgW="67360800" imgH="10972800" progId="Equation.DSMT4">
                  <p:embed/>
                  <p:pic>
                    <p:nvPicPr>
                      <p:cNvPr id="0" name="图片 45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668015"/>
                        <a:ext cx="3633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107504" y="2276872"/>
            <a:ext cx="8515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latin typeface="+mn-ea"/>
                <a:cs typeface="Times New Roman" panose="02020603050405020304" pitchFamily="18" charset="0"/>
              </a:rPr>
              <a:t>(2)</a:t>
            </a:r>
            <a:r>
              <a:rPr lang="zh-CN" altLang="en-US" sz="2400" b="1" dirty="0" smtClean="0">
                <a:latin typeface="+mn-ea"/>
              </a:rPr>
              <a:t>向量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,</a:t>
            </a:r>
            <a:r>
              <a:rPr lang="en-US" altLang="zh-CN" sz="2400" b="1" kern="100" baseline="-25000" dirty="0">
                <a:latin typeface="Times New Roman" panose="02020603050405020304"/>
                <a:sym typeface="Symbol" panose="05050102010706020507"/>
              </a:rPr>
              <a:t>4</a:t>
            </a:r>
            <a:r>
              <a:rPr lang="zh-CN" altLang="en-US" sz="2400" b="1" dirty="0" smtClean="0">
                <a:latin typeface="+mn-ea"/>
              </a:rPr>
              <a:t>线性表示，且表示式唯一；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59904" y="4149080"/>
            <a:ext cx="6579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解  </a:t>
            </a:r>
            <a:r>
              <a:rPr lang="zh-CN" altLang="en-US" sz="2400" b="1" dirty="0" smtClean="0">
                <a:latin typeface="+mn-ea"/>
              </a:rPr>
              <a:t>向量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 smtClean="0">
                <a:latin typeface="+mn-ea"/>
              </a:rPr>
              <a:t>能由向量组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,</a:t>
            </a:r>
            <a:r>
              <a:rPr lang="en-US" altLang="zh-CN" sz="2400" b="1" kern="100" baseline="-25000" dirty="0">
                <a:latin typeface="Times New Roman" panose="02020603050405020304"/>
                <a:sym typeface="Symbol" panose="05050102010706020507"/>
              </a:rPr>
              <a:t>4</a:t>
            </a:r>
            <a:r>
              <a:rPr lang="zh-CN" altLang="en-US" sz="2400" b="1" dirty="0" smtClean="0">
                <a:latin typeface="+mn-ea"/>
              </a:rPr>
              <a:t>线性表示  </a:t>
            </a:r>
            <a:r>
              <a:rPr lang="zh-CN" altLang="en-US" sz="2400" b="1" dirty="0" smtClean="0">
                <a:latin typeface="+mn-ea"/>
                <a:sym typeface="Symbol" panose="05050102010706020507"/>
              </a:rPr>
              <a:t>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90140" y="4695527"/>
            <a:ext cx="47339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R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(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,</a:t>
            </a:r>
            <a:r>
              <a:rPr lang="en-US" altLang="zh-CN" sz="2400" b="1" kern="100" baseline="-25000" dirty="0" smtClean="0">
                <a:latin typeface="Times New Roman" panose="02020603050405020304"/>
                <a:sym typeface="Symbol" panose="05050102010706020507"/>
              </a:rPr>
              <a:t>4</a:t>
            </a:r>
            <a:r>
              <a:rPr lang="en-US" altLang="zh-CN" sz="2400" b="1" dirty="0" smtClean="0">
                <a:latin typeface="+mn-ea"/>
              </a:rPr>
              <a:t>,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en-US" altLang="zh-CN" sz="2400" b="1" dirty="0" smtClean="0">
                <a:latin typeface="+mn-ea"/>
              </a:rPr>
              <a:t>)=</a:t>
            </a:r>
            <a:r>
              <a:rPr lang="en-US" altLang="zh-CN" sz="2400" b="1" i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R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(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,</a:t>
            </a:r>
            <a:r>
              <a:rPr lang="en-US" altLang="zh-CN" sz="2400" b="1" kern="100" baseline="-25000" dirty="0" smtClean="0">
                <a:latin typeface="Times New Roman" panose="02020603050405020304"/>
                <a:sym typeface="Symbol" panose="05050102010706020507"/>
              </a:rPr>
              <a:t>4</a:t>
            </a:r>
            <a:r>
              <a:rPr lang="en-US" altLang="zh-CN" sz="2400" b="1" dirty="0" smtClean="0">
                <a:latin typeface="+mn-ea"/>
              </a:rPr>
              <a:t>)</a:t>
            </a:r>
            <a:endParaRPr lang="zh-CN" altLang="en-US" sz="2400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C98F2-AEC5-408D-83E7-CCE3B55B79D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41" name="标题 1"/>
          <p:cNvSpPr>
            <a:spLocks noGrp="1"/>
          </p:cNvSpPr>
          <p:nvPr>
            <p:ph type="ctrTitle"/>
          </p:nvPr>
        </p:nvSpPr>
        <p:spPr>
          <a:xfrm>
            <a:off x="1858729" y="6093296"/>
            <a:ext cx="4729496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36462" y="231527"/>
            <a:ext cx="9573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例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endParaRPr lang="zh-CN" altLang="en-US" sz="2400" b="1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4591445" y="676002"/>
          <a:ext cx="3436937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1" imgW="63703200" imgH="10668000" progId="Equation.DSMT4">
                  <p:embed/>
                </p:oleObj>
              </mc:Choice>
              <mc:Fallback>
                <p:oleObj name="Equation" r:id="rId1" imgW="63703200" imgH="10668000" progId="Equation.DSMT4">
                  <p:embed/>
                  <p:pic>
                    <p:nvPicPr>
                      <p:cNvPr id="0" name="图片 409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91445" y="676002"/>
                        <a:ext cx="3436937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28717" y="1197223"/>
            <a:ext cx="33236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/>
              <a:t>问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dirty="0" smtClean="0"/>
              <a:t>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/>
              <a:t> 为何值时：</a:t>
            </a:r>
            <a:endParaRPr lang="zh-CN" altLang="en-US" sz="2400" b="1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65175" y="1190352"/>
          <a:ext cx="32734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3" imgW="60655200" imgH="10363200" progId="Equation.DSMT4">
                  <p:embed/>
                </p:oleObj>
              </mc:Choice>
              <mc:Fallback>
                <p:oleObj name="Equation" r:id="rId3" imgW="60655200" imgH="10363200" progId="Equation.DSMT4">
                  <p:embed/>
                  <p:pic>
                    <p:nvPicPr>
                      <p:cNvPr id="0" name="图片 409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1190352"/>
                        <a:ext cx="32734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691680" y="189111"/>
          <a:ext cx="2795588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Equation" r:id="rId5" imgW="51816000" imgH="10668000" progId="Equation.DSMT4">
                  <p:embed/>
                </p:oleObj>
              </mc:Choice>
              <mc:Fallback>
                <p:oleObj name="Equation" r:id="rId5" imgW="51816000" imgH="10668000" progId="Equation.DSMT4">
                  <p:embed/>
                  <p:pic>
                    <p:nvPicPr>
                      <p:cNvPr id="0" name="图片 409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89111"/>
                        <a:ext cx="2795588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644008" y="188640"/>
          <a:ext cx="277971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7" imgW="51511200" imgH="10668000" progId="Equation.DSMT4">
                  <p:embed/>
                </p:oleObj>
              </mc:Choice>
              <mc:Fallback>
                <p:oleObj name="Equation" r:id="rId7" imgW="51511200" imgH="10668000" progId="Equation.DSMT4">
                  <p:embed/>
                  <p:pic>
                    <p:nvPicPr>
                      <p:cNvPr id="0" name="图片 409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188640"/>
                        <a:ext cx="277971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99592" y="668015"/>
          <a:ext cx="36337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9" imgW="67360800" imgH="10972800" progId="Equation.DSMT4">
                  <p:embed/>
                </p:oleObj>
              </mc:Choice>
              <mc:Fallback>
                <p:oleObj name="Equation" r:id="rId9" imgW="67360800" imgH="10972800" progId="Equation.DSMT4">
                  <p:embed/>
                  <p:pic>
                    <p:nvPicPr>
                      <p:cNvPr id="0" name="图片 40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668015"/>
                        <a:ext cx="363378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11560" y="1844824"/>
            <a:ext cx="26965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 smtClean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 smtClean="0">
                <a:latin typeface="Times New Roman" panose="02020603050405020304"/>
              </a:rPr>
              <a:t>2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 smtClean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</a:t>
            </a:r>
            <a:r>
              <a:rPr lang="en-US" altLang="zh-CN" sz="2400" b="1" kern="100" dirty="0" smtClean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,</a:t>
            </a:r>
            <a:r>
              <a:rPr lang="en-US" altLang="zh-CN" sz="2400" b="1" kern="100" baseline="-25000" dirty="0" smtClean="0">
                <a:latin typeface="Times New Roman" panose="02020603050405020304"/>
                <a:sym typeface="Symbol" panose="05050102010706020507"/>
              </a:rPr>
              <a:t>4</a:t>
            </a:r>
            <a:r>
              <a:rPr lang="en-US" altLang="zh-CN" sz="2400" b="1" kern="100" dirty="0">
                <a:latin typeface="Times New Roman" panose="02020603050405020304"/>
                <a:cs typeface="Times New Roman" panose="02020603050405020304"/>
                <a:sym typeface="Symbol" panose="05050102010706020507"/>
              </a:rPr>
              <a:t> ,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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/>
              </a:rPr>
              <a:t>）</a:t>
            </a:r>
            <a:endParaRPr lang="zh-CN" altLang="en-US" sz="2400" b="1" dirty="0">
              <a:latin typeface="+mn-ea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601564" y="3933056"/>
          <a:ext cx="53467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Equation" r:id="rId11" imgW="99060000" imgH="46329600" progId="Equation.DSMT4">
                  <p:embed/>
                </p:oleObj>
              </mc:Choice>
              <mc:Fallback>
                <p:oleObj name="Equation" r:id="rId11" imgW="99060000" imgH="46329600" progId="Equation.DSMT4">
                  <p:embed/>
                  <p:pic>
                    <p:nvPicPr>
                      <p:cNvPr id="0" name="图片 409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564" y="3933056"/>
                        <a:ext cx="53467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/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5C98F2-AEC5-408D-83E7-CCE3B55B79D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/38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</a:fld>
            <a:endParaRPr lang="zh-CN" altLang="en-US"/>
          </a:p>
        </p:txBody>
      </p:sp>
      <p:sp>
        <p:nvSpPr>
          <p:cNvPr id="41" name="标题 1"/>
          <p:cNvSpPr>
            <a:spLocks noGrp="1"/>
          </p:cNvSpPr>
          <p:nvPr>
            <p:ph type="ctrTitle"/>
          </p:nvPr>
        </p:nvSpPr>
        <p:spPr>
          <a:xfrm>
            <a:off x="1858729" y="6093296"/>
            <a:ext cx="4729496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线性方程组</a:t>
            </a:r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601564" y="3933056"/>
          <a:ext cx="5346700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0" name="Equation" r:id="rId1" imgW="99060000" imgH="46329600" progId="Equation.DSMT4">
                  <p:embed/>
                </p:oleObj>
              </mc:Choice>
              <mc:Fallback>
                <p:oleObj name="Equation" r:id="rId1" imgW="99060000" imgH="46329600" progId="Equation.DSMT4">
                  <p:embed/>
                  <p:pic>
                    <p:nvPicPr>
                      <p:cNvPr id="0" name="图片 419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1564" y="3933056"/>
                        <a:ext cx="5346700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32274" y="44624"/>
            <a:ext cx="735209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</a:rPr>
              <a:t>1</a:t>
            </a:r>
            <a:r>
              <a:rPr lang="zh-CN" altLang="zh-CN" sz="2400" b="1" kern="100" dirty="0">
                <a:latin typeface="Times New Roman" panose="02020603050405020304"/>
              </a:rPr>
              <a:t>）当</a:t>
            </a:r>
            <a:r>
              <a:rPr lang="en-US" altLang="zh-CN" sz="2400" b="1" i="1" kern="100" dirty="0">
                <a:latin typeface="Times New Roman" panose="02020603050405020304"/>
              </a:rPr>
              <a:t>a</a:t>
            </a:r>
            <a:r>
              <a:rPr lang="en-US" altLang="zh-CN" sz="2400" b="1" kern="100" dirty="0">
                <a:latin typeface="Times New Roman" panose="02020603050405020304"/>
              </a:rPr>
              <a:t>=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</a:t>
            </a:r>
            <a:r>
              <a:rPr lang="en-US" altLang="zh-CN" sz="2400" b="1" kern="100" dirty="0">
                <a:latin typeface="Times New Roman" panose="02020603050405020304"/>
              </a:rPr>
              <a:t>1</a:t>
            </a:r>
            <a:r>
              <a:rPr lang="zh-CN" altLang="zh-CN" sz="2400" b="1" kern="100" dirty="0">
                <a:latin typeface="Times New Roman" panose="02020603050405020304"/>
              </a:rPr>
              <a:t>且</a:t>
            </a:r>
            <a:r>
              <a:rPr lang="en-US" altLang="zh-CN" sz="2400" b="1" i="1" kern="100" dirty="0">
                <a:latin typeface="Times New Roman" panose="02020603050405020304"/>
              </a:rPr>
              <a:t>b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</a:t>
            </a:r>
            <a:r>
              <a:rPr lang="en-US" altLang="zh-CN" sz="2400" b="1" kern="100" dirty="0">
                <a:latin typeface="Times New Roman" panose="02020603050405020304"/>
              </a:rPr>
              <a:t>0</a:t>
            </a:r>
            <a:r>
              <a:rPr lang="zh-CN" altLang="zh-CN" sz="2400" b="1" kern="100" dirty="0">
                <a:latin typeface="Times New Roman" panose="02020603050405020304"/>
              </a:rPr>
              <a:t>时</a:t>
            </a:r>
            <a:r>
              <a:rPr lang="en-US" altLang="zh-CN" sz="2400" b="1" i="1" kern="100" dirty="0">
                <a:latin typeface="Times New Roman" panose="02020603050405020304"/>
                <a:sym typeface="Symbol" panose="05050102010706020507"/>
              </a:rPr>
              <a:t></a:t>
            </a:r>
            <a:r>
              <a:rPr lang="en-US" altLang="zh-CN" sz="2400" b="1" i="1" kern="100" dirty="0">
                <a:latin typeface="Times New Roman" panose="02020603050405020304"/>
              </a:rPr>
              <a:t> </a:t>
            </a:r>
            <a:r>
              <a:rPr lang="zh-CN" altLang="zh-CN" sz="2400" b="1" kern="100" dirty="0">
                <a:latin typeface="Times New Roman" panose="02020603050405020304"/>
              </a:rPr>
              <a:t>不能由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4</a:t>
            </a:r>
            <a:r>
              <a:rPr lang="zh-CN" altLang="zh-CN" sz="2400" b="1" kern="100" dirty="0">
                <a:latin typeface="Times New Roman" panose="02020603050405020304"/>
              </a:rPr>
              <a:t>线性表示；</a:t>
            </a:r>
            <a:endParaRPr lang="zh-CN" altLang="zh-CN" sz="2400" b="1" kern="100" dirty="0">
              <a:latin typeface="Times New Roman" panose="020206030504050203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548680"/>
            <a:ext cx="6776030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400" b="1" kern="100" dirty="0">
                <a:latin typeface="Times New Roman" panose="02020603050405020304"/>
              </a:rPr>
              <a:t>（</a:t>
            </a:r>
            <a:r>
              <a:rPr lang="en-US" altLang="zh-CN" sz="2400" b="1" kern="100" dirty="0">
                <a:latin typeface="Times New Roman" panose="02020603050405020304"/>
              </a:rPr>
              <a:t>2</a:t>
            </a:r>
            <a:r>
              <a:rPr lang="zh-CN" altLang="zh-CN" sz="2400" b="1" kern="100" dirty="0">
                <a:latin typeface="Times New Roman" panose="02020603050405020304"/>
              </a:rPr>
              <a:t>）当</a:t>
            </a:r>
            <a:r>
              <a:rPr lang="en-US" altLang="zh-CN" sz="2400" b="1" i="1" kern="100" dirty="0">
                <a:latin typeface="Times New Roman" panose="02020603050405020304"/>
              </a:rPr>
              <a:t>a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</a:t>
            </a:r>
            <a:r>
              <a:rPr lang="en-US" altLang="zh-CN" sz="2400" b="1" kern="100" dirty="0">
                <a:latin typeface="Times New Roman" panose="02020603050405020304"/>
              </a:rPr>
              <a:t>1</a:t>
            </a:r>
            <a:r>
              <a:rPr lang="zh-CN" altLang="zh-CN" sz="2400" b="1" kern="100" dirty="0">
                <a:latin typeface="Times New Roman" panose="02020603050405020304"/>
              </a:rPr>
              <a:t>时</a:t>
            </a:r>
            <a:r>
              <a:rPr lang="en-US" altLang="zh-CN" sz="2400" b="1" i="1" kern="100" dirty="0">
                <a:latin typeface="Times New Roman" panose="02020603050405020304"/>
                <a:sym typeface="Symbol" panose="05050102010706020507"/>
              </a:rPr>
              <a:t></a:t>
            </a:r>
            <a:r>
              <a:rPr lang="en-US" altLang="zh-CN" sz="2400" b="1" i="1" kern="100" dirty="0">
                <a:latin typeface="Times New Roman" panose="02020603050405020304"/>
              </a:rPr>
              <a:t> </a:t>
            </a:r>
            <a:r>
              <a:rPr lang="zh-CN" altLang="zh-CN" sz="2400" b="1" kern="100" dirty="0">
                <a:latin typeface="Times New Roman" panose="02020603050405020304"/>
              </a:rPr>
              <a:t>能由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1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2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3</a:t>
            </a:r>
            <a:r>
              <a:rPr lang="en-US" altLang="zh-CN" sz="2400" b="1" kern="100" dirty="0">
                <a:latin typeface="Times New Roman" panose="02020603050405020304"/>
              </a:rPr>
              <a:t>,</a:t>
            </a:r>
            <a:r>
              <a:rPr lang="en-US" altLang="zh-CN" sz="2400" b="1" kern="100" dirty="0">
                <a:latin typeface="Times New Roman" panose="02020603050405020304"/>
                <a:sym typeface="Symbol" panose="05050102010706020507"/>
              </a:rPr>
              <a:t></a:t>
            </a:r>
            <a:r>
              <a:rPr lang="en-US" altLang="zh-CN" sz="2400" b="1" kern="100" baseline="-25000" dirty="0">
                <a:latin typeface="Times New Roman" panose="02020603050405020304"/>
              </a:rPr>
              <a:t>4</a:t>
            </a:r>
            <a:r>
              <a:rPr lang="zh-CN" altLang="zh-CN" sz="2400" b="1" kern="100" dirty="0">
                <a:latin typeface="Times New Roman" panose="02020603050405020304"/>
              </a:rPr>
              <a:t>唯一线性表示；</a:t>
            </a:r>
            <a:endParaRPr lang="zh-CN" altLang="zh-CN" sz="2400" b="1" kern="100" dirty="0">
              <a:latin typeface="Times New Roman" panose="02020603050405020304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412875" y="1341438"/>
          <a:ext cx="532923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1" name="Equation" r:id="rId3" imgW="4114800" imgH="1930400" progId="Equation.DSMT4">
                  <p:embed/>
                </p:oleObj>
              </mc:Choice>
              <mc:Fallback>
                <p:oleObj name="Equation" r:id="rId3" imgW="4114800" imgH="1930400" progId="Equation.DSMT4">
                  <p:embed/>
                  <p:pic>
                    <p:nvPicPr>
                      <p:cNvPr id="0" name="图片 419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1341438"/>
                        <a:ext cx="532923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PP_MARK_KEY" val="74e337f5-0162-4e21-ae75-6f1f52133f67"/>
  <p:tag name="COMMONDATA" val="eyJoZGlkIjoiNjZhNTI4ODhlNTA4MmU2M2I1NDIyMmIzZDdlOTBlYjgifQ==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5196</Words>
  <Application>WPS 演示</Application>
  <PresentationFormat>全屏显示(4:3)</PresentationFormat>
  <Paragraphs>767</Paragraphs>
  <Slides>26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106</vt:i4>
      </vt:variant>
      <vt:variant>
        <vt:lpstr>幻灯片标题</vt:lpstr>
      </vt:variant>
      <vt:variant>
        <vt:i4>26</vt:i4>
      </vt:variant>
    </vt:vector>
  </HeadingPairs>
  <TitlesOfParts>
    <vt:vector size="145" baseType="lpstr">
      <vt:lpstr>Arial</vt:lpstr>
      <vt:lpstr>宋体</vt:lpstr>
      <vt:lpstr>Wingdings</vt:lpstr>
      <vt:lpstr>黑体</vt:lpstr>
      <vt:lpstr>Times New Roman</vt:lpstr>
      <vt:lpstr>楷体</vt:lpstr>
      <vt:lpstr>Symbol</vt:lpstr>
      <vt:lpstr>Times New Roman</vt:lpstr>
      <vt:lpstr>Calibri</vt:lpstr>
      <vt:lpstr>微软雅黑</vt:lpstr>
      <vt:lpstr>Arial Unicode MS</vt:lpstr>
      <vt:lpstr>等线</vt:lpstr>
      <vt:lpstr>主题2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 求抽象矩阵的逆矩阵</vt:lpstr>
      <vt:lpstr> 求抽象矩阵的逆矩阵</vt:lpstr>
      <vt:lpstr>求解矩阵方程</vt:lpstr>
      <vt:lpstr> 线性方程组的解</vt:lpstr>
      <vt:lpstr> 线性方程组的解</vt:lpstr>
      <vt:lpstr> 线性方程组的解</vt:lpstr>
      <vt:lpstr> 线性方程组的解</vt:lpstr>
      <vt:lpstr> 线性方程组的解</vt:lpstr>
      <vt:lpstr> 线性方程组的解</vt:lpstr>
      <vt:lpstr>求最大无关组</vt:lpstr>
      <vt:lpstr>求最大无关组</vt:lpstr>
      <vt:lpstr>抽象线性方程组的通解</vt:lpstr>
      <vt:lpstr>抽象线性方程组的通解</vt:lpstr>
      <vt:lpstr>抽象线性方程组的通解</vt:lpstr>
      <vt:lpstr>抽象线性方程组的通解</vt:lpstr>
      <vt:lpstr>抽象线性方程组的通解</vt:lpstr>
      <vt:lpstr>抽象线性方程组的通解</vt:lpstr>
      <vt:lpstr>矩阵的对角化问题</vt:lpstr>
      <vt:lpstr>矩阵的对角化问题</vt:lpstr>
      <vt:lpstr>矩阵的对角化问题</vt:lpstr>
      <vt:lpstr>矩阵的对角化问题</vt:lpstr>
      <vt:lpstr>矩阵的对角化问题</vt:lpstr>
      <vt:lpstr>矩阵的对角化问题</vt:lpstr>
      <vt:lpstr>二次型的标准化问题</vt:lpstr>
    </vt:vector>
  </TitlesOfParts>
  <Company>dlyuzhen</Company>
  <LinksUpToDate>false</LinksUpToDate>
  <SharedDoc>false</SharedDoc>
  <HyperlinksChanged>false</HyperlinksChanged>
  <AppVersion>14.0000</AppVersion>
  <Manager>卢玉贞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孙岩</cp:lastModifiedBy>
  <cp:revision>440</cp:revision>
  <dcterms:created xsi:type="dcterms:W3CDTF">2015-01-05T18:34:00Z</dcterms:created>
  <dcterms:modified xsi:type="dcterms:W3CDTF">2023-06-07T02:48:46Z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A34962431D8C48F8B04D6B8255F7FE4A_12</vt:lpwstr>
  </property>
  <property fmtid="{D5CDD505-2E9C-101B-9397-08002B2CF9AE}" pid="3" name="KSOProductBuildVer">
    <vt:lpwstr>2052-11.1.0.14309</vt:lpwstr>
  </property>
</Properties>
</file>