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8" r:id="rId2"/>
    <p:sldId id="262" r:id="rId3"/>
    <p:sldId id="257" r:id="rId4"/>
    <p:sldId id="318" r:id="rId5"/>
    <p:sldId id="367" r:id="rId6"/>
    <p:sldId id="319" r:id="rId7"/>
    <p:sldId id="313" r:id="rId8"/>
    <p:sldId id="358" r:id="rId9"/>
    <p:sldId id="324" r:id="rId10"/>
    <p:sldId id="360" r:id="rId11"/>
    <p:sldId id="365" r:id="rId12"/>
    <p:sldId id="371" r:id="rId13"/>
    <p:sldId id="372" r:id="rId14"/>
    <p:sldId id="338" r:id="rId15"/>
    <p:sldId id="331" r:id="rId16"/>
    <p:sldId id="330" r:id="rId17"/>
    <p:sldId id="348" r:id="rId18"/>
    <p:sldId id="349" r:id="rId19"/>
    <p:sldId id="332" r:id="rId20"/>
    <p:sldId id="335" r:id="rId21"/>
    <p:sldId id="373" r:id="rId22"/>
    <p:sldId id="340" r:id="rId23"/>
    <p:sldId id="336" r:id="rId24"/>
    <p:sldId id="354" r:id="rId25"/>
    <p:sldId id="341" r:id="rId26"/>
    <p:sldId id="353" r:id="rId27"/>
    <p:sldId id="369" r:id="rId28"/>
    <p:sldId id="370" r:id="rId29"/>
    <p:sldId id="350" r:id="rId30"/>
    <p:sldId id="344" r:id="rId31"/>
    <p:sldId id="35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6" autoAdjust="0"/>
    <p:restoredTop sz="95475" autoAdjust="0"/>
  </p:normalViewPr>
  <p:slideViewPr>
    <p:cSldViewPr>
      <p:cViewPr varScale="1">
        <p:scale>
          <a:sx n="70" d="100"/>
          <a:sy n="70" d="100"/>
        </p:scale>
        <p:origin x="1059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8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CACDFE00-D4DF-4E37-9DFB-9E9ABDB435D5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26B9FA2-E52E-4EFA-AD5B-5603553AA250}" type="presOf" srcId="{8A5913D2-4896-41F8-9856-90C73F67022D}" destId="{6F917F00-94F3-4752-A2F0-5E137890CEB8}" srcOrd="0" destOrd="0" presId="urn:microsoft.com/office/officeart/2005/8/layout/venn1"/>
    <dgm:cxn modelId="{5A15A41C-DD85-4215-B393-0D4383E8719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4A8B910-7DC5-4498-B653-ED8CD969E76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65E01D4-84DB-4CA5-BA60-8443B53B2228}" type="presOf" srcId="{737B5EC5-D0D2-4529-A675-2479ADB7512A}" destId="{4470F79F-6492-40EA-A900-0CDDBA36E791}" srcOrd="0" destOrd="0" presId="urn:microsoft.com/office/officeart/2005/8/layout/venn1"/>
    <dgm:cxn modelId="{32E45583-30B3-4CB5-9F10-D1BA3BED1BA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0F57946-834F-4B00-830D-16492F0C7E10}" type="presOf" srcId="{938154DC-7DEC-4435-8AEE-F287F60DA644}" destId="{A319629E-037B-4B5B-8915-441F51FA60BC}" srcOrd="0" destOrd="0" presId="urn:microsoft.com/office/officeart/2005/8/layout/venn1"/>
    <dgm:cxn modelId="{84B398AF-C332-4669-B155-A5A1A95EAA76}" type="presOf" srcId="{AABD46EF-623D-4EC1-9905-9F9517C84035}" destId="{8A8110AF-7FCF-4E47-932E-B9CB33926204}" srcOrd="0" destOrd="0" presId="urn:microsoft.com/office/officeart/2005/8/layout/venn1"/>
    <dgm:cxn modelId="{42CFB953-709D-4E12-99D7-4ADB18F8B6F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63CA459-D7D8-4767-91ED-E118E03A65D5}" type="presOf" srcId="{EF24F56F-F948-4FAE-A21B-C908CFF0947F}" destId="{04E584C8-CAF4-4F3A-A494-457051CBD1BA}" srcOrd="0" destOrd="0" presId="urn:microsoft.com/office/officeart/2005/8/layout/venn1"/>
    <dgm:cxn modelId="{420B8CD0-C6AA-42E2-98EE-04E7A26F0E4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383BDAE4-D52A-4CF9-827B-AE298A2CECC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65072421-3C37-4108-9D66-57CC440CBC2B}" type="presOf" srcId="{21F9EB01-2DBC-4DE3-BF4F-D736561A8F50}" destId="{EDBBB33F-27B5-48AE-A61C-C9DE23066AD1}" srcOrd="0" destOrd="0" presId="urn:microsoft.com/office/officeart/2005/8/layout/venn1"/>
    <dgm:cxn modelId="{75F8C7F8-E5F0-4ABC-957F-ED85EF6AAF4F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EE2F8CB-8200-4C0F-B578-E9D48C28D05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23AB7004-FA89-4CC3-991D-57C0DAB2C03F}" type="presOf" srcId="{4E65984A-BA92-43D1-B9A2-B9086CB43038}" destId="{952DD290-D500-4BE9-9525-723274617DF1}" srcOrd="0" destOrd="0" presId="urn:microsoft.com/office/officeart/2005/8/layout/venn1"/>
    <dgm:cxn modelId="{98B53646-7F3C-40B6-87C4-D47A3AD25C40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EA04CA1-46EB-437A-A171-EF451E7E851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E0786-8871-4BB3-9246-1774C87B952E}" type="datetimeFigureOut">
              <a:rPr lang="zh-CN" altLang="en-US" smtClean="0"/>
              <a:pPr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825C2-1FC4-40EE-81DF-62C5C6DC38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3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892544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43234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2709468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6253605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5966391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84208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313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7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1.tmp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1.tmp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1.bin"/><Relationship Id="rId3" Type="http://schemas.openxmlformats.org/officeDocument/2006/relationships/image" Target="../media/image36.wmf"/><Relationship Id="rId7" Type="http://schemas.openxmlformats.org/officeDocument/2006/relationships/image" Target="../media/image38.png"/><Relationship Id="rId12" Type="http://schemas.openxmlformats.org/officeDocument/2006/relationships/image" Target="../media/image3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6" Type="http://schemas.openxmlformats.org/officeDocument/2006/relationships/image" Target="../media/image48.jpeg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6.wmf"/><Relationship Id="rId2" Type="http://schemas.openxmlformats.org/officeDocument/2006/relationships/oleObject" Target="../embeddings/oleObject49.bin"/><Relationship Id="rId16" Type="http://schemas.openxmlformats.org/officeDocument/2006/relationships/oleObject" Target="../embeddings/oleObject5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21.tmp"/><Relationship Id="rId2" Type="http://schemas.openxmlformats.org/officeDocument/2006/relationships/tags" Target="../tags/tag46.xml"/><Relationship Id="rId16" Type="http://schemas.openxmlformats.org/officeDocument/2006/relationships/image" Target="../media/image78.wmf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oleObject" Target="../embeddings/oleObject78.bin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image" Target="../media/image21.tmp"/><Relationship Id="rId2" Type="http://schemas.openxmlformats.org/officeDocument/2006/relationships/tags" Target="../tags/tag59.xml"/><Relationship Id="rId16" Type="http://schemas.openxmlformats.org/officeDocument/2006/relationships/image" Target="../media/image79.wmf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oleObject" Target="../embeddings/oleObject79.bin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82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image" Target="../media/image8.wmf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1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6783" y="904764"/>
            <a:ext cx="1584176" cy="486817"/>
            <a:chOff x="-36512" y="955576"/>
            <a:chExt cx="1584176" cy="486817"/>
          </a:xfrm>
        </p:grpSpPr>
        <p:sp>
          <p:nvSpPr>
            <p:cNvPr id="19" name="单圆角矩形 18"/>
            <p:cNvSpPr/>
            <p:nvPr/>
          </p:nvSpPr>
          <p:spPr>
            <a:xfrm>
              <a:off x="0" y="955576"/>
              <a:ext cx="1547664" cy="457200"/>
            </a:xfrm>
            <a:prstGeom prst="snipRoundRect">
              <a:avLst>
                <a:gd name="adj1" fmla="val 16667"/>
                <a:gd name="adj2" fmla="val 2830"/>
              </a:avLst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36512" y="9807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向量空间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0759" y="1785652"/>
            <a:ext cx="8259056" cy="919312"/>
            <a:chOff x="107504" y="1675209"/>
            <a:chExt cx="8259056" cy="919312"/>
          </a:xfrm>
        </p:grpSpPr>
        <p:sp>
          <p:nvSpPr>
            <p:cNvPr id="12" name="圆角矩形 11"/>
            <p:cNvSpPr/>
            <p:nvPr/>
          </p:nvSpPr>
          <p:spPr>
            <a:xfrm>
              <a:off x="151300" y="1680121"/>
              <a:ext cx="8013815" cy="9144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675209"/>
              <a:ext cx="8259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设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400" b="1" dirty="0">
                  <a:latin typeface="+mn-ea"/>
                </a:rPr>
                <a:t>为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+mn-ea"/>
                </a:rPr>
                <a:t>维向量的集合，如果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非空</a:t>
              </a:r>
              <a:r>
                <a:rPr lang="zh-CN" altLang="en-US" sz="2400" b="1" dirty="0">
                  <a:latin typeface="+mn-ea"/>
                </a:rPr>
                <a:t>，并且对于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向量</a:t>
              </a:r>
              <a:r>
                <a:rPr lang="zh-CN" altLang="en-US" sz="2400" b="1" dirty="0">
                  <a:latin typeface="+mn-ea"/>
                </a:rPr>
                <a:t>的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912" y="2120189"/>
            <a:ext cx="6855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加法</a:t>
            </a:r>
            <a:r>
              <a:rPr lang="zh-CN" altLang="en-US" sz="2400" b="1" dirty="0">
                <a:latin typeface="+mn-ea"/>
              </a:rPr>
              <a:t>及与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数乘</a:t>
            </a:r>
            <a:r>
              <a:rPr lang="zh-CN" altLang="en-US" sz="2400" b="1" dirty="0">
                <a:latin typeface="+mn-ea"/>
              </a:rPr>
              <a:t>运算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封闭</a:t>
            </a:r>
            <a:r>
              <a:rPr lang="zh-CN" altLang="en-US" sz="2400" b="1" dirty="0">
                <a:latin typeface="+mn-ea"/>
              </a:rPr>
              <a:t>，则称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+mn-ea"/>
              </a:rPr>
              <a:t>是一个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向量空间</a:t>
            </a:r>
            <a:r>
              <a:rPr lang="en-US" altLang="zh-CN" sz="32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69050" y="3209020"/>
            <a:ext cx="1414785" cy="936104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其中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83835" y="3281028"/>
            <a:ext cx="6441820" cy="936104"/>
            <a:chOff x="1730580" y="2780928"/>
            <a:chExt cx="6441820" cy="936104"/>
          </a:xfrm>
        </p:grpSpPr>
        <p:grpSp>
          <p:nvGrpSpPr>
            <p:cNvPr id="24" name="组合 23"/>
            <p:cNvGrpSpPr/>
            <p:nvPr/>
          </p:nvGrpSpPr>
          <p:grpSpPr>
            <a:xfrm>
              <a:off x="1730580" y="2780928"/>
              <a:ext cx="6441820" cy="936104"/>
              <a:chOff x="1730580" y="2780928"/>
              <a:chExt cx="6441820" cy="936104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730580" y="2802632"/>
                <a:ext cx="644182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20111" y="2780928"/>
                <a:ext cx="625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封闭</a:t>
                </a:r>
                <a:r>
                  <a:rPr lang="zh-CN" altLang="en-US" sz="2400" b="1" dirty="0">
                    <a:latin typeface="+mn-ea"/>
                  </a:rPr>
                  <a:t>，是指对任意的                                </a:t>
                </a:r>
                <a:r>
                  <a:rPr lang="en-US" altLang="zh-CN" sz="2400" b="1" dirty="0">
                    <a:latin typeface="+mn-ea"/>
                  </a:rPr>
                  <a:t>       </a:t>
                </a:r>
                <a:r>
                  <a:rPr lang="zh-CN" altLang="en-US" sz="2400" b="1" dirty="0">
                    <a:latin typeface="+mn-ea"/>
                  </a:rPr>
                  <a:t> </a:t>
                </a:r>
              </a:p>
            </p:txBody>
          </p:sp>
        </p:grp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995670" y="2920876"/>
            <a:ext cx="2732466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95600" imgH="292100" progId="Equation.DSMT4">
                    <p:embed/>
                  </p:oleObj>
                </mc:Choice>
                <mc:Fallback>
                  <p:oleObj name="Equation" r:id="rId2" imgW="2895600" imgH="29210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670" y="2920876"/>
                          <a:ext cx="2732466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1748553" y="393305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              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66228" y="3760664"/>
            <a:ext cx="3288920" cy="461665"/>
            <a:chOff x="1907704" y="3255367"/>
            <a:chExt cx="3288920" cy="461665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767195" y="3356992"/>
            <a:ext cx="2429429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89200" imgH="292100" progId="Equation.DSMT4">
                    <p:embed/>
                  </p:oleObj>
                </mc:Choice>
                <mc:Fallback>
                  <p:oleObj name="Equation" r:id="rId4" imgW="2489200" imgH="2921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195" y="3356992"/>
                          <a:ext cx="2429429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1907704" y="3255367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都有</a:t>
              </a:r>
            </a:p>
          </p:txBody>
        </p:sp>
      </p:grpSp>
      <p:sp>
        <p:nvSpPr>
          <p:cNvPr id="3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4.5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量  空  间</a:t>
            </a:r>
          </a:p>
        </p:txBody>
      </p:sp>
      <p:sp>
        <p:nvSpPr>
          <p:cNvPr id="37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念</a:t>
            </a:r>
          </a:p>
        </p:txBody>
      </p:sp>
    </p:spTree>
    <p:extLst>
      <p:ext uri="{BB962C8B-B14F-4D97-AF65-F5344CB8AC3E}">
        <p14:creationId xmlns:p14="http://schemas.microsoft.com/office/powerpoint/2010/main" val="377333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TextBox 14"/>
          <p:cNvSpPr txBox="1"/>
          <p:nvPr>
            <p:custDataLst>
              <p:tags r:id="rId5"/>
            </p:custDataLst>
          </p:nvPr>
        </p:nvSpPr>
        <p:spPr>
          <a:xfrm>
            <a:off x="683568" y="1000760"/>
            <a:ext cx="7315200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设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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，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则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t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1]</a:t>
            </a:r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Symbol"/>
              </a:rPr>
              <a:t>时</a:t>
            </a:r>
            <a:r>
              <a:rPr lang="zh-CN" altLang="en-US" sz="2600" dirty="0"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zh-CN" altLang="zh-CN" sz="2400" b="1" dirty="0"/>
              <a:t>向量</a:t>
            </a:r>
            <a:r>
              <a:rPr lang="en-US" altLang="zh-CN" sz="2400" b="1" dirty="0"/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正交</a:t>
            </a:r>
            <a:endParaRPr lang="en-US" altLang="zh-CN" sz="2600" dirty="0">
              <a:latin typeface="Microsoft Yahei"/>
              <a:ea typeface="Microsoft Yahei"/>
              <a:sym typeface="Microsoft Yahei"/>
            </a:endParaRPr>
          </a:p>
          <a:p>
            <a:endParaRPr lang="zh-CN" altLang="en-US" sz="2600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  <a:p>
            <a:endParaRPr lang="zh-CN" altLang="en-US" sz="2600" i="1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80" y="2564904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26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设向量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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=(1,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,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b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)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，与向量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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=(-1,1,1)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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=(1,0,1)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都正交，则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=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，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b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=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4" name="矩形 13"/>
          <p:cNvSpPr/>
          <p:nvPr/>
        </p:nvSpPr>
        <p:spPr>
          <a:xfrm>
            <a:off x="1691680" y="2564904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=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12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99592" y="942345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设</a:t>
            </a:r>
            <a:r>
              <a:rPr lang="en-US" altLang="zh-CN" sz="2800" dirty="0"/>
              <a:t>4</a:t>
            </a:r>
            <a:r>
              <a:rPr lang="zh-CN" altLang="zh-CN" sz="2800" b="1" dirty="0"/>
              <a:t>维向量组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线性无关，若非零向量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30"/>
          <p:cNvSpPr txBox="1"/>
          <p:nvPr/>
        </p:nvSpPr>
        <p:spPr>
          <a:xfrm>
            <a:off x="321080" y="1484784"/>
            <a:ext cx="799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4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5</a:t>
            </a:r>
            <a:r>
              <a:rPr lang="zh-CN" altLang="zh-CN" sz="2800" b="1" dirty="0"/>
              <a:t>都与向量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正交，</a:t>
            </a:r>
            <a:r>
              <a:rPr lang="zh-CN" altLang="en-US" sz="2800" b="1" dirty="0"/>
              <a:t>则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690916"/>
            <a:ext cx="102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解一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902371"/>
              </p:ext>
            </p:extLst>
          </p:nvPr>
        </p:nvGraphicFramePr>
        <p:xfrm>
          <a:off x="2483768" y="4077072"/>
          <a:ext cx="1511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1523880" progId="Equation.DSMT4">
                  <p:embed/>
                </p:oleObj>
              </mc:Choice>
              <mc:Fallback>
                <p:oleObj name="Equation" r:id="rId2" imgW="151128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077072"/>
                        <a:ext cx="15113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5" name="TextBox 30"/>
          <p:cNvSpPr txBox="1"/>
          <p:nvPr/>
        </p:nvSpPr>
        <p:spPr>
          <a:xfrm>
            <a:off x="323528" y="2113692"/>
            <a:ext cx="76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4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5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          ）</a:t>
            </a:r>
            <a:endParaRPr lang="zh-CN" altLang="en-US" sz="2800" b="1" u="sng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1176" y="2708920"/>
            <a:ext cx="657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若非零向量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4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5</a:t>
            </a:r>
            <a:r>
              <a:rPr lang="zh-CN" altLang="zh-CN" sz="2800" b="1" dirty="0"/>
              <a:t>都与向量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333782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正交，则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4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5</a:t>
            </a:r>
            <a:r>
              <a:rPr lang="zh-CN" altLang="zh-CN" sz="2800" b="1" dirty="0"/>
              <a:t>都是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536" y="398590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线</a:t>
            </a:r>
            <a:r>
              <a:rPr lang="zh-CN" altLang="en-US" sz="2800" b="1" dirty="0"/>
              <a:t>性方程组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5976" y="40050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的解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55976" y="4707141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而该线性方程组</a:t>
            </a:r>
            <a:endParaRPr lang="en-US" altLang="zh-CN" sz="2800" b="1" dirty="0"/>
          </a:p>
          <a:p>
            <a:r>
              <a:rPr lang="zh-CN" altLang="en-US" sz="2800" b="1" dirty="0"/>
              <a:t>解空间的维数为</a:t>
            </a:r>
            <a:r>
              <a:rPr lang="en-US" altLang="zh-CN" sz="2800" b="1" dirty="0"/>
              <a:t>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11369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2" grpId="0"/>
      <p:bldP spid="25" grpId="0"/>
      <p:bldP spid="26" grpId="0"/>
      <p:bldP spid="27" grpId="0"/>
      <p:bldP spid="28" grpId="0"/>
      <p:bldP spid="29" grpId="0"/>
      <p:bldP spid="3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99592" y="942345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设</a:t>
            </a:r>
            <a:r>
              <a:rPr lang="en-US" altLang="zh-CN" sz="2800" dirty="0"/>
              <a:t>4</a:t>
            </a:r>
            <a:r>
              <a:rPr lang="zh-CN" altLang="zh-CN" sz="2800" b="1" dirty="0"/>
              <a:t>维向量组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线性无关，若非零向量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30"/>
          <p:cNvSpPr txBox="1"/>
          <p:nvPr/>
        </p:nvSpPr>
        <p:spPr>
          <a:xfrm>
            <a:off x="321080" y="1484784"/>
            <a:ext cx="792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4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5</a:t>
            </a:r>
            <a:r>
              <a:rPr lang="zh-CN" altLang="zh-CN" sz="2800" b="1" dirty="0"/>
              <a:t>都与向量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正交，</a:t>
            </a:r>
            <a:r>
              <a:rPr lang="zh-CN" altLang="en-US" sz="2800" b="1" dirty="0"/>
              <a:t>则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690916"/>
            <a:ext cx="102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解二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615235"/>
              </p:ext>
            </p:extLst>
          </p:nvPr>
        </p:nvGraphicFramePr>
        <p:xfrm>
          <a:off x="539552" y="4076700"/>
          <a:ext cx="450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08280" imgH="1523880" progId="Equation.DSMT4">
                  <p:embed/>
                </p:oleObj>
              </mc:Choice>
              <mc:Fallback>
                <p:oleObj name="Equation" r:id="rId2" imgW="450828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76700"/>
                        <a:ext cx="45085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5" name="TextBox 30"/>
          <p:cNvSpPr txBox="1"/>
          <p:nvPr/>
        </p:nvSpPr>
        <p:spPr>
          <a:xfrm>
            <a:off x="323528" y="2113692"/>
            <a:ext cx="76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4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5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          ）</a:t>
            </a:r>
            <a:endParaRPr lang="zh-CN" altLang="en-US" sz="2800" b="1" u="sng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1176" y="2708920"/>
            <a:ext cx="657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若非零向量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4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5</a:t>
            </a:r>
            <a:r>
              <a:rPr lang="zh-CN" altLang="zh-CN" sz="2800" b="1" dirty="0"/>
              <a:t>都与向量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333782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正交，则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4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5</a:t>
            </a:r>
            <a:r>
              <a:rPr lang="zh-CN" altLang="en-US" sz="2800" b="1" dirty="0"/>
              <a:t>满足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11369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2160" y="44899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故有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2032" y="5426060"/>
            <a:ext cx="683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3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4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en-US" altLang="zh-CN" sz="2800" b="1" baseline="-25000" dirty="0"/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4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7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7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1"/>
          <p:cNvGrpSpPr/>
          <p:nvPr/>
        </p:nvGrpSpPr>
        <p:grpSpPr>
          <a:xfrm>
            <a:off x="571472" y="229591"/>
            <a:ext cx="2091685" cy="1183185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云形 9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1999" y="407968"/>
              <a:ext cx="2286158" cy="954107"/>
            </a:xfrm>
            <a:prstGeom prst="rect">
              <a:avLst/>
            </a:prstGeom>
            <a:grp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0919" y="1538771"/>
            <a:ext cx="7844695" cy="1032973"/>
            <a:chOff x="260919" y="1961649"/>
            <a:chExt cx="7844695" cy="1032973"/>
          </a:xfrm>
        </p:grpSpPr>
        <p:grpSp>
          <p:nvGrpSpPr>
            <p:cNvPr id="23" name="组合 22"/>
            <p:cNvGrpSpPr/>
            <p:nvPr/>
          </p:nvGrpSpPr>
          <p:grpSpPr>
            <a:xfrm>
              <a:off x="260919" y="1961649"/>
              <a:ext cx="7844695" cy="1032973"/>
              <a:chOff x="285387" y="1676529"/>
              <a:chExt cx="7713872" cy="103297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5387" y="1676529"/>
                <a:ext cx="7713872" cy="103297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0962895"/>
                  </p:ext>
                </p:extLst>
              </p:nvPr>
            </p:nvGraphicFramePr>
            <p:xfrm>
              <a:off x="1017899" y="1763680"/>
              <a:ext cx="1142671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143000" imgH="431800" progId="Equation.DSMT4">
                      <p:embed/>
                    </p:oleObj>
                  </mc:Choice>
                  <mc:Fallback>
                    <p:oleObj name="Equation" r:id="rId2" imgW="1143000" imgH="431800" progId="Equation.DSMT4">
                      <p:embed/>
                      <p:pic>
                        <p:nvPicPr>
                          <p:cNvPr id="0" name="Picture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7899" y="1763680"/>
                            <a:ext cx="1142671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TextBox 19"/>
            <p:cNvSpPr txBox="1"/>
            <p:nvPr/>
          </p:nvSpPr>
          <p:spPr>
            <a:xfrm>
              <a:off x="264912" y="2030797"/>
              <a:ext cx="74480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线性无关，意味着不共面，   </a:t>
              </a:r>
              <a:endPara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是否两两正交？</a:t>
              </a:r>
              <a:endParaRPr lang="zh-CN" altLang="en-US" dirty="0"/>
            </a:p>
          </p:txBody>
        </p:sp>
      </p:grpSp>
      <p:sp>
        <p:nvSpPr>
          <p:cNvPr id="24" name="十字星 23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8358214" y="1628800"/>
            <a:ext cx="714348" cy="3329819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1555" y="27769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dirty="0"/>
              <a:t>不一定两两</a:t>
            </a:r>
            <a:r>
              <a:rPr lang="zh-CN" altLang="en-US" sz="2800" b="1" dirty="0"/>
              <a:t>正交</a:t>
            </a:r>
            <a:endParaRPr lang="zh-CN" altLang="en-US" sz="28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30974" y="3588159"/>
            <a:ext cx="7876096" cy="1296144"/>
            <a:chOff x="230974" y="3861048"/>
            <a:chExt cx="7906038" cy="1296144"/>
          </a:xfrm>
        </p:grpSpPr>
        <p:sp>
          <p:nvSpPr>
            <p:cNvPr id="14" name="矩形 13"/>
            <p:cNvSpPr/>
            <p:nvPr/>
          </p:nvSpPr>
          <p:spPr>
            <a:xfrm>
              <a:off x="230975" y="3861048"/>
              <a:ext cx="7906037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30974" y="4059069"/>
              <a:ext cx="7682489" cy="954107"/>
              <a:chOff x="230974" y="4059069"/>
              <a:chExt cx="7682489" cy="9541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30974" y="4059069"/>
                <a:ext cx="76824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 startAt="2"/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             非零且两两正交，意味着两两垂直，是否一定线性无关？</a:t>
                </a:r>
                <a:endParaRPr lang="zh-CN" altLang="en-US" dirty="0"/>
              </a:p>
            </p:txBody>
          </p: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5651131"/>
                  </p:ext>
                </p:extLst>
              </p:nvPr>
            </p:nvGraphicFramePr>
            <p:xfrm>
              <a:off x="1043608" y="4075113"/>
              <a:ext cx="13081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307532" imgH="431613" progId="Equation.DSMT4">
                      <p:embed/>
                    </p:oleObj>
                  </mc:Choice>
                  <mc:Fallback>
                    <p:oleObj name="Equation" r:id="rId4" imgW="1307532" imgH="431613" progId="Equation.DSMT4">
                      <p:embed/>
                      <p:pic>
                        <p:nvPicPr>
                          <p:cNvPr id="0" name="Picture 1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3608" y="4075113"/>
                            <a:ext cx="1308100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9" name="TextBox 28"/>
          <p:cNvSpPr txBox="1"/>
          <p:nvPr/>
        </p:nvSpPr>
        <p:spPr>
          <a:xfrm>
            <a:off x="803281" y="5028319"/>
            <a:ext cx="318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一定</a:t>
            </a:r>
            <a:r>
              <a:rPr lang="zh-CN" altLang="en-US" sz="2800" b="1" dirty="0"/>
              <a:t>线性无关</a:t>
            </a:r>
            <a:endParaRPr lang="zh-CN" altLang="en-US" sz="2800" dirty="0"/>
          </a:p>
        </p:txBody>
      </p:sp>
      <p:sp>
        <p:nvSpPr>
          <p:cNvPr id="26" name="六角星 25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23376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628800"/>
            <a:ext cx="5760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十字星 8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11" name="流程图: 可选过程 1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711860"/>
            <a:ext cx="6701371" cy="523220"/>
            <a:chOff x="1399020" y="711860"/>
            <a:chExt cx="6701371" cy="523220"/>
          </a:xfrm>
        </p:grpSpPr>
        <p:sp>
          <p:nvSpPr>
            <p:cNvPr id="13" name="矩形 12"/>
            <p:cNvSpPr/>
            <p:nvPr/>
          </p:nvSpPr>
          <p:spPr>
            <a:xfrm>
              <a:off x="1399020" y="711860"/>
              <a:ext cx="6701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若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lang="zh-CN" altLang="zh-CN" sz="2800" b="1" dirty="0"/>
                <a:t>向量</a:t>
              </a:r>
              <a:r>
                <a:rPr lang="en-US" altLang="zh-CN" sz="2800" b="1" dirty="0"/>
                <a:t>                      </a:t>
              </a:r>
              <a:r>
                <a:rPr lang="zh-CN" altLang="en-US" sz="2800" b="1" dirty="0"/>
                <a:t>是一组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两两正交</a:t>
              </a:r>
              <a:r>
                <a:rPr lang="zh-CN" altLang="en-US" sz="2800" b="1" dirty="0"/>
                <a:t>的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7722557"/>
                </p:ext>
              </p:extLst>
            </p:nvPr>
          </p:nvGraphicFramePr>
          <p:xfrm>
            <a:off x="3388765" y="711860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87500" imgH="431800" progId="Equation.DSMT4">
                    <p:embed/>
                  </p:oleObj>
                </mc:Choice>
                <mc:Fallback>
                  <p:oleObj name="Equation" r:id="rId2" imgW="1587500" imgH="431800" progId="Equation.DSMT4">
                    <p:embed/>
                    <p:pic>
                      <p:nvPicPr>
                        <p:cNvPr id="0" name="Picture 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765" y="711860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79512" y="1235080"/>
            <a:ext cx="6624736" cy="523220"/>
            <a:chOff x="1026405" y="1235080"/>
            <a:chExt cx="6624736" cy="523220"/>
          </a:xfrm>
        </p:grpSpPr>
        <p:sp>
          <p:nvSpPr>
            <p:cNvPr id="14" name="矩形 13"/>
            <p:cNvSpPr/>
            <p:nvPr/>
          </p:nvSpPr>
          <p:spPr>
            <a:xfrm>
              <a:off x="1026405" y="1235080"/>
              <a:ext cx="66247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</a:rPr>
                <a:t>非零向量</a:t>
              </a:r>
              <a:r>
                <a:rPr lang="zh-CN" altLang="en-US" sz="2800" b="1" dirty="0"/>
                <a:t>，则                        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线性无关</a:t>
              </a:r>
              <a:r>
                <a:rPr lang="zh-CN" altLang="zh-CN" sz="2800" b="1" dirty="0"/>
                <a:t>。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020351"/>
                </p:ext>
              </p:extLst>
            </p:nvPr>
          </p:nvGraphicFramePr>
          <p:xfrm>
            <a:off x="3416548" y="1271373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87500" imgH="431800" progId="Equation.DSMT4">
                    <p:embed/>
                  </p:oleObj>
                </mc:Choice>
                <mc:Fallback>
                  <p:oleObj name="Equation" r:id="rId4" imgW="1587500" imgH="431800" progId="Equation.DSMT4">
                    <p:embed/>
                    <p:pic>
                      <p:nvPicPr>
                        <p:cNvPr id="0" name="Picture 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548" y="1271373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899592" y="1988840"/>
            <a:ext cx="7632848" cy="523220"/>
            <a:chOff x="323528" y="1988840"/>
            <a:chExt cx="7632848" cy="523220"/>
          </a:xfrm>
        </p:grpSpPr>
        <p:sp>
          <p:nvSpPr>
            <p:cNvPr id="15" name="矩形 14"/>
            <p:cNvSpPr/>
            <p:nvPr/>
          </p:nvSpPr>
          <p:spPr>
            <a:xfrm>
              <a:off x="323528" y="1988840"/>
              <a:ext cx="7632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证明    设有                         使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400311"/>
                </p:ext>
              </p:extLst>
            </p:nvPr>
          </p:nvGraphicFramePr>
          <p:xfrm>
            <a:off x="2411760" y="2050662"/>
            <a:ext cx="161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12900" imgH="431800" progId="Equation.DSMT4">
                    <p:embed/>
                  </p:oleObj>
                </mc:Choice>
                <mc:Fallback>
                  <p:oleObj name="Equation" r:id="rId6" imgW="1612900" imgH="431800" progId="Equation.DSMT4">
                    <p:embed/>
                    <p:pic>
                      <p:nvPicPr>
                        <p:cNvPr id="0" name="Picture 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2050662"/>
                          <a:ext cx="1612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98273"/>
              </p:ext>
            </p:extLst>
          </p:nvPr>
        </p:nvGraphicFramePr>
        <p:xfrm>
          <a:off x="2339752" y="2670185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71900" imgH="431800" progId="Equation.DSMT4">
                  <p:embed/>
                </p:oleObj>
              </mc:Choice>
              <mc:Fallback>
                <p:oleObj name="Equation" r:id="rId8" imgW="3771900" imgH="431800" progId="Equation.DSMT4">
                  <p:embed/>
                  <p:pic>
                    <p:nvPicPr>
                      <p:cNvPr id="0" name="Picture 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70185"/>
                        <a:ext cx="3771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74847" y="4200252"/>
            <a:ext cx="7862970" cy="1028948"/>
            <a:chOff x="274847" y="3480172"/>
            <a:chExt cx="7862970" cy="1028948"/>
          </a:xfrm>
        </p:grpSpPr>
        <p:sp>
          <p:nvSpPr>
            <p:cNvPr id="23" name="矩形 22"/>
            <p:cNvSpPr/>
            <p:nvPr/>
          </p:nvSpPr>
          <p:spPr>
            <a:xfrm>
              <a:off x="274847" y="3555013"/>
              <a:ext cx="78629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因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/>
                <a:t> ≠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 dirty="0"/>
                <a:t> , </a:t>
              </a:r>
              <a:r>
                <a:rPr lang="zh-CN" altLang="en-US" sz="2800" b="1" dirty="0"/>
                <a:t>故        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  <a:r>
                <a:rPr lang="zh-CN" altLang="en-US" sz="2800" b="1" dirty="0"/>
                <a:t>，从而必有</a:t>
              </a:r>
              <a:r>
                <a:rPr lang="en-US" altLang="zh-CN" sz="2800" b="1" dirty="0"/>
                <a:t> 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b="1" dirty="0"/>
                <a:t>=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，类似可证  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800" b="1" dirty="0"/>
                <a:t>=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，∙∙∙ ，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λ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/>
                <a:t>=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965095"/>
                </p:ext>
              </p:extLst>
            </p:nvPr>
          </p:nvGraphicFramePr>
          <p:xfrm>
            <a:off x="2411760" y="3480172"/>
            <a:ext cx="23241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24100" imgH="596900" progId="Equation.DSMT4">
                    <p:embed/>
                  </p:oleObj>
                </mc:Choice>
                <mc:Fallback>
                  <p:oleObj name="Equation" r:id="rId10" imgW="2324100" imgH="596900" progId="Equation.DSMT4">
                    <p:embed/>
                    <p:pic>
                      <p:nvPicPr>
                        <p:cNvPr id="0" name="Picture 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3480172"/>
                          <a:ext cx="2324100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179512" y="5210036"/>
            <a:ext cx="6791090" cy="523220"/>
            <a:chOff x="1021270" y="4138377"/>
            <a:chExt cx="6791090" cy="523220"/>
          </a:xfrm>
        </p:grpSpPr>
        <p:sp>
          <p:nvSpPr>
            <p:cNvPr id="22" name="矩形 21"/>
            <p:cNvSpPr/>
            <p:nvPr/>
          </p:nvSpPr>
          <p:spPr>
            <a:xfrm>
              <a:off x="1021270" y="4138377"/>
              <a:ext cx="67910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于是</a:t>
              </a:r>
              <a:r>
                <a:rPr lang="zh-CN" altLang="zh-CN" sz="2800" b="1" dirty="0"/>
                <a:t>向量</a:t>
              </a:r>
              <a:r>
                <a:rPr lang="zh-CN" altLang="en-US" sz="2800" b="1" dirty="0"/>
                <a:t>组                        线性无关。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62088"/>
                </p:ext>
              </p:extLst>
            </p:nvPr>
          </p:nvGraphicFramePr>
          <p:xfrm>
            <a:off x="3130748" y="4138377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87500" imgH="431800" progId="Equation.DSMT4">
                    <p:embed/>
                  </p:oleObj>
                </mc:Choice>
                <mc:Fallback>
                  <p:oleObj name="Equation" r:id="rId12" imgW="1587500" imgH="431800" progId="Equation.DSMT4">
                    <p:embed/>
                    <p:pic>
                      <p:nvPicPr>
                        <p:cNvPr id="0" name="Picture 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748" y="4138377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274847" y="3212976"/>
            <a:ext cx="7969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左乘上式两端，因而当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故得 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325306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429358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正交基</a:t>
            </a: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94957" y="3126184"/>
            <a:ext cx="1944216" cy="12041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7544" y="1667086"/>
            <a:ext cx="1416255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44008" y="1124744"/>
            <a:ext cx="1584176" cy="4648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896304"/>
              </p:ext>
            </p:extLst>
          </p:nvPr>
        </p:nvGraphicFramePr>
        <p:xfrm>
          <a:off x="251520" y="2818202"/>
          <a:ext cx="540060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86700" imgH="2997200" progId="Equation.DSMT4">
                  <p:embed/>
                </p:oleObj>
              </mc:Choice>
              <mc:Fallback>
                <p:oleObj name="Equation" r:id="rId2" imgW="7886700" imgH="2997200" progId="Equation.DSMT4">
                  <p:embed/>
                  <p:pic>
                    <p:nvPicPr>
                      <p:cNvPr id="0" name="Picture 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818202"/>
                        <a:ext cx="5400600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右箭头 28"/>
          <p:cNvSpPr/>
          <p:nvPr/>
        </p:nvSpPr>
        <p:spPr>
          <a:xfrm>
            <a:off x="5606925" y="3791842"/>
            <a:ext cx="28803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62086"/>
              </p:ext>
            </p:extLst>
          </p:nvPr>
        </p:nvGraphicFramePr>
        <p:xfrm>
          <a:off x="5983560" y="3193008"/>
          <a:ext cx="1828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2108200" progId="Equation.DSMT4">
                  <p:embed/>
                </p:oleObj>
              </mc:Choice>
              <mc:Fallback>
                <p:oleObj name="Equation" r:id="rId4" imgW="1828800" imgH="2108200" progId="Equation.DSMT4">
                  <p:embed/>
                  <p:pic>
                    <p:nvPicPr>
                      <p:cNvPr id="0" name="Picture 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560" y="3193008"/>
                        <a:ext cx="18288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左箭头 32"/>
          <p:cNvSpPr/>
          <p:nvPr/>
        </p:nvSpPr>
        <p:spPr>
          <a:xfrm rot="1150441">
            <a:off x="1299094" y="2881692"/>
            <a:ext cx="4848723" cy="413396"/>
          </a:xfrm>
          <a:prstGeom prst="leftArrow">
            <a:avLst>
              <a:gd name="adj1" fmla="val 51794"/>
              <a:gd name="adj2" fmla="val 821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箭头 33"/>
          <p:cNvSpPr/>
          <p:nvPr/>
        </p:nvSpPr>
        <p:spPr>
          <a:xfrm rot="4564688">
            <a:off x="5463857" y="2177085"/>
            <a:ext cx="1551250" cy="32537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星 20"/>
          <p:cNvSpPr/>
          <p:nvPr/>
        </p:nvSpPr>
        <p:spPr>
          <a:xfrm>
            <a:off x="8410128" y="44624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81134" y="116632"/>
            <a:ext cx="1150506" cy="523220"/>
            <a:chOff x="129208" y="932973"/>
            <a:chExt cx="1150506" cy="523220"/>
          </a:xfrm>
        </p:grpSpPr>
        <p:sp>
          <p:nvSpPr>
            <p:cNvPr id="23" name="流程图: 可选过程 2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528" y="1177348"/>
            <a:ext cx="7920880" cy="523460"/>
            <a:chOff x="323528" y="1066181"/>
            <a:chExt cx="7920880" cy="523460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1066181"/>
              <a:ext cx="7920880" cy="523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的一个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基</a:t>
              </a:r>
              <a:r>
                <a:rPr lang="zh-CN" altLang="en-US" sz="2800" b="1" dirty="0"/>
                <a:t>，如果                     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两两正交</a:t>
              </a:r>
              <a:r>
                <a:rPr lang="zh-CN" altLang="en-US" sz="2800" b="1" dirty="0"/>
                <a:t>，且都是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49311"/>
                </p:ext>
              </p:extLst>
            </p:nvPr>
          </p:nvGraphicFramePr>
          <p:xfrm>
            <a:off x="3059832" y="1111337"/>
            <a:ext cx="15843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85097" imgH="432854" progId="Equation.DSMT4">
                    <p:embed/>
                  </p:oleObj>
                </mc:Choice>
                <mc:Fallback>
                  <p:oleObj name="Equation" r:id="rId6" imgW="1585097" imgH="432854" progId="Equation.DSMT4">
                    <p:embed/>
                    <p:pic>
                      <p:nvPicPr>
                        <p:cNvPr id="0" name="Picture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1111337"/>
                          <a:ext cx="1584325" cy="433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323528" y="1682805"/>
            <a:ext cx="7981920" cy="954107"/>
            <a:chOff x="-119646" y="525671"/>
            <a:chExt cx="8427265" cy="954107"/>
          </a:xfrm>
        </p:grpSpPr>
        <p:sp>
          <p:nvSpPr>
            <p:cNvPr id="38" name="矩形 37"/>
            <p:cNvSpPr/>
            <p:nvPr/>
          </p:nvSpPr>
          <p:spPr>
            <a:xfrm>
              <a:off x="-119646" y="525671"/>
              <a:ext cx="842726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70C0"/>
                  </a:solidFill>
                </a:rPr>
                <a:t>单位向量</a:t>
              </a:r>
              <a:r>
                <a:rPr lang="zh-CN" altLang="en-US" sz="2800" b="1" dirty="0"/>
                <a:t>，则称</a:t>
              </a:r>
              <a:r>
                <a:rPr lang="en-US" altLang="zh-CN" sz="2800" b="1" dirty="0"/>
                <a:t>                      </a:t>
              </a:r>
              <a:r>
                <a:rPr lang="zh-CN" altLang="en-US" sz="2800" b="1" dirty="0"/>
                <a:t>是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的一个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标准正交基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606309"/>
                </p:ext>
              </p:extLst>
            </p:nvPr>
          </p:nvGraphicFramePr>
          <p:xfrm>
            <a:off x="2921379" y="569337"/>
            <a:ext cx="15843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85097" imgH="432854" progId="Equation.DSMT4">
                    <p:embed/>
                  </p:oleObj>
                </mc:Choice>
                <mc:Fallback>
                  <p:oleObj name="Equation" r:id="rId8" imgW="1585097" imgH="432854" progId="Equation.DSMT4">
                    <p:embed/>
                    <p:pic>
                      <p:nvPicPr>
                        <p:cNvPr id="0" name="Picture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379" y="569337"/>
                          <a:ext cx="1584325" cy="433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971600" y="673532"/>
            <a:ext cx="7272808" cy="523220"/>
            <a:chOff x="971600" y="673532"/>
            <a:chExt cx="7272808" cy="523220"/>
          </a:xfrm>
        </p:grpSpPr>
        <p:grpSp>
          <p:nvGrpSpPr>
            <p:cNvPr id="24" name="组合 23"/>
            <p:cNvGrpSpPr/>
            <p:nvPr/>
          </p:nvGrpSpPr>
          <p:grpSpPr>
            <a:xfrm>
              <a:off x="971600" y="673532"/>
              <a:ext cx="6701371" cy="523220"/>
              <a:chOff x="1399020" y="711860"/>
              <a:chExt cx="6701371" cy="52322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399020" y="711860"/>
                <a:ext cx="670137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设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r>
                  <a:rPr lang="zh-CN" altLang="zh-CN" sz="2800" b="1" dirty="0"/>
                  <a:t>向量</a:t>
                </a:r>
                <a:r>
                  <a:rPr lang="en-US" altLang="zh-CN" sz="2800" b="1" dirty="0"/>
                  <a:t>                      </a:t>
                </a:r>
                <a:r>
                  <a:rPr lang="zh-CN" altLang="en-US" sz="2800" b="1" dirty="0"/>
                  <a:t>是向量空间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0521936"/>
                  </p:ext>
                </p:extLst>
              </p:nvPr>
            </p:nvGraphicFramePr>
            <p:xfrm>
              <a:off x="3388765" y="711860"/>
              <a:ext cx="15875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587500" imgH="431800" progId="Equation.DSMT4">
                      <p:embed/>
                    </p:oleObj>
                  </mc:Choice>
                  <mc:Fallback>
                    <p:oleObj name="Equation" r:id="rId9" imgW="1587500" imgH="431800" progId="Equation.DSMT4">
                      <p:embed/>
                      <p:pic>
                        <p:nvPicPr>
                          <p:cNvPr id="0" name="Picture 5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8765" y="711860"/>
                            <a:ext cx="1587500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119582"/>
                </p:ext>
              </p:extLst>
            </p:nvPr>
          </p:nvGraphicFramePr>
          <p:xfrm>
            <a:off x="6923608" y="692696"/>
            <a:ext cx="1320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20800" imgH="457200" progId="Equation.DSMT4">
                    <p:embed/>
                  </p:oleObj>
                </mc:Choice>
                <mc:Fallback>
                  <p:oleObj name="Equation" r:id="rId11" imgW="1320800" imgH="457200" progId="Equation.DSMT4">
                    <p:embed/>
                    <p:pic>
                      <p:nvPicPr>
                        <p:cNvPr id="0" name="Picture 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3608" y="692696"/>
                          <a:ext cx="1320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74846" y="5462588"/>
            <a:ext cx="7784373" cy="523966"/>
            <a:chOff x="274846" y="5462588"/>
            <a:chExt cx="7784373" cy="523966"/>
          </a:xfrm>
        </p:grpSpPr>
        <p:sp>
          <p:nvSpPr>
            <p:cNvPr id="15" name="TextBox 14"/>
            <p:cNvSpPr txBox="1"/>
            <p:nvPr/>
          </p:nvSpPr>
          <p:spPr>
            <a:xfrm>
              <a:off x="274846" y="5463334"/>
              <a:ext cx="7784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故                     是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的一个标准正交基。</a:t>
              </a: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264374"/>
                </p:ext>
              </p:extLst>
            </p:nvPr>
          </p:nvGraphicFramePr>
          <p:xfrm>
            <a:off x="871538" y="5462588"/>
            <a:ext cx="16478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39900" imgH="431800" progId="Equation.DSMT4">
                    <p:embed/>
                  </p:oleObj>
                </mc:Choice>
                <mc:Fallback>
                  <p:oleObj name="Equation" r:id="rId13" imgW="1739900" imgH="431800" progId="Equation.DSMT4">
                    <p:embed/>
                    <p:pic>
                      <p:nvPicPr>
                        <p:cNvPr id="0" name="Picture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538" y="5462588"/>
                          <a:ext cx="16478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六角星 38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9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1"/>
          <p:cNvSpPr txBox="1">
            <a:spLocks noChangeArrowheads="1"/>
          </p:cNvSpPr>
          <p:nvPr/>
        </p:nvSpPr>
        <p:spPr bwMode="auto">
          <a:xfrm>
            <a:off x="107505" y="116632"/>
            <a:ext cx="82089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+mj-ea"/>
                <a:ea typeface="+mj-ea"/>
              </a:rPr>
              <a:t>投影向量：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+mj-ea"/>
                <a:ea typeface="+mj-ea"/>
              </a:rPr>
              <a:t>将两向量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和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起点重合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  <a:r>
              <a:rPr lang="zh-CN" altLang="en-US" sz="2000" b="1" dirty="0">
                <a:latin typeface="+mj-ea"/>
                <a:ea typeface="+mj-ea"/>
              </a:rPr>
              <a:t>，则由一个向量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的终点向另一个向量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做垂线，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3799" y="2130375"/>
            <a:ext cx="8031163" cy="3890913"/>
          </a:xfrm>
          <a:prstGeom prst="roundRect">
            <a:avLst>
              <a:gd name="adj" fmla="val 4646"/>
            </a:avLst>
          </a:prstGeom>
          <a:solidFill>
            <a:srgbClr val="00B0F0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982663" indent="-982663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itchFamily="2" charset="2"/>
              <a:buNone/>
              <a:defRPr/>
            </a:pPr>
            <a:endParaRPr lang="en-US" altLang="zh-CN" b="1" dirty="0">
              <a:latin typeface="+mn-ea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5759261" y="5651956"/>
            <a:ext cx="32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634037" y="4511105"/>
            <a:ext cx="2074526" cy="10931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634037" y="5635055"/>
            <a:ext cx="321551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632450" y="5635055"/>
            <a:ext cx="13835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4635624" y="5606480"/>
            <a:ext cx="2074526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AutoShape 33"/>
          <p:cNvCxnSpPr>
            <a:cxnSpLocks noChangeShapeType="1"/>
          </p:cNvCxnSpPr>
          <p:nvPr/>
        </p:nvCxnSpPr>
        <p:spPr bwMode="auto">
          <a:xfrm>
            <a:off x="6766049" y="4511105"/>
            <a:ext cx="1528" cy="1065372"/>
          </a:xfrm>
          <a:prstGeom prst="straightConnector1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</p:cxnSp>
      <p:cxnSp>
        <p:nvCxnSpPr>
          <p:cNvPr id="13" name="AutoShape 34"/>
          <p:cNvCxnSpPr>
            <a:cxnSpLocks noChangeShapeType="1"/>
          </p:cNvCxnSpPr>
          <p:nvPr/>
        </p:nvCxnSpPr>
        <p:spPr bwMode="auto">
          <a:xfrm flipH="1" flipV="1">
            <a:off x="6767575" y="5590653"/>
            <a:ext cx="62" cy="3170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</p:cxn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6373938" y="5589240"/>
            <a:ext cx="308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itchFamily="49" charset="-122"/>
              </a:rPr>
              <a:t>c</a:t>
            </a:r>
            <a:endParaRPr lang="en-US" altLang="zh-CN" b="1" baseline="-25000" dirty="0">
              <a:solidFill>
                <a:schemeClr val="tx1">
                  <a:lumMod val="85000"/>
                  <a:lumOff val="1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6444208" y="4211796"/>
            <a:ext cx="3249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6804248" y="4437112"/>
            <a:ext cx="4240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endParaRPr lang="en-US" altLang="zh-CN" b="1" baseline="-250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7092280" y="4437112"/>
            <a:ext cx="921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=a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  <a:endParaRPr lang="en-US" altLang="zh-CN" b="1" baseline="-250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18" name="Group 56"/>
          <p:cNvGrpSpPr>
            <a:grpSpLocks noChangeAspect="1"/>
          </p:cNvGrpSpPr>
          <p:nvPr/>
        </p:nvGrpSpPr>
        <p:grpSpPr bwMode="auto">
          <a:xfrm>
            <a:off x="6780337" y="5441380"/>
            <a:ext cx="174473" cy="174474"/>
            <a:chOff x="748" y="3884"/>
            <a:chExt cx="136" cy="136"/>
          </a:xfrm>
        </p:grpSpPr>
        <p:sp>
          <p:nvSpPr>
            <p:cNvPr id="19" name="Line 53"/>
            <p:cNvSpPr>
              <a:spLocks noChangeAspect="1" noChangeShapeType="1"/>
            </p:cNvSpPr>
            <p:nvPr/>
          </p:nvSpPr>
          <p:spPr bwMode="auto">
            <a:xfrm>
              <a:off x="748" y="3884"/>
              <a:ext cx="136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>
              <a:off x="884" y="3884"/>
              <a:ext cx="0" cy="13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179512" y="2177480"/>
            <a:ext cx="790760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由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2000" b="1" i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为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上的投影，则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 =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λb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，</a:t>
            </a:r>
            <a:endParaRPr lang="zh-CN" altLang="en-US" sz="2000" b="1" baseline="-25000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首先，确定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λ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的值．</a:t>
            </a:r>
            <a:endParaRPr lang="en-US" altLang="zh-CN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因为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zh-CN" altLang="en-US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zh-CN" altLang="en-US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所以                   </a:t>
            </a:r>
            <a:endParaRPr lang="en-US" altLang="zh-CN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en-US" altLang="zh-CN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从而</a:t>
            </a: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741612"/>
              </p:ext>
            </p:extLst>
          </p:nvPr>
        </p:nvGraphicFramePr>
        <p:xfrm>
          <a:off x="1051049" y="4106293"/>
          <a:ext cx="1210506" cy="83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431613" progId="Equation.DSMT4">
                  <p:embed/>
                </p:oleObj>
              </mc:Choice>
              <mc:Fallback>
                <p:oleObj name="Equation" r:id="rId2" imgW="622030" imgH="431613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49" y="4106293"/>
                        <a:ext cx="1210506" cy="839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10895"/>
              </p:ext>
            </p:extLst>
          </p:nvPr>
        </p:nvGraphicFramePr>
        <p:xfrm>
          <a:off x="949449" y="3106168"/>
          <a:ext cx="1210507" cy="44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228501" progId="Equation.DSMT4">
                  <p:embed/>
                </p:oleObj>
              </mc:Choice>
              <mc:Fallback>
                <p:oleObj name="Equation" r:id="rId4" imgW="622030" imgH="228501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449" y="3106168"/>
                        <a:ext cx="1210507" cy="444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48154"/>
              </p:ext>
            </p:extLst>
          </p:nvPr>
        </p:nvGraphicFramePr>
        <p:xfrm>
          <a:off x="1051049" y="5171505"/>
          <a:ext cx="2001041" cy="83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431613" progId="Equation.DSMT4">
                  <p:embed/>
                </p:oleObj>
              </mc:Choice>
              <mc:Fallback>
                <p:oleObj name="Equation" r:id="rId6" imgW="1028254" imgH="431613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49" y="5171505"/>
                        <a:ext cx="2001041" cy="839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55115"/>
              </p:ext>
            </p:extLst>
          </p:nvPr>
        </p:nvGraphicFramePr>
        <p:xfrm>
          <a:off x="2209924" y="3106168"/>
          <a:ext cx="1334026" cy="39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203200" progId="Equation.DSMT4">
                  <p:embed/>
                </p:oleObj>
              </mc:Choice>
              <mc:Fallback>
                <p:oleObj name="Equation" r:id="rId8" imgW="685800" imgH="2032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924" y="3106168"/>
                        <a:ext cx="1334026" cy="395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123463"/>
              </p:ext>
            </p:extLst>
          </p:nvPr>
        </p:nvGraphicFramePr>
        <p:xfrm>
          <a:off x="3616449" y="3106168"/>
          <a:ext cx="1506955" cy="39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364" imgH="203112" progId="Equation.DSMT4">
                  <p:embed/>
                </p:oleObj>
              </mc:Choice>
              <mc:Fallback>
                <p:oleObj name="Equation" r:id="rId10" imgW="774364" imgH="203112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449" y="3106168"/>
                        <a:ext cx="1506955" cy="395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6858"/>
              </p:ext>
            </p:extLst>
          </p:nvPr>
        </p:nvGraphicFramePr>
        <p:xfrm>
          <a:off x="3616449" y="3563368"/>
          <a:ext cx="1951631" cy="39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02865" imgH="203112" progId="Equation.DSMT4">
                  <p:embed/>
                </p:oleObj>
              </mc:Choice>
              <mc:Fallback>
                <p:oleObj name="Equation" r:id="rId12" imgW="1002865" imgH="203112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449" y="3563368"/>
                        <a:ext cx="1951631" cy="395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 descr="绿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02183"/>
              </p:ext>
            </p:extLst>
          </p:nvPr>
        </p:nvGraphicFramePr>
        <p:xfrm>
          <a:off x="3923928" y="116632"/>
          <a:ext cx="41370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66900" imgH="431800" progId="Equation.DSMT4">
                  <p:embed/>
                </p:oleObj>
              </mc:Choice>
              <mc:Fallback>
                <p:oleObj name="Equation" r:id="rId14" imgW="1866900" imgH="431800" progId="Equation.DSMT4">
                  <p:embed/>
                  <p:pic>
                    <p:nvPicPr>
                      <p:cNvPr id="0" name="Picture 148" descr="绿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16632"/>
                        <a:ext cx="4137025" cy="857250"/>
                      </a:xfrm>
                      <a:prstGeom prst="rect">
                        <a:avLst/>
                      </a:prstGeom>
                      <a:blipFill dpi="0" rotWithShape="0">
                        <a:blip r:embed="rId16"/>
                        <a:srcRect/>
                        <a:tile tx="0" ty="0" sx="100000" sy="100000" flip="none" algn="tl"/>
                      </a:blipFill>
                      <a:ln w="3175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9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60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766049" y="4511105"/>
            <a:ext cx="0" cy="1078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6623357" y="5589240"/>
            <a:ext cx="32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4422923" y="5589240"/>
            <a:ext cx="32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O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7504" y="1340768"/>
            <a:ext cx="48782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+mj-ea"/>
                <a:ea typeface="+mj-ea"/>
              </a:rPr>
              <a:t>垂足为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+mj-ea"/>
                <a:ea typeface="+mj-ea"/>
              </a:rPr>
              <a:t>，</a:t>
            </a:r>
            <a:r>
              <a:rPr lang="zh-CN" altLang="en-US" sz="2000" b="1" dirty="0">
                <a:latin typeface="+mj-ea"/>
                <a:ea typeface="+mj-ea"/>
              </a:rPr>
              <a:t>则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</a:t>
            </a:r>
            <a:r>
              <a:rPr lang="zh-CN" altLang="en-US" sz="2000" b="1" dirty="0">
                <a:latin typeface="+mj-ea"/>
                <a:ea typeface="+mj-ea"/>
              </a:rPr>
              <a:t>即为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上的投影向量。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67" name="六角星 66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3816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6" grpId="0"/>
      <p:bldP spid="17" grpId="0"/>
      <p:bldP spid="64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6512" y="126387"/>
            <a:ext cx="8424937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2663" indent="-982663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defRPr/>
            </a:pPr>
            <a:r>
              <a:rPr lang="zh-CN" altLang="en-US" sz="2000" b="1" dirty="0">
                <a:latin typeface="+mn-ea"/>
              </a:rPr>
              <a:t>由线性无关向量组导出与原向量组等价的正交向量组</a:t>
            </a:r>
            <a:r>
              <a:rPr lang="en-US" altLang="zh-CN" sz="2000" b="1" dirty="0">
                <a:latin typeface="+mn-ea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几何演示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0" y="732631"/>
            <a:ext cx="8358188" cy="5000625"/>
          </a:xfrm>
          <a:prstGeom prst="roundRect">
            <a:avLst>
              <a:gd name="adj" fmla="val 4646"/>
            </a:avLst>
          </a:prstGeom>
          <a:solidFill>
            <a:srgbClr val="00B0F0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设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,</a:t>
            </a:r>
            <a:r>
              <a:rPr lang="en-US" altLang="zh-CN" sz="2000" b="1" i="1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线性无关，</a:t>
            </a:r>
            <a:endParaRPr lang="en-US" altLang="zh-CN" sz="2000" b="1" dirty="0">
              <a:solidFill>
                <a:srgbClr val="000000"/>
              </a:solidFill>
              <a:latin typeface="+mj-ea"/>
              <a:ea typeface="+mj-ea"/>
              <a:cs typeface="楷体_GB2312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令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87917"/>
              </p:ext>
            </p:extLst>
          </p:nvPr>
        </p:nvGraphicFramePr>
        <p:xfrm>
          <a:off x="718692" y="1403723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228501" progId="Equation.DSMT4">
                  <p:embed/>
                </p:oleObj>
              </mc:Choice>
              <mc:Fallback>
                <p:oleObj name="Equation" r:id="rId2" imgW="444307" imgH="228501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92" y="1403723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54153"/>
              </p:ext>
            </p:extLst>
          </p:nvPr>
        </p:nvGraphicFramePr>
        <p:xfrm>
          <a:off x="107504" y="1933948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586" imgH="228501" progId="Equation.DSMT4">
                  <p:embed/>
                </p:oleObj>
              </mc:Choice>
              <mc:Fallback>
                <p:oleObj name="Equation" r:id="rId4" imgW="723586" imgH="228501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33948"/>
                        <a:ext cx="144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68347"/>
              </p:ext>
            </p:extLst>
          </p:nvPr>
        </p:nvGraphicFramePr>
        <p:xfrm>
          <a:off x="107504" y="2646735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228501" progId="Equation.DSMT4">
                  <p:embed/>
                </p:oleObj>
              </mc:Choice>
              <mc:Fallback>
                <p:oleObj name="Equation" r:id="rId6" imgW="723586" imgH="228501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46735"/>
                        <a:ext cx="144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7"/>
          <p:cNvSpPr>
            <a:spLocks noChangeArrowheads="1"/>
          </p:cNvSpPr>
          <p:nvPr/>
        </p:nvSpPr>
        <p:spPr bwMode="auto">
          <a:xfrm>
            <a:off x="3317429" y="3107110"/>
            <a:ext cx="5086350" cy="1944688"/>
          </a:xfrm>
          <a:prstGeom prst="parallelogram">
            <a:avLst>
              <a:gd name="adj" fmla="val 55676"/>
            </a:avLst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1" kern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5103367" y="4402510"/>
            <a:ext cx="21590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12" name="AutoShape 37"/>
          <p:cNvCxnSpPr>
            <a:cxnSpLocks noChangeShapeType="1"/>
            <a:endCxn id="11" idx="1"/>
          </p:cNvCxnSpPr>
          <p:nvPr/>
        </p:nvCxnSpPr>
        <p:spPr bwMode="auto">
          <a:xfrm>
            <a:off x="5606604" y="3492873"/>
            <a:ext cx="1655763" cy="9239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13" name="Line 38"/>
          <p:cNvSpPr>
            <a:spLocks noChangeAspect="1" noChangeShapeType="1"/>
          </p:cNvSpPr>
          <p:nvPr/>
        </p:nvSpPr>
        <p:spPr bwMode="auto">
          <a:xfrm flipH="1">
            <a:off x="4774754" y="3507160"/>
            <a:ext cx="831850" cy="1443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14" name="AutoShape 39"/>
          <p:cNvCxnSpPr>
            <a:cxnSpLocks noChangeShapeType="1"/>
            <a:endCxn id="11" idx="1"/>
          </p:cNvCxnSpPr>
          <p:nvPr/>
        </p:nvCxnSpPr>
        <p:spPr bwMode="auto">
          <a:xfrm flipH="1">
            <a:off x="7262367" y="3521448"/>
            <a:ext cx="503237" cy="895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5" name="Line 40"/>
          <p:cNvSpPr>
            <a:spLocks noChangeShapeType="1"/>
          </p:cNvSpPr>
          <p:nvPr/>
        </p:nvSpPr>
        <p:spPr bwMode="auto">
          <a:xfrm>
            <a:off x="4527104" y="3507160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6" name="Line 41"/>
          <p:cNvSpPr>
            <a:spLocks noChangeShapeType="1"/>
          </p:cNvSpPr>
          <p:nvPr/>
        </p:nvSpPr>
        <p:spPr bwMode="auto">
          <a:xfrm>
            <a:off x="4109592" y="4226298"/>
            <a:ext cx="10795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17" name="AutoShape 42"/>
          <p:cNvCxnSpPr>
            <a:cxnSpLocks noChangeShapeType="1"/>
            <a:stCxn id="15" idx="1"/>
            <a:endCxn id="16" idx="0"/>
          </p:cNvCxnSpPr>
          <p:nvPr/>
        </p:nvCxnSpPr>
        <p:spPr bwMode="auto">
          <a:xfrm flipH="1">
            <a:off x="4109592" y="3521448"/>
            <a:ext cx="1497012" cy="69056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8" name="AutoShape 43"/>
          <p:cNvCxnSpPr>
            <a:cxnSpLocks noChangeShapeType="1"/>
            <a:stCxn id="15" idx="0"/>
            <a:endCxn id="16" idx="0"/>
          </p:cNvCxnSpPr>
          <p:nvPr/>
        </p:nvCxnSpPr>
        <p:spPr bwMode="auto">
          <a:xfrm flipH="1">
            <a:off x="4109592" y="3492873"/>
            <a:ext cx="417512" cy="719137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9" name="Line 44"/>
          <p:cNvSpPr>
            <a:spLocks noChangeShapeType="1"/>
          </p:cNvSpPr>
          <p:nvPr/>
        </p:nvSpPr>
        <p:spPr bwMode="auto">
          <a:xfrm flipV="1">
            <a:off x="4109592" y="2057773"/>
            <a:ext cx="0" cy="2159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20" name="AutoShape 45"/>
          <p:cNvCxnSpPr>
            <a:cxnSpLocks noChangeShapeType="1"/>
            <a:stCxn id="42" idx="0"/>
            <a:endCxn id="19" idx="1"/>
          </p:cNvCxnSpPr>
          <p:nvPr/>
        </p:nvCxnSpPr>
        <p:spPr bwMode="auto">
          <a:xfrm flipH="1" flipV="1">
            <a:off x="4109592" y="2043485"/>
            <a:ext cx="1498600" cy="144938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4376292" y="461841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4958904" y="461841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7046467" y="433107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3728592" y="164184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4598542" y="416121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7616379" y="303408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3890517" y="416121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5404992" y="3611935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31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738242" y="2988048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32</a:t>
            </a: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 flipV="1">
            <a:off x="4109592" y="2057773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5744717" y="109098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5103367" y="4402510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V="1">
            <a:off x="4136579" y="1379910"/>
            <a:ext cx="1470025" cy="660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4" name="AutoShape 70"/>
          <p:cNvCxnSpPr>
            <a:cxnSpLocks noChangeShapeType="1"/>
            <a:stCxn id="30" idx="1"/>
            <a:endCxn id="42" idx="1"/>
          </p:cNvCxnSpPr>
          <p:nvPr/>
        </p:nvCxnSpPr>
        <p:spPr bwMode="auto">
          <a:xfrm>
            <a:off x="4109592" y="2043485"/>
            <a:ext cx="1084262" cy="219710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35" name="AutoShape 71"/>
          <p:cNvCxnSpPr>
            <a:cxnSpLocks noChangeShapeType="1"/>
            <a:stCxn id="30" idx="1"/>
            <a:endCxn id="15" idx="0"/>
          </p:cNvCxnSpPr>
          <p:nvPr/>
        </p:nvCxnSpPr>
        <p:spPr bwMode="auto">
          <a:xfrm>
            <a:off x="4109592" y="2043485"/>
            <a:ext cx="417512" cy="1449388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55636"/>
              </p:ext>
            </p:extLst>
          </p:nvPr>
        </p:nvGraphicFramePr>
        <p:xfrm>
          <a:off x="1474342" y="1718048"/>
          <a:ext cx="200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865" imgH="444307" progId="Equation.DSMT4">
                  <p:embed/>
                </p:oleObj>
              </mc:Choice>
              <mc:Fallback>
                <p:oleObj name="Equation" r:id="rId8" imgW="1002865" imgH="444307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342" y="1718048"/>
                        <a:ext cx="2006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074286"/>
              </p:ext>
            </p:extLst>
          </p:nvPr>
        </p:nvGraphicFramePr>
        <p:xfrm>
          <a:off x="393254" y="3146798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228600" progId="Equation.DSMT4">
                  <p:embed/>
                </p:oleObj>
              </mc:Choice>
              <mc:Fallback>
                <p:oleObj name="Equation" r:id="rId10" imgW="914400" imgH="2286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54" y="3146798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09308"/>
              </p:ext>
            </p:extLst>
          </p:nvPr>
        </p:nvGraphicFramePr>
        <p:xfrm>
          <a:off x="393254" y="393261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73" imgH="228501" progId="Equation.DSMT4">
                  <p:embed/>
                </p:oleObj>
              </mc:Choice>
              <mc:Fallback>
                <p:oleObj name="Equation" r:id="rId12" imgW="291973" imgH="228501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54" y="3932610"/>
                        <a:ext cx="58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38"/>
          <p:cNvSpPr>
            <a:spLocks noChangeAspect="1" noChangeShapeType="1"/>
          </p:cNvSpPr>
          <p:nvPr/>
        </p:nvSpPr>
        <p:spPr bwMode="auto">
          <a:xfrm flipH="1">
            <a:off x="4776342" y="3503985"/>
            <a:ext cx="831850" cy="1443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28008"/>
              </p:ext>
            </p:extLst>
          </p:nvPr>
        </p:nvGraphicFramePr>
        <p:xfrm>
          <a:off x="893317" y="3718298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0891" imgH="444307" progId="Equation.DSMT4">
                  <p:embed/>
                </p:oleObj>
              </mc:Choice>
              <mc:Fallback>
                <p:oleObj name="Equation" r:id="rId14" imgW="710891" imgH="444307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317" y="3718298"/>
                        <a:ext cx="1422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0415"/>
              </p:ext>
            </p:extLst>
          </p:nvPr>
        </p:nvGraphicFramePr>
        <p:xfrm>
          <a:off x="2231579" y="3718298"/>
          <a:ext cx="144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586" imgH="444307" progId="Equation.DSMT4">
                  <p:embed/>
                </p:oleObj>
              </mc:Choice>
              <mc:Fallback>
                <p:oleObj name="Equation" r:id="rId16" imgW="723586" imgH="444307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579" y="3718298"/>
                        <a:ext cx="1447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54"/>
          <p:cNvSpPr>
            <a:spLocks noChangeAspect="1" noChangeShapeType="1"/>
          </p:cNvSpPr>
          <p:nvPr/>
        </p:nvSpPr>
        <p:spPr bwMode="auto">
          <a:xfrm flipH="1">
            <a:off x="5192267" y="3507160"/>
            <a:ext cx="414337" cy="7191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43" name="AutoShape 50"/>
          <p:cNvCxnSpPr>
            <a:cxnSpLocks noChangeShapeType="1"/>
            <a:stCxn id="11" idx="0"/>
          </p:cNvCxnSpPr>
          <p:nvPr/>
        </p:nvCxnSpPr>
        <p:spPr bwMode="auto">
          <a:xfrm flipV="1">
            <a:off x="5103367" y="3492873"/>
            <a:ext cx="503237" cy="895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</p:spPr>
      </p:cxnSp>
      <p:sp>
        <p:nvSpPr>
          <p:cNvPr id="4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0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52" name="六角星 5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511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-0.13043 L 4.16667E-6 -2.13691E-6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652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879 L 0.16528 -0.10314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471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 autoUpdateAnimBg="0"/>
      <p:bldP spid="10" grpId="0" animBg="1"/>
      <p:bldP spid="21" grpId="0"/>
      <p:bldP spid="22" grpId="0"/>
      <p:bldP spid="23" grpId="0"/>
      <p:bldP spid="24" grpId="0"/>
      <p:bldP spid="25" grpId="0"/>
      <p:bldP spid="25" grpId="1"/>
      <p:bldP spid="26" grpId="0"/>
      <p:bldP spid="27" grpId="0"/>
      <p:bldP spid="28" grpId="0"/>
      <p:bldP spid="29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-252504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80470"/>
              </p:ext>
            </p:extLst>
          </p:nvPr>
        </p:nvGraphicFramePr>
        <p:xfrm>
          <a:off x="827584" y="735310"/>
          <a:ext cx="7069138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61200" imgH="4127500" progId="Equation.DSMT4">
                  <p:embed/>
                </p:oleObj>
              </mc:Choice>
              <mc:Fallback>
                <p:oleObj name="Equation" r:id="rId2" imgW="7061200" imgH="412750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35310"/>
                        <a:ext cx="7069138" cy="413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179512" y="97468"/>
            <a:ext cx="8071987" cy="523220"/>
            <a:chOff x="179512" y="-46548"/>
            <a:chExt cx="807198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179512" y="-46548"/>
              <a:ext cx="8071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</a:rPr>
                <a:t>   </a:t>
              </a:r>
              <a:r>
                <a:rPr lang="zh-CN" altLang="en-US" sz="2800" b="1" dirty="0">
                  <a:latin typeface="+mn-ea"/>
                </a:rPr>
                <a:t>设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104535"/>
                </p:ext>
              </p:extLst>
            </p:nvPr>
          </p:nvGraphicFramePr>
          <p:xfrm>
            <a:off x="1187624" y="44624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51000" imgH="431800" progId="Equation.DSMT4">
                    <p:embed/>
                  </p:oleObj>
                </mc:Choice>
                <mc:Fallback>
                  <p:oleObj name="Equation" r:id="rId4" imgW="1651000" imgH="431800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4624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95536" y="4922004"/>
            <a:ext cx="8495959" cy="523220"/>
            <a:chOff x="395536" y="4869160"/>
            <a:chExt cx="8495959" cy="523220"/>
          </a:xfrm>
        </p:grpSpPr>
        <p:sp>
          <p:nvSpPr>
            <p:cNvPr id="27" name="矩形 26"/>
            <p:cNvSpPr/>
            <p:nvPr/>
          </p:nvSpPr>
          <p:spPr>
            <a:xfrm>
              <a:off x="395536" y="4869160"/>
              <a:ext cx="84959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则                       两两正交且与                           等价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1956310"/>
                </p:ext>
              </p:extLst>
            </p:nvPr>
          </p:nvGraphicFramePr>
          <p:xfrm>
            <a:off x="1026405" y="4914413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62100" imgH="431800" progId="Equation.DSMT4">
                    <p:embed/>
                  </p:oleObj>
                </mc:Choice>
                <mc:Fallback>
                  <p:oleObj name="Equation" r:id="rId6" imgW="1562100" imgH="431800" progId="Equation.DSMT4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405" y="4914413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727638"/>
                </p:ext>
              </p:extLst>
            </p:nvPr>
          </p:nvGraphicFramePr>
          <p:xfrm>
            <a:off x="5168404" y="4869160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51000" imgH="431800" progId="Equation.DSMT4">
                    <p:embed/>
                  </p:oleObj>
                </mc:Choice>
                <mc:Fallback>
                  <p:oleObj name="Equation" r:id="rId8" imgW="1651000" imgH="431800" progId="Equation.DSMT4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404" y="4869160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433759" y="5426060"/>
            <a:ext cx="7882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上面的公式称为</a:t>
            </a:r>
            <a:r>
              <a:rPr lang="zh-CN" altLang="en-US" sz="2800" b="1" dirty="0">
                <a:solidFill>
                  <a:srgbClr val="FF0000"/>
                </a:solidFill>
              </a:rPr>
              <a:t>施密特正交化公式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六角星 18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>
            <a:off x="329005" y="260846"/>
            <a:ext cx="1547664" cy="457200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682" y="997769"/>
            <a:ext cx="8057611" cy="482352"/>
            <a:chOff x="107504" y="1680121"/>
            <a:chExt cx="8057611" cy="482352"/>
          </a:xfrm>
        </p:grpSpPr>
        <p:sp>
          <p:nvSpPr>
            <p:cNvPr id="6" name="圆角矩形 5"/>
            <p:cNvSpPr/>
            <p:nvPr/>
          </p:nvSpPr>
          <p:spPr>
            <a:xfrm>
              <a:off x="151300" y="1680121"/>
              <a:ext cx="8013815" cy="4823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504" y="1700808"/>
              <a:ext cx="6753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向量空间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400" b="1" dirty="0"/>
                <a:t>的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最大无关组</a:t>
              </a:r>
              <a:r>
                <a:rPr lang="zh-CN" altLang="en-US" sz="2400" b="1" dirty="0"/>
                <a:t>叫做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400" b="1" dirty="0"/>
                <a:t>的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基</a:t>
              </a:r>
              <a:r>
                <a:rPr lang="zh-CN" altLang="en-US" sz="2400" b="1" dirty="0"/>
                <a:t>（或基底）</a:t>
              </a:r>
            </a:p>
          </p:txBody>
        </p:sp>
      </p:grpSp>
      <p:sp>
        <p:nvSpPr>
          <p:cNvPr id="8" name="单圆角矩形 7"/>
          <p:cNvSpPr/>
          <p:nvPr/>
        </p:nvSpPr>
        <p:spPr>
          <a:xfrm>
            <a:off x="307446" y="1806588"/>
            <a:ext cx="1547664" cy="457200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维数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47656" y="2593915"/>
            <a:ext cx="8004637" cy="504056"/>
            <a:chOff x="160478" y="3212976"/>
            <a:chExt cx="8004637" cy="504056"/>
          </a:xfrm>
        </p:grpSpPr>
        <p:sp>
          <p:nvSpPr>
            <p:cNvPr id="10" name="圆角矩形 9"/>
            <p:cNvSpPr/>
            <p:nvPr/>
          </p:nvSpPr>
          <p:spPr>
            <a:xfrm>
              <a:off x="160478" y="3234680"/>
              <a:ext cx="8004637" cy="4823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871" y="3212976"/>
              <a:ext cx="7546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最大无关组所含向量的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个数</a:t>
              </a:r>
              <a:r>
                <a:rPr lang="zh-CN" altLang="en-US" sz="2400" b="1" dirty="0"/>
                <a:t>叫做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400" b="1" dirty="0"/>
                <a:t>的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维数</a:t>
              </a:r>
              <a:r>
                <a:rPr lang="zh-CN" altLang="en-US" sz="2400" b="1" dirty="0"/>
                <a:t>，记作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dim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V.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4.5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量  空  间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念</a:t>
            </a:r>
          </a:p>
        </p:txBody>
      </p:sp>
      <p:sp>
        <p:nvSpPr>
          <p:cNvPr id="24" name="单圆角矩形 4">
            <a:extLst>
              <a:ext uri="{FF2B5EF4-FFF2-40B4-BE49-F238E27FC236}">
                <a16:creationId xmlns:a16="http://schemas.microsoft.com/office/drawing/2014/main" id="{47FAF62F-9FA4-21FD-76F8-371DB7CD20F5}"/>
              </a:ext>
            </a:extLst>
          </p:cNvPr>
          <p:cNvSpPr/>
          <p:nvPr/>
        </p:nvSpPr>
        <p:spPr>
          <a:xfrm>
            <a:off x="307446" y="3528499"/>
            <a:ext cx="1547664" cy="457200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坐标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BB4797C-C268-5526-D08A-67526E60E66D}"/>
              </a:ext>
            </a:extLst>
          </p:cNvPr>
          <p:cNvGrpSpPr/>
          <p:nvPr/>
        </p:nvGrpSpPr>
        <p:grpSpPr>
          <a:xfrm>
            <a:off x="238478" y="4227809"/>
            <a:ext cx="8339206" cy="1490465"/>
            <a:chOff x="151300" y="1680120"/>
            <a:chExt cx="8339206" cy="1490465"/>
          </a:xfrm>
        </p:grpSpPr>
        <p:sp>
          <p:nvSpPr>
            <p:cNvPr id="26" name="圆角矩形 5">
              <a:extLst>
                <a:ext uri="{FF2B5EF4-FFF2-40B4-BE49-F238E27FC236}">
                  <a16:creationId xmlns:a16="http://schemas.microsoft.com/office/drawing/2014/main" id="{D6CA5863-5C86-4119-BC46-E06C8E03E559}"/>
                </a:ext>
              </a:extLst>
            </p:cNvPr>
            <p:cNvSpPr/>
            <p:nvPr/>
          </p:nvSpPr>
          <p:spPr>
            <a:xfrm>
              <a:off x="151300" y="1680120"/>
              <a:ext cx="8013815" cy="14904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235B1D99-A3D7-7FC5-8366-CD27505E17BA}"/>
                </a:ext>
              </a:extLst>
            </p:cNvPr>
            <p:cNvSpPr txBox="1"/>
            <p:nvPr/>
          </p:nvSpPr>
          <p:spPr>
            <a:xfrm>
              <a:off x="151300" y="1680120"/>
              <a:ext cx="8339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设                        是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400" b="1" dirty="0"/>
                <a:t>维向量空间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400" b="1" dirty="0"/>
                <a:t>的一个基，则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400" b="1" dirty="0"/>
                <a:t>中任一向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85E10E86-B1DB-C814-514D-446B27ABC8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6113" y="1717873"/>
            <a:ext cx="1524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880" imgH="393480" progId="Equation.DSMT4">
                    <p:embed/>
                  </p:oleObj>
                </mc:Choice>
                <mc:Fallback>
                  <p:oleObj name="Equation" r:id="rId2" imgW="1523880" imgH="39348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113" y="1717873"/>
                          <a:ext cx="15240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F14B3C-8A27-6C67-A833-0EAE3D7D37C1}"/>
              </a:ext>
            </a:extLst>
          </p:cNvPr>
          <p:cNvGrpSpPr/>
          <p:nvPr/>
        </p:nvGrpSpPr>
        <p:grpSpPr>
          <a:xfrm>
            <a:off x="246940" y="4731865"/>
            <a:ext cx="8300670" cy="471025"/>
            <a:chOff x="159762" y="2199547"/>
            <a:chExt cx="8300670" cy="471025"/>
          </a:xfrm>
        </p:grpSpPr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D56B7CFC-82D9-B5C0-7E36-E17965EB7F35}"/>
                </a:ext>
              </a:extLst>
            </p:cNvPr>
            <p:cNvSpPr txBox="1"/>
            <p:nvPr/>
          </p:nvSpPr>
          <p:spPr>
            <a:xfrm>
              <a:off x="159762" y="2199547"/>
              <a:ext cx="8300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量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/>
                <a:t>都可表示为                                                 </a:t>
              </a:r>
              <a:r>
                <a:rPr lang="en-US" altLang="zh-CN" sz="2400" b="1" dirty="0"/>
                <a:t>, </a:t>
              </a:r>
              <a:r>
                <a:rPr lang="zh-CN" altLang="en-US" sz="2400" b="1" dirty="0"/>
                <a:t>数组                         </a:t>
              </a:r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990DF3F3-55FC-95AC-E6D0-233B182C90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5628" y="2276872"/>
            <a:ext cx="3238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38500" imgH="393700" progId="Equation.DSMT4">
                    <p:embed/>
                  </p:oleObj>
                </mc:Choice>
                <mc:Fallback>
                  <p:oleObj name="Equation" r:id="rId4" imgW="3238500" imgH="39370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628" y="2276872"/>
                          <a:ext cx="32385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0BED644A-CD47-DCC3-74FB-2808D37215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62092" y="2267512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37589" imgH="393529" progId="Equation.DSMT4">
                    <p:embed/>
                  </p:oleObj>
                </mc:Choice>
                <mc:Fallback>
                  <p:oleObj name="Equation" r:id="rId6" imgW="1637589" imgH="393529" progId="Equation.DSMT4">
                    <p:embed/>
                    <p:pic>
                      <p:nvPicPr>
                        <p:cNvPr id="11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2092" y="2267512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1FCD06B-03BF-7F4A-8D76-8D65E8F9CA7B}"/>
              </a:ext>
            </a:extLst>
          </p:cNvPr>
          <p:cNvGrpSpPr/>
          <p:nvPr/>
        </p:nvGrpSpPr>
        <p:grpSpPr>
          <a:xfrm>
            <a:off x="296713" y="5235921"/>
            <a:ext cx="5375189" cy="461665"/>
            <a:chOff x="209535" y="2708920"/>
            <a:chExt cx="5375189" cy="461665"/>
          </a:xfrm>
        </p:grpSpPr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3AD98151-FEBA-8E50-9903-68BE79461AA0}"/>
                </a:ext>
              </a:extLst>
            </p:cNvPr>
            <p:cNvSpPr txBox="1"/>
            <p:nvPr/>
          </p:nvSpPr>
          <p:spPr>
            <a:xfrm>
              <a:off x="209535" y="2708920"/>
              <a:ext cx="5375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叫做向量 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在基                        下的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坐标</a:t>
              </a:r>
              <a:r>
                <a:rPr lang="en-US" altLang="zh-CN" sz="2400" b="1" dirty="0"/>
                <a:t>.</a:t>
              </a:r>
              <a:endParaRPr lang="zh-CN" altLang="en-US" sz="2400" b="1" dirty="0"/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17ED9D84-9141-53B9-B0C9-25B8D234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1275" y="2776786"/>
            <a:ext cx="1524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3880" imgH="393480" progId="Equation.DSMT4">
                    <p:embed/>
                  </p:oleObj>
                </mc:Choice>
                <mc:Fallback>
                  <p:oleObj name="Equation" r:id="rId8" imgW="1523880" imgH="39348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275" y="2776786"/>
                          <a:ext cx="15240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47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23528" y="404664"/>
            <a:ext cx="8280920" cy="523220"/>
            <a:chOff x="-36512" y="556449"/>
            <a:chExt cx="8280920" cy="523220"/>
          </a:xfrm>
        </p:grpSpPr>
        <p:sp>
          <p:nvSpPr>
            <p:cNvPr id="10" name="矩形 9"/>
            <p:cNvSpPr/>
            <p:nvPr/>
          </p:nvSpPr>
          <p:spPr>
            <a:xfrm>
              <a:off x="-36512" y="556449"/>
              <a:ext cx="82809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把                      单位化，称为施密特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正交规范化</a:t>
              </a:r>
              <a:r>
                <a:rPr lang="zh-CN" altLang="en-US" sz="2800" b="1" dirty="0"/>
                <a:t>过程。 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2468587"/>
                </p:ext>
              </p:extLst>
            </p:nvPr>
          </p:nvGraphicFramePr>
          <p:xfrm>
            <a:off x="555054" y="610231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62100" imgH="431800" progId="Equation.DSMT4">
                    <p:embed/>
                  </p:oleObj>
                </mc:Choice>
                <mc:Fallback>
                  <p:oleObj name="Equation" r:id="rId2" imgW="1562100" imgH="431800" progId="Equation.DSMT4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054" y="610231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09651" y="1124744"/>
            <a:ext cx="1074942" cy="642469"/>
            <a:chOff x="264907" y="3645024"/>
            <a:chExt cx="1074942" cy="642469"/>
          </a:xfrm>
        </p:grpSpPr>
        <p:sp>
          <p:nvSpPr>
            <p:cNvPr id="17" name="上凸带形 16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109651" y="1864052"/>
            <a:ext cx="8062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      </a:t>
            </a:r>
            <a:r>
              <a:rPr lang="zh-CN" altLang="zh-CN" sz="2800" b="1" dirty="0"/>
              <a:t>任意一组</a:t>
            </a:r>
            <a:r>
              <a:rPr lang="zh-CN" altLang="zh-CN" sz="2800" b="1" dirty="0">
                <a:solidFill>
                  <a:srgbClr val="FF0000"/>
                </a:solidFill>
              </a:rPr>
              <a:t>线性无关</a:t>
            </a:r>
            <a:r>
              <a:rPr lang="zh-CN" altLang="zh-CN" sz="2800" b="1" dirty="0"/>
              <a:t>的向量都可以通过施密特正交规范化过程化成一组</a:t>
            </a:r>
            <a:r>
              <a:rPr lang="zh-CN" altLang="zh-CN" sz="2800" b="1" dirty="0">
                <a:solidFill>
                  <a:srgbClr val="FF0000"/>
                </a:solidFill>
              </a:rPr>
              <a:t>两两正交的</a:t>
            </a:r>
            <a:r>
              <a:rPr lang="zh-CN" altLang="zh-CN" sz="2800" b="1" dirty="0"/>
              <a:t>单位向量。</a:t>
            </a:r>
            <a:endParaRPr lang="zh-CN" altLang="zh-CN" sz="2800" dirty="0"/>
          </a:p>
        </p:txBody>
      </p:sp>
      <p:sp>
        <p:nvSpPr>
          <p:cNvPr id="30" name="六角星 29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40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99592" y="942345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设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30"/>
          <p:cNvSpPr txBox="1"/>
          <p:nvPr/>
        </p:nvSpPr>
        <p:spPr>
          <a:xfrm>
            <a:off x="321080" y="1484784"/>
            <a:ext cx="761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用施密特正交、规范化过程把这组向量正交、</a:t>
            </a:r>
            <a:r>
              <a:rPr lang="en-US" altLang="zh-CN" sz="2800" b="1" dirty="0">
                <a:latin typeface="+mn-ea"/>
              </a:rPr>
              <a:t>  </a:t>
            </a:r>
            <a:r>
              <a:rPr lang="zh-CN" altLang="zh-CN" sz="2800" b="1" dirty="0">
                <a:latin typeface="+mn-ea"/>
              </a:rPr>
              <a:t>规范化。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41450" y="974725"/>
          <a:ext cx="643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38900" imgH="457200" progId="Equation.DSMT4">
                  <p:embed/>
                </p:oleObj>
              </mc:Choice>
              <mc:Fallback>
                <p:oleObj name="Equation" r:id="rId2" imgW="6438900" imgH="4572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974725"/>
                        <a:ext cx="643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1096" y="2690916"/>
            <a:ext cx="793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正交化</a:t>
            </a:r>
            <a:r>
              <a:rPr lang="zh-CN" altLang="en-US" sz="2800" b="1" dirty="0">
                <a:latin typeface="+mn-ea"/>
              </a:rPr>
              <a:t>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488" y="3208338"/>
          <a:ext cx="6705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05600" imgH="800100" progId="Equation.DSMT4">
                  <p:embed/>
                </p:oleObj>
              </mc:Choice>
              <mc:Fallback>
                <p:oleObj name="Equation" r:id="rId4" imgW="6705600" imgH="8001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208338"/>
                        <a:ext cx="6705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-180528" y="3861048"/>
            <a:ext cx="793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单位化</a:t>
            </a:r>
            <a:r>
              <a:rPr lang="zh-CN" altLang="en-US" sz="2800" b="1" dirty="0">
                <a:latin typeface="+mn-ea"/>
              </a:rPr>
              <a:t>得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8438" y="4352925"/>
          <a:ext cx="741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16800" imgH="850900" progId="Equation.DSMT4">
                  <p:embed/>
                </p:oleObj>
              </mc:Choice>
              <mc:Fallback>
                <p:oleObj name="Equation" r:id="rId6" imgW="7416800" imgH="8509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4352925"/>
                        <a:ext cx="7416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11537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30"/>
          <p:cNvSpPr txBox="1"/>
          <p:nvPr/>
        </p:nvSpPr>
        <p:spPr>
          <a:xfrm>
            <a:off x="168747" y="965931"/>
            <a:ext cx="829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  设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=(1,1,1)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，求一组非零向量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，使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两两正交。             </a:t>
            </a:r>
            <a:endParaRPr lang="zh-CN" altLang="zh-CN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080" y="2060848"/>
            <a:ext cx="8211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 解  记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1,1,1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  <a:p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应满足齐次线性方程组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87813"/>
              </p:ext>
            </p:extLst>
          </p:nvPr>
        </p:nvGraphicFramePr>
        <p:xfrm>
          <a:off x="1460500" y="3135313"/>
          <a:ext cx="212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393700" progId="Equation.DSMT4">
                  <p:embed/>
                </p:oleObj>
              </mc:Choice>
              <mc:Fallback>
                <p:oleObj name="Equation" r:id="rId2" imgW="2120900" imgH="3937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135313"/>
                        <a:ext cx="212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528" y="3675801"/>
            <a:ext cx="785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从而有基础解系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57007"/>
              </p:ext>
            </p:extLst>
          </p:nvPr>
        </p:nvGraphicFramePr>
        <p:xfrm>
          <a:off x="3036888" y="3714750"/>
          <a:ext cx="476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62500" imgH="482600" progId="Equation.DSMT4">
                  <p:embed/>
                </p:oleObj>
              </mc:Choice>
              <mc:Fallback>
                <p:oleObj name="Equation" r:id="rId4" imgW="4762500" imgH="4826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714750"/>
                        <a:ext cx="4762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16"/>
          <p:cNvSpPr txBox="1"/>
          <p:nvPr/>
        </p:nvSpPr>
        <p:spPr>
          <a:xfrm>
            <a:off x="323528" y="4209452"/>
            <a:ext cx="174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令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/>
                <a:sym typeface="Symbol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  <a:sym typeface="Symbol"/>
              </a:rPr>
              <a:t>，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7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214546" y="4187836"/>
          <a:ext cx="2476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500" imgH="812800" progId="Equation.DSMT4">
                  <p:embed/>
                </p:oleObj>
              </mc:Choice>
              <mc:Fallback>
                <p:oleObj name="Equation" r:id="rId6" imgW="2476500" imgH="8128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187836"/>
                        <a:ext cx="24765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30"/>
          <p:cNvSpPr txBox="1"/>
          <p:nvPr/>
        </p:nvSpPr>
        <p:spPr>
          <a:xfrm>
            <a:off x="321147" y="5048920"/>
            <a:ext cx="82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  <a:cs typeface="Times New Roman"/>
              </a:rPr>
              <a:t>则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两两正交。             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90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7" grpId="0"/>
      <p:bldP spid="25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897682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三、 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10" name="流程图: 可选过程 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992695" y="799962"/>
            <a:ext cx="753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方阵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满足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89008"/>
              </p:ext>
            </p:extLst>
          </p:nvPr>
        </p:nvGraphicFramePr>
        <p:xfrm>
          <a:off x="1512888" y="1323975"/>
          <a:ext cx="494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0300" imgH="546100" progId="Equation.DSMT4">
                  <p:embed/>
                </p:oleObj>
              </mc:Choice>
              <mc:Fallback>
                <p:oleObj name="Equation" r:id="rId2" imgW="4940300" imgH="5461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1323975"/>
                        <a:ext cx="4940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30"/>
          <p:cNvSpPr txBox="1"/>
          <p:nvPr/>
        </p:nvSpPr>
        <p:spPr>
          <a:xfrm>
            <a:off x="323528" y="1844824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正交阵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4" name="六角星 13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520" y="2617748"/>
            <a:ext cx="1150506" cy="523220"/>
            <a:chOff x="129208" y="932973"/>
            <a:chExt cx="1150506" cy="523220"/>
          </a:xfrm>
        </p:grpSpPr>
        <p:sp>
          <p:nvSpPr>
            <p:cNvPr id="17" name="流程图: 可选过程 16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327272" y="3284984"/>
            <a:ext cx="7773120" cy="122413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30"/>
          <p:cNvSpPr txBox="1"/>
          <p:nvPr/>
        </p:nvSpPr>
        <p:spPr>
          <a:xfrm>
            <a:off x="406921" y="3356992"/>
            <a:ext cx="761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正交变换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是正交矩阵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保持向量的长度（范数）不变。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2" name="TextBox 30"/>
          <p:cNvSpPr txBox="1"/>
          <p:nvPr/>
        </p:nvSpPr>
        <p:spPr>
          <a:xfrm>
            <a:off x="1202753" y="4581128"/>
            <a:ext cx="682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证明：设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是正交矩阵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3" name="TextBox 30"/>
          <p:cNvSpPr txBox="1"/>
          <p:nvPr/>
        </p:nvSpPr>
        <p:spPr>
          <a:xfrm>
            <a:off x="395536" y="5138028"/>
            <a:ext cx="682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||x||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Py,Py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||y||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19" grpId="0" animBg="1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5570" y="302338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283968" y="548680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26976" y="548680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55776" y="1996319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3419872" y="142025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247263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>
                <a:solidFill>
                  <a:srgbClr val="FF0000"/>
                </a:solidFill>
                <a:latin typeface="+mj-ea"/>
              </a:rPr>
              <a:t>正交阵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+mj-ea"/>
                <a:ea typeface="+mj-ea"/>
              </a:rPr>
              <a:t>正交阵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452035"/>
              </p:ext>
            </p:extLst>
          </p:nvPr>
        </p:nvGraphicFramePr>
        <p:xfrm>
          <a:off x="915988" y="1357313"/>
          <a:ext cx="224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355600" progId="Equation.DSMT4">
                  <p:embed/>
                </p:oleObj>
              </mc:Choice>
              <mc:Fallback>
                <p:oleObj name="Equation" r:id="rId2" imgW="2247900" imgH="355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57313"/>
                        <a:ext cx="224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527195"/>
              </p:ext>
            </p:extLst>
          </p:nvPr>
        </p:nvGraphicFramePr>
        <p:xfrm>
          <a:off x="5697538" y="1138238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060" imgH="355446" progId="Equation.DSMT4">
                  <p:embed/>
                </p:oleObj>
              </mc:Choice>
              <mc:Fallback>
                <p:oleObj name="Equation" r:id="rId4" imgW="1244060" imgH="355446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138238"/>
                        <a:ext cx="1244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40137"/>
              </p:ext>
            </p:extLst>
          </p:nvPr>
        </p:nvGraphicFramePr>
        <p:xfrm>
          <a:off x="4756150" y="186879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17" imgH="330057" progId="Equation.DSMT4">
                  <p:embed/>
                </p:oleObj>
              </mc:Choice>
              <mc:Fallback>
                <p:oleObj name="Equation" r:id="rId6" imgW="190417" imgH="330057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868798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80112" y="163627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也是正交阵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393" y="3394381"/>
            <a:ext cx="359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/>
              <a:t>的行（列）</a:t>
            </a:r>
            <a:r>
              <a:rPr lang="zh-CN" altLang="en-US" sz="3200" b="1" dirty="0"/>
              <a:t>向量</a:t>
            </a:r>
            <a:r>
              <a:rPr lang="zh-CN" altLang="zh-CN" sz="3200" b="1" dirty="0"/>
              <a:t>都是</a:t>
            </a:r>
            <a:r>
              <a:rPr lang="zh-CN" altLang="zh-CN" sz="3200" b="1" dirty="0">
                <a:solidFill>
                  <a:srgbClr val="FF0000"/>
                </a:solidFill>
              </a:rPr>
              <a:t>两两正交</a:t>
            </a:r>
            <a:r>
              <a:rPr lang="zh-CN" altLang="zh-CN" sz="3200" b="1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单位向量</a:t>
            </a:r>
            <a:r>
              <a:rPr lang="zh-CN" altLang="en-US" sz="3200" b="1" dirty="0"/>
              <a:t>。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左右箭头 25"/>
          <p:cNvSpPr/>
          <p:nvPr/>
        </p:nvSpPr>
        <p:spPr>
          <a:xfrm rot="5400000">
            <a:off x="1216110" y="27259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24689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" grpId="0" animBg="1"/>
      <p:bldP spid="30" grpId="0" animBg="1"/>
      <p:bldP spid="13" grpId="0" animBg="1"/>
      <p:bldP spid="32" grpId="0" animBg="1"/>
      <p:bldP spid="34" grpId="0"/>
      <p:bldP spid="20" grpId="0"/>
      <p:bldP spid="25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563888" y="4974267"/>
            <a:ext cx="453650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948269" y="3717032"/>
            <a:ext cx="369573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+mj-ea"/>
                <a:ea typeface="+mj-ea"/>
              </a:rPr>
              <a:t>正交阵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4" name="TextBox 30"/>
          <p:cNvSpPr txBox="1"/>
          <p:nvPr/>
        </p:nvSpPr>
        <p:spPr>
          <a:xfrm>
            <a:off x="323528" y="332656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证明：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的行向量都是两两正交的单位向量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323528" y="889556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证明：若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807130"/>
              </p:ext>
            </p:extLst>
          </p:nvPr>
        </p:nvGraphicFramePr>
        <p:xfrm>
          <a:off x="1043608" y="1544638"/>
          <a:ext cx="66167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16700" imgH="1955800" progId="Equation.DSMT4">
                  <p:embed/>
                </p:oleObj>
              </mc:Choice>
              <mc:Fallback>
                <p:oleObj name="Equation" r:id="rId2" imgW="6616700" imgH="195580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544638"/>
                        <a:ext cx="66167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41287"/>
              </p:ext>
            </p:extLst>
          </p:nvPr>
        </p:nvGraphicFramePr>
        <p:xfrm>
          <a:off x="683568" y="3646488"/>
          <a:ext cx="2463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800" imgH="1930400" progId="Equation.DSMT4">
                  <p:embed/>
                </p:oleObj>
              </mc:Choice>
              <mc:Fallback>
                <p:oleObj name="Equation" r:id="rId4" imgW="2463800" imgH="193040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6488"/>
                        <a:ext cx="24638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275856" y="4437112"/>
            <a:ext cx="576064" cy="23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0"/>
          <p:cNvSpPr txBox="1"/>
          <p:nvPr/>
        </p:nvSpPr>
        <p:spPr>
          <a:xfrm>
            <a:off x="4019262" y="3717032"/>
            <a:ext cx="362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的行向量都是两两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4788024" y="4201924"/>
            <a:ext cx="2855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正交的单位向量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3659222" y="4974267"/>
            <a:ext cx="458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同理由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，可以推出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向量都是两两正交的单位向量</a:t>
            </a:r>
            <a:endParaRPr lang="zh-CN" altLang="zh-CN" sz="2400" b="1" dirty="0">
              <a:solidFill>
                <a:srgbClr val="00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841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24" grpId="0"/>
      <p:bldP spid="27" grpId="0"/>
      <p:bldP spid="8" grpId="0" animBg="1"/>
      <p:bldP spid="36" grpId="0"/>
      <p:bldP spid="37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5570" y="302338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08524" y="3004431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3968" y="548680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26976" y="548680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55776" y="1996319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3419872" y="142025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247263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>
                <a:solidFill>
                  <a:srgbClr val="FF0000"/>
                </a:solidFill>
                <a:latin typeface="+mj-ea"/>
              </a:rPr>
              <a:t>正交阵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+mj-ea"/>
                <a:ea typeface="+mj-ea"/>
              </a:rPr>
              <a:t>正交阵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878862"/>
              </p:ext>
            </p:extLst>
          </p:nvPr>
        </p:nvGraphicFramePr>
        <p:xfrm>
          <a:off x="915988" y="1357313"/>
          <a:ext cx="224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355600" progId="Equation.DSMT4">
                  <p:embed/>
                </p:oleObj>
              </mc:Choice>
              <mc:Fallback>
                <p:oleObj name="Equation" r:id="rId2" imgW="2247900" imgH="355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57313"/>
                        <a:ext cx="224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885598"/>
              </p:ext>
            </p:extLst>
          </p:nvPr>
        </p:nvGraphicFramePr>
        <p:xfrm>
          <a:off x="5697538" y="1138238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060" imgH="355446" progId="Equation.DSMT4">
                  <p:embed/>
                </p:oleObj>
              </mc:Choice>
              <mc:Fallback>
                <p:oleObj name="Equation" r:id="rId4" imgW="1244060" imgH="355446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138238"/>
                        <a:ext cx="1244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669102"/>
              </p:ext>
            </p:extLst>
          </p:nvPr>
        </p:nvGraphicFramePr>
        <p:xfrm>
          <a:off x="5459413" y="390525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7200" imgH="457200" progId="Equation.DSMT4">
                  <p:embed/>
                </p:oleObj>
              </mc:Choice>
              <mc:Fallback>
                <p:oleObj name="Equation" r:id="rId6" imgW="1727200" imgH="457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3905250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199892"/>
              </p:ext>
            </p:extLst>
          </p:nvPr>
        </p:nvGraphicFramePr>
        <p:xfrm>
          <a:off x="4756150" y="186879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17" imgH="330057" progId="Equation.DSMT4">
                  <p:embed/>
                </p:oleObj>
              </mc:Choice>
              <mc:Fallback>
                <p:oleObj name="Equation" r:id="rId8" imgW="190417" imgH="330057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868798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80112" y="163627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也是正交阵</a:t>
            </a:r>
          </a:p>
        </p:txBody>
      </p:sp>
      <p:sp>
        <p:nvSpPr>
          <p:cNvPr id="4" name="下箭头 3"/>
          <p:cNvSpPr/>
          <p:nvPr/>
        </p:nvSpPr>
        <p:spPr>
          <a:xfrm>
            <a:off x="6080612" y="251522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6393" y="3394381"/>
            <a:ext cx="359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/>
              <a:t>的行（列）</a:t>
            </a:r>
            <a:r>
              <a:rPr lang="zh-CN" altLang="en-US" sz="3200" b="1" dirty="0"/>
              <a:t>向量</a:t>
            </a:r>
            <a:r>
              <a:rPr lang="zh-CN" altLang="zh-CN" sz="3200" b="1" dirty="0"/>
              <a:t>都是</a:t>
            </a:r>
            <a:r>
              <a:rPr lang="zh-CN" altLang="zh-CN" sz="3200" b="1" dirty="0">
                <a:solidFill>
                  <a:srgbClr val="FF0000"/>
                </a:solidFill>
              </a:rPr>
              <a:t>两两正交</a:t>
            </a:r>
            <a:r>
              <a:rPr lang="zh-CN" altLang="zh-CN" sz="3200" b="1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单位向量</a:t>
            </a:r>
            <a:r>
              <a:rPr lang="zh-CN" altLang="en-US" sz="3200" b="1" dirty="0"/>
              <a:t>。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左右箭头 25"/>
          <p:cNvSpPr/>
          <p:nvPr/>
        </p:nvSpPr>
        <p:spPr>
          <a:xfrm rot="5400000">
            <a:off x="1216110" y="27259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779912" y="3940535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34490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2758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矩阵是否正交矩阵？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430507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</a:t>
            </a: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494630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不是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36936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01059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59863"/>
              </p:ext>
            </p:extLst>
          </p:nvPr>
        </p:nvGraphicFramePr>
        <p:xfrm>
          <a:off x="3823370" y="1323975"/>
          <a:ext cx="2836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0104000" imgH="64008000" progId="Equation.DSMT4">
                  <p:embed/>
                </p:oleObj>
              </mc:Choice>
              <mc:Fallback>
                <p:oleObj name="Equation" r:id="rId15" imgW="70104000" imgH="64008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370" y="1323975"/>
                        <a:ext cx="2836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942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矩阵是否正交矩阵？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685975" y="41610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685975" y="47971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71600" y="422535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71600" y="486144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902830"/>
              </p:ext>
            </p:extLst>
          </p:nvPr>
        </p:nvGraphicFramePr>
        <p:xfrm>
          <a:off x="4243388" y="1323975"/>
          <a:ext cx="28606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0713600" imgH="64008000" progId="Equation.DSMT4">
                  <p:embed/>
                </p:oleObj>
              </mc:Choice>
              <mc:Fallback>
                <p:oleObj name="Equation" r:id="rId15" imgW="70713600" imgH="64008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323975"/>
                        <a:ext cx="28606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702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六角星 5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9" name="十字星 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30"/>
          <p:cNvSpPr txBox="1"/>
          <p:nvPr/>
        </p:nvSpPr>
        <p:spPr>
          <a:xfrm>
            <a:off x="684161" y="1849548"/>
            <a:ext cx="156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 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338658" y="1142984"/>
            <a:ext cx="790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+mn-ea"/>
              </a:rPr>
              <a:t> 都是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阵，证明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AB</a:t>
            </a:r>
            <a:r>
              <a:rPr lang="zh-CN" altLang="en-US" sz="2800" b="1" dirty="0">
                <a:latin typeface="+mn-ea"/>
              </a:rPr>
              <a:t>也是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阵。</a:t>
            </a:r>
          </a:p>
        </p:txBody>
      </p:sp>
      <p:sp>
        <p:nvSpPr>
          <p:cNvPr id="23" name="TextBox 30"/>
          <p:cNvSpPr txBox="1"/>
          <p:nvPr/>
        </p:nvSpPr>
        <p:spPr>
          <a:xfrm>
            <a:off x="251520" y="3937780"/>
            <a:ext cx="509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所以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AB</a:t>
            </a:r>
            <a:r>
              <a:rPr lang="zh-CN" altLang="en-US" sz="2800" b="1" dirty="0">
                <a:latin typeface="+mn-ea"/>
              </a:rPr>
              <a:t>也是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阵。</a:t>
            </a:r>
          </a:p>
        </p:txBody>
      </p:sp>
      <p:sp>
        <p:nvSpPr>
          <p:cNvPr id="24" name="TextBox 30"/>
          <p:cNvSpPr txBox="1"/>
          <p:nvPr/>
        </p:nvSpPr>
        <p:spPr>
          <a:xfrm>
            <a:off x="1555229" y="1856312"/>
            <a:ext cx="380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+mn-ea"/>
              </a:rPr>
              <a:t> 都是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阵，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336547" y="2744541"/>
            <a:ext cx="707061" cy="324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74126"/>
              </p:ext>
            </p:extLst>
          </p:nvPr>
        </p:nvGraphicFramePr>
        <p:xfrm>
          <a:off x="1554163" y="2697943"/>
          <a:ext cx="278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00" imgH="419100" progId="Equation.DSMT4">
                  <p:embed/>
                </p:oleObj>
              </mc:Choice>
              <mc:Fallback>
                <p:oleObj name="Equation" r:id="rId2" imgW="2781300" imgH="4191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697943"/>
                        <a:ext cx="278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0"/>
          <p:cNvSpPr txBox="1"/>
          <p:nvPr/>
        </p:nvSpPr>
        <p:spPr>
          <a:xfrm>
            <a:off x="251520" y="3305308"/>
            <a:ext cx="509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+mn-ea"/>
              </a:rPr>
              <a:t> 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71746"/>
              </p:ext>
            </p:extLst>
          </p:nvPr>
        </p:nvGraphicFramePr>
        <p:xfrm>
          <a:off x="1252538" y="3305955"/>
          <a:ext cx="487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76800" imgH="520700" progId="Equation.DSMT4">
                  <p:embed/>
                </p:oleObj>
              </mc:Choice>
              <mc:Fallback>
                <p:oleObj name="Equation" r:id="rId4" imgW="4876800" imgH="5207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305955"/>
                        <a:ext cx="4876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4"/>
          <p:cNvSpPr txBox="1"/>
          <p:nvPr/>
        </p:nvSpPr>
        <p:spPr>
          <a:xfrm>
            <a:off x="8460432" y="1366897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</a:p>
        </p:txBody>
      </p:sp>
      <p:sp>
        <p:nvSpPr>
          <p:cNvPr id="16" name="前凸带形 15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134  5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23" grpId="0"/>
      <p:bldP spid="24" grpId="0"/>
      <p:bldP spid="4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196752"/>
            <a:ext cx="6715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b="1" dirty="0"/>
              <a:t>了解向量的</a:t>
            </a:r>
            <a:r>
              <a:rPr lang="zh-CN" altLang="en-US" sz="3200" b="1" dirty="0">
                <a:solidFill>
                  <a:srgbClr val="FF0000"/>
                </a:solidFill>
              </a:rPr>
              <a:t>内积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solidFill>
                  <a:srgbClr val="FF0000"/>
                </a:solidFill>
              </a:rPr>
              <a:t>长度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solidFill>
                  <a:srgbClr val="FF0000"/>
                </a:solidFill>
              </a:rPr>
              <a:t>单位化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solidFill>
                  <a:srgbClr val="FF0000"/>
                </a:solidFill>
              </a:rPr>
              <a:t>正交</a:t>
            </a:r>
            <a:r>
              <a:rPr lang="zh-CN" altLang="en-US" sz="3200" b="1" dirty="0"/>
              <a:t>等基本概念；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2689372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b="1" dirty="0"/>
              <a:t>   </a:t>
            </a:r>
            <a:r>
              <a:rPr lang="zh-CN" altLang="en-US" sz="3200" b="1" dirty="0"/>
              <a:t>掌握施密特正交、规范化</a:t>
            </a:r>
            <a:r>
              <a:rPr lang="zh-CN" altLang="en-US" sz="3200" b="1" dirty="0">
                <a:solidFill>
                  <a:srgbClr val="FF0000"/>
                </a:solidFill>
              </a:rPr>
              <a:t>过程</a:t>
            </a:r>
            <a:r>
              <a:rPr lang="zh-CN" altLang="en-US" sz="3200" b="1" dirty="0"/>
              <a:t>；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3763028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3200" b="1" dirty="0"/>
              <a:t>掌握正交矩阵</a:t>
            </a:r>
            <a:r>
              <a:rPr lang="zh-CN" altLang="en-US" sz="3200" b="1" dirty="0">
                <a:solidFill>
                  <a:srgbClr val="FF0000"/>
                </a:solidFill>
              </a:rPr>
              <a:t>定义</a:t>
            </a:r>
            <a:r>
              <a:rPr lang="zh-CN" altLang="en-US" sz="3200" b="1" dirty="0"/>
              <a:t>及其</a:t>
            </a:r>
            <a:r>
              <a:rPr lang="zh-CN" altLang="en-US" sz="3200" b="1" dirty="0">
                <a:solidFill>
                  <a:srgbClr val="FF0000"/>
                </a:solidFill>
              </a:rPr>
              <a:t>性质</a:t>
            </a:r>
            <a:r>
              <a:rPr lang="zh-CN" altLang="en-US" sz="3200" b="1" dirty="0"/>
              <a:t>。</a:t>
            </a: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十字星 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0"/>
          <p:cNvSpPr txBox="1"/>
          <p:nvPr/>
        </p:nvSpPr>
        <p:spPr>
          <a:xfrm>
            <a:off x="210013" y="3246440"/>
            <a:ext cx="342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所以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是对称的； 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107504" y="1518248"/>
            <a:ext cx="76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是对称的正交阵</a:t>
            </a:r>
            <a:r>
              <a:rPr lang="zh-CN" altLang="zh-CN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6921" y="1086200"/>
            <a:ext cx="7760767" cy="523220"/>
            <a:chOff x="283268" y="2996952"/>
            <a:chExt cx="7760767" cy="523220"/>
          </a:xfrm>
        </p:grpSpPr>
        <p:sp>
          <p:nvSpPr>
            <p:cNvPr id="19" name="TextBox 30"/>
            <p:cNvSpPr txBox="1"/>
            <p:nvPr/>
          </p:nvSpPr>
          <p:spPr>
            <a:xfrm>
              <a:off x="283268" y="2996952"/>
              <a:ext cx="7617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latin typeface="+mn-ea"/>
                </a:rPr>
                <a:t> 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+mn-ea"/>
                </a:rPr>
                <a:t>为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+mn-ea"/>
                </a:rPr>
                <a:t> 维列向量，            </a:t>
              </a: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5378664"/>
                </p:ext>
              </p:extLst>
            </p:nvPr>
          </p:nvGraphicFramePr>
          <p:xfrm>
            <a:off x="4424535" y="3018631"/>
            <a:ext cx="3619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19500" imgH="419100" progId="Equation.DSMT4">
                    <p:embed/>
                  </p:oleObj>
                </mc:Choice>
                <mc:Fallback>
                  <p:oleObj name="Equation" r:id="rId2" imgW="3619500" imgH="41910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535" y="3018631"/>
                          <a:ext cx="3619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286178"/>
              </p:ext>
            </p:extLst>
          </p:nvPr>
        </p:nvGraphicFramePr>
        <p:xfrm>
          <a:off x="2095500" y="2060848"/>
          <a:ext cx="485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1360" imgH="622080" progId="Equation.DSMT4">
                  <p:embed/>
                </p:oleObj>
              </mc:Choice>
              <mc:Fallback>
                <p:oleObj name="Equation" r:id="rId4" imgW="4851360" imgH="6220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060848"/>
                        <a:ext cx="4851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0"/>
          <p:cNvSpPr txBox="1"/>
          <p:nvPr/>
        </p:nvSpPr>
        <p:spPr>
          <a:xfrm>
            <a:off x="769821" y="2003140"/>
            <a:ext cx="156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225539"/>
              </p:ext>
            </p:extLst>
          </p:nvPr>
        </p:nvGraphicFramePr>
        <p:xfrm>
          <a:off x="1838325" y="3933056"/>
          <a:ext cx="5118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17760" imgH="545760" progId="Equation.DSMT4">
                  <p:embed/>
                </p:oleObj>
              </mc:Choice>
              <mc:Fallback>
                <p:oleObj name="Equation" r:id="rId6" imgW="5117760" imgH="54576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933056"/>
                        <a:ext cx="5118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30"/>
          <p:cNvSpPr txBox="1"/>
          <p:nvPr/>
        </p:nvSpPr>
        <p:spPr>
          <a:xfrm>
            <a:off x="251520" y="5229200"/>
            <a:ext cx="386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所以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是正交阵。</a:t>
            </a:r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6" name="TextBox 4"/>
          <p:cNvSpPr txBox="1"/>
          <p:nvPr/>
        </p:nvSpPr>
        <p:spPr>
          <a:xfrm>
            <a:off x="8460432" y="1366897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</a:p>
        </p:txBody>
      </p:sp>
      <p:sp>
        <p:nvSpPr>
          <p:cNvPr id="25" name="前凸带形 24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134  4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6814"/>
              </p:ext>
            </p:extLst>
          </p:nvPr>
        </p:nvGraphicFramePr>
        <p:xfrm>
          <a:off x="1907704" y="4623172"/>
          <a:ext cx="459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97200" imgH="368280" progId="Equation.DSMT4">
                  <p:embed/>
                </p:oleObj>
              </mc:Choice>
              <mc:Fallback>
                <p:oleObj name="Equation" r:id="rId8" imgW="4597200" imgH="3682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623172"/>
                        <a:ext cx="459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64171"/>
              </p:ext>
            </p:extLst>
          </p:nvPr>
        </p:nvGraphicFramePr>
        <p:xfrm>
          <a:off x="2123728" y="2708920"/>
          <a:ext cx="223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34880" imgH="368280" progId="Equation.DSMT4">
                  <p:embed/>
                </p:oleObj>
              </mc:Choice>
              <mc:Fallback>
                <p:oleObj name="Equation" r:id="rId10" imgW="22348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3728" y="2708920"/>
                        <a:ext cx="2235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6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2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5D695A9D-796F-564C-7A50-1B464FFA9DE4}"/>
              </a:ext>
            </a:extLst>
          </p:cNvPr>
          <p:cNvSpPr txBox="1"/>
          <p:nvPr/>
        </p:nvSpPr>
        <p:spPr>
          <a:xfrm>
            <a:off x="899592" y="1196752"/>
            <a:ext cx="6715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b="1" dirty="0"/>
              <a:t>了解向量的</a:t>
            </a:r>
            <a:r>
              <a:rPr lang="zh-CN" altLang="en-US" sz="3200" b="1" dirty="0">
                <a:solidFill>
                  <a:srgbClr val="FF0000"/>
                </a:solidFill>
              </a:rPr>
              <a:t>内积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solidFill>
                  <a:srgbClr val="FF0000"/>
                </a:solidFill>
              </a:rPr>
              <a:t>长度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solidFill>
                  <a:srgbClr val="FF0000"/>
                </a:solidFill>
              </a:rPr>
              <a:t>单位化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solidFill>
                  <a:srgbClr val="FF0000"/>
                </a:solidFill>
              </a:rPr>
              <a:t>正交</a:t>
            </a:r>
            <a:r>
              <a:rPr lang="zh-CN" altLang="en-US" sz="3200" b="1" dirty="0"/>
              <a:t>等基本概念；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A3CB81C6-C55D-1B9D-104C-C9F12455C8E5}"/>
              </a:ext>
            </a:extLst>
          </p:cNvPr>
          <p:cNvSpPr txBox="1"/>
          <p:nvPr/>
        </p:nvSpPr>
        <p:spPr>
          <a:xfrm>
            <a:off x="899592" y="2689372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b="1" dirty="0"/>
              <a:t>   </a:t>
            </a:r>
            <a:r>
              <a:rPr lang="zh-CN" altLang="en-US" sz="3200" b="1" dirty="0"/>
              <a:t>掌握施密特正交、规范化</a:t>
            </a:r>
            <a:r>
              <a:rPr lang="zh-CN" altLang="en-US" sz="3200" b="1" dirty="0">
                <a:solidFill>
                  <a:srgbClr val="FF0000"/>
                </a:solidFill>
              </a:rPr>
              <a:t>过程</a:t>
            </a:r>
            <a:r>
              <a:rPr lang="zh-CN" altLang="en-US" sz="3200" b="1" dirty="0"/>
              <a:t>；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C5679B48-F673-9B11-98B1-7D8827ABB7B2}"/>
              </a:ext>
            </a:extLst>
          </p:cNvPr>
          <p:cNvSpPr txBox="1"/>
          <p:nvPr/>
        </p:nvSpPr>
        <p:spPr>
          <a:xfrm>
            <a:off x="899592" y="3763028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3200" b="1" dirty="0"/>
              <a:t>掌握正交矩阵</a:t>
            </a:r>
            <a:r>
              <a:rPr lang="zh-CN" altLang="en-US" sz="3200" b="1" dirty="0">
                <a:solidFill>
                  <a:srgbClr val="FF0000"/>
                </a:solidFill>
              </a:rPr>
              <a:t>定义</a:t>
            </a:r>
            <a:r>
              <a:rPr lang="zh-CN" altLang="en-US" sz="3200" b="1" dirty="0"/>
              <a:t>及其</a:t>
            </a:r>
            <a:r>
              <a:rPr lang="zh-CN" altLang="en-US" sz="3200" b="1" dirty="0">
                <a:solidFill>
                  <a:srgbClr val="FF0000"/>
                </a:solidFill>
              </a:rPr>
              <a:t>性质</a:t>
            </a:r>
            <a:r>
              <a:rPr lang="zh-CN" altLang="en-US" sz="32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393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3624034"/>
          </a:xfrm>
        </p:spPr>
        <p:txBody>
          <a:bodyPr/>
          <a:lstStyle/>
          <a:p>
            <a:r>
              <a:rPr lang="zh-CN" altLang="zh-CN" dirty="0"/>
              <a:t>向量的</a:t>
            </a:r>
            <a:r>
              <a:rPr lang="zh-CN" altLang="zh-CN" dirty="0">
                <a:solidFill>
                  <a:srgbClr val="FF0000"/>
                </a:solidFill>
              </a:rPr>
              <a:t>内积</a:t>
            </a:r>
            <a:r>
              <a:rPr lang="zh-CN" altLang="zh-CN" dirty="0"/>
              <a:t>及基本</a:t>
            </a:r>
            <a:r>
              <a:rPr lang="zh-CN" altLang="zh-CN" dirty="0">
                <a:solidFill>
                  <a:srgbClr val="FF0000"/>
                </a:solidFill>
              </a:rPr>
              <a:t>概念</a:t>
            </a:r>
          </a:p>
        </p:txBody>
      </p:sp>
      <p:sp>
        <p:nvSpPr>
          <p:cNvPr id="93" name="椭圆形标注 92"/>
          <p:cNvSpPr/>
          <p:nvPr/>
        </p:nvSpPr>
        <p:spPr>
          <a:xfrm>
            <a:off x="5543631" y="2708920"/>
            <a:ext cx="720080" cy="576064"/>
          </a:xfrm>
          <a:prstGeom prst="wedgeEllipseCallout">
            <a:avLst>
              <a:gd name="adj1" fmla="val 123639"/>
              <a:gd name="adj2" fmla="val 259794"/>
            </a:avLst>
          </a:prstGeom>
          <a:ln>
            <a:solidFill>
              <a:srgbClr val="66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形标注 93"/>
          <p:cNvSpPr/>
          <p:nvPr/>
        </p:nvSpPr>
        <p:spPr>
          <a:xfrm>
            <a:off x="4463511" y="2751252"/>
            <a:ext cx="720080" cy="533732"/>
          </a:xfrm>
          <a:prstGeom prst="wedgeEllipseCallout">
            <a:avLst>
              <a:gd name="adj1" fmla="val -198266"/>
              <a:gd name="adj2" fmla="val 287325"/>
            </a:avLst>
          </a:prstGeom>
          <a:ln>
            <a:solidFill>
              <a:srgbClr val="66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99592" y="744895"/>
            <a:ext cx="6532265" cy="595873"/>
            <a:chOff x="1403648" y="625475"/>
            <a:chExt cx="6532265" cy="595873"/>
          </a:xfrm>
        </p:grpSpPr>
        <p:grpSp>
          <p:nvGrpSpPr>
            <p:cNvPr id="4" name="组合 3"/>
            <p:cNvGrpSpPr/>
            <p:nvPr/>
          </p:nvGrpSpPr>
          <p:grpSpPr>
            <a:xfrm>
              <a:off x="1403648" y="633398"/>
              <a:ext cx="3243064" cy="587950"/>
              <a:chOff x="1403648" y="633398"/>
              <a:chExt cx="3243064" cy="58795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403648" y="69812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设</a:t>
                </a:r>
              </a:p>
            </p:txBody>
          </p:sp>
          <p:graphicFrame>
            <p:nvGraphicFramePr>
              <p:cNvPr id="109" name="对象 10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8035622"/>
                  </p:ext>
                </p:extLst>
              </p:nvPr>
            </p:nvGraphicFramePr>
            <p:xfrm>
              <a:off x="1979712" y="633398"/>
              <a:ext cx="2667000" cy="558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667000" imgH="558800" progId="Equation.DSMT4">
                      <p:embed/>
                    </p:oleObj>
                  </mc:Choice>
                  <mc:Fallback>
                    <p:oleObj name="Equation" r:id="rId2" imgW="2667000" imgH="558800" progId="Equation.DSMT4">
                      <p:embed/>
                      <p:pic>
                        <p:nvPicPr>
                          <p:cNvPr id="0" name="Picture 1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9712" y="633398"/>
                            <a:ext cx="2667000" cy="558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741836"/>
                </p:ext>
              </p:extLst>
            </p:nvPr>
          </p:nvGraphicFramePr>
          <p:xfrm>
            <a:off x="4646613" y="625475"/>
            <a:ext cx="32893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89300" imgH="558800" progId="Equation.DSMT4">
                    <p:embed/>
                  </p:oleObj>
                </mc:Choice>
                <mc:Fallback>
                  <p:oleObj name="Equation" r:id="rId4" imgW="3289300" imgH="558800" progId="Equation.DSMT4">
                    <p:embed/>
                    <p:pic>
                      <p:nvPicPr>
                        <p:cNvPr id="0" name="Picture 1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613" y="625475"/>
                          <a:ext cx="328930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5496" y="1218456"/>
            <a:ext cx="6217047" cy="914400"/>
            <a:chOff x="1115616" y="1133475"/>
            <a:chExt cx="6217047" cy="914400"/>
          </a:xfrm>
        </p:grpSpPr>
        <p:sp>
          <p:nvSpPr>
            <p:cNvPr id="112" name="TextBox 111"/>
            <p:cNvSpPr txBox="1"/>
            <p:nvPr/>
          </p:nvSpPr>
          <p:spPr>
            <a:xfrm>
              <a:off x="1115616" y="1307872"/>
              <a:ext cx="772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记</a:t>
              </a:r>
            </a:p>
          </p:txBody>
        </p:sp>
        <p:graphicFrame>
          <p:nvGraphicFramePr>
            <p:cNvPr id="113" name="对象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786360"/>
                </p:ext>
              </p:extLst>
            </p:nvPr>
          </p:nvGraphicFramePr>
          <p:xfrm>
            <a:off x="1719263" y="1133475"/>
            <a:ext cx="5613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613400" imgH="914400" progId="Equation.DSMT4">
                    <p:embed/>
                  </p:oleObj>
                </mc:Choice>
                <mc:Fallback>
                  <p:oleObj name="Equation" r:id="rId6" imgW="5613400" imgH="914400" progId="Equation.DSMT4">
                    <p:embed/>
                    <p:pic>
                      <p:nvPicPr>
                        <p:cNvPr id="0" name="Picture 1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263" y="1133475"/>
                          <a:ext cx="56134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5496" y="2047116"/>
            <a:ext cx="6624736" cy="523220"/>
            <a:chOff x="1115616" y="2047116"/>
            <a:chExt cx="6624736" cy="523220"/>
          </a:xfrm>
        </p:grpSpPr>
        <p:sp>
          <p:nvSpPr>
            <p:cNvPr id="114" name="TextBox 113"/>
            <p:cNvSpPr txBox="1"/>
            <p:nvPr/>
          </p:nvSpPr>
          <p:spPr>
            <a:xfrm>
              <a:off x="1115616" y="2047116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称</a:t>
              </a:r>
              <a:r>
                <a:rPr lang="zh-CN" altLang="en-US" sz="2800" dirty="0">
                  <a:solidFill>
                    <a:srgbClr val="FF0000"/>
                  </a:solidFill>
                </a:rPr>
                <a:t>           </a:t>
              </a:r>
              <a:r>
                <a:rPr lang="zh-CN" altLang="en-US" sz="2800" b="1" dirty="0"/>
                <a:t>为向量</a:t>
              </a:r>
              <a:r>
                <a:rPr lang="zh-CN" altLang="en-US" sz="2800" dirty="0"/>
                <a:t>   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 </a:t>
              </a:r>
              <a:r>
                <a:rPr lang="zh-CN" altLang="en-US" sz="2800" b="1" dirty="0"/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内积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15" name="对象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1139592"/>
                </p:ext>
              </p:extLst>
            </p:nvPr>
          </p:nvGraphicFramePr>
          <p:xfrm>
            <a:off x="1619672" y="2047116"/>
            <a:ext cx="863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63225" imgH="482391" progId="Equation.DSMT4">
                    <p:embed/>
                  </p:oleObj>
                </mc:Choice>
                <mc:Fallback>
                  <p:oleObj name="Equation" r:id="rId8" imgW="863225" imgH="482391" progId="Equation.DSMT4">
                    <p:embed/>
                    <p:pic>
                      <p:nvPicPr>
                        <p:cNvPr id="0" name="Picture 1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047116"/>
                          <a:ext cx="863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660784"/>
                </p:ext>
              </p:extLst>
            </p:nvPr>
          </p:nvGraphicFramePr>
          <p:xfrm>
            <a:off x="3563888" y="2251596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279" imgH="241195" progId="Equation.DSMT4">
                    <p:embed/>
                  </p:oleObj>
                </mc:Choice>
                <mc:Fallback>
                  <p:oleObj name="Equation" r:id="rId10" imgW="279279" imgH="241195" progId="Equation.DSMT4">
                    <p:embed/>
                    <p:pic>
                      <p:nvPicPr>
                        <p:cNvPr id="0" name="Picture 1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2251596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076411"/>
                </p:ext>
              </p:extLst>
            </p:nvPr>
          </p:nvGraphicFramePr>
          <p:xfrm>
            <a:off x="4139952" y="2183904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279" imgH="380835" progId="Equation.DSMT4">
                    <p:embed/>
                  </p:oleObj>
                </mc:Choice>
                <mc:Fallback>
                  <p:oleObj name="Equation" r:id="rId12" imgW="279279" imgH="380835" progId="Equation.DSMT4">
                    <p:embed/>
                    <p:pic>
                      <p:nvPicPr>
                        <p:cNvPr id="0" name="Picture 1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2183904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115616" y="2719432"/>
            <a:ext cx="6624736" cy="523220"/>
            <a:chOff x="1115616" y="2719432"/>
            <a:chExt cx="6624736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1115616" y="2719432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 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</a:t>
              </a:r>
              <a:r>
                <a:rPr lang="zh-CN" altLang="en-US" sz="2800" b="1" dirty="0"/>
                <a:t>的内积也可记作</a:t>
              </a:r>
              <a:r>
                <a:rPr lang="zh-CN" altLang="en-US" sz="2800" dirty="0"/>
                <a:t>         </a:t>
              </a:r>
              <a:r>
                <a:rPr lang="zh-CN" altLang="en-US" sz="2800" b="1" dirty="0"/>
                <a:t>或</a:t>
              </a:r>
              <a:r>
                <a:rPr lang="zh-CN" altLang="en-US" sz="2800" dirty="0"/>
                <a:t>           </a:t>
              </a:r>
              <a:r>
                <a:rPr lang="en-US" altLang="zh-CN" sz="2800" dirty="0"/>
                <a:t>.</a:t>
              </a:r>
              <a:endParaRPr lang="zh-CN" altLang="en-US" sz="2800" dirty="0"/>
            </a:p>
          </p:txBody>
        </p:sp>
        <p:graphicFrame>
          <p:nvGraphicFramePr>
            <p:cNvPr id="119" name="对象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637767"/>
                </p:ext>
              </p:extLst>
            </p:nvPr>
          </p:nvGraphicFramePr>
          <p:xfrm>
            <a:off x="1151143" y="2863448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9279" imgH="241195" progId="Equation.DSMT4">
                    <p:embed/>
                  </p:oleObj>
                </mc:Choice>
                <mc:Fallback>
                  <p:oleObj name="Equation" r:id="rId14" imgW="279279" imgH="241195" progId="Equation.DSMT4">
                    <p:embed/>
                    <p:pic>
                      <p:nvPicPr>
                        <p:cNvPr id="0" name="Picture 1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143" y="2863448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2516871"/>
                </p:ext>
              </p:extLst>
            </p:nvPr>
          </p:nvGraphicFramePr>
          <p:xfrm>
            <a:off x="1727207" y="279144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279" imgH="380835" progId="Equation.DSMT4">
                    <p:embed/>
                  </p:oleObj>
                </mc:Choice>
                <mc:Fallback>
                  <p:oleObj name="Equation" r:id="rId16" imgW="279279" imgH="380835" progId="Equation.DSMT4">
                    <p:embed/>
                    <p:pic>
                      <p:nvPicPr>
                        <p:cNvPr id="0" name="Picture 1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207" y="279144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821475"/>
                </p:ext>
              </p:extLst>
            </p:nvPr>
          </p:nvGraphicFramePr>
          <p:xfrm>
            <a:off x="5615094" y="2759075"/>
            <a:ext cx="5778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72808" imgH="444307" progId="Equation.DSMT4">
                    <p:embed/>
                  </p:oleObj>
                </mc:Choice>
                <mc:Fallback>
                  <p:oleObj name="Equation" r:id="rId18" imgW="672808" imgH="444307" progId="Equation.DSMT4">
                    <p:embed/>
                    <p:pic>
                      <p:nvPicPr>
                        <p:cNvPr id="0" name="Picture 1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5094" y="2759075"/>
                          <a:ext cx="57785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56605"/>
                </p:ext>
              </p:extLst>
            </p:nvPr>
          </p:nvGraphicFramePr>
          <p:xfrm>
            <a:off x="4464156" y="2768600"/>
            <a:ext cx="64928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72808" imgH="444307" progId="Equation.DSMT4">
                    <p:embed/>
                  </p:oleObj>
                </mc:Choice>
                <mc:Fallback>
                  <p:oleObj name="Equation" r:id="rId20" imgW="672808" imgH="444307" progId="Equation.DSMT4">
                    <p:embed/>
                    <p:pic>
                      <p:nvPicPr>
                        <p:cNvPr id="0" name="Picture 1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156" y="2768600"/>
                          <a:ext cx="649288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" name="TextBox 122"/>
          <p:cNvSpPr txBox="1"/>
          <p:nvPr/>
        </p:nvSpPr>
        <p:spPr>
          <a:xfrm>
            <a:off x="611560" y="35538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即</a:t>
            </a:r>
          </a:p>
        </p:txBody>
      </p:sp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7811"/>
              </p:ext>
            </p:extLst>
          </p:nvPr>
        </p:nvGraphicFramePr>
        <p:xfrm>
          <a:off x="575079" y="4449763"/>
          <a:ext cx="1050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3000" imgH="482600" progId="Equation.DSMT4">
                  <p:embed/>
                </p:oleObj>
              </mc:Choice>
              <mc:Fallback>
                <p:oleObj name="Equation" r:id="rId22" imgW="1143000" imgH="482600" progId="Equation.DSMT4">
                  <p:embed/>
                  <p:pic>
                    <p:nvPicPr>
                      <p:cNvPr id="0" name="Picture 1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9" y="4449763"/>
                        <a:ext cx="10509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37761"/>
              </p:ext>
            </p:extLst>
          </p:nvPr>
        </p:nvGraphicFramePr>
        <p:xfrm>
          <a:off x="4679535" y="3578448"/>
          <a:ext cx="3384376" cy="214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467100" imgH="2082800" progId="Equation.DSMT4">
                  <p:embed/>
                </p:oleObj>
              </mc:Choice>
              <mc:Fallback>
                <p:oleObj name="Equation" r:id="rId24" imgW="3467100" imgH="2082800" progId="Equation.DSMT4">
                  <p:embed/>
                  <p:pic>
                    <p:nvPicPr>
                      <p:cNvPr id="0" name="Picture 1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535" y="3578448"/>
                        <a:ext cx="3384376" cy="2140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24473"/>
              </p:ext>
            </p:extLst>
          </p:nvPr>
        </p:nvGraphicFramePr>
        <p:xfrm>
          <a:off x="1614643" y="3650456"/>
          <a:ext cx="306489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136900" imgH="2082800" progId="Equation.DSMT4">
                  <p:embed/>
                </p:oleObj>
              </mc:Choice>
              <mc:Fallback>
                <p:oleObj name="Equation" r:id="rId26" imgW="3136900" imgH="2082800" progId="Equation.DSMT4">
                  <p:embed/>
                  <p:pic>
                    <p:nvPicPr>
                      <p:cNvPr id="0" name="Picture 1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643" y="3650456"/>
                        <a:ext cx="3064892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" name="组合 128"/>
          <p:cNvGrpSpPr/>
          <p:nvPr/>
        </p:nvGrpSpPr>
        <p:grpSpPr>
          <a:xfrm>
            <a:off x="35496" y="2636912"/>
            <a:ext cx="1074942" cy="642469"/>
            <a:chOff x="264907" y="3645024"/>
            <a:chExt cx="1074942" cy="642469"/>
          </a:xfrm>
        </p:grpSpPr>
        <p:sp>
          <p:nvSpPr>
            <p:cNvPr id="130" name="上凸带形 129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07504" y="332656"/>
            <a:ext cx="1150506" cy="523220"/>
            <a:chOff x="129208" y="932973"/>
            <a:chExt cx="1150506" cy="523220"/>
          </a:xfrm>
        </p:grpSpPr>
        <p:sp>
          <p:nvSpPr>
            <p:cNvPr id="133" name="流程图: 可选过程 1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439858" y="14799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一</a:t>
            </a:r>
            <a:endParaRPr lang="zh-CN" altLang="en-US" sz="3200" b="1" dirty="0"/>
          </a:p>
        </p:txBody>
      </p:sp>
      <p:sp>
        <p:nvSpPr>
          <p:cNvPr id="38" name="六角星 3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16399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TextBox 14"/>
          <p:cNvSpPr txBox="1"/>
          <p:nvPr>
            <p:custDataLst>
              <p:tags r:id="rId5"/>
            </p:custDataLst>
          </p:nvPr>
        </p:nvSpPr>
        <p:spPr>
          <a:xfrm>
            <a:off x="683568" y="1000760"/>
            <a:ext cx="7315200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设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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则</a:t>
            </a:r>
            <a:r>
              <a:rPr lang="zh-CN" altLang="en-US" sz="26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[</a:t>
            </a:r>
            <a:r>
              <a:rPr lang="en-US" altLang="zh-CN" sz="2400" b="1" dirty="0"/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zh-CN" altLang="en-US" sz="2600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  <a:p>
            <a:endParaRPr lang="zh-CN" altLang="en-US" sz="2600" i="1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780928"/>
            <a:ext cx="5213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[</a:t>
            </a:r>
            <a:r>
              <a:rPr lang="en-US" altLang="zh-CN" sz="2800" b="1" dirty="0"/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3+2 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+2 1=1</a:t>
            </a:r>
            <a:r>
              <a:rPr lang="zh-CN" altLang="en-US" sz="2800" b="1" dirty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F3D8ED-D5A4-6073-A975-7B5BAC81798E}"/>
              </a:ext>
            </a:extLst>
          </p:cNvPr>
          <p:cNvSpPr/>
          <p:nvPr/>
        </p:nvSpPr>
        <p:spPr>
          <a:xfrm>
            <a:off x="3629804" y="170656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5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18127" y="1184935"/>
            <a:ext cx="827584" cy="3624034"/>
          </a:xfrm>
        </p:spPr>
        <p:txBody>
          <a:bodyPr/>
          <a:lstStyle/>
          <a:p>
            <a:pPr algn="l">
              <a:spcBef>
                <a:spcPts val="0"/>
              </a:spcBef>
              <a:buClr>
                <a:schemeClr val="tx2"/>
              </a:buClr>
              <a:buSzPts val="2800"/>
            </a:pPr>
            <a:r>
              <a:rPr lang="zh-CN" altLang="en-US" dirty="0"/>
              <a:t>向量内积的</a:t>
            </a:r>
            <a:r>
              <a:rPr lang="zh-CN" altLang="zh-CN" dirty="0">
                <a:solidFill>
                  <a:srgbClr val="FF0000"/>
                </a:solidFill>
              </a:rPr>
              <a:t>性质</a:t>
            </a:r>
            <a:endParaRPr lang="zh-CN" altLang="zh-CN" dirty="0">
              <a:solidFill>
                <a:srgbClr val="FF0000"/>
              </a:solidFill>
              <a:effectLst/>
            </a:endParaRPr>
          </a:p>
        </p:txBody>
      </p:sp>
      <p:sp>
        <p:nvSpPr>
          <p:cNvPr id="135" name="十字星 134"/>
          <p:cNvSpPr/>
          <p:nvPr/>
        </p:nvSpPr>
        <p:spPr>
          <a:xfrm>
            <a:off x="8426189" y="44624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C08973-B179-B9EE-6819-16FF1FAA73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5613" y="467135"/>
                <a:ext cx="7328755" cy="496879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  <a:buFont typeface="Wingdings" pitchFamily="2" charset="2"/>
                  <a:buNone/>
                  <a:defRPr/>
                </a:pPr>
                <a:r>
                  <a:rPr kumimoji="1" lang="en-US" altLang="zh-CN" sz="28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kumimoji="1" lang="en-US" altLang="zh-CN" sz="2800" i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kumimoji="1" lang="en-US" altLang="zh-CN" sz="2800" i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8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kumimoji="1" lang="en-US" altLang="zh-CN" sz="2800" i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kumimoji="1" lang="en-US" altLang="zh-CN" sz="2800" i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8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kumimoji="1" lang="en-US" altLang="zh-CN" sz="2800" i="1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i="1" baseline="-250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800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i="1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i="1" baseline="-250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800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kumimoji="1" lang="en-US" altLang="zh-CN" sz="2800" i="1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baseline="300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8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i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1" lang="en-US" altLang="zh-CN" sz="28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0" indent="-381000" algn="l">
                  <a:lnSpc>
                    <a:spcPct val="110000"/>
                  </a:lnSpc>
                  <a:defRPr/>
                </a:pPr>
                <a:r>
                  <a:rPr kumimoji="1"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内积性质（其中 </a:t>
                </a:r>
                <a:r>
                  <a:rPr kumimoji="1"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1"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 </a:t>
                </a:r>
                <a:r>
                  <a:rPr kumimoji="1"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kumimoji="1"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维向量，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kumimoji="1"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为实数）：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0000FF"/>
                  </a:buClr>
                  <a:buFont typeface="Wingdings" pitchFamily="2" charset="2"/>
                  <a:buChar char="l"/>
                  <a:defRPr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对称性：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0000FF"/>
                  </a:buClr>
                  <a:buFont typeface="Wingdings" pitchFamily="2" charset="2"/>
                  <a:buChar char="l"/>
                  <a:defRPr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线性性质：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kumimoji="1"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Font typeface="Wingdings" pitchFamily="2" charset="2"/>
                  <a:buNone/>
                  <a:defRPr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0000FF"/>
                  </a:buClr>
                  <a:buFont typeface="Wingdings" pitchFamily="2" charset="2"/>
                  <a:buChar char="l"/>
                  <a:defRPr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（零向量） 时，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381000" indent="-381000" algn="l">
                  <a:lnSpc>
                    <a:spcPct val="110000"/>
                  </a:lnSpc>
                  <a:buFont typeface="Wingdings" pitchFamily="2" charset="2"/>
                  <a:buNone/>
                  <a:defRPr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当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（零向量） 时，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&gt;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0000FF"/>
                  </a:buClr>
                  <a:buFont typeface="Wingdings" pitchFamily="2" charset="2"/>
                  <a:buChar char="l"/>
                  <a:defRPr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施瓦兹（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Schwarz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）不等式：</a:t>
                </a:r>
              </a:p>
              <a:p>
                <a:pPr marL="381000" indent="-381000">
                  <a:lnSpc>
                    <a:spcPct val="110000"/>
                  </a:lnSpc>
                  <a:buClr>
                    <a:srgbClr val="0000FF"/>
                  </a:buClr>
                  <a:buFont typeface="Wingdings" pitchFamily="2" charset="2"/>
                  <a:buNone/>
                  <a:defRPr/>
                </a:pP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kumimoji="1"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kumimoji="1"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C08973-B179-B9EE-6819-16FF1FAA7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3" y="467135"/>
                <a:ext cx="7328755" cy="4968796"/>
              </a:xfrm>
              <a:prstGeom prst="rect">
                <a:avLst/>
              </a:prstGeom>
              <a:blipFill>
                <a:blip r:embed="rId2"/>
                <a:stretch>
                  <a:fillRect l="-1664" t="-1104" r="-749" b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113706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范数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灯片编号占位符 13"/>
          <p:cNvSpPr txBox="1">
            <a:spLocks/>
          </p:cNvSpPr>
          <p:nvPr/>
        </p:nvSpPr>
        <p:spPr>
          <a:xfrm>
            <a:off x="7601653" y="6259136"/>
            <a:ext cx="757214" cy="36351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E8FE9B7-B6A5-4D45-89C7-80885EF47E8C}" type="slidenum">
              <a:rPr lang="zh-CN" altLang="en-US" sz="2800" b="1" smtClean="0"/>
              <a:pPr algn="ctr"/>
              <a:t>7</a:t>
            </a:fld>
            <a:endParaRPr lang="zh-CN" altLang="en-US" sz="2800" b="1" dirty="0"/>
          </a:p>
        </p:txBody>
      </p:sp>
      <p:sp>
        <p:nvSpPr>
          <p:cNvPr id="41" name="六角星 4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75E1FA9D-1FEE-8BB4-E478-CD0C36A04B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7200" y="337731"/>
                <a:ext cx="8229600" cy="570258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1000" indent="-381000" algn="l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定义：</a:t>
                </a:r>
                <a:r>
                  <a:rPr lang="zh-CN" altLang="en-US" sz="2800" dirty="0"/>
                  <a:t>令</a:t>
                </a:r>
              </a:p>
              <a:p>
                <a:pPr marL="381000" indent="-381000" algn="l">
                  <a:lnSpc>
                    <a:spcPct val="140000"/>
                  </a:lnSpc>
                  <a:buFont typeface="Wingdings" pitchFamily="2" charset="2"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（或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）．</a:t>
                </a:r>
              </a:p>
              <a:p>
                <a:pPr marL="381000" indent="-381000" algn="l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向量的长度具有下列性质：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非负性：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（零向量） 时，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  <a:buFont typeface="Wingdings" pitchFamily="2" charset="2"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当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（零向量） 时，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齐次性：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=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·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kumimoji="1" lang="zh-CN" altLang="en-US" sz="2800" dirty="0">
                    <a:solidFill>
                      <a:srgbClr val="0000FF"/>
                    </a:solidFill>
                  </a:rPr>
                  <a:t>三角不等式：</a:t>
                </a:r>
                <a:r>
                  <a:rPr kumimoji="1" lang="zh-CN" altLang="en-US" sz="2800" dirty="0"/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y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+ 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= 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时，称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单位向量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单位化：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75E1FA9D-1FEE-8BB4-E478-CD0C36A04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7731"/>
                <a:ext cx="8229600" cy="5702587"/>
              </a:xfrm>
              <a:prstGeom prst="rect">
                <a:avLst/>
              </a:prstGeom>
              <a:blipFill>
                <a:blip r:embed="rId2"/>
                <a:stretch>
                  <a:fillRect l="-1481" t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B45073F5-0161-004F-063C-F3B7F8AC0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23367"/>
              </p:ext>
            </p:extLst>
          </p:nvPr>
        </p:nvGraphicFramePr>
        <p:xfrm>
          <a:off x="2175852" y="321217"/>
          <a:ext cx="4391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100" imgH="292100" progId="Equation.DSMT4">
                  <p:embed/>
                </p:oleObj>
              </mc:Choice>
              <mc:Fallback>
                <p:oleObj name="Equation" r:id="rId3" imgW="2197100" imgH="292100" progId="Equation.DSMT4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852" y="321217"/>
                        <a:ext cx="43910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994DCA-6847-B4C1-41B3-614A2BB255C2}"/>
              </a:ext>
            </a:extLst>
          </p:cNvPr>
          <p:cNvGrpSpPr/>
          <p:nvPr/>
        </p:nvGrpSpPr>
        <p:grpSpPr>
          <a:xfrm>
            <a:off x="457200" y="337731"/>
            <a:ext cx="1150506" cy="523220"/>
            <a:chOff x="129208" y="932973"/>
            <a:chExt cx="1150506" cy="523220"/>
          </a:xfrm>
        </p:grpSpPr>
        <p:sp>
          <p:nvSpPr>
            <p:cNvPr id="23" name="流程图: 可选过程 22">
              <a:extLst>
                <a:ext uri="{FF2B5EF4-FFF2-40B4-BE49-F238E27FC236}">
                  <a16:creationId xmlns:a16="http://schemas.microsoft.com/office/drawing/2014/main" id="{CC1E3DFA-6E34-FB2B-59A9-FDA51173550F}"/>
                </a:ext>
              </a:extLst>
            </p:cNvPr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648836EA-288A-2C1E-F7D9-C9776ABE80B7}"/>
                </a:ext>
              </a:extLst>
            </p:cNvPr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7BE49ED-6BAB-8EBB-1A19-4CABF9954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526155"/>
              </p:ext>
            </p:extLst>
          </p:nvPr>
        </p:nvGraphicFramePr>
        <p:xfrm>
          <a:off x="2232085" y="4843126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76600" imgH="914400" progId="Equation.DSMT4">
                  <p:embed/>
                </p:oleObj>
              </mc:Choice>
              <mc:Fallback>
                <p:oleObj name="Equation" r:id="rId5" imgW="3276600" imgH="914400" progId="Equation.DSMT4">
                  <p:embed/>
                  <p:pic>
                    <p:nvPicPr>
                      <p:cNvPr id="90" name="对象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85" y="4843126"/>
                        <a:ext cx="3276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69">
            <a:extLst>
              <a:ext uri="{FF2B5EF4-FFF2-40B4-BE49-F238E27FC236}">
                <a16:creationId xmlns:a16="http://schemas.microsoft.com/office/drawing/2014/main" id="{FBAC5D38-2E53-D70D-EB0D-B6AEC15F2DFB}"/>
              </a:ext>
            </a:extLst>
          </p:cNvPr>
          <p:cNvGrpSpPr>
            <a:grpSpLocks/>
          </p:cNvGrpSpPr>
          <p:nvPr/>
        </p:nvGrpSpPr>
        <p:grpSpPr bwMode="auto">
          <a:xfrm>
            <a:off x="5997739" y="5218494"/>
            <a:ext cx="1643063" cy="714375"/>
            <a:chOff x="6000762" y="5572140"/>
            <a:chExt cx="1643074" cy="714380"/>
          </a:xfrm>
        </p:grpSpPr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3FA0D2FC-69F9-DDDA-50AA-AAA37099E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18" y="582485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x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71">
              <a:extLst>
                <a:ext uri="{FF2B5EF4-FFF2-40B4-BE49-F238E27FC236}">
                  <a16:creationId xmlns:a16="http://schemas.microsoft.com/office/drawing/2014/main" id="{C800B1B8-E979-E0F0-B9A0-EFA1559D3B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00762" y="5572140"/>
              <a:ext cx="1643074" cy="714380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</p:spPr>
        </p:cxnSp>
      </p:grpSp>
      <p:grpSp>
        <p:nvGrpSpPr>
          <p:cNvPr id="30" name="组合 72">
            <a:extLst>
              <a:ext uri="{FF2B5EF4-FFF2-40B4-BE49-F238E27FC236}">
                <a16:creationId xmlns:a16="http://schemas.microsoft.com/office/drawing/2014/main" id="{38866284-9CFF-9536-076F-F7DAB306E237}"/>
              </a:ext>
            </a:extLst>
          </p:cNvPr>
          <p:cNvGrpSpPr>
            <a:grpSpLocks/>
          </p:cNvGrpSpPr>
          <p:nvPr/>
        </p:nvGrpSpPr>
        <p:grpSpPr bwMode="auto">
          <a:xfrm>
            <a:off x="6018377" y="4504119"/>
            <a:ext cx="749300" cy="1428750"/>
            <a:chOff x="1428728" y="2000240"/>
            <a:chExt cx="749550" cy="1428760"/>
          </a:xfrm>
        </p:grpSpPr>
        <p:cxnSp>
          <p:nvCxnSpPr>
            <p:cNvPr id="31" name="直接连接符 73">
              <a:extLst>
                <a:ext uri="{FF2B5EF4-FFF2-40B4-BE49-F238E27FC236}">
                  <a16:creationId xmlns:a16="http://schemas.microsoft.com/office/drawing/2014/main" id="{997ADC4C-6D08-8EB6-E07C-A415B32C31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</p:spPr>
        </p:cxn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D1F38B9C-4A17-FEFA-EF2B-BC186D814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y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75">
            <a:extLst>
              <a:ext uri="{FF2B5EF4-FFF2-40B4-BE49-F238E27FC236}">
                <a16:creationId xmlns:a16="http://schemas.microsoft.com/office/drawing/2014/main" id="{C58ADE73-2BF9-4C8A-0D88-63E3A59C948D}"/>
              </a:ext>
            </a:extLst>
          </p:cNvPr>
          <p:cNvGrpSpPr>
            <a:grpSpLocks/>
          </p:cNvGrpSpPr>
          <p:nvPr/>
        </p:nvGrpSpPr>
        <p:grpSpPr bwMode="auto">
          <a:xfrm>
            <a:off x="5997739" y="3804032"/>
            <a:ext cx="2286000" cy="2143125"/>
            <a:chOff x="6000760" y="4157894"/>
            <a:chExt cx="2286016" cy="2143140"/>
          </a:xfrm>
        </p:grpSpPr>
        <p:sp>
          <p:nvSpPr>
            <p:cNvPr id="34" name="Text Box 9">
              <a:extLst>
                <a:ext uri="{FF2B5EF4-FFF2-40B4-BE49-F238E27FC236}">
                  <a16:creationId xmlns:a16="http://schemas.microsoft.com/office/drawing/2014/main" id="{E15844B3-75E1-B583-21D4-ED78EA9D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64" y="4286255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</a:rPr>
                <a:t>x + y</a:t>
              </a:r>
              <a:endParaRPr kumimoji="1" lang="en-US" altLang="zh-CN" sz="2400" baseline="-25000">
                <a:solidFill>
                  <a:srgbClr val="0000FF"/>
                </a:solidFill>
              </a:endParaRPr>
            </a:p>
          </p:txBody>
        </p:sp>
        <p:cxnSp>
          <p:nvCxnSpPr>
            <p:cNvPr id="35" name="直接连接符 77">
              <a:extLst>
                <a:ext uri="{FF2B5EF4-FFF2-40B4-BE49-F238E27FC236}">
                  <a16:creationId xmlns:a16="http://schemas.microsoft.com/office/drawing/2014/main" id="{7B71D9A1-1357-C1F8-3C4D-9DAD8F329C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00760" y="4157894"/>
              <a:ext cx="2286016" cy="214314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</p:grpSp>
      <p:grpSp>
        <p:nvGrpSpPr>
          <p:cNvPr id="36" name="组合 78">
            <a:extLst>
              <a:ext uri="{FF2B5EF4-FFF2-40B4-BE49-F238E27FC236}">
                <a16:creationId xmlns:a16="http://schemas.microsoft.com/office/drawing/2014/main" id="{72A79483-D823-2CFE-C485-4A8D10A1FD09}"/>
              </a:ext>
            </a:extLst>
          </p:cNvPr>
          <p:cNvGrpSpPr>
            <a:grpSpLocks/>
          </p:cNvGrpSpPr>
          <p:nvPr/>
        </p:nvGrpSpPr>
        <p:grpSpPr bwMode="auto">
          <a:xfrm>
            <a:off x="5997739" y="3718307"/>
            <a:ext cx="2519363" cy="2214562"/>
            <a:chOff x="6000760" y="4071942"/>
            <a:chExt cx="2520002" cy="2215651"/>
          </a:xfrm>
        </p:grpSpPr>
        <p:cxnSp>
          <p:nvCxnSpPr>
            <p:cNvPr id="37" name="直接连接符 79">
              <a:extLst>
                <a:ext uri="{FF2B5EF4-FFF2-40B4-BE49-F238E27FC236}">
                  <a16:creationId xmlns:a16="http://schemas.microsoft.com/office/drawing/2014/main" id="{4C58FCCD-306B-2291-AD6A-466E7D8F3D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260225" y="5027056"/>
              <a:ext cx="1074" cy="2520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直接连接符 80">
              <a:extLst>
                <a:ext uri="{FF2B5EF4-FFF2-40B4-BE49-F238E27FC236}">
                  <a16:creationId xmlns:a16="http://schemas.microsoft.com/office/drawing/2014/main" id="{22DC6DBE-0AFB-5FE3-FD5F-EFDA9A0B2F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94031" y="5178671"/>
              <a:ext cx="2214578" cy="1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9" name="组合 83">
            <a:extLst>
              <a:ext uri="{FF2B5EF4-FFF2-40B4-BE49-F238E27FC236}">
                <a16:creationId xmlns:a16="http://schemas.microsoft.com/office/drawing/2014/main" id="{6D8102C7-7935-49C1-53E4-2EDDBB30AD3D}"/>
              </a:ext>
            </a:extLst>
          </p:cNvPr>
          <p:cNvGrpSpPr>
            <a:grpSpLocks/>
          </p:cNvGrpSpPr>
          <p:nvPr/>
        </p:nvGrpSpPr>
        <p:grpSpPr bwMode="auto">
          <a:xfrm>
            <a:off x="7639214" y="3789744"/>
            <a:ext cx="749300" cy="1428750"/>
            <a:chOff x="1428728" y="2000240"/>
            <a:chExt cx="749550" cy="1428760"/>
          </a:xfrm>
        </p:grpSpPr>
        <p:cxnSp>
          <p:nvCxnSpPr>
            <p:cNvPr id="44" name="直接连接符 84">
              <a:extLst>
                <a:ext uri="{FF2B5EF4-FFF2-40B4-BE49-F238E27FC236}">
                  <a16:creationId xmlns:a16="http://schemas.microsoft.com/office/drawing/2014/main" id="{E5A90AF9-F29B-7700-E4CB-855220A673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</p:spPr>
        </p:cxn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085C74AC-5D84-FA43-ECF5-BB4CCD34B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y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TextBox 14"/>
          <p:cNvSpPr txBox="1"/>
          <p:nvPr>
            <p:custDataLst>
              <p:tags r:id="rId5"/>
            </p:custDataLst>
          </p:nvPr>
        </p:nvSpPr>
        <p:spPr>
          <a:xfrm>
            <a:off x="683568" y="1199555"/>
            <a:ext cx="7315200" cy="165338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设</a:t>
            </a:r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b="1" i="1" baseline="3000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b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b="1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b="1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b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则</a:t>
            </a:r>
            <a:r>
              <a:rPr lang="en-US" altLang="zh-CN" sz="2600" b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zh-CN" altLang="en-US" sz="2600" b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b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b="1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[</a:t>
            </a:r>
            <a:r>
              <a:rPr lang="zh-CN" altLang="en-US" sz="2600" b="1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填空</a:t>
            </a:r>
            <a:r>
              <a:rPr lang="en-US" altLang="zh-CN" sz="2600" b="1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1]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endParaRPr lang="en-US" altLang="zh-CN" sz="2600" b="1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zh-CN" altLang="en-US" sz="2600" b="1" i="1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568" y="2905780"/>
            <a:ext cx="4243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1+2 2+2 2=9</a:t>
            </a:r>
            <a:r>
              <a:rPr lang="zh-CN" altLang="en-US" sz="2800" b="1" dirty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9015F385-425A-E591-F7E0-5F8B9AAE2C6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7584" y="3236397"/>
            <a:ext cx="7315200" cy="165338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zh-CN" altLang="en-US" sz="26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的单位向量</a:t>
            </a:r>
            <a:endParaRPr lang="zh-CN" altLang="en-US" sz="2600" b="1" i="1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D65266-B04D-1AEF-2DB2-15BA72C7C11F}"/>
              </a:ext>
            </a:extLst>
          </p:cNvPr>
          <p:cNvSpPr/>
          <p:nvPr/>
        </p:nvSpPr>
        <p:spPr>
          <a:xfrm>
            <a:off x="2951573" y="3765029"/>
            <a:ext cx="5439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dirty="0"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/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1/3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2/3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2/3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D0F08F-56E3-CDC6-135F-C1BF17C2CB5A}"/>
              </a:ext>
            </a:extLst>
          </p:cNvPr>
          <p:cNvSpPr/>
          <p:nvPr/>
        </p:nvSpPr>
        <p:spPr>
          <a:xfrm>
            <a:off x="3477518" y="200523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60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401738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solidFill>
                  <a:srgbClr val="000000"/>
                </a:solidFill>
                <a:latin typeface="+mn-ea"/>
              </a:rPr>
              <a:t>向量</a:t>
            </a:r>
            <a:r>
              <a:rPr lang="zh-CN" altLang="en-US" sz="3200" b="1" dirty="0">
                <a:latin typeface="+mn-ea"/>
              </a:rPr>
              <a:t>正交</a:t>
            </a:r>
            <a:r>
              <a:rPr lang="zh-CN" altLang="zh-CN" sz="3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</a:rPr>
              <a:t>定义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7296" y="1884826"/>
            <a:ext cx="727280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605857"/>
              </p:ext>
            </p:extLst>
          </p:nvPr>
        </p:nvGraphicFramePr>
        <p:xfrm>
          <a:off x="719344" y="2322306"/>
          <a:ext cx="5867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67400" imgH="2082800" progId="Equation.DSMT4">
                  <p:embed/>
                </p:oleObj>
              </mc:Choice>
              <mc:Fallback>
                <p:oleObj name="Equation" r:id="rId2" imgW="5867400" imgH="20828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344" y="2322306"/>
                        <a:ext cx="5867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十字星 18"/>
          <p:cNvSpPr/>
          <p:nvPr/>
        </p:nvSpPr>
        <p:spPr>
          <a:xfrm>
            <a:off x="8417569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87296" y="475573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5183" y="499387"/>
            <a:ext cx="6701371" cy="544700"/>
            <a:chOff x="1421866" y="563563"/>
            <a:chExt cx="6701371" cy="544700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483238"/>
                </p:ext>
              </p:extLst>
            </p:nvPr>
          </p:nvGraphicFramePr>
          <p:xfrm>
            <a:off x="5840413" y="563563"/>
            <a:ext cx="1384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84300" imgH="482600" progId="Equation.DSMT4">
                    <p:embed/>
                  </p:oleObj>
                </mc:Choice>
                <mc:Fallback>
                  <p:oleObj name="Equation" r:id="rId4" imgW="1384300" imgH="482600" progId="Equation.DSMT4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0413" y="563563"/>
                          <a:ext cx="1384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矩形 34"/>
            <p:cNvSpPr/>
            <p:nvPr/>
          </p:nvSpPr>
          <p:spPr>
            <a:xfrm>
              <a:off x="1421866" y="585043"/>
              <a:ext cx="6701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设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zh-CN" altLang="en-US" sz="2800" dirty="0"/>
                <a:t>、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lang="zh-CN" altLang="zh-CN" sz="2800" b="1" dirty="0"/>
                <a:t>向量</a:t>
              </a:r>
              <a:r>
                <a:rPr lang="zh-CN" altLang="en-US" sz="2800" b="1" dirty="0"/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则当                  时，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57111" y="1096931"/>
            <a:ext cx="6776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称</a:t>
            </a:r>
            <a:r>
              <a:rPr lang="zh-CN" altLang="zh-CN" sz="2800" b="1" dirty="0"/>
              <a:t>向量</a:t>
            </a:r>
            <a:r>
              <a:rPr lang="en-US" altLang="zh-CN" sz="2800" b="1" dirty="0"/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3817" y="1994577"/>
            <a:ext cx="5842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显然，当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9420" y="4827276"/>
            <a:ext cx="5842522" cy="533098"/>
            <a:chOff x="1237243" y="5219322"/>
            <a:chExt cx="5842522" cy="533098"/>
          </a:xfrm>
        </p:grpSpPr>
        <p:sp>
          <p:nvSpPr>
            <p:cNvPr id="38" name="矩形 37"/>
            <p:cNvSpPr/>
            <p:nvPr/>
          </p:nvSpPr>
          <p:spPr>
            <a:xfrm>
              <a:off x="1237243" y="5229200"/>
              <a:ext cx="58425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因此，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   与任何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向量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都正交</a:t>
              </a:r>
              <a:r>
                <a:rPr lang="zh-CN" altLang="en-US" sz="2800" b="1" dirty="0"/>
                <a:t>。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3064113"/>
                </p:ext>
              </p:extLst>
            </p:nvPr>
          </p:nvGraphicFramePr>
          <p:xfrm>
            <a:off x="2411760" y="5219322"/>
            <a:ext cx="203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112" imgH="418918" progId="Equation.DSMT4">
                    <p:embed/>
                  </p:oleObj>
                </mc:Choice>
                <mc:Fallback>
                  <p:oleObj name="Equation" r:id="rId6" imgW="203112" imgH="418918" progId="Equation.DSMT4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5219322"/>
                          <a:ext cx="203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  <p:extLst>
      <p:ext uri="{BB962C8B-B14F-4D97-AF65-F5344CB8AC3E}">
        <p14:creationId xmlns:p14="http://schemas.microsoft.com/office/powerpoint/2010/main" val="270893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/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1&quot;]}]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" val="[{&quot;num&quot;:1,&quot;caseSensitive&quot;:false,&quot;fuzzyMatch&quot;:false,&quot;Score&quot;:1.0,&quot;answers&quot;:[&quot;14&quot;]}]"/>
  <p:tag name="PROBLEMSCORE" val="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" val="[{&quot;num&quot;:1,&quot;caseSensitive&quot;:false,&quot;fuzzyMatch&quot;:false,&quot;Score&quot;:1.0,&quot;answers&quot;:[&quot;2&quot;]}]"/>
  <p:tag name="PROBLEMSCORE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2&quot;]},{&quot;num&quot;:2,&quot;caseSensitive&quot;:false,&quot;fuzzyMatch&quot;:false,&quot;Score&quot;:1.0,&quot;answers&quot;:[&quot;-1&quot;]}]"/>
  <p:tag name="PROBLEMSCORE" val="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5845</TotalTime>
  <Words>2033</Words>
  <Application>Microsoft Office PowerPoint</Application>
  <PresentationFormat>全屏显示(4:3)</PresentationFormat>
  <Paragraphs>382</Paragraphs>
  <Slides>31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宋体</vt:lpstr>
      <vt:lpstr>Microsoft Yahei</vt:lpstr>
      <vt:lpstr>Arial</vt:lpstr>
      <vt:lpstr>Calibri</vt:lpstr>
      <vt:lpstr>Cambria Math</vt:lpstr>
      <vt:lpstr>Times New Roman</vt:lpstr>
      <vt:lpstr>Wingdings</vt:lpstr>
      <vt:lpstr>主题2</vt:lpstr>
      <vt:lpstr>Equation</vt:lpstr>
      <vt:lpstr>4.5  向  量  空  间</vt:lpstr>
      <vt:lpstr>4.5  向  量  空  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544</cp:revision>
  <dcterms:created xsi:type="dcterms:W3CDTF">2015-01-05T18:34:44Z</dcterms:created>
  <dcterms:modified xsi:type="dcterms:W3CDTF">2023-10-28T14:47:28Z</dcterms:modified>
</cp:coreProperties>
</file>