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18" r:id="rId2"/>
    <p:sldId id="313" r:id="rId3"/>
    <p:sldId id="332" r:id="rId4"/>
    <p:sldId id="353" r:id="rId5"/>
    <p:sldId id="322" r:id="rId6"/>
    <p:sldId id="323" r:id="rId7"/>
    <p:sldId id="338" r:id="rId8"/>
    <p:sldId id="336" r:id="rId9"/>
    <p:sldId id="360" r:id="rId10"/>
    <p:sldId id="361" r:id="rId11"/>
    <p:sldId id="362" r:id="rId12"/>
    <p:sldId id="344" r:id="rId13"/>
    <p:sldId id="335" r:id="rId14"/>
    <p:sldId id="364" r:id="rId15"/>
    <p:sldId id="334" r:id="rId16"/>
    <p:sldId id="359" r:id="rId17"/>
    <p:sldId id="333" r:id="rId18"/>
    <p:sldId id="330" r:id="rId19"/>
    <p:sldId id="329" r:id="rId20"/>
    <p:sldId id="355" r:id="rId21"/>
    <p:sldId id="356" r:id="rId22"/>
    <p:sldId id="328" r:id="rId23"/>
    <p:sldId id="339" r:id="rId24"/>
    <p:sldId id="347" r:id="rId25"/>
    <p:sldId id="348" r:id="rId26"/>
    <p:sldId id="350" r:id="rId27"/>
    <p:sldId id="349" r:id="rId28"/>
    <p:sldId id="351" r:id="rId29"/>
    <p:sldId id="358" r:id="rId30"/>
    <p:sldId id="326" r:id="rId31"/>
    <p:sldId id="34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A7"/>
    <a:srgbClr val="C44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59" autoAdjust="0"/>
  </p:normalViewPr>
  <p:slideViewPr>
    <p:cSldViewPr>
      <p:cViewPr varScale="1">
        <p:scale>
          <a:sx n="70" d="100"/>
          <a:sy n="70" d="100"/>
        </p:scale>
        <p:origin x="61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8A41847-2158-4B74-9472-F9B7B9AECB78}" type="presOf" srcId="{A4DBE9E6-97EB-4725-A2C1-3C97D390DE6E}" destId="{CD4B3101-F142-4E5E-B80A-8D9996F097C7}" srcOrd="0" destOrd="0" presId="urn:microsoft.com/office/officeart/2005/8/layout/venn1"/>
    <dgm:cxn modelId="{B9D05F9F-556A-494C-B578-A24644375838}" type="presOf" srcId="{8A5913D2-4896-41F8-9856-90C73F67022D}" destId="{6F917F00-94F3-4752-A2F0-5E137890CEB8}" srcOrd="0" destOrd="0" presId="urn:microsoft.com/office/officeart/2005/8/layout/venn1"/>
    <dgm:cxn modelId="{33386BAC-B7BE-42CA-B0D0-CC18736303F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551D390-A3A2-4416-A325-66DF648AF3AA}" type="presOf" srcId="{B9B3E140-8B8D-4175-BD94-00D1649702AA}" destId="{6DAFA64C-DC3D-43CC-9306-9A83B9F4FF30}" srcOrd="0" destOrd="0" presId="urn:microsoft.com/office/officeart/2005/8/layout/venn1"/>
    <dgm:cxn modelId="{A099B8AD-A3D0-4617-B340-08C0F15477BF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F2F7ADC-5BC1-45F5-B529-AD403AF6C6C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C0A1148-D302-4C70-9F91-74322DECFB65}" type="presOf" srcId="{AABD46EF-623D-4EC1-9905-9F9517C84035}" destId="{8A8110AF-7FCF-4E47-932E-B9CB33926204}" srcOrd="0" destOrd="0" presId="urn:microsoft.com/office/officeart/2005/8/layout/venn1"/>
    <dgm:cxn modelId="{E43FB97D-55AF-49B0-B175-6ECA014799C5}" type="presOf" srcId="{938154DC-7DEC-4435-8AEE-F287F60DA644}" destId="{A319629E-037B-4B5B-8915-441F51FA60BC}" srcOrd="0" destOrd="0" presId="urn:microsoft.com/office/officeart/2005/8/layout/venn1"/>
    <dgm:cxn modelId="{1937CD80-5835-4E93-8D7F-5CDAD54DAB8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</dgm:pt>
    <dgm:pt modelId="{BE99A2BC-623E-47B8-9EC1-2FFFAA8FAB5E}" type="pres">
      <dgm:prSet presAssocID="{3CD757F0-2CC9-462E-92AC-3412748A5362}" presName="Name9" presStyleLbl="parChTrans1D2" presStyleIdx="0" presStyleCnt="4"/>
      <dgm:spPr/>
    </dgm:pt>
    <dgm:pt modelId="{70F5E4A7-E54C-4446-A360-F0E1668F5A97}" type="pres">
      <dgm:prSet presAssocID="{3CD757F0-2CC9-462E-92AC-3412748A5362}" presName="connTx" presStyleLbl="parChTrans1D2" presStyleIdx="0" presStyleCnt="4"/>
      <dgm:spPr/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</dgm:pt>
    <dgm:pt modelId="{B5889148-079C-4192-B97D-8A7EF0CEA987}" type="pres">
      <dgm:prSet presAssocID="{14A968A9-0B7F-41FF-BF12-5E81AA97B429}" presName="Name9" presStyleLbl="parChTrans1D2" presStyleIdx="1" presStyleCnt="4"/>
      <dgm:spPr/>
    </dgm:pt>
    <dgm:pt modelId="{736F69E4-F7F3-4BBC-9DFB-4E5C7C4892E8}" type="pres">
      <dgm:prSet presAssocID="{14A968A9-0B7F-41FF-BF12-5E81AA97B429}" presName="connTx" presStyleLbl="parChTrans1D2" presStyleIdx="1" presStyleCnt="4"/>
      <dgm:spPr/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</dgm:pt>
    <dgm:pt modelId="{DCF056AB-E9CD-4BEA-B796-D55EC1369A94}" type="pres">
      <dgm:prSet presAssocID="{E4660758-AA9F-4A8F-A764-61AC4BA74000}" presName="Name9" presStyleLbl="parChTrans1D2" presStyleIdx="2" presStyleCnt="4"/>
      <dgm:spPr/>
    </dgm:pt>
    <dgm:pt modelId="{04FB3B29-D0E7-4E50-BE3D-3C7BCE77B245}" type="pres">
      <dgm:prSet presAssocID="{E4660758-AA9F-4A8F-A764-61AC4BA74000}" presName="connTx" presStyleLbl="parChTrans1D2" presStyleIdx="2" presStyleCnt="4"/>
      <dgm:spPr/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</dgm:pt>
    <dgm:pt modelId="{FABB7A96-1F6D-4F4D-AC56-A9211E08635B}" type="pres">
      <dgm:prSet presAssocID="{D48B6D48-4949-4EEA-B9D3-70CE681E539A}" presName="Name9" presStyleLbl="parChTrans1D2" presStyleIdx="3" presStyleCnt="4"/>
      <dgm:spPr/>
    </dgm:pt>
    <dgm:pt modelId="{0959F69E-2C7E-4AC9-96DA-8BC3A8A217D2}" type="pres">
      <dgm:prSet presAssocID="{D48B6D48-4949-4EEA-B9D3-70CE681E539A}" presName="connTx" presStyleLbl="parChTrans1D2" presStyleIdx="3" presStyleCnt="4"/>
      <dgm:spPr/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</dgm:pt>
  </dgm:ptLst>
  <dgm:cxnLst>
    <dgm:cxn modelId="{AE347300-B496-411B-B0EF-C74FD9A36BA4}" type="presOf" srcId="{73426051-445C-4BE7-B24B-5FD466000FF9}" destId="{86983E86-B74D-4DAD-9361-B65E2189CC1B}" srcOrd="0" destOrd="0" presId="urn:microsoft.com/office/officeart/2005/8/layout/radial1"/>
    <dgm:cxn modelId="{227E7119-F192-4556-97A2-3E5D4323DEE6}" type="presOf" srcId="{3CD757F0-2CC9-462E-92AC-3412748A5362}" destId="{BE99A2BC-623E-47B8-9EC1-2FFFAA8FAB5E}" srcOrd="0" destOrd="0" presId="urn:microsoft.com/office/officeart/2005/8/layout/radial1"/>
    <dgm:cxn modelId="{EBC2643F-B3CA-49FB-9377-16440E2B89D0}" type="presOf" srcId="{D48B6D48-4949-4EEA-B9D3-70CE681E539A}" destId="{FABB7A96-1F6D-4F4D-AC56-A9211E08635B}" srcOrd="0" destOrd="0" presId="urn:microsoft.com/office/officeart/2005/8/layout/radial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8978D85D-6ABC-464C-A02E-3927CA02D9D9}" type="presOf" srcId="{D48B6D48-4949-4EEA-B9D3-70CE681E539A}" destId="{0959F69E-2C7E-4AC9-96DA-8BC3A8A217D2}" srcOrd="1" destOrd="0" presId="urn:microsoft.com/office/officeart/2005/8/layout/radial1"/>
    <dgm:cxn modelId="{CD6ED862-EAA5-4363-A1B7-36C10BD78F13}" type="presOf" srcId="{3CD757F0-2CC9-462E-92AC-3412748A5362}" destId="{70F5E4A7-E54C-4446-A360-F0E1668F5A97}" srcOrd="1" destOrd="0" presId="urn:microsoft.com/office/officeart/2005/8/layout/radial1"/>
    <dgm:cxn modelId="{F9954848-EE4A-45F7-AE6B-CC9467BD5DD2}" type="presOf" srcId="{14A968A9-0B7F-41FF-BF12-5E81AA97B429}" destId="{B5889148-079C-4192-B97D-8A7EF0CEA987}" srcOrd="0" destOrd="0" presId="urn:microsoft.com/office/officeart/2005/8/layout/radial1"/>
    <dgm:cxn modelId="{D5FD5F4A-617C-4395-A111-506FA2991B13}" type="presOf" srcId="{E4660758-AA9F-4A8F-A764-61AC4BA74000}" destId="{04FB3B29-D0E7-4E50-BE3D-3C7BCE77B245}" srcOrd="1" destOrd="0" presId="urn:microsoft.com/office/officeart/2005/8/layout/radial1"/>
    <dgm:cxn modelId="{0CC76F83-34C9-49FD-B361-61BE751D8AC5}" type="presOf" srcId="{6CE3551A-4145-49FC-B8CC-1B44989026A9}" destId="{8E039C0A-98C5-4247-B8DB-486B350906B1}" srcOrd="0" destOrd="0" presId="urn:microsoft.com/office/officeart/2005/8/layout/radial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B66161B2-1C3C-4BEE-8A32-65E6E5A43908}" type="presOf" srcId="{E4660758-AA9F-4A8F-A764-61AC4BA74000}" destId="{DCF056AB-E9CD-4BEA-B796-D55EC1369A94}" srcOrd="0" destOrd="0" presId="urn:microsoft.com/office/officeart/2005/8/layout/radial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4795D0E2-2AE1-4FA5-A521-60A83EB5A683}" type="presOf" srcId="{3355D2B8-C21E-40FE-8768-DDE282C0C744}" destId="{D57A290B-6ED3-4624-9CFE-D9C7504F9F3A}" srcOrd="0" destOrd="0" presId="urn:microsoft.com/office/officeart/2005/8/layout/radial1"/>
    <dgm:cxn modelId="{B6D98AEC-860E-473C-A9BE-446AA4394971}" type="presOf" srcId="{5AF90A85-CC05-4028-B79E-1FD57BA57016}" destId="{2C9768A1-C09C-4B77-96FD-1D4AC0224B69}" srcOrd="0" destOrd="0" presId="urn:microsoft.com/office/officeart/2005/8/layout/radial1"/>
    <dgm:cxn modelId="{BD62A3F0-4349-4A62-9D51-E76DBEB93508}" type="presOf" srcId="{64D4BE46-E98C-499A-9CA6-F92B282C9592}" destId="{2896CA5D-B0AB-419A-A8E8-60979AE3E493}" srcOrd="0" destOrd="0" presId="urn:microsoft.com/office/officeart/2005/8/layout/radial1"/>
    <dgm:cxn modelId="{09EE51F5-F5B5-4E47-A2B5-26C5019FE76D}" type="presOf" srcId="{7E281866-7C6F-46E2-8268-75BFBA7379CC}" destId="{94C464DF-28D5-405A-8AFE-179F12C1EBD2}" srcOrd="0" destOrd="0" presId="urn:microsoft.com/office/officeart/2005/8/layout/radial1"/>
    <dgm:cxn modelId="{7CACE5F6-01F2-43B8-BEBD-EA7C8A97F9F7}" type="presOf" srcId="{14A968A9-0B7F-41FF-BF12-5E81AA97B429}" destId="{736F69E4-F7F3-4BBC-9DFB-4E5C7C4892E8}" srcOrd="1" destOrd="0" presId="urn:microsoft.com/office/officeart/2005/8/layout/radial1"/>
    <dgm:cxn modelId="{491DFF35-A602-4B6C-AFA4-E97CA7F759B6}" type="presParOf" srcId="{D57A290B-6ED3-4624-9CFE-D9C7504F9F3A}" destId="{2896CA5D-B0AB-419A-A8E8-60979AE3E493}" srcOrd="0" destOrd="0" presId="urn:microsoft.com/office/officeart/2005/8/layout/radial1"/>
    <dgm:cxn modelId="{11749FB8-9159-4CDA-85CC-42AA16B31832}" type="presParOf" srcId="{D57A290B-6ED3-4624-9CFE-D9C7504F9F3A}" destId="{BE99A2BC-623E-47B8-9EC1-2FFFAA8FAB5E}" srcOrd="1" destOrd="0" presId="urn:microsoft.com/office/officeart/2005/8/layout/radial1"/>
    <dgm:cxn modelId="{4205C124-CFE3-4681-AEB8-5E93849D5292}" type="presParOf" srcId="{BE99A2BC-623E-47B8-9EC1-2FFFAA8FAB5E}" destId="{70F5E4A7-E54C-4446-A360-F0E1668F5A97}" srcOrd="0" destOrd="0" presId="urn:microsoft.com/office/officeart/2005/8/layout/radial1"/>
    <dgm:cxn modelId="{B7FFA9C3-75D3-4BF5-A2D0-6CB9678B5B44}" type="presParOf" srcId="{D57A290B-6ED3-4624-9CFE-D9C7504F9F3A}" destId="{86983E86-B74D-4DAD-9361-B65E2189CC1B}" srcOrd="2" destOrd="0" presId="urn:microsoft.com/office/officeart/2005/8/layout/radial1"/>
    <dgm:cxn modelId="{D0D46C90-52D3-4021-A1A8-ED9379AD0B91}" type="presParOf" srcId="{D57A290B-6ED3-4624-9CFE-D9C7504F9F3A}" destId="{B5889148-079C-4192-B97D-8A7EF0CEA987}" srcOrd="3" destOrd="0" presId="urn:microsoft.com/office/officeart/2005/8/layout/radial1"/>
    <dgm:cxn modelId="{81632037-EF73-4B12-A416-BE8D6AC2BD42}" type="presParOf" srcId="{B5889148-079C-4192-B97D-8A7EF0CEA987}" destId="{736F69E4-F7F3-4BBC-9DFB-4E5C7C4892E8}" srcOrd="0" destOrd="0" presId="urn:microsoft.com/office/officeart/2005/8/layout/radial1"/>
    <dgm:cxn modelId="{209F6916-F443-4929-89F0-8EBBAF907F92}" type="presParOf" srcId="{D57A290B-6ED3-4624-9CFE-D9C7504F9F3A}" destId="{94C464DF-28D5-405A-8AFE-179F12C1EBD2}" srcOrd="4" destOrd="0" presId="urn:microsoft.com/office/officeart/2005/8/layout/radial1"/>
    <dgm:cxn modelId="{59090CC5-F5BA-48F1-AA05-B1C145F16CB0}" type="presParOf" srcId="{D57A290B-6ED3-4624-9CFE-D9C7504F9F3A}" destId="{DCF056AB-E9CD-4BEA-B796-D55EC1369A94}" srcOrd="5" destOrd="0" presId="urn:microsoft.com/office/officeart/2005/8/layout/radial1"/>
    <dgm:cxn modelId="{E6AAE93D-BF2D-4E58-B902-F73DEFC2C60E}" type="presParOf" srcId="{DCF056AB-E9CD-4BEA-B796-D55EC1369A94}" destId="{04FB3B29-D0E7-4E50-BE3D-3C7BCE77B245}" srcOrd="0" destOrd="0" presId="urn:microsoft.com/office/officeart/2005/8/layout/radial1"/>
    <dgm:cxn modelId="{CD7EA5AF-9EFC-4661-80E5-7D113653B2B6}" type="presParOf" srcId="{D57A290B-6ED3-4624-9CFE-D9C7504F9F3A}" destId="{8E039C0A-98C5-4247-B8DB-486B350906B1}" srcOrd="6" destOrd="0" presId="urn:microsoft.com/office/officeart/2005/8/layout/radial1"/>
    <dgm:cxn modelId="{8DD8EAE8-9979-4EC1-B344-3043709FA8A1}" type="presParOf" srcId="{D57A290B-6ED3-4624-9CFE-D9C7504F9F3A}" destId="{FABB7A96-1F6D-4F4D-AC56-A9211E08635B}" srcOrd="7" destOrd="0" presId="urn:microsoft.com/office/officeart/2005/8/layout/radial1"/>
    <dgm:cxn modelId="{540E9319-C771-4715-A1CD-C68EA9CB4EEC}" type="presParOf" srcId="{FABB7A96-1F6D-4F4D-AC56-A9211E08635B}" destId="{0959F69E-2C7E-4AC9-96DA-8BC3A8A217D2}" srcOrd="0" destOrd="0" presId="urn:microsoft.com/office/officeart/2005/8/layout/radial1"/>
    <dgm:cxn modelId="{A7C65AB5-B402-46D5-B850-3AD9B53E41B0}" type="presParOf" srcId="{D57A290B-6ED3-4624-9CFE-D9C7504F9F3A}" destId="{2C9768A1-C09C-4B77-96FD-1D4AC0224B6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DE773DC3-380B-472A-A66C-88135CDE57EE}" type="presOf" srcId="{EF24F56F-F948-4FAE-A21B-C908CFF0947F}" destId="{04E584C8-CAF4-4F3A-A494-457051CBD1BA}" srcOrd="0" destOrd="0" presId="urn:microsoft.com/office/officeart/2005/8/layout/venn1"/>
    <dgm:cxn modelId="{279391D8-EE97-4B84-BA24-603DB05C724B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B5B560E-27FA-4EF9-9254-39C33FE07FD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FC0AB32-CC0A-48AD-A1BD-67141515E8AA}" type="presOf" srcId="{21F9EB01-2DBC-4DE3-BF4F-D736561A8F50}" destId="{EDBBB33F-27B5-48AE-A61C-C9DE23066AD1}" srcOrd="0" destOrd="0" presId="urn:microsoft.com/office/officeart/2005/8/layout/venn1"/>
    <dgm:cxn modelId="{2F6A5E53-0A87-46BA-8935-5FBE752C1E3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BE50357-9863-4888-BAC2-75C4B7B011D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25D66979-65D3-46E1-AADA-FFE899D48B98}" type="presOf" srcId="{0E6DF1C2-1746-482F-BF52-CD765E80A365}" destId="{171034FF-3396-4AA1-9482-05BACFB2D723}" srcOrd="0" destOrd="0" presId="urn:microsoft.com/office/officeart/2005/8/layout/venn1"/>
    <dgm:cxn modelId="{3E1368A3-38D4-4150-8EEF-1A5FAC8FFFE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6159EDA7-BF8A-4432-8C72-B45AA53D086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CC931-BC61-4D49-B251-739300D5B10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AA1B-38A3-4FAA-8147-FFA7692FF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AA1B-38A3-4FAA-8147-FFA7692FF1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5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4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0" Type="http://schemas.openxmlformats.org/officeDocument/2006/relationships/image" Target="../media/image19.jpe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2.w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68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3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69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73.tmp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7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76.wmf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73.tmp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73.tmp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73.tmp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12" Type="http://schemas.openxmlformats.org/officeDocument/2006/relationships/oleObject" Target="../embeddings/oleObject89.bin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openxmlformats.org/officeDocument/2006/relationships/image" Target="../media/image94.wmf"/><Relationship Id="rId5" Type="http://schemas.openxmlformats.org/officeDocument/2006/relationships/diagramColors" Target="../diagrams/colors13.xml"/><Relationship Id="rId10" Type="http://schemas.openxmlformats.org/officeDocument/2006/relationships/oleObject" Target="../embeddings/oleObject88.bin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3624034"/>
          </a:xfrm>
        </p:spPr>
        <p:txBody>
          <a:bodyPr/>
          <a:lstStyle/>
          <a:p>
            <a:r>
              <a:rPr lang="zh-CN" altLang="zh-CN" dirty="0"/>
              <a:t>向量的</a:t>
            </a:r>
            <a:r>
              <a:rPr lang="zh-CN" altLang="zh-CN" dirty="0">
                <a:solidFill>
                  <a:srgbClr val="FF0000"/>
                </a:solidFill>
              </a:rPr>
              <a:t>内积</a:t>
            </a:r>
            <a:r>
              <a:rPr lang="zh-CN" altLang="zh-CN" dirty="0"/>
              <a:t>及基本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</a:p>
        </p:txBody>
      </p:sp>
      <p:sp>
        <p:nvSpPr>
          <p:cNvPr id="93" name="椭圆形标注 92"/>
          <p:cNvSpPr/>
          <p:nvPr/>
        </p:nvSpPr>
        <p:spPr>
          <a:xfrm>
            <a:off x="5543631" y="2708920"/>
            <a:ext cx="720080" cy="576064"/>
          </a:xfrm>
          <a:prstGeom prst="wedgeEllipseCallout">
            <a:avLst>
              <a:gd name="adj1" fmla="val 123639"/>
              <a:gd name="adj2" fmla="val 259794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形标注 93"/>
          <p:cNvSpPr/>
          <p:nvPr/>
        </p:nvSpPr>
        <p:spPr>
          <a:xfrm>
            <a:off x="4463511" y="2751252"/>
            <a:ext cx="720080" cy="533732"/>
          </a:xfrm>
          <a:prstGeom prst="wedgeEllipseCallout">
            <a:avLst>
              <a:gd name="adj1" fmla="val -198266"/>
              <a:gd name="adj2" fmla="val 287325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592" y="744895"/>
            <a:ext cx="6532265" cy="595873"/>
            <a:chOff x="1403648" y="625475"/>
            <a:chExt cx="6532265" cy="595873"/>
          </a:xfrm>
        </p:grpSpPr>
        <p:grpSp>
          <p:nvGrpSpPr>
            <p:cNvPr id="4" name="组合 3"/>
            <p:cNvGrpSpPr/>
            <p:nvPr/>
          </p:nvGrpSpPr>
          <p:grpSpPr>
            <a:xfrm>
              <a:off x="1403648" y="633398"/>
              <a:ext cx="3243064" cy="587950"/>
              <a:chOff x="1403648" y="633398"/>
              <a:chExt cx="3243064" cy="58795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403648" y="69812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</a:t>
                </a: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/>
            </p:nvGraphicFramePr>
            <p:xfrm>
              <a:off x="1979712" y="633398"/>
              <a:ext cx="2667000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667000" imgH="558800" progId="Equation.DSMT4">
                      <p:embed/>
                    </p:oleObj>
                  </mc:Choice>
                  <mc:Fallback>
                    <p:oleObj name="Equation" r:id="rId2" imgW="2667000" imgH="558800" progId="Equation.DSMT4">
                      <p:embed/>
                      <p:pic>
                        <p:nvPicPr>
                          <p:cNvPr id="109" name="对象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633398"/>
                            <a:ext cx="2667000" cy="558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0" name="对象 109"/>
            <p:cNvGraphicFramePr>
              <a:graphicFrameLocks noChangeAspect="1"/>
            </p:cNvGraphicFramePr>
            <p:nvPr/>
          </p:nvGraphicFramePr>
          <p:xfrm>
            <a:off x="4646613" y="625475"/>
            <a:ext cx="32893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89300" imgH="558800" progId="Equation.DSMT4">
                    <p:embed/>
                  </p:oleObj>
                </mc:Choice>
                <mc:Fallback>
                  <p:oleObj name="Equation" r:id="rId4" imgW="3289300" imgH="558800" progId="Equation.DSMT4">
                    <p:embed/>
                    <p:pic>
                      <p:nvPicPr>
                        <p:cNvPr id="110" name="对象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625475"/>
                          <a:ext cx="32893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496" y="1218456"/>
            <a:ext cx="6217047" cy="914400"/>
            <a:chOff x="1115616" y="1133475"/>
            <a:chExt cx="6217047" cy="914400"/>
          </a:xfrm>
        </p:grpSpPr>
        <p:sp>
          <p:nvSpPr>
            <p:cNvPr id="112" name="TextBox 111"/>
            <p:cNvSpPr txBox="1"/>
            <p:nvPr/>
          </p:nvSpPr>
          <p:spPr>
            <a:xfrm>
              <a:off x="1115616" y="1307872"/>
              <a:ext cx="772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/>
          </p:nvGraphicFramePr>
          <p:xfrm>
            <a:off x="1719263" y="1133475"/>
            <a:ext cx="5613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613400" imgH="914400" progId="Equation.DSMT4">
                    <p:embed/>
                  </p:oleObj>
                </mc:Choice>
                <mc:Fallback>
                  <p:oleObj name="Equation" r:id="rId6" imgW="5613400" imgH="914400" progId="Equation.DSMT4">
                    <p:embed/>
                    <p:pic>
                      <p:nvPicPr>
                        <p:cNvPr id="113" name="对象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263" y="1133475"/>
                          <a:ext cx="5613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496" y="2047116"/>
            <a:ext cx="6624736" cy="523220"/>
            <a:chOff x="1115616" y="2047116"/>
            <a:chExt cx="6624736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115616" y="2047116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称</a:t>
              </a:r>
              <a:r>
                <a:rPr lang="zh-CN" altLang="en-US" sz="2800" dirty="0">
                  <a:solidFill>
                    <a:srgbClr val="FF0000"/>
                  </a:solidFill>
                </a:rPr>
                <a:t>           </a:t>
              </a:r>
              <a:r>
                <a:rPr lang="zh-CN" altLang="en-US" sz="2800" b="1" dirty="0"/>
                <a:t>为向量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内积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15" name="对象 114"/>
            <p:cNvGraphicFramePr>
              <a:graphicFrameLocks noChangeAspect="1"/>
            </p:cNvGraphicFramePr>
            <p:nvPr/>
          </p:nvGraphicFramePr>
          <p:xfrm>
            <a:off x="1619672" y="2047116"/>
            <a:ext cx="863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63225" imgH="482391" progId="Equation.DSMT4">
                    <p:embed/>
                  </p:oleObj>
                </mc:Choice>
                <mc:Fallback>
                  <p:oleObj name="Equation" r:id="rId8" imgW="863225" imgH="482391" progId="Equation.DSMT4">
                    <p:embed/>
                    <p:pic>
                      <p:nvPicPr>
                        <p:cNvPr id="115" name="对象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47116"/>
                          <a:ext cx="863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/>
          </p:nvGraphicFramePr>
          <p:xfrm>
            <a:off x="3563888" y="2251596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279" imgH="241195" progId="Equation.DSMT4">
                    <p:embed/>
                  </p:oleObj>
                </mc:Choice>
                <mc:Fallback>
                  <p:oleObj name="Equation" r:id="rId10" imgW="279279" imgH="241195" progId="Equation.DSMT4">
                    <p:embed/>
                    <p:pic>
                      <p:nvPicPr>
                        <p:cNvPr id="116" name="对象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251596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/>
          </p:nvGraphicFramePr>
          <p:xfrm>
            <a:off x="4139952" y="218390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380835" progId="Equation.DSMT4">
                    <p:embed/>
                  </p:oleObj>
                </mc:Choice>
                <mc:Fallback>
                  <p:oleObj name="Equation" r:id="rId12" imgW="279279" imgH="380835" progId="Equation.DSMT4">
                    <p:embed/>
                    <p:pic>
                      <p:nvPicPr>
                        <p:cNvPr id="117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218390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115616" y="2719432"/>
            <a:ext cx="6624736" cy="523220"/>
            <a:chOff x="1115616" y="2719432"/>
            <a:chExt cx="6624736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115616" y="2719432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</a:t>
              </a:r>
              <a:r>
                <a:rPr lang="zh-CN" altLang="en-US" sz="2800" b="1" dirty="0"/>
                <a:t>的内积也可记作</a:t>
              </a:r>
              <a:r>
                <a:rPr lang="zh-CN" altLang="en-US" sz="2800" dirty="0"/>
                <a:t>         </a:t>
              </a:r>
              <a:r>
                <a:rPr lang="zh-CN" altLang="en-US" sz="2800" b="1" dirty="0"/>
                <a:t>或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  <p:graphicFrame>
          <p:nvGraphicFramePr>
            <p:cNvPr id="119" name="对象 118"/>
            <p:cNvGraphicFramePr>
              <a:graphicFrameLocks noChangeAspect="1"/>
            </p:cNvGraphicFramePr>
            <p:nvPr/>
          </p:nvGraphicFramePr>
          <p:xfrm>
            <a:off x="1151143" y="2863448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279" imgH="241195" progId="Equation.DSMT4">
                    <p:embed/>
                  </p:oleObj>
                </mc:Choice>
                <mc:Fallback>
                  <p:oleObj name="Equation" r:id="rId14" imgW="279279" imgH="241195" progId="Equation.DSMT4">
                    <p:embed/>
                    <p:pic>
                      <p:nvPicPr>
                        <p:cNvPr id="119" name="对象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143" y="2863448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/>
          </p:nvGraphicFramePr>
          <p:xfrm>
            <a:off x="1727207" y="279144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279" imgH="380835" progId="Equation.DSMT4">
                    <p:embed/>
                  </p:oleObj>
                </mc:Choice>
                <mc:Fallback>
                  <p:oleObj name="Equation" r:id="rId16" imgW="279279" imgH="380835" progId="Equation.DSMT4">
                    <p:embed/>
                    <p:pic>
                      <p:nvPicPr>
                        <p:cNvPr id="120" name="对象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207" y="279144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/>
          </p:nvGraphicFramePr>
          <p:xfrm>
            <a:off x="5615094" y="2759075"/>
            <a:ext cx="5778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2808" imgH="444307" progId="Equation.DSMT4">
                    <p:embed/>
                  </p:oleObj>
                </mc:Choice>
                <mc:Fallback>
                  <p:oleObj name="Equation" r:id="rId18" imgW="672808" imgH="444307" progId="Equation.DSMT4">
                    <p:embed/>
                    <p:pic>
                      <p:nvPicPr>
                        <p:cNvPr id="121" name="对象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094" y="2759075"/>
                          <a:ext cx="57785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/>
          </p:nvGraphicFramePr>
          <p:xfrm>
            <a:off x="4464156" y="2768600"/>
            <a:ext cx="6492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72808" imgH="444307" progId="Equation.DSMT4">
                    <p:embed/>
                  </p:oleObj>
                </mc:Choice>
                <mc:Fallback>
                  <p:oleObj name="Equation" r:id="rId20" imgW="672808" imgH="444307" progId="Equation.DSMT4">
                    <p:embed/>
                    <p:pic>
                      <p:nvPicPr>
                        <p:cNvPr id="122" name="对象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156" y="2768600"/>
                          <a:ext cx="649288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TextBox 122"/>
          <p:cNvSpPr txBox="1"/>
          <p:nvPr/>
        </p:nvSpPr>
        <p:spPr>
          <a:xfrm>
            <a:off x="611560" y="35538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24" name="对象 123"/>
          <p:cNvGraphicFramePr>
            <a:graphicFrameLocks noChangeAspect="1"/>
          </p:cNvGraphicFramePr>
          <p:nvPr/>
        </p:nvGraphicFramePr>
        <p:xfrm>
          <a:off x="575079" y="4449763"/>
          <a:ext cx="1050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0" imgH="482600" progId="Equation.DSMT4">
                  <p:embed/>
                </p:oleObj>
              </mc:Choice>
              <mc:Fallback>
                <p:oleObj name="Equation" r:id="rId22" imgW="1143000" imgH="482600" progId="Equation.DSMT4">
                  <p:embed/>
                  <p:pic>
                    <p:nvPicPr>
                      <p:cNvPr id="124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9" y="4449763"/>
                        <a:ext cx="10509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/>
        </p:nvGraphicFramePr>
        <p:xfrm>
          <a:off x="4679535" y="3578448"/>
          <a:ext cx="3384376" cy="214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67100" imgH="2082800" progId="Equation.DSMT4">
                  <p:embed/>
                </p:oleObj>
              </mc:Choice>
              <mc:Fallback>
                <p:oleObj name="Equation" r:id="rId24" imgW="3467100" imgH="2082800" progId="Equation.DSMT4">
                  <p:embed/>
                  <p:pic>
                    <p:nvPicPr>
                      <p:cNvPr id="125" name="对象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35" y="3578448"/>
                        <a:ext cx="3384376" cy="214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1614643" y="3650456"/>
          <a:ext cx="306489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36900" imgH="2082800" progId="Equation.DSMT4">
                  <p:embed/>
                </p:oleObj>
              </mc:Choice>
              <mc:Fallback>
                <p:oleObj name="Equation" r:id="rId26" imgW="3136900" imgH="2082800" progId="Equation.DSMT4">
                  <p:embed/>
                  <p:pic>
                    <p:nvPicPr>
                      <p:cNvPr id="127" name="对象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643" y="3650456"/>
                        <a:ext cx="306489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35496" y="2636912"/>
            <a:ext cx="1074942" cy="642469"/>
            <a:chOff x="264907" y="3645024"/>
            <a:chExt cx="1074942" cy="642469"/>
          </a:xfrm>
        </p:grpSpPr>
        <p:sp>
          <p:nvSpPr>
            <p:cNvPr id="130" name="上凸带形 1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07504" y="332656"/>
            <a:ext cx="1150506" cy="523220"/>
            <a:chOff x="129208" y="932973"/>
            <a:chExt cx="1150506" cy="523220"/>
          </a:xfrm>
        </p:grpSpPr>
        <p:sp>
          <p:nvSpPr>
            <p:cNvPr id="133" name="流程图: 可选过程 1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39858" y="14799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一</a:t>
            </a:r>
            <a:endParaRPr lang="zh-CN" altLang="en-US" sz="3200" b="1" dirty="0"/>
          </a:p>
        </p:txBody>
      </p:sp>
      <p:sp>
        <p:nvSpPr>
          <p:cNvPr id="38" name="六角星 3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6399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1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60" y="1927176"/>
            <a:ext cx="53285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2924944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endParaRPr lang="zh-CN" altLang="en-US" sz="2400" b="1" dirty="0"/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908720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3</a:t>
            </a:r>
            <a:endParaRPr lang="zh-CN" altLang="en-US" sz="2600" b="1" dirty="0">
              <a:solidFill>
                <a:srgbClr val="0070C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962725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/>
              <a:t>，</a:t>
            </a:r>
            <a:r>
              <a:rPr lang="zh-CN" altLang="zh-CN" sz="2800" b="1" dirty="0"/>
              <a:t>满足</a:t>
            </a:r>
            <a:endParaRPr lang="en-US" altLang="zh-CN" sz="2800" b="1" dirty="0"/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(2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/>
              <a:t>，</a:t>
            </a:r>
            <a:endParaRPr lang="zh-CN" altLang="en-US" sz="2800" b="1" dirty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47688" y="2420888"/>
            <a:ext cx="640057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对应的一个特征向量为（    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159808" y="2955722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(2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/>
              <a:t>，</a:t>
            </a:r>
            <a:r>
              <a:rPr lang="zh-CN" altLang="en-US" sz="2400" b="1" dirty="0"/>
              <a:t>即</a:t>
            </a:r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1115616" y="3501008"/>
            <a:ext cx="69933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)(1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=2 (1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/>
              <a:t>，</a:t>
            </a:r>
            <a:r>
              <a:rPr lang="zh-CN" altLang="en-US" sz="2400" b="1" dirty="0"/>
              <a:t>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6016" y="1844824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4580385" y="2420888"/>
            <a:ext cx="186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1043608" y="4766265"/>
            <a:ext cx="640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 X 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TextBox 9"/>
          <p:cNvSpPr>
            <a:spLocks noChangeArrowheads="1"/>
          </p:cNvSpPr>
          <p:nvPr/>
        </p:nvSpPr>
        <p:spPr bwMode="auto">
          <a:xfrm>
            <a:off x="395525" y="5456837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endParaRPr lang="zh-CN" altLang="en-US" sz="2400" b="1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252413" y="4088685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4</a:t>
            </a:r>
            <a:endParaRPr lang="zh-CN" altLang="en-US" sz="2600" b="1" dirty="0">
              <a:solidFill>
                <a:srgbClr val="0070C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4142690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b="1" dirty="0"/>
              <a:t>均是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/>
              <a:t>×1</a:t>
            </a:r>
            <a:r>
              <a:rPr lang="zh-CN" altLang="zh-CN" sz="2800" b="1" dirty="0"/>
              <a:t>矩阵，且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altLang="zh-CN" sz="2800" b="1" dirty="0"/>
              <a:t>=3</a:t>
            </a:r>
            <a:r>
              <a:rPr lang="zh-CN" altLang="zh-CN" sz="2800" b="1" dirty="0"/>
              <a:t>，</a:t>
            </a:r>
            <a:endParaRPr lang="zh-CN" altLang="en-US" sz="2800" b="1" dirty="0"/>
          </a:p>
        </p:txBody>
      </p:sp>
      <p:sp>
        <p:nvSpPr>
          <p:cNvPr id="23" name="TextBox 9"/>
          <p:cNvSpPr>
            <a:spLocks noChangeArrowheads="1"/>
          </p:cNvSpPr>
          <p:nvPr/>
        </p:nvSpPr>
        <p:spPr bwMode="auto">
          <a:xfrm>
            <a:off x="1159808" y="5487615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Y X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9" y="4797152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2" grpId="0"/>
      <p:bldP spid="15" grpId="0"/>
      <p:bldP spid="16" grpId="0"/>
      <p:bldP spid="17" grpId="0"/>
      <p:bldP spid="3" grpId="0"/>
      <p:bldP spid="19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59" y="2208347"/>
            <a:ext cx="74973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个特征值分别为（    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3944669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endParaRPr lang="zh-CN" altLang="en-US" sz="2400" b="1" dirty="0"/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908720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5</a:t>
            </a:r>
            <a:endParaRPr lang="zh-CN" altLang="en-US" sz="2600" b="1" dirty="0">
              <a:solidFill>
                <a:srgbClr val="0070C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962725"/>
            <a:ext cx="2232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满足</a:t>
            </a:r>
            <a:endParaRPr lang="en-US" altLang="zh-CN" sz="2800" b="1" dirty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619696" y="2784410"/>
            <a:ext cx="7489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对应的特征向量分别为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（                               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185700"/>
            <a:ext cx="2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1187625" y="3255367"/>
            <a:ext cx="208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9"/>
          <p:cNvSpPr>
            <a:spLocks noChangeArrowheads="1"/>
          </p:cNvSpPr>
          <p:nvPr/>
        </p:nvSpPr>
        <p:spPr bwMode="auto">
          <a:xfrm>
            <a:off x="3347864" y="3255367"/>
            <a:ext cx="1944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9"/>
          <p:cNvSpPr>
            <a:spLocks noChangeArrowheads="1"/>
          </p:cNvSpPr>
          <p:nvPr/>
        </p:nvSpPr>
        <p:spPr bwMode="auto">
          <a:xfrm>
            <a:off x="5508104" y="3212976"/>
            <a:ext cx="2151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71256"/>
              </p:ext>
            </p:extLst>
          </p:nvPr>
        </p:nvGraphicFramePr>
        <p:xfrm>
          <a:off x="3350220" y="541040"/>
          <a:ext cx="410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1840" imgH="1447560" progId="Equation.DSMT4">
                  <p:embed/>
                </p:oleObj>
              </mc:Choice>
              <mc:Fallback>
                <p:oleObj name="Equation" r:id="rId2" imgW="41018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20" y="541040"/>
                        <a:ext cx="410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9"/>
          <p:cNvSpPr>
            <a:spLocks noChangeArrowheads="1"/>
          </p:cNvSpPr>
          <p:nvPr/>
        </p:nvSpPr>
        <p:spPr bwMode="auto">
          <a:xfrm>
            <a:off x="1259621" y="3933056"/>
            <a:ext cx="20882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原式改写为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85301"/>
              </p:ext>
            </p:extLst>
          </p:nvPr>
        </p:nvGraphicFramePr>
        <p:xfrm>
          <a:off x="1452984" y="4509120"/>
          <a:ext cx="477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75040" imgH="482400" progId="Equation.DSMT4">
                  <p:embed/>
                </p:oleObj>
              </mc:Choice>
              <mc:Fallback>
                <p:oleObj name="Equation" r:id="rId4" imgW="4775040" imgH="482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984" y="4509120"/>
                        <a:ext cx="477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46148"/>
              </p:ext>
            </p:extLst>
          </p:nvPr>
        </p:nvGraphicFramePr>
        <p:xfrm>
          <a:off x="1525240" y="5178425"/>
          <a:ext cx="520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6680" imgH="482400" progId="Equation.DSMT4">
                  <p:embed/>
                </p:oleObj>
              </mc:Choice>
              <mc:Fallback>
                <p:oleObj name="Equation" r:id="rId6" imgW="520668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40" y="5178425"/>
                        <a:ext cx="520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9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2" grpId="0"/>
      <p:bldP spid="15" grpId="0"/>
      <p:bldP spid="3" grpId="0"/>
      <p:bldP spid="19" grpId="0"/>
      <p:bldP spid="18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44450" y="857232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的特征多项式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100" y="1415809"/>
            <a:ext cx="8350885" cy="515942"/>
            <a:chOff x="0" y="0"/>
            <a:chExt cx="13151" cy="812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                   的全部根,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3060164"/>
                </p:ext>
              </p:extLst>
            </p:nvPr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0" imgH="457200" progId="Equation.DSMT4">
                    <p:embed/>
                  </p:oleObj>
                </mc:Choice>
                <mc:Fallback>
                  <p:oleObj name="Equation" r:id="rId2" imgW="16510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04875" y="989232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4450" y="2444517"/>
            <a:ext cx="8128000" cy="495300"/>
            <a:chOff x="0" y="0"/>
            <a:chExt cx="12800" cy="780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，求出方程组                             的全部</a:t>
              </a:r>
            </a:p>
          </p:txBody>
        </p:sp>
        <p:graphicFrame>
          <p:nvGraphicFramePr>
            <p:cNvPr id="11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77678811"/>
                </p:ext>
              </p:extLst>
            </p:nvPr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8052" imgH="445273" progId="Equation.DSMT4">
                    <p:embed/>
                  </p:oleObj>
                </mc:Choice>
                <mc:Fallback>
                  <p:oleObj name="Equation" r:id="rId4" imgW="318052" imgH="4452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1625726"/>
                </p:ext>
              </p:extLst>
            </p:nvPr>
          </p:nvGraphicFramePr>
          <p:xfrm>
            <a:off x="7723" y="105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70100" imgH="457200" progId="Equation.DSMT4">
                    <p:embed/>
                  </p:oleObj>
                </mc:Choice>
                <mc:Fallback>
                  <p:oleObj name="Equation" r:id="rId6" imgW="20701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3" y="105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471165" y="1940482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特</a:t>
            </a:r>
            <a:r>
              <a:rPr lang="zh-CN" altLang="en-US" sz="2600" b="1" dirty="0">
                <a:sym typeface="Arial" charset="0"/>
              </a:rPr>
              <a:t>征值；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34925" y="3069018"/>
            <a:ext cx="6193491" cy="636713"/>
            <a:chOff x="0" y="-227"/>
            <a:chExt cx="9752" cy="1004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21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5000902"/>
                </p:ext>
              </p:extLst>
            </p:nvPr>
          </p:nvGraphicFramePr>
          <p:xfrm>
            <a:off x="2722" y="-227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97200" imgH="419100" progId="Equation.DSMT4">
                    <p:embed/>
                  </p:oleObj>
                </mc:Choice>
                <mc:Fallback>
                  <p:oleObj name="Equation" r:id="rId8" imgW="29972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-227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468833" y="3645024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743223"/>
                </p:ext>
              </p:extLst>
            </p:nvPr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49400" imgH="419100" progId="Equation.DSMT4">
                    <p:embed/>
                  </p:oleObj>
                </mc:Choice>
                <mc:Fallback>
                  <p:oleObj name="Equation" r:id="rId10" imgW="15494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4"/>
          <p:cNvSpPr>
            <a:spLocks noChangeArrowheads="1"/>
          </p:cNvSpPr>
          <p:nvPr/>
        </p:nvSpPr>
        <p:spPr bwMode="auto">
          <a:xfrm>
            <a:off x="107690" y="4221088"/>
            <a:ext cx="803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注意：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对应于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同一个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特征值的特征向量一定有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无穷多个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graphicFrame>
        <p:nvGraphicFramePr>
          <p:cNvPr id="2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137142"/>
              </p:ext>
            </p:extLst>
          </p:nvPr>
        </p:nvGraphicFramePr>
        <p:xfrm>
          <a:off x="3635935" y="857232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700" imgH="457200" progId="Equation.DSMT4">
                  <p:embed/>
                </p:oleObj>
              </mc:Choice>
              <mc:Fallback>
                <p:oleObj name="Equation" r:id="rId12" imgW="115570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935" y="857232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244014" y="4649716"/>
            <a:ext cx="7971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  <a:sym typeface="Calibri" pitchFamily="34" charset="0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上、下三角阵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的特征值就是它们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对角线上的</a:t>
            </a:r>
          </a:p>
        </p:txBody>
      </p:sp>
      <p:sp>
        <p:nvSpPr>
          <p:cNvPr id="32" name="TextBox 2"/>
          <p:cNvSpPr>
            <a:spLocks noChangeArrowheads="1"/>
          </p:cNvSpPr>
          <p:nvPr/>
        </p:nvSpPr>
        <p:spPr bwMode="auto">
          <a:xfrm>
            <a:off x="547342" y="5141841"/>
            <a:ext cx="3376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元素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2996952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2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13" grpId="0" bldLvl="0" autoUpdateAnimBg="0"/>
      <p:bldP spid="25" grpId="0"/>
      <p:bldP spid="31" grpId="0"/>
      <p:bldP spid="3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对象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6220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6522" y="1340855"/>
            <a:ext cx="2519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全部特征向量。</a:t>
            </a: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827088" y="3379112"/>
            <a:ext cx="7273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所以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的特征值为：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。（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重特征值）</a:t>
            </a: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854074" y="393303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23601" y="-6350"/>
            <a:ext cx="7698780" cy="1447800"/>
            <a:chOff x="323601" y="-6350"/>
            <a:chExt cx="769878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323601" y="416382"/>
              <a:ext cx="7698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highlight>
                    <a:srgbClr val="FFFF00"/>
                  </a:highlight>
                  <a:latin typeface="+mn-ea"/>
                  <a:ea typeface="+mn-ea"/>
                </a:rPr>
                <a:t>例</a:t>
              </a:r>
              <a:r>
                <a:rPr lang="en-US" altLang="zh-CN" sz="2600" b="1" dirty="0">
                  <a:highlight>
                    <a:srgbClr val="FFFF00"/>
                  </a:highlight>
                  <a:latin typeface="+mn-ea"/>
                </a:rPr>
                <a:t>1</a:t>
              </a:r>
              <a:r>
                <a:rPr lang="en-US" altLang="zh-CN" sz="2600" b="1" dirty="0">
                  <a:latin typeface="+mn-ea"/>
                  <a:ea typeface="+mn-ea"/>
                </a:rPr>
                <a:t> </a:t>
              </a:r>
              <a:r>
                <a:rPr lang="zh-CN" altLang="en-US" sz="2600" b="1" dirty="0">
                  <a:latin typeface="+mn-ea"/>
                  <a:ea typeface="+mn-ea"/>
                </a:rPr>
                <a:t>求方阵               的特征值及其对应的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214395"/>
                </p:ext>
              </p:extLst>
            </p:nvPr>
          </p:nvGraphicFramePr>
          <p:xfrm>
            <a:off x="2171700" y="-6350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900" imgH="1447800" progId="Equation.DSMT4">
                    <p:embed/>
                  </p:oleObj>
                </mc:Choice>
                <mc:Fallback>
                  <p:oleObj name="Equation" r:id="rId3" imgW="2247900" imgH="1447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700" y="-6350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215900" y="2348358"/>
            <a:ext cx="7885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7695"/>
              </p:ext>
            </p:extLst>
          </p:nvPr>
        </p:nvGraphicFramePr>
        <p:xfrm>
          <a:off x="930296" y="1909762"/>
          <a:ext cx="664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2100" imgH="1447800" progId="Equation.DSMT4">
                  <p:embed/>
                </p:oleObj>
              </mc:Choice>
              <mc:Fallback>
                <p:oleObj name="Equation" r:id="rId5" imgW="6642100" imgH="1447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96" y="1909762"/>
                        <a:ext cx="664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aphicFrame>
        <p:nvGraphicFramePr>
          <p:cNvPr id="1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32375"/>
              </p:ext>
            </p:extLst>
          </p:nvPr>
        </p:nvGraphicFramePr>
        <p:xfrm>
          <a:off x="5592341" y="4013200"/>
          <a:ext cx="1931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4951" imgH="355446" progId="Equation.DSMT4">
                  <p:embed/>
                </p:oleObj>
              </mc:Choice>
              <mc:Fallback>
                <p:oleObj name="Equation" r:id="rId7" imgW="1954951" imgH="355446" progId="Equation.DSMT4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341" y="4013200"/>
                        <a:ext cx="19319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430360" y="443707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(0,0,1)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755735" y="494110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对应的全部特征向量为方程组</a:t>
            </a:r>
            <a:endParaRPr lang="zh-CN" altLang="en-US" dirty="0"/>
          </a:p>
        </p:txBody>
      </p:sp>
      <p:graphicFrame>
        <p:nvGraphicFramePr>
          <p:cNvPr id="18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93059"/>
              </p:ext>
            </p:extLst>
          </p:nvPr>
        </p:nvGraphicFramePr>
        <p:xfrm>
          <a:off x="5467821" y="5021263"/>
          <a:ext cx="1768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700" imgH="355600" progId="Equation.DSMT4">
                  <p:embed/>
                </p:oleObj>
              </mc:Choice>
              <mc:Fallback>
                <p:oleObj name="Equation" r:id="rId9" imgW="1790700" imgH="355600" progId="Equation.DSMT4">
                  <p:embed/>
                  <p:pic>
                    <p:nvPicPr>
                      <p:cNvPr id="0" name="Picture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821" y="5021263"/>
                        <a:ext cx="1768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1332021" y="544514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(-1,-2,1)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8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  <p:bldP spid="16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对象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6220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6522" y="1340855"/>
            <a:ext cx="2519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全部特征向量。</a:t>
            </a: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827088" y="3379112"/>
            <a:ext cx="7273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所以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的特征值为：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。（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重特征值）</a:t>
            </a: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854074" y="393303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23601" y="-6350"/>
            <a:ext cx="7698780" cy="1447800"/>
            <a:chOff x="323601" y="-6350"/>
            <a:chExt cx="769878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323601" y="416382"/>
              <a:ext cx="7698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highlight>
                    <a:srgbClr val="FFFF00"/>
                  </a:highlight>
                  <a:latin typeface="+mn-ea"/>
                  <a:ea typeface="+mn-ea"/>
                </a:rPr>
                <a:t>例</a:t>
              </a:r>
              <a:r>
                <a:rPr lang="en-US" altLang="zh-CN" sz="2600" b="1" dirty="0">
                  <a:highlight>
                    <a:srgbClr val="FFFF00"/>
                  </a:highlight>
                  <a:latin typeface="+mn-ea"/>
                </a:rPr>
                <a:t>1</a:t>
              </a:r>
              <a:r>
                <a:rPr lang="en-US" altLang="zh-CN" sz="2600" b="1" dirty="0">
                  <a:latin typeface="+mn-ea"/>
                  <a:ea typeface="+mn-ea"/>
                </a:rPr>
                <a:t> </a:t>
              </a:r>
              <a:r>
                <a:rPr lang="zh-CN" altLang="en-US" sz="2600" b="1" dirty="0">
                  <a:latin typeface="+mn-ea"/>
                  <a:ea typeface="+mn-ea"/>
                </a:rPr>
                <a:t>求方阵               的特征值及其对应的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171700" y="-6350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900" imgH="1447800" progId="Equation.DSMT4">
                    <p:embed/>
                  </p:oleObj>
                </mc:Choice>
                <mc:Fallback>
                  <p:oleObj name="Equation" r:id="rId3" imgW="2247900" imgH="144780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700" y="-6350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215900" y="2348358"/>
            <a:ext cx="7885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30296" y="1909762"/>
          <a:ext cx="664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2100" imgH="1447800" progId="Equation.DSMT4">
                  <p:embed/>
                </p:oleObj>
              </mc:Choice>
              <mc:Fallback>
                <p:oleObj name="Equation" r:id="rId5" imgW="6642100" imgH="1447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96" y="1909762"/>
                        <a:ext cx="664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aphicFrame>
        <p:nvGraphicFramePr>
          <p:cNvPr id="15" name="Object 37"/>
          <p:cNvGraphicFramePr>
            <a:graphicFrameLocks/>
          </p:cNvGraphicFramePr>
          <p:nvPr/>
        </p:nvGraphicFramePr>
        <p:xfrm>
          <a:off x="5592341" y="4013200"/>
          <a:ext cx="1931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4951" imgH="355446" progId="Equation.DSMT4">
                  <p:embed/>
                </p:oleObj>
              </mc:Choice>
              <mc:Fallback>
                <p:oleObj name="Equation" r:id="rId7" imgW="1954951" imgH="355446" progId="Equation.DSMT4">
                  <p:embed/>
                  <p:pic>
                    <p:nvPicPr>
                      <p:cNvPr id="15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341" y="4013200"/>
                        <a:ext cx="19319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430360" y="443707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(0,0,1)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755735" y="494110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对应的全部特征向量为方程组</a:t>
            </a:r>
            <a:endParaRPr lang="zh-CN" altLang="en-US" dirty="0"/>
          </a:p>
        </p:txBody>
      </p:sp>
      <p:graphicFrame>
        <p:nvGraphicFramePr>
          <p:cNvPr id="18" name="Object 37"/>
          <p:cNvGraphicFramePr>
            <a:graphicFrameLocks/>
          </p:cNvGraphicFramePr>
          <p:nvPr/>
        </p:nvGraphicFramePr>
        <p:xfrm>
          <a:off x="5467821" y="5021263"/>
          <a:ext cx="1768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700" imgH="355600" progId="Equation.DSMT4">
                  <p:embed/>
                </p:oleObj>
              </mc:Choice>
              <mc:Fallback>
                <p:oleObj name="Equation" r:id="rId9" imgW="1790700" imgH="355600" progId="Equation.DSMT4">
                  <p:embed/>
                  <p:pic>
                    <p:nvPicPr>
                      <p:cNvPr id="18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821" y="5021263"/>
                        <a:ext cx="1768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1332021" y="544514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(-1,-2,1)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20" name="TextBox 6"/>
          <p:cNvSpPr>
            <a:spLocks noChangeArrowheads="1"/>
          </p:cNvSpPr>
          <p:nvPr/>
        </p:nvSpPr>
        <p:spPr bwMode="auto">
          <a:xfrm>
            <a:off x="3492797" y="1412776"/>
            <a:ext cx="43195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宋体" pitchFamily="2" charset="-122"/>
              </a:rPr>
              <a:t>第</a:t>
            </a:r>
            <a:r>
              <a:rPr lang="en-US" altLang="zh-CN" sz="2600" b="1" dirty="0">
                <a:solidFill>
                  <a:srgbClr val="FF0000"/>
                </a:solidFill>
                <a:highlight>
                  <a:srgbClr val="FFFF00"/>
                </a:highlight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宋体" pitchFamily="2" charset="-122"/>
              </a:rPr>
              <a:t>章 基本运算，熟练掌握！</a:t>
            </a:r>
          </a:p>
        </p:txBody>
      </p:sp>
    </p:spTree>
    <p:extLst>
      <p:ext uri="{BB962C8B-B14F-4D97-AF65-F5344CB8AC3E}">
        <p14:creationId xmlns:p14="http://schemas.microsoft.com/office/powerpoint/2010/main" val="96738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>
            <a:spLocks noChangeArrowheads="1"/>
          </p:cNvSpPr>
          <p:nvPr/>
        </p:nvSpPr>
        <p:spPr bwMode="auto">
          <a:xfrm>
            <a:off x="324180" y="2078803"/>
            <a:ext cx="2879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4" name="TextBox 12"/>
          <p:cNvSpPr>
            <a:spLocks noChangeArrowheads="1"/>
          </p:cNvSpPr>
          <p:nvPr/>
        </p:nvSpPr>
        <p:spPr bwMode="auto">
          <a:xfrm>
            <a:off x="2124213" y="4135198"/>
            <a:ext cx="791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7338" y="620688"/>
            <a:ext cx="7956550" cy="1447800"/>
            <a:chOff x="287338" y="1406755"/>
            <a:chExt cx="7956550" cy="1447800"/>
          </a:xfrm>
        </p:grpSpPr>
        <p:sp>
          <p:nvSpPr>
            <p:cNvPr id="8" name="TextBox 1"/>
            <p:cNvSpPr>
              <a:spLocks noChangeArrowheads="1"/>
            </p:cNvSpPr>
            <p:nvPr/>
          </p:nvSpPr>
          <p:spPr bwMode="auto">
            <a:xfrm>
              <a:off x="287338" y="1856783"/>
              <a:ext cx="7956550" cy="49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有一个特征向量为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165025"/>
                </p:ext>
              </p:extLst>
            </p:nvPr>
          </p:nvGraphicFramePr>
          <p:xfrm>
            <a:off x="1644650" y="1406755"/>
            <a:ext cx="2120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20900" imgH="1447800" progId="Equation.DSMT4">
                    <p:embed/>
                  </p:oleObj>
                </mc:Choice>
                <mc:Fallback>
                  <p:oleObj name="Equation" r:id="rId2" imgW="21209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650" y="1406755"/>
                          <a:ext cx="2120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433335"/>
                </p:ext>
              </p:extLst>
            </p:nvPr>
          </p:nvGraphicFramePr>
          <p:xfrm>
            <a:off x="6688138" y="1406755"/>
            <a:ext cx="13081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8100" imgH="1447800" progId="Equation.DSMT4">
                    <p:embed/>
                  </p:oleObj>
                </mc:Choice>
                <mc:Fallback>
                  <p:oleObj name="Equation" r:id="rId4" imgW="1308100" imgH="14478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8138" y="1406755"/>
                          <a:ext cx="13081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878" y="2570138"/>
            <a:ext cx="7921035" cy="1447800"/>
            <a:chOff x="395878" y="3356205"/>
            <a:chExt cx="7921035" cy="1447800"/>
          </a:xfrm>
        </p:grpSpPr>
        <p:sp>
          <p:nvSpPr>
            <p:cNvPr id="12" name="TextBox 7"/>
            <p:cNvSpPr>
              <a:spLocks noChangeArrowheads="1"/>
            </p:cNvSpPr>
            <p:nvPr/>
          </p:nvSpPr>
          <p:spPr bwMode="auto">
            <a:xfrm>
              <a:off x="395878" y="3777203"/>
              <a:ext cx="792103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解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：</a:t>
              </a:r>
              <a:r>
                <a:rPr lang="zh-CN" altLang="en-US" sz="2600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                      ，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由对应元素相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等得</a:t>
              </a:r>
              <a:endParaRPr lang="zh-CN" altLang="en-US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058114"/>
                </p:ext>
              </p:extLst>
            </p:nvPr>
          </p:nvGraphicFramePr>
          <p:xfrm>
            <a:off x="1068388" y="3356205"/>
            <a:ext cx="3873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73500" imgH="1447800" progId="Equation.DSMT4">
                    <p:embed/>
                  </p:oleObj>
                </mc:Choice>
                <mc:Fallback>
                  <p:oleObj name="Equation" r:id="rId6" imgW="3873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88" y="3356205"/>
                          <a:ext cx="3873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467715" y="4639233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再求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28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>
            <a:spLocks noChangeArrowheads="1"/>
          </p:cNvSpPr>
          <p:nvPr/>
        </p:nvSpPr>
        <p:spPr bwMode="auto">
          <a:xfrm>
            <a:off x="324180" y="2078803"/>
            <a:ext cx="7848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以及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作为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baseline="30000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1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的特征向量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所对应的特征值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7337" y="620713"/>
            <a:ext cx="8174037" cy="1447800"/>
            <a:chOff x="287337" y="1406780"/>
            <a:chExt cx="8174037" cy="1447800"/>
          </a:xfrm>
        </p:grpSpPr>
        <p:sp>
          <p:nvSpPr>
            <p:cNvPr id="8" name="TextBox 1"/>
            <p:cNvSpPr>
              <a:spLocks noChangeArrowheads="1"/>
            </p:cNvSpPr>
            <p:nvPr/>
          </p:nvSpPr>
          <p:spPr bwMode="auto">
            <a:xfrm>
              <a:off x="287337" y="1856783"/>
              <a:ext cx="81740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  ，        是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A</a:t>
              </a:r>
              <a:r>
                <a:rPr lang="en-US" altLang="zh-CN" sz="2600" b="1" baseline="30000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1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的特征向量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            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998694"/>
                </p:ext>
              </p:extLst>
            </p:nvPr>
          </p:nvGraphicFramePr>
          <p:xfrm>
            <a:off x="1403350" y="1406780"/>
            <a:ext cx="2603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03160" imgH="1447560" progId="Equation.DSMT4">
                    <p:embed/>
                  </p:oleObj>
                </mc:Choice>
                <mc:Fallback>
                  <p:oleObj name="Equation" r:id="rId2" imgW="260316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1406780"/>
                          <a:ext cx="2603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005262"/>
                </p:ext>
              </p:extLst>
            </p:nvPr>
          </p:nvGraphicFramePr>
          <p:xfrm>
            <a:off x="4297363" y="1406780"/>
            <a:ext cx="1282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2680" imgH="1447560" progId="Equation.DSMT4">
                    <p:embed/>
                  </p:oleObj>
                </mc:Choice>
                <mc:Fallback>
                  <p:oleObj name="Equation" r:id="rId4" imgW="1282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363" y="1406780"/>
                          <a:ext cx="1282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536" y="2852936"/>
            <a:ext cx="5904314" cy="800100"/>
            <a:chOff x="395536" y="3639003"/>
            <a:chExt cx="5904314" cy="800100"/>
          </a:xfrm>
        </p:grpSpPr>
        <p:sp>
          <p:nvSpPr>
            <p:cNvPr id="12" name="TextBox 7"/>
            <p:cNvSpPr>
              <a:spLocks noChangeArrowheads="1"/>
            </p:cNvSpPr>
            <p:nvPr/>
          </p:nvSpPr>
          <p:spPr bwMode="auto">
            <a:xfrm>
              <a:off x="395536" y="3777203"/>
              <a:ext cx="590431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解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：</a:t>
              </a:r>
              <a:r>
                <a:rPr lang="zh-CN" altLang="en-US" sz="2600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                      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3538368"/>
                </p:ext>
              </p:extLst>
            </p:nvPr>
          </p:nvGraphicFramePr>
          <p:xfrm>
            <a:off x="1300336" y="3639003"/>
            <a:ext cx="44958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95680" imgH="799920" progId="Equation.DSMT4">
                    <p:embed/>
                  </p:oleObj>
                </mc:Choice>
                <mc:Fallback>
                  <p:oleObj name="Equation" r:id="rId6" imgW="4495680" imgH="799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336" y="3639003"/>
                          <a:ext cx="44958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684188" y="5425405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故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=3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=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1/3</a:t>
            </a:r>
            <a:r>
              <a:rPr lang="zh-CN" altLang="en-US" sz="2800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8956"/>
              </p:ext>
            </p:extLst>
          </p:nvPr>
        </p:nvGraphicFramePr>
        <p:xfrm>
          <a:off x="2236068" y="3828008"/>
          <a:ext cx="3848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48040" imgH="1473120" progId="Equation.DSMT4">
                  <p:embed/>
                </p:oleObj>
              </mc:Choice>
              <mc:Fallback>
                <p:oleObj name="Equation" r:id="rId8" imgW="38480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068" y="3828008"/>
                        <a:ext cx="3848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6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8"/>
          <p:cNvSpPr>
            <a:spLocks noChangeArrowheads="1"/>
          </p:cNvSpPr>
          <p:nvPr/>
        </p:nvSpPr>
        <p:spPr bwMode="auto">
          <a:xfrm>
            <a:off x="395709" y="1508334"/>
            <a:ext cx="762667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方法二多用于求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具体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矩阵的特征值与特征向量；</a:t>
            </a:r>
          </a:p>
        </p:txBody>
      </p:sp>
      <p:sp>
        <p:nvSpPr>
          <p:cNvPr id="4" name="TextBox 20"/>
          <p:cNvSpPr>
            <a:spLocks noChangeArrowheads="1"/>
          </p:cNvSpPr>
          <p:nvPr/>
        </p:nvSpPr>
        <p:spPr bwMode="auto">
          <a:xfrm>
            <a:off x="455613" y="2144469"/>
            <a:ext cx="76403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方法三多用于求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含有参数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的矩阵的特征值与特征向量。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05" y="332656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891" y="3327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</a:t>
            </a:r>
          </a:p>
        </p:txBody>
      </p:sp>
      <p:sp>
        <p:nvSpPr>
          <p:cNvPr id="22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3" name="Text Box 4"/>
          <p:cNvSpPr>
            <a:spLocks noChangeArrowheads="1"/>
          </p:cNvSpPr>
          <p:nvPr/>
        </p:nvSpPr>
        <p:spPr bwMode="auto">
          <a:xfrm>
            <a:off x="827088" y="1711449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4" name="波形 2"/>
          <p:cNvSpPr>
            <a:spLocks noChangeArrowheads="1"/>
          </p:cNvSpPr>
          <p:nvPr/>
        </p:nvSpPr>
        <p:spPr bwMode="auto">
          <a:xfrm>
            <a:off x="2216150" y="1124744"/>
            <a:ext cx="3363913" cy="1373188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C0D9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 dirty="0">
                <a:latin typeface="宋体" pitchFamily="2" charset="-122"/>
                <a:sym typeface="宋体" pitchFamily="2" charset="-122"/>
              </a:rPr>
              <a:t>问题知多少</a:t>
            </a:r>
          </a:p>
        </p:txBody>
      </p: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467715" y="3296624"/>
            <a:ext cx="6337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问题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：矩阵特征值和特征向量的定义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?</a:t>
            </a:r>
            <a:endParaRPr lang="zh-CN" altLang="en-US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TextBox 4"/>
          <p:cNvSpPr>
            <a:spLocks noChangeArrowheads="1"/>
          </p:cNvSpPr>
          <p:nvPr/>
        </p:nvSpPr>
        <p:spPr bwMode="auto">
          <a:xfrm>
            <a:off x="487377" y="3944669"/>
            <a:ext cx="61007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问题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：怎样求矩阵的特征值和特征向量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?</a:t>
            </a:r>
            <a:endParaRPr lang="zh-CN" altLang="en-US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395536" y="980728"/>
            <a:ext cx="7640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方法一多用于求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抽象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矩阵的特征值。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0" grpId="0" animBg="1"/>
      <p:bldP spid="21" grpId="0"/>
      <p:bldP spid="24" grpId="0" animBg="1"/>
      <p:bldP spid="25" grpId="0"/>
      <p:bldP spid="26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889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zh-CN" sz="2400" b="1"/>
              <a:t>     </a:t>
            </a:r>
          </a:p>
          <a:p>
            <a:pPr eaLnBrk="1" hangingPunct="1"/>
            <a:endParaRPr lang="zh-CN" altLang="zh-CN" sz="2400" b="1"/>
          </a:p>
          <a:p>
            <a:pPr eaLnBrk="1" hangingPunct="1"/>
            <a:endParaRPr lang="zh-CN" altLang="zh-CN" sz="2400" b="1"/>
          </a:p>
        </p:txBody>
      </p:sp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95655" y="908825"/>
            <a:ext cx="7199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设                         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的全部特征值，则：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682993" y="3284984"/>
            <a:ext cx="7273384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可逆的充要条件为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的所有特征值都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15"/>
          <p:cNvSpPr>
            <a:spLocks noChangeArrowheads="1"/>
          </p:cNvSpPr>
          <p:nvPr/>
        </p:nvSpPr>
        <p:spPr bwMode="auto">
          <a:xfrm>
            <a:off x="827455" y="3850134"/>
            <a:ext cx="17287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不为零。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8388350" y="404813"/>
            <a:ext cx="7318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ea typeface="黑体" pitchFamily="49" charset="-122"/>
            </a:endParaRPr>
          </a:p>
          <a:p>
            <a:endParaRPr lang="zh-CN" altLang="zh-CN"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95885"/>
              </p:ext>
            </p:extLst>
          </p:nvPr>
        </p:nvGraphicFramePr>
        <p:xfrm>
          <a:off x="3229342" y="1681937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3" imgH="779422" progId="Equation.DSMT4">
                  <p:embed/>
                </p:oleObj>
              </mc:Choice>
              <mc:Fallback>
                <p:oleObj name="Equation" r:id="rId2" imgW="454663" imgH="779422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342" y="1681937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092" y="1545412"/>
            <a:ext cx="6698883" cy="524688"/>
            <a:chOff x="539750" y="2276475"/>
            <a:chExt cx="6698883" cy="524688"/>
          </a:xfrm>
        </p:grpSpPr>
        <p:sp>
          <p:nvSpPr>
            <p:cNvPr id="11" name="TextBox 5"/>
            <p:cNvSpPr>
              <a:spLocks noChangeArrowheads="1"/>
            </p:cNvSpPr>
            <p:nvPr/>
          </p:nvSpPr>
          <p:spPr bwMode="auto">
            <a:xfrm>
              <a:off x="539750" y="2276475"/>
              <a:ext cx="64092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068911"/>
                </p:ext>
              </p:extLst>
            </p:nvPr>
          </p:nvGraphicFramePr>
          <p:xfrm>
            <a:off x="1295033" y="2343963"/>
            <a:ext cx="5943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43600" imgH="457200" progId="Equation.DSMT4">
                    <p:embed/>
                  </p:oleObj>
                </mc:Choice>
                <mc:Fallback>
                  <p:oleObj name="Equation" r:id="rId4" imgW="5943600" imgH="4572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033" y="2343963"/>
                          <a:ext cx="5943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467092" y="2193112"/>
            <a:ext cx="3024188" cy="493413"/>
            <a:chOff x="539750" y="2924175"/>
            <a:chExt cx="3024188" cy="493413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539750" y="2924175"/>
              <a:ext cx="3024188" cy="49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2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825756"/>
                </p:ext>
              </p:extLst>
            </p:nvPr>
          </p:nvGraphicFramePr>
          <p:xfrm>
            <a:off x="1380758" y="2942451"/>
            <a:ext cx="1879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79600" imgH="457200" progId="Equation.DSMT4">
                    <p:embed/>
                  </p:oleObj>
                </mc:Choice>
                <mc:Fallback>
                  <p:oleObj name="Equation" r:id="rId6" imgW="1879600" imgH="457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758" y="2942451"/>
                          <a:ext cx="1879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178167" y="2823350"/>
            <a:ext cx="7921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注：</a:t>
            </a:r>
          </a:p>
        </p:txBody>
      </p:sp>
      <p:sp>
        <p:nvSpPr>
          <p:cNvPr id="19" name="矩形 18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性质一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15872"/>
              </p:ext>
            </p:extLst>
          </p:nvPr>
        </p:nvGraphicFramePr>
        <p:xfrm>
          <a:off x="846138" y="981075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419100" progId="Equation.DSMT4">
                  <p:embed/>
                </p:oleObj>
              </mc:Choice>
              <mc:Fallback>
                <p:oleObj name="Equation" r:id="rId8" imgW="18415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81075"/>
                        <a:ext cx="1841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865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827088" y="5834182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179388" y="4293096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试求</a:t>
            </a:r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179695" y="5013176"/>
            <a:ext cx="79022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的三个特征值为：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= 6</a:t>
            </a:r>
            <a:r>
              <a:rPr lang="zh-CN" altLang="en-US" sz="2400" b="1" dirty="0">
                <a:solidFill>
                  <a:srgbClr val="000000"/>
                </a:solidFill>
                <a:sym typeface="宋体" pitchFamily="2" charset="-122"/>
              </a:rPr>
              <a:t> 。</a:t>
            </a:r>
            <a:r>
              <a:rPr lang="en-US" sz="2400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5685" y="1124744"/>
            <a:ext cx="7848600" cy="496559"/>
            <a:chOff x="0" y="0"/>
            <a:chExt cx="12360" cy="784"/>
          </a:xfrm>
        </p:grpSpPr>
        <p:sp>
          <p:nvSpPr>
            <p:cNvPr id="8" name="TextBox 6"/>
            <p:cNvSpPr>
              <a:spLocks noChangeArrowheads="1"/>
            </p:cNvSpPr>
            <p:nvPr/>
          </p:nvSpPr>
          <p:spPr bwMode="auto">
            <a:xfrm>
              <a:off x="0" y="0"/>
              <a:ext cx="12360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为三阶方阵，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的对角元之和为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4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     </a:t>
              </a:r>
            </a:p>
          </p:txBody>
        </p:sp>
        <p:graphicFrame>
          <p:nvGraphicFramePr>
            <p:cNvPr id="9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172283"/>
                </p:ext>
              </p:extLst>
            </p:nvPr>
          </p:nvGraphicFramePr>
          <p:xfrm>
            <a:off x="10282" y="107"/>
            <a:ext cx="17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55700" imgH="457200" progId="Equation.DSMT4">
                    <p:embed/>
                  </p:oleObj>
                </mc:Choice>
                <mc:Fallback>
                  <p:oleObj name="Equation" r:id="rId2" imgW="1155700" imgH="457200" progId="Equation.DSMT4">
                    <p:embed/>
                    <p:pic>
                      <p:nvPicPr>
                        <p:cNvPr id="0" name="Picture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2" y="107"/>
                          <a:ext cx="1775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36702" y="1628779"/>
            <a:ext cx="7145028" cy="492125"/>
            <a:chOff x="-137" y="0"/>
            <a:chExt cx="11251" cy="779"/>
          </a:xfrm>
        </p:grpSpPr>
        <p:sp>
          <p:nvSpPr>
            <p:cNvPr id="11" name="TextBox 7"/>
            <p:cNvSpPr>
              <a:spLocks noChangeArrowheads="1"/>
            </p:cNvSpPr>
            <p:nvPr/>
          </p:nvSpPr>
          <p:spPr bwMode="auto">
            <a:xfrm>
              <a:off x="114" y="0"/>
              <a:ext cx="11000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Calibri" pitchFamily="34" charset="0"/>
                </a:rPr>
                <a:t>&lt; 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，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求 </a:t>
              </a:r>
              <a:r>
                <a:rPr lang="en-US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的特征值。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6541360"/>
                </p:ext>
              </p:extLst>
            </p:nvPr>
          </p:nvGraphicFramePr>
          <p:xfrm>
            <a:off x="-137" y="108"/>
            <a:ext cx="229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8600" imgH="381000" progId="Equation.DSMT4">
                    <p:embed/>
                  </p:oleObj>
                </mc:Choice>
                <mc:Fallback>
                  <p:oleObj name="Equation" r:id="rId4" imgW="1498600" imgH="381000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37" y="108"/>
                          <a:ext cx="2297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79695" y="2307191"/>
            <a:ext cx="7920037" cy="892175"/>
            <a:chOff x="0" y="-465"/>
            <a:chExt cx="12473" cy="1439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0" y="-465"/>
              <a:ext cx="12473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解</a:t>
              </a:r>
              <a:r>
                <a:rPr lang="en-US" altLang="zh-CN" sz="2600" b="1" dirty="0">
                  <a:solidFill>
                    <a:srgbClr val="000000"/>
                  </a:solidFill>
                  <a:latin typeface="+mn-ea"/>
                  <a:ea typeface="+mn-ea"/>
                  <a:sym typeface="宋体" pitchFamily="2" charset="-122"/>
                </a:rPr>
                <a:t>: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的三个特征值为                 ，则有                        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4</a:t>
              </a:r>
            </a:p>
            <a:p>
              <a:pPr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     </a:t>
              </a:r>
            </a:p>
          </p:txBody>
        </p:sp>
        <p:graphicFrame>
          <p:nvGraphicFramePr>
            <p:cNvPr id="15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786021"/>
                </p:ext>
              </p:extLst>
            </p:nvPr>
          </p:nvGraphicFramePr>
          <p:xfrm>
            <a:off x="5702" y="-349"/>
            <a:ext cx="1840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68400" imgH="419100" progId="Equation.DSMT4">
                    <p:embed/>
                  </p:oleObj>
                </mc:Choice>
                <mc:Fallback>
                  <p:oleObj name="Equation" r:id="rId6" imgW="1168400" imgH="419100" progId="Equation.DSMT4">
                    <p:embed/>
                    <p:pic>
                      <p:nvPicPr>
                        <p:cNvPr id="0" name="Picture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" y="-349"/>
                          <a:ext cx="1840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6091453"/>
                </p:ext>
              </p:extLst>
            </p:nvPr>
          </p:nvGraphicFramePr>
          <p:xfrm>
            <a:off x="9120" y="-366"/>
            <a:ext cx="285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41500" imgH="419100" progId="Equation.DSMT4">
                    <p:embed/>
                  </p:oleObj>
                </mc:Choice>
                <mc:Fallback>
                  <p:oleObj name="Equation" r:id="rId8" imgW="18415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0" y="-366"/>
                          <a:ext cx="2858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324095" y="2839335"/>
            <a:ext cx="6984309" cy="489539"/>
            <a:chOff x="0" y="0"/>
            <a:chExt cx="11001" cy="768"/>
          </a:xfrm>
        </p:grpSpPr>
        <p:graphicFrame>
          <p:nvGraphicFramePr>
            <p:cNvPr id="18" name="Object 46"/>
            <p:cNvGraphicFramePr>
              <a:graphicFrameLocks/>
            </p:cNvGraphicFramePr>
            <p:nvPr/>
          </p:nvGraphicFramePr>
          <p:xfrm>
            <a:off x="0" y="106"/>
            <a:ext cx="230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86545" imgH="393871" progId="Equation.DSMT4">
                    <p:embed/>
                  </p:oleObj>
                </mc:Choice>
                <mc:Fallback>
                  <p:oleObj name="Equation" r:id="rId10" imgW="1486545" imgH="393871" progId="Equation.DSMT4">
                    <p:embed/>
                    <p:pic>
                      <p:nvPicPr>
                        <p:cNvPr id="0" name="Picture 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6"/>
                          <a:ext cx="2300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176" y="0"/>
              <a:ext cx="1037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b="1" dirty="0"/>
                <a:t>           </a:t>
              </a:r>
              <a:r>
                <a:rPr lang="zh-CN" altLang="en-US" b="1" dirty="0">
                  <a:latin typeface="Times New Roman" pitchFamily="18" charset="0"/>
                </a:rPr>
                <a:t>           </a:t>
              </a:r>
              <a:r>
                <a:rPr lang="zh-CN" altLang="en-US" b="1" dirty="0">
                  <a:latin typeface="Times New Roman" pitchFamily="18" charset="0"/>
                  <a:sym typeface="Symbol"/>
                </a:rPr>
                <a:t>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dirty="0">
                  <a:latin typeface="Times New Roman" pitchFamily="18" charset="0"/>
                </a:rPr>
                <a:t>，              ， </a:t>
              </a:r>
              <a:r>
                <a:rPr lang="zh-CN" altLang="en-US" sz="2600" b="1" dirty="0">
                  <a:latin typeface="Times New Roman" pitchFamily="18" charset="0"/>
                </a:rPr>
                <a:t>解出：</a:t>
              </a:r>
            </a:p>
          </p:txBody>
        </p:sp>
        <p:graphicFrame>
          <p:nvGraphicFramePr>
            <p:cNvPr id="20" name="Object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6317210"/>
                </p:ext>
              </p:extLst>
            </p:nvPr>
          </p:nvGraphicFramePr>
          <p:xfrm>
            <a:off x="3164" y="134"/>
            <a:ext cx="125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25142" imgH="406224" progId="Equation.DSMT4">
                    <p:embed/>
                  </p:oleObj>
                </mc:Choice>
                <mc:Fallback>
                  <p:oleObj name="Equation" r:id="rId12" imgW="825142" imgH="406224" progId="Equation.DSMT4">
                    <p:embed/>
                    <p:pic>
                      <p:nvPicPr>
                        <p:cNvPr id="0" name="Picture 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34"/>
                          <a:ext cx="1258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2127978"/>
                </p:ext>
              </p:extLst>
            </p:nvPr>
          </p:nvGraphicFramePr>
          <p:xfrm>
            <a:off x="6523" y="84"/>
            <a:ext cx="447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870200" imgH="419100" progId="Equation.DSMT4">
                    <p:embed/>
                  </p:oleObj>
                </mc:Choice>
                <mc:Fallback>
                  <p:oleObj name="Equation" r:id="rId14" imgW="2870200" imgH="419100" progId="Equation.DSMT4">
                    <p:embed/>
                    <p:pic>
                      <p:nvPicPr>
                        <p:cNvPr id="0" name="Picture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" y="84"/>
                          <a:ext cx="4478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5685" y="3645024"/>
            <a:ext cx="8258175" cy="509725"/>
            <a:chOff x="179388" y="44765"/>
            <a:chExt cx="8258175" cy="509725"/>
          </a:xfrm>
        </p:grpSpPr>
        <p:sp>
          <p:nvSpPr>
            <p:cNvPr id="28" name="TextBox 1"/>
            <p:cNvSpPr>
              <a:spLocks noChangeArrowheads="1"/>
            </p:cNvSpPr>
            <p:nvPr/>
          </p:nvSpPr>
          <p:spPr bwMode="auto">
            <a:xfrm>
              <a:off x="179388" y="44765"/>
              <a:ext cx="7971622" cy="48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满足  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193423"/>
                </p:ext>
              </p:extLst>
            </p:nvPr>
          </p:nvGraphicFramePr>
          <p:xfrm>
            <a:off x="3573463" y="97290"/>
            <a:ext cx="4864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864100" imgH="457200" progId="Equation.DSMT4">
                    <p:embed/>
                  </p:oleObj>
                </mc:Choice>
                <mc:Fallback>
                  <p:oleObj name="Equation" r:id="rId16" imgW="4864100" imgH="4572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463" y="97290"/>
                          <a:ext cx="4864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5" name="TextBox 8"/>
          <p:cNvSpPr>
            <a:spLocks noChangeArrowheads="1"/>
          </p:cNvSpPr>
          <p:nvPr/>
        </p:nvSpPr>
        <p:spPr bwMode="auto">
          <a:xfrm>
            <a:off x="1800225" y="272372"/>
            <a:ext cx="63000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根据特征值和特征向量的性质。</a:t>
            </a: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方法三</a:t>
            </a:r>
          </a:p>
        </p:txBody>
      </p:sp>
    </p:spTree>
    <p:extLst>
      <p:ext uri="{BB962C8B-B14F-4D97-AF65-F5344CB8AC3E}">
        <p14:creationId xmlns:p14="http://schemas.microsoft.com/office/powerpoint/2010/main" val="13063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范数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灯片编号占位符 13"/>
          <p:cNvSpPr txBox="1">
            <a:spLocks/>
          </p:cNvSpPr>
          <p:nvPr/>
        </p:nvSpPr>
        <p:spPr>
          <a:xfrm>
            <a:off x="7601653" y="6259136"/>
            <a:ext cx="757214" cy="36351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E8FE9B7-B6A5-4D45-89C7-80885EF47E8C}" type="slidenum">
              <a:rPr lang="zh-CN" altLang="en-US" sz="2800" b="1" smtClean="0"/>
              <a:pPr algn="ctr"/>
              <a:t>2</a:t>
            </a:fld>
            <a:endParaRPr lang="zh-CN" altLang="en-US" sz="2800" b="1" dirty="0"/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5E1FA9D-1FEE-8BB4-E478-CD0C36A04B7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731"/>
            <a:ext cx="8229600" cy="2901820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定义：</a:t>
            </a:r>
            <a:r>
              <a:rPr lang="zh-CN" altLang="en-US" sz="2800" dirty="0"/>
              <a:t>令</a:t>
            </a:r>
          </a:p>
          <a:p>
            <a:pPr marL="381000" indent="-381000" algn="l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维向量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algn="l">
              <a:lnSpc>
                <a:spcPct val="110000"/>
              </a:lnSpc>
              <a:buClr>
                <a:srgbClr val="FF0000"/>
              </a:buClr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单位向量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 algn="l">
              <a:lnSpc>
                <a:spcPct val="1100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单位化：</a:t>
            </a:r>
          </a:p>
          <a:p>
            <a:pPr marL="381000" indent="-381000" algn="l">
              <a:lnSpc>
                <a:spcPct val="110000"/>
              </a:lnSpc>
              <a:buClr>
                <a:srgbClr val="FF0000"/>
              </a:buClr>
            </a:pP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45073F5-0161-004F-063C-F3B7F8AC0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30103"/>
              </p:ext>
            </p:extLst>
          </p:nvPr>
        </p:nvGraphicFramePr>
        <p:xfrm>
          <a:off x="2175852" y="321217"/>
          <a:ext cx="439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92100" progId="Equation.DSMT4">
                  <p:embed/>
                </p:oleObj>
              </mc:Choice>
              <mc:Fallback>
                <p:oleObj name="Equation" r:id="rId2" imgW="2197100" imgH="2921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45073F5-0161-004F-063C-F3B7F8AC0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852" y="321217"/>
                        <a:ext cx="43910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994DCA-6847-B4C1-41B3-614A2BB255C2}"/>
              </a:ext>
            </a:extLst>
          </p:cNvPr>
          <p:cNvGrpSpPr/>
          <p:nvPr/>
        </p:nvGrpSpPr>
        <p:grpSpPr>
          <a:xfrm>
            <a:off x="457200" y="337731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CC1E3DFA-6E34-FB2B-59A9-FDA51173550F}"/>
                </a:ext>
              </a:extLst>
            </p:cNvPr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648836EA-288A-2C1E-F7D9-C9776ABE80B7}"/>
                </a:ext>
              </a:extLst>
            </p:cNvPr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7BE49ED-6BAB-8EBB-1A19-4CABF9954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84145"/>
              </p:ext>
            </p:extLst>
          </p:nvPr>
        </p:nvGraphicFramePr>
        <p:xfrm>
          <a:off x="1979712" y="2060848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914400" progId="Equation.DSMT4">
                  <p:embed/>
                </p:oleObj>
              </mc:Choice>
              <mc:Fallback>
                <p:oleObj name="Equation" r:id="rId4" imgW="3276600" imgH="914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BE49ED-6BAB-8EBB-1A19-4CABF9954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848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B9660A-63C1-1078-2E43-60F8A4C5C9C0}"/>
              </a:ext>
            </a:extLst>
          </p:cNvPr>
          <p:cNvGrpSpPr/>
          <p:nvPr/>
        </p:nvGrpSpPr>
        <p:grpSpPr>
          <a:xfrm>
            <a:off x="478257" y="3350240"/>
            <a:ext cx="1150506" cy="523220"/>
            <a:chOff x="129208" y="932973"/>
            <a:chExt cx="1150506" cy="523220"/>
          </a:xfrm>
        </p:grpSpPr>
        <p:sp>
          <p:nvSpPr>
            <p:cNvPr id="13" name="流程图: 可选过程 12">
              <a:extLst>
                <a:ext uri="{FF2B5EF4-FFF2-40B4-BE49-F238E27FC236}">
                  <a16:creationId xmlns:a16="http://schemas.microsoft.com/office/drawing/2014/main" id="{52089BF3-AE2C-764F-FBFA-D7D68702FA53}"/>
                </a:ext>
              </a:extLst>
            </p:cNvPr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23055C0-70A4-70F6-CA25-1AB5D8AD387A}"/>
                </a:ext>
              </a:extLst>
            </p:cNvPr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998A5B-0EAD-213E-1174-13AA62F7E83F}"/>
              </a:ext>
            </a:extLst>
          </p:cNvPr>
          <p:cNvGrpSpPr/>
          <p:nvPr/>
        </p:nvGrpSpPr>
        <p:grpSpPr>
          <a:xfrm>
            <a:off x="1696144" y="3374054"/>
            <a:ext cx="6701371" cy="544700"/>
            <a:chOff x="1421866" y="563563"/>
            <a:chExt cx="6701371" cy="544700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165A1C00-EB7C-CF29-DED2-29ECA727E6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45141"/>
                </p:ext>
              </p:extLst>
            </p:nvPr>
          </p:nvGraphicFramePr>
          <p:xfrm>
            <a:off x="5840413" y="563563"/>
            <a:ext cx="138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84300" imgH="482600" progId="Equation.DSMT4">
                    <p:embed/>
                  </p:oleObj>
                </mc:Choice>
                <mc:Fallback>
                  <p:oleObj name="Equation" r:id="rId6" imgW="1384300" imgH="4826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563563"/>
                          <a:ext cx="138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880086-F500-9D8D-0385-CC0C7F4106DF}"/>
                </a:ext>
              </a:extLst>
            </p:cNvPr>
            <p:cNvSpPr/>
            <p:nvPr/>
          </p:nvSpPr>
          <p:spPr>
            <a:xfrm>
              <a:off x="1421866" y="585043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设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/>
                <a:t>、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则当                  时，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6234475-70D1-D91A-69C6-8A92A2B925F1}"/>
              </a:ext>
            </a:extLst>
          </p:cNvPr>
          <p:cNvSpPr/>
          <p:nvPr/>
        </p:nvSpPr>
        <p:spPr>
          <a:xfrm>
            <a:off x="1048072" y="3971598"/>
            <a:ext cx="6776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zh-CN" sz="2800" b="1" dirty="0"/>
              <a:t>向量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8" descr="绿色大理石">
            <a:extLst>
              <a:ext uri="{FF2B5EF4-FFF2-40B4-BE49-F238E27FC236}">
                <a16:creationId xmlns:a16="http://schemas.microsoft.com/office/drawing/2014/main" id="{E9C890DF-44FD-2C66-10C5-B662EDF2E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32616"/>
              </p:ext>
            </p:extLst>
          </p:nvPr>
        </p:nvGraphicFramePr>
        <p:xfrm>
          <a:off x="532048" y="4857647"/>
          <a:ext cx="41370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900" imgH="431800" progId="Equation.DSMT4">
                  <p:embed/>
                </p:oleObj>
              </mc:Choice>
              <mc:Fallback>
                <p:oleObj name="Equation" r:id="rId8" imgW="1866900" imgH="431800" progId="Equation.DSMT4">
                  <p:embed/>
                  <p:pic>
                    <p:nvPicPr>
                      <p:cNvPr id="28" name="Object 8" descr="绿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48" y="4857647"/>
                        <a:ext cx="4137025" cy="857250"/>
                      </a:xfrm>
                      <a:prstGeom prst="rect">
                        <a:avLst/>
                      </a:prstGeom>
                      <a:blipFill dpi="0" rotWithShape="0">
                        <a:blip r:embed="rId10"/>
                        <a:srcRect/>
                        <a:tile tx="0" ty="0" sx="100000" sy="100000" flip="none" algn="tl"/>
                      </a:blipFill>
                      <a:ln w="317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925835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设矩阵               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>
                <a:latin typeface="宋体" pitchFamily="2" charset="-122"/>
              </a:rPr>
              <a:t>的特征值的和是4，特征值的乘积是</a:t>
            </a:r>
            <a:r>
              <a:rPr lang="en-US" altLang="zh-CN" sz="2600" b="1" dirty="0">
                <a:latin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</a:rPr>
              <a:t>，则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宋体" pitchFamily="2" charset="-122"/>
              </a:rPr>
              <a:t>=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1]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2]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</a:rPr>
              <a:t> 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731081"/>
              </p:ext>
            </p:extLst>
          </p:nvPr>
        </p:nvGraphicFramePr>
        <p:xfrm>
          <a:off x="2479459" y="1286520"/>
          <a:ext cx="223655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60600" imgH="1447800" progId="Equation.DSMT4">
                  <p:embed/>
                </p:oleObj>
              </mc:Choice>
              <mc:Fallback>
                <p:oleObj name="Equation" r:id="rId12" imgW="2260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59" y="1286520"/>
                        <a:ext cx="223655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08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925835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设矩阵               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>
                <a:latin typeface="宋体" pitchFamily="2" charset="-122"/>
              </a:rPr>
              <a:t>的特征值的和是4，特征值的乘积是</a:t>
            </a:r>
            <a:r>
              <a:rPr lang="en-US" altLang="zh-CN" sz="2600" b="1" dirty="0">
                <a:latin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</a:rPr>
              <a:t>，则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宋体" pitchFamily="2" charset="-122"/>
              </a:rPr>
              <a:t>=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1]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latin typeface="宋体" pitchFamily="2" charset="-122"/>
              </a:rPr>
              <a:t>2]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</a:rPr>
              <a:t> 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</a:p>
        </p:txBody>
      </p:sp>
      <p:graphicFrame>
        <p:nvGraphicFramePr>
          <p:cNvPr id="1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83838"/>
              </p:ext>
            </p:extLst>
          </p:nvPr>
        </p:nvGraphicFramePr>
        <p:xfrm>
          <a:off x="2479459" y="1286520"/>
          <a:ext cx="223655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60600" imgH="1447800" progId="Equation.DSMT4">
                  <p:embed/>
                </p:oleObj>
              </mc:Choice>
              <mc:Fallback>
                <p:oleObj name="Equation" r:id="rId13" imgW="2260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59" y="1286520"/>
                        <a:ext cx="223655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448766" y="4344962"/>
            <a:ext cx="7867650" cy="88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600" b="1" dirty="0"/>
              <a:t>解：由已知：</a:t>
            </a:r>
            <a:r>
              <a:rPr lang="en-US" altLang="zh-CN" sz="2600" b="1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1+3+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itchFamily="18" charset="0"/>
              </a:rPr>
              <a:t>，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6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3+4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en-US" sz="2600" b="1" dirty="0"/>
              <a:t>，</a:t>
            </a:r>
          </a:p>
          <a:p>
            <a:pPr>
              <a:defRPr/>
            </a:pPr>
            <a:r>
              <a:rPr lang="zh-CN" altLang="en-US" sz="2600" b="1" dirty="0"/>
              <a:t>        解得：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=2</a:t>
            </a: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10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2624263" y="3183359"/>
            <a:ext cx="4540025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309934" y="2132856"/>
            <a:ext cx="1774234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99346" y="1023119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1801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，即</a:t>
            </a:r>
            <a:endParaRPr lang="zh-CN" altLang="zh-CN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502058" y="980728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031644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66350" y="1023119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975860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99346" y="1023119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544" y="148478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997130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31836" y="1527175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4119876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551746" y="1556792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551746" y="1527175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1/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77736"/>
              </p:ext>
            </p:extLst>
          </p:nvPr>
        </p:nvGraphicFramePr>
        <p:xfrm>
          <a:off x="1979712" y="2132856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838080" progId="Equation.DSMT4">
                  <p:embed/>
                </p:oleObj>
              </mc:Choice>
              <mc:Fallback>
                <p:oleObj name="Equation" r:id="rId2" imgW="1688760" imgH="8380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168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右箭头 44"/>
          <p:cNvSpPr/>
          <p:nvPr/>
        </p:nvSpPr>
        <p:spPr>
          <a:xfrm>
            <a:off x="377991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138357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85039"/>
              </p:ext>
            </p:extLst>
          </p:nvPr>
        </p:nvGraphicFramePr>
        <p:xfrm>
          <a:off x="4303713" y="2184400"/>
          <a:ext cx="172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736560" progId="Equation.DSMT4">
                  <p:embed/>
                </p:oleObj>
              </mc:Choice>
              <mc:Fallback>
                <p:oleObj name="Equation" r:id="rId4" imgW="1726920" imgH="7365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2184400"/>
                        <a:ext cx="172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2624263" y="3183359"/>
            <a:ext cx="454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dirty="0"/>
          </a:p>
        </p:txBody>
      </p:sp>
      <p:sp>
        <p:nvSpPr>
          <p:cNvPr id="50" name="右箭头 49"/>
          <p:cNvSpPr/>
          <p:nvPr/>
        </p:nvSpPr>
        <p:spPr>
          <a:xfrm>
            <a:off x="2051720" y="337180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2199876" y="4134271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640429" y="3861048"/>
            <a:ext cx="1283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…….</a:t>
            </a:r>
            <a:endParaRPr lang="zh-CN" altLang="zh-CN" sz="2400" b="1" dirty="0"/>
          </a:p>
        </p:txBody>
      </p:sp>
      <p:sp>
        <p:nvSpPr>
          <p:cNvPr id="54" name="矩形 53"/>
          <p:cNvSpPr/>
          <p:nvPr/>
        </p:nvSpPr>
        <p:spPr>
          <a:xfrm>
            <a:off x="619944" y="3212976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1560" y="3933056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34" grpId="0" animBg="1"/>
      <p:bldP spid="3" grpId="0"/>
      <p:bldP spid="2" grpId="0"/>
      <p:bldP spid="30" grpId="0" animBg="1"/>
      <p:bldP spid="31" grpId="0"/>
      <p:bldP spid="32" grpId="0" animBg="1"/>
      <p:bldP spid="33" grpId="0"/>
      <p:bldP spid="35" grpId="0"/>
      <p:bldP spid="36" grpId="0" animBg="1"/>
      <p:bldP spid="37" grpId="0"/>
      <p:bldP spid="38" grpId="0" animBg="1"/>
      <p:bldP spid="39" grpId="0" animBg="1"/>
      <p:bldP spid="40" grpId="0"/>
      <p:bldP spid="45" grpId="0" animBg="1"/>
      <p:bldP spid="46" grpId="0" animBg="1"/>
      <p:bldP spid="49" grpId="0"/>
      <p:bldP spid="50" grpId="0" animBg="1"/>
      <p:bldP spid="52" grpId="0" animBg="1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1801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则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2413" y="836820"/>
            <a:ext cx="7794625" cy="522287"/>
            <a:chOff x="251700" y="4508500"/>
            <a:chExt cx="779579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251700" y="4508500"/>
              <a:ext cx="779579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a+b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    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1/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zh-CN" altLang="en-US" sz="2800" dirty="0">
                  <a:sym typeface="Symbol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|/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en-US" sz="2800" dirty="0">
                  <a:sym typeface="Symbol"/>
                </a:rPr>
                <a:t> ，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zh-CN" sz="2600" b="1" dirty="0">
                  <a:latin typeface="+mn-ea"/>
                  <a:ea typeface="+mn-ea"/>
                  <a:cs typeface="Times New Roman" pitchFamily="18" charset="0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…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分别</a:t>
              </a:r>
              <a:endParaRPr lang="zh-CN" altLang="en-US" sz="2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26869"/>
                </p:ext>
              </p:extLst>
            </p:nvPr>
          </p:nvGraphicFramePr>
          <p:xfrm>
            <a:off x="1979820" y="4644810"/>
            <a:ext cx="393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529" imgH="368140" progId="Equation.DSMT4">
                    <p:embed/>
                  </p:oleObj>
                </mc:Choice>
                <mc:Fallback>
                  <p:oleObj name="Equation" r:id="rId2" imgW="393529" imgH="36814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820" y="4644810"/>
                          <a:ext cx="393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7" y="1340855"/>
            <a:ext cx="8208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dirty="0"/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…</a:t>
            </a:r>
            <a:endParaRPr lang="zh-CN" altLang="en-US" sz="26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1844890"/>
            <a:ext cx="7564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的特征值，对应的特征向量不变。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8527" y="2420930"/>
            <a:ext cx="8059738" cy="893763"/>
            <a:chOff x="323850" y="376298"/>
            <a:chExt cx="8059738" cy="892552"/>
          </a:xfrm>
        </p:grpSpPr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23850" y="376298"/>
              <a:ext cx="80597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</a:rPr>
                <a:t> </a:t>
              </a:r>
              <a:r>
                <a:rPr lang="zh-CN" altLang="en-US" sz="2600" b="1" dirty="0">
                  <a:latin typeface="宋体" pitchFamily="2" charset="-122"/>
                </a:rPr>
                <a:t>设三阶方阵 </a:t>
              </a:r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>
                  <a:latin typeface="宋体" pitchFamily="2" charset="-122"/>
                </a:rPr>
                <a:t>的特征值为1，2，3，则   的特征</a:t>
              </a:r>
            </a:p>
            <a:p>
              <a:endParaRPr lang="zh-CN" altLang="en-US" sz="2600" b="1" dirty="0">
                <a:latin typeface="宋体" pitchFamily="2" charset="-122"/>
              </a:endParaRPr>
            </a:p>
          </p:txBody>
        </p:sp>
        <p:graphicFrame>
          <p:nvGraphicFramePr>
            <p:cNvPr id="12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2825780"/>
                </p:ext>
              </p:extLst>
            </p:nvPr>
          </p:nvGraphicFramePr>
          <p:xfrm>
            <a:off x="6710448" y="470745"/>
            <a:ext cx="468313" cy="320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4870" imgH="355292" progId="Equation.DSMT4">
                    <p:embed/>
                  </p:oleObj>
                </mc:Choice>
                <mc:Fallback>
                  <p:oleObj name="Equation" r:id="rId4" imgW="494870" imgH="355292" progId="Equation.DSMT4">
                    <p:embed/>
                    <p:pic>
                      <p:nvPicPr>
                        <p:cNvPr id="0" name="Picture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448" y="470745"/>
                          <a:ext cx="468313" cy="320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23705" y="2924965"/>
            <a:ext cx="7851775" cy="892552"/>
            <a:chOff x="323705" y="3212985"/>
            <a:chExt cx="7851775" cy="892552"/>
          </a:xfrm>
        </p:grpSpPr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323705" y="3212985"/>
              <a:ext cx="7851775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宋体" pitchFamily="2" charset="-122"/>
                </a:rPr>
                <a:t>值为（  ），  的特征值为（ ），     的特征值为                       </a:t>
              </a:r>
            </a:p>
            <a:p>
              <a:endParaRPr lang="zh-CN" altLang="en-US" sz="2600" dirty="0"/>
            </a:p>
          </p:txBody>
        </p:sp>
        <p:graphicFrame>
          <p:nvGraphicFramePr>
            <p:cNvPr id="15" name="对象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5223651"/>
                </p:ext>
              </p:extLst>
            </p:nvPr>
          </p:nvGraphicFramePr>
          <p:xfrm>
            <a:off x="2276475" y="3284990"/>
            <a:ext cx="3302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909" imgH="355909" progId="Equation.DSMT4">
                    <p:embed/>
                  </p:oleObj>
                </mc:Choice>
                <mc:Fallback>
                  <p:oleObj name="Equation" r:id="rId6" imgW="355909" imgH="355909" progId="Equation.DSMT4">
                    <p:embed/>
                    <p:pic>
                      <p:nvPicPr>
                        <p:cNvPr id="0" name="Picture 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475" y="3284990"/>
                          <a:ext cx="3302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3114363"/>
                </p:ext>
              </p:extLst>
            </p:nvPr>
          </p:nvGraphicFramePr>
          <p:xfrm>
            <a:off x="5405438" y="3284538"/>
            <a:ext cx="96202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90170" imgH="355446" progId="Equation.DSMT4">
                    <p:embed/>
                  </p:oleObj>
                </mc:Choice>
                <mc:Fallback>
                  <p:oleObj name="Equation" r:id="rId8" imgW="990170" imgH="355446" progId="Equation.DSMT4">
                    <p:embed/>
                    <p:pic>
                      <p:nvPicPr>
                        <p:cNvPr id="0" name="Picture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438" y="3284538"/>
                          <a:ext cx="96202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90685"/>
              </p:ext>
            </p:extLst>
          </p:nvPr>
        </p:nvGraphicFramePr>
        <p:xfrm>
          <a:off x="333375" y="3501343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431800" progId="Equation.DSMT4">
                  <p:embed/>
                </p:oleObj>
              </mc:Choice>
              <mc:Fallback>
                <p:oleObj name="Equation" r:id="rId10" imgW="2286000" imgH="4318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501343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79695" y="3933035"/>
            <a:ext cx="7940890" cy="2016140"/>
            <a:chOff x="1232694" y="4207285"/>
            <a:chExt cx="5905500" cy="21140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232694" y="4207285"/>
              <a:ext cx="5905500" cy="2114085"/>
              <a:chOff x="1259770" y="4221646"/>
              <a:chExt cx="5905500" cy="2114085"/>
            </a:xfrm>
          </p:grpSpPr>
          <p:sp>
            <p:nvSpPr>
              <p:cNvPr id="25" name="流程图: 可选过程 12"/>
              <p:cNvSpPr>
                <a:spLocks noChangeArrowheads="1"/>
              </p:cNvSpPr>
              <p:nvPr/>
            </p:nvSpPr>
            <p:spPr bwMode="auto">
              <a:xfrm>
                <a:off x="1259770" y="4221646"/>
                <a:ext cx="5905500" cy="2114085"/>
              </a:xfrm>
              <a:prstGeom prst="flowChartAlternateProcess">
                <a:avLst/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 sz="2600" b="1" dirty="0"/>
                  <a:t>解：           的特征值为 </a:t>
                </a:r>
                <a:r>
                  <a:rPr lang="en-US" altLang="zh-CN" sz="2400" b="1" dirty="0">
                    <a:latin typeface="Times New Roman" pitchFamily="18" charset="0"/>
                    <a:cs typeface="Times New Roman" pitchFamily="18" charset="0"/>
                  </a:rPr>
                  <a:t>1/</a:t>
                </a:r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4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:</a:t>
                </a:r>
                <a:r>
                  <a:rPr lang="zh-CN" altLang="en-US" sz="2600" b="1" dirty="0"/>
                  <a:t> 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1,1/2,1/3,      </a:t>
                </a:r>
              </a:p>
              <a:p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              的特征值为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|/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: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6,3,2</a:t>
                </a:r>
                <a:r>
                  <a:rPr lang="zh-CN" altLang="en-US" sz="26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600" dirty="0">
                    <a:latin typeface="Times New Roman" pitchFamily="18" charset="0"/>
                    <a:cs typeface="Times New Roman" pitchFamily="18" charset="0"/>
                  </a:rPr>
                  <a:t>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的特征值为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6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600" b="1" dirty="0"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1: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2,5,10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的特征值为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:endParaRPr lang="zh-CN" altLang="en-US" sz="2600" dirty="0"/>
              </a:p>
            </p:txBody>
          </p:sp>
          <p:graphicFrame>
            <p:nvGraphicFramePr>
              <p:cNvPr id="26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315359"/>
                  </p:ext>
                </p:extLst>
              </p:nvPr>
            </p:nvGraphicFramePr>
            <p:xfrm>
              <a:off x="2100176" y="4797685"/>
              <a:ext cx="355666" cy="355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55292" imgH="355292" progId="Equation.DSMT4">
                      <p:embed/>
                    </p:oleObj>
                  </mc:Choice>
                  <mc:Fallback>
                    <p:oleObj name="Equation" r:id="rId12" imgW="355292" imgH="355292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0176" y="4797685"/>
                            <a:ext cx="355666" cy="3555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组合 19"/>
            <p:cNvGrpSpPr/>
            <p:nvPr/>
          </p:nvGrpSpPr>
          <p:grpSpPr>
            <a:xfrm>
              <a:off x="1751136" y="4379968"/>
              <a:ext cx="5319194" cy="1843456"/>
              <a:chOff x="1751136" y="4379968"/>
              <a:chExt cx="5319194" cy="1843456"/>
            </a:xfrm>
          </p:grpSpPr>
          <p:graphicFrame>
            <p:nvGraphicFramePr>
              <p:cNvPr id="21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964853"/>
                  </p:ext>
                </p:extLst>
              </p:nvPr>
            </p:nvGraphicFramePr>
            <p:xfrm>
              <a:off x="1989616" y="5219649"/>
              <a:ext cx="989339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990170" imgH="355446" progId="Equation.DSMT4">
                      <p:embed/>
                    </p:oleObj>
                  </mc:Choice>
                  <mc:Fallback>
                    <p:oleObj name="Equation" r:id="rId14" imgW="990170" imgH="355446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9616" y="5219649"/>
                            <a:ext cx="989339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906359"/>
                  </p:ext>
                </p:extLst>
              </p:nvPr>
            </p:nvGraphicFramePr>
            <p:xfrm>
              <a:off x="1751136" y="5597474"/>
              <a:ext cx="1867703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866090" imgH="355446" progId="Equation.DSMT4">
                      <p:embed/>
                    </p:oleObj>
                  </mc:Choice>
                  <mc:Fallback>
                    <p:oleObj name="Equation" r:id="rId16" imgW="1866090" imgH="355446" progId="Equation.DSMT4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1136" y="5597474"/>
                            <a:ext cx="1867703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318882"/>
                  </p:ext>
                </p:extLst>
              </p:nvPr>
            </p:nvGraphicFramePr>
            <p:xfrm>
              <a:off x="5202627" y="5423324"/>
              <a:ext cx="1867703" cy="800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866900" imgH="800100" progId="Equation.DSMT4">
                      <p:embed/>
                    </p:oleObj>
                  </mc:Choice>
                  <mc:Fallback>
                    <p:oleObj name="Equation" r:id="rId18" imgW="1866900" imgH="800100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2627" y="5423324"/>
                            <a:ext cx="1867703" cy="800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8856699"/>
                  </p:ext>
                </p:extLst>
              </p:nvPr>
            </p:nvGraphicFramePr>
            <p:xfrm>
              <a:off x="2026766" y="4379968"/>
              <a:ext cx="457284" cy="355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57002" imgH="355446" progId="Equation.DSMT4">
                      <p:embed/>
                    </p:oleObj>
                  </mc:Choice>
                  <mc:Fallback>
                    <p:oleObj name="Equation" r:id="rId20" imgW="457002" imgH="355446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6766" y="4379968"/>
                            <a:ext cx="457284" cy="3555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687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09273" y="609329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1801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则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2413" y="836820"/>
            <a:ext cx="7794625" cy="522287"/>
            <a:chOff x="251700" y="4508500"/>
            <a:chExt cx="779579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251700" y="4508500"/>
              <a:ext cx="779579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a+b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    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1/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zh-CN" altLang="en-US" sz="2800" dirty="0">
                  <a:sym typeface="Symbol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|/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en-US" sz="2800" dirty="0">
                  <a:sym typeface="Symbol"/>
                </a:rPr>
                <a:t> ，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zh-CN" sz="2600" b="1" dirty="0">
                  <a:latin typeface="+mn-ea"/>
                  <a:ea typeface="+mn-ea"/>
                  <a:cs typeface="Times New Roman" pitchFamily="18" charset="0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…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分别</a:t>
              </a:r>
              <a:endParaRPr lang="zh-CN" altLang="en-US" sz="2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852889"/>
                </p:ext>
              </p:extLst>
            </p:nvPr>
          </p:nvGraphicFramePr>
          <p:xfrm>
            <a:off x="1979820" y="4644810"/>
            <a:ext cx="393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529" imgH="368140" progId="Equation.DSMT4">
                    <p:embed/>
                  </p:oleObj>
                </mc:Choice>
                <mc:Fallback>
                  <p:oleObj name="Equation" r:id="rId2" imgW="393529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820" y="4644810"/>
                          <a:ext cx="393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7" y="1340855"/>
            <a:ext cx="8208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dirty="0"/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…</a:t>
            </a:r>
            <a:endParaRPr lang="zh-CN" altLang="en-US" sz="26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1844890"/>
            <a:ext cx="7564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的特征值，对应的特征向量不变。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8527" y="2420930"/>
            <a:ext cx="80597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宋体" pitchFamily="2" charset="-122"/>
              </a:rPr>
              <a:t>4</a:t>
            </a:r>
            <a:r>
              <a:rPr lang="zh-CN" altLang="en-US" sz="2600" b="1" dirty="0">
                <a:latin typeface="宋体" pitchFamily="2" charset="-122"/>
              </a:rPr>
              <a:t> 设方阵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满足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，则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的特征值</a:t>
            </a:r>
            <a:r>
              <a:rPr lang="zh-CN" altLang="en-US" sz="2600" b="1" dirty="0"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latin typeface="宋体" pitchFamily="2" charset="-122"/>
              </a:rPr>
              <a:t>一定满足</a:t>
            </a:r>
            <a:endParaRPr lang="en-US" altLang="zh-CN" sz="2600" b="1" dirty="0">
              <a:latin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395536" y="3429000"/>
            <a:ext cx="47772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解  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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，两端左乘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0" name="矩形 29"/>
          <p:cNvSpPr/>
          <p:nvPr/>
        </p:nvSpPr>
        <p:spPr>
          <a:xfrm>
            <a:off x="1115617" y="3872661"/>
            <a:ext cx="36724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得  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=</a:t>
            </a:r>
            <a:r>
              <a:rPr lang="zh-CN" altLang="en-US" sz="2600" b="1" dirty="0">
                <a:latin typeface="宋体" pitchFamily="2" charset="-122"/>
                <a:sym typeface="Symbol"/>
              </a:rPr>
              <a:t> 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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1" name="矩形 30"/>
          <p:cNvSpPr/>
          <p:nvPr/>
        </p:nvSpPr>
        <p:spPr>
          <a:xfrm>
            <a:off x="4499992" y="3861048"/>
            <a:ext cx="36724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由  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2" name="矩形 31"/>
          <p:cNvSpPr/>
          <p:nvPr/>
        </p:nvSpPr>
        <p:spPr>
          <a:xfrm>
            <a:off x="1115616" y="4365104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得到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 </a:t>
            </a:r>
            <a:r>
              <a:rPr lang="en-US" altLang="zh-CN" sz="26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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3" name="矩形 32"/>
          <p:cNvSpPr/>
          <p:nvPr/>
        </p:nvSpPr>
        <p:spPr>
          <a:xfrm>
            <a:off x="3635896" y="4365104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故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 </a:t>
            </a:r>
            <a:r>
              <a:rPr lang="en-US" altLang="zh-CN" sz="26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5" name="矩形 34"/>
          <p:cNvSpPr/>
          <p:nvPr/>
        </p:nvSpPr>
        <p:spPr>
          <a:xfrm>
            <a:off x="1331640" y="2936557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 </a:t>
            </a:r>
            <a:r>
              <a:rPr lang="en-US" altLang="zh-CN" sz="26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。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00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0" grpId="0"/>
      <p:bldP spid="31" grpId="0"/>
      <p:bldP spid="32" grpId="0"/>
      <p:bldP spid="3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732998" y="997843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已知矩阵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3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为（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Symbol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23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732998" y="997843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已知矩阵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3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为（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Symbol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407707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 </a:t>
            </a:r>
            <a:r>
              <a:rPr lang="zh-CN" altLang="en-US" sz="2400" b="1" dirty="0"/>
              <a:t>的特征值为</a:t>
            </a:r>
            <a:r>
              <a:rPr lang="zh-CN" altLang="en-US" sz="2400" b="1" dirty="0">
                <a:sym typeface="Symbol"/>
              </a:rPr>
              <a:t></a:t>
            </a:r>
            <a:r>
              <a:rPr lang="en-US" altLang="zh-CN" sz="2400" b="1" baseline="30000" dirty="0">
                <a:sym typeface="Symbol"/>
              </a:rPr>
              <a:t>2</a:t>
            </a:r>
            <a:r>
              <a:rPr lang="en-US" altLang="zh-CN" sz="2400" b="1" dirty="0">
                <a:sym typeface="Symbol"/>
              </a:rPr>
              <a:t>+2</a:t>
            </a:r>
            <a:r>
              <a:rPr lang="zh-CN" altLang="en-US" sz="2400" b="1" dirty="0">
                <a:sym typeface="Symbol"/>
              </a:rPr>
              <a:t>，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25210" y="1959223"/>
            <a:ext cx="39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235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400" b="1" dirty="0"/>
              <a:t>的特征值满足为</a:t>
            </a:r>
            <a:r>
              <a:rPr lang="zh-CN" altLang="en-US" sz="2400" b="1" dirty="0">
                <a:sym typeface="Symbol"/>
              </a:rPr>
              <a:t></a:t>
            </a:r>
            <a:r>
              <a:rPr lang="en-US" altLang="zh-CN" sz="2400" b="1" baseline="30000" dirty="0">
                <a:sym typeface="Symbol"/>
              </a:rPr>
              <a:t>2</a:t>
            </a:r>
            <a:r>
              <a:rPr lang="en-US" altLang="zh-CN" sz="2400" b="1" dirty="0">
                <a:sym typeface="Symbol"/>
              </a:rPr>
              <a:t>+23=0</a:t>
            </a:r>
            <a:r>
              <a:rPr lang="zh-CN" altLang="en-US" sz="2400" b="1" dirty="0">
                <a:sym typeface="Symbol"/>
              </a:rPr>
              <a:t>，故</a:t>
            </a:r>
            <a:r>
              <a:rPr lang="en-US" altLang="zh-CN" sz="2400" b="1" dirty="0">
                <a:sym typeface="Symbol"/>
              </a:rPr>
              <a:t>=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4520" y="4653136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3</a:t>
            </a:r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0184" y="3111351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3</a:t>
            </a:r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5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67544" y="1000760"/>
            <a:ext cx="7762056" cy="484854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阶矩阵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|=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),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|A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E|=</a:t>
            </a:r>
            <a:r>
              <a:rPr lang="zh-CN" altLang="en-US" sz="2600" i="1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dirty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780" y="1959223"/>
            <a:ext cx="77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0875" y="2823319"/>
            <a:ext cx="17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1/2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3275" y="3543399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 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0955" y="4407495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7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5199583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1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323528" y="1628800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9639" y="16289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解释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40258"/>
              </p:ext>
            </p:extLst>
          </p:nvPr>
        </p:nvGraphicFramePr>
        <p:xfrm>
          <a:off x="449684" y="2297113"/>
          <a:ext cx="577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8360" imgH="431640" progId="Equation.DSMT4">
                  <p:embed/>
                </p:oleObj>
              </mc:Choice>
              <mc:Fallback>
                <p:oleObj name="Equation" r:id="rId2" imgW="5778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84" y="2297113"/>
                        <a:ext cx="577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1740" y="2800224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的三个线性无关的特征向量</a:t>
            </a:r>
            <a:endParaRPr lang="zh-CN" altLang="en-US" sz="2600" b="1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5536" y="3316211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4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5 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的两个线性无关的特征向量</a:t>
            </a:r>
            <a:endParaRPr lang="zh-CN" altLang="en-US" sz="2600" b="1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5536" y="4437112"/>
            <a:ext cx="76366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则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3 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4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5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6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7</a:t>
            </a:r>
            <a:r>
              <a:rPr lang="zh-CN" altLang="en-US" sz="2600" b="1" dirty="0">
                <a:sym typeface="Symbol"/>
              </a:rPr>
              <a:t>线性无关</a:t>
            </a:r>
            <a:endParaRPr lang="zh-CN" altLang="en-US" sz="2600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3748" y="3861048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6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7 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5</a:t>
            </a:r>
            <a:r>
              <a:rPr lang="zh-CN" altLang="en-US" sz="2600" b="1" dirty="0">
                <a:sym typeface="Symbol"/>
              </a:rPr>
              <a:t>的两个线性无关的特征向量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95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76211" y="2152041"/>
            <a:ext cx="814004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设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/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的互不相等的特征值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的特征向量则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/>
              <a:t>＋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/>
              <a:t>不是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的特征向量。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4" y="1537496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5107" y="15376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性质四</a:t>
            </a:r>
          </a:p>
        </p:txBody>
      </p:sp>
      <p:sp>
        <p:nvSpPr>
          <p:cNvPr id="11" name="矩形 10"/>
          <p:cNvSpPr/>
          <p:nvPr/>
        </p:nvSpPr>
        <p:spPr>
          <a:xfrm>
            <a:off x="323528" y="3193578"/>
            <a:ext cx="1440281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31937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反证法</a:t>
            </a:r>
          </a:p>
        </p:txBody>
      </p:sp>
      <p:sp>
        <p:nvSpPr>
          <p:cNvPr id="15" name="矩形 14"/>
          <p:cNvSpPr/>
          <p:nvPr/>
        </p:nvSpPr>
        <p:spPr>
          <a:xfrm>
            <a:off x="467544" y="3860946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因为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543" y="4407393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则有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3589" y="4911449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 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5426060"/>
            <a:ext cx="352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与已知矛盾</a:t>
            </a:r>
          </a:p>
        </p:txBody>
      </p:sp>
      <p:sp>
        <p:nvSpPr>
          <p:cNvPr id="20" name="矩形 19"/>
          <p:cNvSpPr/>
          <p:nvPr/>
        </p:nvSpPr>
        <p:spPr>
          <a:xfrm>
            <a:off x="1988096" y="3255367"/>
            <a:ext cx="4168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若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8" grpId="0"/>
      <p:bldP spid="9" grpId="0" animBg="1"/>
      <p:bldP spid="10" grpId="0"/>
      <p:bldP spid="11" grpId="0" animBg="1"/>
      <p:bldP spid="12" grpId="0"/>
      <p:bldP spid="15" grpId="0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82449"/>
              </p:ext>
            </p:extLst>
          </p:nvPr>
        </p:nvGraphicFramePr>
        <p:xfrm>
          <a:off x="689894" y="504057"/>
          <a:ext cx="7069138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200" imgH="4127500" progId="Equation.DSMT4">
                  <p:embed/>
                </p:oleObj>
              </mc:Choice>
              <mc:Fallback>
                <p:oleObj name="Equation" r:id="rId2" imgW="7061200" imgH="41275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94" y="504057"/>
                        <a:ext cx="7069138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90696" y="-9581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1000" imgH="431800" progId="Equation.DSMT4">
                    <p:embed/>
                  </p:oleObj>
                </mc:Choice>
                <mc:Fallback>
                  <p:oleObj name="Equation" r:id="rId4" imgW="1651000" imgH="4318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451716" y="4602797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    两两正交且与       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100" imgH="431800" progId="Equation.DSMT4">
                    <p:embed/>
                  </p:oleObj>
                </mc:Choice>
                <mc:Fallback>
                  <p:oleObj name="Equation" r:id="rId6" imgW="1562100" imgH="4318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168404" y="4869160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1000" imgH="431800" progId="Equation.DSMT4">
                    <p:embed/>
                  </p:oleObj>
                </mc:Choice>
                <mc:Fallback>
                  <p:oleObj name="Equation" r:id="rId8" imgW="1651000" imgH="43180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404" y="4869160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387886" y="5053166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65B36B-C1F4-0BF3-9648-4BAE06FC634D}"/>
              </a:ext>
            </a:extLst>
          </p:cNvPr>
          <p:cNvGrpSpPr/>
          <p:nvPr/>
        </p:nvGrpSpPr>
        <p:grpSpPr>
          <a:xfrm>
            <a:off x="11234" y="5495109"/>
            <a:ext cx="8280920" cy="523220"/>
            <a:chOff x="-36512" y="556449"/>
            <a:chExt cx="8280920" cy="523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7AB653-7201-CD1D-FD05-F5E6E41842B7}"/>
                </a:ext>
              </a:extLst>
            </p:cNvPr>
            <p:cNvSpPr/>
            <p:nvPr/>
          </p:nvSpPr>
          <p:spPr>
            <a:xfrm>
              <a:off x="-36512" y="556449"/>
              <a:ext cx="8280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正交规范化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AB634D3A-195A-B822-BA8E-FBBA29BEFF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399107"/>
                </p:ext>
              </p:extLst>
            </p:nvPr>
          </p:nvGraphicFramePr>
          <p:xfrm>
            <a:off x="555054" y="610231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62100" imgH="431800" progId="Equation.DSMT4">
                    <p:embed/>
                  </p:oleObj>
                </mc:Choice>
                <mc:Fallback>
                  <p:oleObj name="Equation" r:id="rId10" imgW="1562100" imgH="43180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54" y="610231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-540355" y="1340768"/>
            <a:ext cx="8535988" cy="492440"/>
            <a:chOff x="0" y="0"/>
            <a:chExt cx="13150" cy="776"/>
          </a:xfrm>
        </p:grpSpPr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131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            1</a:t>
              </a:r>
              <a:r>
                <a:rPr lang="zh-CN" altLang="en-US" sz="2600" b="1" dirty="0"/>
                <a:t>.方阵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与     的特征值相同，特征向量未必相同。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/>
          </p:nvGraphicFramePr>
          <p:xfrm>
            <a:off x="4192" y="114"/>
            <a:ext cx="5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4042" imgH="355909" progId="Equation.DSMT4">
                    <p:embed/>
                  </p:oleObj>
                </mc:Choice>
                <mc:Fallback>
                  <p:oleObj name="Equation" r:id="rId2" imgW="394042" imgH="355909" progId="Equation.DSMT4">
                    <p:embed/>
                    <p:pic>
                      <p:nvPicPr>
                        <p:cNvPr id="0" name="Picture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14"/>
                          <a:ext cx="580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7715" y="1988840"/>
            <a:ext cx="7481888" cy="939800"/>
            <a:chOff x="0" y="10"/>
            <a:chExt cx="11784" cy="1480"/>
          </a:xfrm>
        </p:grpSpPr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0" y="228"/>
              <a:ext cx="117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2</a:t>
              </a:r>
              <a:r>
                <a:rPr lang="zh-CN" altLang="en-US" sz="2600" b="1" dirty="0">
                  <a:latin typeface="宋体" pitchFamily="2" charset="-122"/>
                </a:rPr>
                <a:t>.  </a:t>
              </a:r>
              <a:r>
                <a:rPr lang="zh-CN" altLang="en-US" sz="2600" b="1" dirty="0"/>
                <a:t>           的特征值为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/>
                <a:t> 和 </a:t>
              </a:r>
              <a:r>
                <a:rPr lang="zh-CN" altLang="en-US" sz="2600" b="1" i="1" dirty="0">
                  <a:latin typeface="Times New Roman" pitchFamily="18" charset="0"/>
                </a:rPr>
                <a:t>B</a:t>
              </a:r>
              <a:r>
                <a:rPr lang="zh-CN" altLang="en-US" sz="2600" b="1" dirty="0"/>
                <a:t> 的特征值之并。</a:t>
              </a:r>
            </a:p>
          </p:txBody>
        </p:sp>
        <p:graphicFrame>
          <p:nvGraphicFramePr>
            <p:cNvPr id="10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0475230"/>
                </p:ext>
              </p:extLst>
            </p:nvPr>
          </p:nvGraphicFramePr>
          <p:xfrm>
            <a:off x="634" y="10"/>
            <a:ext cx="184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400" imgH="939800" progId="Equation.DSMT4">
                    <p:embed/>
                  </p:oleObj>
                </mc:Choice>
                <mc:Fallback>
                  <p:oleObj name="Equation" r:id="rId4" imgW="1168400" imgH="939800" progId="Equation.DSMT4">
                    <p:embed/>
                    <p:pic>
                      <p:nvPicPr>
                        <p:cNvPr id="0" name="Picture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0"/>
                          <a:ext cx="1840" cy="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7715" y="4235549"/>
            <a:ext cx="7029450" cy="882650"/>
            <a:chOff x="0" y="0"/>
            <a:chExt cx="11070" cy="1392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1107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3.若    是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的 </a:t>
              </a:r>
              <a:r>
                <a:rPr lang="zh-CN" altLang="en-US" sz="2600" b="1" i="1" dirty="0">
                  <a:latin typeface="Times New Roman" pitchFamily="18" charset="0"/>
                </a:rPr>
                <a:t>k</a:t>
              </a:r>
              <a:r>
                <a:rPr lang="zh-CN" altLang="en-US" sz="2600" b="1" dirty="0">
                  <a:latin typeface="Times New Roman" pitchFamily="18" charset="0"/>
                </a:rPr>
                <a:t>重特征值，则     对应的线性无</a:t>
              </a:r>
            </a:p>
          </p:txBody>
        </p:sp>
        <p:graphicFrame>
          <p:nvGraphicFramePr>
            <p:cNvPr id="13" name="Object 38"/>
            <p:cNvGraphicFramePr>
              <a:graphicFrameLocks/>
            </p:cNvGraphicFramePr>
            <p:nvPr/>
          </p:nvGraphicFramePr>
          <p:xfrm>
            <a:off x="1092" y="90"/>
            <a:ext cx="44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5065" imgH="394042" progId="Equation.DSMT4">
                    <p:embed/>
                  </p:oleObj>
                </mc:Choice>
                <mc:Fallback>
                  <p:oleObj name="Equation" r:id="rId6" imgW="305065" imgH="394042" progId="Equation.DSMT4">
                    <p:embed/>
                    <p:pic>
                      <p:nvPicPr>
                        <p:cNvPr id="0" name="Picture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90"/>
                          <a:ext cx="440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89266751"/>
                </p:ext>
              </p:extLst>
            </p:nvPr>
          </p:nvGraphicFramePr>
          <p:xfrm>
            <a:off x="6891" y="90"/>
            <a:ext cx="48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5065" imgH="394042" progId="Equation.DSMT4">
                    <p:embed/>
                  </p:oleObj>
                </mc:Choice>
                <mc:Fallback>
                  <p:oleObj name="Equation" r:id="rId8" imgW="305065" imgH="394042" progId="Equation.DSMT4">
                    <p:embed/>
                    <p:pic>
                      <p:nvPicPr>
                        <p:cNvPr id="0" name="Picture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1" y="90"/>
                          <a:ext cx="480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467715" y="4953099"/>
            <a:ext cx="55340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宋体" pitchFamily="2" charset="-122"/>
              </a:rPr>
              <a:t>关特征向量的个数不超过重数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b="1" dirty="0">
                <a:latin typeface="宋体" pitchFamily="2" charset="-122"/>
              </a:rPr>
              <a:t>。</a:t>
            </a:r>
          </a:p>
        </p:txBody>
      </p:sp>
      <p:sp>
        <p:nvSpPr>
          <p:cNvPr id="16" name="爆炸形 2 15"/>
          <p:cNvSpPr/>
          <p:nvPr/>
        </p:nvSpPr>
        <p:spPr bwMode="auto">
          <a:xfrm rot="373874">
            <a:off x="981872" y="-21944"/>
            <a:ext cx="2819942" cy="1213255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注意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0115" y="3085336"/>
            <a:ext cx="7481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Times New Roman" pitchFamily="18" charset="0"/>
              </a:rPr>
              <a:t>如二阶矩阵</a:t>
            </a:r>
            <a:r>
              <a:rPr lang="zh-CN" altLang="en-US" sz="2600" b="1" dirty="0"/>
              <a:t>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/>
              <a:t> 的特征值为</a:t>
            </a:r>
            <a:r>
              <a:rPr lang="en-US" altLang="zh-CN" sz="2600" b="1" dirty="0"/>
              <a:t>1,2</a:t>
            </a:r>
            <a:r>
              <a:rPr lang="zh-CN" altLang="en-US" sz="2600" b="1" dirty="0"/>
              <a:t>，三阶矩阵</a:t>
            </a:r>
            <a:r>
              <a:rPr lang="zh-CN" altLang="en-US" sz="2600" b="1" i="1" dirty="0">
                <a:latin typeface="Times New Roman" pitchFamily="18" charset="0"/>
              </a:rPr>
              <a:t> B</a:t>
            </a:r>
            <a:r>
              <a:rPr lang="zh-CN" altLang="en-US" sz="2600" b="1" dirty="0"/>
              <a:t> 的特征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611560" y="3573016"/>
            <a:ext cx="7481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征值为</a:t>
            </a:r>
            <a:r>
              <a:rPr lang="en-US" altLang="zh-CN" sz="2600" b="1" dirty="0"/>
              <a:t>1,3,</a:t>
            </a:r>
            <a:r>
              <a:rPr lang="zh-CN" altLang="en-US" sz="2600" b="1" dirty="0">
                <a:sym typeface="Symbol"/>
              </a:rPr>
              <a:t></a:t>
            </a:r>
            <a:r>
              <a:rPr lang="en-US" altLang="zh-CN" sz="2600" b="1" dirty="0"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，则</a:t>
            </a:r>
            <a:r>
              <a:rPr lang="en-US" altLang="zh-CN" sz="2600" b="1" dirty="0" err="1"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sym typeface="Symbol"/>
              </a:rPr>
              <a:t>的特征值为</a:t>
            </a:r>
            <a:r>
              <a:rPr lang="en-US" altLang="zh-CN" sz="2600" b="1" dirty="0">
                <a:sym typeface="Symbol"/>
              </a:rPr>
              <a:t>1,2,1,3,</a:t>
            </a:r>
            <a:r>
              <a:rPr lang="zh-CN" altLang="en-US" sz="2600" b="1" dirty="0">
                <a:sym typeface="Symbol"/>
              </a:rPr>
              <a:t> </a:t>
            </a:r>
            <a:r>
              <a:rPr lang="en-US" altLang="zh-CN" sz="2600" b="1" dirty="0">
                <a:sym typeface="Symbol"/>
              </a:rPr>
              <a:t>1 </a:t>
            </a:r>
            <a:r>
              <a:rPr lang="zh-CN" altLang="en-US" sz="26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51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  <p:bldP spid="16" grpId="0" animBg="1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8558853"/>
              </p:ext>
            </p:extLst>
          </p:nvPr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95906" y="1952897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dirty="0">
                <a:latin typeface="+mn-ea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dirty="0">
                <a:latin typeface="+mn-ea"/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123288"/>
                </p:ext>
              </p:extLst>
            </p:nvPr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600" imgH="228600" progId="Equation.DSMT4">
                    <p:embed/>
                  </p:oleObj>
                </mc:Choice>
                <mc:Fallback>
                  <p:oleObj name="Equation" r:id="rId10" imgW="7366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371882"/>
                </p:ext>
              </p:extLst>
            </p:nvPr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600" imgH="228600" progId="Equation.DSMT4">
                    <p:embed/>
                  </p:oleObj>
                </mc:Choice>
                <mc:Fallback>
                  <p:oleObj name="Equation" r:id="rId12" imgW="73660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461375" y="26035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3800" b="1" dirty="0"/>
              <a:t>性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质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总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结</a:t>
            </a:r>
            <a:endParaRPr lang="zh-CN" sz="3800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79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3004431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4388" y="257462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355600" progId="Equation.DSMT4">
                  <p:embed/>
                </p:oleObj>
              </mc:Choice>
              <mc:Fallback>
                <p:oleObj name="Equation" r:id="rId2" imgW="2247900" imgH="355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060" imgH="355446" progId="Equation.DSMT4">
                  <p:embed/>
                </p:oleObj>
              </mc:Choice>
              <mc:Fallback>
                <p:oleObj name="Equation" r:id="rId4" imgW="1244060" imgH="355446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59413" y="39052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7200" imgH="457200" progId="Equation.DSMT4">
                  <p:embed/>
                </p:oleObj>
              </mc:Choice>
              <mc:Fallback>
                <p:oleObj name="Equation" r:id="rId6" imgW="1727200" imgH="4572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0525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17" imgH="330057" progId="Equation.DSMT4">
                  <p:embed/>
                </p:oleObj>
              </mc:Choice>
              <mc:Fallback>
                <p:oleObj name="Equation" r:id="rId8" imgW="190417" imgH="330057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4" name="下箭头 3"/>
          <p:cNvSpPr/>
          <p:nvPr/>
        </p:nvSpPr>
        <p:spPr>
          <a:xfrm>
            <a:off x="6080612" y="25152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</a:t>
            </a:r>
            <a:r>
              <a:rPr lang="zh-CN" altLang="en-US" sz="3200" b="1" dirty="0"/>
              <a:t>向量</a:t>
            </a:r>
            <a:r>
              <a:rPr lang="zh-CN" altLang="zh-CN" sz="3200" b="1" dirty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779912" y="394053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44900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6">
            <a:extLst>
              <a:ext uri="{FF2B5EF4-FFF2-40B4-BE49-F238E27FC236}">
                <a16:creationId xmlns:a16="http://schemas.microsoft.com/office/drawing/2014/main" id="{A70C7571-CB58-1B4B-423A-E5974CD005E2}"/>
              </a:ext>
            </a:extLst>
          </p:cNvPr>
          <p:cNvSpPr/>
          <p:nvPr/>
        </p:nvSpPr>
        <p:spPr>
          <a:xfrm>
            <a:off x="519167" y="4066784"/>
            <a:ext cx="7077169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E1B68D58-5D22-8C37-E12B-1B0C1D587C06}"/>
              </a:ext>
            </a:extLst>
          </p:cNvPr>
          <p:cNvSpPr/>
          <p:nvPr/>
        </p:nvSpPr>
        <p:spPr>
          <a:xfrm>
            <a:off x="510289" y="2511622"/>
            <a:ext cx="7086047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1E9D5749-83F0-6FB6-8574-7F4CDA5ABCEB}"/>
              </a:ext>
            </a:extLst>
          </p:cNvPr>
          <p:cNvSpPr/>
          <p:nvPr/>
        </p:nvSpPr>
        <p:spPr>
          <a:xfrm>
            <a:off x="534963" y="956460"/>
            <a:ext cx="7061374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543453" y="1118288"/>
            <a:ext cx="6048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、理解</a:t>
            </a:r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矩阵特征值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的概念；</a:t>
            </a: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534962" y="2697448"/>
            <a:ext cx="53783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、会求矩阵的特征值和特征向量；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534962" y="4290089"/>
            <a:ext cx="72720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、掌握有关矩阵特征值和特征向量的</a:t>
            </a:r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四条性质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dirty="0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4650341A-E419-5D09-6E74-F393573B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34671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247780"/>
            <a:ext cx="504825" cy="54133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特征值和特征向量</a:t>
            </a:r>
            <a:endParaRPr lang="en-US" altLang="zh-CN" sz="2800" b="1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的几何意义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179388" y="187325"/>
            <a:ext cx="1656422" cy="57785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引例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1700" y="828675"/>
            <a:ext cx="8109219" cy="954088"/>
            <a:chOff x="539750" y="828675"/>
            <a:chExt cx="7561263" cy="954088"/>
          </a:xfrm>
        </p:grpSpPr>
        <p:sp>
          <p:nvSpPr>
            <p:cNvPr id="6" name="TextBox 3"/>
            <p:cNvSpPr>
              <a:spLocks noChangeArrowheads="1"/>
            </p:cNvSpPr>
            <p:nvPr/>
          </p:nvSpPr>
          <p:spPr bwMode="auto">
            <a:xfrm>
              <a:off x="539750" y="1052513"/>
              <a:ext cx="75612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829987"/>
                </p:ext>
              </p:extLst>
            </p:nvPr>
          </p:nvGraphicFramePr>
          <p:xfrm>
            <a:off x="932675" y="828675"/>
            <a:ext cx="175407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52600" imgH="939800" progId="Equation.DSMT4">
                    <p:embed/>
                  </p:oleObj>
                </mc:Choice>
                <mc:Fallback>
                  <p:oleObj name="Equation" r:id="rId2" imgW="1752600" imgH="939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675" y="828675"/>
                          <a:ext cx="175407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745165"/>
                </p:ext>
              </p:extLst>
            </p:nvPr>
          </p:nvGraphicFramePr>
          <p:xfrm>
            <a:off x="2674906" y="828675"/>
            <a:ext cx="1206387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06500" imgH="939800" progId="Equation.DSMT4">
                    <p:embed/>
                  </p:oleObj>
                </mc:Choice>
                <mc:Fallback>
                  <p:oleObj name="Equation" r:id="rId4" imgW="1206500" imgH="939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906" y="828675"/>
                          <a:ext cx="1206387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516446"/>
                </p:ext>
              </p:extLst>
            </p:nvPr>
          </p:nvGraphicFramePr>
          <p:xfrm>
            <a:off x="3983429" y="842963"/>
            <a:ext cx="1003596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865" imgH="939392" progId="Equation.DSMT4">
                    <p:embed/>
                  </p:oleObj>
                </mc:Choice>
                <mc:Fallback>
                  <p:oleObj name="Equation" r:id="rId6" imgW="1002865" imgH="93939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429" y="842963"/>
                          <a:ext cx="1003596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9387" y="4221088"/>
            <a:ext cx="8137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</a:t>
            </a:r>
            <a:r>
              <a:rPr lang="en-US" altLang="zh-CN" sz="2600" b="1" i="1" dirty="0">
                <a:latin typeface="+mn-ea"/>
                <a:ea typeface="+mn-ea"/>
              </a:rPr>
              <a:t>A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600" b="1" dirty="0">
                <a:latin typeface="+mn-ea"/>
                <a:ea typeface="+mn-ea"/>
              </a:rPr>
              <a:t>正好是</a:t>
            </a:r>
            <a:r>
              <a:rPr lang="en-US" altLang="zh-CN" sz="2600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v</a:t>
            </a:r>
            <a:r>
              <a:rPr lang="zh-CN" altLang="en-US" sz="2600" b="1" dirty="0">
                <a:latin typeface="+mn-ea"/>
                <a:ea typeface="+mn-ea"/>
                <a:sym typeface="Times New Roman" pitchFamily="18" charset="0"/>
              </a:rPr>
              <a:t>，</a:t>
            </a:r>
            <a:r>
              <a:rPr lang="zh-CN" altLang="zh-CN" sz="2600" b="1" dirty="0">
                <a:latin typeface="+mn-ea"/>
                <a:ea typeface="+mn-ea"/>
              </a:rPr>
              <a:t>因此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Av</a:t>
            </a:r>
            <a:r>
              <a:rPr lang="zh-CN" altLang="zh-CN" sz="2600" b="1" dirty="0">
                <a:latin typeface="+mn-ea"/>
                <a:ea typeface="+mn-ea"/>
              </a:rPr>
              <a:t>仅仅是“拉</a:t>
            </a:r>
            <a:r>
              <a:rPr lang="zh-CN" altLang="zh-CN" sz="2600" b="1" dirty="0"/>
              <a:t>伸”了</a:t>
            </a:r>
            <a:r>
              <a:rPr lang="zh-CN" altLang="en-US" sz="2600" b="1" dirty="0"/>
              <a:t>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/>
              <a:t>。</a:t>
            </a:r>
            <a:r>
              <a:rPr lang="en-US" altLang="zh-CN" sz="2600" b="1" dirty="0">
                <a:latin typeface="+mn-ea"/>
                <a:ea typeface="+mn-ea"/>
              </a:rPr>
              <a:t>   </a:t>
            </a:r>
            <a:endParaRPr lang="zh-CN" altLang="en-US" sz="2600" b="1" dirty="0"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79820" y="1484784"/>
            <a:ext cx="4680325" cy="2448170"/>
            <a:chOff x="1331775" y="2204915"/>
            <a:chExt cx="5184360" cy="259218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203905" y="3215481"/>
              <a:ext cx="360025" cy="429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组合 14"/>
            <p:cNvGrpSpPr/>
            <p:nvPr/>
          </p:nvGrpSpPr>
          <p:grpSpPr>
            <a:xfrm>
              <a:off x="1331775" y="2204915"/>
              <a:ext cx="5184360" cy="2592180"/>
              <a:chOff x="1331775" y="2204915"/>
              <a:chExt cx="5184360" cy="259218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>
                <a:off x="32039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1331775" y="3645015"/>
                <a:ext cx="46803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3594033" y="2595146"/>
                <a:ext cx="5899" cy="22019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39959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35598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71601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507603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4360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284388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248385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12383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17638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3347915" y="3215481"/>
                <a:ext cx="50403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3275910" y="2852960"/>
                <a:ext cx="5760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3275910" y="407704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275910" y="450907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 flipH="1">
                <a:off x="2123830" y="3645015"/>
                <a:ext cx="1470203" cy="4320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 flipV="1">
                <a:off x="3563930" y="3215481"/>
                <a:ext cx="792055" cy="4295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4355985" y="2838872"/>
                <a:ext cx="769726" cy="3741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6012100" y="3429000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" name="曲线连接符 35"/>
              <p:cNvCxnSpPr/>
              <p:nvPr/>
            </p:nvCxnSpPr>
            <p:spPr bwMode="auto">
              <a:xfrm rot="10800000" flipV="1">
                <a:off x="2123830" y="3215481"/>
                <a:ext cx="1152080" cy="861564"/>
              </a:xfrm>
              <a:prstGeom prst="curvedConnector3">
                <a:avLst>
                  <a:gd name="adj1" fmla="val 12389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曲线连接符 36"/>
              <p:cNvCxnSpPr/>
              <p:nvPr/>
            </p:nvCxnSpPr>
            <p:spPr bwMode="auto">
              <a:xfrm flipV="1">
                <a:off x="4348956" y="2852960"/>
                <a:ext cx="841937" cy="362521"/>
              </a:xfrm>
              <a:prstGeom prst="curvedConnector3">
                <a:avLst>
                  <a:gd name="adj1" fmla="val 1043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5076035" y="2420930"/>
                <a:ext cx="9360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55923" y="2204915"/>
                <a:ext cx="6840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99654" y="3984642"/>
                <a:ext cx="75620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59895" y="2792547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1975" y="2792547"/>
                <a:ext cx="576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318533" y="3716939"/>
            <a:ext cx="38537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图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5-1 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乘以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的作用</a:t>
            </a:r>
            <a:endParaRPr lang="zh-CN" altLang="en-US" sz="2600" dirty="0"/>
          </a:p>
        </p:txBody>
      </p:sp>
      <p:sp>
        <p:nvSpPr>
          <p:cNvPr id="44" name="TextBox 43"/>
          <p:cNvSpPr txBox="1"/>
          <p:nvPr/>
        </p:nvSpPr>
        <p:spPr>
          <a:xfrm>
            <a:off x="323705" y="4808765"/>
            <a:ext cx="782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这一节，我们将研究形如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或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的方程，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3051" y="5384829"/>
            <a:ext cx="7921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  <a:ea typeface="+mn-ea"/>
              </a:rPr>
              <a:t>并且去寻找那些被</a:t>
            </a: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  <a:ea typeface="+mn-ea"/>
              </a:rPr>
              <a:t>变换成自身一个数量倍的向量</a:t>
            </a:r>
            <a:r>
              <a:rPr lang="zh-CN" altLang="en-US" sz="2600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19855"/>
              </p:ext>
            </p:extLst>
          </p:nvPr>
        </p:nvGraphicFramePr>
        <p:xfrm>
          <a:off x="4476750" y="2622124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335" imgH="317225" progId="Equation.DSMT4">
                  <p:embed/>
                </p:oleObj>
              </mc:Choice>
              <mc:Fallback>
                <p:oleObj name="Equation" r:id="rId8" imgW="190335" imgH="317225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622124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84875"/>
              </p:ext>
            </p:extLst>
          </p:nvPr>
        </p:nvGraphicFramePr>
        <p:xfrm>
          <a:off x="5292080" y="828834"/>
          <a:ext cx="160655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600" imgH="939800" progId="Equation.DSMT4">
                  <p:embed/>
                </p:oleObj>
              </mc:Choice>
              <mc:Fallback>
                <p:oleObj name="Equation" r:id="rId10" imgW="14986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828834"/>
                        <a:ext cx="1606551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14901"/>
              </p:ext>
            </p:extLst>
          </p:nvPr>
        </p:nvGraphicFramePr>
        <p:xfrm>
          <a:off x="6927850" y="828834"/>
          <a:ext cx="1389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400" imgH="939800" progId="Equation.DSMT4">
                  <p:embed/>
                </p:oleObj>
              </mc:Choice>
              <mc:Fallback>
                <p:oleObj name="Equation" r:id="rId12" imgW="1295400" imgH="93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828834"/>
                        <a:ext cx="13890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2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0338" y="40481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87675" y="620713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5785" y="260780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67715" y="696238"/>
            <a:ext cx="7588238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519" y="24135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705" y="2414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1" name="TextBox 39"/>
          <p:cNvSpPr>
            <a:spLocks noChangeArrowheads="1"/>
          </p:cNvSpPr>
          <p:nvPr/>
        </p:nvSpPr>
        <p:spPr bwMode="auto">
          <a:xfrm>
            <a:off x="81474" y="2720104"/>
            <a:ext cx="80184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特征值可以为 </a:t>
            </a:r>
            <a:r>
              <a:rPr lang="en-US" altLang="zh-CN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，特征向量必须是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43357" y="2503997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134" y="214450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3320" y="214463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</a:t>
            </a:r>
          </a:p>
        </p:txBody>
      </p:sp>
      <p:sp>
        <p:nvSpPr>
          <p:cNvPr id="20" name="TextBox 5"/>
          <p:cNvSpPr>
            <a:spLocks noChangeArrowheads="1"/>
          </p:cNvSpPr>
          <p:nvPr/>
        </p:nvSpPr>
        <p:spPr bwMode="auto">
          <a:xfrm>
            <a:off x="285720" y="3143248"/>
            <a:ext cx="758823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、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，即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，或者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 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33222" y="3665197"/>
            <a:ext cx="529496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(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3528" y="4365104"/>
            <a:ext cx="6157709" cy="499475"/>
            <a:chOff x="1043554" y="3709988"/>
            <a:chExt cx="6157709" cy="499475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3</a:t>
              </a:r>
              <a:r>
                <a:rPr lang="zh-CN" altLang="en-US" sz="2600" b="1" dirty="0"/>
                <a:t>、称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特征多项式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9295798"/>
                </p:ext>
              </p:extLst>
            </p:nvPr>
          </p:nvGraphicFramePr>
          <p:xfrm>
            <a:off x="1940314" y="3709988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55700" imgH="457200" progId="Equation.DSMT4">
                    <p:embed/>
                  </p:oleObj>
                </mc:Choice>
                <mc:Fallback>
                  <p:oleObj name="Equation" r:id="rId2" imgW="1155700" imgH="457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314" y="3709988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791346" y="4941144"/>
            <a:ext cx="5220814" cy="497536"/>
            <a:chOff x="1079306" y="5013110"/>
            <a:chExt cx="5220814" cy="497536"/>
          </a:xfrm>
        </p:grpSpPr>
        <p:sp>
          <p:nvSpPr>
            <p:cNvPr id="38" name="TextBox 37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称      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70177"/>
                </p:ext>
              </p:extLst>
            </p:nvPr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1000" imgH="457200" progId="Equation.DSMT4">
                    <p:embed/>
                  </p:oleObj>
                </mc:Choice>
                <mc:Fallback>
                  <p:oleObj name="Equation" r:id="rId4" imgW="16510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03" y="5433587"/>
                <a:ext cx="801846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  4</a:t>
                </a:r>
                <a:r>
                  <a:rPr lang="zh-CN" altLang="en-US" sz="2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阶矩阵在复数范围内有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个特征值。</a:t>
                </a:r>
                <a:endPara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mc:Choice>
        <mc:Fallback xmlns="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03" y="5433587"/>
                <a:ext cx="8018463" cy="492443"/>
              </a:xfrm>
              <a:prstGeom prst="rect">
                <a:avLst/>
              </a:prstGeom>
              <a:blipFill>
                <a:blip r:embed="rId6"/>
                <a:stretch>
                  <a:fillRect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11" grpId="0"/>
      <p:bldP spid="17" grpId="0" animBg="1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pSp>
        <p:nvGrpSpPr>
          <p:cNvPr id="33" name="组合 8"/>
          <p:cNvGrpSpPr>
            <a:grpSpLocks/>
          </p:cNvGrpSpPr>
          <p:nvPr/>
        </p:nvGrpSpPr>
        <p:grpSpPr bwMode="auto">
          <a:xfrm>
            <a:off x="395288" y="1487459"/>
            <a:ext cx="7561262" cy="493713"/>
            <a:chOff x="0" y="0"/>
            <a:chExt cx="7560766" cy="492443"/>
          </a:xfrm>
        </p:grpSpPr>
        <p:pic>
          <p:nvPicPr>
            <p:cNvPr id="34" name="对象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4" y="8661"/>
              <a:ext cx="1104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7"/>
            <p:cNvSpPr>
              <a:spLocks noChangeArrowheads="1"/>
            </p:cNvSpPr>
            <p:nvPr/>
          </p:nvSpPr>
          <p:spPr bwMode="auto">
            <a:xfrm>
              <a:off x="0" y="0"/>
              <a:ext cx="756076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sym typeface="Calibri" pitchFamily="34" charset="0"/>
                </a:rPr>
                <a:t>          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是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Ax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=0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的解，求</a:t>
              </a:r>
              <a:r>
                <a:rPr lang="en-US" sz="2600" b="1" i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的特征值。</a:t>
              </a:r>
            </a:p>
          </p:txBody>
        </p:sp>
      </p:grp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2072779"/>
            <a:ext cx="561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的特征值是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-3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1/2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30895" y="924167"/>
            <a:ext cx="7920671" cy="493442"/>
            <a:chOff x="230895" y="408258"/>
            <a:chExt cx="7920672" cy="493442"/>
          </a:xfrm>
        </p:grpSpPr>
        <p:sp>
          <p:nvSpPr>
            <p:cNvPr id="38" name="TextBox 1"/>
            <p:cNvSpPr>
              <a:spLocks noChangeArrowheads="1"/>
            </p:cNvSpPr>
            <p:nvPr/>
          </p:nvSpPr>
          <p:spPr bwMode="auto">
            <a:xfrm>
              <a:off x="230895" y="408258"/>
              <a:ext cx="792067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70C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阶方阵,已知    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,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2733922"/>
                </p:ext>
              </p:extLst>
            </p:nvPr>
          </p:nvGraphicFramePr>
          <p:xfrm>
            <a:off x="4500563" y="444500"/>
            <a:ext cx="3451226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771900" imgH="457200" progId="Equation.DSMT4">
                    <p:embed/>
                  </p:oleObj>
                </mc:Choice>
                <mc:Fallback>
                  <p:oleObj name="Equation" r:id="rId3" imgW="37719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444500"/>
                          <a:ext cx="3451226" cy="457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395536" y="2792541"/>
            <a:ext cx="75610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(1,2,3)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的对应于特征值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38552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60" y="1495128"/>
            <a:ext cx="53285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2780928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endParaRPr lang="zh-CN" altLang="en-US" sz="2400" b="1" dirty="0"/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908720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2</a:t>
            </a:r>
            <a:endParaRPr lang="zh-CN" altLang="en-US" sz="2600" b="1" dirty="0">
              <a:solidFill>
                <a:srgbClr val="0070C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908720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/>
              <a:t>，</a:t>
            </a:r>
            <a:r>
              <a:rPr lang="zh-CN" altLang="zh-CN" sz="2800" b="1" dirty="0"/>
              <a:t>满足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/>
              <a:t>，</a:t>
            </a:r>
            <a:endParaRPr lang="zh-CN" altLang="en-US" sz="2800" b="1" dirty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47688" y="1988840"/>
            <a:ext cx="75612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对应的一个特征向量为（            ）</a:t>
            </a:r>
            <a:r>
              <a:rPr lang="zh-CN" altLang="en-US" sz="2600" b="1" u="sng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159808" y="2811706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/>
              <a:t>，</a:t>
            </a:r>
            <a:r>
              <a:rPr lang="zh-CN" altLang="en-US" sz="2400" b="1" dirty="0"/>
              <a:t>即</a:t>
            </a:r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1115617" y="3471391"/>
            <a:ext cx="453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)(1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1412776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4580385" y="1988840"/>
            <a:ext cx="186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2" grpId="0"/>
      <p:bldP spid="15" grpId="0"/>
      <p:bldP spid="16" grpId="0"/>
      <p:bldP spid="17" grpId="0"/>
      <p:bldP spid="3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1&quot;]},{&quot;num&quot;:2,&quot;caseSensitive&quot;:false,&quot;fuzzyMatch&quot;:false,&quot;Score&quot;:1.0,&quot;answers&quot;:[&quot;2&quot;]}]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6&quot;]},{&quot;num&quot;:2,&quot;caseSensitive&quot;:false,&quot;fuzzyMatch&quot;:false,&quot;Score&quot;:1.0,&quot;answers&quot;:[&quot;1，-3&quot;]}]"/>
  <p:tag name="PROBLEMSCORE" val="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4&quot;]},{&quot;num&quot;:2,&quot;caseSensitive&quot;:false,&quot;fuzzyMatch&quot;:false,&quot;Score&quot;:1.0,&quot;answers&quot;:[&quot;-1/2，1/2&quot;]},{&quot;num&quot;:3,&quot;caseSensitive&quot;:false,&quot;fuzzyMatch&quot;:false,&quot;Score&quot;:1.0,&quot;answers&quot;:[&quot;-2，2&quot;]},{&quot;num&quot;:4,&quot;caseSensitive&quot;:false,&quot;fuzzyMatch&quot;:false,&quot;Score&quot;:1.0,&quot;answers&quot;:[&quot;3，7&quot;]},{&quot;num&quot;:5,&quot;caseSensitive&quot;:false,&quot;fuzzyMatch&quot;:false,&quot;Score&quot;:1.0,&quot;answers&quot;:[&quot;&quot;]}]"/>
  <p:tag name="PROBLEMSCORE" val="5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6292</TotalTime>
  <Words>2792</Words>
  <Application>Microsoft Office PowerPoint</Application>
  <PresentationFormat>全屏显示(4:3)</PresentationFormat>
  <Paragraphs>367</Paragraphs>
  <Slides>31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>等线</vt:lpstr>
      <vt:lpstr>微软雅黑</vt:lpstr>
      <vt:lpstr>主题2</vt:lpstr>
      <vt:lpstr>Equation</vt:lpstr>
      <vt:lpstr>PowerPoint 演示文稿</vt:lpstr>
      <vt:lpstr>PowerPoint 演示文稿</vt:lpstr>
      <vt:lpstr>PowerPoint 演示文稿</vt:lpstr>
      <vt:lpstr>PowerPoint 演示文稿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PowerPoint 演示文稿</vt:lpstr>
      <vt:lpstr>PowerPoint 演示文稿</vt:lpstr>
      <vt:lpstr>5.2  方阵的特征值和特征向量</vt:lpstr>
      <vt:lpstr>5.2  方阵的特征值和特征向量</vt:lpstr>
      <vt:lpstr>5.2  方阵的特征值和特征向量</vt:lpstr>
      <vt:lpstr>PowerPoint 演示文稿</vt:lpstr>
      <vt:lpstr>PowerPoint 演示文稿</vt:lpstr>
      <vt:lpstr>PowerPoint 演示文稿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451</cp:revision>
  <dcterms:created xsi:type="dcterms:W3CDTF">2015-01-05T18:34:44Z</dcterms:created>
  <dcterms:modified xsi:type="dcterms:W3CDTF">2023-11-06T12:46:47Z</dcterms:modified>
</cp:coreProperties>
</file>