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38" r:id="rId2"/>
    <p:sldId id="344" r:id="rId3"/>
    <p:sldId id="342" r:id="rId4"/>
    <p:sldId id="266" r:id="rId5"/>
    <p:sldId id="267" r:id="rId6"/>
    <p:sldId id="268" r:id="rId7"/>
    <p:sldId id="295" r:id="rId8"/>
    <p:sldId id="297" r:id="rId9"/>
    <p:sldId id="345" r:id="rId10"/>
    <p:sldId id="296" r:id="rId11"/>
    <p:sldId id="298" r:id="rId12"/>
    <p:sldId id="269" r:id="rId13"/>
    <p:sldId id="271" r:id="rId14"/>
    <p:sldId id="285" r:id="rId15"/>
    <p:sldId id="272" r:id="rId16"/>
    <p:sldId id="273" r:id="rId17"/>
    <p:sldId id="274" r:id="rId18"/>
    <p:sldId id="286" r:id="rId19"/>
    <p:sldId id="275" r:id="rId20"/>
    <p:sldId id="292" r:id="rId21"/>
    <p:sldId id="293" r:id="rId22"/>
    <p:sldId id="299" r:id="rId23"/>
    <p:sldId id="289" r:id="rId24"/>
    <p:sldId id="302" r:id="rId25"/>
    <p:sldId id="303" r:id="rId26"/>
    <p:sldId id="305" r:id="rId27"/>
    <p:sldId id="307" r:id="rId28"/>
    <p:sldId id="308" r:id="rId29"/>
    <p:sldId id="309" r:id="rId30"/>
    <p:sldId id="306" r:id="rId31"/>
    <p:sldId id="282" r:id="rId32"/>
    <p:sldId id="283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FC9ED"/>
    <a:srgbClr val="D2888D"/>
    <a:srgbClr val="F1D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38" autoAdjust="0"/>
    <p:restoredTop sz="97784" autoAdjust="0"/>
  </p:normalViewPr>
  <p:slideViewPr>
    <p:cSldViewPr>
      <p:cViewPr varScale="1">
        <p:scale>
          <a:sx n="101" d="100"/>
          <a:sy n="101" d="100"/>
        </p:scale>
        <p:origin x="99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4205B087-7F32-451E-B491-962EC9E89EAC}" type="presOf" srcId="{EF24F56F-F948-4FAE-A21B-C908CFF0947F}" destId="{04E584C8-CAF4-4F3A-A494-457051CBD1BA}" srcOrd="0" destOrd="0" presId="urn:microsoft.com/office/officeart/2005/8/layout/venn1"/>
    <dgm:cxn modelId="{4607AA98-EB95-4C74-B8F7-7AB9A1A770E4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D905EB4D-8A27-4CD5-80DA-D04A11B180E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0394C656-B801-4476-A32B-B0E160A311C7}" type="presOf" srcId="{CE6CFCA0-C49C-4951-BE4A-2894AF7F0369}" destId="{7B1E7C52-CF18-48B2-BB65-024F73E359D3}" srcOrd="0" destOrd="0" presId="urn:microsoft.com/office/officeart/2005/8/layout/venn1"/>
    <dgm:cxn modelId="{82BDC8DC-E119-4770-9965-EDEA799F8F2F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5378AE5-9C1C-4977-AB12-90749853591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EE76D40A-5F96-42DD-B763-6ABA01E5DCF8}" type="presOf" srcId="{0E6DF1C2-1746-482F-BF52-CD765E80A365}" destId="{171034FF-3396-4AA1-9482-05BACFB2D723}" srcOrd="0" destOrd="0" presId="urn:microsoft.com/office/officeart/2005/8/layout/venn1"/>
    <dgm:cxn modelId="{6EBB3A1C-8C71-4A36-8706-0B0306C466ED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958275EA-5E26-4BAA-879E-D96FE5B0870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8CD6EB5-C5DD-46CE-8FB1-9B7B82E9D140}" type="presOf" srcId="{A4DBE9E6-97EB-4725-A2C1-3C97D390DE6E}" destId="{CD4B3101-F142-4E5E-B80A-8D9996F097C7}" srcOrd="0" destOrd="0" presId="urn:microsoft.com/office/officeart/2005/8/layout/venn1"/>
    <dgm:cxn modelId="{BE5876CE-7A42-4E28-AB14-BA24A268A5CA}" type="presOf" srcId="{8A5913D2-4896-41F8-9856-90C73F67022D}" destId="{6F917F00-94F3-4752-A2F0-5E137890CEB8}" srcOrd="0" destOrd="0" presId="urn:microsoft.com/office/officeart/2005/8/layout/venn1"/>
    <dgm:cxn modelId="{BCDB022C-944E-474F-9049-1C1E05E0467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EE37461B-6E11-4C9F-AEAA-5B0B9445E1EE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0ACE32DE-3B49-4171-8213-E3B9EF138053}" type="presOf" srcId="{737B5EC5-D0D2-4529-A675-2479ADB7512A}" destId="{4470F79F-6492-40EA-A900-0CDDBA36E791}" srcOrd="0" destOrd="0" presId="urn:microsoft.com/office/officeart/2005/8/layout/venn1"/>
    <dgm:cxn modelId="{9B7FB463-4BE7-4A52-9B83-BD0EBD21967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3AAE750-DC46-4F66-97BF-357B71429BBA}" type="presOf" srcId="{938154DC-7DEC-4435-8AEE-F287F60DA644}" destId="{A319629E-037B-4B5B-8915-441F51FA60BC}" srcOrd="0" destOrd="0" presId="urn:microsoft.com/office/officeart/2005/8/layout/venn1"/>
    <dgm:cxn modelId="{4482269A-0976-4069-BC82-D4D370AA363F}" type="presOf" srcId="{AABD46EF-623D-4EC1-9905-9F9517C84035}" destId="{8A8110AF-7FCF-4E47-932E-B9CB33926204}" srcOrd="0" destOrd="0" presId="urn:microsoft.com/office/officeart/2005/8/layout/venn1"/>
    <dgm:cxn modelId="{213A8ABD-FD4E-416F-99E7-39CFB0EE73C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55D2B8-C21E-40FE-8768-DDE282C0C744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D4BE46-E98C-499A-9CA6-F92B282C9592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600" b="1" dirty="0">
              <a:solidFill>
                <a:srgbClr val="FF0000"/>
              </a:solidFill>
            </a:rPr>
            <a:t>性质</a:t>
          </a:r>
        </a:p>
      </dgm:t>
    </dgm:pt>
    <dgm:pt modelId="{09F7EACB-1128-40E8-A0CC-E7A0C51C9555}" type="parTrans" cxnId="{7ECAE0D4-9F87-4491-A199-FCE8A3942CBC}">
      <dgm:prSet/>
      <dgm:spPr/>
      <dgm:t>
        <a:bodyPr/>
        <a:lstStyle/>
        <a:p>
          <a:endParaRPr lang="zh-CN" altLang="en-US"/>
        </a:p>
      </dgm:t>
    </dgm:pt>
    <dgm:pt modelId="{135FCAE1-A32B-4E01-AAC9-82601E6FAFDC}" type="sibTrans" cxnId="{7ECAE0D4-9F87-4491-A199-FCE8A3942CBC}">
      <dgm:prSet/>
      <dgm:spPr/>
      <dgm:t>
        <a:bodyPr/>
        <a:lstStyle/>
        <a:p>
          <a:endParaRPr lang="zh-CN" altLang="en-US"/>
        </a:p>
      </dgm:t>
    </dgm:pt>
    <dgm:pt modelId="{73426051-445C-4BE7-B24B-5FD466000FF9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1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3CD757F0-2CC9-462E-92AC-3412748A5362}" type="parTrans" cxnId="{2065665D-74D8-4444-BF0F-15201D691788}">
      <dgm:prSet/>
      <dgm:spPr/>
      <dgm:t>
        <a:bodyPr/>
        <a:lstStyle/>
        <a:p>
          <a:endParaRPr lang="zh-CN" altLang="en-US"/>
        </a:p>
      </dgm:t>
    </dgm:pt>
    <dgm:pt modelId="{2C0B2E82-12D8-4538-BF29-9C02E531B725}" type="sibTrans" cxnId="{2065665D-74D8-4444-BF0F-15201D691788}">
      <dgm:prSet/>
      <dgm:spPr/>
      <dgm:t>
        <a:bodyPr/>
        <a:lstStyle/>
        <a:p>
          <a:endParaRPr lang="zh-CN" altLang="en-US"/>
        </a:p>
      </dgm:t>
    </dgm:pt>
    <dgm:pt modelId="{7E281866-7C6F-46E2-8268-75BFBA7379CC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2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14A968A9-0B7F-41FF-BF12-5E81AA97B429}" type="parTrans" cxnId="{EFC01087-462E-4E06-B404-ECAE40CD7063}">
      <dgm:prSet/>
      <dgm:spPr/>
      <dgm:t>
        <a:bodyPr/>
        <a:lstStyle/>
        <a:p>
          <a:endParaRPr lang="zh-CN" altLang="en-US"/>
        </a:p>
      </dgm:t>
    </dgm:pt>
    <dgm:pt modelId="{7127EC46-3A34-4904-B8F6-74F1977B05AE}" type="sibTrans" cxnId="{EFC01087-462E-4E06-B404-ECAE40CD7063}">
      <dgm:prSet/>
      <dgm:spPr/>
      <dgm:t>
        <a:bodyPr/>
        <a:lstStyle/>
        <a:p>
          <a:endParaRPr lang="zh-CN" altLang="en-US"/>
        </a:p>
      </dgm:t>
    </dgm:pt>
    <dgm:pt modelId="{6CE3551A-4145-49FC-B8CC-1B44989026A9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3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E4660758-AA9F-4A8F-A764-61AC4BA74000}" type="parTrans" cxnId="{E5CAD1BC-5E32-4FA2-B84B-DAB235D3316B}">
      <dgm:prSet/>
      <dgm:spPr/>
      <dgm:t>
        <a:bodyPr/>
        <a:lstStyle/>
        <a:p>
          <a:endParaRPr lang="zh-CN" altLang="en-US"/>
        </a:p>
      </dgm:t>
    </dgm:pt>
    <dgm:pt modelId="{E1C24D6A-4A62-4984-8AA1-B4DDB13FDD23}" type="sibTrans" cxnId="{E5CAD1BC-5E32-4FA2-B84B-DAB235D3316B}">
      <dgm:prSet/>
      <dgm:spPr/>
      <dgm:t>
        <a:bodyPr/>
        <a:lstStyle/>
        <a:p>
          <a:endParaRPr lang="zh-CN" altLang="en-US"/>
        </a:p>
      </dgm:t>
    </dgm:pt>
    <dgm:pt modelId="{5AF90A85-CC05-4028-B79E-1FD57BA57016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4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D48B6D48-4949-4EEA-B9D3-70CE681E539A}" type="parTrans" cxnId="{8AF7F895-7CA1-4FA1-A825-78CC34DAEF22}">
      <dgm:prSet/>
      <dgm:spPr/>
      <dgm:t>
        <a:bodyPr/>
        <a:lstStyle/>
        <a:p>
          <a:endParaRPr lang="zh-CN" altLang="en-US"/>
        </a:p>
      </dgm:t>
    </dgm:pt>
    <dgm:pt modelId="{98DA25F5-63CF-4DE3-9EA0-56803A16A41F}" type="sibTrans" cxnId="{8AF7F895-7CA1-4FA1-A825-78CC34DAEF22}">
      <dgm:prSet/>
      <dgm:spPr/>
      <dgm:t>
        <a:bodyPr/>
        <a:lstStyle/>
        <a:p>
          <a:endParaRPr lang="zh-CN" altLang="en-US"/>
        </a:p>
      </dgm:t>
    </dgm:pt>
    <dgm:pt modelId="{D57A290B-6ED3-4624-9CFE-D9C7504F9F3A}" type="pres">
      <dgm:prSet presAssocID="{3355D2B8-C21E-40FE-8768-DDE282C0C74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896CA5D-B0AB-419A-A8E8-60979AE3E493}" type="pres">
      <dgm:prSet presAssocID="{64D4BE46-E98C-499A-9CA6-F92B282C9592}" presName="centerShape" presStyleLbl="node0" presStyleIdx="0" presStyleCnt="1" custLinFactNeighborX="562"/>
      <dgm:spPr/>
    </dgm:pt>
    <dgm:pt modelId="{BE99A2BC-623E-47B8-9EC1-2FFFAA8FAB5E}" type="pres">
      <dgm:prSet presAssocID="{3CD757F0-2CC9-462E-92AC-3412748A5362}" presName="Name9" presStyleLbl="parChTrans1D2" presStyleIdx="0" presStyleCnt="4"/>
      <dgm:spPr/>
    </dgm:pt>
    <dgm:pt modelId="{70F5E4A7-E54C-4446-A360-F0E1668F5A97}" type="pres">
      <dgm:prSet presAssocID="{3CD757F0-2CC9-462E-92AC-3412748A5362}" presName="connTx" presStyleLbl="parChTrans1D2" presStyleIdx="0" presStyleCnt="4"/>
      <dgm:spPr/>
    </dgm:pt>
    <dgm:pt modelId="{86983E86-B74D-4DAD-9361-B65E2189CC1B}" type="pres">
      <dgm:prSet presAssocID="{73426051-445C-4BE7-B24B-5FD466000FF9}" presName="node" presStyleLbl="node1" presStyleIdx="0" presStyleCnt="4" custScaleX="158576">
        <dgm:presLayoutVars>
          <dgm:bulletEnabled val="1"/>
        </dgm:presLayoutVars>
      </dgm:prSet>
      <dgm:spPr/>
    </dgm:pt>
    <dgm:pt modelId="{B5889148-079C-4192-B97D-8A7EF0CEA987}" type="pres">
      <dgm:prSet presAssocID="{14A968A9-0B7F-41FF-BF12-5E81AA97B429}" presName="Name9" presStyleLbl="parChTrans1D2" presStyleIdx="1" presStyleCnt="4"/>
      <dgm:spPr/>
    </dgm:pt>
    <dgm:pt modelId="{736F69E4-F7F3-4BBC-9DFB-4E5C7C4892E8}" type="pres">
      <dgm:prSet presAssocID="{14A968A9-0B7F-41FF-BF12-5E81AA97B429}" presName="connTx" presStyleLbl="parChTrans1D2" presStyleIdx="1" presStyleCnt="4"/>
      <dgm:spPr/>
    </dgm:pt>
    <dgm:pt modelId="{94C464DF-28D5-405A-8AFE-179F12C1EBD2}" type="pres">
      <dgm:prSet presAssocID="{7E281866-7C6F-46E2-8268-75BFBA7379CC}" presName="node" presStyleLbl="node1" presStyleIdx="1" presStyleCnt="4" custScaleX="157812" custRadScaleRad="135038">
        <dgm:presLayoutVars>
          <dgm:bulletEnabled val="1"/>
        </dgm:presLayoutVars>
      </dgm:prSet>
      <dgm:spPr/>
    </dgm:pt>
    <dgm:pt modelId="{DCF056AB-E9CD-4BEA-B796-D55EC1369A94}" type="pres">
      <dgm:prSet presAssocID="{E4660758-AA9F-4A8F-A764-61AC4BA74000}" presName="Name9" presStyleLbl="parChTrans1D2" presStyleIdx="2" presStyleCnt="4"/>
      <dgm:spPr/>
    </dgm:pt>
    <dgm:pt modelId="{04FB3B29-D0E7-4E50-BE3D-3C7BCE77B245}" type="pres">
      <dgm:prSet presAssocID="{E4660758-AA9F-4A8F-A764-61AC4BA74000}" presName="connTx" presStyleLbl="parChTrans1D2" presStyleIdx="2" presStyleCnt="4"/>
      <dgm:spPr/>
    </dgm:pt>
    <dgm:pt modelId="{8E039C0A-98C5-4247-B8DB-486B350906B1}" type="pres">
      <dgm:prSet presAssocID="{6CE3551A-4145-49FC-B8CC-1B44989026A9}" presName="node" presStyleLbl="node1" presStyleIdx="2" presStyleCnt="4" custScaleX="173241" custRadScaleRad="101374" custRadScaleInc="1395">
        <dgm:presLayoutVars>
          <dgm:bulletEnabled val="1"/>
        </dgm:presLayoutVars>
      </dgm:prSet>
      <dgm:spPr/>
    </dgm:pt>
    <dgm:pt modelId="{FABB7A96-1F6D-4F4D-AC56-A9211E08635B}" type="pres">
      <dgm:prSet presAssocID="{D48B6D48-4949-4EEA-B9D3-70CE681E539A}" presName="Name9" presStyleLbl="parChTrans1D2" presStyleIdx="3" presStyleCnt="4"/>
      <dgm:spPr/>
    </dgm:pt>
    <dgm:pt modelId="{0959F69E-2C7E-4AC9-96DA-8BC3A8A217D2}" type="pres">
      <dgm:prSet presAssocID="{D48B6D48-4949-4EEA-B9D3-70CE681E539A}" presName="connTx" presStyleLbl="parChTrans1D2" presStyleIdx="3" presStyleCnt="4"/>
      <dgm:spPr/>
    </dgm:pt>
    <dgm:pt modelId="{2C9768A1-C09C-4B77-96FD-1D4AC0224B69}" type="pres">
      <dgm:prSet presAssocID="{5AF90A85-CC05-4028-B79E-1FD57BA57016}" presName="node" presStyleLbl="node1" presStyleIdx="3" presStyleCnt="4" custScaleX="143570" custRadScaleRad="130091">
        <dgm:presLayoutVars>
          <dgm:bulletEnabled val="1"/>
        </dgm:presLayoutVars>
      </dgm:prSet>
      <dgm:spPr/>
    </dgm:pt>
  </dgm:ptLst>
  <dgm:cxnLst>
    <dgm:cxn modelId="{AE347300-B496-411B-B0EF-C74FD9A36BA4}" type="presOf" srcId="{73426051-445C-4BE7-B24B-5FD466000FF9}" destId="{86983E86-B74D-4DAD-9361-B65E2189CC1B}" srcOrd="0" destOrd="0" presId="urn:microsoft.com/office/officeart/2005/8/layout/radial1"/>
    <dgm:cxn modelId="{227E7119-F192-4556-97A2-3E5D4323DEE6}" type="presOf" srcId="{3CD757F0-2CC9-462E-92AC-3412748A5362}" destId="{BE99A2BC-623E-47B8-9EC1-2FFFAA8FAB5E}" srcOrd="0" destOrd="0" presId="urn:microsoft.com/office/officeart/2005/8/layout/radial1"/>
    <dgm:cxn modelId="{EBC2643F-B3CA-49FB-9377-16440E2B89D0}" type="presOf" srcId="{D48B6D48-4949-4EEA-B9D3-70CE681E539A}" destId="{FABB7A96-1F6D-4F4D-AC56-A9211E08635B}" srcOrd="0" destOrd="0" presId="urn:microsoft.com/office/officeart/2005/8/layout/radial1"/>
    <dgm:cxn modelId="{2065665D-74D8-4444-BF0F-15201D691788}" srcId="{64D4BE46-E98C-499A-9CA6-F92B282C9592}" destId="{73426051-445C-4BE7-B24B-5FD466000FF9}" srcOrd="0" destOrd="0" parTransId="{3CD757F0-2CC9-462E-92AC-3412748A5362}" sibTransId="{2C0B2E82-12D8-4538-BF29-9C02E531B725}"/>
    <dgm:cxn modelId="{8978D85D-6ABC-464C-A02E-3927CA02D9D9}" type="presOf" srcId="{D48B6D48-4949-4EEA-B9D3-70CE681E539A}" destId="{0959F69E-2C7E-4AC9-96DA-8BC3A8A217D2}" srcOrd="1" destOrd="0" presId="urn:microsoft.com/office/officeart/2005/8/layout/radial1"/>
    <dgm:cxn modelId="{CD6ED862-EAA5-4363-A1B7-36C10BD78F13}" type="presOf" srcId="{3CD757F0-2CC9-462E-92AC-3412748A5362}" destId="{70F5E4A7-E54C-4446-A360-F0E1668F5A97}" srcOrd="1" destOrd="0" presId="urn:microsoft.com/office/officeart/2005/8/layout/radial1"/>
    <dgm:cxn modelId="{F9954848-EE4A-45F7-AE6B-CC9467BD5DD2}" type="presOf" srcId="{14A968A9-0B7F-41FF-BF12-5E81AA97B429}" destId="{B5889148-079C-4192-B97D-8A7EF0CEA987}" srcOrd="0" destOrd="0" presId="urn:microsoft.com/office/officeart/2005/8/layout/radial1"/>
    <dgm:cxn modelId="{D5FD5F4A-617C-4395-A111-506FA2991B13}" type="presOf" srcId="{E4660758-AA9F-4A8F-A764-61AC4BA74000}" destId="{04FB3B29-D0E7-4E50-BE3D-3C7BCE77B245}" srcOrd="1" destOrd="0" presId="urn:microsoft.com/office/officeart/2005/8/layout/radial1"/>
    <dgm:cxn modelId="{0CC76F83-34C9-49FD-B361-61BE751D8AC5}" type="presOf" srcId="{6CE3551A-4145-49FC-B8CC-1B44989026A9}" destId="{8E039C0A-98C5-4247-B8DB-486B350906B1}" srcOrd="0" destOrd="0" presId="urn:microsoft.com/office/officeart/2005/8/layout/radial1"/>
    <dgm:cxn modelId="{EFC01087-462E-4E06-B404-ECAE40CD7063}" srcId="{64D4BE46-E98C-499A-9CA6-F92B282C9592}" destId="{7E281866-7C6F-46E2-8268-75BFBA7379CC}" srcOrd="1" destOrd="0" parTransId="{14A968A9-0B7F-41FF-BF12-5E81AA97B429}" sibTransId="{7127EC46-3A34-4904-B8F6-74F1977B05AE}"/>
    <dgm:cxn modelId="{8AF7F895-7CA1-4FA1-A825-78CC34DAEF22}" srcId="{64D4BE46-E98C-499A-9CA6-F92B282C9592}" destId="{5AF90A85-CC05-4028-B79E-1FD57BA57016}" srcOrd="3" destOrd="0" parTransId="{D48B6D48-4949-4EEA-B9D3-70CE681E539A}" sibTransId="{98DA25F5-63CF-4DE3-9EA0-56803A16A41F}"/>
    <dgm:cxn modelId="{B66161B2-1C3C-4BEE-8A32-65E6E5A43908}" type="presOf" srcId="{E4660758-AA9F-4A8F-A764-61AC4BA74000}" destId="{DCF056AB-E9CD-4BEA-B796-D55EC1369A94}" srcOrd="0" destOrd="0" presId="urn:microsoft.com/office/officeart/2005/8/layout/radial1"/>
    <dgm:cxn modelId="{E5CAD1BC-5E32-4FA2-B84B-DAB235D3316B}" srcId="{64D4BE46-E98C-499A-9CA6-F92B282C9592}" destId="{6CE3551A-4145-49FC-B8CC-1B44989026A9}" srcOrd="2" destOrd="0" parTransId="{E4660758-AA9F-4A8F-A764-61AC4BA74000}" sibTransId="{E1C24D6A-4A62-4984-8AA1-B4DDB13FDD23}"/>
    <dgm:cxn modelId="{7ECAE0D4-9F87-4491-A199-FCE8A3942CBC}" srcId="{3355D2B8-C21E-40FE-8768-DDE282C0C744}" destId="{64D4BE46-E98C-499A-9CA6-F92B282C9592}" srcOrd="0" destOrd="0" parTransId="{09F7EACB-1128-40E8-A0CC-E7A0C51C9555}" sibTransId="{135FCAE1-A32B-4E01-AAC9-82601E6FAFDC}"/>
    <dgm:cxn modelId="{4795D0E2-2AE1-4FA5-A521-60A83EB5A683}" type="presOf" srcId="{3355D2B8-C21E-40FE-8768-DDE282C0C744}" destId="{D57A290B-6ED3-4624-9CFE-D9C7504F9F3A}" srcOrd="0" destOrd="0" presId="urn:microsoft.com/office/officeart/2005/8/layout/radial1"/>
    <dgm:cxn modelId="{B6D98AEC-860E-473C-A9BE-446AA4394971}" type="presOf" srcId="{5AF90A85-CC05-4028-B79E-1FD57BA57016}" destId="{2C9768A1-C09C-4B77-96FD-1D4AC0224B69}" srcOrd="0" destOrd="0" presId="urn:microsoft.com/office/officeart/2005/8/layout/radial1"/>
    <dgm:cxn modelId="{BD62A3F0-4349-4A62-9D51-E76DBEB93508}" type="presOf" srcId="{64D4BE46-E98C-499A-9CA6-F92B282C9592}" destId="{2896CA5D-B0AB-419A-A8E8-60979AE3E493}" srcOrd="0" destOrd="0" presId="urn:microsoft.com/office/officeart/2005/8/layout/radial1"/>
    <dgm:cxn modelId="{09EE51F5-F5B5-4E47-A2B5-26C5019FE76D}" type="presOf" srcId="{7E281866-7C6F-46E2-8268-75BFBA7379CC}" destId="{94C464DF-28D5-405A-8AFE-179F12C1EBD2}" srcOrd="0" destOrd="0" presId="urn:microsoft.com/office/officeart/2005/8/layout/radial1"/>
    <dgm:cxn modelId="{7CACE5F6-01F2-43B8-BEBD-EA7C8A97F9F7}" type="presOf" srcId="{14A968A9-0B7F-41FF-BF12-5E81AA97B429}" destId="{736F69E4-F7F3-4BBC-9DFB-4E5C7C4892E8}" srcOrd="1" destOrd="0" presId="urn:microsoft.com/office/officeart/2005/8/layout/radial1"/>
    <dgm:cxn modelId="{491DFF35-A602-4B6C-AFA4-E97CA7F759B6}" type="presParOf" srcId="{D57A290B-6ED3-4624-9CFE-D9C7504F9F3A}" destId="{2896CA5D-B0AB-419A-A8E8-60979AE3E493}" srcOrd="0" destOrd="0" presId="urn:microsoft.com/office/officeart/2005/8/layout/radial1"/>
    <dgm:cxn modelId="{11749FB8-9159-4CDA-85CC-42AA16B31832}" type="presParOf" srcId="{D57A290B-6ED3-4624-9CFE-D9C7504F9F3A}" destId="{BE99A2BC-623E-47B8-9EC1-2FFFAA8FAB5E}" srcOrd="1" destOrd="0" presId="urn:microsoft.com/office/officeart/2005/8/layout/radial1"/>
    <dgm:cxn modelId="{4205C124-CFE3-4681-AEB8-5E93849D5292}" type="presParOf" srcId="{BE99A2BC-623E-47B8-9EC1-2FFFAA8FAB5E}" destId="{70F5E4A7-E54C-4446-A360-F0E1668F5A97}" srcOrd="0" destOrd="0" presId="urn:microsoft.com/office/officeart/2005/8/layout/radial1"/>
    <dgm:cxn modelId="{B7FFA9C3-75D3-4BF5-A2D0-6CB9678B5B44}" type="presParOf" srcId="{D57A290B-6ED3-4624-9CFE-D9C7504F9F3A}" destId="{86983E86-B74D-4DAD-9361-B65E2189CC1B}" srcOrd="2" destOrd="0" presId="urn:microsoft.com/office/officeart/2005/8/layout/radial1"/>
    <dgm:cxn modelId="{D0D46C90-52D3-4021-A1A8-ED9379AD0B91}" type="presParOf" srcId="{D57A290B-6ED3-4624-9CFE-D9C7504F9F3A}" destId="{B5889148-079C-4192-B97D-8A7EF0CEA987}" srcOrd="3" destOrd="0" presId="urn:microsoft.com/office/officeart/2005/8/layout/radial1"/>
    <dgm:cxn modelId="{81632037-EF73-4B12-A416-BE8D6AC2BD42}" type="presParOf" srcId="{B5889148-079C-4192-B97D-8A7EF0CEA987}" destId="{736F69E4-F7F3-4BBC-9DFB-4E5C7C4892E8}" srcOrd="0" destOrd="0" presId="urn:microsoft.com/office/officeart/2005/8/layout/radial1"/>
    <dgm:cxn modelId="{209F6916-F443-4929-89F0-8EBBAF907F92}" type="presParOf" srcId="{D57A290B-6ED3-4624-9CFE-D9C7504F9F3A}" destId="{94C464DF-28D5-405A-8AFE-179F12C1EBD2}" srcOrd="4" destOrd="0" presId="urn:microsoft.com/office/officeart/2005/8/layout/radial1"/>
    <dgm:cxn modelId="{59090CC5-F5BA-48F1-AA05-B1C145F16CB0}" type="presParOf" srcId="{D57A290B-6ED3-4624-9CFE-D9C7504F9F3A}" destId="{DCF056AB-E9CD-4BEA-B796-D55EC1369A94}" srcOrd="5" destOrd="0" presId="urn:microsoft.com/office/officeart/2005/8/layout/radial1"/>
    <dgm:cxn modelId="{E6AAE93D-BF2D-4E58-B902-F73DEFC2C60E}" type="presParOf" srcId="{DCF056AB-E9CD-4BEA-B796-D55EC1369A94}" destId="{04FB3B29-D0E7-4E50-BE3D-3C7BCE77B245}" srcOrd="0" destOrd="0" presId="urn:microsoft.com/office/officeart/2005/8/layout/radial1"/>
    <dgm:cxn modelId="{CD7EA5AF-9EFC-4661-80E5-7D113653B2B6}" type="presParOf" srcId="{D57A290B-6ED3-4624-9CFE-D9C7504F9F3A}" destId="{8E039C0A-98C5-4247-B8DB-486B350906B1}" srcOrd="6" destOrd="0" presId="urn:microsoft.com/office/officeart/2005/8/layout/radial1"/>
    <dgm:cxn modelId="{8DD8EAE8-9979-4EC1-B344-3043709FA8A1}" type="presParOf" srcId="{D57A290B-6ED3-4624-9CFE-D9C7504F9F3A}" destId="{FABB7A96-1F6D-4F4D-AC56-A9211E08635B}" srcOrd="7" destOrd="0" presId="urn:microsoft.com/office/officeart/2005/8/layout/radial1"/>
    <dgm:cxn modelId="{540E9319-C771-4715-A1CD-C68EA9CB4EEC}" type="presParOf" srcId="{FABB7A96-1F6D-4F4D-AC56-A9211E08635B}" destId="{0959F69E-2C7E-4AC9-96DA-8BC3A8A217D2}" srcOrd="0" destOrd="0" presId="urn:microsoft.com/office/officeart/2005/8/layout/radial1"/>
    <dgm:cxn modelId="{A7C65AB5-B402-46D5-B850-3AD9B53E41B0}" type="presParOf" srcId="{D57A290B-6ED3-4624-9CFE-D9C7504F9F3A}" destId="{2C9768A1-C09C-4B77-96FD-1D4AC0224B6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6CA5D-B0AB-419A-A8E8-60979AE3E493}">
      <dsp:nvSpPr>
        <dsp:cNvPr id="0" name=""/>
        <dsp:cNvSpPr/>
      </dsp:nvSpPr>
      <dsp:spPr>
        <a:xfrm>
          <a:off x="2801697" y="1472855"/>
          <a:ext cx="1118172" cy="111817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rgbClr val="FF0000"/>
              </a:solidFill>
            </a:rPr>
            <a:t>性质</a:t>
          </a:r>
        </a:p>
      </dsp:txBody>
      <dsp:txXfrm>
        <a:off x="2965449" y="1636607"/>
        <a:ext cx="790668" cy="790668"/>
      </dsp:txXfrm>
    </dsp:sp>
    <dsp:sp modelId="{BE99A2BC-623E-47B8-9EC1-2FFFAA8FAB5E}">
      <dsp:nvSpPr>
        <dsp:cNvPr id="0" name=""/>
        <dsp:cNvSpPr/>
      </dsp:nvSpPr>
      <dsp:spPr>
        <a:xfrm rot="16161361">
          <a:off x="3183818" y="1289249"/>
          <a:ext cx="337568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337568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344163" y="1295678"/>
        <a:ext cx="16878" cy="16878"/>
      </dsp:txXfrm>
    </dsp:sp>
    <dsp:sp modelId="{86983E86-B74D-4DAD-9361-B65E2189CC1B}">
      <dsp:nvSpPr>
        <dsp:cNvPr id="0" name=""/>
        <dsp:cNvSpPr/>
      </dsp:nvSpPr>
      <dsp:spPr>
        <a:xfrm>
          <a:off x="2457845" y="17185"/>
          <a:ext cx="1773152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1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717517" y="180937"/>
        <a:ext cx="1253808" cy="790668"/>
      </dsp:txXfrm>
    </dsp:sp>
    <dsp:sp modelId="{B5889148-079C-4192-B97D-8A7EF0CEA987}">
      <dsp:nvSpPr>
        <dsp:cNvPr id="0" name=""/>
        <dsp:cNvSpPr/>
      </dsp:nvSpPr>
      <dsp:spPr>
        <a:xfrm>
          <a:off x="3919869" y="2017073"/>
          <a:ext cx="507954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507954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61148" y="2019242"/>
        <a:ext cx="25397" cy="25397"/>
      </dsp:txXfrm>
    </dsp:sp>
    <dsp:sp modelId="{94C464DF-28D5-405A-8AFE-179F12C1EBD2}">
      <dsp:nvSpPr>
        <dsp:cNvPr id="0" name=""/>
        <dsp:cNvSpPr/>
      </dsp:nvSpPr>
      <dsp:spPr>
        <a:xfrm>
          <a:off x="4427824" y="1472855"/>
          <a:ext cx="1764609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2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4686245" y="1636607"/>
        <a:ext cx="1247767" cy="790668"/>
      </dsp:txXfrm>
    </dsp:sp>
    <dsp:sp modelId="{DCF056AB-E9CD-4BEA-B796-D55EC1369A94}">
      <dsp:nvSpPr>
        <dsp:cNvPr id="0" name=""/>
        <dsp:cNvSpPr/>
      </dsp:nvSpPr>
      <dsp:spPr>
        <a:xfrm rot="5475913">
          <a:off x="3167044" y="2753455"/>
          <a:ext cx="354951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354951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335646" y="2759450"/>
        <a:ext cx="17747" cy="17747"/>
      </dsp:txXfrm>
    </dsp:sp>
    <dsp:sp modelId="{8E039C0A-98C5-4247-B8DB-486B350906B1}">
      <dsp:nvSpPr>
        <dsp:cNvPr id="0" name=""/>
        <dsp:cNvSpPr/>
      </dsp:nvSpPr>
      <dsp:spPr>
        <a:xfrm>
          <a:off x="2359688" y="2945710"/>
          <a:ext cx="1937132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3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643374" y="3109462"/>
        <a:ext cx="1369760" cy="790668"/>
      </dsp:txXfrm>
    </dsp:sp>
    <dsp:sp modelId="{FABB7A96-1F6D-4F4D-AC56-A9211E08635B}">
      <dsp:nvSpPr>
        <dsp:cNvPr id="0" name=""/>
        <dsp:cNvSpPr/>
      </dsp:nvSpPr>
      <dsp:spPr>
        <a:xfrm rot="10800000">
          <a:off x="2253406" y="2017073"/>
          <a:ext cx="548291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548291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513844" y="2018234"/>
        <a:ext cx="27414" cy="27414"/>
      </dsp:txXfrm>
    </dsp:sp>
    <dsp:sp modelId="{2C9768A1-C09C-4B77-96FD-1D4AC0224B69}">
      <dsp:nvSpPr>
        <dsp:cNvPr id="0" name=""/>
        <dsp:cNvSpPr/>
      </dsp:nvSpPr>
      <dsp:spPr>
        <a:xfrm>
          <a:off x="648046" y="1472855"/>
          <a:ext cx="1605359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4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883145" y="1636607"/>
        <a:ext cx="1135161" cy="79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FCEC6-C02E-4F55-A1A8-42A7BAE9F12F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13D55-DCD2-4DC9-92A0-B622F5591C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9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81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圆角矩形 9"/>
          <p:cNvSpPr/>
          <p:nvPr userDrawn="1"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5" name="图示 1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4965737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6" name="图示 1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192906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7" name="图示 16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165968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8" name="图示 17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5405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9" name="图示 18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139933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0" name="图示 19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42975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4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20.wmf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oleObject" Target="../embeddings/oleObject24.bin"/><Relationship Id="rId2" Type="http://schemas.openxmlformats.org/officeDocument/2006/relationships/tags" Target="../tags/tag22.xml"/><Relationship Id="rId16" Type="http://schemas.openxmlformats.org/officeDocument/2006/relationships/image" Target="../media/image18.tmp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5.xml"/><Relationship Id="rId15" Type="http://schemas.openxmlformats.org/officeDocument/2006/relationships/image" Target="../media/image25.wmf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9.bin"/><Relationship Id="rId3" Type="http://schemas.openxmlformats.org/officeDocument/2006/relationships/tags" Target="../tags/tag33.xml"/><Relationship Id="rId21" Type="http://schemas.openxmlformats.org/officeDocument/2006/relationships/image" Target="../media/image25.wmf"/><Relationship Id="rId7" Type="http://schemas.openxmlformats.org/officeDocument/2006/relationships/tags" Target="../tags/tag37.xml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7.wmf"/><Relationship Id="rId2" Type="http://schemas.openxmlformats.org/officeDocument/2006/relationships/tags" Target="../tags/tag32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35.xml"/><Relationship Id="rId15" Type="http://schemas.openxmlformats.org/officeDocument/2006/relationships/image" Target="../media/image26.wmf"/><Relationship Id="rId10" Type="http://schemas.openxmlformats.org/officeDocument/2006/relationships/tags" Target="../tags/tag40.xml"/><Relationship Id="rId19" Type="http://schemas.openxmlformats.org/officeDocument/2006/relationships/image" Target="../media/image20.wmf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oleObject" Target="../embeddings/oleObject27.bin"/><Relationship Id="rId22" Type="http://schemas.openxmlformats.org/officeDocument/2006/relationships/image" Target="../media/image1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6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31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3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6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57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59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7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6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6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diagramLayout" Target="../diagrams/layout7.xml"/><Relationship Id="rId7" Type="http://schemas.openxmlformats.org/officeDocument/2006/relationships/image" Target="../media/image10.png"/><Relationship Id="rId12" Type="http://schemas.openxmlformats.org/officeDocument/2006/relationships/oleObject" Target="../embeddings/oleObject10.bin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11" Type="http://schemas.openxmlformats.org/officeDocument/2006/relationships/image" Target="../media/image13.wmf"/><Relationship Id="rId5" Type="http://schemas.openxmlformats.org/officeDocument/2006/relationships/diagramColors" Target="../diagrams/colors7.xml"/><Relationship Id="rId10" Type="http://schemas.openxmlformats.org/officeDocument/2006/relationships/oleObject" Target="../embeddings/oleObject9.bin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4.wmf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oleObject" Target="../embeddings/oleObject14.bin"/><Relationship Id="rId2" Type="http://schemas.openxmlformats.org/officeDocument/2006/relationships/tags" Target="../tags/tag2.xml"/><Relationship Id="rId16" Type="http://schemas.openxmlformats.org/officeDocument/2006/relationships/image" Target="../media/image18.tmp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15" Type="http://schemas.openxmlformats.org/officeDocument/2006/relationships/image" Target="../media/image17.wmf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14.wmf"/><Relationship Id="rId18" Type="http://schemas.openxmlformats.org/officeDocument/2006/relationships/image" Target="../media/image18.tmp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9.wmf"/><Relationship Id="rId2" Type="http://schemas.openxmlformats.org/officeDocument/2006/relationships/tags" Target="../tags/tag12.xml"/><Relationship Id="rId16" Type="http://schemas.openxmlformats.org/officeDocument/2006/relationships/oleObject" Target="../embeddings/oleObject18.bin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5.xml"/><Relationship Id="rId15" Type="http://schemas.openxmlformats.org/officeDocument/2006/relationships/image" Target="../media/image17.wmf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复  习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114"/>
          <p:cNvSpPr>
            <a:spLocks noChangeArrowheads="1"/>
          </p:cNvSpPr>
          <p:nvPr/>
        </p:nvSpPr>
        <p:spPr bwMode="auto">
          <a:xfrm>
            <a:off x="2704187" y="898546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4" name="Text Box 116"/>
          <p:cNvSpPr>
            <a:spLocks noChangeArrowheads="1"/>
          </p:cNvSpPr>
          <p:nvPr/>
        </p:nvSpPr>
        <p:spPr bwMode="auto">
          <a:xfrm>
            <a:off x="2991524" y="1114446"/>
            <a:ext cx="3097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Box 1"/>
          <p:cNvSpPr>
            <a:spLocks noChangeArrowheads="1"/>
          </p:cNvSpPr>
          <p:nvPr/>
        </p:nvSpPr>
        <p:spPr bwMode="auto">
          <a:xfrm>
            <a:off x="1479634" y="754513"/>
            <a:ext cx="65882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设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阶矩阵，若数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和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非零向量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满足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     </a:t>
            </a:r>
          </a:p>
        </p:txBody>
      </p:sp>
      <p:sp>
        <p:nvSpPr>
          <p:cNvPr id="6" name="TextBox 5"/>
          <p:cNvSpPr>
            <a:spLocks noChangeArrowheads="1"/>
          </p:cNvSpPr>
          <p:nvPr/>
        </p:nvSpPr>
        <p:spPr bwMode="auto">
          <a:xfrm>
            <a:off x="471564" y="1189971"/>
            <a:ext cx="7588238" cy="122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i="1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Ap</a:t>
            </a:r>
            <a:r>
              <a:rPr lang="en-US" altLang="zh-CN" sz="2600" b="1" i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600" b="1" i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600" b="1" i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则称 </a:t>
            </a:r>
            <a:r>
              <a:rPr lang="zh-CN" altLang="en-US" sz="2600" b="1" i="1" dirty="0">
                <a:solidFill>
                  <a:srgbClr val="FF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一个特征值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，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称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的属于（对应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于）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 </a:t>
            </a:r>
            <a:r>
              <a:rPr lang="zh-CN" altLang="en-US" sz="2600" b="1" i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 的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一个特征向量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sp>
        <p:nvSpPr>
          <p:cNvPr id="8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sz="2800" b="1" dirty="0"/>
              <a:t>一特征值和特征向量的</a:t>
            </a:r>
            <a:r>
              <a:rPr lang="zh-CN" sz="2800" b="1" dirty="0">
                <a:solidFill>
                  <a:srgbClr val="FF0000"/>
                </a:solidFill>
              </a:rPr>
              <a:t>定义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9" name="矩形 8"/>
          <p:cNvSpPr/>
          <p:nvPr/>
        </p:nvSpPr>
        <p:spPr>
          <a:xfrm>
            <a:off x="255368" y="735085"/>
            <a:ext cx="101064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7554" y="73521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</a:p>
        </p:txBody>
      </p:sp>
      <p:sp>
        <p:nvSpPr>
          <p:cNvPr id="12" name="Text Box 116"/>
          <p:cNvSpPr>
            <a:spLocks noChangeArrowheads="1"/>
          </p:cNvSpPr>
          <p:nvPr/>
        </p:nvSpPr>
        <p:spPr bwMode="auto">
          <a:xfrm>
            <a:off x="2890769" y="3223945"/>
            <a:ext cx="3097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273952" y="2952809"/>
            <a:ext cx="6157709" cy="499475"/>
            <a:chOff x="1043554" y="3709988"/>
            <a:chExt cx="6157709" cy="499475"/>
          </a:xfrm>
        </p:grpSpPr>
        <p:sp>
          <p:nvSpPr>
            <p:cNvPr id="35" name="TextBox 34"/>
            <p:cNvSpPr txBox="1"/>
            <p:nvPr/>
          </p:nvSpPr>
          <p:spPr>
            <a:xfrm>
              <a:off x="1043554" y="3717020"/>
              <a:ext cx="61577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      </a:t>
              </a:r>
              <a:r>
                <a:rPr lang="zh-CN" altLang="en-US" sz="2600" b="1" dirty="0"/>
                <a:t>                    为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特征多项式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1940314" y="3709988"/>
            <a:ext cx="1155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55700" imgH="457200" progId="Equation.DSMT4">
                    <p:embed/>
                  </p:oleObj>
                </mc:Choice>
                <mc:Fallback>
                  <p:oleObj name="Equation" r:id="rId2" imgW="1155700" imgH="457200" progId="Equation.DSMT4">
                    <p:embed/>
                    <p:pic>
                      <p:nvPicPr>
                        <p:cNvPr id="36" name="对象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0314" y="3709988"/>
                          <a:ext cx="1155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组合 36"/>
          <p:cNvGrpSpPr/>
          <p:nvPr/>
        </p:nvGrpSpPr>
        <p:grpSpPr>
          <a:xfrm>
            <a:off x="215954" y="3729546"/>
            <a:ext cx="5220814" cy="497536"/>
            <a:chOff x="1079306" y="5013110"/>
            <a:chExt cx="5220814" cy="497536"/>
          </a:xfrm>
        </p:grpSpPr>
        <p:sp>
          <p:nvSpPr>
            <p:cNvPr id="38" name="TextBox 37"/>
            <p:cNvSpPr txBox="1"/>
            <p:nvPr/>
          </p:nvSpPr>
          <p:spPr>
            <a:xfrm>
              <a:off x="1079306" y="5013110"/>
              <a:ext cx="52208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                          为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600" b="1" dirty="0"/>
                <a:t>的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特征方程</a:t>
              </a:r>
              <a:r>
                <a:rPr lang="zh-CN" altLang="en-US" sz="2600" b="1" dirty="0"/>
                <a:t>。</a:t>
              </a: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1507164" y="5053446"/>
            <a:ext cx="1651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51000" imgH="457200" progId="Equation.DSMT4">
                    <p:embed/>
                  </p:oleObj>
                </mc:Choice>
                <mc:Fallback>
                  <p:oleObj name="Equation" r:id="rId4" imgW="1651000" imgH="457200" progId="Equation.DSMT4">
                    <p:embed/>
                    <p:pic>
                      <p:nvPicPr>
                        <p:cNvPr id="39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164" y="5053446"/>
                          <a:ext cx="1651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39">
                <a:extLst>
                  <a:ext uri="{FF2B5EF4-FFF2-40B4-BE49-F238E27FC236}">
                    <a16:creationId xmlns:a16="http://schemas.microsoft.com/office/drawing/2014/main" id="{92E51215-9E88-1767-6AC6-FAF75A521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58" y="4618970"/>
                <a:ext cx="8018463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6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宋体" pitchFamily="2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宋体" pitchFamily="2" charset="-122"/>
                      </a:rPr>
                      <m:t>𝒏</m:t>
                    </m:r>
                  </m:oMath>
                </a14:m>
                <a:r>
                  <a:rPr lang="zh-CN" altLang="en-US" sz="2600" b="1" dirty="0">
                    <a:solidFill>
                      <a:srgbClr val="FF0000"/>
                    </a:solidFill>
                    <a:latin typeface="宋体" pitchFamily="2" charset="-122"/>
                    <a:sym typeface="宋体" pitchFamily="2" charset="-122"/>
                  </a:rPr>
                  <a:t>阶矩阵在复数范围内有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宋体" pitchFamily="2" charset="-122"/>
                      </a:rPr>
                      <m:t>𝒏</m:t>
                    </m:r>
                  </m:oMath>
                </a14:m>
                <a:r>
                  <a:rPr lang="zh-CN" altLang="en-US" sz="2600" b="1" dirty="0">
                    <a:solidFill>
                      <a:srgbClr val="FF0000"/>
                    </a:solidFill>
                    <a:latin typeface="宋体" pitchFamily="2" charset="-122"/>
                    <a:sym typeface="宋体" pitchFamily="2" charset="-122"/>
                  </a:rPr>
                  <a:t>个特征值。</a:t>
                </a:r>
                <a:endPara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mc:Choice>
        <mc:Fallback xmlns="">
          <p:sp>
            <p:nvSpPr>
              <p:cNvPr id="22" name="TextBox 39">
                <a:extLst>
                  <a:ext uri="{FF2B5EF4-FFF2-40B4-BE49-F238E27FC236}">
                    <a16:creationId xmlns:a16="http://schemas.microsoft.com/office/drawing/2014/main" id="{92E51215-9E88-1767-6AC6-FAF75A521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558" y="4618970"/>
                <a:ext cx="8018463" cy="492443"/>
              </a:xfrm>
              <a:prstGeom prst="rect">
                <a:avLst/>
              </a:prstGeom>
              <a:blipFill>
                <a:blip r:embed="rId6"/>
                <a:stretch>
                  <a:fillRect t="-15000" b="-287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22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 animBg="1"/>
      <p:bldP spid="10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179512" y="1000760"/>
            <a:ext cx="7910091" cy="177736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5373216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79512" y="1189112"/>
            <a:ext cx="7600467" cy="1447800"/>
            <a:chOff x="395709" y="2635250"/>
            <a:chExt cx="7600467" cy="1447800"/>
          </a:xfrm>
        </p:grpSpPr>
        <p:sp>
          <p:nvSpPr>
            <p:cNvPr id="13" name="TextBox 12"/>
            <p:cNvSpPr txBox="1"/>
            <p:nvPr/>
          </p:nvSpPr>
          <p:spPr>
            <a:xfrm>
              <a:off x="395709" y="3068975"/>
              <a:ext cx="76004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       </a:t>
              </a:r>
              <a:r>
                <a:rPr lang="en-US" altLang="zh-CN" sz="2600" b="1" dirty="0"/>
                <a:t> </a:t>
              </a:r>
              <a:r>
                <a:rPr lang="zh-CN" altLang="en-US" sz="2600" b="1" dirty="0"/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/>
                <a:t>与                                  相似，则                 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2343817"/>
                </p:ext>
              </p:extLst>
            </p:nvPr>
          </p:nvGraphicFramePr>
          <p:xfrm>
            <a:off x="2058988" y="2635250"/>
            <a:ext cx="24130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413000" imgH="1447800" progId="Equation.DSMT4">
                    <p:embed/>
                  </p:oleObj>
                </mc:Choice>
                <mc:Fallback>
                  <p:oleObj name="Equation" r:id="rId12" imgW="24130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988" y="2635250"/>
                          <a:ext cx="24130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8220031"/>
                </p:ext>
              </p:extLst>
            </p:nvPr>
          </p:nvGraphicFramePr>
          <p:xfrm>
            <a:off x="5924568" y="3071810"/>
            <a:ext cx="1219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18960" imgH="457200" progId="Equation.DSMT4">
                    <p:embed/>
                  </p:oleObj>
                </mc:Choice>
                <mc:Fallback>
                  <p:oleObj name="Equation" r:id="rId14" imgW="12189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4568" y="3071810"/>
                          <a:ext cx="12192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5562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6172200" y="5393784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6" name="Text Box 18"/>
          <p:cNvSpPr>
            <a:spLocks noChangeArrowheads="1"/>
          </p:cNvSpPr>
          <p:nvPr/>
        </p:nvSpPr>
        <p:spPr bwMode="auto">
          <a:xfrm>
            <a:off x="395710" y="2852936"/>
            <a:ext cx="7416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解：因为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与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相似，所以存在可逆矩阵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，使得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14338" y="3428976"/>
            <a:ext cx="7235825" cy="539774"/>
            <a:chOff x="416613" y="4653085"/>
            <a:chExt cx="7235825" cy="539774"/>
          </a:xfrm>
        </p:grpSpPr>
        <p:sp>
          <p:nvSpPr>
            <p:cNvPr id="18" name="TextBox 17"/>
            <p:cNvSpPr txBox="1"/>
            <p:nvPr/>
          </p:nvSpPr>
          <p:spPr>
            <a:xfrm>
              <a:off x="460375" y="4653085"/>
              <a:ext cx="63437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                           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zh-CN" altLang="en-US" sz="2600" b="1" dirty="0"/>
                <a:t>故</a:t>
              </a: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4620636"/>
                </p:ext>
              </p:extLst>
            </p:nvPr>
          </p:nvGraphicFramePr>
          <p:xfrm>
            <a:off x="416613" y="4724400"/>
            <a:ext cx="15367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36033" imgH="355446" progId="Equation.DSMT4">
                    <p:embed/>
                  </p:oleObj>
                </mc:Choice>
                <mc:Fallback>
                  <p:oleObj name="Equation" r:id="rId12" imgW="1536033" imgH="3554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13" y="4724400"/>
                          <a:ext cx="15367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9984899"/>
                </p:ext>
              </p:extLst>
            </p:nvPr>
          </p:nvGraphicFramePr>
          <p:xfrm>
            <a:off x="2432738" y="4659459"/>
            <a:ext cx="52197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219640" imgH="533160" progId="Equation.DSMT4">
                    <p:embed/>
                  </p:oleObj>
                </mc:Choice>
                <mc:Fallback>
                  <p:oleObj name="Equation" r:id="rId14" imgW="521964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2738" y="4659459"/>
                          <a:ext cx="5219700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378602"/>
              </p:ext>
            </p:extLst>
          </p:nvPr>
        </p:nvGraphicFramePr>
        <p:xfrm>
          <a:off x="423863" y="4070204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4760" imgH="457200" progId="Equation.DSMT4">
                  <p:embed/>
                </p:oleObj>
              </mc:Choice>
              <mc:Fallback>
                <p:oleObj name="Equation" r:id="rId16" imgW="1904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4070204"/>
                        <a:ext cx="190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>
            <p:custDataLst>
              <p:tags r:id="rId4"/>
            </p:custDataLst>
          </p:nvPr>
        </p:nvSpPr>
        <p:spPr>
          <a:xfrm>
            <a:off x="179512" y="1000760"/>
            <a:ext cx="7910091" cy="177736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79512" y="1189112"/>
            <a:ext cx="7600467" cy="1447800"/>
            <a:chOff x="395709" y="2635250"/>
            <a:chExt cx="7600467" cy="1447800"/>
          </a:xfrm>
        </p:grpSpPr>
        <p:sp>
          <p:nvSpPr>
            <p:cNvPr id="24" name="TextBox 23"/>
            <p:cNvSpPr txBox="1"/>
            <p:nvPr/>
          </p:nvSpPr>
          <p:spPr>
            <a:xfrm>
              <a:off x="395709" y="3068975"/>
              <a:ext cx="76004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       </a:t>
              </a:r>
              <a:r>
                <a:rPr lang="en-US" altLang="zh-CN" sz="2600" b="1" dirty="0"/>
                <a:t> </a:t>
              </a:r>
              <a:r>
                <a:rPr lang="zh-CN" altLang="en-US" sz="2600" b="1" dirty="0"/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/>
                <a:t>与                                  相似，则                 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5185432"/>
                </p:ext>
              </p:extLst>
            </p:nvPr>
          </p:nvGraphicFramePr>
          <p:xfrm>
            <a:off x="2058988" y="2635250"/>
            <a:ext cx="24130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413000" imgH="1447800" progId="Equation.DSMT4">
                    <p:embed/>
                  </p:oleObj>
                </mc:Choice>
                <mc:Fallback>
                  <p:oleObj name="Equation" r:id="rId18" imgW="24130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988" y="2635250"/>
                          <a:ext cx="24130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3460933"/>
                </p:ext>
              </p:extLst>
            </p:nvPr>
          </p:nvGraphicFramePr>
          <p:xfrm>
            <a:off x="5924568" y="3071810"/>
            <a:ext cx="1219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18960" imgH="457200" progId="Equation.DSMT4">
                    <p:embed/>
                  </p:oleObj>
                </mc:Choice>
                <mc:Fallback>
                  <p:oleObj name="Equation" r:id="rId20" imgW="12189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4568" y="3071810"/>
                          <a:ext cx="12192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284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540544" y="700866"/>
            <a:ext cx="8062912" cy="1423988"/>
            <a:chOff x="613373" y="38100"/>
            <a:chExt cx="8062912" cy="1423988"/>
          </a:xfrm>
        </p:grpSpPr>
        <p:sp>
          <p:nvSpPr>
            <p:cNvPr id="6" name="Text Box 32"/>
            <p:cNvSpPr txBox="1">
              <a:spLocks noChangeArrowheads="1"/>
            </p:cNvSpPr>
            <p:nvPr/>
          </p:nvSpPr>
          <p:spPr bwMode="auto">
            <a:xfrm>
              <a:off x="613373" y="476795"/>
              <a:ext cx="8062912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 例</a:t>
              </a:r>
              <a:r>
                <a:rPr lang="en-US" altLang="zh-CN" sz="2600" b="1" dirty="0"/>
                <a:t>3</a:t>
              </a:r>
              <a:r>
                <a:rPr lang="zh-CN" altLang="en-US" sz="2600" b="1" dirty="0"/>
                <a:t>    设                        与                         相似，    </a:t>
              </a:r>
              <a:endParaRPr lang="en-US" altLang="zh-CN" sz="2600" b="1" dirty="0"/>
            </a:p>
            <a:p>
              <a:r>
                <a:rPr lang="zh-CN" altLang="en-US" sz="2600" b="1" dirty="0"/>
                <a:t> </a:t>
              </a:r>
            </a:p>
          </p:txBody>
        </p:sp>
        <p:graphicFrame>
          <p:nvGraphicFramePr>
            <p:cNvPr id="7" name="Object 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5090764"/>
                </p:ext>
              </p:extLst>
            </p:nvPr>
          </p:nvGraphicFramePr>
          <p:xfrm>
            <a:off x="2016125" y="38100"/>
            <a:ext cx="2220913" cy="142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247900" imgH="1447800" progId="Equation.DSMT4">
                    <p:embed/>
                  </p:oleObj>
                </mc:Choice>
                <mc:Fallback>
                  <p:oleObj name="Equation" r:id="rId3" imgW="2247900" imgH="1447800" progId="Equation.DSMT4">
                    <p:embed/>
                    <p:pic>
                      <p:nvPicPr>
                        <p:cNvPr id="0" name="Picture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125" y="38100"/>
                          <a:ext cx="2220913" cy="1422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1720872"/>
                </p:ext>
              </p:extLst>
            </p:nvPr>
          </p:nvGraphicFramePr>
          <p:xfrm>
            <a:off x="4687888" y="38100"/>
            <a:ext cx="2070100" cy="1423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095500" imgH="1447800" progId="Equation.DSMT4">
                    <p:embed/>
                  </p:oleObj>
                </mc:Choice>
                <mc:Fallback>
                  <p:oleObj name="Equation" r:id="rId5" imgW="2095500" imgH="1447800" progId="Equation.DSMT4">
                    <p:embed/>
                    <p:pic>
                      <p:nvPicPr>
                        <p:cNvPr id="0" name="Picture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888" y="38100"/>
                          <a:ext cx="2070100" cy="1423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611560" y="2750231"/>
            <a:ext cx="74905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宋体" pitchFamily="2" charset="-122"/>
              </a:rPr>
              <a:t>解：因为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宋体" pitchFamily="2" charset="-122"/>
              </a:rPr>
              <a:t>与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宋体" pitchFamily="2" charset="-122"/>
              </a:rPr>
              <a:t>相似，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宋体" pitchFamily="2" charset="-122"/>
              </a:rPr>
              <a:t>的三个特征值为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b="1" dirty="0">
                <a:latin typeface="宋体" pitchFamily="2" charset="-122"/>
              </a:rPr>
              <a:t>，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600" b="1" dirty="0">
                <a:latin typeface="宋体" pitchFamily="2" charset="-122"/>
              </a:rPr>
              <a:t>,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b="1" dirty="0">
                <a:latin typeface="宋体" pitchFamily="2" charset="-122"/>
              </a:rPr>
              <a:t>，故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b="1" dirty="0">
                <a:latin typeface="宋体" pitchFamily="2" charset="-122"/>
              </a:rPr>
              <a:t>的三个特征值为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4，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，3，</a:t>
            </a:r>
            <a:r>
              <a:rPr lang="zh-CN" altLang="en-US" sz="2600" b="1" dirty="0">
                <a:latin typeface="宋体" pitchFamily="2" charset="-122"/>
              </a:rPr>
              <a:t>所以有：</a:t>
            </a:r>
            <a:endParaRPr lang="en-US" altLang="zh-CN" sz="2600" b="1" dirty="0">
              <a:latin typeface="宋体" pitchFamily="2" charset="-122"/>
            </a:endParaRPr>
          </a:p>
          <a:p>
            <a:r>
              <a:rPr lang="zh-CN" altLang="en-US" sz="2600" b="1" dirty="0">
                <a:latin typeface="宋体" pitchFamily="2" charset="-122"/>
              </a:rPr>
              <a:t>          </a:t>
            </a:r>
            <a:endParaRPr lang="en-US" altLang="zh-CN" sz="2600" b="1" dirty="0">
              <a:latin typeface="宋体" pitchFamily="2" charset="-122"/>
            </a:endParaRPr>
          </a:p>
          <a:p>
            <a:r>
              <a:rPr lang="en-US" altLang="zh-CN" sz="2600" b="1" dirty="0">
                <a:latin typeface="宋体" pitchFamily="2" charset="-122"/>
              </a:rPr>
              <a:t>                              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宋体" pitchFamily="2" charset="-122"/>
              </a:rPr>
              <a:t>     </a:t>
            </a:r>
            <a:endParaRPr lang="zh-CN" altLang="en-US" sz="2800" b="1" dirty="0">
              <a:latin typeface="宋体" pitchFamily="2" charset="-122"/>
            </a:endParaRPr>
          </a:p>
          <a:p>
            <a:endParaRPr lang="zh-CN" altLang="en-US" sz="2600" b="1" dirty="0">
              <a:latin typeface="宋体" pitchFamily="2" charset="-122"/>
            </a:endParaRPr>
          </a:p>
          <a:p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 bwMode="auto">
          <a:xfrm>
            <a:off x="755569" y="3780071"/>
            <a:ext cx="360025" cy="720050"/>
          </a:xfrm>
          <a:prstGeom prst="leftBrac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1834" y="3863668"/>
            <a:ext cx="2376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y=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1187599" y="3564056"/>
            <a:ext cx="2332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1+5+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=4+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endParaRPr lang="zh-CN" alt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754911" y="1715601"/>
            <a:ext cx="1728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求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b="1" dirty="0">
                <a:latin typeface="宋体" pitchFamily="2" charset="-122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b="1" i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。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59446" y="4140096"/>
            <a:ext cx="24043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600" b="1" i="1" dirty="0"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19" name="右箭头 18"/>
          <p:cNvSpPr/>
          <p:nvPr/>
        </p:nvSpPr>
        <p:spPr bwMode="auto">
          <a:xfrm>
            <a:off x="3635769" y="3984494"/>
            <a:ext cx="504035" cy="29961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/>
      <p:bldP spid="16" grpId="0"/>
      <p:bldP spid="17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51700" y="1340855"/>
            <a:ext cx="7996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叫做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相似对角矩阵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sp>
        <p:nvSpPr>
          <p:cNvPr id="7" name="TextBox 2"/>
          <p:cNvSpPr>
            <a:spLocks noChangeArrowheads="1"/>
          </p:cNvSpPr>
          <p:nvPr/>
        </p:nvSpPr>
        <p:spPr bwMode="auto">
          <a:xfrm>
            <a:off x="1474210" y="332785"/>
            <a:ext cx="66697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如果矩阵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能与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相似，则称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</a:t>
            </a:r>
          </a:p>
        </p:txBody>
      </p:sp>
      <p:sp>
        <p:nvSpPr>
          <p:cNvPr id="9" name="TextBox 5"/>
          <p:cNvSpPr>
            <a:spLocks noChangeArrowheads="1"/>
          </p:cNvSpPr>
          <p:nvPr/>
        </p:nvSpPr>
        <p:spPr bwMode="auto">
          <a:xfrm>
            <a:off x="225474" y="825268"/>
            <a:ext cx="7989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相似对角化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。当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可以相似对角化时，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与</a:t>
            </a:r>
            <a:r>
              <a:rPr lang="en-US" sz="2800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相似的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r>
              <a:rPr lang="zh-CN" altLang="en-US" b="1" dirty="0"/>
              <a:t>二</a:t>
            </a:r>
          </a:p>
          <a:p>
            <a:r>
              <a:rPr lang="zh-CN" altLang="en-US" b="1" dirty="0"/>
              <a:t>相</a:t>
            </a:r>
            <a:endParaRPr lang="en-US" altLang="zh-CN" b="1" dirty="0"/>
          </a:p>
          <a:p>
            <a:r>
              <a:rPr lang="zh-CN" altLang="en-US" b="1" dirty="0"/>
              <a:t>似</a:t>
            </a:r>
            <a:endParaRPr lang="en-US" altLang="zh-CN" b="1" dirty="0"/>
          </a:p>
          <a:p>
            <a:r>
              <a:rPr lang="zh-CN" altLang="en-US" b="1" dirty="0"/>
              <a:t>对</a:t>
            </a:r>
            <a:endParaRPr lang="en-US" altLang="zh-CN" b="1" dirty="0"/>
          </a:p>
          <a:p>
            <a:r>
              <a:rPr lang="zh-CN" altLang="en-US" b="1" dirty="0"/>
              <a:t>角</a:t>
            </a:r>
            <a:endParaRPr lang="en-US" altLang="zh-CN" b="1" dirty="0"/>
          </a:p>
          <a:p>
            <a:r>
              <a:rPr lang="zh-CN" altLang="en-US" b="1" dirty="0"/>
              <a:t>化</a:t>
            </a:r>
            <a:endParaRPr lang="en-US" altLang="zh-CN" b="1" dirty="0"/>
          </a:p>
          <a:p>
            <a:r>
              <a:rPr lang="zh-CN" altLang="en-US" b="1" dirty="0"/>
              <a:t>的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12" name="流程图: 可选过程 11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25" name="TextBox 3"/>
          <p:cNvSpPr>
            <a:spLocks noChangeArrowheads="1"/>
          </p:cNvSpPr>
          <p:nvPr/>
        </p:nvSpPr>
        <p:spPr bwMode="auto">
          <a:xfrm>
            <a:off x="251520" y="1988840"/>
            <a:ext cx="3998330" cy="4924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下面我们要研究的问题是： </a:t>
            </a:r>
          </a:p>
        </p:txBody>
      </p:sp>
      <p:sp>
        <p:nvSpPr>
          <p:cNvPr id="26" name="TextBox 3"/>
          <p:cNvSpPr>
            <a:spLocks noChangeArrowheads="1"/>
          </p:cNvSpPr>
          <p:nvPr/>
        </p:nvSpPr>
        <p:spPr bwMode="auto">
          <a:xfrm>
            <a:off x="251520" y="2576517"/>
            <a:ext cx="7996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）若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能与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相似，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  </a:t>
            </a:r>
            <a:r>
              <a:rPr lang="en-US" altLang="zh-CN" sz="2600" b="1" dirty="0">
                <a:solidFill>
                  <a:srgbClr val="000000"/>
                </a:solidFill>
                <a:sym typeface="Symbol"/>
              </a:rPr>
              <a:t>=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？，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=?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27" name="TextBox 3"/>
          <p:cNvSpPr>
            <a:spLocks noChangeArrowheads="1"/>
          </p:cNvSpPr>
          <p:nvPr/>
        </p:nvSpPr>
        <p:spPr bwMode="auto">
          <a:xfrm>
            <a:off x="251520" y="3080573"/>
            <a:ext cx="7996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满足什么条件能与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相似？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25" grpId="0" animBg="1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51700" y="1340855"/>
            <a:ext cx="7996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叫做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相似对角矩阵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1547790" y="2132910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相似对角化的充要条件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有</a:t>
            </a:r>
            <a:endParaRPr lang="en-US" altLang="zh-CN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TextBox 7"/>
          <p:cNvSpPr>
            <a:spLocks noChangeArrowheads="1"/>
          </p:cNvSpPr>
          <p:nvPr/>
        </p:nvSpPr>
        <p:spPr bwMode="auto">
          <a:xfrm>
            <a:off x="358670" y="2708950"/>
            <a:ext cx="40693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个线性无关的特征向量。</a:t>
            </a:r>
          </a:p>
        </p:txBody>
      </p:sp>
      <p:sp>
        <p:nvSpPr>
          <p:cNvPr id="7" name="TextBox 2"/>
          <p:cNvSpPr>
            <a:spLocks noChangeArrowheads="1"/>
          </p:cNvSpPr>
          <p:nvPr/>
        </p:nvSpPr>
        <p:spPr bwMode="auto">
          <a:xfrm>
            <a:off x="1474210" y="332785"/>
            <a:ext cx="66697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如果矩阵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能与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相似，则称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</a:t>
            </a:r>
          </a:p>
        </p:txBody>
      </p:sp>
      <p:sp>
        <p:nvSpPr>
          <p:cNvPr id="9" name="TextBox 5"/>
          <p:cNvSpPr>
            <a:spLocks noChangeArrowheads="1"/>
          </p:cNvSpPr>
          <p:nvPr/>
        </p:nvSpPr>
        <p:spPr bwMode="auto">
          <a:xfrm>
            <a:off x="225474" y="825268"/>
            <a:ext cx="7989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相似对角化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。当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可以相似对角化时，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与</a:t>
            </a:r>
            <a:r>
              <a:rPr lang="en-US" sz="2800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相似的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r>
              <a:rPr lang="zh-CN" altLang="en-US" b="1" dirty="0"/>
              <a:t>二</a:t>
            </a:r>
          </a:p>
          <a:p>
            <a:r>
              <a:rPr lang="zh-CN" altLang="en-US" b="1" dirty="0"/>
              <a:t>相</a:t>
            </a:r>
            <a:endParaRPr lang="en-US" altLang="zh-CN" b="1" dirty="0"/>
          </a:p>
          <a:p>
            <a:r>
              <a:rPr lang="zh-CN" altLang="en-US" b="1" dirty="0"/>
              <a:t>似</a:t>
            </a:r>
            <a:endParaRPr lang="en-US" altLang="zh-CN" b="1" dirty="0"/>
          </a:p>
          <a:p>
            <a:r>
              <a:rPr lang="zh-CN" altLang="en-US" b="1" dirty="0"/>
              <a:t>对</a:t>
            </a:r>
            <a:endParaRPr lang="en-US" altLang="zh-CN" b="1" dirty="0"/>
          </a:p>
          <a:p>
            <a:r>
              <a:rPr lang="zh-CN" altLang="en-US" b="1" dirty="0"/>
              <a:t>角</a:t>
            </a:r>
            <a:endParaRPr lang="en-US" altLang="zh-CN" b="1" dirty="0"/>
          </a:p>
          <a:p>
            <a:r>
              <a:rPr lang="zh-CN" altLang="en-US" b="1" dirty="0"/>
              <a:t>化</a:t>
            </a:r>
            <a:endParaRPr lang="en-US" altLang="zh-CN" b="1" dirty="0"/>
          </a:p>
          <a:p>
            <a:r>
              <a:rPr lang="zh-CN" altLang="en-US" b="1" dirty="0"/>
              <a:t>的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12" name="流程图: 可选过程 11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5279" y="2060905"/>
            <a:ext cx="1150506" cy="523220"/>
            <a:chOff x="129208" y="932973"/>
            <a:chExt cx="1150506" cy="523220"/>
          </a:xfrm>
        </p:grpSpPr>
        <p:sp>
          <p:nvSpPr>
            <p:cNvPr id="15" name="流程图: 可选过程 14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</a:p>
          </p:txBody>
        </p:sp>
      </p:grp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321005" y="3224577"/>
            <a:ext cx="28829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证明：</a:t>
            </a:r>
            <a:r>
              <a:rPr lang="zh-CN" altLang="en-US" sz="2600" b="1" dirty="0">
                <a:solidFill>
                  <a:srgbClr val="000000"/>
                </a:solidFill>
                <a:highlight>
                  <a:srgbClr val="FFFF00"/>
                </a:highlight>
                <a:sym typeface="宋体" pitchFamily="2" charset="-122"/>
              </a:rPr>
              <a:t>必要性</a:t>
            </a:r>
          </a:p>
        </p:txBody>
      </p:sp>
      <p:sp>
        <p:nvSpPr>
          <p:cNvPr id="18" name="TextBox 17"/>
          <p:cNvSpPr>
            <a:spLocks noChangeArrowheads="1"/>
          </p:cNvSpPr>
          <p:nvPr/>
        </p:nvSpPr>
        <p:spPr bwMode="auto">
          <a:xfrm>
            <a:off x="251375" y="3656749"/>
            <a:ext cx="6120750" cy="49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若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可相似对角化，则存在可逆阵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</p:txBody>
      </p:sp>
      <p:graphicFrame>
        <p:nvGraphicFramePr>
          <p:cNvPr id="19" name="对象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207286"/>
              </p:ext>
            </p:extLst>
          </p:nvPr>
        </p:nvGraphicFramePr>
        <p:xfrm>
          <a:off x="395710" y="4221055"/>
          <a:ext cx="25003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27300" imgH="419100" progId="Equation.DSMT4">
                  <p:embed/>
                </p:oleObj>
              </mc:Choice>
              <mc:Fallback>
                <p:oleObj name="Equation" r:id="rId3" imgW="2527300" imgH="419100" progId="Equation.DSMT4">
                  <p:embed/>
                  <p:pic>
                    <p:nvPicPr>
                      <p:cNvPr id="0" name="Picture 2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10" y="4221055"/>
                        <a:ext cx="250031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2846027" y="4149050"/>
            <a:ext cx="41738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，使得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600" b="1" baseline="30000" dirty="0">
                <a:sym typeface="Symbol"/>
              </a:rPr>
              <a:t></a:t>
            </a:r>
            <a:r>
              <a:rPr lang="en-US" altLang="zh-CN" sz="2600" b="1" baseline="30000" dirty="0"/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</a:t>
            </a:r>
            <a:r>
              <a:rPr lang="zh-CN" altLang="en-US" sz="2600" b="1" dirty="0"/>
              <a:t> 为对角阵。</a:t>
            </a:r>
          </a:p>
        </p:txBody>
      </p:sp>
      <p:grpSp>
        <p:nvGrpSpPr>
          <p:cNvPr id="21" name="Group 34"/>
          <p:cNvGrpSpPr>
            <a:grpSpLocks/>
          </p:cNvGrpSpPr>
          <p:nvPr/>
        </p:nvGrpSpPr>
        <p:grpSpPr bwMode="auto">
          <a:xfrm>
            <a:off x="395710" y="4653085"/>
            <a:ext cx="4824170" cy="492438"/>
            <a:chOff x="0" y="0"/>
            <a:chExt cx="7598" cy="776"/>
          </a:xfrm>
        </p:grpSpPr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0" y="0"/>
              <a:ext cx="7598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设                                          ,则                </a:t>
              </a:r>
            </a:p>
          </p:txBody>
        </p:sp>
        <p:graphicFrame>
          <p:nvGraphicFramePr>
            <p:cNvPr id="23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83705841"/>
                </p:ext>
              </p:extLst>
            </p:nvPr>
          </p:nvGraphicFramePr>
          <p:xfrm>
            <a:off x="680" y="0"/>
            <a:ext cx="6003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835400" imgH="457200" progId="Equation.DSMT4">
                    <p:embed/>
                  </p:oleObj>
                </mc:Choice>
                <mc:Fallback>
                  <p:oleObj name="Equation" r:id="rId5" imgW="3835400" imgH="457200" progId="Equation.DSMT4">
                    <p:embed/>
                    <p:pic>
                      <p:nvPicPr>
                        <p:cNvPr id="0" name="Picture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0"/>
                          <a:ext cx="6003" cy="6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705301"/>
              </p:ext>
            </p:extLst>
          </p:nvPr>
        </p:nvGraphicFramePr>
        <p:xfrm>
          <a:off x="1043755" y="5174813"/>
          <a:ext cx="35814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94100" imgH="419100" progId="Equation.DSMT4">
                  <p:embed/>
                </p:oleObj>
              </mc:Choice>
              <mc:Fallback>
                <p:oleObj name="Equation" r:id="rId7" imgW="3594100" imgH="419100" progId="Equation.DSMT4">
                  <p:embed/>
                  <p:pic>
                    <p:nvPicPr>
                      <p:cNvPr id="0" name="Picture 2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55" y="5174813"/>
                        <a:ext cx="35814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619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6" grpId="1"/>
      <p:bldP spid="7" grpId="0"/>
      <p:bldP spid="9" grpId="0"/>
      <p:bldP spid="17" grpId="0"/>
      <p:bldP spid="17" grpId="1"/>
      <p:bldP spid="18" grpId="0"/>
      <p:bldP spid="18" grpId="1"/>
      <p:bldP spid="20" grpId="0"/>
      <p:bldP spid="2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547790" y="476795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相似对角化的充要条件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有</a:t>
            </a:r>
            <a:endParaRPr lang="en-US" altLang="zh-CN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358670" y="1052835"/>
            <a:ext cx="40693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个线性无关的特征向量。</a:t>
            </a:r>
          </a:p>
        </p:txBody>
      </p:sp>
      <p:sp>
        <p:nvSpPr>
          <p:cNvPr id="6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r>
              <a:rPr lang="zh-CN" altLang="en-US" b="1" dirty="0"/>
              <a:t>二</a:t>
            </a:r>
          </a:p>
          <a:p>
            <a:r>
              <a:rPr lang="zh-CN" altLang="en-US" b="1" dirty="0"/>
              <a:t>相</a:t>
            </a:r>
            <a:endParaRPr lang="en-US" altLang="zh-CN" b="1" dirty="0"/>
          </a:p>
          <a:p>
            <a:r>
              <a:rPr lang="zh-CN" altLang="en-US" b="1" dirty="0"/>
              <a:t>似</a:t>
            </a:r>
            <a:endParaRPr lang="en-US" altLang="zh-CN" b="1" dirty="0"/>
          </a:p>
          <a:p>
            <a:r>
              <a:rPr lang="zh-CN" altLang="en-US" b="1" dirty="0"/>
              <a:t>对</a:t>
            </a:r>
            <a:endParaRPr lang="en-US" altLang="zh-CN" b="1" dirty="0"/>
          </a:p>
          <a:p>
            <a:r>
              <a:rPr lang="zh-CN" altLang="en-US" b="1" dirty="0"/>
              <a:t>角</a:t>
            </a:r>
            <a:endParaRPr lang="en-US" altLang="zh-CN" b="1" dirty="0"/>
          </a:p>
          <a:p>
            <a:r>
              <a:rPr lang="zh-CN" altLang="en-US" b="1" dirty="0"/>
              <a:t>化</a:t>
            </a:r>
            <a:endParaRPr lang="en-US" altLang="zh-CN" b="1" dirty="0"/>
          </a:p>
          <a:p>
            <a:r>
              <a:rPr lang="zh-CN" altLang="en-US" b="1" dirty="0"/>
              <a:t>的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25279" y="40479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</a:p>
          </p:txBody>
        </p:sp>
      </p:grp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321005" y="1568462"/>
            <a:ext cx="28829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证明：</a:t>
            </a:r>
            <a:r>
              <a:rPr lang="zh-CN" altLang="en-US" sz="2600" b="1" dirty="0">
                <a:solidFill>
                  <a:srgbClr val="000000"/>
                </a:solidFill>
                <a:highlight>
                  <a:srgbClr val="FFFF00"/>
                </a:highlight>
                <a:sym typeface="宋体" pitchFamily="2" charset="-122"/>
              </a:rPr>
              <a:t>必要性</a:t>
            </a:r>
          </a:p>
        </p:txBody>
      </p:sp>
      <p:sp>
        <p:nvSpPr>
          <p:cNvPr id="12" name="TextBox 17"/>
          <p:cNvSpPr>
            <a:spLocks noChangeArrowheads="1"/>
          </p:cNvSpPr>
          <p:nvPr/>
        </p:nvSpPr>
        <p:spPr bwMode="auto">
          <a:xfrm>
            <a:off x="251375" y="2000634"/>
            <a:ext cx="6120750" cy="49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因为  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可相似对角化，所以存在可逆阵</a:t>
            </a:r>
          </a:p>
        </p:txBody>
      </p:sp>
      <p:graphicFrame>
        <p:nvGraphicFramePr>
          <p:cNvPr id="13" name="对象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406434"/>
              </p:ext>
            </p:extLst>
          </p:nvPr>
        </p:nvGraphicFramePr>
        <p:xfrm>
          <a:off x="395710" y="2564940"/>
          <a:ext cx="25003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27300" imgH="419100" progId="Equation.DSMT4">
                  <p:embed/>
                </p:oleObj>
              </mc:Choice>
              <mc:Fallback>
                <p:oleObj name="Equation" r:id="rId3" imgW="2527300" imgH="419100" progId="Equation.DSMT4">
                  <p:embed/>
                  <p:pic>
                    <p:nvPicPr>
                      <p:cNvPr id="0" name="Picture 4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10" y="2564940"/>
                        <a:ext cx="250031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2846027" y="2492935"/>
            <a:ext cx="4173898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，使得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600" b="1" baseline="30000" dirty="0"/>
              <a:t>-1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CN" altLang="en-US" sz="2600" b="1" dirty="0"/>
              <a:t> 为对角阵。</a:t>
            </a:r>
          </a:p>
        </p:txBody>
      </p: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395710" y="2996970"/>
            <a:ext cx="4824170" cy="492438"/>
            <a:chOff x="0" y="0"/>
            <a:chExt cx="7598" cy="776"/>
          </a:xfrm>
        </p:grpSpPr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0" y="0"/>
              <a:ext cx="7598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设                                          ,则                </a:t>
              </a:r>
            </a:p>
          </p:txBody>
        </p:sp>
        <p:graphicFrame>
          <p:nvGraphicFramePr>
            <p:cNvPr id="17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37864743"/>
                </p:ext>
              </p:extLst>
            </p:nvPr>
          </p:nvGraphicFramePr>
          <p:xfrm>
            <a:off x="680" y="0"/>
            <a:ext cx="6003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835400" imgH="457200" progId="Equation.DSMT4">
                    <p:embed/>
                  </p:oleObj>
                </mc:Choice>
                <mc:Fallback>
                  <p:oleObj name="Equation" r:id="rId5" imgW="3835400" imgH="457200" progId="Equation.DSMT4">
                    <p:embed/>
                    <p:pic>
                      <p:nvPicPr>
                        <p:cNvPr id="0" name="Picture 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0"/>
                          <a:ext cx="6003" cy="6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942129"/>
              </p:ext>
            </p:extLst>
          </p:nvPr>
        </p:nvGraphicFramePr>
        <p:xfrm>
          <a:off x="1043755" y="3518698"/>
          <a:ext cx="35814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94100" imgH="419100" progId="Equation.DSMT4">
                  <p:embed/>
                </p:oleObj>
              </mc:Choice>
              <mc:Fallback>
                <p:oleObj name="Equation" r:id="rId7" imgW="3594100" imgH="419100" progId="Equation.DSMT4">
                  <p:embed/>
                  <p:pic>
                    <p:nvPicPr>
                      <p:cNvPr id="0" name="Picture 4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55" y="3518698"/>
                        <a:ext cx="35814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928038"/>
              </p:ext>
            </p:extLst>
          </p:nvPr>
        </p:nvGraphicFramePr>
        <p:xfrm>
          <a:off x="395288" y="3784600"/>
          <a:ext cx="70866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086600" imgH="1955800" progId="Equation.DSMT4">
                  <p:embed/>
                </p:oleObj>
              </mc:Choice>
              <mc:Fallback>
                <p:oleObj name="Equation" r:id="rId9" imgW="7086600" imgH="19558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84600"/>
                        <a:ext cx="70866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547790" y="476795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相似对角化的充要条件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有</a:t>
            </a:r>
            <a:endParaRPr lang="en-US" altLang="zh-CN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358670" y="1052835"/>
            <a:ext cx="40693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个线性无关的特征向量。</a:t>
            </a:r>
          </a:p>
        </p:txBody>
      </p:sp>
      <p:sp>
        <p:nvSpPr>
          <p:cNvPr id="6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r>
              <a:rPr lang="zh-CN" altLang="en-US" b="1" dirty="0"/>
              <a:t>二</a:t>
            </a:r>
          </a:p>
          <a:p>
            <a:r>
              <a:rPr lang="zh-CN" altLang="en-US" b="1" dirty="0"/>
              <a:t>相</a:t>
            </a:r>
            <a:endParaRPr lang="en-US" altLang="zh-CN" b="1" dirty="0"/>
          </a:p>
          <a:p>
            <a:r>
              <a:rPr lang="zh-CN" altLang="en-US" b="1" dirty="0"/>
              <a:t>似</a:t>
            </a:r>
            <a:endParaRPr lang="en-US" altLang="zh-CN" b="1" dirty="0"/>
          </a:p>
          <a:p>
            <a:r>
              <a:rPr lang="zh-CN" altLang="en-US" b="1" dirty="0"/>
              <a:t>对</a:t>
            </a:r>
            <a:endParaRPr lang="en-US" altLang="zh-CN" b="1" dirty="0"/>
          </a:p>
          <a:p>
            <a:r>
              <a:rPr lang="zh-CN" altLang="en-US" b="1" dirty="0"/>
              <a:t>角</a:t>
            </a:r>
            <a:endParaRPr lang="en-US" altLang="zh-CN" b="1" dirty="0"/>
          </a:p>
          <a:p>
            <a:r>
              <a:rPr lang="zh-CN" altLang="en-US" b="1" dirty="0"/>
              <a:t>化</a:t>
            </a:r>
            <a:endParaRPr lang="en-US" altLang="zh-CN" b="1" dirty="0"/>
          </a:p>
          <a:p>
            <a:r>
              <a:rPr lang="zh-CN" altLang="en-US" b="1" dirty="0"/>
              <a:t>的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25279" y="40479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</a:p>
          </p:txBody>
        </p:sp>
      </p:grpSp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3539"/>
              </p:ext>
            </p:extLst>
          </p:nvPr>
        </p:nvGraphicFramePr>
        <p:xfrm>
          <a:off x="1043755" y="1783338"/>
          <a:ext cx="35814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94100" imgH="419100" progId="Equation.DSMT4">
                  <p:embed/>
                </p:oleObj>
              </mc:Choice>
              <mc:Fallback>
                <p:oleObj name="Equation" r:id="rId3" imgW="3594100" imgH="419100" progId="Equation.DSMT4">
                  <p:embed/>
                  <p:pic>
                    <p:nvPicPr>
                      <p:cNvPr id="0" name="Picture 39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55" y="1783338"/>
                        <a:ext cx="35814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726277"/>
              </p:ext>
            </p:extLst>
          </p:nvPr>
        </p:nvGraphicFramePr>
        <p:xfrm>
          <a:off x="395288" y="2049240"/>
          <a:ext cx="70866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086600" imgH="1955800" progId="Equation.DSMT4">
                  <p:embed/>
                </p:oleObj>
              </mc:Choice>
              <mc:Fallback>
                <p:oleObj name="Equation" r:id="rId5" imgW="7086600" imgH="19558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49240"/>
                        <a:ext cx="70866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918180"/>
              </p:ext>
            </p:extLst>
          </p:nvPr>
        </p:nvGraphicFramePr>
        <p:xfrm>
          <a:off x="467715" y="4017970"/>
          <a:ext cx="579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791200" imgH="419100" progId="Equation.DSMT4">
                  <p:embed/>
                </p:oleObj>
              </mc:Choice>
              <mc:Fallback>
                <p:oleObj name="Equation" r:id="rId7" imgW="5791200" imgH="4191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715" y="4017970"/>
                        <a:ext cx="5791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069684"/>
              </p:ext>
            </p:extLst>
          </p:nvPr>
        </p:nvGraphicFramePr>
        <p:xfrm>
          <a:off x="467715" y="4555910"/>
          <a:ext cx="373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733800" imgH="457200" progId="Equation.DSMT4">
                  <p:embed/>
                </p:oleObj>
              </mc:Choice>
              <mc:Fallback>
                <p:oleObj name="Equation" r:id="rId9" imgW="3733800" imgH="4572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715" y="4555910"/>
                        <a:ext cx="373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251701" y="5013110"/>
            <a:ext cx="7933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 dirty="0"/>
              <a:t>所以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ym typeface="Symbol"/>
              </a:rPr>
              <a:t>1</a:t>
            </a:r>
            <a:r>
              <a:rPr lang="en-US" altLang="zh-CN" sz="2400" b="1" dirty="0">
                <a:sym typeface="Symbol"/>
              </a:rPr>
              <a:t>,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ym typeface="Symbol"/>
              </a:rPr>
              <a:t>2</a:t>
            </a:r>
            <a:r>
              <a:rPr lang="en-US" altLang="zh-CN" sz="2400" b="1" dirty="0">
                <a:sym typeface="Symbol"/>
              </a:rPr>
              <a:t>,…,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400" b="1" dirty="0"/>
              <a:t> 是 </a:t>
            </a:r>
            <a:r>
              <a:rPr lang="zh-CN" altLang="en-US" sz="2400" b="1" i="1" dirty="0">
                <a:latin typeface="Times New Roman" pitchFamily="18" charset="0"/>
              </a:rPr>
              <a:t>A</a:t>
            </a:r>
            <a:r>
              <a:rPr lang="zh-CN" altLang="en-US" sz="2400" b="1" dirty="0"/>
              <a:t>的特征值，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,…,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/>
              <a:t> 是它们对</a:t>
            </a:r>
            <a:r>
              <a:rPr lang="zh-CN" altLang="en-US" sz="2400" b="1" dirty="0">
                <a:latin typeface="宋体" pitchFamily="2" charset="-122"/>
              </a:rPr>
              <a:t>应的</a:t>
            </a:r>
            <a:endParaRPr lang="zh-CN" altLang="en-US" sz="2400" b="1" dirty="0"/>
          </a:p>
        </p:txBody>
      </p: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251700" y="5498885"/>
            <a:ext cx="75581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latin typeface="宋体" pitchFamily="2" charset="-122"/>
              </a:rPr>
              <a:t>线性无关的特征向量,故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宋体" pitchFamily="2" charset="-122"/>
              </a:rPr>
              <a:t>有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宋体" pitchFamily="2" charset="-122"/>
              </a:rPr>
              <a:t>个线性无关的特征向</a:t>
            </a:r>
            <a:r>
              <a:rPr lang="zh-CN" altLang="en-US" sz="2400" b="1" dirty="0"/>
              <a:t>量。</a:t>
            </a: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260235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696" y="116770"/>
            <a:ext cx="2448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highlight>
                  <a:srgbClr val="FFFF00"/>
                </a:highlight>
              </a:rPr>
              <a:t>充分性</a:t>
            </a:r>
            <a:r>
              <a:rPr lang="en-US" altLang="zh-CN" sz="2600" b="1" dirty="0">
                <a:highlight>
                  <a:srgbClr val="FFFF00"/>
                </a:highlight>
              </a:rPr>
              <a:t>:</a:t>
            </a:r>
            <a:endParaRPr lang="zh-CN" altLang="en-US" sz="2600" b="1" dirty="0">
              <a:highlight>
                <a:srgbClr val="FFFF00"/>
              </a:highlight>
            </a:endParaRPr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22" name="TextBox 7"/>
          <p:cNvSpPr>
            <a:spLocks noChangeArrowheads="1"/>
          </p:cNvSpPr>
          <p:nvPr/>
        </p:nvSpPr>
        <p:spPr bwMode="auto">
          <a:xfrm>
            <a:off x="251520" y="692696"/>
            <a:ext cx="76697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存在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个线性无关的特征向量：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en-US" altLang="zh-CN" sz="2600" b="1" baseline="-250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,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en-US" altLang="zh-CN" sz="2600" b="1" baseline="-250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,…,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</a:t>
            </a:r>
            <a:endParaRPr lang="zh-CN" altLang="en-US" sz="2600" b="1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23" name="TextBox 7"/>
          <p:cNvSpPr>
            <a:spLocks noChangeArrowheads="1"/>
          </p:cNvSpPr>
          <p:nvPr/>
        </p:nvSpPr>
        <p:spPr bwMode="auto">
          <a:xfrm>
            <a:off x="251520" y="1208365"/>
            <a:ext cx="76697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对应的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特征值分别为：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,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 </a:t>
            </a:r>
            <a:r>
              <a:rPr lang="en-US" altLang="zh-CN" sz="2600" b="1" baseline="-250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,…,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 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</a:t>
            </a:r>
            <a:endParaRPr lang="zh-CN" altLang="en-US" sz="2600" b="1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8246" y="1280373"/>
            <a:ext cx="18721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，则有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404070"/>
              </p:ext>
            </p:extLst>
          </p:nvPr>
        </p:nvGraphicFramePr>
        <p:xfrm>
          <a:off x="395536" y="1844824"/>
          <a:ext cx="579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91200" imgH="419100" progId="Equation.DSMT4">
                  <p:embed/>
                </p:oleObj>
              </mc:Choice>
              <mc:Fallback>
                <p:oleObj name="Equation" r:id="rId3" imgW="5791200" imgH="4191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844824"/>
                        <a:ext cx="5791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156278" y="1856437"/>
            <a:ext cx="18721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/>
              <a:t>，即</a:t>
            </a:r>
            <a:endParaRPr lang="zh-CN" altLang="en-US" sz="26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231979"/>
              </p:ext>
            </p:extLst>
          </p:nvPr>
        </p:nvGraphicFramePr>
        <p:xfrm>
          <a:off x="437728" y="2420888"/>
          <a:ext cx="70866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086600" imgH="1955800" progId="Equation.DSMT4">
                  <p:embed/>
                </p:oleObj>
              </mc:Choice>
              <mc:Fallback>
                <p:oleObj name="Equation" r:id="rId5" imgW="7086600" imgH="19558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728" y="2420888"/>
                        <a:ext cx="70866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498455"/>
              </p:ext>
            </p:extLst>
          </p:nvPr>
        </p:nvGraphicFramePr>
        <p:xfrm>
          <a:off x="265113" y="4327773"/>
          <a:ext cx="28019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831760" imgH="431640" progId="Equation.DSMT4">
                  <p:embed/>
                </p:oleObj>
              </mc:Choice>
              <mc:Fallback>
                <p:oleObj name="Equation" r:id="rId7" imgW="2831760" imgH="431640" progId="Equation.DSMT4">
                  <p:embed/>
                  <p:pic>
                    <p:nvPicPr>
                      <p:cNvPr id="0" name="Picture 1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4327773"/>
                        <a:ext cx="280193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50324" y="4293096"/>
            <a:ext cx="18721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，则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600" b="1" dirty="0"/>
              <a:t>可逆</a:t>
            </a:r>
          </a:p>
        </p:txBody>
      </p:sp>
      <p:grpSp>
        <p:nvGrpSpPr>
          <p:cNvPr id="29" name="Group 34"/>
          <p:cNvGrpSpPr>
            <a:grpSpLocks/>
          </p:cNvGrpSpPr>
          <p:nvPr/>
        </p:nvGrpSpPr>
        <p:grpSpPr bwMode="auto">
          <a:xfrm>
            <a:off x="251520" y="4952786"/>
            <a:ext cx="4824170" cy="492438"/>
            <a:chOff x="0" y="0"/>
            <a:chExt cx="7598" cy="776"/>
          </a:xfrm>
        </p:grpSpPr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0" y="0"/>
              <a:ext cx="7598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且                                                          </a:t>
              </a:r>
            </a:p>
          </p:txBody>
        </p:sp>
        <p:graphicFrame>
          <p:nvGraphicFramePr>
            <p:cNvPr id="31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9397382"/>
                </p:ext>
              </p:extLst>
            </p:nvPr>
          </p:nvGraphicFramePr>
          <p:xfrm>
            <a:off x="680" y="0"/>
            <a:ext cx="6003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835400" imgH="457200" progId="Equation.DSMT4">
                    <p:embed/>
                  </p:oleObj>
                </mc:Choice>
                <mc:Fallback>
                  <p:oleObj name="Equation" r:id="rId9" imgW="3835400" imgH="457200" progId="Equation.DSMT4">
                    <p:embed/>
                    <p:pic>
                      <p:nvPicPr>
                        <p:cNvPr id="0" name="Picture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0"/>
                          <a:ext cx="6003" cy="6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Box 31"/>
          <p:cNvSpPr txBox="1"/>
          <p:nvPr/>
        </p:nvSpPr>
        <p:spPr>
          <a:xfrm>
            <a:off x="395638" y="5528845"/>
            <a:ext cx="43923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故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/>
              <a:t>可以相似对角化</a:t>
            </a: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/>
      <p:bldP spid="24" grpId="0"/>
      <p:bldP spid="25" grpId="0"/>
      <p:bldP spid="28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5590" y="138316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总结</a:t>
              </a:r>
            </a:p>
          </p:txBody>
        </p:sp>
      </p:grp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691680" y="1413937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相似对角化，即存在可逆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TextBox 6"/>
          <p:cNvSpPr>
            <a:spLocks noChangeArrowheads="1"/>
          </p:cNvSpPr>
          <p:nvPr/>
        </p:nvSpPr>
        <p:spPr bwMode="auto">
          <a:xfrm>
            <a:off x="395589" y="1989977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 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-1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AP=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，则相似对角矩阵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的对角线上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" name="TextBox 6"/>
          <p:cNvSpPr>
            <a:spLocks noChangeArrowheads="1"/>
          </p:cNvSpPr>
          <p:nvPr/>
        </p:nvSpPr>
        <p:spPr bwMode="auto">
          <a:xfrm>
            <a:off x="395590" y="2494012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的元素就是矩阵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</a:t>
            </a:r>
            <a:r>
              <a:rPr lang="en-US" altLang="zh-CN" sz="2600" b="1" i="1" dirty="0">
                <a:solidFill>
                  <a:srgbClr val="0066FF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66FF"/>
                </a:solidFill>
                <a:latin typeface="Times New Roman" pitchFamily="18" charset="0"/>
                <a:sym typeface="Times New Roman" pitchFamily="18" charset="0"/>
              </a:rPr>
              <a:t>个特征值</a:t>
            </a:r>
            <a:r>
              <a:rPr lang="zh-CN" altLang="en-US" sz="2600" b="1" i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600" b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i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600" b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600" b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…</a:t>
            </a:r>
            <a:r>
              <a:rPr lang="zh-CN" altLang="en-US" sz="2600" b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i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，可逆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" name="TextBox 6"/>
          <p:cNvSpPr>
            <a:spLocks noChangeArrowheads="1"/>
          </p:cNvSpPr>
          <p:nvPr/>
        </p:nvSpPr>
        <p:spPr bwMode="auto">
          <a:xfrm>
            <a:off x="344822" y="2986455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的列向量就是矩阵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的分别对应于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…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TextBox 6"/>
          <p:cNvSpPr>
            <a:spLocks noChangeArrowheads="1"/>
          </p:cNvSpPr>
          <p:nvPr/>
        </p:nvSpPr>
        <p:spPr bwMode="auto">
          <a:xfrm>
            <a:off x="395590" y="3502082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线性无关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</a:t>
            </a:r>
            <a:r>
              <a:rPr lang="zh-CN" altLang="en-US" sz="2600" b="1" dirty="0">
                <a:solidFill>
                  <a:srgbClr val="0066FF"/>
                </a:solidFill>
                <a:latin typeface="Times New Roman" pitchFamily="18" charset="0"/>
                <a:sym typeface="Times New Roman" pitchFamily="18" charset="0"/>
              </a:rPr>
              <a:t>特征向量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。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395556" y="332785"/>
            <a:ext cx="33478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可以相似对角化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252022" y="908825"/>
            <a:ext cx="54721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有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个线性无关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的特征向量</a:t>
            </a: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179695" y="1466275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i="1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全是实数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且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重的特征值存在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个线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9"/>
          <p:cNvSpPr>
            <a:spLocks noChangeArrowheads="1"/>
          </p:cNvSpPr>
          <p:nvPr/>
        </p:nvSpPr>
        <p:spPr bwMode="auto">
          <a:xfrm>
            <a:off x="286150" y="2083023"/>
            <a:ext cx="4933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性无关的特征向量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9" name="TextBox 10"/>
          <p:cNvSpPr>
            <a:spLocks noChangeArrowheads="1"/>
          </p:cNvSpPr>
          <p:nvPr/>
        </p:nvSpPr>
        <p:spPr bwMode="auto">
          <a:xfrm>
            <a:off x="322799" y="4448725"/>
            <a:ext cx="69855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个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互不相同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的特征值，则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可以对角化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181973" y="2724035"/>
            <a:ext cx="7918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全是实数，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且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8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重的特征值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满足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395765" y="3277850"/>
            <a:ext cx="3132145" cy="48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EA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nn</a:t>
            </a:r>
            <a:r>
              <a:rPr lang="en-US" altLang="zh-CN" sz="2600" b="1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dirty="0"/>
              <a:t>,</a:t>
            </a:r>
            <a:endParaRPr lang="zh-CN" altLang="en-US" sz="2600" b="1" dirty="0"/>
          </a:p>
        </p:txBody>
      </p:sp>
      <p:sp>
        <p:nvSpPr>
          <p:cNvPr id="18" name="左右箭头 17"/>
          <p:cNvSpPr/>
          <p:nvPr/>
        </p:nvSpPr>
        <p:spPr bwMode="auto">
          <a:xfrm>
            <a:off x="5148094" y="489585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左右箭头 18"/>
          <p:cNvSpPr/>
          <p:nvPr/>
        </p:nvSpPr>
        <p:spPr bwMode="auto">
          <a:xfrm>
            <a:off x="5148095" y="998975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左右箭头 19"/>
          <p:cNvSpPr/>
          <p:nvPr/>
        </p:nvSpPr>
        <p:spPr bwMode="auto">
          <a:xfrm>
            <a:off x="5148093" y="2194306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1" grpId="0"/>
      <p:bldP spid="15" grpId="0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84107" y="1581618"/>
            <a:ext cx="42481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sym typeface="Calibri" pitchFamily="34" charset="0"/>
              </a:rPr>
              <a:t>(1) 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计算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的特征多项式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7757" y="2140195"/>
            <a:ext cx="8350885" cy="515942"/>
            <a:chOff x="0" y="0"/>
            <a:chExt cx="13151" cy="812"/>
          </a:xfrm>
        </p:grpSpPr>
        <p:sp>
          <p:nvSpPr>
            <p:cNvPr id="5" name="TextBox 1"/>
            <p:cNvSpPr>
              <a:spLocks noChangeArrowheads="1"/>
            </p:cNvSpPr>
            <p:nvPr/>
          </p:nvSpPr>
          <p:spPr bwMode="auto">
            <a:xfrm>
              <a:off x="0" y="0"/>
              <a:ext cx="13151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(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2</a:t>
              </a:r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) </a:t>
              </a:r>
              <a:r>
                <a:rPr lang="en-US" sz="2600" b="1" dirty="0" err="1">
                  <a:solidFill>
                    <a:srgbClr val="000000"/>
                  </a:solidFill>
                  <a:sym typeface="Calibri" pitchFamily="34" charset="0"/>
                </a:rPr>
                <a:t>求出特征方程</a:t>
              </a:r>
              <a:r>
                <a:rPr lang="en-US" sz="2600" b="1" dirty="0">
                  <a:solidFill>
                    <a:srgbClr val="000000"/>
                  </a:solidFill>
                  <a:sym typeface="Calibri" pitchFamily="34" charset="0"/>
                </a:rPr>
                <a:t>      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                       的全部根,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即得 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itchFamily="18" charset="0"/>
                  <a:sym typeface="宋体" pitchFamily="2" charset="-122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 的全部</a:t>
              </a:r>
            </a:p>
          </p:txBody>
        </p:sp>
        <p:graphicFrame>
          <p:nvGraphicFramePr>
            <p:cNvPr id="6" name="Object 32"/>
            <p:cNvGraphicFramePr>
              <a:graphicFrameLocks/>
            </p:cNvGraphicFramePr>
            <p:nvPr/>
          </p:nvGraphicFramePr>
          <p:xfrm>
            <a:off x="4183" y="135"/>
            <a:ext cx="3267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51000" imgH="457200" progId="Equation.DSMT4">
                    <p:embed/>
                  </p:oleObj>
                </mc:Choice>
                <mc:Fallback>
                  <p:oleObj name="Equation" r:id="rId2" imgW="1651000" imgH="457200" progId="Equation.DSMT4">
                    <p:embed/>
                    <p:pic>
                      <p:nvPicPr>
                        <p:cNvPr id="6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" y="135"/>
                          <a:ext cx="3267" cy="6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944532" y="1713618"/>
            <a:ext cx="42497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600" b="1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84107" y="3168903"/>
            <a:ext cx="8128000" cy="495300"/>
            <a:chOff x="0" y="0"/>
            <a:chExt cx="12800" cy="780"/>
          </a:xfrm>
        </p:grpSpPr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0" y="0"/>
              <a:ext cx="12800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(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3</a:t>
              </a:r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) </a:t>
              </a:r>
              <a:r>
                <a:rPr lang="en-US" sz="2600" b="1" dirty="0" err="1">
                  <a:solidFill>
                    <a:srgbClr val="000000"/>
                  </a:solidFill>
                  <a:sym typeface="Calibri" pitchFamily="34" charset="0"/>
                </a:rPr>
                <a:t>对每个特征值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    ，求出方程组                             的全部</a:t>
              </a:r>
            </a:p>
          </p:txBody>
        </p:sp>
        <p:graphicFrame>
          <p:nvGraphicFramePr>
            <p:cNvPr id="11" name="Object 36"/>
            <p:cNvGraphicFramePr>
              <a:graphicFrameLocks/>
            </p:cNvGraphicFramePr>
            <p:nvPr/>
          </p:nvGraphicFramePr>
          <p:xfrm>
            <a:off x="4069" y="112"/>
            <a:ext cx="460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8052" imgH="445273" progId="Equation.DSMT4">
                    <p:embed/>
                  </p:oleObj>
                </mc:Choice>
                <mc:Fallback>
                  <p:oleObj name="Equation" r:id="rId4" imgW="318052" imgH="445273" progId="Equation.DSMT4">
                    <p:embed/>
                    <p:pic>
                      <p:nvPicPr>
                        <p:cNvPr id="11" name="Object 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9" y="112"/>
                          <a:ext cx="460" cy="6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7"/>
            <p:cNvGraphicFramePr>
              <a:graphicFrameLocks/>
            </p:cNvGraphicFramePr>
            <p:nvPr/>
          </p:nvGraphicFramePr>
          <p:xfrm>
            <a:off x="7723" y="105"/>
            <a:ext cx="3220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70100" imgH="457200" progId="Equation.DSMT4">
                    <p:embed/>
                  </p:oleObj>
                </mc:Choice>
                <mc:Fallback>
                  <p:oleObj name="Equation" r:id="rId6" imgW="2070100" imgH="457200" progId="Equation.DSMT4">
                    <p:embed/>
                    <p:pic>
                      <p:nvPicPr>
                        <p:cNvPr id="12" name="Object 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3" y="105"/>
                          <a:ext cx="3220" cy="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510822" y="2664868"/>
            <a:ext cx="44608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特</a:t>
            </a:r>
            <a:r>
              <a:rPr lang="zh-CN" altLang="en-US" sz="2600" b="1" dirty="0">
                <a:sym typeface="Arial" charset="0"/>
              </a:rPr>
              <a:t>征值；</a:t>
            </a:r>
          </a:p>
        </p:txBody>
      </p:sp>
      <p:grpSp>
        <p:nvGrpSpPr>
          <p:cNvPr id="18" name="Group 43"/>
          <p:cNvGrpSpPr>
            <a:grpSpLocks/>
          </p:cNvGrpSpPr>
          <p:nvPr/>
        </p:nvGrpSpPr>
        <p:grpSpPr bwMode="auto">
          <a:xfrm>
            <a:off x="4557" y="2353318"/>
            <a:ext cx="6193491" cy="1838477"/>
            <a:chOff x="0" y="0"/>
            <a:chExt cx="9752" cy="2899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0" y="0"/>
              <a:ext cx="9752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lang="zh-CN" altLang="en-US" sz="2600" b="1" dirty="0">
                <a:latin typeface="Times New Roman" pitchFamily="18" charset="0"/>
              </a:endParaRPr>
            </a:p>
          </p:txBody>
        </p:sp>
        <p:graphicFrame>
          <p:nvGraphicFramePr>
            <p:cNvPr id="21" name="Object 4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0308126"/>
                </p:ext>
              </p:extLst>
            </p:nvPr>
          </p:nvGraphicFramePr>
          <p:xfrm>
            <a:off x="2855" y="2286"/>
            <a:ext cx="4679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97200" imgH="419100" progId="Equation.DSMT4">
                    <p:embed/>
                  </p:oleObj>
                </mc:Choice>
                <mc:Fallback>
                  <p:oleObj name="Equation" r:id="rId8" imgW="2997200" imgH="419100" progId="Equation.DSMT4">
                    <p:embed/>
                    <p:pic>
                      <p:nvPicPr>
                        <p:cNvPr id="21" name="Object 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5" y="2286"/>
                          <a:ext cx="4679" cy="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47"/>
          <p:cNvGrpSpPr>
            <a:grpSpLocks/>
          </p:cNvGrpSpPr>
          <p:nvPr/>
        </p:nvGrpSpPr>
        <p:grpSpPr bwMode="auto">
          <a:xfrm>
            <a:off x="508490" y="4369410"/>
            <a:ext cx="7775575" cy="488950"/>
            <a:chOff x="0" y="363"/>
            <a:chExt cx="12246" cy="768"/>
          </a:xfrm>
        </p:grpSpPr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0" y="363"/>
              <a:ext cx="1224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其中                 是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不全为零</a:t>
              </a:r>
              <a:r>
                <a:rPr lang="zh-CN" altLang="en-US" sz="2600" b="1" dirty="0"/>
                <a:t>的任意常数。</a:t>
              </a:r>
            </a:p>
          </p:txBody>
        </p:sp>
        <p:graphicFrame>
          <p:nvGraphicFramePr>
            <p:cNvPr id="24" name="Object 49"/>
            <p:cNvGraphicFramePr>
              <a:graphicFrameLocks/>
            </p:cNvGraphicFramePr>
            <p:nvPr/>
          </p:nvGraphicFramePr>
          <p:xfrm>
            <a:off x="1168" y="423"/>
            <a:ext cx="239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49400" imgH="419100" progId="Equation.DSMT4">
                    <p:embed/>
                  </p:oleObj>
                </mc:Choice>
                <mc:Fallback>
                  <p:oleObj name="Equation" r:id="rId10" imgW="1549400" imgH="419100" progId="Equation.DSMT4">
                    <p:embed/>
                    <p:pic>
                      <p:nvPicPr>
                        <p:cNvPr id="24" name="Object 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423"/>
                          <a:ext cx="2398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矩形 25"/>
          <p:cNvSpPr/>
          <p:nvPr/>
        </p:nvSpPr>
        <p:spPr>
          <a:xfrm>
            <a:off x="291176" y="985034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92759" y="98516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方法二</a:t>
            </a:r>
          </a:p>
        </p:txBody>
      </p:sp>
      <p:graphicFrame>
        <p:nvGraphicFramePr>
          <p:cNvPr id="28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326827"/>
              </p:ext>
            </p:extLst>
          </p:nvPr>
        </p:nvGraphicFramePr>
        <p:xfrm>
          <a:off x="3675592" y="1581618"/>
          <a:ext cx="14525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55700" imgH="457200" progId="Equation.DSMT4">
                  <p:embed/>
                </p:oleObj>
              </mc:Choice>
              <mc:Fallback>
                <p:oleObj name="Equation" r:id="rId12" imgW="1155700" imgH="457200" progId="Equation.DSMT4">
                  <p:embed/>
                  <p:pic>
                    <p:nvPicPr>
                      <p:cNvPr id="28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592" y="1581618"/>
                        <a:ext cx="145256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二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计算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2" name="矩形 1"/>
          <p:cNvSpPr/>
          <p:nvPr/>
        </p:nvSpPr>
        <p:spPr>
          <a:xfrm>
            <a:off x="507201" y="3721338"/>
            <a:ext cx="12426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Calibri" pitchFamily="34" charset="0"/>
              </a:rPr>
              <a:t>非零解</a:t>
            </a:r>
            <a:r>
              <a:rPr lang="zh-CN" altLang="en-US" b="1" dirty="0">
                <a:solidFill>
                  <a:srgbClr val="000000"/>
                </a:solidFill>
                <a:sym typeface="Calibri" pitchFamily="34" charset="0"/>
              </a:rPr>
              <a:t> 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7B0F4B-32F5-12F9-2F77-DFDCAD036FE8}"/>
              </a:ext>
            </a:extLst>
          </p:cNvPr>
          <p:cNvSpPr/>
          <p:nvPr/>
        </p:nvSpPr>
        <p:spPr>
          <a:xfrm>
            <a:off x="291176" y="258374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8EF126B8-D276-E743-0E04-7C4011CB20D0}"/>
              </a:ext>
            </a:extLst>
          </p:cNvPr>
          <p:cNvSpPr txBox="1"/>
          <p:nvPr/>
        </p:nvSpPr>
        <p:spPr>
          <a:xfrm>
            <a:off x="392759" y="25850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方法一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827C299B-4DF1-07F1-F50E-FBF5ABF2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341" y="274053"/>
            <a:ext cx="42481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Calibri" pitchFamily="34" charset="0"/>
              </a:rPr>
              <a:t>定义法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4A603B-6606-FE61-36DE-1B88548E230C}"/>
              </a:ext>
            </a:extLst>
          </p:cNvPr>
          <p:cNvSpPr/>
          <p:nvPr/>
        </p:nvSpPr>
        <p:spPr>
          <a:xfrm>
            <a:off x="377705" y="5071620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829E0121-CE8A-7345-6B09-86E1622B39D3}"/>
              </a:ext>
            </a:extLst>
          </p:cNvPr>
          <p:cNvSpPr txBox="1"/>
          <p:nvPr/>
        </p:nvSpPr>
        <p:spPr>
          <a:xfrm>
            <a:off x="479288" y="507175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方法三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49096F7E-FCA0-A06D-2012-9ACB27AC5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870" y="5087299"/>
            <a:ext cx="42481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Calibri" pitchFamily="34" charset="0"/>
              </a:rPr>
              <a:t>用特征值与特征向量的性质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29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utoUpdateAnimBg="0"/>
      <p:bldP spid="13" grpId="0" bldLvl="0" autoUpdateAnimBg="0"/>
      <p:bldP spid="2" grpId="0"/>
      <p:bldP spid="16" grpId="0" bldLvl="0" autoUpdateAnimBg="0"/>
      <p:bldP spid="25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9695" y="261175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例题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5415" y="980728"/>
            <a:ext cx="631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判断下列矩阵是否可以相似对角化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442904"/>
              </p:ext>
            </p:extLst>
          </p:nvPr>
        </p:nvGraphicFramePr>
        <p:xfrm>
          <a:off x="587648" y="1484784"/>
          <a:ext cx="261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16120" imgH="1447560" progId="Equation.DSMT4">
                  <p:embed/>
                </p:oleObj>
              </mc:Choice>
              <mc:Fallback>
                <p:oleObj name="Equation" r:id="rId3" imgW="261612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48" y="1484784"/>
                        <a:ext cx="2616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17542" y="146666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解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42667"/>
              </p:ext>
            </p:extLst>
          </p:nvPr>
        </p:nvGraphicFramePr>
        <p:xfrm>
          <a:off x="3563888" y="1556792"/>
          <a:ext cx="4686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86120" imgH="1447560" progId="Equation.DSMT4">
                  <p:embed/>
                </p:oleObj>
              </mc:Choice>
              <mc:Fallback>
                <p:oleObj name="Equation" r:id="rId5" imgW="4686120" imgH="14475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556792"/>
                        <a:ext cx="46863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105543"/>
              </p:ext>
            </p:extLst>
          </p:nvPr>
        </p:nvGraphicFramePr>
        <p:xfrm>
          <a:off x="674587" y="3068960"/>
          <a:ext cx="648970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89360" imgH="431640" progId="Equation.DSMT4">
                  <p:embed/>
                </p:oleObj>
              </mc:Choice>
              <mc:Fallback>
                <p:oleObj name="Equation" r:id="rId7" imgW="6489360" imgH="4316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87" y="3068960"/>
                        <a:ext cx="6489701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280666"/>
              </p:ext>
            </p:extLst>
          </p:nvPr>
        </p:nvGraphicFramePr>
        <p:xfrm>
          <a:off x="683568" y="3645049"/>
          <a:ext cx="306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060360" imgH="431640" progId="Equation.DSMT4">
                  <p:embed/>
                </p:oleObj>
              </mc:Choice>
              <mc:Fallback>
                <p:oleObj name="Equation" r:id="rId9" imgW="3060360" imgH="4316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645049"/>
                        <a:ext cx="306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428309"/>
              </p:ext>
            </p:extLst>
          </p:nvPr>
        </p:nvGraphicFramePr>
        <p:xfrm>
          <a:off x="3851920" y="3645049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98320" imgH="431640" progId="Equation.DSMT4">
                  <p:embed/>
                </p:oleObj>
              </mc:Choice>
              <mc:Fallback>
                <p:oleObj name="Equation" r:id="rId11" imgW="1498320" imgH="4316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645049"/>
                        <a:ext cx="149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217566"/>
              </p:ext>
            </p:extLst>
          </p:nvPr>
        </p:nvGraphicFramePr>
        <p:xfrm>
          <a:off x="352276" y="4221163"/>
          <a:ext cx="5803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803560" imgH="1447560" progId="Equation.DSMT4">
                  <p:embed/>
                </p:oleObj>
              </mc:Choice>
              <mc:Fallback>
                <p:oleObj name="Equation" r:id="rId13" imgW="5803560" imgH="144756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76" y="4221163"/>
                        <a:ext cx="58039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818023" y="3645024"/>
            <a:ext cx="2210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特征值 </a:t>
            </a:r>
            <a:r>
              <a:rPr lang="zh-CN" altLang="en-US" sz="2400" b="1" dirty="0">
                <a:latin typeface="+mj-ea"/>
                <a:ea typeface="+mj-ea"/>
                <a:sym typeface="Symbol"/>
              </a:rPr>
              <a:t></a:t>
            </a:r>
            <a:r>
              <a:rPr lang="en-US" altLang="zh-CN" sz="2400" b="1" dirty="0">
                <a:latin typeface="+mj-ea"/>
                <a:ea typeface="+mj-ea"/>
                <a:sym typeface="Symbol"/>
              </a:rPr>
              <a:t>=-1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154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571184"/>
              </p:ext>
            </p:extLst>
          </p:nvPr>
        </p:nvGraphicFramePr>
        <p:xfrm>
          <a:off x="352276" y="4221163"/>
          <a:ext cx="5803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03560" imgH="1447560" progId="Equation.DSMT4">
                  <p:embed/>
                </p:oleObj>
              </mc:Choice>
              <mc:Fallback>
                <p:oleObj name="Equation" r:id="rId3" imgW="58035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76" y="4221163"/>
                        <a:ext cx="58039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645674"/>
              </p:ext>
            </p:extLst>
          </p:nvPr>
        </p:nvGraphicFramePr>
        <p:xfrm>
          <a:off x="683568" y="101600"/>
          <a:ext cx="4572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572000" imgH="1765080" progId="Equation.DSMT4">
                  <p:embed/>
                </p:oleObj>
              </mc:Choice>
              <mc:Fallback>
                <p:oleObj name="Equation" r:id="rId5" imgW="4572000" imgH="176508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01600"/>
                        <a:ext cx="45720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45415" y="1959223"/>
            <a:ext cx="631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故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（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ea typeface="+mj-ea"/>
                <a:cs typeface="Times New Roman" pitchFamily="18" charset="0"/>
              </a:rPr>
              <a:t>+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E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）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j-ea"/>
                <a:cs typeface="Times New Roman" pitchFamily="18" charset="0"/>
              </a:rPr>
              <a:t> = 0</a:t>
            </a:r>
            <a:r>
              <a:rPr lang="en-US" altLang="zh-CN" sz="2400" b="1" dirty="0">
                <a:latin typeface="+mj-ea"/>
                <a:ea typeface="+mj-ea"/>
              </a:rPr>
              <a:t>,</a:t>
            </a:r>
            <a:r>
              <a:rPr lang="zh-CN" altLang="en-US" sz="2400" b="1" dirty="0">
                <a:latin typeface="+mj-ea"/>
                <a:ea typeface="+mj-ea"/>
              </a:rPr>
              <a:t>有一个线性无关的解，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3528" y="246327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即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的三重特征值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dirty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= 1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只</a:t>
            </a:r>
            <a:r>
              <a:rPr lang="zh-CN" altLang="en-US" sz="2400" b="1" dirty="0">
                <a:latin typeface="+mj-ea"/>
                <a:ea typeface="+mj-ea"/>
              </a:rPr>
              <a:t>有一个线性无关的特征向量，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528" y="296733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所以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不可以相似对角化。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662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9695" y="44624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练习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5415" y="620688"/>
            <a:ext cx="703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判断下列矩阵是否可以相似对角化，并求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lang="zh-CN" altLang="en-US" sz="2400" b="1" dirty="0">
                <a:latin typeface="+mj-ea"/>
                <a:ea typeface="+mj-ea"/>
              </a:rPr>
              <a:t>（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）。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907772"/>
              </p:ext>
            </p:extLst>
          </p:nvPr>
        </p:nvGraphicFramePr>
        <p:xfrm>
          <a:off x="696913" y="1124273"/>
          <a:ext cx="2070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0000" imgH="1447560" progId="Equation.DSMT4">
                  <p:embed/>
                </p:oleObj>
              </mc:Choice>
              <mc:Fallback>
                <p:oleObj name="Equation" r:id="rId3" imgW="207000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124273"/>
                        <a:ext cx="2070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220923"/>
              </p:ext>
            </p:extLst>
          </p:nvPr>
        </p:nvGraphicFramePr>
        <p:xfrm>
          <a:off x="3779838" y="1197298"/>
          <a:ext cx="4254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54480" imgH="1447560" progId="Equation.DSMT4">
                  <p:embed/>
                </p:oleObj>
              </mc:Choice>
              <mc:Fallback>
                <p:oleObj name="Equation" r:id="rId5" imgW="425448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197298"/>
                        <a:ext cx="42545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29926" y="1124744"/>
            <a:ext cx="54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解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725418"/>
              </p:ext>
            </p:extLst>
          </p:nvPr>
        </p:nvGraphicFramePr>
        <p:xfrm>
          <a:off x="543520" y="2708598"/>
          <a:ext cx="6908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908760" imgH="1447560" progId="Equation.DSMT4">
                  <p:embed/>
                </p:oleObj>
              </mc:Choice>
              <mc:Fallback>
                <p:oleObj name="Equation" r:id="rId7" imgW="69087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20" y="2708598"/>
                        <a:ext cx="6908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509742"/>
              </p:ext>
            </p:extLst>
          </p:nvPr>
        </p:nvGraphicFramePr>
        <p:xfrm>
          <a:off x="529828" y="4293096"/>
          <a:ext cx="519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194080" imgH="431640" progId="Equation.DSMT4">
                  <p:embed/>
                </p:oleObj>
              </mc:Choice>
              <mc:Fallback>
                <p:oleObj name="Equation" r:id="rId9" imgW="519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828" y="4293096"/>
                        <a:ext cx="519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7544" y="4839543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因为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有三个互不相等的特征值，所以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一定可以对角化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815" y="5415607"/>
            <a:ext cx="703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lang="zh-CN" altLang="en-US" sz="2400" b="1" dirty="0">
                <a:latin typeface="+mj-ea"/>
                <a:ea typeface="+mj-ea"/>
              </a:rPr>
              <a:t>（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）</a:t>
            </a:r>
            <a:r>
              <a:rPr lang="en-US" altLang="zh-CN" sz="2400" b="1" dirty="0">
                <a:latin typeface="Times New Roman" pitchFamily="18" charset="0"/>
                <a:ea typeface="+mj-ea"/>
                <a:cs typeface="Times New Roman" pitchFamily="18" charset="0"/>
              </a:rPr>
              <a:t>=2</a:t>
            </a:r>
            <a:r>
              <a:rPr lang="zh-CN" altLang="en-US" sz="2400" b="1" dirty="0">
                <a:latin typeface="+mj-ea"/>
                <a:ea typeface="+mj-ea"/>
              </a:rPr>
              <a:t>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CBCDFC4-442A-38F6-FED8-FA29DC958009}"/>
              </a:ext>
            </a:extLst>
          </p:cNvPr>
          <p:cNvGrpSpPr/>
          <p:nvPr/>
        </p:nvGrpSpPr>
        <p:grpSpPr>
          <a:xfrm>
            <a:off x="2847481" y="315380"/>
            <a:ext cx="5400376" cy="1336174"/>
            <a:chOff x="2843880" y="609213"/>
            <a:chExt cx="5400376" cy="1336174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ACC3CF98-30B5-40F1-DDF8-48EACC4441C2}"/>
                </a:ext>
              </a:extLst>
            </p:cNvPr>
            <p:cNvSpPr/>
            <p:nvPr/>
          </p:nvSpPr>
          <p:spPr bwMode="auto">
            <a:xfrm>
              <a:off x="2843881" y="609213"/>
              <a:ext cx="5400375" cy="1336174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B4646E6E-5DB8-E7E6-E463-78A5B1E9C183}"/>
                </a:ext>
              </a:extLst>
            </p:cNvPr>
            <p:cNvSpPr txBox="1"/>
            <p:nvPr/>
          </p:nvSpPr>
          <p:spPr>
            <a:xfrm>
              <a:off x="2843880" y="632397"/>
              <a:ext cx="54003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矩阵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可以相似对角化的充要条件是</a:t>
              </a:r>
            </a:p>
          </p:txBody>
        </p:sp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12A3C071-1939-C6E8-7981-2D1AFDDBC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36" y="1052835"/>
              <a:ext cx="5256419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       n</a:t>
              </a:r>
              <a:r>
                <a:rPr lang="en-US" altLang="zh-CN" b="1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重的特征值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满足</a:t>
              </a:r>
              <a:endParaRPr lang="en-US" altLang="zh-CN" sz="2600" b="1" dirty="0">
                <a:solidFill>
                  <a:srgbClr val="000000"/>
                </a:solidFill>
                <a:latin typeface="宋体" pitchFamily="2" charset="-122"/>
                <a:sym typeface="Symbol"/>
              </a:endParaRPr>
            </a:p>
            <a:p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      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R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(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r>
                <a:rPr lang="en-US" altLang="zh-CN" sz="26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EA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)=</a:t>
              </a:r>
              <a:r>
                <a:rPr lang="en-US" altLang="zh-CN" sz="26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nn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endParaRPr lang="zh-CN" altLang="en-US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55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753692"/>
              </p:ext>
            </p:extLst>
          </p:nvPr>
        </p:nvGraphicFramePr>
        <p:xfrm>
          <a:off x="331809" y="2132910"/>
          <a:ext cx="7120391" cy="1419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64400" imgH="1447800" progId="Equation.DSMT4">
                  <p:embed/>
                </p:oleObj>
              </mc:Choice>
              <mc:Fallback>
                <p:oleObj name="Equation" r:id="rId3" imgW="7264400" imgH="1447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09" y="2132910"/>
                        <a:ext cx="7120391" cy="14190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777627"/>
              </p:ext>
            </p:extLst>
          </p:nvPr>
        </p:nvGraphicFramePr>
        <p:xfrm>
          <a:off x="5364055" y="3140980"/>
          <a:ext cx="220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09800" imgH="431800" progId="Equation.DSMT4">
                  <p:embed/>
                </p:oleObj>
              </mc:Choice>
              <mc:Fallback>
                <p:oleObj name="Equation" r:id="rId5" imgW="2209800" imgH="431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55" y="3140980"/>
                        <a:ext cx="2209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690" y="3573010"/>
            <a:ext cx="568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可以相似对角化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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)=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？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033626"/>
              </p:ext>
            </p:extLst>
          </p:nvPr>
        </p:nvGraphicFramePr>
        <p:xfrm>
          <a:off x="1073150" y="4149050"/>
          <a:ext cx="5514990" cy="1384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765800" imgH="1447800" progId="Equation.DSMT4">
                  <p:embed/>
                </p:oleObj>
              </mc:Choice>
              <mc:Fallback>
                <p:oleObj name="Equation" r:id="rId7" imgW="5765800" imgH="1447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149050"/>
                        <a:ext cx="5514990" cy="13848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07690" y="116770"/>
            <a:ext cx="5688396" cy="1920888"/>
            <a:chOff x="107690" y="3861030"/>
            <a:chExt cx="5688396" cy="1920888"/>
          </a:xfrm>
        </p:grpSpPr>
        <p:sp>
          <p:nvSpPr>
            <p:cNvPr id="11" name="TextBox 10"/>
            <p:cNvSpPr txBox="1"/>
            <p:nvPr/>
          </p:nvSpPr>
          <p:spPr>
            <a:xfrm>
              <a:off x="107690" y="3861030"/>
              <a:ext cx="5688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1.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判断下列矩阵能否相似对角化</a:t>
              </a: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8509130"/>
                </p:ext>
              </p:extLst>
            </p:nvPr>
          </p:nvGraphicFramePr>
          <p:xfrm>
            <a:off x="395710" y="4334118"/>
            <a:ext cx="22479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247900" imgH="1447800" progId="Equation.DSMT4">
                    <p:embed/>
                  </p:oleObj>
                </mc:Choice>
                <mc:Fallback>
                  <p:oleObj name="Equation" r:id="rId9" imgW="2247900" imgH="14478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10" y="4334118"/>
                          <a:ext cx="22479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2843880" y="609213"/>
            <a:ext cx="5400376" cy="1336174"/>
            <a:chOff x="2843880" y="609213"/>
            <a:chExt cx="5400376" cy="1336174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2843881" y="609213"/>
              <a:ext cx="5400375" cy="1336174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43880" y="632397"/>
              <a:ext cx="54003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矩阵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可以相似对角化的充要条件是</a:t>
              </a:r>
            </a:p>
          </p:txBody>
        </p:sp>
        <p:sp>
          <p:nvSpPr>
            <p:cNvPr id="16" name="TextBox 8"/>
            <p:cNvSpPr>
              <a:spLocks noChangeArrowheads="1"/>
            </p:cNvSpPr>
            <p:nvPr/>
          </p:nvSpPr>
          <p:spPr bwMode="auto">
            <a:xfrm>
              <a:off x="2987836" y="1052835"/>
              <a:ext cx="5256419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       n</a:t>
              </a:r>
              <a:r>
                <a:rPr lang="en-US" altLang="zh-CN" b="1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重的特征值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满足</a:t>
              </a:r>
              <a:endParaRPr lang="en-US" altLang="zh-CN" sz="2600" b="1" dirty="0">
                <a:solidFill>
                  <a:srgbClr val="000000"/>
                </a:solidFill>
                <a:latin typeface="宋体" pitchFamily="2" charset="-122"/>
                <a:sym typeface="Symbol"/>
              </a:endParaRPr>
            </a:p>
            <a:p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      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R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(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r>
                <a:rPr lang="en-US" altLang="zh-CN" sz="26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EA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)=</a:t>
              </a:r>
              <a:r>
                <a:rPr lang="en-US" altLang="zh-CN" sz="26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nn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endParaRPr lang="zh-CN" altLang="en-US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0090" y="5517232"/>
            <a:ext cx="568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)=2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，故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不能相似对角化。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60032" y="350100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28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260350" y="3584629"/>
            <a:ext cx="78535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所以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的特征值为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1,1,1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，又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" name="TextBox 5"/>
          <p:cNvSpPr>
            <a:spLocks noChangeArrowheads="1"/>
          </p:cNvSpPr>
          <p:nvPr/>
        </p:nvSpPr>
        <p:spPr bwMode="auto">
          <a:xfrm>
            <a:off x="412750" y="2492518"/>
            <a:ext cx="70394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解：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|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E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|=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73132"/>
              </p:ext>
            </p:extLst>
          </p:nvPr>
        </p:nvGraphicFramePr>
        <p:xfrm>
          <a:off x="2325340" y="2060488"/>
          <a:ext cx="4406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06900" imgH="1447800" progId="Equation.DSMT4">
                  <p:embed/>
                </p:oleObj>
              </mc:Choice>
              <mc:Fallback>
                <p:oleObj name="Equation" r:id="rId3" imgW="44069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340" y="2060488"/>
                        <a:ext cx="4406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7835"/>
              </p:ext>
            </p:extLst>
          </p:nvPr>
        </p:nvGraphicFramePr>
        <p:xfrm>
          <a:off x="971750" y="4069432"/>
          <a:ext cx="5676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676900" imgH="1447800" progId="Equation.DSMT4">
                  <p:embed/>
                </p:oleObj>
              </mc:Choice>
              <mc:Fallback>
                <p:oleObj name="Equation" r:id="rId5" imgW="56769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750" y="4069432"/>
                        <a:ext cx="5676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043134"/>
              </p:ext>
            </p:extLst>
          </p:nvPr>
        </p:nvGraphicFramePr>
        <p:xfrm>
          <a:off x="4954380" y="3068788"/>
          <a:ext cx="220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09800" imgH="431800" progId="Equation.DSMT4">
                  <p:embed/>
                </p:oleObj>
              </mc:Choice>
              <mc:Fallback>
                <p:oleObj name="Equation" r:id="rId7" imgW="2209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380" y="3068788"/>
                        <a:ext cx="2209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5"/>
          <p:cNvSpPr>
            <a:spLocks noChangeArrowheads="1"/>
          </p:cNvSpPr>
          <p:nvPr/>
        </p:nvSpPr>
        <p:spPr bwMode="auto">
          <a:xfrm>
            <a:off x="107950" y="5518166"/>
            <a:ext cx="49321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方阵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可相似对角化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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)=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？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7950" y="188775"/>
            <a:ext cx="8135938" cy="1447800"/>
            <a:chOff x="107950" y="1051823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2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当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x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为何值时，方阵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可相似对角化？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4115609"/>
                </p:ext>
              </p:extLst>
            </p:nvPr>
          </p:nvGraphicFramePr>
          <p:xfrm>
            <a:off x="3597275" y="1051823"/>
            <a:ext cx="2095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95500" imgH="1447800" progId="Equation.DSMT4">
                    <p:embed/>
                  </p:oleObj>
                </mc:Choice>
                <mc:Fallback>
                  <p:oleObj name="Equation" r:id="rId9" imgW="20955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275" y="1051823"/>
                          <a:ext cx="2095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4932040" y="5528845"/>
            <a:ext cx="4320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      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  <p:sp>
        <p:nvSpPr>
          <p:cNvPr id="19" name="TextBox 5"/>
          <p:cNvSpPr>
            <a:spLocks noChangeArrowheads="1"/>
          </p:cNvSpPr>
          <p:nvPr/>
        </p:nvSpPr>
        <p:spPr bwMode="auto">
          <a:xfrm>
            <a:off x="5300464" y="5517232"/>
            <a:ext cx="12157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x=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？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>
            <a:off x="6516216" y="5528845"/>
            <a:ext cx="7158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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260350" y="1556792"/>
            <a:ext cx="74800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并求出可逆矩阵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和对角矩阵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，使得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9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8" grpId="0"/>
      <p:bldP spid="19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5" name="TextBox 5"/>
          <p:cNvSpPr>
            <a:spLocks noChangeArrowheads="1"/>
          </p:cNvSpPr>
          <p:nvPr/>
        </p:nvSpPr>
        <p:spPr bwMode="auto">
          <a:xfrm>
            <a:off x="395536" y="2132856"/>
            <a:ext cx="41044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解：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时，求特征向量为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95499"/>
              </p:ext>
            </p:extLst>
          </p:nvPr>
        </p:nvGraphicFramePr>
        <p:xfrm>
          <a:off x="971600" y="3716338"/>
          <a:ext cx="3898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98800" imgH="1447560" progId="Equation.DSMT4">
                  <p:embed/>
                </p:oleObj>
              </mc:Choice>
              <mc:Fallback>
                <p:oleObj name="Equation" r:id="rId3" imgW="389880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16338"/>
                        <a:ext cx="3898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7950" y="188775"/>
            <a:ext cx="8135938" cy="1447800"/>
            <a:chOff x="107950" y="1051823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2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当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x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为何值时，方阵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可相似对角化？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8493119"/>
                </p:ext>
              </p:extLst>
            </p:nvPr>
          </p:nvGraphicFramePr>
          <p:xfrm>
            <a:off x="3597275" y="1051823"/>
            <a:ext cx="2095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095500" imgH="1447800" progId="Equation.DSMT4">
                    <p:embed/>
                  </p:oleObj>
                </mc:Choice>
                <mc:Fallback>
                  <p:oleObj name="Equation" r:id="rId5" imgW="20955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275" y="1051823"/>
                          <a:ext cx="2095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260350" y="1556792"/>
            <a:ext cx="74800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并求出可逆矩阵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和对角矩阵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，使得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2" name="TextBox 5"/>
          <p:cNvSpPr>
            <a:spLocks noChangeArrowheads="1"/>
          </p:cNvSpPr>
          <p:nvPr/>
        </p:nvSpPr>
        <p:spPr bwMode="auto">
          <a:xfrm>
            <a:off x="1907704" y="2576517"/>
            <a:ext cx="3816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=(0,1,0)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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=(1,0,1)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467544" y="3152581"/>
            <a:ext cx="45365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=1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时，特征向量为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3851920" y="3140968"/>
            <a:ext cx="21602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=(1,1,1)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547936" y="4160693"/>
            <a:ext cx="7074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令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787111"/>
              </p:ext>
            </p:extLst>
          </p:nvPr>
        </p:nvGraphicFramePr>
        <p:xfrm>
          <a:off x="5145112" y="3717032"/>
          <a:ext cx="223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34880" imgH="1447560" progId="Equation.DSMT4">
                  <p:embed/>
                </p:oleObj>
              </mc:Choice>
              <mc:Fallback>
                <p:oleObj name="Equation" r:id="rId7" imgW="223488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112" y="3717032"/>
                        <a:ext cx="223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611560" y="5168805"/>
            <a:ext cx="28083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则有 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2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/>
      <p:bldP spid="24" grpId="0"/>
      <p:bldP spid="25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graphicFrame>
        <p:nvGraphicFramePr>
          <p:cNvPr id="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611078"/>
              </p:ext>
            </p:extLst>
          </p:nvPr>
        </p:nvGraphicFramePr>
        <p:xfrm>
          <a:off x="971600" y="3716338"/>
          <a:ext cx="3898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98800" imgH="1447560" progId="Equation.DSMT4">
                  <p:embed/>
                </p:oleObj>
              </mc:Choice>
              <mc:Fallback>
                <p:oleObj name="Equation" r:id="rId3" imgW="389880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16338"/>
                        <a:ext cx="3898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7950" y="188775"/>
            <a:ext cx="8135938" cy="1447800"/>
            <a:chOff x="107950" y="1051823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2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当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x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为何值时，方阵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可相似对角化？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0865602"/>
                </p:ext>
              </p:extLst>
            </p:nvPr>
          </p:nvGraphicFramePr>
          <p:xfrm>
            <a:off x="3597275" y="1051823"/>
            <a:ext cx="2095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095500" imgH="1447800" progId="Equation.DSMT4">
                    <p:embed/>
                  </p:oleObj>
                </mc:Choice>
                <mc:Fallback>
                  <p:oleObj name="Equation" r:id="rId5" imgW="20955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275" y="1051823"/>
                          <a:ext cx="2095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260350" y="1556792"/>
            <a:ext cx="74800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并求出可逆矩阵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和对角矩阵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，使得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547936" y="4160693"/>
            <a:ext cx="7074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令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180614"/>
              </p:ext>
            </p:extLst>
          </p:nvPr>
        </p:nvGraphicFramePr>
        <p:xfrm>
          <a:off x="5145112" y="3717032"/>
          <a:ext cx="223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34880" imgH="1447560" progId="Equation.DSMT4">
                  <p:embed/>
                </p:oleObj>
              </mc:Choice>
              <mc:Fallback>
                <p:oleObj name="Equation" r:id="rId7" imgW="223488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112" y="3717032"/>
                        <a:ext cx="223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5"/>
          <p:cNvSpPr>
            <a:spLocks noChangeArrowheads="1"/>
          </p:cNvSpPr>
          <p:nvPr/>
        </p:nvSpPr>
        <p:spPr bwMode="auto">
          <a:xfrm>
            <a:off x="323528" y="2132856"/>
            <a:ext cx="54726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若令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=(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,2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+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,3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，则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  <a:r>
              <a:rPr lang="en-US" altLang="zh-CN" sz="26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AQ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204971"/>
              </p:ext>
            </p:extLst>
          </p:nvPr>
        </p:nvGraphicFramePr>
        <p:xfrm>
          <a:off x="5657304" y="2060575"/>
          <a:ext cx="1651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50960" imgH="1447560" progId="Equation.DSMT4">
                  <p:embed/>
                </p:oleObj>
              </mc:Choice>
              <mc:Fallback>
                <p:oleObj name="Equation" r:id="rId9" imgW="16509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304" y="2060575"/>
                        <a:ext cx="1651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37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7950" y="188913"/>
            <a:ext cx="8496498" cy="1447800"/>
            <a:chOff x="107950" y="1051961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3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设方阵  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 与矩阵                               相似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9341156"/>
                </p:ext>
              </p:extLst>
            </p:nvPr>
          </p:nvGraphicFramePr>
          <p:xfrm>
            <a:off x="1691928" y="1051961"/>
            <a:ext cx="2424612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425680" imgH="1447560" progId="Equation.DSMT4">
                    <p:embed/>
                  </p:oleObj>
                </mc:Choice>
                <mc:Fallback>
                  <p:oleObj name="Equation" r:id="rId3" imgW="2425680" imgH="1447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928" y="1051961"/>
                          <a:ext cx="2424612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476374" y="1556792"/>
            <a:ext cx="56798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(1)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c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的值；</a:t>
            </a: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323527" y="2708920"/>
            <a:ext cx="7379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1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28997"/>
              </p:ext>
            </p:extLst>
          </p:nvPr>
        </p:nvGraphicFramePr>
        <p:xfrm>
          <a:off x="5437188" y="115888"/>
          <a:ext cx="2082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82600" imgH="1447560" progId="Equation.DSMT4">
                  <p:embed/>
                </p:oleObj>
              </mc:Choice>
              <mc:Fallback>
                <p:oleObj name="Equation" r:id="rId5" imgW="208260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115888"/>
                        <a:ext cx="20828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5"/>
          <p:cNvSpPr>
            <a:spLocks noChangeArrowheads="1"/>
          </p:cNvSpPr>
          <p:nvPr/>
        </p:nvSpPr>
        <p:spPr bwMode="auto">
          <a:xfrm>
            <a:off x="467544" y="2072461"/>
            <a:ext cx="61206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(2)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求一个可逆矩阵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。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6" name="TextBox 5"/>
          <p:cNvSpPr>
            <a:spLocks noChangeArrowheads="1"/>
          </p:cNvSpPr>
          <p:nvPr/>
        </p:nvSpPr>
        <p:spPr bwMode="auto">
          <a:xfrm>
            <a:off x="971600" y="2708920"/>
            <a:ext cx="72728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相似，得到</a:t>
            </a:r>
            <a:r>
              <a:rPr lang="en-US" altLang="zh-CN" sz="2800" b="1" dirty="0"/>
              <a:t>1+1+0=2+1+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800" b="1" dirty="0"/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；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1043608" y="3265820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|=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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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2)(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+1)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2" name="TextBox 5"/>
          <p:cNvSpPr>
            <a:spLocks noChangeArrowheads="1"/>
          </p:cNvSpPr>
          <p:nvPr/>
        </p:nvSpPr>
        <p:spPr bwMode="auto">
          <a:xfrm>
            <a:off x="1043608" y="3841884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|=2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)=0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043608" y="4365104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| 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|=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+6)=0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 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1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5" grpId="0"/>
      <p:bldP spid="15" grpId="0"/>
      <p:bldP spid="16" grpId="0"/>
      <p:bldP spid="18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7950" y="188913"/>
            <a:ext cx="8496498" cy="1447800"/>
            <a:chOff x="107950" y="1051961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3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设方阵  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 与矩阵                               相似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961820"/>
                </p:ext>
              </p:extLst>
            </p:nvPr>
          </p:nvGraphicFramePr>
          <p:xfrm>
            <a:off x="1691928" y="1051961"/>
            <a:ext cx="2424612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425680" imgH="1447560" progId="Equation.DSMT4">
                    <p:embed/>
                  </p:oleObj>
                </mc:Choice>
                <mc:Fallback>
                  <p:oleObj name="Equation" r:id="rId3" imgW="2425680" imgH="1447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928" y="1051961"/>
                          <a:ext cx="2424612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476374" y="1556792"/>
            <a:ext cx="56798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(1)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c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的值；</a:t>
            </a: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323527" y="2708920"/>
            <a:ext cx="7379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1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090807"/>
              </p:ext>
            </p:extLst>
          </p:nvPr>
        </p:nvGraphicFramePr>
        <p:xfrm>
          <a:off x="5437188" y="115888"/>
          <a:ext cx="2082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82600" imgH="1447560" progId="Equation.DSMT4">
                  <p:embed/>
                </p:oleObj>
              </mc:Choice>
              <mc:Fallback>
                <p:oleObj name="Equation" r:id="rId5" imgW="208260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115888"/>
                        <a:ext cx="20828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5"/>
          <p:cNvSpPr>
            <a:spLocks noChangeArrowheads="1"/>
          </p:cNvSpPr>
          <p:nvPr/>
        </p:nvSpPr>
        <p:spPr bwMode="auto">
          <a:xfrm>
            <a:off x="467544" y="2072461"/>
            <a:ext cx="61206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(2)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求一个可逆矩阵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。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6" name="TextBox 5"/>
          <p:cNvSpPr>
            <a:spLocks noChangeArrowheads="1"/>
          </p:cNvSpPr>
          <p:nvPr/>
        </p:nvSpPr>
        <p:spPr bwMode="auto">
          <a:xfrm>
            <a:off x="971600" y="2708920"/>
            <a:ext cx="72728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）先算出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的每个特征值对应的特征向量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1043608" y="3265820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=(1,2,0)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=(1,0,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=(1,0,2)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2" name="TextBox 5"/>
          <p:cNvSpPr>
            <a:spLocks noChangeArrowheads="1"/>
          </p:cNvSpPr>
          <p:nvPr/>
        </p:nvSpPr>
        <p:spPr bwMode="auto">
          <a:xfrm>
            <a:off x="683568" y="3841884"/>
            <a:ext cx="72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令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/>
              <a:t>，则有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(1,2,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>
            <a:off x="1124000" y="4365104"/>
            <a:ext cx="72728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再算出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的每个特征值对应的特征向量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611560" y="4869160"/>
            <a:ext cx="72728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=(0,1,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=(1,2,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1,0)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6" name="TextBox 5"/>
          <p:cNvSpPr>
            <a:spLocks noChangeArrowheads="1"/>
          </p:cNvSpPr>
          <p:nvPr/>
        </p:nvSpPr>
        <p:spPr bwMode="auto">
          <a:xfrm>
            <a:off x="611560" y="5498068"/>
            <a:ext cx="756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令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/>
              <a:t>，则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(1,2,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834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2" grpId="0"/>
      <p:bldP spid="21" grpId="0"/>
      <p:bldP spid="24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323527" y="2708920"/>
            <a:ext cx="7379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6" name="TextBox 5"/>
          <p:cNvSpPr>
            <a:spLocks noChangeArrowheads="1"/>
          </p:cNvSpPr>
          <p:nvPr/>
        </p:nvSpPr>
        <p:spPr bwMode="auto">
          <a:xfrm>
            <a:off x="971600" y="2708920"/>
            <a:ext cx="72728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）先算出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的每个特征值对应的特征向量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1043608" y="3265820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=(1,2,0)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=(1,0,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=(1,0,2)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2" name="TextBox 5"/>
          <p:cNvSpPr>
            <a:spLocks noChangeArrowheads="1"/>
          </p:cNvSpPr>
          <p:nvPr/>
        </p:nvSpPr>
        <p:spPr bwMode="auto">
          <a:xfrm>
            <a:off x="683568" y="3841884"/>
            <a:ext cx="72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令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/>
              <a:t>，则有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(1,2,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>
            <a:off x="1124000" y="4365104"/>
            <a:ext cx="72728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再算出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的每个特征值对应的特征向量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611560" y="4869160"/>
            <a:ext cx="72728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=(0,1,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=(1,2,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1,0)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6" name="TextBox 5"/>
          <p:cNvSpPr>
            <a:spLocks noChangeArrowheads="1"/>
          </p:cNvSpPr>
          <p:nvPr/>
        </p:nvSpPr>
        <p:spPr bwMode="auto">
          <a:xfrm>
            <a:off x="611560" y="5498068"/>
            <a:ext cx="756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令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/>
              <a:t>，则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(1,2,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19" name="TextBox 5"/>
          <p:cNvSpPr>
            <a:spLocks noChangeArrowheads="1"/>
          </p:cNvSpPr>
          <p:nvPr/>
        </p:nvSpPr>
        <p:spPr bwMode="auto">
          <a:xfrm>
            <a:off x="107504" y="385500"/>
            <a:ext cx="8145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所以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 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/>
              <a:t>，令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P= 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/>
              <a:t>，则有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66202"/>
              </p:ext>
            </p:extLst>
          </p:nvPr>
        </p:nvGraphicFramePr>
        <p:xfrm>
          <a:off x="3131840" y="1117104"/>
          <a:ext cx="2628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8720" imgH="1447560" progId="Equation.DSMT4">
                  <p:embed/>
                </p:oleObj>
              </mc:Choice>
              <mc:Fallback>
                <p:oleObj name="Equation" r:id="rId3" imgW="2628720" imgH="14475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117104"/>
                        <a:ext cx="26289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82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27088" y="47625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648809" y="692810"/>
          <a:ext cx="6768469" cy="4063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475785" y="180157"/>
            <a:ext cx="5328370" cy="1944135"/>
            <a:chOff x="1475785" y="180157"/>
            <a:chExt cx="5328370" cy="1944135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475785" y="180157"/>
              <a:ext cx="5328370" cy="1944135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设                      </a:t>
              </a:r>
              <a:r>
                <a:rPr lang="zh-CN" altLang="en-US" dirty="0">
                  <a:solidFill>
                    <a:srgbClr val="000000"/>
                  </a:solidFill>
                  <a:sym typeface="宋体" pitchFamily="2" charset="-122"/>
                </a:rPr>
                <a:t>为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  <a:sym typeface="宋体" pitchFamily="2" charset="-122"/>
                </a:rPr>
                <a:t>阶方阵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  <a:sym typeface="宋体" pitchFamily="2" charset="-122"/>
                </a:rPr>
                <a:t>的全部特征值，则</a:t>
              </a: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220" y="332744"/>
              <a:ext cx="1394175" cy="36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对象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795" y="715438"/>
              <a:ext cx="4896340" cy="337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对象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795" y="1124840"/>
              <a:ext cx="1585595" cy="373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流程图: 可选过程 11"/>
          <p:cNvSpPr/>
          <p:nvPr/>
        </p:nvSpPr>
        <p:spPr bwMode="auto">
          <a:xfrm>
            <a:off x="595906" y="1952897"/>
            <a:ext cx="2304159" cy="3240225"/>
          </a:xfrm>
          <a:prstGeom prst="flowChartAlternateProcess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设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/>
              <a:t>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/>
              <a:t>是 </a:t>
            </a:r>
            <a:r>
              <a:rPr lang="zh-CN" altLang="en-US" i="1" dirty="0">
                <a:latin typeface="Times New Roman" pitchFamily="18" charset="0"/>
              </a:rPr>
              <a:t>A </a:t>
            </a:r>
            <a:r>
              <a:rPr lang="zh-CN" altLang="en-US" dirty="0"/>
              <a:t>的互不相等的特征值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dirty="0"/>
              <a:t>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/>
              <a:t>的特征向量则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dirty="0"/>
              <a:t>＋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i="1" dirty="0">
                <a:latin typeface="Times New Roman" pitchFamily="18" charset="0"/>
              </a:rPr>
              <a:t> </a:t>
            </a:r>
            <a:r>
              <a:rPr lang="zh-CN" altLang="en-US" dirty="0"/>
              <a:t>不是 </a:t>
            </a:r>
            <a:r>
              <a:rPr lang="zh-CN" altLang="en-US" i="1" dirty="0">
                <a:latin typeface="Times New Roman" pitchFamily="18" charset="0"/>
              </a:rPr>
              <a:t>A </a:t>
            </a:r>
            <a:r>
              <a:rPr lang="zh-CN" altLang="en-US" dirty="0"/>
              <a:t>的特征向量。</a:t>
            </a:r>
          </a:p>
        </p:txBody>
      </p:sp>
      <p:sp>
        <p:nvSpPr>
          <p:cNvPr id="13" name="流程图: 可选过程 12"/>
          <p:cNvSpPr/>
          <p:nvPr/>
        </p:nvSpPr>
        <p:spPr bwMode="auto">
          <a:xfrm>
            <a:off x="4629116" y="1484865"/>
            <a:ext cx="3618881" cy="2736190"/>
          </a:xfrm>
          <a:prstGeom prst="flowChartAlternateProcess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设 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 是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zh-CN" dirty="0">
                <a:solidFill>
                  <a:srgbClr val="000000"/>
                </a:solidFill>
              </a:rPr>
              <a:t>特征值，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zh-CN" dirty="0">
                <a:solidFill>
                  <a:srgbClr val="000000"/>
                </a:solidFill>
              </a:rPr>
              <a:t>对应的特征向量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zh-CN" altLang="zh-CN" dirty="0">
                <a:solidFill>
                  <a:srgbClr val="000000"/>
                </a:solidFill>
              </a:rPr>
              <a:t>则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 </a:t>
            </a:r>
            <a:r>
              <a:rPr lang="en-US" altLang="zh-CN" dirty="0">
                <a:solidFill>
                  <a:srgbClr val="000000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a+b </a:t>
            </a:r>
            <a:r>
              <a:rPr lang="en-US" altLang="zh-CN" dirty="0">
                <a:solidFill>
                  <a:srgbClr val="000000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, </a:t>
            </a:r>
            <a:r>
              <a:rPr lang="en-US" altLang="zh-CN" i="1" dirty="0">
                <a:sym typeface="Symbol"/>
              </a:rPr>
              <a:t></a:t>
            </a:r>
            <a:r>
              <a:rPr lang="en-US" altLang="zh-CN" i="1" baseline="30000" dirty="0"/>
              <a:t>m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 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|/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zh-CN" altLang="en-US" dirty="0">
                <a:sym typeface="Symbol"/>
              </a:rPr>
              <a:t> </a:t>
            </a:r>
            <a:r>
              <a:rPr lang="en-US" altLang="zh-CN" dirty="0">
                <a:sym typeface="Symbol"/>
              </a:rPr>
              <a:t>,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dirty="0">
                <a:latin typeface="+mn-ea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分别</a:t>
            </a:r>
            <a:r>
              <a:rPr lang="zh-CN" altLang="en-US" dirty="0">
                <a:solidFill>
                  <a:srgbClr val="000000"/>
                </a:solidFill>
              </a:rPr>
              <a:t>是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dirty="0">
                <a:latin typeface="+mn-ea"/>
                <a:cs typeface="Times New Roman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A*</a:t>
            </a:r>
            <a:r>
              <a:rPr lang="zh-CN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dirty="0"/>
              <a:t>的特征值，对应的特征向量不变。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99870" y="3573010"/>
            <a:ext cx="5400376" cy="2110399"/>
            <a:chOff x="2957882" y="3573010"/>
            <a:chExt cx="5402034" cy="2164725"/>
          </a:xfrm>
        </p:grpSpPr>
        <p:sp>
          <p:nvSpPr>
            <p:cNvPr id="15" name="流程图: 可选过程 14"/>
            <p:cNvSpPr/>
            <p:nvPr/>
          </p:nvSpPr>
          <p:spPr bwMode="auto">
            <a:xfrm>
              <a:off x="2957882" y="3573010"/>
              <a:ext cx="5397787" cy="2164725"/>
            </a:xfrm>
            <a:prstGeom prst="flowChartAlternateProcess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dirty="0"/>
                <a:t>属于不同特征值的特征向量一定线性无关。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若                        是 </a:t>
              </a: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zh-CN" altLang="zh-CN" dirty="0"/>
                <a:t>相异特征值，则</a:t>
              </a:r>
              <a:r>
                <a:rPr lang="en-US" altLang="zh-CN" dirty="0"/>
                <a:t>                   </a:t>
              </a:r>
              <a:r>
                <a:rPr lang="zh-CN" altLang="en-US" dirty="0"/>
                <a:t>分别</a:t>
              </a:r>
              <a:r>
                <a:rPr lang="zh-CN" altLang="zh-CN" dirty="0"/>
                <a:t>对应的线性无关的特征向量合起来还是无关的</a:t>
              </a:r>
              <a:r>
                <a:rPr lang="zh-CN" altLang="en-US" dirty="0"/>
                <a:t>。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3334812" y="4161580"/>
            <a:ext cx="1351721" cy="41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36600" imgH="228600" progId="Equation.DSMT4">
                    <p:embed/>
                  </p:oleObj>
                </mc:Choice>
                <mc:Fallback>
                  <p:oleObj name="Equation" r:id="rId10" imgW="736600" imgH="228600" progId="Equation.DSMT4">
                    <p:embed/>
                    <p:pic>
                      <p:nvPicPr>
                        <p:cNvPr id="16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812" y="4161580"/>
                          <a:ext cx="1351721" cy="419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7008954" y="4186343"/>
            <a:ext cx="1350962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36600" imgH="228600" progId="Equation.DSMT4">
                    <p:embed/>
                  </p:oleObj>
                </mc:Choice>
                <mc:Fallback>
                  <p:oleObj name="Equation" r:id="rId12" imgW="736600" imgH="228600" progId="Equation.DSMT4">
                    <p:embed/>
                    <p:pic>
                      <p:nvPicPr>
                        <p:cNvPr id="17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8954" y="4186343"/>
                          <a:ext cx="1350962" cy="420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副标题 2"/>
          <p:cNvSpPr txBox="1">
            <a:spLocks noChangeArrowheads="1"/>
          </p:cNvSpPr>
          <p:nvPr/>
        </p:nvSpPr>
        <p:spPr bwMode="auto">
          <a:xfrm>
            <a:off x="8509142" y="692810"/>
            <a:ext cx="504825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b="1" dirty="0"/>
              <a:t>性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质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总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结</a:t>
            </a:r>
            <a:endParaRPr lang="zh-CN" b="1" dirty="0"/>
          </a:p>
          <a:p>
            <a:pPr eaLnBrk="1" hangingPunct="1"/>
            <a:endParaRPr lang="zh-CN" altLang="zh-CN" sz="2400" b="1" dirty="0"/>
          </a:p>
          <a:p>
            <a:pPr eaLnBrk="1" hangingPunct="1"/>
            <a:endParaRPr lang="zh-CN" altLang="zh-CN" sz="2400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0FD332-90BE-8910-B148-592D94A12B60}"/>
              </a:ext>
            </a:extLst>
          </p:cNvPr>
          <p:cNvSpPr txBox="1">
            <a:spLocks noChangeArrowheads="1"/>
          </p:cNvSpPr>
          <p:nvPr/>
        </p:nvSpPr>
        <p:spPr>
          <a:xfrm>
            <a:off x="179388" y="6092825"/>
            <a:ext cx="77724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复  习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22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96CA5D-B0AB-419A-A8E8-60979AE3E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2896CA5D-B0AB-419A-A8E8-60979AE3E4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99A2BC-623E-47B8-9EC1-2FFFAA8FA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BE99A2BC-623E-47B8-9EC1-2FFFAA8FAB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983E86-B74D-4DAD-9361-B65E2189CC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86983E86-B74D-4DAD-9361-B65E2189CC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889148-079C-4192-B97D-8A7EF0CEA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graphicEl>
                                              <a:dgm id="{B5889148-079C-4192-B97D-8A7EF0CEA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C464DF-28D5-405A-8AFE-179F12C1E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graphicEl>
                                              <a:dgm id="{94C464DF-28D5-405A-8AFE-179F12C1EB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F056AB-E9CD-4BEA-B796-D55EC1369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>
                                            <p:graphicEl>
                                              <a:dgm id="{DCF056AB-E9CD-4BEA-B796-D55EC1369A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039C0A-98C5-4247-B8DB-486B35090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">
                                            <p:graphicEl>
                                              <a:dgm id="{8E039C0A-98C5-4247-B8DB-486B350906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BB7A96-1F6D-4F4D-AC56-A9211E086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">
                                            <p:graphicEl>
                                              <a:dgm id="{FABB7A96-1F6D-4F4D-AC56-A9211E0863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9768A1-C09C-4B77-96FD-1D4AC0224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">
                                            <p:graphicEl>
                                              <a:dgm id="{2C9768A1-C09C-4B77-96FD-1D4AC0224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12" name="TextBox 5"/>
          <p:cNvSpPr>
            <a:spLocks noChangeArrowheads="1"/>
          </p:cNvSpPr>
          <p:nvPr/>
        </p:nvSpPr>
        <p:spPr bwMode="auto">
          <a:xfrm>
            <a:off x="107950" y="621265"/>
            <a:ext cx="813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4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.</a:t>
            </a:r>
            <a:r>
              <a:rPr lang="zh-CN" altLang="zh-CN" sz="2800" b="1" dirty="0"/>
              <a:t>设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/>
              <a:t>阶矩阵，</a:t>
            </a:r>
            <a:r>
              <a:rPr lang="zh-CN" altLang="en-US" sz="2800" b="1" dirty="0">
                <a:sym typeface="Symbol"/>
              </a:rPr>
              <a:t>三个特征值为</a:t>
            </a:r>
            <a:r>
              <a:rPr lang="en-US" altLang="zh-CN" sz="2800" b="1" dirty="0">
                <a:sym typeface="Symbol"/>
              </a:rPr>
              <a:t>1</a:t>
            </a:r>
            <a:r>
              <a:rPr lang="zh-CN" altLang="en-US" sz="2800" b="1" dirty="0">
                <a:sym typeface="Symbol"/>
              </a:rPr>
              <a:t>，</a:t>
            </a:r>
            <a:r>
              <a:rPr lang="en-US" altLang="zh-CN" sz="2800" b="1" dirty="0">
                <a:sym typeface="Symbol"/>
              </a:rPr>
              <a:t>1</a:t>
            </a:r>
            <a:r>
              <a:rPr lang="zh-CN" altLang="en-US" sz="2800" b="1" dirty="0">
                <a:sym typeface="Symbol"/>
              </a:rPr>
              <a:t>，</a:t>
            </a:r>
            <a:r>
              <a:rPr lang="en-US" altLang="zh-CN" sz="2800" b="1" dirty="0">
                <a:sym typeface="Symbol"/>
              </a:rPr>
              <a:t>2</a:t>
            </a:r>
            <a:r>
              <a:rPr lang="zh-CN" altLang="zh-CN" sz="2800" b="1" dirty="0"/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对应的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323528" y="2720533"/>
            <a:ext cx="7074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4" name="TextBox 5"/>
          <p:cNvSpPr>
            <a:spLocks noChangeArrowheads="1"/>
          </p:cNvSpPr>
          <p:nvPr/>
        </p:nvSpPr>
        <p:spPr bwMode="auto">
          <a:xfrm>
            <a:off x="260350" y="1196752"/>
            <a:ext cx="813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特征向量依次为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/>
              <a:t> 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zh-CN" altLang="en-US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" name="TextBox 5"/>
          <p:cNvSpPr>
            <a:spLocks noChangeArrowheads="1"/>
          </p:cNvSpPr>
          <p:nvPr/>
        </p:nvSpPr>
        <p:spPr bwMode="auto">
          <a:xfrm>
            <a:off x="251520" y="1969676"/>
            <a:ext cx="39604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则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6" name="TextBox 5"/>
          <p:cNvSpPr>
            <a:spLocks noChangeArrowheads="1"/>
          </p:cNvSpPr>
          <p:nvPr/>
        </p:nvSpPr>
        <p:spPr bwMode="auto">
          <a:xfrm>
            <a:off x="1056254" y="2708920"/>
            <a:ext cx="14275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|A|=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2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，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348582" y="2708920"/>
            <a:ext cx="57518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ym typeface="Symbol"/>
              </a:rPr>
              <a:t>特征值分别为</a:t>
            </a:r>
            <a:r>
              <a:rPr lang="en-US" altLang="zh-CN" sz="2800" b="1" dirty="0">
                <a:sym typeface="Symbol"/>
              </a:rPr>
              <a:t>4</a:t>
            </a:r>
            <a:r>
              <a:rPr lang="zh-CN" altLang="en-US" sz="2800" b="1" dirty="0">
                <a:sym typeface="Symbol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 0 </a:t>
            </a:r>
            <a:r>
              <a:rPr lang="zh-CN" altLang="en-US" sz="2800" b="1" dirty="0">
                <a:sym typeface="Symbol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 1</a:t>
            </a:r>
            <a:r>
              <a:rPr lang="zh-CN" altLang="zh-CN" sz="2800" b="1" dirty="0"/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1043608" y="3337828"/>
            <a:ext cx="63367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对应的</a:t>
            </a:r>
            <a:r>
              <a:rPr lang="zh-CN" altLang="en-US" sz="2800" b="1" dirty="0">
                <a:sym typeface="Symbol"/>
              </a:rPr>
              <a:t>特征向量分别为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/>
              <a:t> 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dirty="0"/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6" name="TextBox 5"/>
          <p:cNvSpPr>
            <a:spLocks noChangeArrowheads="1"/>
          </p:cNvSpPr>
          <p:nvPr/>
        </p:nvSpPr>
        <p:spPr bwMode="auto">
          <a:xfrm>
            <a:off x="1043608" y="4417948"/>
            <a:ext cx="3284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故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562158"/>
              </p:ext>
            </p:extLst>
          </p:nvPr>
        </p:nvGraphicFramePr>
        <p:xfrm>
          <a:off x="3903588" y="3997424"/>
          <a:ext cx="1460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60160" imgH="1447560" progId="Equation.DSMT4">
                  <p:embed/>
                </p:oleObj>
              </mc:Choice>
              <mc:Fallback>
                <p:oleObj name="Equation" r:id="rId3" imgW="1460160" imgH="14475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588" y="3997424"/>
                        <a:ext cx="14605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97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14" grpId="0"/>
      <p:bldP spid="15" grpId="0"/>
      <p:bldP spid="16" grpId="0"/>
      <p:bldP spid="23" grpId="0"/>
      <p:bldP spid="24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3658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 </a:t>
            </a:r>
            <a:endParaRPr lang="zh-CN" altLang="zh-CN" sz="2800" b="1" dirty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27088" y="47625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黑体" pitchFamily="2" charset="-122"/>
              <a:ea typeface="黑体" pitchFamily="2" charset="-122"/>
              <a:sym typeface="宋体" pitchFamily="2" charset="-122"/>
            </a:endParaRPr>
          </a:p>
        </p:txBody>
      </p:sp>
      <p:sp>
        <p:nvSpPr>
          <p:cNvPr id="5" name="TextBox 4"/>
          <p:cNvSpPr>
            <a:spLocks noChangeArrowheads="1"/>
          </p:cNvSpPr>
          <p:nvPr/>
        </p:nvSpPr>
        <p:spPr bwMode="auto">
          <a:xfrm>
            <a:off x="3563930" y="376298"/>
            <a:ext cx="352957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矩阵可以相似对角化的充要条件是什么？</a:t>
            </a: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395710" y="332785"/>
            <a:ext cx="1584325" cy="935037"/>
          </a:xfrm>
          <a:prstGeom prst="wedgeRoundRectCallout">
            <a:avLst>
              <a:gd name="adj1" fmla="val 143638"/>
              <a:gd name="adj2" fmla="val -26546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问题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2</a:t>
            </a:r>
            <a:endParaRPr lang="zh-CN" altLang="en-US" sz="2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59788" y="175775"/>
            <a:ext cx="504825" cy="5413375"/>
          </a:xfrm>
        </p:spPr>
        <p:txBody>
          <a:bodyPr/>
          <a:lstStyle/>
          <a:p>
            <a:pPr eaLnBrk="1" hangingPunct="1"/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四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矩阵可以对角化的</a:t>
            </a:r>
            <a:r>
              <a:rPr lang="zh-CN" altLang="en-US" sz="2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等价条件</a:t>
            </a:r>
            <a:endParaRPr lang="en-US" altLang="zh-CN" sz="26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52022" y="1412776"/>
            <a:ext cx="5688128" cy="492125"/>
            <a:chOff x="252022" y="1556552"/>
            <a:chExt cx="5688128" cy="492125"/>
          </a:xfrm>
        </p:grpSpPr>
        <p:sp>
          <p:nvSpPr>
            <p:cNvPr id="19" name="TextBox 7"/>
            <p:cNvSpPr>
              <a:spLocks noChangeArrowheads="1"/>
            </p:cNvSpPr>
            <p:nvPr/>
          </p:nvSpPr>
          <p:spPr bwMode="auto">
            <a:xfrm>
              <a:off x="252022" y="1556552"/>
              <a:ext cx="547211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Times New Roman" pitchFamily="18" charset="0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有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n</a:t>
              </a:r>
              <a:r>
                <a:rPr lang="zh-CN" altLang="en-US" sz="26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个线性无关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的特征向量</a:t>
              </a:r>
            </a:p>
          </p:txBody>
        </p:sp>
        <p:sp>
          <p:nvSpPr>
            <p:cNvPr id="22" name="左右箭头 21"/>
            <p:cNvSpPr/>
            <p:nvPr/>
          </p:nvSpPr>
          <p:spPr bwMode="auto">
            <a:xfrm>
              <a:off x="5148095" y="1646702"/>
              <a:ext cx="792055" cy="269875"/>
            </a:xfrm>
            <a:prstGeom prst="left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7" name="TextBox 8"/>
          <p:cNvSpPr>
            <a:spLocks noChangeArrowheads="1"/>
          </p:cNvSpPr>
          <p:nvPr/>
        </p:nvSpPr>
        <p:spPr bwMode="auto">
          <a:xfrm>
            <a:off x="179695" y="1970226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Calibri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全是实数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，且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重的特征值存在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个线</a:t>
            </a:r>
            <a:endParaRPr lang="zh-CN" altLang="en-US" sz="26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Times New Roman" pitchFamily="18" charset="0"/>
            </a:endParaRPr>
          </a:p>
        </p:txBody>
      </p:sp>
      <p:sp>
        <p:nvSpPr>
          <p:cNvPr id="28" name="TextBox 9"/>
          <p:cNvSpPr>
            <a:spLocks noChangeArrowheads="1"/>
          </p:cNvSpPr>
          <p:nvPr/>
        </p:nvSpPr>
        <p:spPr bwMode="auto">
          <a:xfrm>
            <a:off x="286150" y="2586974"/>
            <a:ext cx="4933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性无关的特征向量</a:t>
            </a:r>
            <a:endParaRPr lang="zh-CN" altLang="en-US" sz="26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Times New Roman" pitchFamily="18" charset="0"/>
            </a:endParaRPr>
          </a:p>
        </p:txBody>
      </p:sp>
      <p:sp>
        <p:nvSpPr>
          <p:cNvPr id="29" name="左右箭头 28"/>
          <p:cNvSpPr/>
          <p:nvPr/>
        </p:nvSpPr>
        <p:spPr bwMode="auto">
          <a:xfrm>
            <a:off x="3780000" y="2708866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181973" y="3179227"/>
            <a:ext cx="7918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全是实数，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且每个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重的特征值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都满足</a:t>
            </a:r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395765" y="3733042"/>
            <a:ext cx="3132145" cy="48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R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E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-A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dirty="0">
                <a:latin typeface="黑体" pitchFamily="2" charset="-122"/>
                <a:ea typeface="黑体" pitchFamily="2" charset="-122"/>
                <a:cs typeface="Times New Roman" pitchFamily="18" charset="0"/>
                <a:sym typeface="Symbol"/>
              </a:rPr>
              <a:t>=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n-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n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,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3" name="TextBox 10"/>
          <p:cNvSpPr>
            <a:spLocks noChangeArrowheads="1"/>
          </p:cNvSpPr>
          <p:nvPr/>
        </p:nvSpPr>
        <p:spPr bwMode="auto">
          <a:xfrm>
            <a:off x="395710" y="4850598"/>
            <a:ext cx="69855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个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互不相同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的特征值，则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可以对角化</a:t>
            </a:r>
            <a:endParaRPr lang="zh-CN" altLang="en-US" sz="26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 autoUpdateAnimBg="0"/>
      <p:bldP spid="27" grpId="0"/>
      <p:bldP spid="28" grpId="0"/>
      <p:bldP spid="29" grpId="0" animBg="1"/>
      <p:bldP spid="30" grpId="0"/>
      <p:bldP spid="31" grpId="0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8350" y="188913"/>
            <a:ext cx="697287" cy="5413375"/>
          </a:xfrm>
        </p:spPr>
        <p:txBody>
          <a:bodyPr/>
          <a:lstStyle/>
          <a:p>
            <a:pPr marL="0" lvl="0" indent="0" algn="ctr" eaLnBrk="1" hangingPunct="1"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内</a:t>
            </a:r>
            <a:endParaRPr lang="en-US" altLang="zh-CN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endParaRPr lang="en-US" altLang="zh-CN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容</a:t>
            </a:r>
            <a:endParaRPr lang="en-US" altLang="zh-CN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endParaRPr lang="en-US" altLang="zh-CN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总</a:t>
            </a:r>
            <a:endParaRPr lang="en-US" altLang="zh-CN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endParaRPr lang="en-US" altLang="zh-CN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结</a:t>
            </a:r>
          </a:p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</a:pP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6B095B59-7879-C8B6-AC63-255939A00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412776"/>
            <a:ext cx="6048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理解相似矩阵的定义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；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B1F4A581-AFDA-7A96-8A8B-A3D745672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35" y="2921401"/>
            <a:ext cx="72186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3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掌握矩阵可以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sym typeface="宋体" pitchFamily="2" charset="-122"/>
              </a:rPr>
              <a:t>相似对角化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的三个充要条件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DB2887D7-66CA-D610-4C4E-1E5530C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820" y="3729240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并会应用。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A66200E-1525-3218-39CB-EAC3D7483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48557"/>
            <a:ext cx="6048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、</a:t>
            </a:r>
            <a:r>
              <a:rPr lang="zh-CN" altLang="en-US" sz="2800" b="1" kern="0" dirty="0">
                <a:solidFill>
                  <a:srgbClr val="000000"/>
                </a:solidFill>
                <a:sym typeface="宋体" pitchFamily="2" charset="-122"/>
              </a:rPr>
              <a:t>掌握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相似矩阵的性质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  <p:bldP spid="3" grpId="0" bldLvl="0" autoUpdateAnimBg="0"/>
      <p:bldP spid="7" grpId="0" bldLvl="0" autoUpdateAnimBg="0"/>
      <p:bldP spid="9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53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7618" y="502150"/>
            <a:ext cx="697287" cy="5413375"/>
          </a:xfrm>
        </p:spPr>
        <p:txBody>
          <a:bodyPr/>
          <a:lstStyle/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教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学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要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5" name="TextBox 9"/>
          <p:cNvSpPr>
            <a:spLocks noChangeArrowheads="1"/>
          </p:cNvSpPr>
          <p:nvPr/>
        </p:nvSpPr>
        <p:spPr bwMode="auto">
          <a:xfrm>
            <a:off x="572517" y="1282201"/>
            <a:ext cx="7331433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理解相似矩阵的定义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；</a:t>
            </a:r>
          </a:p>
        </p:txBody>
      </p:sp>
      <p:sp>
        <p:nvSpPr>
          <p:cNvPr id="56" name="TextBox 10"/>
          <p:cNvSpPr>
            <a:spLocks noChangeArrowheads="1"/>
          </p:cNvSpPr>
          <p:nvPr/>
        </p:nvSpPr>
        <p:spPr bwMode="auto">
          <a:xfrm>
            <a:off x="572517" y="3429000"/>
            <a:ext cx="7331433" cy="138499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3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掌握矩阵可以相似对角化的三个充要条件</a:t>
            </a:r>
            <a:r>
              <a:rPr lang="zh-CN" altLang="en-US" sz="2800" b="1" kern="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并会应用。</a:t>
            </a:r>
            <a:endParaRPr lang="en-US" altLang="zh-CN" sz="2800" b="1" kern="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" name="TextBox 9"/>
          <p:cNvSpPr>
            <a:spLocks noChangeArrowheads="1"/>
          </p:cNvSpPr>
          <p:nvPr/>
        </p:nvSpPr>
        <p:spPr bwMode="auto">
          <a:xfrm>
            <a:off x="572517" y="2420888"/>
            <a:ext cx="7331433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、</a:t>
            </a:r>
            <a:r>
              <a:rPr lang="zh-CN" altLang="en-US" sz="2800" b="1" kern="0" dirty="0">
                <a:solidFill>
                  <a:srgbClr val="000000"/>
                </a:solidFill>
                <a:sym typeface="宋体" pitchFamily="2" charset="-122"/>
              </a:rPr>
              <a:t>掌握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相似矩阵的性质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52242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 autoUpdateAnimBg="0"/>
      <p:bldP spid="56" grpId="0" bldLvl="0" animBg="1" autoUpdateAnimBg="0"/>
      <p:bldP spid="10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132"/>
          <p:cNvSpPr>
            <a:spLocks noChangeArrowheads="1"/>
          </p:cNvSpPr>
          <p:nvPr/>
        </p:nvSpPr>
        <p:spPr bwMode="auto">
          <a:xfrm>
            <a:off x="5867400" y="3284538"/>
            <a:ext cx="280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332943"/>
            <a:ext cx="503238" cy="5183623"/>
          </a:xfrm>
        </p:spPr>
        <p:txBody>
          <a:bodyPr/>
          <a:lstStyle/>
          <a:p>
            <a:r>
              <a:rPr lang="zh-CN" altLang="en-US" sz="2800" b="1" dirty="0"/>
              <a:t>一相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矩</a:t>
            </a:r>
            <a:endParaRPr lang="en-US" altLang="zh-CN" sz="2800" b="1" dirty="0"/>
          </a:p>
          <a:p>
            <a:r>
              <a:rPr lang="zh-CN" altLang="en-US" sz="2800" b="1" dirty="0"/>
              <a:t>阵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和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性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4049" y="332785"/>
            <a:ext cx="6577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设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/>
              <a:t>都是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600" b="1" dirty="0"/>
              <a:t>阶</a:t>
            </a:r>
            <a:r>
              <a:rPr lang="en-US" altLang="zh-CN" sz="2600" b="1" dirty="0" err="1">
                <a:latin typeface="+mn-ea"/>
                <a:ea typeface="+mn-ea"/>
              </a:rPr>
              <a:t>方阵</a:t>
            </a:r>
            <a:r>
              <a:rPr lang="en-US" altLang="zh-CN" sz="2600" b="1" dirty="0">
                <a:latin typeface="+mn-ea"/>
                <a:ea typeface="+mn-ea"/>
              </a:rPr>
              <a:t>，</a:t>
            </a:r>
            <a:r>
              <a:rPr lang="zh-CN" altLang="zh-CN" sz="2600" b="1" dirty="0"/>
              <a:t>若有可逆阵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600" b="1" dirty="0"/>
              <a:t>使</a:t>
            </a:r>
            <a:endParaRPr lang="zh-CN" altLang="en-US" sz="2600" b="1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2360" y="88026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AP=B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则称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3300"/>
                </a:solidFill>
                <a:latin typeface="宋体" pitchFamily="2" charset="-122"/>
                <a:sym typeface="宋体" pitchFamily="2" charset="-122"/>
              </a:rPr>
              <a:t>相似矩阵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  <a:sym typeface="宋体" pitchFamily="2" charset="-122"/>
              </a:rPr>
              <a:t>。</a:t>
            </a:r>
            <a:endParaRPr lang="en-US" altLang="zh-CN" sz="2600" b="1" dirty="0">
              <a:solidFill>
                <a:srgbClr val="00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12" name="Text Box 5"/>
          <p:cNvSpPr>
            <a:spLocks noChangeArrowheads="1"/>
          </p:cNvSpPr>
          <p:nvPr/>
        </p:nvSpPr>
        <p:spPr bwMode="auto">
          <a:xfrm>
            <a:off x="1475785" y="2129451"/>
            <a:ext cx="2160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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，则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1622" y="2864579"/>
            <a:ext cx="15055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5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i="1" baseline="50000" dirty="0"/>
              <a:t>T</a:t>
            </a:r>
            <a:r>
              <a:rPr lang="en-US" altLang="zh-CN" b="1" i="1" baseline="30000" dirty="0"/>
              <a:t> 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71415" y="2864549"/>
            <a:ext cx="218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360" y="3584629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7784" y="3584629"/>
            <a:ext cx="18721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B|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99792" y="4221088"/>
            <a:ext cx="2763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6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dirty="0"/>
              <a:t>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052" y="4922004"/>
            <a:ext cx="8137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7.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 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|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zh-CN" dirty="0"/>
              <a:t> </a:t>
            </a:r>
            <a:r>
              <a:rPr lang="zh-CN" altLang="zh-CN" sz="2600" b="1" dirty="0"/>
              <a:t>相似矩阵具有</a:t>
            </a:r>
            <a:r>
              <a:rPr lang="zh-CN" altLang="en-US" sz="2600" b="1" dirty="0"/>
              <a:t>相同</a:t>
            </a:r>
            <a:r>
              <a:rPr lang="zh-CN" altLang="zh-CN" sz="2600" b="1" dirty="0"/>
              <a:t>的</a:t>
            </a:r>
            <a:r>
              <a:rPr lang="zh-CN" altLang="en-US" sz="2600" b="1" dirty="0"/>
              <a:t>特征多项式、</a:t>
            </a:r>
            <a:r>
              <a:rPr lang="zh-CN" altLang="zh-CN" sz="2600" b="1" dirty="0"/>
              <a:t>特征值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51700" y="2125344"/>
            <a:ext cx="1150506" cy="523220"/>
            <a:chOff x="129208" y="932973"/>
            <a:chExt cx="1150506" cy="523220"/>
          </a:xfrm>
        </p:grpSpPr>
        <p:sp>
          <p:nvSpPr>
            <p:cNvPr id="20" name="流程图: 可选过程 1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364013" y="2492980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证明：若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364013" y="2895375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则（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baseline="30000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14" y="3255400"/>
            <a:ext cx="280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即 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baseline="30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64013" y="2492980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证明：若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364013" y="2895375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则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baseline="30000" dirty="0"/>
          </a:p>
        </p:txBody>
      </p:sp>
      <p:sp>
        <p:nvSpPr>
          <p:cNvPr id="27" name="TextBox 26"/>
          <p:cNvSpPr txBox="1"/>
          <p:nvPr/>
        </p:nvSpPr>
        <p:spPr>
          <a:xfrm>
            <a:off x="5364013" y="3255400"/>
            <a:ext cx="249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即 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/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P=B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baseline="30000" dirty="0"/>
          </a:p>
        </p:txBody>
      </p:sp>
      <p:sp>
        <p:nvSpPr>
          <p:cNvPr id="28" name="内容占位符 4"/>
          <p:cNvSpPr txBox="1">
            <a:spLocks/>
          </p:cNvSpPr>
          <p:nvPr/>
        </p:nvSpPr>
        <p:spPr bwMode="auto">
          <a:xfrm>
            <a:off x="5281493" y="2492980"/>
            <a:ext cx="2818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400" b="1" dirty="0"/>
              <a:t>证明：若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60268" y="2895375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则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400" b="1" i="1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3563888" y="3213030"/>
            <a:ext cx="460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即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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k  </a:t>
            </a:r>
          </a:p>
        </p:txBody>
      </p:sp>
      <p:sp>
        <p:nvSpPr>
          <p:cNvPr id="31" name="矩形 30"/>
          <p:cNvSpPr/>
          <p:nvPr/>
        </p:nvSpPr>
        <p:spPr>
          <a:xfrm>
            <a:off x="5428088" y="3645060"/>
            <a:ext cx="1664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P=B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400" b="1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内容占位符 4"/>
          <p:cNvSpPr txBox="1">
            <a:spLocks/>
          </p:cNvSpPr>
          <p:nvPr/>
        </p:nvSpPr>
        <p:spPr bwMode="auto">
          <a:xfrm>
            <a:off x="5364013" y="2492980"/>
            <a:ext cx="2818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sz="2400" b="1" dirty="0"/>
              <a:t>证明：若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74528" y="2953685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则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=|B|</a:t>
            </a:r>
            <a:endParaRPr lang="zh-CN" altLang="en-US" sz="2400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5374528" y="3415350"/>
            <a:ext cx="273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即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1||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A||P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=|B|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5" name="矩形 34"/>
          <p:cNvSpPr/>
          <p:nvPr/>
        </p:nvSpPr>
        <p:spPr>
          <a:xfrm>
            <a:off x="5870633" y="3817745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|A|=|B|</a:t>
            </a:r>
            <a:endParaRPr lang="zh-CN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内容占位符 4"/>
          <p:cNvSpPr txBox="1">
            <a:spLocks/>
          </p:cNvSpPr>
          <p:nvPr/>
        </p:nvSpPr>
        <p:spPr bwMode="auto">
          <a:xfrm>
            <a:off x="5147998" y="2492980"/>
            <a:ext cx="2818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sz="2400" b="1" dirty="0"/>
              <a:t>证明：若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37" name="内容占位符 4"/>
          <p:cNvSpPr txBox="1">
            <a:spLocks/>
          </p:cNvSpPr>
          <p:nvPr/>
        </p:nvSpPr>
        <p:spPr bwMode="auto">
          <a:xfrm>
            <a:off x="5147998" y="2895375"/>
            <a:ext cx="33038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None/>
            </a:pPr>
            <a:r>
              <a:rPr lang="zh-CN" altLang="en-US" sz="2400" b="1" dirty="0"/>
              <a:t>则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|B-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E|=</a:t>
            </a:r>
            <a:r>
              <a:rPr lang="en-US" altLang="zh-CN" sz="2400" dirty="0"/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AP-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E|</a:t>
            </a:r>
            <a:endParaRPr lang="zh-CN" altLang="en-US" sz="2400" dirty="0"/>
          </a:p>
        </p:txBody>
      </p:sp>
      <p:sp>
        <p:nvSpPr>
          <p:cNvPr id="38" name="内容占位符 4"/>
          <p:cNvSpPr txBox="1">
            <a:spLocks/>
          </p:cNvSpPr>
          <p:nvPr/>
        </p:nvSpPr>
        <p:spPr bwMode="auto">
          <a:xfrm>
            <a:off x="5859658" y="3285035"/>
            <a:ext cx="2520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400" dirty="0"/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AP-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/>
          </a:p>
        </p:txBody>
      </p:sp>
      <p:sp>
        <p:nvSpPr>
          <p:cNvPr id="39" name="内容占位符 4"/>
          <p:cNvSpPr txBox="1">
            <a:spLocks/>
          </p:cNvSpPr>
          <p:nvPr/>
        </p:nvSpPr>
        <p:spPr bwMode="auto">
          <a:xfrm>
            <a:off x="5859658" y="3687430"/>
            <a:ext cx="2520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400" dirty="0"/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A-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/>
          </a:p>
        </p:txBody>
      </p:sp>
      <p:sp>
        <p:nvSpPr>
          <p:cNvPr id="40" name="内容占位符 4"/>
          <p:cNvSpPr txBox="1">
            <a:spLocks/>
          </p:cNvSpPr>
          <p:nvPr/>
        </p:nvSpPr>
        <p:spPr bwMode="auto">
          <a:xfrm>
            <a:off x="5859659" y="4047455"/>
            <a:ext cx="2304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400" dirty="0"/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A-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436096" y="848325"/>
            <a:ext cx="2880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或者说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与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相似。</a:t>
            </a:r>
            <a:endParaRPr lang="en-US" altLang="zh-CN" sz="2600" b="1" dirty="0">
              <a:solidFill>
                <a:srgbClr val="FF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3528" y="4232701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5.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zh-CN" altLang="en-US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543" y="1424389"/>
            <a:ext cx="76144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称为把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变成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的相似变换矩阵。</a:t>
            </a:r>
            <a:endParaRPr lang="en-US" altLang="zh-CN" sz="2600" b="1" dirty="0">
              <a:latin typeface="Times New Roman" pitchFamily="18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5" name="Text Box 10"/>
          <p:cNvSpPr>
            <a:spLocks noChangeArrowheads="1"/>
          </p:cNvSpPr>
          <p:nvPr/>
        </p:nvSpPr>
        <p:spPr bwMode="auto">
          <a:xfrm>
            <a:off x="1903755" y="2571527"/>
            <a:ext cx="187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391290" y="2643517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的三个特征值为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5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-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2E</a:t>
            </a:r>
            <a:r>
              <a:rPr lang="en-US" altLang="zh-CN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的特征值为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23528" y="1196752"/>
            <a:ext cx="7772297" cy="1447800"/>
            <a:chOff x="327948" y="38100"/>
            <a:chExt cx="7772297" cy="1447800"/>
          </a:xfrm>
        </p:grpSpPr>
        <p:sp>
          <p:nvSpPr>
            <p:cNvPr id="10" name="TextBox 9"/>
            <p:cNvSpPr txBox="1"/>
            <p:nvPr/>
          </p:nvSpPr>
          <p:spPr>
            <a:xfrm>
              <a:off x="327948" y="476795"/>
              <a:ext cx="77722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例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                        相似，则                   </a:t>
              </a:r>
              <a:r>
                <a:rPr lang="zh-CN" altLang="en-US" sz="2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5670922"/>
                </p:ext>
              </p:extLst>
            </p:nvPr>
          </p:nvGraphicFramePr>
          <p:xfrm>
            <a:off x="2012950" y="38100"/>
            <a:ext cx="20447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044700" imgH="1447800" progId="Equation.DSMT4">
                    <p:embed/>
                  </p:oleObj>
                </mc:Choice>
                <mc:Fallback>
                  <p:oleObj name="Equation" r:id="rId3" imgW="2044700" imgH="1447800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950" y="38100"/>
                          <a:ext cx="20447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4019428"/>
                </p:ext>
              </p:extLst>
            </p:nvPr>
          </p:nvGraphicFramePr>
          <p:xfrm>
            <a:off x="5645150" y="519113"/>
            <a:ext cx="13843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384300" imgH="457200" progId="Equation.DSMT4">
                    <p:embed/>
                  </p:oleObj>
                </mc:Choice>
                <mc:Fallback>
                  <p:oleObj name="Equation" r:id="rId5" imgW="1384300" imgH="457200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5150" y="519113"/>
                          <a:ext cx="13843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391290" y="3219557"/>
            <a:ext cx="6264274" cy="522525"/>
            <a:chOff x="395710" y="1988900"/>
            <a:chExt cx="6264274" cy="522525"/>
          </a:xfrm>
        </p:grpSpPr>
        <p:sp>
          <p:nvSpPr>
            <p:cNvPr id="14" name="Text Box 41"/>
            <p:cNvSpPr>
              <a:spLocks noChangeArrowheads="1"/>
            </p:cNvSpPr>
            <p:nvPr/>
          </p:nvSpPr>
          <p:spPr bwMode="auto">
            <a:xfrm>
              <a:off x="395710" y="1988900"/>
              <a:ext cx="6264274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-1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，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1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，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3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，故             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     </a:t>
              </a:r>
              <a:endParaRPr lang="zh-CN" altLang="en-US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7220653"/>
                </p:ext>
              </p:extLst>
            </p:nvPr>
          </p:nvGraphicFramePr>
          <p:xfrm>
            <a:off x="2655888" y="2054225"/>
            <a:ext cx="18161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816100" imgH="457200" progId="Equation.DSMT4">
                    <p:embed/>
                  </p:oleObj>
                </mc:Choice>
                <mc:Fallback>
                  <p:oleObj name="Equation" r:id="rId7" imgW="1816100" imgH="457200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5888" y="2054225"/>
                          <a:ext cx="18161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5445224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27948" y="1045096"/>
            <a:ext cx="7772297" cy="1447800"/>
            <a:chOff x="327948" y="38100"/>
            <a:chExt cx="7772297" cy="1447800"/>
          </a:xfrm>
        </p:grpSpPr>
        <p:sp>
          <p:nvSpPr>
            <p:cNvPr id="15" name="TextBox 14"/>
            <p:cNvSpPr txBox="1"/>
            <p:nvPr/>
          </p:nvSpPr>
          <p:spPr>
            <a:xfrm>
              <a:off x="327948" y="489401"/>
              <a:ext cx="77722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                        相似，则                   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9750147"/>
                </p:ext>
              </p:extLst>
            </p:nvPr>
          </p:nvGraphicFramePr>
          <p:xfrm>
            <a:off x="1331640" y="38100"/>
            <a:ext cx="20447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44700" imgH="1447800" progId="Equation.DSMT4">
                    <p:embed/>
                  </p:oleObj>
                </mc:Choice>
                <mc:Fallback>
                  <p:oleObj name="Equation" r:id="rId12" imgW="20447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38100"/>
                          <a:ext cx="20447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3816253"/>
                </p:ext>
              </p:extLst>
            </p:nvPr>
          </p:nvGraphicFramePr>
          <p:xfrm>
            <a:off x="4945063" y="518592"/>
            <a:ext cx="13589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58640" imgH="457200" progId="Equation.DSMT4">
                    <p:embed/>
                  </p:oleObj>
                </mc:Choice>
                <mc:Fallback>
                  <p:oleObj name="Equation" r:id="rId14" imgW="13586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063" y="518592"/>
                          <a:ext cx="13589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955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5445224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27948" y="1045096"/>
            <a:ext cx="7772297" cy="1447800"/>
            <a:chOff x="327948" y="38100"/>
            <a:chExt cx="7772297" cy="1447800"/>
          </a:xfrm>
        </p:grpSpPr>
        <p:sp>
          <p:nvSpPr>
            <p:cNvPr id="15" name="TextBox 14"/>
            <p:cNvSpPr txBox="1"/>
            <p:nvPr/>
          </p:nvSpPr>
          <p:spPr>
            <a:xfrm>
              <a:off x="327948" y="489401"/>
              <a:ext cx="77722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                        相似，则                   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0648228"/>
                </p:ext>
              </p:extLst>
            </p:nvPr>
          </p:nvGraphicFramePr>
          <p:xfrm>
            <a:off x="1331640" y="38100"/>
            <a:ext cx="20447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044700" imgH="1447800" progId="Equation.DSMT4">
                    <p:embed/>
                  </p:oleObj>
                </mc:Choice>
                <mc:Fallback>
                  <p:oleObj name="Equation" r:id="rId12" imgW="20447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38100"/>
                          <a:ext cx="20447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0587659"/>
                </p:ext>
              </p:extLst>
            </p:nvPr>
          </p:nvGraphicFramePr>
          <p:xfrm>
            <a:off x="4945063" y="518592"/>
            <a:ext cx="13589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58640" imgH="457200" progId="Equation.DSMT4">
                    <p:embed/>
                  </p:oleObj>
                </mc:Choice>
                <mc:Fallback>
                  <p:oleObj name="Equation" r:id="rId14" imgW="13586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063" y="518592"/>
                          <a:ext cx="13589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 Box 39"/>
          <p:cNvSpPr>
            <a:spLocks noChangeArrowheads="1"/>
          </p:cNvSpPr>
          <p:nvPr/>
        </p:nvSpPr>
        <p:spPr bwMode="auto">
          <a:xfrm>
            <a:off x="395710" y="2636912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的三个特征值为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5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E</a:t>
            </a:r>
            <a:r>
              <a:rPr lang="en-US" altLang="zh-CN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的特征值为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900014" y="3410531"/>
            <a:ext cx="6264274" cy="523294"/>
            <a:chOff x="395710" y="1988900"/>
            <a:chExt cx="6264274" cy="523294"/>
          </a:xfrm>
        </p:grpSpPr>
        <p:sp>
          <p:nvSpPr>
            <p:cNvPr id="20" name="Text Box 41"/>
            <p:cNvSpPr>
              <a:spLocks noChangeArrowheads="1"/>
            </p:cNvSpPr>
            <p:nvPr/>
          </p:nvSpPr>
          <p:spPr bwMode="auto">
            <a:xfrm>
              <a:off x="395710" y="1988900"/>
              <a:ext cx="6264274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1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，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5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，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9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，故             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     </a:t>
              </a:r>
              <a:endParaRPr lang="zh-CN" altLang="en-US" dirty="0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3088611"/>
                </p:ext>
              </p:extLst>
            </p:nvPr>
          </p:nvGraphicFramePr>
          <p:xfrm>
            <a:off x="2669109" y="2054994"/>
            <a:ext cx="1790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790640" imgH="457200" progId="Equation.DSMT4">
                    <p:embed/>
                  </p:oleObj>
                </mc:Choice>
                <mc:Fallback>
                  <p:oleObj name="Equation" r:id="rId16" imgW="17906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9109" y="2054994"/>
                          <a:ext cx="1790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643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5" name="Text Box 10"/>
          <p:cNvSpPr>
            <a:spLocks noChangeArrowheads="1"/>
          </p:cNvSpPr>
          <p:nvPr/>
        </p:nvSpPr>
        <p:spPr bwMode="auto">
          <a:xfrm>
            <a:off x="1908175" y="1412875"/>
            <a:ext cx="187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7" name="Text Box 18"/>
          <p:cNvSpPr>
            <a:spLocks noChangeArrowheads="1"/>
          </p:cNvSpPr>
          <p:nvPr/>
        </p:nvSpPr>
        <p:spPr bwMode="auto">
          <a:xfrm>
            <a:off x="395537" y="2497483"/>
            <a:ext cx="7416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解：因为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与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相似，所以存在可逆矩阵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，使得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95536" y="1055688"/>
            <a:ext cx="7600467" cy="1447800"/>
            <a:chOff x="395709" y="2635250"/>
            <a:chExt cx="7600467" cy="1447800"/>
          </a:xfrm>
        </p:grpSpPr>
        <p:sp>
          <p:nvSpPr>
            <p:cNvPr id="17" name="TextBox 16"/>
            <p:cNvSpPr txBox="1"/>
            <p:nvPr/>
          </p:nvSpPr>
          <p:spPr>
            <a:xfrm>
              <a:off x="395709" y="3068975"/>
              <a:ext cx="76004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例</a:t>
              </a:r>
              <a:r>
                <a:rPr lang="en-US" altLang="zh-CN" sz="2600" b="1" dirty="0"/>
                <a:t>2  </a:t>
              </a:r>
              <a:r>
                <a:rPr lang="zh-CN" altLang="en-US" sz="2600" b="1" dirty="0"/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/>
                <a:t>与                                  相似，则                   </a:t>
              </a:r>
              <a:r>
                <a:rPr lang="zh-CN" altLang="en-US" sz="2600" b="1" u="sng" dirty="0"/>
                <a:t>      </a:t>
              </a:r>
              <a:r>
                <a:rPr lang="zh-CN" altLang="en-US" sz="2600" b="1" dirty="0"/>
                <a:t> </a:t>
              </a:r>
              <a:r>
                <a:rPr lang="en-US" altLang="zh-CN" sz="2600" b="1" dirty="0"/>
                <a:t>.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2058988" y="2635250"/>
            <a:ext cx="24130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413000" imgH="1447800" progId="Equation.DSMT4">
                    <p:embed/>
                  </p:oleObj>
                </mc:Choice>
                <mc:Fallback>
                  <p:oleObj name="Equation" r:id="rId3" imgW="2413000" imgH="1447800" progId="Equation.DSMT4">
                    <p:embed/>
                    <p:pic>
                      <p:nvPicPr>
                        <p:cNvPr id="18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988" y="2635250"/>
                          <a:ext cx="24130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5924568" y="3071810"/>
            <a:ext cx="1219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219200" imgH="457200" progId="Equation.DSMT4">
                    <p:embed/>
                  </p:oleObj>
                </mc:Choice>
                <mc:Fallback>
                  <p:oleObj name="Equation" r:id="rId5" imgW="1219200" imgH="457200" progId="Equation.DSMT4">
                    <p:embed/>
                    <p:pic>
                      <p:nvPicPr>
                        <p:cNvPr id="19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4568" y="3071810"/>
                          <a:ext cx="12192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414165" y="3073523"/>
            <a:ext cx="7229496" cy="539628"/>
            <a:chOff x="416613" y="4653085"/>
            <a:chExt cx="7229496" cy="539628"/>
          </a:xfrm>
        </p:grpSpPr>
        <p:sp>
          <p:nvSpPr>
            <p:cNvPr id="21" name="TextBox 20"/>
            <p:cNvSpPr txBox="1"/>
            <p:nvPr/>
          </p:nvSpPr>
          <p:spPr>
            <a:xfrm>
              <a:off x="460375" y="4653085"/>
              <a:ext cx="63437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                           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zh-CN" altLang="en-US" sz="2600" b="1" dirty="0"/>
                <a:t>故</a:t>
              </a: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416613" y="4724400"/>
            <a:ext cx="15367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536033" imgH="355446" progId="Equation.DSMT4">
                    <p:embed/>
                  </p:oleObj>
                </mc:Choice>
                <mc:Fallback>
                  <p:oleObj name="Equation" r:id="rId7" imgW="1536033" imgH="355446" progId="Equation.DSMT4">
                    <p:embed/>
                    <p:pic>
                      <p:nvPicPr>
                        <p:cNvPr id="22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13" y="4724400"/>
                          <a:ext cx="15367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2439109" y="4659313"/>
            <a:ext cx="52070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207000" imgH="533400" progId="Equation.DSMT4">
                    <p:embed/>
                  </p:oleObj>
                </mc:Choice>
                <mc:Fallback>
                  <p:oleObj name="Equation" r:id="rId9" imgW="5207000" imgH="533400" progId="Equation.DSMT4">
                    <p:embed/>
                    <p:pic>
                      <p:nvPicPr>
                        <p:cNvPr id="23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9109" y="4659313"/>
                          <a:ext cx="5207000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2933"/>
              </p:ext>
            </p:extLst>
          </p:nvPr>
        </p:nvGraphicFramePr>
        <p:xfrm>
          <a:off x="423690" y="3714751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05000" imgH="457200" progId="Equation.DSMT4">
                  <p:embed/>
                </p:oleObj>
              </mc:Choice>
              <mc:Fallback>
                <p:oleObj name="Equation" r:id="rId11" imgW="1905000" imgH="45720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90" y="3714751"/>
                        <a:ext cx="190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38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45&quot;]}]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45&quot;]}]"/>
  <p:tag name="PROBLEMSCORE" val="1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-2&quot;]}]"/>
  <p:tag name="PROBLEMSCORE" val="1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-2&quot;]}]"/>
  <p:tag name="PROBLEMSCORE" val="1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4055</TotalTime>
  <Words>2783</Words>
  <Application>Microsoft Office PowerPoint</Application>
  <PresentationFormat>全屏显示(4:3)</PresentationFormat>
  <Paragraphs>554</Paragraphs>
  <Slides>32</Slides>
  <Notes>25</Notes>
  <HiddenSlides>2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黑体</vt:lpstr>
      <vt:lpstr>宋体</vt:lpstr>
      <vt:lpstr>Microsoft Yahei</vt:lpstr>
      <vt:lpstr>Arial</vt:lpstr>
      <vt:lpstr>Calibri</vt:lpstr>
      <vt:lpstr>Cambria Math</vt:lpstr>
      <vt:lpstr>Times New Roman</vt:lpstr>
      <vt:lpstr>Office 主题</vt:lpstr>
      <vt:lpstr>Equation</vt:lpstr>
      <vt:lpstr>复  习</vt:lpstr>
      <vt:lpstr>5.2  方阵的特征值和特征向量</vt:lpstr>
      <vt:lpstr>PowerPoint 演示文稿</vt:lpstr>
      <vt:lpstr>5.3   相   似   矩   阵</vt:lpstr>
      <vt:lpstr>5.3   相   似   矩   阵</vt:lpstr>
      <vt:lpstr>5.3   相   似   矩   阵</vt:lpstr>
      <vt:lpstr>PowerPoint 演示文稿</vt:lpstr>
      <vt:lpstr>PowerPoint 演示文稿</vt:lpstr>
      <vt:lpstr>5.3   相   似   矩   阵</vt:lpstr>
      <vt:lpstr>PowerPoint 演示文稿</vt:lpstr>
      <vt:lpstr>PowerPoint 演示文稿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Xiaotong Chen</cp:lastModifiedBy>
  <cp:revision>382</cp:revision>
  <dcterms:created xsi:type="dcterms:W3CDTF">2015-01-02T08:47:50Z</dcterms:created>
  <dcterms:modified xsi:type="dcterms:W3CDTF">2023-11-13T13:12:51Z</dcterms:modified>
</cp:coreProperties>
</file>