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28" r:id="rId2"/>
    <p:sldId id="336" r:id="rId3"/>
    <p:sldId id="286" r:id="rId4"/>
    <p:sldId id="330" r:id="rId5"/>
    <p:sldId id="335" r:id="rId6"/>
    <p:sldId id="305" r:id="rId7"/>
    <p:sldId id="346" r:id="rId8"/>
    <p:sldId id="306" r:id="rId9"/>
    <p:sldId id="307" r:id="rId10"/>
    <p:sldId id="308" r:id="rId11"/>
    <p:sldId id="323" r:id="rId12"/>
    <p:sldId id="338" r:id="rId13"/>
    <p:sldId id="339" r:id="rId14"/>
    <p:sldId id="341" r:id="rId15"/>
    <p:sldId id="342" r:id="rId16"/>
    <p:sldId id="343" r:id="rId17"/>
    <p:sldId id="344" r:id="rId18"/>
    <p:sldId id="345" r:id="rId19"/>
    <p:sldId id="337" r:id="rId20"/>
    <p:sldId id="314" r:id="rId21"/>
    <p:sldId id="331" r:id="rId22"/>
    <p:sldId id="332" r:id="rId23"/>
    <p:sldId id="333" r:id="rId24"/>
    <p:sldId id="317" r:id="rId25"/>
    <p:sldId id="318" r:id="rId26"/>
    <p:sldId id="319" r:id="rId27"/>
    <p:sldId id="320" r:id="rId28"/>
    <p:sldId id="321" r:id="rId29"/>
    <p:sldId id="322" r:id="rId30"/>
    <p:sldId id="327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9ED"/>
    <a:srgbClr val="D2888D"/>
    <a:srgbClr val="F1DFF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86372" autoAdjust="0"/>
  </p:normalViewPr>
  <p:slideViewPr>
    <p:cSldViewPr>
      <p:cViewPr varScale="1">
        <p:scale>
          <a:sx n="91" d="100"/>
          <a:sy n="91" d="100"/>
        </p:scale>
        <p:origin x="3671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FB4D2504-1DEC-46CB-A902-51C3736C5DE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34540EAD-A8F3-4DC8-A605-E5CEC33FAEF9}" type="presOf" srcId="{A4DBE9E6-97EB-4725-A2C1-3C97D390DE6E}" destId="{CD4B3101-F142-4E5E-B80A-8D9996F097C7}" srcOrd="0" destOrd="0" presId="urn:microsoft.com/office/officeart/2005/8/layout/venn1"/>
    <dgm:cxn modelId="{C775BE4C-04B1-4B44-8253-F09FE1C7010C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7E85235D-86D6-4424-88FF-6F32A3C69FDB}" type="presOf" srcId="{B9B3E140-8B8D-4175-BD94-00D1649702AA}" destId="{6DAFA64C-DC3D-43CC-9306-9A83B9F4FF30}" srcOrd="0" destOrd="0" presId="urn:microsoft.com/office/officeart/2005/8/layout/venn1"/>
    <dgm:cxn modelId="{BFC9C894-A366-4522-A268-F8BECD20B11B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92B99A6-4E9C-4C6B-80D1-6B8F20807BA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581EC8E-914C-4D65-AE74-122FF4853DD7}" type="presOf" srcId="{AABD46EF-623D-4EC1-9905-9F9517C84035}" destId="{8A8110AF-7FCF-4E47-932E-B9CB33926204}" srcOrd="0" destOrd="0" presId="urn:microsoft.com/office/officeart/2005/8/layout/venn1"/>
    <dgm:cxn modelId="{05CC109B-673F-4B39-A6F3-D7BF2450A4A3}" type="presOf" srcId="{938154DC-7DEC-4435-8AEE-F287F60DA644}" destId="{A319629E-037B-4B5B-8915-441F51FA60BC}" srcOrd="0" destOrd="0" presId="urn:microsoft.com/office/officeart/2005/8/layout/venn1"/>
    <dgm:cxn modelId="{C437C7AA-24AA-4064-AEC7-1654B689792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F6421619-9F1F-43EA-89EB-D93B19205391}" type="presOf" srcId="{45ECB1DE-4976-41EA-BF4A-BA9625218151}" destId="{61DA2F6A-A3A4-47F6-9631-E32DDDDECDEE}" srcOrd="0" destOrd="0" presId="urn:microsoft.com/office/officeart/2005/8/layout/venn1"/>
    <dgm:cxn modelId="{C144F840-3D1F-419A-91A1-78EADD94056C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EF94DC-1533-4095-A764-200C02217AF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10ED7A2-C474-4151-B190-0E4DBD0083B8}" type="presOf" srcId="{21F9EB01-2DBC-4DE3-BF4F-D736561A8F50}" destId="{EDBBB33F-27B5-48AE-A61C-C9DE23066AD1}" srcOrd="0" destOrd="0" presId="urn:microsoft.com/office/officeart/2005/8/layout/venn1"/>
    <dgm:cxn modelId="{278368C8-BC2F-4ACD-9A3A-08A26F42ABBD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041504D6-6CAC-4CD8-B558-CBBA0000BA0F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6490B66B-A829-4254-84A0-4043FDE4A8E3}" type="presOf" srcId="{4E65984A-BA92-43D1-B9A2-B9086CB43038}" destId="{952DD290-D500-4BE9-9525-723274617DF1}" srcOrd="0" destOrd="0" presId="urn:microsoft.com/office/officeart/2005/8/layout/venn1"/>
    <dgm:cxn modelId="{DE0007AD-CAC0-49AC-B364-620FFEE15E1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7DB69431-F1A2-42DE-A658-5E5856E8EB2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67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74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9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20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29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9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42.wmf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oleObject" Target="../embeddings/oleObject53.bin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3.tm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44.wmf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oleObject" Target="../embeddings/oleObject54.bin"/><Relationship Id="rId2" Type="http://schemas.openxmlformats.org/officeDocument/2006/relationships/tags" Target="../tags/tag13.xml"/><Relationship Id="rId16" Type="http://schemas.openxmlformats.org/officeDocument/2006/relationships/image" Target="../media/image43.tmp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15" Type="http://schemas.openxmlformats.org/officeDocument/2006/relationships/image" Target="../media/image45.wmf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44.wmf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43.tmp"/><Relationship Id="rId2" Type="http://schemas.openxmlformats.org/officeDocument/2006/relationships/tags" Target="../tags/tag23.xml"/><Relationship Id="rId16" Type="http://schemas.openxmlformats.org/officeDocument/2006/relationships/oleObject" Target="../embeddings/oleObject58.bin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6.xml"/><Relationship Id="rId15" Type="http://schemas.openxmlformats.org/officeDocument/2006/relationships/image" Target="../media/image45.wmf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50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4" Type="http://schemas.openxmlformats.org/officeDocument/2006/relationships/image" Target="../media/image10.wmf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218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>
                <a:solidFill>
                  <a:srgbClr val="FF0000"/>
                </a:solidFill>
              </a:rPr>
              <a:t>相似矩阵具有</a:t>
            </a:r>
            <a:r>
              <a:rPr lang="zh-CN" altLang="en-US" sz="2600" b="1" dirty="0">
                <a:solidFill>
                  <a:srgbClr val="FF0000"/>
                </a:solidFill>
              </a:rPr>
              <a:t>相同</a:t>
            </a:r>
            <a:r>
              <a:rPr lang="zh-CN" altLang="zh-CN" sz="2600" b="1" dirty="0">
                <a:solidFill>
                  <a:srgbClr val="FF0000"/>
                </a:solidFill>
              </a:rPr>
              <a:t>的特征值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911" y="4232701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1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有重特征值</a:t>
            </a:r>
            <a:r>
              <a:rPr lang="zh-CN" altLang="en-US" sz="2600" b="1" dirty="0">
                <a:latin typeface="宋体" pitchFamily="2" charset="-122"/>
              </a:rPr>
              <a:t>时,求正交相似变换矩阵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宋体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, 求出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itchFamily="18" charset="0"/>
              </a:rPr>
              <a:t>E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</a:rPr>
              <a:t>–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835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系，并将其按施密特正交规范化过程正交化和单位化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(2)</a:t>
            </a:r>
            <a:r>
              <a:rPr lang="zh-CN" altLang="en-US" sz="2600" b="1" dirty="0">
                <a:latin typeface="Times New Roman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80974" y="3502025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注：正交化是对</a:t>
            </a:r>
            <a:r>
              <a:rPr lang="zh-CN" altLang="en-US" sz="2600" b="1" dirty="0">
                <a:solidFill>
                  <a:srgbClr val="FF0000"/>
                </a:solidFill>
              </a:rPr>
              <a:t>每个特征值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，所对应的</a:t>
            </a:r>
            <a:r>
              <a:rPr lang="zh-CN" altLang="en-US" sz="2600" b="1" dirty="0">
                <a:solidFill>
                  <a:srgbClr val="FF0000"/>
                </a:solidFill>
              </a:rPr>
              <a:t>线性无关</a:t>
            </a:r>
            <a:r>
              <a:rPr lang="zh-CN" altLang="en-US" sz="2600" b="1" dirty="0"/>
              <a:t>的</a:t>
            </a: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79695" y="4016632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   特征向量分别进行的。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不同特征值对应的特征向</a:t>
            </a:r>
            <a:endParaRPr lang="zh-CN" altLang="en-US" sz="2600" b="1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33374" y="4520667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       特征向量一定正交，</a:t>
            </a:r>
            <a:r>
              <a:rPr lang="zh-CN" altLang="en-US" sz="2600" b="1" dirty="0"/>
              <a:t>不需要再正交化。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0" grpId="0"/>
      <p:bldP spid="12" grpId="0"/>
      <p:bldP spid="1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33363" y="260648"/>
            <a:ext cx="8011160" cy="1449391"/>
            <a:chOff x="0" y="-11"/>
            <a:chExt cx="12617" cy="2282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714"/>
              <a:ext cx="1261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highlight>
                    <a:srgbClr val="FFFF00"/>
                  </a:highlight>
                </a:rPr>
                <a:t>例</a:t>
              </a:r>
              <a:r>
                <a:rPr lang="en-US" altLang="zh-CN" sz="2600" b="1" dirty="0">
                  <a:highlight>
                    <a:srgbClr val="FFFF00"/>
                  </a:highlight>
                </a:rPr>
                <a:t>3</a:t>
              </a:r>
              <a:r>
                <a:rPr lang="en-US" altLang="zh-CN" sz="2600" b="1" dirty="0"/>
                <a:t>  </a:t>
              </a:r>
              <a:r>
                <a:rPr lang="zh-CN" altLang="en-US" sz="2600" b="1" dirty="0">
                  <a:latin typeface="Times New Roman" pitchFamily="18" charset="0"/>
                </a:rPr>
                <a:t>  设                              ，求一个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正交阵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</a:rPr>
                <a:t>Q</a:t>
              </a:r>
              <a:r>
                <a:rPr lang="zh-CN" altLang="en-US" sz="2600" b="1" i="1" dirty="0">
                  <a:solidFill>
                    <a:srgbClr val="FF0000"/>
                  </a:solidFill>
                  <a:latin typeface="Times New Roman" pitchFamily="18" charset="0"/>
                </a:rPr>
                <a:t>，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93880543"/>
                </p:ext>
              </p:extLst>
            </p:nvPr>
          </p:nvGraphicFramePr>
          <p:xfrm>
            <a:off x="2012" y="-11"/>
            <a:ext cx="3800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13000" imgH="1447800" progId="Equation.DSMT4">
                    <p:embed/>
                  </p:oleObj>
                </mc:Choice>
                <mc:Fallback>
                  <p:oleObj name="Equation" r:id="rId3" imgW="2413000" imgH="1447800" progId="Equation.DSMT4">
                    <p:embed/>
                    <p:pic>
                      <p:nvPicPr>
                        <p:cNvPr id="0" name="Picture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-11"/>
                          <a:ext cx="3800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23930" y="1648990"/>
            <a:ext cx="36920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使</a:t>
            </a:r>
            <a:r>
              <a:rPr lang="en-US" altLang="zh-CN" sz="2600" b="1" i="1" dirty="0">
                <a:latin typeface="Times New Roman" pitchFamily="18" charset="0"/>
              </a:rPr>
              <a:t>Q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AQ</a:t>
            </a:r>
            <a:r>
              <a:rPr lang="zh-CN" altLang="en-US" sz="2600" b="1" dirty="0"/>
              <a:t>为对角阵。</a:t>
            </a: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2224617"/>
            <a:ext cx="638167" cy="4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8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850076"/>
              </p:ext>
            </p:extLst>
          </p:nvPr>
        </p:nvGraphicFramePr>
        <p:xfrm>
          <a:off x="1102568" y="2414848"/>
          <a:ext cx="67818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81680" imgH="1447560" progId="Equation.DSMT4">
                  <p:embed/>
                </p:oleObj>
              </mc:Choice>
              <mc:Fallback>
                <p:oleObj name="Equation" r:id="rId5" imgW="678168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68" y="2414848"/>
                        <a:ext cx="678180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0306"/>
              </p:ext>
            </p:extLst>
          </p:nvPr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403440" imgH="1447560" progId="Equation.DSMT4">
                  <p:embed/>
                </p:oleObj>
              </mc:Choice>
              <mc:Fallback>
                <p:oleObj name="Equation" r:id="rId7" imgW="3403440" imgH="1447560" progId="Equation.DSMT4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1510721"/>
              </p:ext>
            </p:extLst>
          </p:nvPr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71800" imgH="431640" progId="Equation.DSMT4">
                  <p:embed/>
                </p:oleObj>
              </mc:Choice>
              <mc:Fallback>
                <p:oleObj name="Equation" r:id="rId9" imgW="2971800" imgH="431640" progId="Equation.DSMT4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874264"/>
              </p:ext>
            </p:extLst>
          </p:nvPr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50880" imgH="431640" progId="Equation.DSMT4">
                  <p:embed/>
                </p:oleObj>
              </mc:Choice>
              <mc:Fallback>
                <p:oleObj name="Equation" r:id="rId11" imgW="2450880" imgH="431640" progId="Equation.DSMT4">
                  <p:embed/>
                  <p:pic>
                    <p:nvPicPr>
                      <p:cNvPr id="0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614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512534"/>
              </p:ext>
            </p:extLst>
          </p:nvPr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03440" imgH="1447560" progId="Equation.DSMT4">
                  <p:embed/>
                </p:oleObj>
              </mc:Choice>
              <mc:Fallback>
                <p:oleObj name="Equation" r:id="rId3" imgW="340344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3099053"/>
              </p:ext>
            </p:extLst>
          </p:nvPr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71800" imgH="431640" progId="Equation.DSMT4">
                  <p:embed/>
                </p:oleObj>
              </mc:Choice>
              <mc:Fallback>
                <p:oleObj name="Equation" r:id="rId5" imgW="297180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15715"/>
              </p:ext>
            </p:extLst>
          </p:nvPr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50880" imgH="431640" progId="Equation.DSMT4">
                  <p:embed/>
                </p:oleObj>
              </mc:Choice>
              <mc:Fallback>
                <p:oleObj name="Equation" r:id="rId7" imgW="245088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8654491"/>
              </p:ext>
            </p:extLst>
          </p:nvPr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79960" imgH="1447560" progId="Equation.DSMT4">
                  <p:embed/>
                </p:oleObj>
              </mc:Choice>
              <mc:Fallback>
                <p:oleObj name="Equation" r:id="rId9" imgW="5079960" imgH="1447560" progId="Equation.DSMT4">
                  <p:embed/>
                  <p:pic>
                    <p:nvPicPr>
                      <p:cNvPr id="0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781052"/>
              </p:ext>
            </p:extLst>
          </p:nvPr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79960" imgH="1447560" progId="Equation.DSMT4">
                  <p:embed/>
                </p:oleObj>
              </mc:Choice>
              <mc:Fallback>
                <p:oleObj name="Equation" r:id="rId3" imgW="5079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38163" y="3717032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/>
              </a:rPr>
              <a:t> 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9552" y="4304709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6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7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9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4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5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39553" y="54868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故正交矩阵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/>
              <a:t>为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1904861"/>
              </p:ext>
            </p:extLst>
          </p:nvPr>
        </p:nvGraphicFramePr>
        <p:xfrm>
          <a:off x="3650580" y="188640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41600" imgH="2819160" progId="Equation.DSMT4">
                  <p:embed/>
                </p:oleObj>
              </mc:Choice>
              <mc:Fallback>
                <p:oleObj name="Equation" r:id="rId6" imgW="3441600" imgH="2819160" progId="Equation.DSMT4">
                  <p:embed/>
                  <p:pic>
                    <p:nvPicPr>
                      <p:cNvPr id="0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80" y="188640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67544" y="3080573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对角矩阵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=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(1,1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2),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4283274" y="306896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AQ=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611560" y="3645024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/>
              </a:rPr>
              <a:t>注意排列顺序！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11560" y="4149080"/>
            <a:ext cx="44644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/>
              </a:rPr>
              <a:t>基本运算，必须熟练掌握！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24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3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16"/>
          <p:cNvSpPr>
            <a:spLocks noChangeArrowheads="1"/>
          </p:cNvSpPr>
          <p:nvPr/>
        </p:nvSpPr>
        <p:spPr bwMode="auto">
          <a:xfrm>
            <a:off x="1763713" y="1989138"/>
            <a:ext cx="37449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 Box 23"/>
          <p:cNvSpPr>
            <a:spLocks noChangeArrowheads="1"/>
          </p:cNvSpPr>
          <p:nvPr/>
        </p:nvSpPr>
        <p:spPr bwMode="auto">
          <a:xfrm>
            <a:off x="2411413" y="4149725"/>
            <a:ext cx="230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7150" y="-27643"/>
            <a:ext cx="8260398" cy="1449390"/>
            <a:chOff x="0" y="-156"/>
            <a:chExt cx="13009" cy="2282"/>
          </a:xfrm>
        </p:grpSpPr>
        <p:sp>
          <p:nvSpPr>
            <p:cNvPr id="7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highlight>
                    <a:srgbClr val="FFFF00"/>
                  </a:highlight>
                </a:rPr>
                <a:t>练习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9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33275758"/>
                </p:ext>
              </p:extLst>
            </p:nvPr>
          </p:nvGraphicFramePr>
          <p:xfrm>
            <a:off x="1866" y="-156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247900" imgH="1447800" progId="Equation.DSMT4">
                    <p:embed/>
                  </p:oleObj>
                </mc:Choice>
                <mc:Fallback>
                  <p:oleObj name="Equation" r:id="rId3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-156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68652764"/>
                </p:ext>
              </p:extLst>
            </p:nvPr>
          </p:nvGraphicFramePr>
          <p:xfrm>
            <a:off x="9661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01309" imgH="355446" progId="Equation.DSMT4">
                    <p:embed/>
                  </p:oleObj>
                </mc:Choice>
                <mc:Fallback>
                  <p:oleObj name="Equation" r:id="rId5" imgW="901309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1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311150" y="2176463"/>
            <a:ext cx="598897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   解：矩阵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的特征多项式为</a:t>
            </a:r>
          </a:p>
        </p:txBody>
      </p:sp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4624187"/>
              </p:ext>
            </p:extLst>
          </p:nvPr>
        </p:nvGraphicFramePr>
        <p:xfrm>
          <a:off x="443071" y="2711768"/>
          <a:ext cx="42941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92600" imgH="1447800" progId="Equation.DSMT4">
                  <p:embed/>
                </p:oleObj>
              </mc:Choice>
              <mc:Fallback>
                <p:oleObj name="Equation" r:id="rId7" imgW="4292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71" y="2711768"/>
                        <a:ext cx="42941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8"/>
          <p:cNvGrpSpPr>
            <a:grpSpLocks/>
          </p:cNvGrpSpPr>
          <p:nvPr/>
        </p:nvGrpSpPr>
        <p:grpSpPr bwMode="auto">
          <a:xfrm>
            <a:off x="286488" y="4670664"/>
            <a:ext cx="5869622" cy="492157"/>
            <a:chOff x="335" y="0"/>
            <a:chExt cx="9243" cy="777"/>
          </a:xfrm>
        </p:grpSpPr>
        <p:sp>
          <p:nvSpPr>
            <p:cNvPr id="16" name="Text Box 39"/>
            <p:cNvSpPr txBox="1">
              <a:spLocks noChangeArrowheads="1"/>
            </p:cNvSpPr>
            <p:nvPr/>
          </p:nvSpPr>
          <p:spPr bwMode="auto">
            <a:xfrm>
              <a:off x="335" y="0"/>
              <a:ext cx="9243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得</a:t>
              </a:r>
              <a:r>
                <a:rPr lang="zh-CN" altLang="en-US" sz="2600" b="1" i="1" dirty="0">
                  <a:latin typeface="Times New Roman" pitchFamily="18" charset="0"/>
                </a:rPr>
                <a:t> A</a:t>
              </a:r>
              <a:r>
                <a:rPr lang="zh-CN" altLang="en-US" dirty="0"/>
                <a:t> </a:t>
              </a:r>
              <a:r>
                <a:rPr lang="zh-CN" altLang="en-US" sz="2600" b="1" dirty="0"/>
                <a:t>的特征值为                      , </a:t>
              </a:r>
            </a:p>
          </p:txBody>
        </p:sp>
        <p:graphicFrame>
          <p:nvGraphicFramePr>
            <p:cNvPr id="1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025435"/>
                </p:ext>
              </p:extLst>
            </p:nvPr>
          </p:nvGraphicFramePr>
          <p:xfrm>
            <a:off x="4219" y="86"/>
            <a:ext cx="2295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85255" imgH="406224" progId="Equation.DSMT4">
                    <p:embed/>
                  </p:oleObj>
                </mc:Choice>
                <mc:Fallback>
                  <p:oleObj name="Equation" r:id="rId9" imgW="1485255" imgH="406224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9" y="86"/>
                          <a:ext cx="2295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5754369"/>
                </p:ext>
              </p:extLst>
            </p:nvPr>
          </p:nvGraphicFramePr>
          <p:xfrm>
            <a:off x="6997" y="97"/>
            <a:ext cx="160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40948" imgH="418918" progId="Equation.DSMT4">
                    <p:embed/>
                  </p:oleObj>
                </mc:Choice>
                <mc:Fallback>
                  <p:oleObj name="Equation" r:id="rId11" imgW="1040948" imgH="418918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" y="97"/>
                          <a:ext cx="1600" cy="6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40747" y="5388220"/>
            <a:ext cx="6275388" cy="488950"/>
            <a:chOff x="0" y="0"/>
            <a:chExt cx="9882" cy="768"/>
          </a:xfrm>
        </p:grpSpPr>
        <p:sp>
          <p:nvSpPr>
            <p:cNvPr id="20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59620670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48975" imgH="291973" progId="Equation.DSMT4">
                    <p:embed/>
                  </p:oleObj>
                </mc:Choice>
                <mc:Fallback>
                  <p:oleObj name="Equation" r:id="rId13" imgW="748975" imgH="2919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3998849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954951" imgH="355446" progId="Equation.DSMT4">
                    <p:embed/>
                  </p:oleObj>
                </mc:Choice>
                <mc:Fallback>
                  <p:oleObj name="Equation" r:id="rId15" imgW="1954951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8852798"/>
              </p:ext>
            </p:extLst>
          </p:nvPr>
        </p:nvGraphicFramePr>
        <p:xfrm>
          <a:off x="4744559" y="2924965"/>
          <a:ext cx="3009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009900" imgH="939800" progId="Equation.DSMT4">
                  <p:embed/>
                </p:oleObj>
              </mc:Choice>
              <mc:Fallback>
                <p:oleObj name="Equation" r:id="rId17" imgW="3009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4559" y="2924965"/>
                        <a:ext cx="30099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197092"/>
              </p:ext>
            </p:extLst>
          </p:nvPr>
        </p:nvGraphicFramePr>
        <p:xfrm>
          <a:off x="4780795" y="4155567"/>
          <a:ext cx="227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73300" imgH="431800" progId="Equation.DSMT4">
                  <p:embed/>
                </p:oleObj>
              </mc:Choice>
              <mc:Fallback>
                <p:oleObj name="Equation" r:id="rId19" imgW="2273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795" y="4155567"/>
                        <a:ext cx="2273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10442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240747" y="5388220"/>
            <a:ext cx="6275388" cy="488950"/>
            <a:chOff x="0" y="0"/>
            <a:chExt cx="9882" cy="768"/>
          </a:xfrm>
        </p:grpSpPr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12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4490167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48975" imgH="291973" progId="Equation.DSMT4">
                    <p:embed/>
                  </p:oleObj>
                </mc:Choice>
                <mc:Fallback>
                  <p:oleObj name="Equation" r:id="rId3" imgW="748975" imgH="2919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96977948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54951" imgH="355446" progId="Equation.DSMT4">
                    <p:embed/>
                  </p:oleObj>
                </mc:Choice>
                <mc:Fallback>
                  <p:oleObj name="Equation" r:id="rId5" imgW="1954951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57150" y="-27643"/>
            <a:ext cx="8260398" cy="1449390"/>
            <a:chOff x="0" y="-156"/>
            <a:chExt cx="13009" cy="2282"/>
          </a:xfrm>
        </p:grpSpPr>
        <p:sp>
          <p:nvSpPr>
            <p:cNvPr id="18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练习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19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3561454"/>
                </p:ext>
              </p:extLst>
            </p:nvPr>
          </p:nvGraphicFramePr>
          <p:xfrm>
            <a:off x="1866" y="-156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247900" imgH="1447800" progId="Equation.DSMT4">
                    <p:embed/>
                  </p:oleObj>
                </mc:Choice>
                <mc:Fallback>
                  <p:oleObj name="Equation" r:id="rId7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-156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8468560"/>
                </p:ext>
              </p:extLst>
            </p:nvPr>
          </p:nvGraphicFramePr>
          <p:xfrm>
            <a:off x="9661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01309" imgH="355446" progId="Equation.DSMT4">
                    <p:embed/>
                  </p:oleObj>
                </mc:Choice>
                <mc:Fallback>
                  <p:oleObj name="Equation" r:id="rId9" imgW="901309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1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</p:spTree>
    <p:extLst>
      <p:ext uri="{BB962C8B-B14F-4D97-AF65-F5344CB8AC3E}">
        <p14:creationId xmlns:p14="http://schemas.microsoft.com/office/powerpoint/2010/main" val="37575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0.00452 -0.489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-2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312752" y="2060905"/>
            <a:ext cx="6275388" cy="488950"/>
            <a:chOff x="0" y="0"/>
            <a:chExt cx="9882" cy="768"/>
          </a:xfrm>
        </p:grpSpPr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0" y="0"/>
              <a:ext cx="9882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当           时 解方程</a:t>
              </a:r>
            </a:p>
          </p:txBody>
        </p:sp>
        <p:graphicFrame>
          <p:nvGraphicFramePr>
            <p:cNvPr id="12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58271929"/>
                </p:ext>
              </p:extLst>
            </p:nvPr>
          </p:nvGraphicFramePr>
          <p:xfrm>
            <a:off x="793" y="185"/>
            <a:ext cx="113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48975" imgH="291973" progId="Equation.DSMT4">
                    <p:embed/>
                  </p:oleObj>
                </mc:Choice>
                <mc:Fallback>
                  <p:oleObj name="Equation" r:id="rId3" imgW="748975" imgH="2919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5"/>
                          <a:ext cx="113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31437301"/>
                </p:ext>
              </p:extLst>
            </p:nvPr>
          </p:nvGraphicFramePr>
          <p:xfrm>
            <a:off x="4551" y="194"/>
            <a:ext cx="3040" cy="5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54951" imgH="355446" progId="Equation.DSMT4">
                    <p:embed/>
                  </p:oleObj>
                </mc:Choice>
                <mc:Fallback>
                  <p:oleObj name="Equation" r:id="rId5" imgW="1954951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194"/>
                          <a:ext cx="3040" cy="5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1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0172608"/>
              </p:ext>
            </p:extLst>
          </p:nvPr>
        </p:nvGraphicFramePr>
        <p:xfrm>
          <a:off x="1387475" y="2555875"/>
          <a:ext cx="54149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410200" imgH="1447800" progId="Equation.DSMT4">
                  <p:embed/>
                </p:oleObj>
              </mc:Choice>
              <mc:Fallback>
                <p:oleObj name="Equation" r:id="rId7" imgW="5410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555875"/>
                        <a:ext cx="5414963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226580"/>
              </p:ext>
            </p:extLst>
          </p:nvPr>
        </p:nvGraphicFramePr>
        <p:xfrm>
          <a:off x="1582738" y="4500563"/>
          <a:ext cx="11652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93800" imgH="1447800" progId="Equation.DSMT4">
                  <p:embed/>
                </p:oleObj>
              </mc:Choice>
              <mc:Fallback>
                <p:oleObj name="Equation" r:id="rId9" imgW="11938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4500563"/>
                        <a:ext cx="11652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968914"/>
              </p:ext>
            </p:extLst>
          </p:nvPr>
        </p:nvGraphicFramePr>
        <p:xfrm>
          <a:off x="3489325" y="4500563"/>
          <a:ext cx="1220788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19200" imgH="1447800" progId="Equation.DSMT4">
                  <p:embed/>
                </p:oleObj>
              </mc:Choice>
              <mc:Fallback>
                <p:oleObj name="Equation" r:id="rId11" imgW="1219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4500563"/>
                        <a:ext cx="1220788" cy="144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203200" y="3933035"/>
            <a:ext cx="7767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解得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=2</a:t>
            </a:r>
            <a:r>
              <a:rPr lang="zh-CN" altLang="en-US" sz="2600" b="1" dirty="0">
                <a:sym typeface="Symbol"/>
              </a:rPr>
              <a:t>所对应的线性无关的特征向量为</a:t>
            </a:r>
            <a:endParaRPr lang="zh-CN" altLang="en-US" sz="2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57150" y="-27643"/>
            <a:ext cx="8260398" cy="1449390"/>
            <a:chOff x="0" y="-156"/>
            <a:chExt cx="13009" cy="2282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0" y="637"/>
              <a:ext cx="13009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练习</a:t>
              </a:r>
              <a:r>
                <a:rPr lang="en-US" altLang="zh-CN" sz="2600" b="1" dirty="0"/>
                <a:t> </a:t>
              </a:r>
              <a:r>
                <a:rPr lang="zh-CN" altLang="en-US" sz="2600" b="1" dirty="0">
                  <a:latin typeface="Times New Roman" pitchFamily="18" charset="0"/>
                </a:rPr>
                <a:t> 设                          求一个正交阵 </a:t>
              </a:r>
              <a:r>
                <a:rPr lang="zh-CN" altLang="en-US" sz="2600" b="1" i="1" dirty="0">
                  <a:latin typeface="Times New Roman" pitchFamily="18" charset="0"/>
                </a:rPr>
                <a:t>P</a:t>
              </a:r>
              <a:r>
                <a:rPr lang="zh-CN" altLang="en-US" sz="2600" b="1" dirty="0">
                  <a:latin typeface="Times New Roman" pitchFamily="18" charset="0"/>
                </a:rPr>
                <a:t>,使            为对角 </a:t>
              </a:r>
              <a:endParaRPr lang="zh-CN" altLang="en-US" sz="2600" b="1" i="1" dirty="0">
                <a:latin typeface="Times New Roman" pitchFamily="18" charset="0"/>
              </a:endParaRPr>
            </a:p>
          </p:txBody>
        </p:sp>
        <p:graphicFrame>
          <p:nvGraphicFramePr>
            <p:cNvPr id="23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13561454"/>
                </p:ext>
              </p:extLst>
            </p:nvPr>
          </p:nvGraphicFramePr>
          <p:xfrm>
            <a:off x="1866" y="-156"/>
            <a:ext cx="3543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47900" imgH="1447800" progId="Equation.DSMT4">
                    <p:embed/>
                  </p:oleObj>
                </mc:Choice>
                <mc:Fallback>
                  <p:oleObj name="Equation" r:id="rId13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6" y="-156"/>
                          <a:ext cx="3543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8468560"/>
                </p:ext>
              </p:extLst>
            </p:nvPr>
          </p:nvGraphicFramePr>
          <p:xfrm>
            <a:off x="9661" y="750"/>
            <a:ext cx="1418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01309" imgH="355446" progId="Equation.DSMT4">
                    <p:embed/>
                  </p:oleObj>
                </mc:Choice>
                <mc:Fallback>
                  <p:oleObj name="Equation" r:id="rId15" imgW="901309" imgH="355446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1" y="750"/>
                          <a:ext cx="1418" cy="5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35"/>
          <p:cNvSpPr txBox="1">
            <a:spLocks noChangeArrowheads="1"/>
          </p:cNvSpPr>
          <p:nvPr/>
        </p:nvSpPr>
        <p:spPr bwMode="auto">
          <a:xfrm>
            <a:off x="63500" y="1482725"/>
            <a:ext cx="54467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阵，并写出该对角阵。</a:t>
            </a:r>
          </a:p>
        </p:txBody>
      </p:sp>
    </p:spTree>
    <p:extLst>
      <p:ext uri="{BB962C8B-B14F-4D97-AF65-F5344CB8AC3E}">
        <p14:creationId xmlns:p14="http://schemas.microsoft.com/office/powerpoint/2010/main" val="206019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68275" y="109538"/>
            <a:ext cx="5771986" cy="1422400"/>
            <a:chOff x="0" y="-10"/>
            <a:chExt cx="9089" cy="2240"/>
          </a:xfrm>
        </p:grpSpPr>
        <p:sp>
          <p:nvSpPr>
            <p:cNvPr id="6" name="Text Box 30"/>
            <p:cNvSpPr txBox="1">
              <a:spLocks noChangeArrowheads="1"/>
            </p:cNvSpPr>
            <p:nvPr/>
          </p:nvSpPr>
          <p:spPr bwMode="auto">
            <a:xfrm>
              <a:off x="0" y="705"/>
              <a:ext cx="9089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i="1" dirty="0">
                  <a:latin typeface="Times New Roman" pitchFamily="18" charset="0"/>
                </a:rPr>
                <a:t>A </a:t>
              </a:r>
              <a:r>
                <a:rPr lang="zh-CN" altLang="en-US" sz="2600" b="1" dirty="0"/>
                <a:t>的对应于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=</a:t>
              </a:r>
              <a:r>
                <a:rPr lang="en-US" altLang="zh-CN" sz="2600" b="1" dirty="0">
                  <a:latin typeface="Times New Roman" pitchFamily="18" charset="0"/>
                  <a:sym typeface="Symbol"/>
                </a:rPr>
                <a:t>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3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 dirty="0"/>
                <a:t>的特征向量</a:t>
              </a:r>
            </a:p>
          </p:txBody>
        </p:sp>
        <p:graphicFrame>
          <p:nvGraphicFramePr>
            <p:cNvPr id="7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6347388"/>
                </p:ext>
              </p:extLst>
            </p:nvPr>
          </p:nvGraphicFramePr>
          <p:xfrm>
            <a:off x="6618" y="-10"/>
            <a:ext cx="235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4000" imgH="1447800" progId="Equation.DSMT4">
                    <p:embed/>
                  </p:oleObj>
                </mc:Choice>
                <mc:Fallback>
                  <p:oleObj name="Equation" r:id="rId3" imgW="15240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8" y="-10"/>
                          <a:ext cx="235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120650" y="1570038"/>
            <a:ext cx="7692073" cy="492439"/>
            <a:chOff x="0" y="0"/>
            <a:chExt cx="12113" cy="776"/>
          </a:xfrm>
        </p:grpSpPr>
        <p:sp>
          <p:nvSpPr>
            <p:cNvPr id="10" name="Text Box 34"/>
            <p:cNvSpPr txBox="1">
              <a:spLocks noChangeArrowheads="1"/>
            </p:cNvSpPr>
            <p:nvPr/>
          </p:nvSpPr>
          <p:spPr bwMode="auto">
            <a:xfrm>
              <a:off x="0" y="0"/>
              <a:ext cx="12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由于                已经正交，故只需将其单位化可得：</a:t>
              </a:r>
            </a:p>
          </p:txBody>
        </p:sp>
        <p:graphicFrame>
          <p:nvGraphicFramePr>
            <p:cNvPr id="11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79328655"/>
                </p:ext>
              </p:extLst>
            </p:nvPr>
          </p:nvGraphicFramePr>
          <p:xfrm>
            <a:off x="1167" y="78"/>
            <a:ext cx="1935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57300" imgH="419100" progId="Equation.DSMT4">
                    <p:embed/>
                  </p:oleObj>
                </mc:Choice>
                <mc:Fallback>
                  <p:oleObj name="Equation" r:id="rId5" imgW="12573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78"/>
                          <a:ext cx="1935" cy="6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990978"/>
              </p:ext>
            </p:extLst>
          </p:nvPr>
        </p:nvGraphicFramePr>
        <p:xfrm>
          <a:off x="444500" y="2127250"/>
          <a:ext cx="111601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1447800" progId="Equation.DSMT4">
                  <p:embed/>
                </p:oleObj>
              </mc:Choice>
              <mc:Fallback>
                <p:oleObj name="Equation" r:id="rId7" imgW="11430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127250"/>
                        <a:ext cx="1116013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8569907"/>
              </p:ext>
            </p:extLst>
          </p:nvPr>
        </p:nvGraphicFramePr>
        <p:xfrm>
          <a:off x="2105025" y="2127250"/>
          <a:ext cx="16652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663700" imgH="1447800" progId="Equation.DSMT4">
                  <p:embed/>
                </p:oleObj>
              </mc:Choice>
              <mc:Fallback>
                <p:oleObj name="Equation" r:id="rId9" imgW="16637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127250"/>
                        <a:ext cx="16652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932529"/>
              </p:ext>
            </p:extLst>
          </p:nvPr>
        </p:nvGraphicFramePr>
        <p:xfrm>
          <a:off x="4324350" y="2127250"/>
          <a:ext cx="185578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54200" imgH="1447800" progId="Equation.DSMT4">
                  <p:embed/>
                </p:oleObj>
              </mc:Choice>
              <mc:Fallback>
                <p:oleObj name="Equation" r:id="rId11" imgW="1854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350" y="2127250"/>
                        <a:ext cx="185578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39"/>
          <p:cNvGrpSpPr>
            <a:grpSpLocks/>
          </p:cNvGrpSpPr>
          <p:nvPr/>
        </p:nvGrpSpPr>
        <p:grpSpPr bwMode="auto">
          <a:xfrm>
            <a:off x="223862" y="3603278"/>
            <a:ext cx="7848600" cy="2351148"/>
            <a:chOff x="0" y="-293"/>
            <a:chExt cx="12360" cy="3702"/>
          </a:xfrm>
        </p:grpSpPr>
        <p:sp>
          <p:nvSpPr>
            <p:cNvPr id="17" name="Text Box 40"/>
            <p:cNvSpPr txBox="1">
              <a:spLocks noChangeArrowheads="1"/>
            </p:cNvSpPr>
            <p:nvPr/>
          </p:nvSpPr>
          <p:spPr bwMode="auto">
            <a:xfrm>
              <a:off x="0" y="1134"/>
              <a:ext cx="12360" cy="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令                                                             ，则 </a:t>
              </a:r>
              <a:r>
                <a:rPr lang="zh-CN" altLang="en-US" sz="2600" b="1" i="1" dirty="0">
                  <a:latin typeface="Times New Roman" pitchFamily="18" charset="0"/>
                </a:rPr>
                <a:t>P </a:t>
              </a:r>
              <a:r>
                <a:rPr lang="zh-CN" altLang="en-US" sz="2600" b="1" dirty="0">
                  <a:latin typeface="Times New Roman" pitchFamily="18" charset="0"/>
                </a:rPr>
                <a:t>为正交矩阵</a:t>
              </a:r>
            </a:p>
          </p:txBody>
        </p:sp>
        <p:graphicFrame>
          <p:nvGraphicFramePr>
            <p:cNvPr id="18" name="Object 4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05021283"/>
                </p:ext>
              </p:extLst>
            </p:nvPr>
          </p:nvGraphicFramePr>
          <p:xfrm>
            <a:off x="567" y="-293"/>
            <a:ext cx="7162" cy="3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546600" imgH="2349500" progId="Equation.DSMT4">
                    <p:embed/>
                  </p:oleObj>
                </mc:Choice>
                <mc:Fallback>
                  <p:oleObj name="Equation" r:id="rId13" imgW="4546600" imgH="23495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-293"/>
                          <a:ext cx="7162" cy="3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2"/>
          <p:cNvGrpSpPr>
            <a:grpSpLocks/>
          </p:cNvGrpSpPr>
          <p:nvPr/>
        </p:nvGrpSpPr>
        <p:grpSpPr bwMode="auto">
          <a:xfrm>
            <a:off x="2500298" y="3552843"/>
            <a:ext cx="4464050" cy="2376487"/>
            <a:chOff x="0" y="0"/>
            <a:chExt cx="7030" cy="3742"/>
          </a:xfrm>
        </p:grpSpPr>
        <p:sp>
          <p:nvSpPr>
            <p:cNvPr id="20" name="AutoShape 43"/>
            <p:cNvSpPr>
              <a:spLocks noChangeArrowheads="1"/>
            </p:cNvSpPr>
            <p:nvPr/>
          </p:nvSpPr>
          <p:spPr bwMode="auto">
            <a:xfrm>
              <a:off x="0" y="0"/>
              <a:ext cx="7030" cy="3742"/>
            </a:xfrm>
            <a:prstGeom prst="flowChartAlternateProcess">
              <a:avLst/>
            </a:prstGeom>
            <a:solidFill>
              <a:srgbClr val="FF9900"/>
            </a:solidFill>
            <a:ln w="9525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graphicFrame>
          <p:nvGraphicFramePr>
            <p:cNvPr id="21" name="Object 4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04394191"/>
                </p:ext>
              </p:extLst>
            </p:nvPr>
          </p:nvGraphicFramePr>
          <p:xfrm>
            <a:off x="151" y="741"/>
            <a:ext cx="6542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52900" imgH="1447800" progId="Equation.DSMT4">
                    <p:embed/>
                  </p:oleObj>
                </mc:Choice>
                <mc:Fallback>
                  <p:oleObj name="Equation" r:id="rId15" imgW="4152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" y="741"/>
                          <a:ext cx="6542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768971"/>
              </p:ext>
            </p:extLst>
          </p:nvPr>
        </p:nvGraphicFramePr>
        <p:xfrm>
          <a:off x="5816104" y="107950"/>
          <a:ext cx="12795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08100" imgH="1447800" progId="Equation.DSMT4">
                  <p:embed/>
                </p:oleObj>
              </mc:Choice>
              <mc:Fallback>
                <p:oleObj name="Equation" r:id="rId17" imgW="13081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104" y="107950"/>
                        <a:ext cx="1279525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6636180"/>
              </p:ext>
            </p:extLst>
          </p:nvPr>
        </p:nvGraphicFramePr>
        <p:xfrm>
          <a:off x="7095629" y="107950"/>
          <a:ext cx="1220787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19200" imgH="1447800" progId="Equation.DSMT4">
                  <p:embed/>
                </p:oleObj>
              </mc:Choice>
              <mc:Fallback>
                <p:oleObj name="Equation" r:id="rId19" imgW="12192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629" y="107950"/>
                        <a:ext cx="1220787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0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 Box 34"/>
          <p:cNvSpPr txBox="1">
            <a:spLocks noChangeArrowheads="1"/>
          </p:cNvSpPr>
          <p:nvPr/>
        </p:nvSpPr>
        <p:spPr bwMode="auto">
          <a:xfrm>
            <a:off x="250825" y="476672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</a:rPr>
              <a:t>例 </a:t>
            </a:r>
            <a:r>
              <a:rPr lang="en-US" altLang="zh-CN" sz="2600" b="1" dirty="0">
                <a:highlight>
                  <a:srgbClr val="FFFF00"/>
                </a:highlight>
              </a:rPr>
              <a:t>4</a:t>
            </a:r>
            <a:r>
              <a:rPr lang="zh-CN" altLang="en-US" sz="2600" b="1" dirty="0">
                <a:latin typeface="Times New Roman" pitchFamily="18" charset="0"/>
              </a:rPr>
              <a:t>  已知 6,3,3 是三阶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实对称阵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 的特征值，对应于特</a:t>
            </a:r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241300" y="995795"/>
            <a:ext cx="7931785" cy="508304"/>
            <a:chOff x="0" y="-25"/>
            <a:chExt cx="12491" cy="801"/>
          </a:xfrm>
        </p:grpSpPr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>
              <a:off x="0" y="0"/>
              <a:ext cx="12491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        征值 </a:t>
              </a:r>
              <a:r>
                <a:rPr lang="zh-CN" altLang="en-US" sz="2600" b="1" dirty="0">
                  <a:latin typeface="Times New Roman" pitchFamily="18" charset="0"/>
                </a:rPr>
                <a:t>6 的特征向量为                    ，求实对称阵</a:t>
              </a:r>
              <a:r>
                <a:rPr lang="en-US" altLang="zh-CN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6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571152"/>
                </p:ext>
              </p:extLst>
            </p:nvPr>
          </p:nvGraphicFramePr>
          <p:xfrm>
            <a:off x="5807" y="-25"/>
            <a:ext cx="2680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01800" imgH="444500" progId="Equation.DSMT4">
                    <p:embed/>
                  </p:oleObj>
                </mc:Choice>
                <mc:Fallback>
                  <p:oleObj name="Equation" r:id="rId3" imgW="1701800" imgH="4445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7" y="-25"/>
                          <a:ext cx="2680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107690" y="1988936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解：设特征值3 所对应的特征向量为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107690" y="2576568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则有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，求出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=(-1,1,0)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=(1,1,-2)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4"/>
          <p:cNvSpPr txBox="1">
            <a:spLocks noChangeArrowheads="1"/>
          </p:cNvSpPr>
          <p:nvPr/>
        </p:nvSpPr>
        <p:spPr bwMode="auto">
          <a:xfrm>
            <a:off x="107690" y="3080603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正交，把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 </a:t>
            </a:r>
            <a:r>
              <a:rPr lang="zh-CN" altLang="en-US" sz="2600" b="1" baseline="-25000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单位化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，得到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3" name="Text Box 34"/>
          <p:cNvSpPr txBox="1">
            <a:spLocks noChangeArrowheads="1"/>
          </p:cNvSpPr>
          <p:nvPr/>
        </p:nvSpPr>
        <p:spPr bwMode="auto">
          <a:xfrm>
            <a:off x="107690" y="3584638"/>
            <a:ext cx="82200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，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-1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en-US" altLang="zh-CN" sz="2600" b="1" i="1" dirty="0" err="1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diag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(6,3,3)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-1</a:t>
            </a:r>
            <a:endParaRPr lang="zh-CN" altLang="en-US" sz="2600" b="1" baseline="300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utoUpdateAnimBg="0"/>
      <p:bldP spid="18" grpId="0"/>
      <p:bldP spid="19" grpId="0"/>
      <p:bldP spid="20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0190" y="5085184"/>
            <a:ext cx="5748034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1621176" y="632301"/>
            <a:ext cx="6263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矩阵可以相似对角化的充要条件</a:t>
            </a: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充要条件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30" name="左右箭头 29"/>
          <p:cNvSpPr/>
          <p:nvPr/>
        </p:nvSpPr>
        <p:spPr bwMode="auto">
          <a:xfrm>
            <a:off x="6444241" y="776317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31" name="TextBox 9"/>
          <p:cNvSpPr>
            <a:spLocks noChangeArrowheads="1"/>
          </p:cNvSpPr>
          <p:nvPr/>
        </p:nvSpPr>
        <p:spPr bwMode="auto">
          <a:xfrm>
            <a:off x="28615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32" name="左右箭头 31"/>
          <p:cNvSpPr/>
          <p:nvPr/>
        </p:nvSpPr>
        <p:spPr bwMode="auto">
          <a:xfrm>
            <a:off x="3780000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都满足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EA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3923928" y="3856063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TextBox 10"/>
          <p:cNvSpPr>
            <a:spLocks noChangeArrowheads="1"/>
          </p:cNvSpPr>
          <p:nvPr/>
        </p:nvSpPr>
        <p:spPr bwMode="auto">
          <a:xfrm>
            <a:off x="250680" y="4376891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391" y="5085184"/>
            <a:ext cx="6081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 =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？，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？，基本运算！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526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0" grpId="0" animBg="1"/>
      <p:bldP spid="22" grpId="0"/>
      <p:bldP spid="31" grpId="0"/>
      <p:bldP spid="32" grpId="0" animBg="1"/>
      <p:bldP spid="33" grpId="0"/>
      <p:bldP spid="34" grpId="0"/>
      <p:bldP spid="35" grpId="0" animBg="1"/>
      <p:bldP spid="36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265113" y="476672"/>
            <a:ext cx="7907334" cy="492440"/>
            <a:chOff x="0" y="0"/>
            <a:chExt cx="12453" cy="776"/>
          </a:xfrm>
        </p:grpSpPr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233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highlight>
                    <a:srgbClr val="FFFF00"/>
                  </a:highlight>
                </a:rPr>
                <a:t>例 </a:t>
              </a:r>
              <a:r>
                <a:rPr lang="en-US" altLang="zh-CN" sz="2600" b="1" dirty="0">
                  <a:highlight>
                    <a:srgbClr val="FFFF00"/>
                  </a:highlight>
                </a:rPr>
                <a:t>5</a:t>
              </a:r>
              <a:r>
                <a:rPr lang="zh-CN" altLang="en-US" sz="2600" b="1" dirty="0">
                  <a:latin typeface="Times New Roman" pitchFamily="18" charset="0"/>
                </a:rPr>
                <a:t>  设</a:t>
              </a:r>
              <a:r>
                <a:rPr lang="zh-CN" altLang="en-US" sz="2600" b="1" i="1" dirty="0">
                  <a:latin typeface="Times New Roman" pitchFamily="18" charset="0"/>
                </a:rPr>
                <a:t> A </a:t>
              </a:r>
              <a:r>
                <a:rPr lang="zh-CN" altLang="en-US" sz="2600" b="1" dirty="0">
                  <a:latin typeface="Times New Roman" pitchFamily="18" charset="0"/>
                </a:rPr>
                <a:t>是  </a:t>
              </a:r>
              <a:r>
                <a:rPr lang="zh-CN" altLang="en-US" sz="2600" b="1" i="1" dirty="0">
                  <a:latin typeface="Times New Roman" pitchFamily="18" charset="0"/>
                </a:rPr>
                <a:t>n </a:t>
              </a:r>
              <a:r>
                <a:rPr lang="zh-CN" altLang="en-US" sz="2600" b="1" dirty="0">
                  <a:latin typeface="Times New Roman" pitchFamily="18" charset="0"/>
                </a:rPr>
                <a:t>阶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</a:rPr>
                <a:t>实对称阵</a:t>
              </a:r>
              <a:r>
                <a:rPr lang="zh-CN" altLang="en-US" sz="2600" b="1" dirty="0">
                  <a:latin typeface="Times New Roman" pitchFamily="18" charset="0"/>
                </a:rPr>
                <a:t>，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69585886"/>
                </p:ext>
              </p:extLst>
            </p:nvPr>
          </p:nvGraphicFramePr>
          <p:xfrm>
            <a:off x="6470" y="79"/>
            <a:ext cx="5983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797300" imgH="431800" progId="Equation.DSMT4">
                    <p:embed/>
                  </p:oleObj>
                </mc:Choice>
                <mc:Fallback>
                  <p:oleObj name="Equation" r:id="rId3" imgW="3797300" imgH="431800" progId="Equation.DSMT4">
                    <p:embed/>
                    <p:pic>
                      <p:nvPicPr>
                        <p:cNvPr id="0" name="Picture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0" y="79"/>
                          <a:ext cx="5983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41"/>
          <p:cNvSpPr txBox="1">
            <a:spLocks noChangeArrowheads="1"/>
          </p:cNvSpPr>
          <p:nvPr/>
        </p:nvSpPr>
        <p:spPr bwMode="auto">
          <a:xfrm>
            <a:off x="254000" y="959272"/>
            <a:ext cx="7847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        求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的相似对角矩阵。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</a:p>
        </p:txBody>
      </p:sp>
      <p:sp>
        <p:nvSpPr>
          <p:cNvPr id="15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5370" y="141277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1002" y="1744647"/>
            <a:ext cx="7503367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解：由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395711" y="2392692"/>
            <a:ext cx="74886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得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？</a:t>
            </a:r>
          </a:p>
        </p:txBody>
      </p:sp>
      <p:sp>
        <p:nvSpPr>
          <p:cNvPr id="24" name="Text Box 41"/>
          <p:cNvSpPr txBox="1">
            <a:spLocks noChangeArrowheads="1"/>
          </p:cNvSpPr>
          <p:nvPr/>
        </p:nvSpPr>
        <p:spPr bwMode="auto">
          <a:xfrm>
            <a:off x="395711" y="4365104"/>
            <a:ext cx="7718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的相似对角矩阵为</a:t>
            </a:r>
            <a:r>
              <a:rPr lang="en-US" altLang="zh-CN" sz="2600" b="1" dirty="0" err="1">
                <a:latin typeface="Times New Roman" pitchFamily="18" charset="0"/>
              </a:rPr>
              <a:t>diag</a:t>
            </a:r>
            <a:r>
              <a:rPr lang="en-US" altLang="zh-CN" sz="2600" b="1" dirty="0">
                <a:latin typeface="Times New Roman" pitchFamily="18" charset="0"/>
              </a:rPr>
              <a:t>(1,…,1,0,…,0)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25" name="Text Box 41"/>
          <p:cNvSpPr txBox="1">
            <a:spLocks noChangeArrowheads="1"/>
          </p:cNvSpPr>
          <p:nvPr/>
        </p:nvSpPr>
        <p:spPr bwMode="auto">
          <a:xfrm>
            <a:off x="395536" y="2924944"/>
            <a:ext cx="7847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=A </a:t>
            </a:r>
            <a:r>
              <a:rPr lang="zh-CN" altLang="en-US" sz="2600" b="1" dirty="0">
                <a:latin typeface="Times New Roman" pitchFamily="18" charset="0"/>
              </a:rPr>
              <a:t>，得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41"/>
          <p:cNvSpPr txBox="1">
            <a:spLocks noChangeArrowheads="1"/>
          </p:cNvSpPr>
          <p:nvPr/>
        </p:nvSpPr>
        <p:spPr bwMode="auto">
          <a:xfrm>
            <a:off x="395536" y="4952781"/>
            <a:ext cx="7718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其中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的个数为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个。</a:t>
            </a:r>
          </a:p>
        </p:txBody>
      </p:sp>
      <p:sp>
        <p:nvSpPr>
          <p:cNvPr id="16" name="Text Box 41"/>
          <p:cNvSpPr txBox="1">
            <a:spLocks noChangeArrowheads="1"/>
          </p:cNvSpPr>
          <p:nvPr/>
        </p:nvSpPr>
        <p:spPr bwMode="auto">
          <a:xfrm>
            <a:off x="395536" y="3440613"/>
            <a:ext cx="5328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，知</a:t>
            </a:r>
            <a:r>
              <a:rPr lang="en-US" altLang="zh-CN" sz="2600" b="1" dirty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的重数为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3593579" y="2348880"/>
            <a:ext cx="11224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0</a:t>
            </a:r>
            <a:r>
              <a:rPr lang="zh-CN" altLang="en-US" sz="2600" b="1" dirty="0">
                <a:latin typeface="Times New Roman" pitchFamily="18" charset="0"/>
              </a:rPr>
              <a:t>或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4932040" y="3356992"/>
            <a:ext cx="1000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err="1">
                <a:latin typeface="Times New Roman" pitchFamily="18" charset="0"/>
              </a:rPr>
              <a:t>n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>
                <a:latin typeface="Times New Roman" pitchFamily="18" charset="0"/>
              </a:rPr>
              <a:t>r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9" name="Text Box 41"/>
          <p:cNvSpPr txBox="1">
            <a:spLocks noChangeArrowheads="1"/>
          </p:cNvSpPr>
          <p:nvPr/>
        </p:nvSpPr>
        <p:spPr bwMode="auto">
          <a:xfrm>
            <a:off x="395536" y="3872661"/>
            <a:ext cx="53285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由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E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600" b="1" dirty="0">
                <a:latin typeface="Times New Roman" pitchFamily="18" charset="0"/>
              </a:rPr>
              <a:t>，知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的重数为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？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</a:p>
        </p:txBody>
      </p:sp>
      <p:sp>
        <p:nvSpPr>
          <p:cNvPr id="21" name="Text Box 41"/>
          <p:cNvSpPr txBox="1">
            <a:spLocks noChangeArrowheads="1"/>
          </p:cNvSpPr>
          <p:nvPr/>
        </p:nvSpPr>
        <p:spPr bwMode="auto">
          <a:xfrm>
            <a:off x="5443363" y="3872661"/>
            <a:ext cx="10008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r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3" grpId="0"/>
      <p:bldP spid="24" grpId="0"/>
      <p:bldP spid="25" grpId="0"/>
      <p:bldP spid="26" grpId="0"/>
      <p:bldP spid="16" grpId="0"/>
      <p:bldP spid="17" grpId="0"/>
      <p:bldP spid="18" grpId="0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323528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</a:t>
            </a:r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611584" y="1381091"/>
            <a:ext cx="741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设 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是 </a:t>
            </a:r>
            <a:r>
              <a:rPr lang="zh-CN" altLang="en-US" sz="2600" b="1" dirty="0">
                <a:latin typeface="Times New Roman" pitchFamily="18" charset="0"/>
              </a:rPr>
              <a:t>6 </a:t>
            </a:r>
            <a:r>
              <a:rPr lang="zh-CN" altLang="en-US" sz="2600" b="1" dirty="0">
                <a:latin typeface="宋体" pitchFamily="2" charset="-122"/>
              </a:rPr>
              <a:t>阶实对称阵,</a:t>
            </a:r>
            <a:r>
              <a:rPr lang="zh-CN" altLang="en-US" sz="2600" b="1" dirty="0">
                <a:latin typeface="Times New Roman" pitchFamily="18" charset="0"/>
              </a:rPr>
              <a:t>3 </a:t>
            </a:r>
            <a:r>
              <a:rPr lang="zh-CN" altLang="en-US" sz="2600" b="1" dirty="0">
                <a:latin typeface="宋体" pitchFamily="2" charset="-122"/>
              </a:rPr>
              <a:t>为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的二重特征值，则 </a:t>
            </a:r>
          </a:p>
        </p:txBody>
      </p:sp>
      <p:graphicFrame>
        <p:nvGraphicFramePr>
          <p:cNvPr id="16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7228710"/>
              </p:ext>
            </p:extLst>
          </p:nvPr>
        </p:nvGraphicFramePr>
        <p:xfrm>
          <a:off x="1404938" y="1995453"/>
          <a:ext cx="17653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64534" imgH="355446" progId="Equation.DSMT4">
                  <p:embed/>
                </p:oleObj>
              </mc:Choice>
              <mc:Fallback>
                <p:oleObj name="Equation" r:id="rId12" imgW="1764534" imgH="3554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1995453"/>
                        <a:ext cx="17653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9876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83568" y="1484865"/>
            <a:ext cx="7315200" cy="144007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97731" y="1484865"/>
            <a:ext cx="68986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为三阶实对称阵，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的主对角线上元素之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990595" y="1988738"/>
            <a:ext cx="5957570" cy="492760"/>
            <a:chOff x="-536" y="26"/>
            <a:chExt cx="9382" cy="776"/>
          </a:xfrm>
        </p:grpSpPr>
        <p:graphicFrame>
          <p:nvGraphicFramePr>
            <p:cNvPr id="14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61075270"/>
                </p:ext>
              </p:extLst>
            </p:nvPr>
          </p:nvGraphicFramePr>
          <p:xfrm>
            <a:off x="1547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68500" imgH="381000" progId="Equation.DSMT4">
                    <p:embed/>
                  </p:oleObj>
                </mc:Choice>
                <mc:Fallback>
                  <p:oleObj name="Equation" r:id="rId12" imgW="1968500" imgH="38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938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和为4 </a:t>
              </a:r>
              <a:r>
                <a:rPr lang="zh-CN" altLang="en-US" sz="2600" b="1" dirty="0"/>
                <a:t>，                             ，则      </a:t>
              </a:r>
              <a:r>
                <a:rPr lang="en-US" altLang="zh-CN" sz="2600" b="1" dirty="0"/>
                <a:t>=</a:t>
              </a:r>
              <a:endParaRPr lang="zh-CN" altLang="en-US" sz="2600" b="1" dirty="0"/>
            </a:p>
          </p:txBody>
        </p:sp>
        <p:graphicFrame>
          <p:nvGraphicFramePr>
            <p:cNvPr id="16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9779820"/>
                </p:ext>
              </p:extLst>
            </p:nvPr>
          </p:nvGraphicFramePr>
          <p:xfrm>
            <a:off x="6124" y="72"/>
            <a:ext cx="6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00" imgH="457200" progId="Equation.DSMT4">
                    <p:embed/>
                  </p:oleObj>
                </mc:Choice>
                <mc:Fallback>
                  <p:oleObj name="Equation" r:id="rId14" imgW="3810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" y="72"/>
                          <a:ext cx="6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6712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83568" y="1484865"/>
            <a:ext cx="7315200" cy="144007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97731" y="1484865"/>
            <a:ext cx="68986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为三阶实对称阵，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的主对角线上元素之</a:t>
            </a:r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990595" y="1988738"/>
            <a:ext cx="5957570" cy="492760"/>
            <a:chOff x="-536" y="26"/>
            <a:chExt cx="9382" cy="776"/>
          </a:xfrm>
        </p:grpSpPr>
        <p:graphicFrame>
          <p:nvGraphicFramePr>
            <p:cNvPr id="14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664550"/>
                </p:ext>
              </p:extLst>
            </p:nvPr>
          </p:nvGraphicFramePr>
          <p:xfrm>
            <a:off x="1547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68500" imgH="381000" progId="Equation.DSMT4">
                    <p:embed/>
                  </p:oleObj>
                </mc:Choice>
                <mc:Fallback>
                  <p:oleObj name="Equation" r:id="rId12" imgW="1968500" imgH="38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938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和为4 </a:t>
              </a:r>
              <a:r>
                <a:rPr lang="zh-CN" altLang="en-US" sz="2600" b="1" dirty="0"/>
                <a:t>，                             ，则      </a:t>
              </a:r>
              <a:r>
                <a:rPr lang="en-US" altLang="zh-CN" sz="2600" b="1" dirty="0"/>
                <a:t>=</a:t>
              </a:r>
              <a:endParaRPr lang="zh-CN" altLang="en-US" sz="2600" b="1" dirty="0"/>
            </a:p>
          </p:txBody>
        </p:sp>
        <p:graphicFrame>
          <p:nvGraphicFramePr>
            <p:cNvPr id="16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67283755"/>
                </p:ext>
              </p:extLst>
            </p:nvPr>
          </p:nvGraphicFramePr>
          <p:xfrm>
            <a:off x="6124" y="72"/>
            <a:ext cx="60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81000" imgH="457200" progId="Equation.DSMT4">
                    <p:embed/>
                  </p:oleObj>
                </mc:Choice>
                <mc:Fallback>
                  <p:oleObj name="Equation" r:id="rId14" imgW="381000" imgH="457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4" y="72"/>
                          <a:ext cx="60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901487" y="2652060"/>
            <a:ext cx="7762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解：</a:t>
            </a:r>
            <a:r>
              <a:rPr lang="zh-CN" altLang="en-US" sz="2600" b="1" dirty="0">
                <a:latin typeface="Times New Roman" pitchFamily="18" charset="0"/>
              </a:rPr>
              <a:t> 设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则有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+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3 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=4</a:t>
            </a:r>
            <a:endParaRPr lang="zh-CN" altLang="en-US" sz="2600" b="1" dirty="0">
              <a:latin typeface="Times New Roman" pitchFamily="18" charset="0"/>
            </a:endParaRPr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693542" y="3285026"/>
            <a:ext cx="5904410" cy="492760"/>
            <a:chOff x="-536" y="26"/>
            <a:chExt cx="11113" cy="776"/>
          </a:xfrm>
        </p:grpSpPr>
        <p:graphicFrame>
          <p:nvGraphicFramePr>
            <p:cNvPr id="25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89449033"/>
                </p:ext>
              </p:extLst>
            </p:nvPr>
          </p:nvGraphicFramePr>
          <p:xfrm>
            <a:off x="144" y="196"/>
            <a:ext cx="310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68500" imgH="381000" progId="Equation.DSMT4">
                    <p:embed/>
                  </p:oleObj>
                </mc:Choice>
                <mc:Fallback>
                  <p:oleObj name="Equation" r:id="rId16" imgW="1968500" imgH="3810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96"/>
                          <a:ext cx="3103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-536" y="26"/>
              <a:ext cx="11113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/>
                <a:t>由                      ，知</a:t>
              </a:r>
              <a:r>
                <a:rPr lang="en-US" altLang="zh-CN" sz="2600" b="1" dirty="0">
                  <a:latin typeface="Times New Roman" pitchFamily="18" charset="0"/>
                  <a:sym typeface="Symbol"/>
                </a:rPr>
                <a:t>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是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600" b="1" dirty="0"/>
                <a:t>重特征值</a:t>
              </a:r>
            </a:p>
          </p:txBody>
        </p:sp>
      </p:grp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1701932" y="3948162"/>
            <a:ext cx="604003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的特征值为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8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i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|=32</a:t>
            </a:r>
            <a:endParaRPr lang="zh-CN" altLang="en-US" sz="2600" b="1" dirty="0">
              <a:latin typeface="Times New Roman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9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utoUpdateAnimBg="0"/>
      <p:bldP spid="27" grpId="0" bldLvl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79695" y="171247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251700" y="221650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79695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259770" y="3296582"/>
            <a:ext cx="60484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令</a:t>
            </a:r>
            <a:r>
              <a:rPr lang="en-US" altLang="zh-CN" sz="2600" b="1" i="1" dirty="0">
                <a:latin typeface="Times New Roman" pitchFamily="18" charset="0"/>
              </a:rPr>
              <a:t>P=P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dirty="0">
                <a:latin typeface="Times New Roman" pitchFamily="18" charset="0"/>
              </a:rPr>
              <a:t>  ，则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dirty="0">
                <a:latin typeface="Times New Roman" pitchFamily="18" charset="0"/>
              </a:rPr>
              <a:t>=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i="1" dirty="0">
                <a:latin typeface="Times New Roman" pitchFamily="18" charset="0"/>
              </a:rPr>
              <a:t> 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5"/>
          <p:cNvSpPr txBox="1">
            <a:spLocks noChangeArrowheads="1"/>
          </p:cNvSpPr>
          <p:nvPr/>
        </p:nvSpPr>
        <p:spPr bwMode="auto">
          <a:xfrm>
            <a:off x="1340165" y="3800617"/>
            <a:ext cx="57520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itchFamily="18" charset="0"/>
              </a:rPr>
              <a:t> P </a:t>
            </a:r>
            <a:r>
              <a:rPr lang="en-US" altLang="zh-CN" sz="2600" b="1" baseline="30000" dirty="0">
                <a:latin typeface="Times New Roman" pitchFamily="18" charset="0"/>
              </a:rPr>
              <a:t>-1 </a:t>
            </a:r>
            <a:r>
              <a:rPr lang="en-US" altLang="zh-CN" sz="2600" b="1" i="1" dirty="0">
                <a:latin typeface="Times New Roman" pitchFamily="18" charset="0"/>
              </a:rPr>
              <a:t>AP=B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79512" y="4376717"/>
            <a:ext cx="77768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特别：</a:t>
            </a:r>
            <a:r>
              <a:rPr lang="zh-CN" altLang="en-US" sz="2600" b="1" dirty="0">
                <a:latin typeface="宋体" pitchFamily="2" charset="-122"/>
              </a:rPr>
              <a:t> 相似于同一个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对角矩阵</a:t>
            </a:r>
            <a:r>
              <a:rPr lang="zh-CN" altLang="en-US" sz="2600" b="1" dirty="0">
                <a:latin typeface="宋体" pitchFamily="2" charset="-122"/>
              </a:rPr>
              <a:t>的方阵是相似的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  <p:bldP spid="9" grpId="0" bldLvl="0" autoUpdateAnimBg="0"/>
      <p:bldP spid="10" grpId="0" bldLvl="0" autoUpdateAnimBg="0"/>
      <p:bldP spid="11" grpId="0" bldLvl="0" autoUpdateAnimBg="0"/>
      <p:bldP spid="12" grpId="0" bldLvl="0" autoUpdateAnimBg="0"/>
      <p:bldP spid="13" grpId="0" bldLvl="0" autoUpdateAnimBg="0"/>
      <p:bldP spid="16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5"/>
          <p:cNvSpPr txBox="1">
            <a:spLocks noChangeArrowheads="1"/>
          </p:cNvSpPr>
          <p:nvPr/>
        </p:nvSpPr>
        <p:spPr bwMode="auto">
          <a:xfrm>
            <a:off x="179695" y="22885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设存在可逆矩阵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，对角矩阵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使得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251700" y="279254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en-US" altLang="zh-CN" sz="2600" b="1" baseline="-25000" dirty="0">
                <a:latin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 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1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BP</a:t>
            </a:r>
            <a:r>
              <a:rPr lang="en-US" altLang="zh-CN" sz="2600" b="1" baseline="-25000" dirty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 2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179695" y="329658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其中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对角线上的元素分别是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的特征值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251700" y="423264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和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的特征值相同，则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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，此时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0" y="4788400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若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，相似矩阵具有相同的</a:t>
            </a:r>
            <a:r>
              <a:rPr lang="zh-CN" altLang="en-US" sz="2600" b="1" dirty="0">
                <a:latin typeface="Times New Roman" pitchFamily="18" charset="0"/>
              </a:rPr>
              <a:t> 特征值</a:t>
            </a: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312538" y="5280843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故当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utoUpdateAnimBg="0"/>
      <p:bldP spid="11" grpId="0" bldLvl="0" autoUpdateAnimBg="0"/>
      <p:bldP spid="12" grpId="0" bldLvl="0" autoUpdateAnimBg="0"/>
      <p:bldP spid="13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79695" y="299697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因为实对称矩阵一定可以对角化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79695" y="3469084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    由性质（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），即得。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7" name="矩形 6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83382" y="390454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证明：</a:t>
            </a:r>
            <a:r>
              <a:rPr lang="zh-CN" altLang="en-US" sz="2600" b="1" dirty="0">
                <a:latin typeface="Times New Roman" pitchFamily="18" charset="0"/>
              </a:rPr>
              <a:t>因为相似矩阵具有完全相同的特征值，故特征 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       </a:t>
            </a:r>
            <a:r>
              <a:rPr lang="zh-CN" altLang="en-US" sz="2600" b="1" dirty="0">
                <a:latin typeface="Times New Roman" pitchFamily="18" charset="0"/>
              </a:rPr>
              <a:t>值不同，它们一定不相似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矩形 5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07504" y="3933056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(5) </a:t>
            </a:r>
            <a:r>
              <a:rPr lang="zh-CN" altLang="en-US" sz="2600" b="1" dirty="0">
                <a:latin typeface="Times New Roman" pitchFamily="18" charset="0"/>
              </a:rPr>
              <a:t>若一个矩阵可以对角化，另一个矩阵不可以对角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化，则它们一定不相似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188243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5076035" y="4146193"/>
            <a:ext cx="3168220" cy="147748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076035" y="1988900"/>
            <a:ext cx="3168220" cy="18721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5076035" y="188775"/>
            <a:ext cx="3168220" cy="151210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47650" y="187786"/>
            <a:ext cx="461327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/>
              <a:t>例 </a:t>
            </a:r>
            <a:r>
              <a:rPr lang="zh-CN" altLang="en-US" sz="2600" b="1" dirty="0">
                <a:latin typeface="Times New Roman" pitchFamily="18" charset="0"/>
              </a:rPr>
              <a:t>8   判断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 </a:t>
            </a:r>
            <a:r>
              <a:rPr lang="zh-CN" altLang="en-US" sz="2600" b="1" dirty="0">
                <a:latin typeface="Times New Roman" pitchFamily="18" charset="0"/>
              </a:rPr>
              <a:t>是否相似。</a:t>
            </a:r>
            <a:endParaRPr lang="zh-CN" altLang="en-US" dirty="0"/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-36320" y="903291"/>
            <a:ext cx="6172200" cy="1422394"/>
            <a:chOff x="0" y="-10"/>
            <a:chExt cx="9720" cy="2241"/>
          </a:xfrm>
        </p:grpSpPr>
        <p:graphicFrame>
          <p:nvGraphicFramePr>
            <p:cNvPr id="10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8417842"/>
                </p:ext>
              </p:extLst>
            </p:nvPr>
          </p:nvGraphicFramePr>
          <p:xfrm>
            <a:off x="835" y="-10"/>
            <a:ext cx="32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57400" imgH="1447800" progId="Equation.DSMT4">
                    <p:embed/>
                  </p:oleObj>
                </mc:Choice>
                <mc:Fallback>
                  <p:oleObj name="Equation" r:id="rId3" imgW="20574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-10"/>
                          <a:ext cx="32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0" y="576"/>
              <a:ext cx="9720" cy="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(1)</a:t>
              </a:r>
            </a:p>
          </p:txBody>
        </p:sp>
        <p:graphicFrame>
          <p:nvGraphicFramePr>
            <p:cNvPr id="12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8317196"/>
                </p:ext>
              </p:extLst>
            </p:nvPr>
          </p:nvGraphicFramePr>
          <p:xfrm>
            <a:off x="4578" y="-10"/>
            <a:ext cx="35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47900" imgH="1447800" progId="Equation.DSMT4">
                    <p:embed/>
                  </p:oleObj>
                </mc:Choice>
                <mc:Fallback>
                  <p:oleObj name="Equation" r:id="rId5" imgW="22479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-10"/>
                          <a:ext cx="35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-29487" y="2486025"/>
            <a:ext cx="4889507" cy="1422400"/>
            <a:chOff x="0" y="-10"/>
            <a:chExt cx="7698" cy="2240"/>
          </a:xfrm>
        </p:grpSpPr>
        <p:sp>
          <p:nvSpPr>
            <p:cNvPr id="15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(2)</a:t>
              </a:r>
            </a:p>
          </p:txBody>
        </p:sp>
        <p:graphicFrame>
          <p:nvGraphicFramePr>
            <p:cNvPr id="16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49020600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81200" imgH="1447800" progId="Equation.DSMT4">
                    <p:embed/>
                  </p:oleObj>
                </mc:Choice>
                <mc:Fallback>
                  <p:oleObj name="Equation" r:id="rId7" imgW="1981200" imgH="1447800" progId="Equation.DSMT4">
                    <p:embed/>
                    <p:pic>
                      <p:nvPicPr>
                        <p:cNvPr id="0" name="Picture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0901612"/>
                </p:ext>
              </p:extLst>
            </p:nvPr>
          </p:nvGraphicFramePr>
          <p:xfrm>
            <a:off x="4496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57400" imgH="1447800" progId="Equation.DSMT4">
                    <p:embed/>
                  </p:oleObj>
                </mc:Choice>
                <mc:Fallback>
                  <p:oleObj name="Equation" r:id="rId9" imgW="20574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37"/>
          <p:cNvGrpSpPr>
            <a:grpSpLocks/>
          </p:cNvGrpSpPr>
          <p:nvPr/>
        </p:nvGrpSpPr>
        <p:grpSpPr bwMode="auto">
          <a:xfrm>
            <a:off x="-36320" y="4070350"/>
            <a:ext cx="4913316" cy="1422400"/>
            <a:chOff x="0" y="-10"/>
            <a:chExt cx="7736" cy="2240"/>
          </a:xfrm>
        </p:grpSpPr>
        <p:sp>
          <p:nvSpPr>
            <p:cNvPr id="19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</a:rPr>
                <a:t>(3)</a:t>
              </a:r>
            </a:p>
          </p:txBody>
        </p:sp>
        <p:graphicFrame>
          <p:nvGraphicFramePr>
            <p:cNvPr id="20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8119283"/>
                </p:ext>
              </p:extLst>
            </p:nvPr>
          </p:nvGraphicFramePr>
          <p:xfrm>
            <a:off x="4534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057400" imgH="1447800" progId="Equation.DSMT4">
                    <p:embed/>
                  </p:oleObj>
                </mc:Choice>
                <mc:Fallback>
                  <p:oleObj name="Equation" r:id="rId11" imgW="2057400" imgH="1447800" progId="Equation.DSMT4">
                    <p:embed/>
                    <p:pic>
                      <p:nvPicPr>
                        <p:cNvPr id="0" name="Picture 2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98036619"/>
                </p:ext>
              </p:extLst>
            </p:nvPr>
          </p:nvGraphicFramePr>
          <p:xfrm>
            <a:off x="905" y="-10"/>
            <a:ext cx="306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68500" imgH="1447800" progId="Equation.DSMT4">
                    <p:embed/>
                  </p:oleObj>
                </mc:Choice>
                <mc:Fallback>
                  <p:oleObj name="Equation" r:id="rId13" imgW="1968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-10"/>
                          <a:ext cx="306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076035" y="71761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4" name="Text Box 28"/>
          <p:cNvSpPr txBox="1">
            <a:spLocks noChangeArrowheads="1"/>
          </p:cNvSpPr>
          <p:nvPr/>
        </p:nvSpPr>
        <p:spPr bwMode="auto">
          <a:xfrm>
            <a:off x="5508066" y="587388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latin typeface="Times New Roman" pitchFamily="18" charset="0"/>
              </a:rPr>
              <a:t>1,1,2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5508065" y="1208437"/>
            <a:ext cx="27941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5678501" y="2420930"/>
            <a:ext cx="263775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角化，且特征值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710008" y="2936557"/>
            <a:ext cx="253424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都是</a:t>
            </a:r>
            <a:r>
              <a:rPr lang="en-US" altLang="zh-CN" sz="2600" b="1" dirty="0">
                <a:latin typeface="Times New Roman" pitchFamily="18" charset="0"/>
              </a:rPr>
              <a:t>0,0,3</a:t>
            </a:r>
            <a:r>
              <a:rPr lang="zh-CN" altLang="en-US" sz="2600" b="1" dirty="0">
                <a:latin typeface="Times New Roman" pitchFamily="18" charset="0"/>
              </a:rPr>
              <a:t>，故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5791976" y="3356995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076035" y="1988900"/>
            <a:ext cx="3240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都可以对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5194510" y="4146193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5220045" y="4592672"/>
            <a:ext cx="312240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分别为</a:t>
            </a:r>
            <a:r>
              <a:rPr lang="en-US" altLang="zh-CN" sz="2600" b="1" dirty="0">
                <a:latin typeface="Times New Roman" pitchFamily="18" charset="0"/>
              </a:rPr>
              <a:t>1,1,4</a:t>
            </a:r>
            <a:r>
              <a:rPr lang="zh-CN" altLang="en-US" sz="2600" b="1" dirty="0">
                <a:latin typeface="Times New Roman" pitchFamily="18" charset="0"/>
              </a:rPr>
              <a:t>和</a:t>
            </a:r>
            <a:r>
              <a:rPr lang="en-US" altLang="zh-CN" sz="2600" b="1" dirty="0">
                <a:latin typeface="Times New Roman" pitchFamily="18" charset="0"/>
              </a:rPr>
              <a:t>1,3,4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405525" y="508979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107504" y="116665"/>
            <a:ext cx="7992741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4" name="Text Box 10"/>
          <p:cNvSpPr>
            <a:spLocks noChangeArrowheads="1"/>
          </p:cNvSpPr>
          <p:nvPr/>
        </p:nvSpPr>
        <p:spPr bwMode="auto">
          <a:xfrm>
            <a:off x="1740353" y="431801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5" name="Text Box 37"/>
          <p:cNvSpPr>
            <a:spLocks noChangeArrowheads="1"/>
          </p:cNvSpPr>
          <p:nvPr/>
        </p:nvSpPr>
        <p:spPr bwMode="auto">
          <a:xfrm>
            <a:off x="659266" y="360364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35685" y="1340855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39373" y="1568405"/>
            <a:ext cx="75569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) 两个实对称阵相似的充要条件是特征值相同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39" name="圆角矩形 38"/>
          <p:cNvSpPr/>
          <p:nvPr/>
        </p:nvSpPr>
        <p:spPr bwMode="auto">
          <a:xfrm>
            <a:off x="35685" y="2708950"/>
            <a:ext cx="7884369" cy="100807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9372" y="2780955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(3)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107504" y="215642"/>
            <a:ext cx="799274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</a:t>
            </a:r>
            <a:r>
              <a:rPr lang="en-US" altLang="zh-CN" sz="2600" b="1" dirty="0">
                <a:latin typeface="Times New Roman" pitchFamily="18" charset="0"/>
              </a:rPr>
              <a:t>1)</a:t>
            </a:r>
            <a:r>
              <a:rPr lang="zh-CN" altLang="en-US" sz="2600" b="1" dirty="0">
                <a:latin typeface="Times New Roman" pitchFamily="18" charset="0"/>
              </a:rPr>
              <a:t>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bldLvl="0" autoUpdateAnimBg="0"/>
      <p:bldP spid="23" grpId="0" bldLvl="0" autoUpdateAnimBg="0"/>
      <p:bldP spid="24" grpId="0" bldLvl="0" autoUpdateAnimBg="0"/>
      <p:bldP spid="25" grpId="0" bldLvl="0" autoUpdateAnimBg="0"/>
      <p:bldP spid="26" grpId="0" bldLvl="0" autoUpdateAnimBg="0"/>
      <p:bldP spid="27" grpId="0" bldLvl="0" autoUpdateAnimBg="0"/>
      <p:bldP spid="28" grpId="0" bldLvl="0" autoUpdateAnimBg="0"/>
      <p:bldP spid="29" grpId="0" bldLvl="0" autoUpdateAnimBg="0"/>
      <p:bldP spid="30" grpId="0" bldLvl="0" autoUpdateAnimBg="0"/>
      <p:bldP spid="31" grpId="0" bldLvl="0" autoUpdateAnimBg="0"/>
      <p:bldP spid="32" grpId="0" bldLvl="0" autoUpdateAnimBg="0"/>
      <p:bldP spid="33" grpId="0" animBg="1"/>
      <p:bldP spid="34" grpId="0"/>
      <p:bldP spid="35" grpId="0"/>
      <p:bldP spid="37" grpId="0" animBg="1"/>
      <p:bldP spid="38" grpId="0"/>
      <p:bldP spid="39" grpId="0" animBg="1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90" y="138316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691680" y="1413937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相似对角化，即存在可逆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395589" y="1989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的对角线上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395590" y="249401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344822" y="2986455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395590" y="350208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683568" y="765339"/>
            <a:ext cx="2513819" cy="1422400"/>
            <a:chOff x="0" y="-9"/>
            <a:chExt cx="3958" cy="2240"/>
          </a:xfrm>
        </p:grpSpPr>
        <p:sp>
          <p:nvSpPr>
            <p:cNvPr id="5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</a:t>
              </a:r>
              <a:r>
                <a:rPr lang="en-US" altLang="zh-CN" sz="2600" b="1" dirty="0">
                  <a:latin typeface="Times New Roman" pitchFamily="18" charset="0"/>
                </a:rPr>
                <a:t>4</a:t>
              </a:r>
              <a:r>
                <a:rPr lang="zh-CN" altLang="en-US" sz="2600" b="1" dirty="0">
                  <a:latin typeface="Times New Roman" pitchFamily="18" charset="0"/>
                </a:rPr>
                <a:t>)</a:t>
              </a:r>
            </a:p>
          </p:txBody>
        </p:sp>
        <p:graphicFrame>
          <p:nvGraphicFramePr>
            <p:cNvPr id="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28365613"/>
                </p:ext>
              </p:extLst>
            </p:nvPr>
          </p:nvGraphicFramePr>
          <p:xfrm>
            <a:off x="914" y="-9"/>
            <a:ext cx="304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55520" imgH="1447560" progId="Equation.DSMT4">
                    <p:embed/>
                  </p:oleObj>
                </mc:Choice>
                <mc:Fallback>
                  <p:oleObj name="Equation" r:id="rId2" imgW="1955520" imgH="14475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-9"/>
                          <a:ext cx="304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3090997"/>
              </p:ext>
            </p:extLst>
          </p:nvPr>
        </p:nvGraphicFramePr>
        <p:xfrm>
          <a:off x="3502780" y="782464"/>
          <a:ext cx="1933316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55520" imgH="1447560" progId="Equation.DSMT4">
                  <p:embed/>
                </p:oleObj>
              </mc:Choice>
              <mc:Fallback>
                <p:oleObj name="Equation" r:id="rId4" imgW="195552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780" y="782464"/>
                        <a:ext cx="1933316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827584" y="2383567"/>
            <a:ext cx="6984776" cy="199314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946058" y="2383568"/>
            <a:ext cx="549814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en-US" altLang="zh-CN" sz="2600" b="1" dirty="0">
                <a:latin typeface="Times New Roman" pitchFamily="18" charset="0"/>
              </a:rPr>
              <a:t>4</a:t>
            </a:r>
            <a:r>
              <a:rPr lang="zh-CN" altLang="en-US" sz="2600" b="1" dirty="0">
                <a:latin typeface="Times New Roman" pitchFamily="18" charset="0"/>
              </a:rPr>
              <a:t>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的特征值都是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759675" y="3872661"/>
            <a:ext cx="230826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2600" b="1" dirty="0">
                <a:latin typeface="Times New Roman" pitchFamily="18" charset="0"/>
              </a:rPr>
              <a:t>故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不相似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1763688" y="3356992"/>
            <a:ext cx="568863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      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1763688" y="2924944"/>
            <a:ext cx="590465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但是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=2</a:t>
            </a:r>
            <a:r>
              <a:rPr lang="zh-CN" altLang="en-US" sz="2600" b="1" dirty="0">
                <a:latin typeface="Times New Roman" pitchFamily="18" charset="0"/>
              </a:rPr>
              <a:t>，矩阵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不可以对角化</a:t>
            </a:r>
            <a:endParaRPr lang="en-US" altLang="zh-CN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ldLvl="0" autoUpdateAnimBg="0"/>
      <p:bldP spid="12" grpId="0" bldLvl="0" autoUpdateAnimBg="0"/>
      <p:bldP spid="14" grpId="0" bldLvl="0" autoUpdateAnimBg="0"/>
      <p:bldP spid="15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260648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正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交</a:t>
            </a:r>
            <a:endParaRPr lang="en-US" altLang="zh-CN" sz="3200" b="1" dirty="0">
              <a:latin typeface="+mj-ea"/>
              <a:ea typeface="+mj-ea"/>
            </a:endParaRPr>
          </a:p>
          <a:p>
            <a:r>
              <a:rPr lang="zh-CN" altLang="zh-CN" sz="3200" b="1" dirty="0">
                <a:latin typeface="+mj-ea"/>
                <a:ea typeface="+mj-ea"/>
              </a:rPr>
              <a:t>阵</a:t>
            </a:r>
            <a:r>
              <a:rPr lang="zh-CN" altLang="en-US" sz="3200" b="1" dirty="0">
                <a:latin typeface="+mj-ea"/>
                <a:ea typeface="+mj-ea"/>
              </a:rPr>
              <a:t>定义和性质</a:t>
            </a:r>
            <a:endParaRPr lang="zh-CN" altLang="zh-CN" sz="3200" dirty="0">
              <a:latin typeface="+mj-ea"/>
              <a:ea typeface="+mj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1134" y="18864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1496751" y="241484"/>
            <a:ext cx="5163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647924" y="908720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40280" imgH="545760" progId="Equation.DSMT4">
                  <p:embed/>
                </p:oleObj>
              </mc:Choice>
              <mc:Fallback>
                <p:oleObj name="Equation" r:id="rId3" imgW="4940280" imgH="54576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7924" y="908720"/>
                        <a:ext cx="494030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179512" y="148478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755576" y="4293096"/>
            <a:ext cx="3069080" cy="13681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4740572" y="4221088"/>
            <a:ext cx="3069080" cy="137972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716016" y="2132856"/>
            <a:ext cx="3069080" cy="13681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759024" y="2132856"/>
            <a:ext cx="3069080" cy="13681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2875016" y="3409456"/>
            <a:ext cx="2605823" cy="109966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3710783" y="2649869"/>
            <a:ext cx="1100236" cy="2639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106646" y="3666899"/>
            <a:ext cx="2374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298303" y="2564903"/>
          <a:ext cx="1807709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368280" progId="Equation.DSMT4">
                  <p:embed/>
                </p:oleObj>
              </mc:Choice>
              <mc:Fallback>
                <p:oleObj name="Equation" r:id="rId5" imgW="2247840" imgH="368280" progId="Equation.DSMT4">
                  <p:embed/>
                  <p:pic>
                    <p:nvPicPr>
                      <p:cNvPr id="26" name="对象 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8303" y="2564903"/>
                        <a:ext cx="1807709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301374"/>
              </p:ext>
            </p:extLst>
          </p:nvPr>
        </p:nvGraphicFramePr>
        <p:xfrm>
          <a:off x="5549537" y="2556758"/>
          <a:ext cx="1011092" cy="296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57120" imgH="368280" progId="Equation.DSMT4">
                  <p:embed/>
                </p:oleObj>
              </mc:Choice>
              <mc:Fallback>
                <p:oleObj name="Equation" r:id="rId7" imgW="1257120" imgH="368280" progId="Equation.DSMT4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49537" y="2556758"/>
                        <a:ext cx="1011092" cy="296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5480839" y="4697087"/>
          <a:ext cx="1399187" cy="388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39880" imgH="482400" progId="Equation.DSMT4">
                  <p:embed/>
                </p:oleObj>
              </mc:Choice>
              <mc:Fallback>
                <p:oleObj name="Equation" r:id="rId9" imgW="1739880" imgH="482400" progId="Equation.DSMT4">
                  <p:embed/>
                  <p:pic>
                    <p:nvPicPr>
                      <p:cNvPr id="29" name="对象 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0839" y="4697087"/>
                        <a:ext cx="1399187" cy="388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478158" y="2646059"/>
          <a:ext cx="153196" cy="265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90440" imgH="330120" progId="Equation.DSMT4">
                  <p:embed/>
                </p:oleObj>
              </mc:Choice>
              <mc:Fallback>
                <p:oleObj name="Equation" r:id="rId11" imgW="190440" imgH="330120" progId="Equation.DSMT4">
                  <p:embed/>
                  <p:pic>
                    <p:nvPicPr>
                      <p:cNvPr id="30" name="对象 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8158" y="2646059"/>
                        <a:ext cx="153196" cy="265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下箭头 31"/>
          <p:cNvSpPr/>
          <p:nvPr/>
        </p:nvSpPr>
        <p:spPr>
          <a:xfrm>
            <a:off x="5860218" y="3608568"/>
            <a:ext cx="389730" cy="597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73929" y="4338673"/>
            <a:ext cx="289466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400" b="1" dirty="0"/>
              <a:t>的行（列）都是</a:t>
            </a:r>
            <a:r>
              <a:rPr lang="zh-CN" altLang="zh-CN" sz="2400" b="1" dirty="0">
                <a:solidFill>
                  <a:srgbClr val="FF0000"/>
                </a:solidFill>
              </a:rPr>
              <a:t>两两正交</a:t>
            </a:r>
            <a:r>
              <a:rPr lang="zh-CN" altLang="zh-CN" sz="2400" b="1" dirty="0"/>
              <a:t>的</a:t>
            </a:r>
            <a:r>
              <a:rPr lang="zh-CN" altLang="zh-CN" sz="2400" b="1" dirty="0">
                <a:solidFill>
                  <a:srgbClr val="FF0000"/>
                </a:solidFill>
              </a:rPr>
              <a:t>单位向量</a:t>
            </a:r>
            <a:r>
              <a:rPr lang="zh-CN" altLang="en-US" sz="2400" b="1" dirty="0"/>
              <a:t>。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左右箭头 33"/>
          <p:cNvSpPr/>
          <p:nvPr/>
        </p:nvSpPr>
        <p:spPr>
          <a:xfrm rot="5400000">
            <a:off x="1556763" y="3733680"/>
            <a:ext cx="835744" cy="3474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右箭头 34"/>
          <p:cNvSpPr/>
          <p:nvPr/>
        </p:nvSpPr>
        <p:spPr>
          <a:xfrm>
            <a:off x="3921573" y="4821263"/>
            <a:ext cx="810700" cy="26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60"/>
    </mc:Choice>
    <mc:Fallback xmlns="">
      <p:transition spd="slow" advTm="42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3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/>
      <p:bldP spid="32" grpId="0" animBg="1"/>
      <p:bldP spid="33" grpId="0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71600" y="705799"/>
            <a:ext cx="373507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31640" y="836712"/>
            <a:ext cx="2953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</a:rPr>
              <a:t>对实对称矩阵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528" y="2404336"/>
            <a:ext cx="810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求正交矩阵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，使得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endParaRPr lang="en-US" altLang="zh-C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2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543764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  <a:ln/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688363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149322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71550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为实对称阵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重特征值，则</a:t>
            </a:r>
            <a:r>
              <a:rPr lang="en-US" altLang="zh-CN" sz="2600" b="1" i="1" dirty="0">
                <a:latin typeface="Times New Roman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)=</a:t>
            </a:r>
            <a:r>
              <a:rPr lang="en-US" altLang="zh-CN" sz="2600" b="1" i="1" dirty="0" err="1">
                <a:latin typeface="Times New Roman" pitchFamily="18" charset="0"/>
              </a:rPr>
              <a:t>n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>
                <a:latin typeface="Times New Roman" pitchFamily="18" charset="0"/>
              </a:rPr>
              <a:t>n</a:t>
            </a:r>
            <a:r>
              <a:rPr lang="en-US" altLang="zh-CN" sz="2600" b="1" i="1" baseline="-25000" dirty="0" err="1">
                <a:latin typeface="Times New Roman" pitchFamily="18" charset="0"/>
              </a:rPr>
              <a:t>i</a:t>
            </a:r>
            <a:r>
              <a:rPr lang="zh-CN" altLang="en-US" sz="2600" b="1" dirty="0">
                <a:latin typeface="Times New Roman" pitchFamily="18" charset="0"/>
              </a:rPr>
              <a:t>     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335195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任一实对称矩阵 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都可以对角化，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更进一步一定存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872666"/>
            <a:ext cx="750257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在正交矩阵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latin typeface="Times New Roman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 为对角阵。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206746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07504" y="444872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5</a:t>
            </a:r>
            <a:r>
              <a:rPr lang="zh-CN" altLang="en-US" sz="2600" b="1" dirty="0">
                <a:latin typeface="Times New Roman" pitchFamily="18" charset="0"/>
              </a:rPr>
              <a:t>.  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的秩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等于非零特征值的个数</a:t>
            </a: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utoUpdateAnimBg="0"/>
      <p:bldP spid="11" grpId="0"/>
      <p:bldP spid="17" grpId="0" bldLvl="0" autoUpdateAnimBg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itchFamily="2" charset="-122"/>
            </a:endParaRPr>
          </a:p>
          <a:p>
            <a:pPr marL="0" indent="0" algn="ctr" eaLnBrk="1" hangingPunct="1"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7786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highlight>
                  <a:srgbClr val="FFFF00"/>
                </a:highlight>
              </a:rPr>
              <a:t>例</a:t>
            </a:r>
            <a:r>
              <a:rPr lang="en-US" altLang="zh-CN" sz="2800" b="1" dirty="0">
                <a:highlight>
                  <a:srgbClr val="FFFF00"/>
                </a:highlight>
              </a:rPr>
              <a:t>1</a:t>
            </a:r>
            <a:r>
              <a:rPr lang="zh-CN" altLang="en-US" sz="2800" b="1" dirty="0"/>
              <a:t>  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阶实对称矩阵，向量</a:t>
            </a:r>
            <a:r>
              <a:rPr lang="en-US" altLang="zh-CN" sz="2800" dirty="0">
                <a:sym typeface="Symbol"/>
              </a:rPr>
              <a:t>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=(1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/>
              <a:t>满</a:t>
            </a:r>
            <a:endParaRPr lang="zh-CN" altLang="en-US" sz="2800" b="1" dirty="0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721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解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224589"/>
            <a:ext cx="74168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800" b="1" dirty="0"/>
              <a:t>所对应的特征向量</a:t>
            </a:r>
            <a:r>
              <a:rPr lang="zh-CN" altLang="en-US" sz="2800" b="1" dirty="0"/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/>
              <a:t>与</a:t>
            </a:r>
            <a:r>
              <a:rPr lang="en-US" altLang="zh-CN" sz="2800" dirty="0">
                <a:sym typeface="Symbol"/>
              </a:rPr>
              <a:t></a:t>
            </a:r>
            <a:r>
              <a:rPr lang="zh-CN" altLang="zh-CN" sz="2800" b="1" dirty="0"/>
              <a:t>正交，</a:t>
            </a:r>
            <a:endParaRPr lang="zh-CN" altLang="en-US" sz="2800" b="1" dirty="0"/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755576" y="1033572"/>
            <a:ext cx="56886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足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zh-CN" altLang="zh-CN" sz="2800" b="1" dirty="0"/>
              <a:t>，且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)=1</a:t>
            </a:r>
            <a:r>
              <a:rPr lang="zh-CN" altLang="zh-CN" sz="2800" dirty="0"/>
              <a:t>，</a:t>
            </a:r>
            <a:r>
              <a:rPr lang="zh-CN" altLang="en-US" sz="2800" b="1" dirty="0"/>
              <a:t>求</a:t>
            </a: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11560" y="1609636"/>
            <a:ext cx="62646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求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的特征值；</a:t>
            </a:r>
            <a:endParaRPr lang="en-US" altLang="zh-CN" sz="2800" b="1" dirty="0"/>
          </a:p>
          <a:p>
            <a:r>
              <a:rPr lang="en-US" altLang="zh-CN" sz="2800" b="1" dirty="0"/>
              <a:t>     </a:t>
            </a:r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）求方程组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altLang="zh-CN" sz="2800" b="1" i="1" dirty="0"/>
              <a:t>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800" b="1" dirty="0"/>
              <a:t>的通解。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114227" y="2636912"/>
            <a:ext cx="66261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的特征值</a:t>
            </a:r>
            <a:r>
              <a:rPr lang="zh-CN" altLang="en-US" sz="2800" b="1" dirty="0"/>
              <a:t>为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；</a:t>
            </a:r>
            <a:endParaRPr lang="en-US" altLang="zh-CN" sz="2800" b="1" dirty="0"/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1556048" y="4365104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2,1,0)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（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1,0,1)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1475656" y="3769876"/>
            <a:ext cx="35416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故满足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/>
              <a:t>，</a:t>
            </a:r>
            <a:endParaRPr lang="zh-CN" altLang="en-US" sz="2800" b="1" dirty="0"/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4702746" y="3841884"/>
            <a:ext cx="181347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可以求出</a:t>
            </a: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547664" y="4922004"/>
            <a:ext cx="6192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方程组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zh-CN" altLang="zh-CN" sz="2800" b="1" dirty="0"/>
              <a:t>的通解为</a:t>
            </a:r>
            <a:endParaRPr lang="zh-CN" altLang="en-US" sz="2800" b="1" dirty="0"/>
          </a:p>
        </p:txBody>
      </p:sp>
      <p:sp>
        <p:nvSpPr>
          <p:cNvPr id="24" name="Text Box 30"/>
          <p:cNvSpPr txBox="1">
            <a:spLocks noChangeArrowheads="1"/>
          </p:cNvSpPr>
          <p:nvPr/>
        </p:nvSpPr>
        <p:spPr bwMode="auto">
          <a:xfrm>
            <a:off x="1619672" y="5373216"/>
            <a:ext cx="45281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84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1" grpId="0"/>
      <p:bldP spid="12" grpId="0"/>
      <p:bldP spid="17" grpId="0"/>
      <p:bldP spid="18" grpId="0"/>
      <p:bldP spid="20" grpId="0"/>
      <p:bldP spid="21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特征值都是单特征值</a:t>
            </a:r>
            <a:r>
              <a:rPr lang="zh-CN" altLang="en-US" sz="2600" b="1" dirty="0">
                <a:latin typeface="宋体" pitchFamily="2" charset="-122"/>
              </a:rPr>
              <a:t>时,求正交相似矩阵 </a:t>
            </a:r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宋体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</a:t>
              </a:r>
              <a:r>
                <a:rPr lang="zh-CN" altLang="en-US" sz="2600" b="1" dirty="0">
                  <a:latin typeface="Times New Roman" pitchFamily="18" charset="0"/>
                </a:rPr>
                <a:t>单位化 ，即取                    </a:t>
              </a:r>
            </a:p>
          </p:txBody>
        </p:sp>
        <p:graphicFrame>
          <p:nvGraphicFramePr>
            <p:cNvPr id="13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0896599"/>
                </p:ext>
              </p:extLst>
            </p:nvPr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78200" imgH="889000" progId="Equation.DSMT4">
                    <p:embed/>
                  </p:oleObj>
                </mc:Choice>
                <mc:Fallback>
                  <p:oleObj name="Equation" r:id="rId3" imgW="3378200" imgH="889000" progId="Equation.DSMT4">
                    <p:embed/>
                    <p:pic>
                      <p:nvPicPr>
                        <p:cNvPr id="0" name="Picture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  <a:cs typeface="Times New Roman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98642841"/>
                </p:ext>
              </p:extLst>
            </p:nvPr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87600" imgH="419100" progId="Equation.DSMT4">
                    <p:embed/>
                  </p:oleObj>
                </mc:Choice>
                <mc:Fallback>
                  <p:oleObj name="Equation" r:id="rId5" imgW="2387600" imgH="419100" progId="Equation.DSMT4">
                    <p:embed/>
                    <p:pic>
                      <p:nvPicPr>
                        <p:cNvPr id="0" name="Picture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11263101"/>
                </p:ext>
              </p:extLst>
            </p:nvPr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771900" imgH="457200" progId="Equation.DSMT4">
                    <p:embed/>
                  </p:oleObj>
                </mc:Choice>
                <mc:Fallback>
                  <p:oleObj name="Equation" r:id="rId7" imgW="3771900" imgH="457200" progId="Equation.DSMT4">
                    <p:embed/>
                    <p:pic>
                      <p:nvPicPr>
                        <p:cNvPr id="0" name="Picture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Times New Roman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latin typeface="Times New Roman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179695" y="332785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  <a:latin typeface="Times New Roman" pitchFamily="18" charset="0"/>
              </a:rPr>
              <a:t>例</a:t>
            </a:r>
            <a:r>
              <a:rPr lang="en-US" altLang="zh-CN" sz="2600" b="1" dirty="0">
                <a:highlight>
                  <a:srgbClr val="FFFF00"/>
                </a:highlight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  </a:t>
            </a:r>
            <a:r>
              <a:rPr lang="zh-CN" altLang="en-US" sz="2600" b="1" dirty="0">
                <a:latin typeface="Times New Roman" pitchFamily="18" charset="0"/>
              </a:rPr>
              <a:t>求正交矩阵</a:t>
            </a:r>
            <a:r>
              <a:rPr lang="en-US" altLang="zh-CN" sz="2600" b="1" i="1" dirty="0">
                <a:latin typeface="Times New Roman" pitchFamily="18" charset="0"/>
              </a:rPr>
              <a:t>P</a:t>
            </a:r>
            <a:r>
              <a:rPr lang="zh-CN" altLang="en-US" sz="2600" b="1" dirty="0">
                <a:latin typeface="Times New Roman" pitchFamily="18" charset="0"/>
              </a:rPr>
              <a:t>，使</a:t>
            </a:r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</a:t>
            </a:r>
            <a:r>
              <a:rPr lang="zh-CN" altLang="en-US" sz="2600" b="1" dirty="0">
                <a:latin typeface="Times New Roman" pitchFamily="18" charset="0"/>
              </a:rPr>
              <a:t>为对角矩阵。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356579"/>
              </p:ext>
            </p:extLst>
          </p:nvPr>
        </p:nvGraphicFramePr>
        <p:xfrm>
          <a:off x="1908820" y="836712"/>
          <a:ext cx="194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43100" imgH="939800" progId="Equation.DSMT4">
                  <p:embed/>
                </p:oleObj>
              </mc:Choice>
              <mc:Fallback>
                <p:oleObj name="Equation" r:id="rId3" imgW="1943100" imgH="93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820" y="836712"/>
                        <a:ext cx="1943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323528" y="1712421"/>
            <a:ext cx="69847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解</a:t>
            </a:r>
            <a:r>
              <a:rPr lang="zh-CN" altLang="en-US" sz="2600" b="1" i="1" dirty="0">
                <a:latin typeface="Times New Roman" pitchFamily="18" charset="0"/>
              </a:rPr>
              <a:t>   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的特征多项式</a:t>
            </a:r>
            <a:r>
              <a:rPr lang="en-US" altLang="zh-CN" sz="2600" b="1" dirty="0">
                <a:latin typeface="Times New Roman" pitchFamily="18" charset="0"/>
              </a:rPr>
              <a:t>|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E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|=(4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)(2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338085" y="2288512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=(1,1)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3705" y="2792547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sym typeface="Symbol"/>
              </a:rPr>
              <a:t>当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=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4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时，对应的特征向量为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=(1,1)</a:t>
            </a:r>
            <a:r>
              <a:rPr lang="en-US" altLang="zh-CN" sz="2600" b="1" i="1" baseline="30000" dirty="0">
                <a:latin typeface="Times New Roman" pitchFamily="18" charset="0"/>
                <a:sym typeface="Symbol"/>
              </a:rPr>
              <a:t>T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=(1,1)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1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296582"/>
                <a:ext cx="7550238" cy="548676"/>
              </a:xfrm>
              <a:prstGeom prst="rect">
                <a:avLst/>
              </a:prstGeom>
              <a:blipFill rotWithShape="1">
                <a:blip r:embed="rId6"/>
                <a:stretch>
                  <a:fillRect l="-24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3"/>
              <p:cNvSpPr txBox="1">
                <a:spLocks noChangeArrowheads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把向量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p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=(1,1)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 </a:t>
                </a:r>
                <a:r>
                  <a:rPr lang="zh-CN" altLang="en-US" sz="2600" b="1" dirty="0">
                    <a:latin typeface="Times New Roman" pitchFamily="18" charset="0"/>
                    <a:sym typeface="Symbol"/>
                  </a:rPr>
                  <a:t>单位化，得到</a:t>
                </a:r>
                <a:r>
                  <a:rPr lang="en-US" altLang="zh-CN" sz="2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latin typeface="Times New Roman" pitchFamily="18" charset="0"/>
                    <a:sym typeface="Symbol"/>
                  </a:rPr>
                  <a:t>2</a:t>
                </a:r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=(1/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sym typeface="Symbol"/>
                  </a:rPr>
                  <a:t>T</a:t>
                </a:r>
                <a:endParaRPr lang="zh-CN" altLang="en-US" sz="2600" b="1" i="1" baseline="30000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705" y="3816389"/>
                <a:ext cx="7550238" cy="548676"/>
              </a:xfrm>
              <a:prstGeom prst="rect">
                <a:avLst/>
              </a:prstGeom>
              <a:blipFill rotWithShape="1">
                <a:blip r:embed="rId7"/>
                <a:stretch>
                  <a:fillRect l="-1372" t="-5556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0" y="4392429"/>
            <a:ext cx="75502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令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P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=(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1 ,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q</a:t>
            </a:r>
            <a:r>
              <a:rPr lang="en-US" altLang="zh-CN" sz="2600" b="1" baseline="-25000" dirty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，则有</a:t>
            </a:r>
            <a:endParaRPr lang="zh-CN" altLang="en-US" sz="2600" b="1" i="1" baseline="30000" dirty="0">
              <a:latin typeface="Times New Roman" pitchFamily="18" charset="0"/>
            </a:endParaRPr>
          </a:p>
        </p:txBody>
      </p:sp>
      <p:sp>
        <p:nvSpPr>
          <p:cNvPr id="16" name="Text Box 33"/>
          <p:cNvSpPr txBox="1">
            <a:spLocks noChangeArrowheads="1"/>
          </p:cNvSpPr>
          <p:nvPr/>
        </p:nvSpPr>
        <p:spPr bwMode="auto">
          <a:xfrm>
            <a:off x="1107041" y="5028089"/>
            <a:ext cx="54091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</a:rPr>
              <a:t>AP= P </a:t>
            </a:r>
            <a:r>
              <a:rPr lang="en-US" altLang="zh-CN" sz="2600" b="1" i="1" baseline="30000" dirty="0">
                <a:latin typeface="Times New Roman" pitchFamily="18" charset="0"/>
              </a:rPr>
              <a:t>T</a:t>
            </a:r>
            <a:r>
              <a:rPr lang="en-US" altLang="zh-CN" sz="2600" b="1" i="1" dirty="0">
                <a:latin typeface="Times New Roman" pitchFamily="18" charset="0"/>
              </a:rPr>
              <a:t>AP=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3384983"/>
              </p:ext>
            </p:extLst>
          </p:nvPr>
        </p:nvGraphicFramePr>
        <p:xfrm>
          <a:off x="3491931" y="4860925"/>
          <a:ext cx="101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920" imgH="939600" progId="Equation.DSMT4">
                  <p:embed/>
                </p:oleObj>
              </mc:Choice>
              <mc:Fallback>
                <p:oleObj name="Equation" r:id="rId8" imgW="1015920" imgH="9396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931" y="4860925"/>
                        <a:ext cx="10160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73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  <p:bldP spid="12" grpId="0" animBg="1"/>
      <p:bldP spid="13" grpId="0" animBg="1"/>
      <p:bldP spid="15" grpId="0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2|2.1|2.8|2.3|2.3|3.6|1.2|5.6|1.6|1.7|5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32&quot;]}]"/>
  <p:tag name="PROBLEMSCORE" val="1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4&quot;]}]"/>
  <p:tag name="PROBLEMSCORE" val="1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32&quot;]}]"/>
  <p:tag name="PROBLEMSCORE" val="1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4116</TotalTime>
  <Words>2802</Words>
  <Application>Microsoft Office PowerPoint</Application>
  <PresentationFormat>全屏显示(4:3)</PresentationFormat>
  <Paragraphs>508</Paragraphs>
  <Slides>30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宋体</vt:lpstr>
      <vt:lpstr>微软雅黑</vt:lpstr>
      <vt:lpstr>微软雅黑</vt:lpstr>
      <vt:lpstr>Arial</vt:lpstr>
      <vt:lpstr>Calibri</vt:lpstr>
      <vt:lpstr>Cambria Math</vt:lpstr>
      <vt:lpstr>Times New Roman</vt:lpstr>
      <vt:lpstr>Office 主题</vt:lpstr>
      <vt:lpstr>Equation</vt:lpstr>
      <vt:lpstr>5.3   相   似   矩   阵</vt:lpstr>
      <vt:lpstr>5.3   相   似   矩   阵</vt:lpstr>
      <vt:lpstr>5.3   相   似   矩   阵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PowerPoint 演示文稿</vt:lpstr>
      <vt:lpstr>PowerPoint 演示文稿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347</cp:revision>
  <dcterms:created xsi:type="dcterms:W3CDTF">2015-01-02T08:47:50Z</dcterms:created>
  <dcterms:modified xsi:type="dcterms:W3CDTF">2023-11-13T11:48:12Z</dcterms:modified>
</cp:coreProperties>
</file>