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49" r:id="rId2"/>
    <p:sldId id="353" r:id="rId3"/>
    <p:sldId id="354" r:id="rId4"/>
    <p:sldId id="355" r:id="rId5"/>
    <p:sldId id="358" r:id="rId6"/>
    <p:sldId id="257" r:id="rId7"/>
    <p:sldId id="259" r:id="rId8"/>
    <p:sldId id="352" r:id="rId9"/>
    <p:sldId id="320" r:id="rId10"/>
    <p:sldId id="321" r:id="rId11"/>
    <p:sldId id="322" r:id="rId12"/>
    <p:sldId id="348" r:id="rId13"/>
    <p:sldId id="261" r:id="rId14"/>
    <p:sldId id="345" r:id="rId15"/>
    <p:sldId id="267" r:id="rId16"/>
    <p:sldId id="325" r:id="rId17"/>
    <p:sldId id="275" r:id="rId18"/>
    <p:sldId id="317" r:id="rId19"/>
    <p:sldId id="339" r:id="rId20"/>
    <p:sldId id="340" r:id="rId21"/>
    <p:sldId id="341" r:id="rId22"/>
    <p:sldId id="342" r:id="rId23"/>
    <p:sldId id="350" r:id="rId24"/>
    <p:sldId id="351" r:id="rId25"/>
    <p:sldId id="360" r:id="rId26"/>
    <p:sldId id="361" r:id="rId27"/>
    <p:sldId id="362" r:id="rId28"/>
    <p:sldId id="359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64" autoAdjust="0"/>
    <p:restoredTop sz="94584" autoAdjust="0"/>
  </p:normalViewPr>
  <p:slideViewPr>
    <p:cSldViewPr>
      <p:cViewPr varScale="1">
        <p:scale>
          <a:sx n="99" d="100"/>
          <a:sy n="99" d="100"/>
        </p:scale>
        <p:origin x="3366" y="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8CD6EB5-C5DD-46CE-8FB1-9B7B82E9D140}" type="presOf" srcId="{A4DBE9E6-97EB-4725-A2C1-3C97D390DE6E}" destId="{CD4B3101-F142-4E5E-B80A-8D9996F097C7}" srcOrd="0" destOrd="0" presId="urn:microsoft.com/office/officeart/2005/8/layout/venn1"/>
    <dgm:cxn modelId="{BE5876CE-7A42-4E28-AB14-BA24A268A5CA}" type="presOf" srcId="{8A5913D2-4896-41F8-9856-90C73F67022D}" destId="{6F917F00-94F3-4752-A2F0-5E137890CEB8}" srcOrd="0" destOrd="0" presId="urn:microsoft.com/office/officeart/2005/8/layout/venn1"/>
    <dgm:cxn modelId="{BCDB022C-944E-474F-9049-1C1E05E046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EE37461B-6E11-4C9F-AEAA-5B0B9445E1EE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0ACE32DE-3B49-4171-8213-E3B9EF138053}" type="presOf" srcId="{737B5EC5-D0D2-4529-A675-2479ADB7512A}" destId="{4470F79F-6492-40EA-A900-0CDDBA36E791}" srcOrd="0" destOrd="0" presId="urn:microsoft.com/office/officeart/2005/8/layout/venn1"/>
    <dgm:cxn modelId="{9B7FB463-4BE7-4A52-9B83-BD0EBD21967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3AAE750-DC46-4F66-97BF-357B71429BBA}" type="presOf" srcId="{938154DC-7DEC-4435-8AEE-F287F60DA644}" destId="{A319629E-037B-4B5B-8915-441F51FA60BC}" srcOrd="0" destOrd="0" presId="urn:microsoft.com/office/officeart/2005/8/layout/venn1"/>
    <dgm:cxn modelId="{4482269A-0976-4069-BC82-D4D370AA363F}" type="presOf" srcId="{AABD46EF-623D-4EC1-9905-9F9517C84035}" destId="{8A8110AF-7FCF-4E47-932E-B9CB33926204}" srcOrd="0" destOrd="0" presId="urn:microsoft.com/office/officeart/2005/8/layout/venn1"/>
    <dgm:cxn modelId="{213A8ABD-FD4E-416F-99E7-39CFB0EE73C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</dgm:pt>
  </dgm:ptLst>
  <dgm:cxnLst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</dgm:pt>
  </dgm:ptLst>
  <dgm:cxnLst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</dgm:pt>
  </dgm:ptLst>
  <dgm:cxnLst>
    <dgm:cxn modelId="{4205B087-7F32-451E-B491-962EC9E89EAC}" type="presOf" srcId="{EF24F56F-F948-4FAE-A21B-C908CFF0947F}" destId="{04E584C8-CAF4-4F3A-A494-457051CBD1BA}" srcOrd="0" destOrd="0" presId="urn:microsoft.com/office/officeart/2005/8/layout/venn1"/>
    <dgm:cxn modelId="{4607AA98-EB95-4C74-B8F7-7AB9A1A770E4}" type="presOf" srcId="{45ECB1DE-4976-41EA-BF4A-BA9625218151}" destId="{61DA2F6A-A3A4-47F6-9631-E32DDDDECDEE}" srcOrd="0" destOrd="0" presId="urn:microsoft.com/office/officeart/2005/8/layout/venn1"/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D905EB4D-8A27-4CD5-80DA-D04A11B180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</dgm:pt>
  </dgm:ptLst>
  <dgm:cxnLst>
    <dgm:cxn modelId="{0394C656-B801-4476-A32B-B0E160A311C7}" type="presOf" srcId="{CE6CFCA0-C49C-4951-BE4A-2894AF7F0369}" destId="{7B1E7C52-CF18-48B2-BB65-024F73E359D3}" srcOrd="0" destOrd="0" presId="urn:microsoft.com/office/officeart/2005/8/layout/venn1"/>
    <dgm:cxn modelId="{82BDC8DC-E119-4770-9965-EDEA799F8F2F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378AE5-9C1C-4977-AB12-90749853591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</dgm:pt>
  </dgm:ptLst>
  <dgm:cxnLst>
    <dgm:cxn modelId="{EE76D40A-5F96-42DD-B763-6ABA01E5DCF8}" type="presOf" srcId="{0E6DF1C2-1746-482F-BF52-CD765E80A365}" destId="{171034FF-3396-4AA1-9482-05BACFB2D723}" srcOrd="0" destOrd="0" presId="urn:microsoft.com/office/officeart/2005/8/layout/venn1"/>
    <dgm:cxn modelId="{6EBB3A1C-8C71-4A36-8706-0B0306C466E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58275EA-5E26-4BAA-879E-D96FE5B0870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C3591B-EB77-43EF-B491-5681AFC81309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E0910-D7DC-479F-8075-058A1CC322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276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42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87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14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12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8" Type="http://schemas.openxmlformats.org/officeDocument/2006/relationships/diagramLayout" Target="../diagrams/layout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Relationship Id="rId8" Type="http://schemas.openxmlformats.org/officeDocument/2006/relationships/diagramLayout" Target="../diagrams/layout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1C718-8074-413F-8E06-7EFF3763FEFE}" type="datetimeFigureOut">
              <a:rPr lang="zh-CN" altLang="en-US" smtClean="0"/>
              <a:pPr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4965737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192906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165968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405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39933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42975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57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1C718-8074-413F-8E06-7EFF3763FEFE}" type="datetimeFigureOut">
              <a:rPr lang="zh-CN" altLang="en-US" smtClean="0"/>
              <a:pPr/>
              <a:t>2023/11/20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6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31.wmf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8.wmf"/><Relationship Id="rId25" Type="http://schemas.openxmlformats.org/officeDocument/2006/relationships/image" Target="../media/image42.wmf"/><Relationship Id="rId2" Type="http://schemas.openxmlformats.org/officeDocument/2006/relationships/oleObject" Target="../embeddings/oleObject32.bin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43.bin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39.wmf"/><Relationship Id="rId18" Type="http://schemas.openxmlformats.org/officeDocument/2006/relationships/oleObject" Target="../embeddings/oleObject52.bin"/><Relationship Id="rId3" Type="http://schemas.openxmlformats.org/officeDocument/2006/relationships/image" Target="../media/image31.wmf"/><Relationship Id="rId21" Type="http://schemas.openxmlformats.org/officeDocument/2006/relationships/image" Target="../media/image43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41.w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20" Type="http://schemas.openxmlformats.org/officeDocument/2006/relationships/oleObject" Target="../embeddings/oleObject5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5" Type="http://schemas.openxmlformats.org/officeDocument/2006/relationships/image" Target="../media/image40.wmf"/><Relationship Id="rId23" Type="http://schemas.openxmlformats.org/officeDocument/2006/relationships/image" Target="../media/image44.wmf"/><Relationship Id="rId10" Type="http://schemas.openxmlformats.org/officeDocument/2006/relationships/oleObject" Target="../embeddings/oleObject48.bin"/><Relationship Id="rId19" Type="http://schemas.openxmlformats.org/officeDocument/2006/relationships/image" Target="../media/image42.wmf"/><Relationship Id="rId4" Type="http://schemas.openxmlformats.org/officeDocument/2006/relationships/oleObject" Target="../embeddings/oleObject45.bin"/><Relationship Id="rId9" Type="http://schemas.openxmlformats.org/officeDocument/2006/relationships/image" Target="../media/image37.wmf"/><Relationship Id="rId14" Type="http://schemas.openxmlformats.org/officeDocument/2006/relationships/oleObject" Target="../embeddings/oleObject50.bin"/><Relationship Id="rId22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60.bin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6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72.bin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3" Type="http://schemas.openxmlformats.org/officeDocument/2006/relationships/image" Target="../media/image60.png"/><Relationship Id="rId7" Type="http://schemas.openxmlformats.org/officeDocument/2006/relationships/oleObject" Target="../embeddings/oleObject78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67.wmf"/><Relationship Id="rId3" Type="http://schemas.openxmlformats.org/officeDocument/2006/relationships/image" Target="../media/image52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84.bin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65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68.w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7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7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60.bin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6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971600" y="705799"/>
            <a:ext cx="373507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331640" y="836712"/>
            <a:ext cx="295305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umimoji="1"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</a:rPr>
              <a:t>对实对称矩阵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3200" b="1" i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46216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重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点</a:t>
            </a:r>
            <a:endParaRPr lang="zh-CN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复  习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23528" y="2404336"/>
            <a:ext cx="8108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求正交矩阵</a:t>
            </a:r>
            <a:r>
              <a:rPr lang="en-US" altLang="zh-CN" sz="32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Q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3200" b="1" i="1" dirty="0"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r>
              <a:rPr lang="zh-CN" altLang="en-US" sz="32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，使得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Q</a:t>
            </a:r>
            <a:r>
              <a:rPr lang="en-US" altLang="zh-CN" sz="3200" b="1" i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T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AQ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=</a:t>
            </a:r>
            <a:r>
              <a:rPr lang="zh-CN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32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</a:t>
            </a:r>
            <a:endParaRPr lang="en-US" altLang="zh-CN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23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951120"/>
              </p:ext>
            </p:extLst>
          </p:nvPr>
        </p:nvGraphicFramePr>
        <p:xfrm>
          <a:off x="520745" y="1523355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31640" progId="Equation.DSMT4">
                  <p:embed/>
                </p:oleObj>
              </mc:Choice>
              <mc:Fallback>
                <p:oleObj name="Equation" r:id="rId2" imgW="1409400" imgH="43164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45" y="1523355"/>
                        <a:ext cx="140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7517"/>
              </p:ext>
            </p:extLst>
          </p:nvPr>
        </p:nvGraphicFramePr>
        <p:xfrm>
          <a:off x="4815701" y="308863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304560" progId="Equation.DSMT4">
                  <p:embed/>
                </p:oleObj>
              </mc:Choice>
              <mc:Fallback>
                <p:oleObj name="Equation" r:id="rId4" imgW="177480" imgH="30456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701" y="308863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572227"/>
              </p:ext>
            </p:extLst>
          </p:nvPr>
        </p:nvGraphicFramePr>
        <p:xfrm>
          <a:off x="1951801" y="772284"/>
          <a:ext cx="6273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73720" imgH="1955520" progId="Equation.DSMT4">
                  <p:embed/>
                </p:oleObj>
              </mc:Choice>
              <mc:Fallback>
                <p:oleObj name="Equation" r:id="rId6" imgW="6273720" imgH="195552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801" y="772284"/>
                        <a:ext cx="6273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0705" y="364502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称</a:t>
            </a:r>
            <a:r>
              <a:rPr lang="zh-CN" altLang="en-US" sz="2800" b="1" dirty="0">
                <a:solidFill>
                  <a:srgbClr val="FF0000"/>
                </a:solidFill>
              </a:rPr>
              <a:t>实对称矩阵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为二次型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705" y="3016116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二次型</a:t>
            </a:r>
            <a:r>
              <a:rPr lang="zh-CN" altLang="en-US" sz="2800" b="1" dirty="0"/>
              <a:t>与 </a:t>
            </a:r>
            <a:r>
              <a:rPr lang="zh-CN" altLang="en-US" sz="2800" b="1" dirty="0">
                <a:solidFill>
                  <a:srgbClr val="0070C0"/>
                </a:solidFill>
              </a:rPr>
              <a:t>实对称矩阵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800" b="1" dirty="0"/>
              <a:t>可建立</a:t>
            </a:r>
            <a:r>
              <a:rPr lang="zh-CN" altLang="en-US" sz="2800" b="1" dirty="0">
                <a:solidFill>
                  <a:srgbClr val="FF0000"/>
                </a:solidFill>
              </a:rPr>
              <a:t>一一对应</a:t>
            </a:r>
            <a:r>
              <a:rPr lang="zh-CN" altLang="en-US" sz="2800" b="1" dirty="0"/>
              <a:t>的关系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2713" y="436510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二次型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的秩定义为矩阵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的秩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</p:spTree>
    <p:extLst>
      <p:ext uri="{BB962C8B-B14F-4D97-AF65-F5344CB8AC3E}">
        <p14:creationId xmlns:p14="http://schemas.microsoft.com/office/powerpoint/2010/main" val="411420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126492" y="927100"/>
            <a:ext cx="7015796" cy="529093"/>
            <a:chOff x="910468" y="927100"/>
            <a:chExt cx="5744940" cy="529093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1644509"/>
                </p:ext>
              </p:extLst>
            </p:nvPr>
          </p:nvGraphicFramePr>
          <p:xfrm>
            <a:off x="2069231" y="927100"/>
            <a:ext cx="4586177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584600" imgH="457200" progId="Equation.DSMT4">
                    <p:embed/>
                  </p:oleObj>
                </mc:Choice>
                <mc:Fallback>
                  <p:oleObj name="Equation" r:id="rId2" imgW="4584600" imgH="4572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231" y="927100"/>
                          <a:ext cx="4586177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/>
            <p:cNvSpPr txBox="1"/>
            <p:nvPr/>
          </p:nvSpPr>
          <p:spPr>
            <a:xfrm>
              <a:off x="910468" y="932973"/>
              <a:ext cx="14292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800" b="1" dirty="0"/>
                <a:t>将二次型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3528" y="1484784"/>
            <a:ext cx="4291335" cy="523220"/>
            <a:chOff x="323528" y="1484784"/>
            <a:chExt cx="4291335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323528" y="1484784"/>
              <a:ext cx="26642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写成矩阵形式</a:t>
              </a: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8454266"/>
                </p:ext>
              </p:extLst>
            </p:nvPr>
          </p:nvGraphicFramePr>
          <p:xfrm>
            <a:off x="2760663" y="1557338"/>
            <a:ext cx="18542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854000" imgH="431640" progId="Equation.DSMT4">
                    <p:embed/>
                  </p:oleObj>
                </mc:Choice>
                <mc:Fallback>
                  <p:oleObj name="Equation" r:id="rId4" imgW="1854000" imgH="43164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0663" y="1557338"/>
                          <a:ext cx="18542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4"/>
          <p:cNvSpPr txBox="1"/>
          <p:nvPr/>
        </p:nvSpPr>
        <p:spPr>
          <a:xfrm>
            <a:off x="8435674" y="1412776"/>
            <a:ext cx="57606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8722747"/>
              </p:ext>
            </p:extLst>
          </p:nvPr>
        </p:nvGraphicFramePr>
        <p:xfrm>
          <a:off x="384175" y="2973388"/>
          <a:ext cx="50419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41800" imgH="1473120" progId="Equation.DSMT4">
                  <p:embed/>
                </p:oleObj>
              </mc:Choice>
              <mc:Fallback>
                <p:oleObj name="Equation" r:id="rId6" imgW="5041800" imgH="147312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175" y="2973388"/>
                        <a:ext cx="50419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599659"/>
              </p:ext>
            </p:extLst>
          </p:nvPr>
        </p:nvGraphicFramePr>
        <p:xfrm>
          <a:off x="623888" y="4797425"/>
          <a:ext cx="2451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50880" imgH="457200" progId="Equation.DSMT4">
                  <p:embed/>
                </p:oleObj>
              </mc:Choice>
              <mc:Fallback>
                <p:oleObj name="Equation" r:id="rId8" imgW="2450880" imgH="457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4797425"/>
                        <a:ext cx="24511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9552" y="2420888"/>
            <a:ext cx="124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</a:p>
        </p:txBody>
      </p:sp>
      <p:sp>
        <p:nvSpPr>
          <p:cNvPr id="5" name="矩形 4"/>
          <p:cNvSpPr/>
          <p:nvPr/>
        </p:nvSpPr>
        <p:spPr>
          <a:xfrm>
            <a:off x="4716016" y="1484784"/>
            <a:ext cx="29867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，并求出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的秩。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1622" y="372594"/>
            <a:ext cx="124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练习</a:t>
            </a:r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27050" y="4725144"/>
            <a:ext cx="624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+mn-ea"/>
              </a:rPr>
              <a:t>2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2193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26492" y="932973"/>
            <a:ext cx="2293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b="1" dirty="0"/>
              <a:t>写出二次型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3528" y="2113692"/>
            <a:ext cx="540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的矩阵。</a:t>
            </a:r>
          </a:p>
        </p:txBody>
      </p:sp>
      <p:sp>
        <p:nvSpPr>
          <p:cNvPr id="32" name="TextBox 4"/>
          <p:cNvSpPr txBox="1"/>
          <p:nvPr/>
        </p:nvSpPr>
        <p:spPr>
          <a:xfrm>
            <a:off x="8435674" y="1412776"/>
            <a:ext cx="576064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73775"/>
              </p:ext>
            </p:extLst>
          </p:nvPr>
        </p:nvGraphicFramePr>
        <p:xfrm>
          <a:off x="3104976" y="457200"/>
          <a:ext cx="48514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851360" imgH="1473120" progId="Equation.DSMT4">
                  <p:embed/>
                </p:oleObj>
              </mc:Choice>
              <mc:Fallback>
                <p:oleObj name="Equation" r:id="rId2" imgW="485136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4976" y="457200"/>
                        <a:ext cx="48514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9552" y="2852936"/>
            <a:ext cx="124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答案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1622" y="372594"/>
            <a:ext cx="1249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练习</a:t>
            </a:r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272678"/>
              </p:ext>
            </p:extLst>
          </p:nvPr>
        </p:nvGraphicFramePr>
        <p:xfrm>
          <a:off x="1798960" y="2760663"/>
          <a:ext cx="2413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720" imgH="1447560" progId="Equation.DSMT4">
                  <p:embed/>
                </p:oleObj>
              </mc:Choice>
              <mc:Fallback>
                <p:oleObj name="Equation" r:id="rId4" imgW="2412720" imgH="144756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960" y="2760663"/>
                        <a:ext cx="2413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89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弧形箭头 29"/>
          <p:cNvSpPr/>
          <p:nvPr/>
        </p:nvSpPr>
        <p:spPr>
          <a:xfrm>
            <a:off x="7372214" y="1148418"/>
            <a:ext cx="728178" cy="2178089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3528" y="409754"/>
            <a:ext cx="129614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45996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二次型</a:t>
            </a:r>
          </a:p>
        </p:txBody>
      </p:sp>
      <p:sp>
        <p:nvSpPr>
          <p:cNvPr id="19" name="右箭头 18"/>
          <p:cNvSpPr/>
          <p:nvPr/>
        </p:nvSpPr>
        <p:spPr>
          <a:xfrm>
            <a:off x="1649904" y="527347"/>
            <a:ext cx="1049888" cy="2880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699792" y="199961"/>
            <a:ext cx="4672422" cy="24631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49904" y="22508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主要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51124" y="74830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问题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1767" y="22508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寻找可逆的线性变换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170847"/>
              </p:ext>
            </p:extLst>
          </p:nvPr>
        </p:nvGraphicFramePr>
        <p:xfrm>
          <a:off x="4749800" y="23637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342720" progId="Equation.DSMT4">
                  <p:embed/>
                </p:oleObj>
              </mc:Choice>
              <mc:Fallback>
                <p:oleObj name="Equation" r:id="rId2" imgW="203040" imgH="342720" progId="Equation.DSMT4">
                  <p:embed/>
                  <p:pic>
                    <p:nvPicPr>
                      <p:cNvPr id="0" name="Picture 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36378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225563"/>
              </p:ext>
            </p:extLst>
          </p:nvPr>
        </p:nvGraphicFramePr>
        <p:xfrm>
          <a:off x="2790825" y="655638"/>
          <a:ext cx="4267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67080" imgH="1955520" progId="Equation.DSMT4">
                  <p:embed/>
                </p:oleObj>
              </mc:Choice>
              <mc:Fallback>
                <p:oleObj name="Equation" r:id="rId4" imgW="4267080" imgH="1955520" progId="Equation.DSMT4">
                  <p:embed/>
                  <p:pic>
                    <p:nvPicPr>
                      <p:cNvPr id="0" name="Picture 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655638"/>
                        <a:ext cx="42672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圆角矩形 31"/>
          <p:cNvSpPr/>
          <p:nvPr/>
        </p:nvSpPr>
        <p:spPr>
          <a:xfrm>
            <a:off x="1547664" y="2996952"/>
            <a:ext cx="6803426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501224"/>
              </p:ext>
            </p:extLst>
          </p:nvPr>
        </p:nvGraphicFramePr>
        <p:xfrm>
          <a:off x="57150" y="4021138"/>
          <a:ext cx="6235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35560" imgH="1015920" progId="Equation.DSMT4">
                  <p:embed/>
                </p:oleObj>
              </mc:Choice>
              <mc:Fallback>
                <p:oleObj name="Equation" r:id="rId6" imgW="6235560" imgH="1015920" progId="Equation.DSMT4">
                  <p:embed/>
                  <p:pic>
                    <p:nvPicPr>
                      <p:cNvPr id="0" name="Picture 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4021138"/>
                        <a:ext cx="6235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744478"/>
              </p:ext>
            </p:extLst>
          </p:nvPr>
        </p:nvGraphicFramePr>
        <p:xfrm>
          <a:off x="1619672" y="3155950"/>
          <a:ext cx="661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16440" imgH="495000" progId="Equation.DSMT4">
                  <p:embed/>
                </p:oleObj>
              </mc:Choice>
              <mc:Fallback>
                <p:oleObj name="Equation" r:id="rId8" imgW="6616440" imgH="495000" progId="Equation.DSMT4">
                  <p:embed/>
                  <p:pic>
                    <p:nvPicPr>
                      <p:cNvPr id="0" name="Picture 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55950"/>
                        <a:ext cx="6616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圆角矩形标注 39"/>
          <p:cNvSpPr/>
          <p:nvPr/>
        </p:nvSpPr>
        <p:spPr>
          <a:xfrm rot="10800000">
            <a:off x="6161464" y="4324771"/>
            <a:ext cx="2189626" cy="703801"/>
          </a:xfrm>
          <a:prstGeom prst="wedgeRoundRectCallout">
            <a:avLst>
              <a:gd name="adj1" fmla="val 44879"/>
              <a:gd name="adj2" fmla="val 1236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61464" y="4454328"/>
            <a:ext cx="218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二次型的</a:t>
            </a:r>
            <a:r>
              <a:rPr lang="zh-CN" altLang="en-US" sz="2400" b="1" dirty="0">
                <a:solidFill>
                  <a:srgbClr val="FF0000"/>
                </a:solidFill>
              </a:rPr>
              <a:t>标准形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23528" y="5140814"/>
            <a:ext cx="5688632" cy="781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规范形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4133049"/>
              </p:ext>
            </p:extLst>
          </p:nvPr>
        </p:nvGraphicFramePr>
        <p:xfrm>
          <a:off x="481013" y="5283200"/>
          <a:ext cx="411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14800" imgH="495000" progId="Equation.DSMT4">
                  <p:embed/>
                </p:oleObj>
              </mc:Choice>
              <mc:Fallback>
                <p:oleObj name="Equation" r:id="rId10" imgW="4114800" imgH="495000" progId="Equation.DSMT4">
                  <p:embed/>
                  <p:pic>
                    <p:nvPicPr>
                      <p:cNvPr id="0" name="Picture 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5283200"/>
                        <a:ext cx="4114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左弧形箭头 50"/>
          <p:cNvSpPr/>
          <p:nvPr/>
        </p:nvSpPr>
        <p:spPr>
          <a:xfrm>
            <a:off x="2911767" y="3392996"/>
            <a:ext cx="580113" cy="2052228"/>
          </a:xfrm>
          <a:prstGeom prst="curvedRightArrow">
            <a:avLst>
              <a:gd name="adj1" fmla="val 25000"/>
              <a:gd name="adj2" fmla="val 50000"/>
              <a:gd name="adj3" fmla="val 310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108520" y="1412776"/>
            <a:ext cx="3131840" cy="1760790"/>
            <a:chOff x="0" y="2100258"/>
            <a:chExt cx="3131840" cy="1760790"/>
          </a:xfrm>
        </p:grpSpPr>
        <p:sp>
          <p:nvSpPr>
            <p:cNvPr id="4" name="云形标注 3"/>
            <p:cNvSpPr/>
            <p:nvPr/>
          </p:nvSpPr>
          <p:spPr>
            <a:xfrm>
              <a:off x="0" y="2100258"/>
              <a:ext cx="2894106" cy="1760790"/>
            </a:xfrm>
            <a:prstGeom prst="cloudCallout">
              <a:avLst>
                <a:gd name="adj1" fmla="val 13512"/>
                <a:gd name="adj2" fmla="val 16611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2204864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作可逆变换</a:t>
              </a: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2370708"/>
              </p:ext>
            </p:extLst>
          </p:nvPr>
        </p:nvGraphicFramePr>
        <p:xfrm>
          <a:off x="802705" y="1733456"/>
          <a:ext cx="1319213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76160" imgH="1650960" progId="Equation.DSMT4">
                  <p:embed/>
                </p:oleObj>
              </mc:Choice>
              <mc:Fallback>
                <p:oleObj name="Equation" r:id="rId12" imgW="1676160" imgH="1650960" progId="Equation.DSMT4">
                  <p:embed/>
                  <p:pic>
                    <p:nvPicPr>
                      <p:cNvPr id="0" name="Picture 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05" y="1733456"/>
                        <a:ext cx="1319213" cy="130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04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2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 animBg="1"/>
      <p:bldP spid="18" grpId="0"/>
      <p:bldP spid="19" grpId="0" animBg="1"/>
      <p:bldP spid="20" grpId="0" animBg="1"/>
      <p:bldP spid="24" grpId="0"/>
      <p:bldP spid="25" grpId="0"/>
      <p:bldP spid="32" grpId="0" animBg="1"/>
      <p:bldP spid="40" grpId="0" animBg="1"/>
      <p:bldP spid="41" grpId="0"/>
      <p:bldP spid="45" grpId="0" animBg="1"/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32" name="圆角矩形 31"/>
          <p:cNvSpPr/>
          <p:nvPr/>
        </p:nvSpPr>
        <p:spPr>
          <a:xfrm>
            <a:off x="1547664" y="2996952"/>
            <a:ext cx="6803426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833522"/>
              </p:ext>
            </p:extLst>
          </p:nvPr>
        </p:nvGraphicFramePr>
        <p:xfrm>
          <a:off x="1619672" y="3155950"/>
          <a:ext cx="661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16440" imgH="495000" progId="Equation.DSMT4">
                  <p:embed/>
                </p:oleObj>
              </mc:Choice>
              <mc:Fallback>
                <p:oleObj name="Equation" r:id="rId2" imgW="66164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55950"/>
                        <a:ext cx="6616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圆角矩形标注 39"/>
          <p:cNvSpPr/>
          <p:nvPr/>
        </p:nvSpPr>
        <p:spPr>
          <a:xfrm rot="10800000">
            <a:off x="6161464" y="4324771"/>
            <a:ext cx="2189626" cy="703801"/>
          </a:xfrm>
          <a:prstGeom prst="wedgeRoundRectCallout">
            <a:avLst>
              <a:gd name="adj1" fmla="val 44879"/>
              <a:gd name="adj2" fmla="val 1236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61464" y="4454328"/>
            <a:ext cx="218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二次型的</a:t>
            </a:r>
            <a:r>
              <a:rPr lang="zh-CN" altLang="en-US" sz="2400" b="1" dirty="0">
                <a:solidFill>
                  <a:srgbClr val="FF0000"/>
                </a:solidFill>
              </a:rPr>
              <a:t>标准形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23528" y="5140814"/>
            <a:ext cx="5688632" cy="781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规范形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40580"/>
              </p:ext>
            </p:extLst>
          </p:nvPr>
        </p:nvGraphicFramePr>
        <p:xfrm>
          <a:off x="481013" y="5283200"/>
          <a:ext cx="411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14800" imgH="495000" progId="Equation.DSMT4">
                  <p:embed/>
                </p:oleObj>
              </mc:Choice>
              <mc:Fallback>
                <p:oleObj name="Equation" r:id="rId4" imgW="411480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5283200"/>
                        <a:ext cx="4114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836984"/>
              </p:ext>
            </p:extLst>
          </p:nvPr>
        </p:nvGraphicFramePr>
        <p:xfrm>
          <a:off x="2071836" y="1700808"/>
          <a:ext cx="5524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24200" imgH="457200" progId="Equation.DSMT4">
                  <p:embed/>
                </p:oleObj>
              </mc:Choice>
              <mc:Fallback>
                <p:oleObj name="Equation" r:id="rId6" imgW="5524200" imgH="457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836" y="1700808"/>
                        <a:ext cx="5524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195736" y="2204864"/>
            <a:ext cx="218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标准形的矩阵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808118"/>
              </p:ext>
            </p:extLst>
          </p:nvPr>
        </p:nvGraphicFramePr>
        <p:xfrm>
          <a:off x="611560" y="455613"/>
          <a:ext cx="4610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09800" imgH="355320" progId="Equation.DSMT4">
                  <p:embed/>
                </p:oleObj>
              </mc:Choice>
              <mc:Fallback>
                <p:oleObj name="Equation" r:id="rId8" imgW="4609800" imgH="3553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55613"/>
                        <a:ext cx="46101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83568" y="980728"/>
            <a:ext cx="218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规范形的矩阵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5868144" y="4437112"/>
            <a:ext cx="1512168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23528" y="641457"/>
            <a:ext cx="4385035" cy="2432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TextBox 26"/>
          <p:cNvSpPr txBox="1"/>
          <p:nvPr/>
        </p:nvSpPr>
        <p:spPr>
          <a:xfrm>
            <a:off x="532099" y="64145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寻找可逆的线性变换 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010042"/>
              </p:ext>
            </p:extLst>
          </p:nvPr>
        </p:nvGraphicFramePr>
        <p:xfrm>
          <a:off x="411077" y="1096244"/>
          <a:ext cx="4267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080" imgH="1955520" progId="Equation.DSMT4">
                  <p:embed/>
                </p:oleObj>
              </mc:Choice>
              <mc:Fallback>
                <p:oleObj name="Equation" r:id="rId2" imgW="4267080" imgH="1955520" progId="Equation.DSMT4">
                  <p:embed/>
                  <p:pic>
                    <p:nvPicPr>
                      <p:cNvPr id="0" name="Picture 17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77" y="1096244"/>
                        <a:ext cx="42672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49193" y="641457"/>
            <a:ext cx="605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记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59531"/>
              </p:ext>
            </p:extLst>
          </p:nvPr>
        </p:nvGraphicFramePr>
        <p:xfrm>
          <a:off x="5181515" y="332656"/>
          <a:ext cx="1178362" cy="1833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57120" imgH="1955520" progId="Equation.DSMT4">
                  <p:embed/>
                </p:oleObj>
              </mc:Choice>
              <mc:Fallback>
                <p:oleObj name="Equation" r:id="rId4" imgW="1257120" imgH="1955520" progId="Equation.DSMT4">
                  <p:embed/>
                  <p:pic>
                    <p:nvPicPr>
                      <p:cNvPr id="0" name="Picture 17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515" y="332656"/>
                        <a:ext cx="1178362" cy="18330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60371"/>
              </p:ext>
            </p:extLst>
          </p:nvPr>
        </p:nvGraphicFramePr>
        <p:xfrm>
          <a:off x="5019589" y="2114327"/>
          <a:ext cx="32385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38200" imgH="1473120" progId="Equation.DSMT4">
                  <p:embed/>
                </p:oleObj>
              </mc:Choice>
              <mc:Fallback>
                <p:oleObj name="Equation" r:id="rId6" imgW="3238200" imgH="1473120" progId="Equation.DSMT4">
                  <p:embed/>
                  <p:pic>
                    <p:nvPicPr>
                      <p:cNvPr id="0" name="Picture 17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589" y="2114327"/>
                        <a:ext cx="32385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2506650"/>
              </p:ext>
            </p:extLst>
          </p:nvPr>
        </p:nvGraphicFramePr>
        <p:xfrm>
          <a:off x="6554702" y="350119"/>
          <a:ext cx="1155346" cy="181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4520" imgH="1955520" progId="Equation.DSMT4">
                  <p:embed/>
                </p:oleObj>
              </mc:Choice>
              <mc:Fallback>
                <p:oleObj name="Equation" r:id="rId8" imgW="1244520" imgH="1955520" progId="Equation.DSMT4">
                  <p:embed/>
                  <p:pic>
                    <p:nvPicPr>
                      <p:cNvPr id="0" name="Picture 17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4702" y="350119"/>
                        <a:ext cx="1155346" cy="1815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250378"/>
              </p:ext>
            </p:extLst>
          </p:nvPr>
        </p:nvGraphicFramePr>
        <p:xfrm>
          <a:off x="3641639" y="788269"/>
          <a:ext cx="876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76240" imgH="291960" progId="Equation.DSMT4">
                  <p:embed/>
                </p:oleObj>
              </mc:Choice>
              <mc:Fallback>
                <p:oleObj name="Equation" r:id="rId10" imgW="876240" imgH="291960" progId="Equation.DSMT4">
                  <p:embed/>
                  <p:pic>
                    <p:nvPicPr>
                      <p:cNvPr id="0" name="Picture 17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639" y="788269"/>
                        <a:ext cx="876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-36512" y="3679180"/>
            <a:ext cx="1930400" cy="469900"/>
            <a:chOff x="-58700" y="4178866"/>
            <a:chExt cx="1930400" cy="469900"/>
          </a:xfrm>
        </p:grpSpPr>
        <p:sp>
          <p:nvSpPr>
            <p:cNvPr id="38" name="圆角矩形 37"/>
            <p:cNvSpPr/>
            <p:nvPr/>
          </p:nvSpPr>
          <p:spPr>
            <a:xfrm>
              <a:off x="0" y="4185084"/>
              <a:ext cx="1835696" cy="4636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2898749"/>
                </p:ext>
              </p:extLst>
            </p:nvPr>
          </p:nvGraphicFramePr>
          <p:xfrm>
            <a:off x="-58700" y="4178866"/>
            <a:ext cx="19304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30320" imgH="469800" progId="Equation.DSMT4">
                    <p:embed/>
                  </p:oleObj>
                </mc:Choice>
                <mc:Fallback>
                  <p:oleObj name="Equation" r:id="rId12" imgW="1930320" imgH="469800" progId="Equation.DSMT4">
                    <p:embed/>
                    <p:pic>
                      <p:nvPicPr>
                        <p:cNvPr id="0" name="Picture 17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8700" y="4178866"/>
                          <a:ext cx="19304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右箭头 31"/>
          <p:cNvSpPr/>
          <p:nvPr/>
        </p:nvSpPr>
        <p:spPr>
          <a:xfrm>
            <a:off x="1905664" y="3810763"/>
            <a:ext cx="718024" cy="172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2627784" y="3645024"/>
            <a:ext cx="2260601" cy="520700"/>
            <a:chOff x="2599432" y="4204444"/>
            <a:chExt cx="2260601" cy="520700"/>
          </a:xfrm>
        </p:grpSpPr>
        <p:sp>
          <p:nvSpPr>
            <p:cNvPr id="39" name="圆角矩形 38"/>
            <p:cNvSpPr/>
            <p:nvPr/>
          </p:nvSpPr>
          <p:spPr>
            <a:xfrm>
              <a:off x="2623689" y="4241275"/>
              <a:ext cx="2236344" cy="463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074575"/>
                </p:ext>
              </p:extLst>
            </p:nvPr>
          </p:nvGraphicFramePr>
          <p:xfrm>
            <a:off x="2599432" y="4204444"/>
            <a:ext cx="2260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60440" imgH="520560" progId="Equation.DSMT4">
                    <p:embed/>
                  </p:oleObj>
                </mc:Choice>
                <mc:Fallback>
                  <p:oleObj name="Equation" r:id="rId14" imgW="2260440" imgH="520560" progId="Equation.DSMT4">
                    <p:embed/>
                    <p:pic>
                      <p:nvPicPr>
                        <p:cNvPr id="0" name="Picture 17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9432" y="4204444"/>
                          <a:ext cx="22606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右箭头 39"/>
          <p:cNvSpPr/>
          <p:nvPr/>
        </p:nvSpPr>
        <p:spPr>
          <a:xfrm>
            <a:off x="4932040" y="378904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5409132" y="3717032"/>
            <a:ext cx="1828800" cy="469839"/>
            <a:chOff x="5183236" y="4293096"/>
            <a:chExt cx="1828800" cy="469839"/>
          </a:xfrm>
        </p:grpSpPr>
        <p:sp>
          <p:nvSpPr>
            <p:cNvPr id="42" name="圆角矩形 41"/>
            <p:cNvSpPr/>
            <p:nvPr/>
          </p:nvSpPr>
          <p:spPr>
            <a:xfrm>
              <a:off x="5198691" y="4315070"/>
              <a:ext cx="1811709" cy="4478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96134022"/>
                </p:ext>
              </p:extLst>
            </p:nvPr>
          </p:nvGraphicFramePr>
          <p:xfrm>
            <a:off x="5183236" y="4293096"/>
            <a:ext cx="1828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828800" imgH="431640" progId="Equation.DSMT4">
                    <p:embed/>
                  </p:oleObj>
                </mc:Choice>
                <mc:Fallback>
                  <p:oleObj name="Equation" r:id="rId16" imgW="1828800" imgH="431640" progId="Equation.DSMT4">
                    <p:embed/>
                    <p:pic>
                      <p:nvPicPr>
                        <p:cNvPr id="0" name="Picture 17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3236" y="4293096"/>
                          <a:ext cx="18288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手杖形箭头 46"/>
          <p:cNvSpPr/>
          <p:nvPr/>
        </p:nvSpPr>
        <p:spPr>
          <a:xfrm rot="5400000">
            <a:off x="7217020" y="3880325"/>
            <a:ext cx="901012" cy="86245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960727"/>
              </p:ext>
            </p:extLst>
          </p:nvPr>
        </p:nvGraphicFramePr>
        <p:xfrm>
          <a:off x="5856312" y="4424561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3880" imgH="431640" progId="Equation.DSMT4">
                  <p:embed/>
                </p:oleObj>
              </mc:Choice>
              <mc:Fallback>
                <p:oleObj name="Equation" r:id="rId18" imgW="1523880" imgH="431640" progId="Equation.DSMT4">
                  <p:embed/>
                  <p:pic>
                    <p:nvPicPr>
                      <p:cNvPr id="0" name="Picture 17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312" y="4424561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025335"/>
              </p:ext>
            </p:extLst>
          </p:nvPr>
        </p:nvGraphicFramePr>
        <p:xfrm>
          <a:off x="4887168" y="4882108"/>
          <a:ext cx="299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97000" imgH="419040" progId="Equation.DSMT4">
                  <p:embed/>
                </p:oleObj>
              </mc:Choice>
              <mc:Fallback>
                <p:oleObj name="Equation" r:id="rId20" imgW="2997000" imgH="419040" progId="Equation.DSMT4">
                  <p:embed/>
                  <p:pic>
                    <p:nvPicPr>
                      <p:cNvPr id="0" name="Picture 1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168" y="4882108"/>
                        <a:ext cx="2997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左箭头 51"/>
          <p:cNvSpPr/>
          <p:nvPr/>
        </p:nvSpPr>
        <p:spPr>
          <a:xfrm>
            <a:off x="4355976" y="4640018"/>
            <a:ext cx="1440160" cy="2291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4391980" y="4252722"/>
            <a:ext cx="1412714" cy="400414"/>
            <a:chOff x="4391980" y="4828786"/>
            <a:chExt cx="1412714" cy="400414"/>
          </a:xfrm>
        </p:grpSpPr>
        <p:sp>
          <p:nvSpPr>
            <p:cNvPr id="53" name="圆角矩形 52"/>
            <p:cNvSpPr/>
            <p:nvPr/>
          </p:nvSpPr>
          <p:spPr>
            <a:xfrm>
              <a:off x="4391980" y="4828786"/>
              <a:ext cx="1260140" cy="40041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2266" y="4828786"/>
              <a:ext cx="138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得到标准型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00968" y="4459961"/>
            <a:ext cx="3749298" cy="589807"/>
            <a:chOff x="600968" y="5036025"/>
            <a:chExt cx="3749298" cy="589807"/>
          </a:xfrm>
        </p:grpSpPr>
        <p:sp>
          <p:nvSpPr>
            <p:cNvPr id="56" name="圆角矩形 55"/>
            <p:cNvSpPr/>
            <p:nvPr/>
          </p:nvSpPr>
          <p:spPr>
            <a:xfrm>
              <a:off x="611560" y="5036025"/>
              <a:ext cx="3738706" cy="58980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1010535"/>
                </p:ext>
              </p:extLst>
            </p:nvPr>
          </p:nvGraphicFramePr>
          <p:xfrm>
            <a:off x="600968" y="5132040"/>
            <a:ext cx="3683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682800" imgH="457200" progId="Equation.DSMT4">
                    <p:embed/>
                  </p:oleObj>
                </mc:Choice>
                <mc:Fallback>
                  <p:oleObj name="Equation" r:id="rId22" imgW="3682800" imgH="457200" progId="Equation.DSMT4">
                    <p:embed/>
                    <p:pic>
                      <p:nvPicPr>
                        <p:cNvPr id="0" name="Picture 17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968" y="5132040"/>
                          <a:ext cx="3683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19543" y="3422129"/>
            <a:ext cx="890265" cy="366911"/>
            <a:chOff x="1875160" y="4005064"/>
            <a:chExt cx="890265" cy="366911"/>
          </a:xfrm>
        </p:grpSpPr>
        <p:sp>
          <p:nvSpPr>
            <p:cNvPr id="44" name="圆角矩形 43"/>
            <p:cNvSpPr/>
            <p:nvPr/>
          </p:nvSpPr>
          <p:spPr>
            <a:xfrm>
              <a:off x="1875160" y="4005064"/>
              <a:ext cx="864096" cy="3600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1455072"/>
                </p:ext>
              </p:extLst>
            </p:nvPr>
          </p:nvGraphicFramePr>
          <p:xfrm>
            <a:off x="1889125" y="4079875"/>
            <a:ext cx="8763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76240" imgH="291960" progId="Equation.DSMT4">
                    <p:embed/>
                  </p:oleObj>
                </mc:Choice>
                <mc:Fallback>
                  <p:oleObj name="Equation" r:id="rId24" imgW="876240" imgH="291960" progId="Equation.DSMT4">
                    <p:embed/>
                    <p:pic>
                      <p:nvPicPr>
                        <p:cNvPr id="0" name="Picture 17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9125" y="4079875"/>
                          <a:ext cx="8763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811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1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27" grpId="0" animBg="1"/>
      <p:bldP spid="29" grpId="0"/>
      <p:bldP spid="11" grpId="0"/>
      <p:bldP spid="32" grpId="0" animBg="1"/>
      <p:bldP spid="40" grpId="0" animBg="1"/>
      <p:bldP spid="47" grpId="0" animBg="1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5868144" y="4437112"/>
            <a:ext cx="1512168" cy="432048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323528" y="641457"/>
            <a:ext cx="4385035" cy="243229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TextBox 26"/>
          <p:cNvSpPr txBox="1"/>
          <p:nvPr/>
        </p:nvSpPr>
        <p:spPr>
          <a:xfrm>
            <a:off x="532099" y="641457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寻找可逆的线性变换 </a:t>
            </a: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166879"/>
              </p:ext>
            </p:extLst>
          </p:nvPr>
        </p:nvGraphicFramePr>
        <p:xfrm>
          <a:off x="411077" y="1096244"/>
          <a:ext cx="4267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080" imgH="1955520" progId="Equation.DSMT4">
                  <p:embed/>
                </p:oleObj>
              </mc:Choice>
              <mc:Fallback>
                <p:oleObj name="Equation" r:id="rId2" imgW="4267080" imgH="1955520" progId="Equation.DSMT4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77" y="1096244"/>
                        <a:ext cx="42672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260097"/>
              </p:ext>
            </p:extLst>
          </p:nvPr>
        </p:nvGraphicFramePr>
        <p:xfrm>
          <a:off x="3641639" y="788269"/>
          <a:ext cx="876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291960" progId="Equation.DSMT4">
                  <p:embed/>
                </p:oleObj>
              </mc:Choice>
              <mc:Fallback>
                <p:oleObj name="Equation" r:id="rId4" imgW="876240" imgH="291960" progId="Equation.DSMT4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639" y="788269"/>
                        <a:ext cx="876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" name="组合 56"/>
          <p:cNvGrpSpPr/>
          <p:nvPr/>
        </p:nvGrpSpPr>
        <p:grpSpPr>
          <a:xfrm>
            <a:off x="-36512" y="3679180"/>
            <a:ext cx="1930400" cy="469900"/>
            <a:chOff x="-58700" y="4178866"/>
            <a:chExt cx="1930400" cy="469900"/>
          </a:xfrm>
        </p:grpSpPr>
        <p:sp>
          <p:nvSpPr>
            <p:cNvPr id="38" name="圆角矩形 37"/>
            <p:cNvSpPr/>
            <p:nvPr/>
          </p:nvSpPr>
          <p:spPr>
            <a:xfrm>
              <a:off x="0" y="4185084"/>
              <a:ext cx="1835696" cy="46368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3651999"/>
                </p:ext>
              </p:extLst>
            </p:nvPr>
          </p:nvGraphicFramePr>
          <p:xfrm>
            <a:off x="-58700" y="4178866"/>
            <a:ext cx="1930400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30320" imgH="469800" progId="Equation.DSMT4">
                    <p:embed/>
                  </p:oleObj>
                </mc:Choice>
                <mc:Fallback>
                  <p:oleObj name="Equation" r:id="rId6" imgW="1930320" imgH="46980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58700" y="4178866"/>
                          <a:ext cx="1930400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右箭头 31"/>
          <p:cNvSpPr/>
          <p:nvPr/>
        </p:nvSpPr>
        <p:spPr>
          <a:xfrm>
            <a:off x="1905664" y="3810763"/>
            <a:ext cx="718024" cy="1725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9" name="组合 58"/>
          <p:cNvGrpSpPr/>
          <p:nvPr/>
        </p:nvGrpSpPr>
        <p:grpSpPr>
          <a:xfrm>
            <a:off x="2627784" y="3645024"/>
            <a:ext cx="2260601" cy="520700"/>
            <a:chOff x="2599432" y="4204444"/>
            <a:chExt cx="2260601" cy="520700"/>
          </a:xfrm>
        </p:grpSpPr>
        <p:sp>
          <p:nvSpPr>
            <p:cNvPr id="39" name="圆角矩形 38"/>
            <p:cNvSpPr/>
            <p:nvPr/>
          </p:nvSpPr>
          <p:spPr>
            <a:xfrm>
              <a:off x="2623689" y="4241275"/>
              <a:ext cx="2236344" cy="46368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4958430"/>
                </p:ext>
              </p:extLst>
            </p:nvPr>
          </p:nvGraphicFramePr>
          <p:xfrm>
            <a:off x="2599432" y="4204444"/>
            <a:ext cx="22606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260440" imgH="520560" progId="Equation.DSMT4">
                    <p:embed/>
                  </p:oleObj>
                </mc:Choice>
                <mc:Fallback>
                  <p:oleObj name="Equation" r:id="rId8" imgW="2260440" imgH="52056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9432" y="4204444"/>
                          <a:ext cx="22606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右箭头 39"/>
          <p:cNvSpPr/>
          <p:nvPr/>
        </p:nvSpPr>
        <p:spPr>
          <a:xfrm>
            <a:off x="4932040" y="378904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0" name="组合 59"/>
          <p:cNvGrpSpPr/>
          <p:nvPr/>
        </p:nvGrpSpPr>
        <p:grpSpPr>
          <a:xfrm>
            <a:off x="5409132" y="3717032"/>
            <a:ext cx="1828800" cy="469839"/>
            <a:chOff x="5183236" y="4293096"/>
            <a:chExt cx="1828800" cy="469839"/>
          </a:xfrm>
        </p:grpSpPr>
        <p:sp>
          <p:nvSpPr>
            <p:cNvPr id="42" name="圆角矩形 41"/>
            <p:cNvSpPr/>
            <p:nvPr/>
          </p:nvSpPr>
          <p:spPr>
            <a:xfrm>
              <a:off x="5198691" y="4315070"/>
              <a:ext cx="1811709" cy="44786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7239926"/>
                </p:ext>
              </p:extLst>
            </p:nvPr>
          </p:nvGraphicFramePr>
          <p:xfrm>
            <a:off x="5183236" y="4293096"/>
            <a:ext cx="18288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28800" imgH="431640" progId="Equation.DSMT4">
                    <p:embed/>
                  </p:oleObj>
                </mc:Choice>
                <mc:Fallback>
                  <p:oleObj name="Equation" r:id="rId10" imgW="1828800" imgH="43164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3236" y="4293096"/>
                          <a:ext cx="18288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手杖形箭头 46"/>
          <p:cNvSpPr/>
          <p:nvPr/>
        </p:nvSpPr>
        <p:spPr>
          <a:xfrm rot="5400000">
            <a:off x="7217020" y="3880325"/>
            <a:ext cx="901012" cy="86245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102227"/>
              </p:ext>
            </p:extLst>
          </p:nvPr>
        </p:nvGraphicFramePr>
        <p:xfrm>
          <a:off x="5856312" y="4424561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23880" imgH="431640" progId="Equation.DSMT4">
                  <p:embed/>
                </p:oleObj>
              </mc:Choice>
              <mc:Fallback>
                <p:oleObj name="Equation" r:id="rId12" imgW="1523880" imgH="43164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6312" y="4424561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598744"/>
              </p:ext>
            </p:extLst>
          </p:nvPr>
        </p:nvGraphicFramePr>
        <p:xfrm>
          <a:off x="4887168" y="4882108"/>
          <a:ext cx="299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97000" imgH="419040" progId="Equation.DSMT4">
                  <p:embed/>
                </p:oleObj>
              </mc:Choice>
              <mc:Fallback>
                <p:oleObj name="Equation" r:id="rId14" imgW="2997000" imgH="41904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168" y="4882108"/>
                        <a:ext cx="2997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左箭头 51"/>
          <p:cNvSpPr/>
          <p:nvPr/>
        </p:nvSpPr>
        <p:spPr>
          <a:xfrm>
            <a:off x="4355976" y="4640018"/>
            <a:ext cx="1440160" cy="2291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" name="组合 60"/>
          <p:cNvGrpSpPr/>
          <p:nvPr/>
        </p:nvGrpSpPr>
        <p:grpSpPr>
          <a:xfrm>
            <a:off x="4391980" y="4252722"/>
            <a:ext cx="1412714" cy="400414"/>
            <a:chOff x="4391980" y="4828786"/>
            <a:chExt cx="1412714" cy="400414"/>
          </a:xfrm>
        </p:grpSpPr>
        <p:sp>
          <p:nvSpPr>
            <p:cNvPr id="53" name="圆角矩形 52"/>
            <p:cNvSpPr/>
            <p:nvPr/>
          </p:nvSpPr>
          <p:spPr>
            <a:xfrm>
              <a:off x="4391980" y="4828786"/>
              <a:ext cx="1260140" cy="400414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422266" y="4828786"/>
              <a:ext cx="13824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b="1" dirty="0"/>
                <a:t>得到标准型</a:t>
              </a: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600968" y="4459961"/>
            <a:ext cx="3749298" cy="589807"/>
            <a:chOff x="600968" y="5036025"/>
            <a:chExt cx="3749298" cy="589807"/>
          </a:xfrm>
        </p:grpSpPr>
        <p:sp>
          <p:nvSpPr>
            <p:cNvPr id="56" name="圆角矩形 55"/>
            <p:cNvSpPr/>
            <p:nvPr/>
          </p:nvSpPr>
          <p:spPr>
            <a:xfrm>
              <a:off x="611560" y="5036025"/>
              <a:ext cx="3738706" cy="58980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5" name="对象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6473078"/>
                </p:ext>
              </p:extLst>
            </p:nvPr>
          </p:nvGraphicFramePr>
          <p:xfrm>
            <a:off x="600968" y="5132040"/>
            <a:ext cx="3683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682800" imgH="457200" progId="Equation.DSMT4">
                    <p:embed/>
                  </p:oleObj>
                </mc:Choice>
                <mc:Fallback>
                  <p:oleObj name="Equation" r:id="rId16" imgW="3682800" imgH="4572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0968" y="5132040"/>
                          <a:ext cx="3683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grpSp>
        <p:nvGrpSpPr>
          <p:cNvPr id="43" name="组合 42"/>
          <p:cNvGrpSpPr/>
          <p:nvPr/>
        </p:nvGrpSpPr>
        <p:grpSpPr>
          <a:xfrm>
            <a:off x="1819543" y="3422129"/>
            <a:ext cx="890265" cy="366911"/>
            <a:chOff x="1875160" y="4005064"/>
            <a:chExt cx="890265" cy="366911"/>
          </a:xfrm>
        </p:grpSpPr>
        <p:sp>
          <p:nvSpPr>
            <p:cNvPr id="44" name="圆角矩形 43"/>
            <p:cNvSpPr/>
            <p:nvPr/>
          </p:nvSpPr>
          <p:spPr>
            <a:xfrm>
              <a:off x="1875160" y="4005064"/>
              <a:ext cx="864096" cy="360040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3217045"/>
                </p:ext>
              </p:extLst>
            </p:nvPr>
          </p:nvGraphicFramePr>
          <p:xfrm>
            <a:off x="1889125" y="4079875"/>
            <a:ext cx="876300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76240" imgH="291960" progId="Equation.DSMT4">
                    <p:embed/>
                  </p:oleObj>
                </mc:Choice>
                <mc:Fallback>
                  <p:oleObj name="Equation" r:id="rId18" imgW="876240" imgH="29196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9125" y="4079875"/>
                          <a:ext cx="876300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" name="圆角矩形标注 47"/>
          <p:cNvSpPr/>
          <p:nvPr/>
        </p:nvSpPr>
        <p:spPr>
          <a:xfrm>
            <a:off x="4860032" y="692696"/>
            <a:ext cx="3144329" cy="2292353"/>
          </a:xfrm>
          <a:prstGeom prst="wedgeRoundRectCallout">
            <a:avLst>
              <a:gd name="adj1" fmla="val 71150"/>
              <a:gd name="adj2" fmla="val -23692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/>
          <p:cNvGrpSpPr/>
          <p:nvPr/>
        </p:nvGrpSpPr>
        <p:grpSpPr>
          <a:xfrm>
            <a:off x="4860031" y="838899"/>
            <a:ext cx="3312369" cy="1046440"/>
            <a:chOff x="4860031" y="1486971"/>
            <a:chExt cx="3312369" cy="1046440"/>
          </a:xfrm>
        </p:grpSpPr>
        <p:grpSp>
          <p:nvGrpSpPr>
            <p:cNvPr id="63" name="组合 62"/>
            <p:cNvGrpSpPr/>
            <p:nvPr/>
          </p:nvGrpSpPr>
          <p:grpSpPr>
            <a:xfrm>
              <a:off x="4860031" y="1486971"/>
              <a:ext cx="3312369" cy="1046440"/>
              <a:chOff x="4860031" y="1486971"/>
              <a:chExt cx="3312369" cy="1046440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5434459" y="1486971"/>
                <a:ext cx="27379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</a:t>
                </a:r>
                <a:r>
                  <a:rPr lang="zh-CN" altLang="en-US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为正交矩阵，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4860031" y="2010191"/>
                <a:ext cx="20898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在正交变换</a:t>
                </a:r>
              </a:p>
            </p:txBody>
          </p:sp>
          <p:graphicFrame>
            <p:nvGraphicFramePr>
              <p:cNvPr id="67" name="对象 6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99058869"/>
                  </p:ext>
                </p:extLst>
              </p:nvPr>
            </p:nvGraphicFramePr>
            <p:xfrm>
              <a:off x="6797675" y="2125663"/>
              <a:ext cx="876300" cy="292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876240" imgH="291960" progId="Equation.DSMT4">
                      <p:embed/>
                    </p:oleObj>
                  </mc:Choice>
                  <mc:Fallback>
                    <p:oleObj name="Equation" r:id="rId20" imgW="876240" imgH="291960" progId="Equation.DSMT4">
                      <p:embed/>
                      <p:pic>
                        <p:nvPicPr>
                          <p:cNvPr id="0" name="Picture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97675" y="2125663"/>
                            <a:ext cx="876300" cy="2921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4" name="TextBox 63"/>
            <p:cNvSpPr txBox="1"/>
            <p:nvPr/>
          </p:nvSpPr>
          <p:spPr>
            <a:xfrm>
              <a:off x="7668281" y="1964171"/>
              <a:ext cx="3360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下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860032" y="1915103"/>
            <a:ext cx="3312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将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latin typeface="+mn-ea"/>
              </a:rPr>
              <a:t>转化为标准型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963431"/>
              </p:ext>
            </p:extLst>
          </p:nvPr>
        </p:nvGraphicFramePr>
        <p:xfrm>
          <a:off x="901700" y="5373216"/>
          <a:ext cx="3670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670200" imgH="457200" progId="Equation.DSMT4">
                  <p:embed/>
                </p:oleObj>
              </mc:Choice>
              <mc:Fallback>
                <p:oleObj name="Equation" r:id="rId22" imgW="3670200" imgH="457200" progId="Equation.DSMT4">
                  <p:embed/>
                  <p:pic>
                    <p:nvPicPr>
                      <p:cNvPr id="0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373216"/>
                        <a:ext cx="36703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53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590728"/>
              </p:ext>
            </p:extLst>
          </p:nvPr>
        </p:nvGraphicFramePr>
        <p:xfrm>
          <a:off x="4225776" y="1086892"/>
          <a:ext cx="193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469800" progId="Equation.DSMT4">
                  <p:embed/>
                </p:oleObj>
              </mc:Choice>
              <mc:Fallback>
                <p:oleObj name="Equation" r:id="rId2" imgW="1930320" imgH="469800" progId="Equation.DSMT4">
                  <p:embed/>
                  <p:pic>
                    <p:nvPicPr>
                      <p:cNvPr id="0" name="Picture 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76" y="1086892"/>
                        <a:ext cx="1930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000663"/>
              </p:ext>
            </p:extLst>
          </p:nvPr>
        </p:nvGraphicFramePr>
        <p:xfrm>
          <a:off x="3407668" y="1696740"/>
          <a:ext cx="876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291960" progId="Equation.DSMT4">
                  <p:embed/>
                </p:oleObj>
              </mc:Choice>
              <mc:Fallback>
                <p:oleObj name="Equation" r:id="rId4" imgW="876240" imgH="291960" progId="Equation.DSMT4">
                  <p:embed/>
                  <p:pic>
                    <p:nvPicPr>
                      <p:cNvPr id="0" name="Picture 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668" y="1696740"/>
                        <a:ext cx="876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948638"/>
              </p:ext>
            </p:extLst>
          </p:nvPr>
        </p:nvGraphicFramePr>
        <p:xfrm>
          <a:off x="3779912" y="3297932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360" imgH="419040" progId="Equation.DSMT4">
                  <p:embed/>
                </p:oleObj>
              </mc:Choice>
              <mc:Fallback>
                <p:oleObj name="Equation" r:id="rId6" imgW="3060360" imgH="419040" progId="Equation.DSMT4">
                  <p:embed/>
                  <p:pic>
                    <p:nvPicPr>
                      <p:cNvPr id="0" name="Picture 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97932"/>
                        <a:ext cx="306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39" y="1105580"/>
            <a:ext cx="39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对任一个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元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实二次型</a:t>
            </a:r>
            <a:endParaRPr lang="zh-CN" altLang="en-US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8784" y="1129360"/>
            <a:ext cx="209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，一定可以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5233" y="1593042"/>
            <a:ext cx="329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找到一个</a:t>
            </a:r>
            <a:r>
              <a:rPr lang="zh-CN" altLang="en-US" sz="2800" b="1" dirty="0">
                <a:solidFill>
                  <a:srgbClr val="FF0000"/>
                </a:solidFill>
              </a:rPr>
              <a:t>正交变换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3969" y="1652580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，使得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544612"/>
              </p:ext>
            </p:extLst>
          </p:nvPr>
        </p:nvGraphicFramePr>
        <p:xfrm>
          <a:off x="630238" y="2181564"/>
          <a:ext cx="4622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22760" imgH="545760" progId="Equation.DSMT4">
                  <p:embed/>
                </p:oleObj>
              </mc:Choice>
              <mc:Fallback>
                <p:oleObj name="Equation" r:id="rId8" imgW="4622760" imgH="545760" progId="Equation.DSMT4">
                  <p:embed/>
                  <p:pic>
                    <p:nvPicPr>
                      <p:cNvPr id="0" name="Picture 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181564"/>
                        <a:ext cx="4622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562640"/>
              </p:ext>
            </p:extLst>
          </p:nvPr>
        </p:nvGraphicFramePr>
        <p:xfrm>
          <a:off x="1046163" y="2687976"/>
          <a:ext cx="337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77880" imgH="457200" progId="Equation.DSMT4">
                  <p:embed/>
                </p:oleObj>
              </mc:Choice>
              <mc:Fallback>
                <p:oleObj name="Equation" r:id="rId10" imgW="3377880" imgH="457200" progId="Equation.DSMT4">
                  <p:embed/>
                  <p:pic>
                    <p:nvPicPr>
                      <p:cNvPr id="0" name="Picture 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687976"/>
                        <a:ext cx="337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31067" y="2723750"/>
            <a:ext cx="132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其中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5580112" y="2646339"/>
            <a:ext cx="1872208" cy="544578"/>
            <a:chOff x="5580112" y="2977788"/>
            <a:chExt cx="1872208" cy="544578"/>
          </a:xfrm>
        </p:grpSpPr>
        <p:sp>
          <p:nvSpPr>
            <p:cNvPr id="50" name="圆角矩形 49"/>
            <p:cNvSpPr/>
            <p:nvPr/>
          </p:nvSpPr>
          <p:spPr>
            <a:xfrm>
              <a:off x="5616116" y="3012907"/>
              <a:ext cx="1800200" cy="5094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0112" y="2977788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b="1" dirty="0">
                  <a:latin typeface="+mn-ea"/>
                </a:rPr>
                <a:t>为正交阵</a:t>
              </a: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392206"/>
              </p:ext>
            </p:extLst>
          </p:nvPr>
        </p:nvGraphicFramePr>
        <p:xfrm>
          <a:off x="1395413" y="3870664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19040" progId="Equation.DSMT4">
                  <p:embed/>
                </p:oleObj>
              </mc:Choice>
              <mc:Fallback>
                <p:oleObj name="Equation" r:id="rId12" imgW="1612800" imgH="419040" progId="Equation.DSMT4">
                  <p:embed/>
                  <p:pic>
                    <p:nvPicPr>
                      <p:cNvPr id="0" name="Picture 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870664"/>
                        <a:ext cx="1612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066449" y="3817631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为实对称方阵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特征值。</a:t>
            </a:r>
          </a:p>
        </p:txBody>
      </p:sp>
      <p:sp>
        <p:nvSpPr>
          <p:cNvPr id="63" name="TextBox 34"/>
          <p:cNvSpPr txBox="1"/>
          <p:nvPr/>
        </p:nvSpPr>
        <p:spPr>
          <a:xfrm>
            <a:off x="395536" y="3817631"/>
            <a:ext cx="108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这里</a:t>
            </a: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236090"/>
              </p:ext>
            </p:extLst>
          </p:nvPr>
        </p:nvGraphicFramePr>
        <p:xfrm>
          <a:off x="1479550" y="3246438"/>
          <a:ext cx="151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11280" imgH="368280" progId="Equation.DSMT4">
                  <p:embed/>
                </p:oleObj>
              </mc:Choice>
              <mc:Fallback>
                <p:oleObj name="Equation" r:id="rId14" imgW="1511280" imgH="368280" progId="Equation.DSMT4">
                  <p:embed/>
                  <p:pic>
                    <p:nvPicPr>
                      <p:cNvPr id="0" name="Picture 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3246438"/>
                        <a:ext cx="1511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523607" y="1580302"/>
            <a:ext cx="1288753" cy="874258"/>
            <a:chOff x="6523607" y="1911751"/>
            <a:chExt cx="1288753" cy="874258"/>
          </a:xfrm>
        </p:grpSpPr>
        <p:sp>
          <p:nvSpPr>
            <p:cNvPr id="66" name="椭圆形标注 65"/>
            <p:cNvSpPr/>
            <p:nvPr/>
          </p:nvSpPr>
          <p:spPr>
            <a:xfrm>
              <a:off x="6523607" y="1911751"/>
              <a:ext cx="1224136" cy="874258"/>
            </a:xfrm>
            <a:prstGeom prst="wedgeEllipseCallout">
              <a:avLst>
                <a:gd name="adj1" fmla="val -58333"/>
                <a:gd name="adj2" fmla="val 8115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88224" y="1916832"/>
              <a:ext cx="122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如何得到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 b="1" dirty="0">
                  <a:latin typeface="+mn-ea"/>
                </a:rPr>
                <a:t>呢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3528" y="404664"/>
            <a:ext cx="1296144" cy="523220"/>
            <a:chOff x="323528" y="404664"/>
            <a:chExt cx="1296144" cy="523220"/>
          </a:xfrm>
        </p:grpSpPr>
        <p:sp>
          <p:nvSpPr>
            <p:cNvPr id="11" name="圆角矩形 10"/>
            <p:cNvSpPr/>
            <p:nvPr/>
          </p:nvSpPr>
          <p:spPr>
            <a:xfrm>
              <a:off x="323528" y="404664"/>
              <a:ext cx="1186141" cy="4664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3531" y="404664"/>
              <a:ext cx="1186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定理</a:t>
              </a:r>
            </a:p>
          </p:txBody>
        </p:sp>
      </p:grp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40" name="TextBox 34"/>
          <p:cNvSpPr txBox="1"/>
          <p:nvPr/>
        </p:nvSpPr>
        <p:spPr>
          <a:xfrm>
            <a:off x="395536" y="4374531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的列向量是矩阵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的两两正交的单位特征向量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34"/>
          <p:cNvSpPr txBox="1"/>
          <p:nvPr/>
        </p:nvSpPr>
        <p:spPr>
          <a:xfrm>
            <a:off x="405011" y="4950595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其中第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/>
              <a:t>列是</a:t>
            </a:r>
            <a:r>
              <a:rPr lang="zh-CN" altLang="en-US" sz="2800" b="1" dirty="0">
                <a:sym typeface="Symbol"/>
              </a:rPr>
              <a:t>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zh-CN" altLang="en-US" sz="2800" b="1" dirty="0"/>
              <a:t>对应的特征向量</a:t>
            </a:r>
          </a:p>
        </p:txBody>
      </p:sp>
      <p:sp>
        <p:nvSpPr>
          <p:cNvPr id="42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换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8593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8" grpId="0"/>
      <p:bldP spid="35" grpId="0"/>
      <p:bldP spid="46" grpId="0"/>
      <p:bldP spid="63" grpId="0"/>
      <p:bldP spid="40" grpId="0"/>
      <p:bldP spid="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971600" y="871553"/>
            <a:ext cx="2978100" cy="523220"/>
            <a:chOff x="1403648" y="548680"/>
            <a:chExt cx="2978100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403648" y="548680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求正交变换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0834747"/>
                </p:ext>
              </p:extLst>
            </p:nvPr>
          </p:nvGraphicFramePr>
          <p:xfrm>
            <a:off x="3416548" y="620102"/>
            <a:ext cx="965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160" imgH="355320" progId="Equation.DSMT4">
                    <p:embed/>
                  </p:oleObj>
                </mc:Choice>
                <mc:Fallback>
                  <p:oleObj name="Equation" r:id="rId2" imgW="965160" imgH="35532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548" y="620102"/>
                          <a:ext cx="9652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95536" y="1394773"/>
            <a:ext cx="7337188" cy="523220"/>
            <a:chOff x="899592" y="1071900"/>
            <a:chExt cx="7337188" cy="523220"/>
          </a:xfrm>
        </p:grpSpPr>
        <p:sp>
          <p:nvSpPr>
            <p:cNvPr id="14" name="矩形 13"/>
            <p:cNvSpPr/>
            <p:nvPr/>
          </p:nvSpPr>
          <p:spPr>
            <a:xfrm>
              <a:off x="899592" y="1071900"/>
              <a:ext cx="733718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</a:rPr>
                <a:t>将二次型                                                                 化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8440941"/>
                </p:ext>
              </p:extLst>
            </p:nvPr>
          </p:nvGraphicFramePr>
          <p:xfrm>
            <a:off x="2448644" y="1089903"/>
            <a:ext cx="52197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219640" imgH="419040" progId="Equation.DSMT4">
                    <p:embed/>
                  </p:oleObj>
                </mc:Choice>
                <mc:Fallback>
                  <p:oleObj name="Equation" r:id="rId4" imgW="5219640" imgH="41904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644" y="1089903"/>
                          <a:ext cx="52197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6" name="流程图: 可选过程 25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练习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68746" y="332656"/>
            <a:ext cx="1450925" cy="537743"/>
            <a:chOff x="129207" y="918450"/>
            <a:chExt cx="1450925" cy="537743"/>
          </a:xfrm>
        </p:grpSpPr>
        <p:sp>
          <p:nvSpPr>
            <p:cNvPr id="28" name="流程图: 可选过程 27"/>
            <p:cNvSpPr/>
            <p:nvPr/>
          </p:nvSpPr>
          <p:spPr>
            <a:xfrm>
              <a:off x="129207" y="932973"/>
              <a:ext cx="145092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21"/>
            <p:cNvSpPr txBox="1"/>
            <p:nvPr/>
          </p:nvSpPr>
          <p:spPr>
            <a:xfrm>
              <a:off x="281541" y="918450"/>
              <a:ext cx="1226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 例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49452" y="2617748"/>
            <a:ext cx="2826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  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zh-CN" altLang="en-US" sz="2800" b="1" dirty="0"/>
              <a:t>的矩阵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6003341"/>
              </p:ext>
            </p:extLst>
          </p:nvPr>
        </p:nvGraphicFramePr>
        <p:xfrm>
          <a:off x="3383136" y="2197224"/>
          <a:ext cx="2413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720" imgH="1447560" progId="Equation.DSMT4">
                  <p:embed/>
                </p:oleObj>
              </mc:Choice>
              <mc:Fallback>
                <p:oleObj name="Equation" r:id="rId6" imgW="241272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3136" y="2197224"/>
                        <a:ext cx="24130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67544" y="363738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先计算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的特征值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045828"/>
              </p:ext>
            </p:extLst>
          </p:nvPr>
        </p:nvGraphicFramePr>
        <p:xfrm>
          <a:off x="570161" y="4350296"/>
          <a:ext cx="350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04960" imgH="1447560" progId="Equation.DSMT4">
                  <p:embed/>
                </p:oleObj>
              </mc:Choice>
              <mc:Fallback>
                <p:oleObj name="Equation" r:id="rId8" imgW="3504960" imgH="1447560" progId="Equation.DSMT4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61" y="4350296"/>
                        <a:ext cx="350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65065"/>
              </p:ext>
            </p:extLst>
          </p:nvPr>
        </p:nvGraphicFramePr>
        <p:xfrm>
          <a:off x="4099520" y="4357464"/>
          <a:ext cx="335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52680" imgH="1447560" progId="Equation.DSMT4">
                  <p:embed/>
                </p:oleObj>
              </mc:Choice>
              <mc:Fallback>
                <p:oleObj name="Equation" r:id="rId10" imgW="3352680" imgH="14475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520" y="4357464"/>
                        <a:ext cx="3352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矩形 33"/>
          <p:cNvSpPr/>
          <p:nvPr/>
        </p:nvSpPr>
        <p:spPr>
          <a:xfrm>
            <a:off x="395536" y="1825660"/>
            <a:ext cx="7337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</a:rPr>
              <a:t>为标准形。</a:t>
            </a:r>
          </a:p>
        </p:txBody>
      </p:sp>
    </p:spTree>
    <p:extLst>
      <p:ext uri="{BB962C8B-B14F-4D97-AF65-F5344CB8AC3E}">
        <p14:creationId xmlns:p14="http://schemas.microsoft.com/office/powerpoint/2010/main" val="175127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412456"/>
              </p:ext>
            </p:extLst>
          </p:nvPr>
        </p:nvGraphicFramePr>
        <p:xfrm>
          <a:off x="570161" y="4350296"/>
          <a:ext cx="350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4960" imgH="1447560" progId="Equation.DSMT4">
                  <p:embed/>
                </p:oleObj>
              </mc:Choice>
              <mc:Fallback>
                <p:oleObj name="Equation" r:id="rId2" imgW="35049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161" y="4350296"/>
                        <a:ext cx="350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468493"/>
              </p:ext>
            </p:extLst>
          </p:nvPr>
        </p:nvGraphicFramePr>
        <p:xfrm>
          <a:off x="4099520" y="4357464"/>
          <a:ext cx="335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680" imgH="1447560" progId="Equation.DSMT4">
                  <p:embed/>
                </p:oleObj>
              </mc:Choice>
              <mc:Fallback>
                <p:oleObj name="Equation" r:id="rId4" imgW="33526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9520" y="4357464"/>
                        <a:ext cx="3352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080778"/>
              </p:ext>
            </p:extLst>
          </p:nvPr>
        </p:nvGraphicFramePr>
        <p:xfrm>
          <a:off x="304304" y="180975"/>
          <a:ext cx="3403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03440" imgH="1447560" progId="Equation.DSMT4">
                  <p:embed/>
                </p:oleObj>
              </mc:Choice>
              <mc:Fallback>
                <p:oleObj name="Equation" r:id="rId6" imgW="3403440" imgH="14475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04" y="180975"/>
                        <a:ext cx="3403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397259"/>
              </p:ext>
            </p:extLst>
          </p:nvPr>
        </p:nvGraphicFramePr>
        <p:xfrm>
          <a:off x="3832448" y="620688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71800" imgH="431640" progId="Equation.DSMT4">
                  <p:embed/>
                </p:oleObj>
              </mc:Choice>
              <mc:Fallback>
                <p:oleObj name="Equation" r:id="rId8" imgW="2971800" imgH="43164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448" y="620688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7738409"/>
              </p:ext>
            </p:extLst>
          </p:nvPr>
        </p:nvGraphicFramePr>
        <p:xfrm>
          <a:off x="4956175" y="1196975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50880" imgH="431640" progId="Equation.DSMT4">
                  <p:embed/>
                </p:oleObj>
              </mc:Choice>
              <mc:Fallback>
                <p:oleObj name="Equation" r:id="rId10" imgW="2450880" imgH="43164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1196975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67544" y="177281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 2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，二重的特征值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 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2267868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的二重特征值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，求特征向量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6798467"/>
              </p:ext>
            </p:extLst>
          </p:nvPr>
        </p:nvGraphicFramePr>
        <p:xfrm>
          <a:off x="1133475" y="2843709"/>
          <a:ext cx="5080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79960" imgH="1447560" progId="Equation.DSMT4">
                  <p:embed/>
                </p:oleObj>
              </mc:Choice>
              <mc:Fallback>
                <p:oleObj name="Equation" r:id="rId12" imgW="507996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843709"/>
                        <a:ext cx="50800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6824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 bwMode="auto">
          <a:xfrm>
            <a:off x="35685" y="543764"/>
            <a:ext cx="2376165" cy="798650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332785"/>
            <a:ext cx="504825" cy="4752330"/>
          </a:xfrm>
          <a:ln/>
        </p:spPr>
        <p:txBody>
          <a:bodyPr/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论</a:t>
            </a: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466725" y="688363"/>
            <a:ext cx="16571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基本结论</a:t>
            </a:r>
          </a:p>
        </p:txBody>
      </p:sp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127000" y="1493226"/>
            <a:ext cx="7543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1.  </a:t>
            </a:r>
            <a:r>
              <a:rPr lang="zh-CN" altLang="en-US" sz="2600" b="1" dirty="0"/>
              <a:t>实对称矩阵的特征值都是</a:t>
            </a:r>
            <a:r>
              <a:rPr lang="zh-CN" altLang="en-US" sz="2600" b="1" dirty="0">
                <a:solidFill>
                  <a:srgbClr val="FF0000"/>
                </a:solidFill>
              </a:rPr>
              <a:t>实数</a:t>
            </a:r>
            <a:r>
              <a:rPr lang="zh-CN" altLang="en-US" sz="2600" b="1" dirty="0"/>
              <a:t>。</a:t>
            </a:r>
          </a:p>
        </p:txBody>
      </p:sp>
      <p:sp>
        <p:nvSpPr>
          <p:cNvPr id="9" name="Text Box 32"/>
          <p:cNvSpPr txBox="1">
            <a:spLocks noChangeArrowheads="1"/>
          </p:cNvSpPr>
          <p:nvPr/>
        </p:nvSpPr>
        <p:spPr bwMode="auto">
          <a:xfrm>
            <a:off x="109538" y="2715509"/>
            <a:ext cx="813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3.  若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为实对称阵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</a:t>
            </a:r>
            <a:r>
              <a:rPr lang="en-US" altLang="zh-CN" sz="2600" b="1" i="1" dirty="0">
                <a:latin typeface="Times New Roman" pitchFamily="18" charset="0"/>
              </a:rPr>
              <a:t>n</a:t>
            </a:r>
            <a:r>
              <a:rPr lang="en-US" altLang="zh-CN" sz="2600" b="1" i="1" baseline="-25000" dirty="0">
                <a:latin typeface="Times New Roman" pitchFamily="18" charset="0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重特征值，则</a:t>
            </a:r>
            <a:r>
              <a:rPr lang="en-US" altLang="zh-CN" sz="2600" b="1" i="1" dirty="0">
                <a:latin typeface="Times New Roman" pitchFamily="18" charset="0"/>
              </a:rPr>
              <a:t>R(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baseline="-25000" dirty="0">
                <a:latin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</a:rPr>
              <a:t>E</a:t>
            </a:r>
            <a:r>
              <a:rPr lang="en-US" altLang="zh-CN" sz="2600" b="1" i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</a:rPr>
              <a:t>)=</a:t>
            </a:r>
            <a:r>
              <a:rPr lang="en-US" altLang="zh-CN" sz="2600" b="1" i="1" dirty="0" err="1">
                <a:latin typeface="Times New Roman" pitchFamily="18" charset="0"/>
              </a:rPr>
              <a:t>n</a:t>
            </a:r>
            <a:r>
              <a:rPr lang="en-US" altLang="zh-CN" sz="2600" b="1" dirty="0" err="1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i="1" dirty="0" err="1">
                <a:latin typeface="Times New Roman" pitchFamily="18" charset="0"/>
              </a:rPr>
              <a:t>n</a:t>
            </a:r>
            <a:r>
              <a:rPr lang="en-US" altLang="zh-CN" sz="2600" b="1" i="1" baseline="-25000" dirty="0" err="1">
                <a:latin typeface="Times New Roman" pitchFamily="18" charset="0"/>
              </a:rPr>
              <a:t>i</a:t>
            </a:r>
            <a:r>
              <a:rPr lang="zh-CN" altLang="en-US" sz="2600" b="1" dirty="0">
                <a:latin typeface="Times New Roman" pitchFamily="18" charset="0"/>
              </a:rPr>
              <a:t>     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07950" y="3351958"/>
            <a:ext cx="8137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4.  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任一实对称矩阵 </a:t>
            </a:r>
            <a:r>
              <a:rPr lang="zh-CN" altLang="en-US" sz="26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A 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都可以对角化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，</a:t>
            </a:r>
            <a:r>
              <a:rPr lang="zh-CN" altLang="en-US" sz="2600" b="1" dirty="0">
                <a:solidFill>
                  <a:srgbClr val="FF0000"/>
                </a:solidFill>
              </a:rPr>
              <a:t>更进一步一定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</a:rPr>
              <a:t>存</a:t>
            </a:r>
            <a:endParaRPr lang="zh-CN" altLang="en-US" sz="2600" b="1" dirty="0">
              <a:solidFill>
                <a:srgbClr val="FF0000"/>
              </a:solidFill>
              <a:highlight>
                <a:srgbClr val="FFFF00"/>
              </a:highlight>
              <a:latin typeface="Times New Roman" pitchFamily="18" charset="0"/>
            </a:endParaRP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519710" y="3872666"/>
            <a:ext cx="7502576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在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正交矩阵</a:t>
            </a:r>
            <a:r>
              <a:rPr lang="en-US" altLang="zh-CN" sz="26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Q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，使得</a:t>
            </a:r>
            <a:r>
              <a:rPr lang="en-US" altLang="zh-CN" sz="26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Q</a:t>
            </a:r>
            <a:r>
              <a:rPr lang="en-US" altLang="zh-CN" sz="2600" b="1" i="1" baseline="30000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T</a:t>
            </a:r>
            <a:r>
              <a:rPr lang="en-US" altLang="zh-CN" sz="2600" b="1" i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AQ</a:t>
            </a:r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itchFamily="18" charset="0"/>
              </a:rPr>
              <a:t> 为对角阵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107689" y="2067460"/>
            <a:ext cx="7888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2</a:t>
            </a:r>
            <a:r>
              <a:rPr lang="zh-CN" altLang="en-US" sz="2600" b="1" dirty="0"/>
              <a:t>. 实对称阵的</a:t>
            </a:r>
            <a:r>
              <a:rPr lang="zh-CN" altLang="en-US" sz="2600" b="1" dirty="0">
                <a:solidFill>
                  <a:srgbClr val="FF0000"/>
                </a:solidFill>
              </a:rPr>
              <a:t>不同特征值</a:t>
            </a:r>
            <a:r>
              <a:rPr lang="zh-CN" altLang="en-US" sz="2600" b="1" dirty="0"/>
              <a:t>对应的特征向量</a:t>
            </a:r>
            <a:r>
              <a:rPr lang="zh-CN" altLang="en-US" sz="2600" b="1" dirty="0">
                <a:solidFill>
                  <a:srgbClr val="FF0000"/>
                </a:solidFill>
              </a:rPr>
              <a:t>一定正交。</a:t>
            </a:r>
            <a:endParaRPr lang="zh-CN" altLang="en-US" sz="2600" b="1" dirty="0"/>
          </a:p>
        </p:txBody>
      </p:sp>
      <p:sp>
        <p:nvSpPr>
          <p:cNvPr id="12" name="Text Box 32"/>
          <p:cNvSpPr txBox="1">
            <a:spLocks noChangeArrowheads="1"/>
          </p:cNvSpPr>
          <p:nvPr/>
        </p:nvSpPr>
        <p:spPr bwMode="auto">
          <a:xfrm>
            <a:off x="107504" y="4448725"/>
            <a:ext cx="81359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5</a:t>
            </a:r>
            <a:r>
              <a:rPr lang="zh-CN" altLang="en-US" sz="2600" b="1" dirty="0">
                <a:latin typeface="Times New Roman" pitchFamily="18" charset="0"/>
              </a:rPr>
              <a:t>.  实对称矩阵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Times New Roman" pitchFamily="18" charset="0"/>
              </a:rPr>
              <a:t>的秩</a:t>
            </a:r>
            <a:r>
              <a:rPr lang="en-US" altLang="zh-CN" sz="2600" b="1" i="1" dirty="0">
                <a:latin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等于非零特征值的个数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3E3FD9-7BE6-EEBB-0725-24ADE2174B98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6092825"/>
            <a:ext cx="7772400" cy="576263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复  习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0349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 bldLvl="0" autoUpdateAnimBg="0"/>
      <p:bldP spid="11" grpId="0"/>
      <p:bldP spid="17" grpId="0" bldLvl="0" autoUpdateAnimBg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990369"/>
              </p:ext>
            </p:extLst>
          </p:nvPr>
        </p:nvGraphicFramePr>
        <p:xfrm>
          <a:off x="304304" y="180975"/>
          <a:ext cx="3403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03440" imgH="1447560" progId="Equation.DSMT4">
                  <p:embed/>
                </p:oleObj>
              </mc:Choice>
              <mc:Fallback>
                <p:oleObj name="Equation" r:id="rId2" imgW="340344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304" y="180975"/>
                        <a:ext cx="34036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2756808"/>
              </p:ext>
            </p:extLst>
          </p:nvPr>
        </p:nvGraphicFramePr>
        <p:xfrm>
          <a:off x="3832448" y="620688"/>
          <a:ext cx="297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71800" imgH="431640" progId="Equation.DSMT4">
                  <p:embed/>
                </p:oleObj>
              </mc:Choice>
              <mc:Fallback>
                <p:oleObj name="Equation" r:id="rId4" imgW="29718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2448" y="620688"/>
                        <a:ext cx="297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028643"/>
              </p:ext>
            </p:extLst>
          </p:nvPr>
        </p:nvGraphicFramePr>
        <p:xfrm>
          <a:off x="4956175" y="1196975"/>
          <a:ext cx="2451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0880" imgH="431640" progId="Equation.DSMT4">
                  <p:embed/>
                </p:oleObj>
              </mc:Choice>
              <mc:Fallback>
                <p:oleObj name="Equation" r:id="rId6" imgW="245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1196975"/>
                        <a:ext cx="2451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467544" y="1772816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的特征值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 2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，二重的特征值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= 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385763" y="2267868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的二重特征值</a:t>
            </a:r>
            <a:r>
              <a:rPr lang="en-US" altLang="zh-CN" sz="2600" b="1" dirty="0"/>
              <a:t>1</a:t>
            </a:r>
            <a:r>
              <a:rPr lang="zh-CN" altLang="en-US" sz="2600" b="1" dirty="0"/>
              <a:t>，求特征向量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731685"/>
              </p:ext>
            </p:extLst>
          </p:nvPr>
        </p:nvGraphicFramePr>
        <p:xfrm>
          <a:off x="1133475" y="2843709"/>
          <a:ext cx="5080000" cy="144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960" imgH="1447560" progId="Equation.DSMT4">
                  <p:embed/>
                </p:oleObj>
              </mc:Choice>
              <mc:Fallback>
                <p:oleObj name="Equation" r:id="rId8" imgW="507996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3475" y="2843709"/>
                        <a:ext cx="5080000" cy="1449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4376717"/>
            <a:ext cx="72741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求出两个正交的特征向量，满足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4880773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1,1,0)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9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538163" y="4376717"/>
            <a:ext cx="727419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求出两个正交的特征向量，满足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=0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539552" y="4880773"/>
            <a:ext cx="67785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1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1,1,0)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r>
              <a:rPr lang="zh-CN" altLang="en-US" sz="2600" b="1" dirty="0">
                <a:sym typeface="Symbol"/>
              </a:rPr>
              <a:t></a:t>
            </a:r>
            <a:r>
              <a:rPr lang="en-US" altLang="zh-CN" sz="2600" b="1" baseline="-25000" dirty="0">
                <a:sym typeface="Symbol"/>
              </a:rPr>
              <a:t>2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1,1,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/>
              <a:t>，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38163" y="188640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的特征值</a:t>
            </a:r>
            <a:r>
              <a:rPr lang="en-US" altLang="zh-CN" sz="2600" b="1" dirty="0">
                <a:sym typeface="Symbol"/>
              </a:rPr>
              <a:t>2</a:t>
            </a:r>
            <a:r>
              <a:rPr lang="zh-CN" altLang="en-US" sz="2600" b="1" dirty="0"/>
              <a:t>，求特征向量，</a:t>
            </a:r>
            <a:r>
              <a:rPr lang="zh-CN" altLang="en-US" sz="2600" b="1" dirty="0">
                <a:sym typeface="Symbol"/>
              </a:rPr>
              <a:t> </a:t>
            </a:r>
            <a:r>
              <a:rPr lang="en-US" altLang="zh-CN" sz="2600" b="1" baseline="-25000" dirty="0">
                <a:sym typeface="Symbol"/>
              </a:rPr>
              <a:t>3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39552" y="776317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把每个向量单位化，得，</a:t>
            </a:r>
            <a:r>
              <a:rPr lang="zh-CN" altLang="en-US" sz="2600" b="1" dirty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1268760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1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,0)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2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268760"/>
                <a:ext cx="6778525" cy="531428"/>
              </a:xfrm>
              <a:prstGeom prst="rect">
                <a:avLst/>
              </a:prstGeom>
              <a:blipFill rotWithShape="1">
                <a:blip r:embed="rId2"/>
                <a:stretch>
                  <a:fillRect l="-1620" t="-8046" r="-6661" b="-28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1817452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3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817452"/>
                <a:ext cx="6778525" cy="548676"/>
              </a:xfrm>
              <a:prstGeom prst="rect">
                <a:avLst/>
              </a:prstGeom>
              <a:blipFill rotWithShape="1">
                <a:blip r:embed="rId3"/>
                <a:stretch>
                  <a:fillRect l="-1620" t="-7778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277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>
            <a:off x="538163" y="188640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对于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/>
              <a:t>的特征值</a:t>
            </a:r>
            <a:r>
              <a:rPr lang="en-US" altLang="zh-CN" sz="2600" b="1" dirty="0">
                <a:sym typeface="Symbol"/>
              </a:rPr>
              <a:t>2</a:t>
            </a:r>
            <a:r>
              <a:rPr lang="zh-CN" altLang="en-US" sz="2600" b="1" dirty="0"/>
              <a:t>，求特征向量，</a:t>
            </a:r>
            <a:r>
              <a:rPr lang="zh-CN" altLang="en-US" sz="2600" b="1" dirty="0">
                <a:sym typeface="Symbol"/>
              </a:rPr>
              <a:t> </a:t>
            </a:r>
            <a:r>
              <a:rPr lang="en-US" altLang="zh-CN" sz="2600" b="1" baseline="-25000" dirty="0">
                <a:sym typeface="Symbol"/>
              </a:rPr>
              <a:t>3</a:t>
            </a:r>
            <a:r>
              <a:rPr lang="en-US" altLang="zh-CN" sz="2600" b="1" dirty="0">
                <a:sym typeface="Symbol"/>
              </a:rPr>
              <a:t>=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（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</a:t>
            </a:r>
            <a:r>
              <a:rPr lang="en-US" altLang="zh-CN" sz="2600" b="1" dirty="0">
                <a:sym typeface="Symbol"/>
              </a:rPr>
              <a:t> 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1,1)</a:t>
            </a:r>
            <a:r>
              <a:rPr lang="en-US" altLang="zh-CN" sz="26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18" name="Text Box 30"/>
          <p:cNvSpPr txBox="1">
            <a:spLocks noChangeArrowheads="1"/>
          </p:cNvSpPr>
          <p:nvPr/>
        </p:nvSpPr>
        <p:spPr bwMode="auto">
          <a:xfrm>
            <a:off x="539552" y="776317"/>
            <a:ext cx="763423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把每个向量单位化，得，</a:t>
            </a:r>
            <a:r>
              <a:rPr lang="zh-CN" altLang="en-US" sz="2600" b="1" dirty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1268760"/>
                <a:ext cx="6778525" cy="531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1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1/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,0)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2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,2/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𝟔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3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268760"/>
                <a:ext cx="6778525" cy="531428"/>
              </a:xfrm>
              <a:prstGeom prst="rect">
                <a:avLst/>
              </a:prstGeom>
              <a:blipFill rotWithShape="1">
                <a:blip r:embed="rId3"/>
                <a:stretch>
                  <a:fillRect l="-1620" t="-8046" r="-6661" b="-287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30"/>
              <p:cNvSpPr txBox="1">
                <a:spLocks noChangeArrowheads="1"/>
              </p:cNvSpPr>
              <p:nvPr/>
            </p:nvSpPr>
            <p:spPr bwMode="auto">
              <a:xfrm>
                <a:off x="539552" y="1817452"/>
                <a:ext cx="6778525" cy="5486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q</a:t>
                </a:r>
                <a:r>
                  <a:rPr lang="en-US" altLang="zh-CN" sz="2600" b="1" baseline="-25000" dirty="0">
                    <a:sym typeface="Symbol"/>
                  </a:rPr>
                  <a:t>3</a:t>
                </a:r>
                <a:r>
                  <a:rPr lang="en-US" altLang="zh-CN" sz="2600" b="1" dirty="0">
                    <a:sym typeface="Symbol"/>
                  </a:rPr>
                  <a:t>=</a:t>
                </a:r>
                <a:r>
                  <a:rPr lang="zh-CN" altLang="en-US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（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  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,1/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1" i="1">
                            <a:latin typeface="Cambria Math" panose="02040503050406030204" pitchFamily="18" charset="0"/>
                            <a:cs typeface="Times New Roman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a:rPr lang="en-US" altLang="zh-CN" sz="2600" b="1" i="1" smtClean="0">
                            <a:latin typeface="Cambria Math"/>
                            <a:cs typeface="Times New Roman" pitchFamily="18" charset="0"/>
                            <a:sym typeface="Symbol"/>
                          </a:rPr>
                          <m:t>𝟑</m:t>
                        </m:r>
                      </m:e>
                    </m:rad>
                  </m:oMath>
                </a14:m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)</a:t>
                </a:r>
                <a:r>
                  <a:rPr lang="en-US" altLang="zh-CN" sz="2600" b="1" i="1" baseline="30000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T</a:t>
                </a:r>
                <a:r>
                  <a:rPr lang="zh-CN" altLang="en-US" sz="2600" b="1" dirty="0"/>
                  <a:t>，</a:t>
                </a:r>
                <a:endParaRPr lang="zh-CN" altLang="en-US" sz="2600" b="1" dirty="0"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1817452"/>
                <a:ext cx="6778525" cy="548676"/>
              </a:xfrm>
              <a:prstGeom prst="rect">
                <a:avLst/>
              </a:prstGeom>
              <a:blipFill rotWithShape="1">
                <a:blip r:embed="rId4"/>
                <a:stretch>
                  <a:fillRect l="-1620" t="-7778" b="-244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30"/>
          <p:cNvSpPr txBox="1">
            <a:spLocks noChangeArrowheads="1"/>
          </p:cNvSpPr>
          <p:nvPr/>
        </p:nvSpPr>
        <p:spPr bwMode="auto">
          <a:xfrm>
            <a:off x="539553" y="2636912"/>
            <a:ext cx="381711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故正交矩阵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zh-CN" altLang="en-US" sz="2600" b="1" dirty="0"/>
              <a:t>为</a:t>
            </a:r>
            <a:r>
              <a:rPr lang="zh-CN" altLang="en-US" sz="2600" b="1" dirty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p:graphicFrame>
        <p:nvGraphicFramePr>
          <p:cNvPr id="14" name="对象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692119"/>
              </p:ext>
            </p:extLst>
          </p:nvPr>
        </p:nvGraphicFramePr>
        <p:xfrm>
          <a:off x="3650580" y="2276872"/>
          <a:ext cx="34417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41600" imgH="2819160" progId="Equation.DSMT4">
                  <p:embed/>
                </p:oleObj>
              </mc:Choice>
              <mc:Fallback>
                <p:oleObj name="Equation" r:id="rId5" imgW="3441600" imgH="28191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580" y="2276872"/>
                        <a:ext cx="344170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467544" y="5168805"/>
            <a:ext cx="24482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ym typeface="Symbol"/>
              </a:rPr>
              <a:t>正交变换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x=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Qy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zh-CN" altLang="en-US" sz="2600" b="1" dirty="0">
                <a:sym typeface="Symbol"/>
              </a:rPr>
              <a:t> 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2843808" y="5168805"/>
            <a:ext cx="7200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altLang="zh-CN" sz="2600" b="1" dirty="0">
                <a:sym typeface="Symbol"/>
              </a:rPr>
              <a:t>=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?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689381"/>
              </p:ext>
            </p:extLst>
          </p:nvPr>
        </p:nvGraphicFramePr>
        <p:xfrm>
          <a:off x="3563888" y="5182964"/>
          <a:ext cx="4064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3680" imgH="622080" progId="Equation.DSMT4">
                  <p:embed/>
                </p:oleObj>
              </mc:Choice>
              <mc:Fallback>
                <p:oleObj name="Equation" r:id="rId7" imgW="406368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5182964"/>
                        <a:ext cx="406400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107504" y="3400544"/>
            <a:ext cx="3312368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sym typeface="Symbol"/>
              </a:rPr>
              <a:t>二次型部分基本运算</a:t>
            </a:r>
            <a:endParaRPr lang="en-US" altLang="zh-CN" sz="2600" b="1" dirty="0">
              <a:solidFill>
                <a:srgbClr val="FF0000"/>
              </a:solidFill>
              <a:highlight>
                <a:srgbClr val="FFFF00"/>
              </a:highlight>
              <a:sym typeface="Symbol"/>
            </a:endParaRPr>
          </a:p>
          <a:p>
            <a:r>
              <a:rPr lang="zh-CN" altLang="en-US" sz="2600" b="1" dirty="0">
                <a:solidFill>
                  <a:srgbClr val="FF0000"/>
                </a:solidFill>
                <a:highlight>
                  <a:srgbClr val="FFFF00"/>
                </a:highlight>
                <a:sym typeface="Symbol"/>
              </a:rPr>
              <a:t>必须熟练掌握！ </a:t>
            </a:r>
            <a:endParaRPr lang="zh-CN" altLang="en-US" sz="2600" b="1" dirty="0">
              <a:solidFill>
                <a:srgbClr val="FF0000"/>
              </a:solidFill>
              <a:highlight>
                <a:srgbClr val="FFFF00"/>
              </a:highligh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7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5" grpId="0"/>
      <p:bldP spid="26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971600" y="871553"/>
            <a:ext cx="2978100" cy="523220"/>
            <a:chOff x="1403648" y="548680"/>
            <a:chExt cx="2978100" cy="523220"/>
          </a:xfrm>
        </p:grpSpPr>
        <p:sp>
          <p:nvSpPr>
            <p:cNvPr id="12" name="TextBox 11"/>
            <p:cNvSpPr txBox="1"/>
            <p:nvPr/>
          </p:nvSpPr>
          <p:spPr>
            <a:xfrm>
              <a:off x="1403648" y="548680"/>
              <a:ext cx="20162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求正交变换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2587381"/>
                </p:ext>
              </p:extLst>
            </p:nvPr>
          </p:nvGraphicFramePr>
          <p:xfrm>
            <a:off x="3416548" y="620102"/>
            <a:ext cx="9652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160" imgH="355320" progId="Equation.DSMT4">
                    <p:embed/>
                  </p:oleObj>
                </mc:Choice>
                <mc:Fallback>
                  <p:oleObj name="Equation" r:id="rId2" imgW="965160" imgH="3553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6548" y="620102"/>
                          <a:ext cx="9652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95536" y="1394773"/>
            <a:ext cx="7632848" cy="523220"/>
            <a:chOff x="899592" y="1071900"/>
            <a:chExt cx="7632848" cy="523220"/>
          </a:xfrm>
        </p:grpSpPr>
        <p:sp>
          <p:nvSpPr>
            <p:cNvPr id="14" name="矩形 13"/>
            <p:cNvSpPr/>
            <p:nvPr/>
          </p:nvSpPr>
          <p:spPr>
            <a:xfrm>
              <a:off x="899592" y="1071900"/>
              <a:ext cx="763284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</a:rPr>
                <a:t>将二次型                                                                 化为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35819514"/>
                </p:ext>
              </p:extLst>
            </p:nvPr>
          </p:nvGraphicFramePr>
          <p:xfrm>
            <a:off x="2575744" y="1077302"/>
            <a:ext cx="4965700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965480" imgH="444240" progId="Equation.DSMT4">
                    <p:embed/>
                  </p:oleObj>
                </mc:Choice>
                <mc:Fallback>
                  <p:oleObj name="Equation" r:id="rId4" imgW="4965480" imgH="4442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5744" y="1077302"/>
                          <a:ext cx="4965700" cy="444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组合 24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6" name="流程图: 可选过程 25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7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练习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168746" y="332656"/>
            <a:ext cx="1450925" cy="537743"/>
            <a:chOff x="129207" y="918450"/>
            <a:chExt cx="1450925" cy="537743"/>
          </a:xfrm>
        </p:grpSpPr>
        <p:sp>
          <p:nvSpPr>
            <p:cNvPr id="28" name="流程图: 可选过程 27"/>
            <p:cNvSpPr/>
            <p:nvPr/>
          </p:nvSpPr>
          <p:spPr>
            <a:xfrm>
              <a:off x="129207" y="932973"/>
              <a:ext cx="145092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9" name="TextBox 21"/>
            <p:cNvSpPr txBox="1"/>
            <p:nvPr/>
          </p:nvSpPr>
          <p:spPr>
            <a:xfrm>
              <a:off x="281541" y="918450"/>
              <a:ext cx="1226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 例</a:t>
              </a:r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9552" y="2689756"/>
            <a:ext cx="81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   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915054"/>
              </p:ext>
            </p:extLst>
          </p:nvPr>
        </p:nvGraphicFramePr>
        <p:xfrm>
          <a:off x="3389313" y="2708920"/>
          <a:ext cx="2832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31760" imgH="939600" progId="Equation.DSMT4">
                  <p:embed/>
                </p:oleObj>
              </mc:Choice>
              <mc:Fallback>
                <p:oleObj name="Equation" r:id="rId6" imgW="28317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9313" y="2708920"/>
                        <a:ext cx="2832100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67544" y="363738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二次型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经正交变换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变为标准形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383573"/>
              </p:ext>
            </p:extLst>
          </p:nvPr>
        </p:nvGraphicFramePr>
        <p:xfrm>
          <a:off x="827584" y="4293096"/>
          <a:ext cx="316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62240" imgH="444240" progId="Equation.DSMT4">
                  <p:embed/>
                </p:oleObj>
              </mc:Choice>
              <mc:Fallback>
                <p:oleObj name="Equation" r:id="rId8" imgW="3162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93096"/>
                        <a:ext cx="316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030786"/>
              </p:ext>
            </p:extLst>
          </p:nvPr>
        </p:nvGraphicFramePr>
        <p:xfrm>
          <a:off x="462508" y="2060575"/>
          <a:ext cx="598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981400" imgH="444240" progId="Equation.DSMT4">
                  <p:embed/>
                </p:oleObj>
              </mc:Choice>
              <mc:Fallback>
                <p:oleObj name="Equation" r:id="rId10" imgW="59814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508" y="2060575"/>
                        <a:ext cx="59817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1313548" y="2708920"/>
            <a:ext cx="2394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先求出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/>
              <a:t>   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79984" y="5138028"/>
            <a:ext cx="114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622967"/>
              </p:ext>
            </p:extLst>
          </p:nvPr>
        </p:nvGraphicFramePr>
        <p:xfrm>
          <a:off x="4145632" y="4149080"/>
          <a:ext cx="25146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14600" imgH="1854000" progId="Equation.DSMT4">
                  <p:embed/>
                </p:oleObj>
              </mc:Choice>
              <mc:Fallback>
                <p:oleObj name="Equation" r:id="rId12" imgW="2514600" imgH="1854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632" y="4149080"/>
                        <a:ext cx="25146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95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/>
      <p:bldP spid="35" grpId="0"/>
      <p:bldP spid="3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467544" y="363738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二次型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经正交变换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变为标准形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873589"/>
              </p:ext>
            </p:extLst>
          </p:nvPr>
        </p:nvGraphicFramePr>
        <p:xfrm>
          <a:off x="827584" y="4293096"/>
          <a:ext cx="3162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444240" progId="Equation.DSMT4">
                  <p:embed/>
                </p:oleObj>
              </mc:Choice>
              <mc:Fallback>
                <p:oleObj name="Equation" r:id="rId2" imgW="31622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293096"/>
                        <a:ext cx="3162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979984" y="5138028"/>
            <a:ext cx="114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528640"/>
              </p:ext>
            </p:extLst>
          </p:nvPr>
        </p:nvGraphicFramePr>
        <p:xfrm>
          <a:off x="4145632" y="4149080"/>
          <a:ext cx="25146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1854000" progId="Equation.DSMT4">
                  <p:embed/>
                </p:oleObj>
              </mc:Choice>
              <mc:Fallback>
                <p:oleObj name="Equation" r:id="rId4" imgW="251460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632" y="4149080"/>
                        <a:ext cx="25146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619944" y="44624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二次型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g 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经正交变换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变为标准形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104912"/>
              </p:ext>
            </p:extLst>
          </p:nvPr>
        </p:nvGraphicFramePr>
        <p:xfrm>
          <a:off x="1023938" y="700088"/>
          <a:ext cx="3073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73320" imgH="444240" progId="Equation.DSMT4">
                  <p:embed/>
                </p:oleObj>
              </mc:Choice>
              <mc:Fallback>
                <p:oleObj name="Equation" r:id="rId6" imgW="3073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700088"/>
                        <a:ext cx="3073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32384" y="1545268"/>
            <a:ext cx="114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其中</a:t>
            </a: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331307"/>
              </p:ext>
            </p:extLst>
          </p:nvPr>
        </p:nvGraphicFramePr>
        <p:xfrm>
          <a:off x="4284663" y="555625"/>
          <a:ext cx="254000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9800" imgH="1854000" progId="Equation.DSMT4">
                  <p:embed/>
                </p:oleObj>
              </mc:Choice>
              <mc:Fallback>
                <p:oleObj name="Equation" r:id="rId8" imgW="2539800" imgH="18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55625"/>
                        <a:ext cx="254000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907976" y="2636912"/>
            <a:ext cx="1143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631394"/>
              </p:ext>
            </p:extLst>
          </p:nvPr>
        </p:nvGraphicFramePr>
        <p:xfrm>
          <a:off x="2373313" y="2624138"/>
          <a:ext cx="3048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47760" imgH="444240" progId="Equation.DSMT4">
                  <p:embed/>
                </p:oleObj>
              </mc:Choice>
              <mc:Fallback>
                <p:oleObj name="Equation" r:id="rId10" imgW="3047760" imgH="44424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2624138"/>
                        <a:ext cx="3048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29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25" name="组合 24"/>
          <p:cNvGrpSpPr/>
          <p:nvPr/>
        </p:nvGrpSpPr>
        <p:grpSpPr>
          <a:xfrm>
            <a:off x="251520" y="980728"/>
            <a:ext cx="7019450" cy="523220"/>
            <a:chOff x="1331640" y="1019164"/>
            <a:chExt cx="701945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1019164"/>
              <a:ext cx="701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含有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+mn-ea"/>
                </a:rPr>
                <a:t>个变量         的二次齐次多项式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3789983" y="1071899"/>
            <a:ext cx="1651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0960" imgH="419040" progId="Equation.DSMT4">
                    <p:embed/>
                  </p:oleObj>
                </mc:Choice>
                <mc:Fallback>
                  <p:oleObj name="Equation" r:id="rId2" imgW="1650960" imgH="419040" progId="Equation.DSMT4">
                    <p:embed/>
                    <p:pic>
                      <p:nvPicPr>
                        <p:cNvPr id="15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983" y="1071899"/>
                          <a:ext cx="1651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076325" y="1490663"/>
          <a:ext cx="619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97400" imgH="901440" progId="Equation.DSMT4">
                  <p:embed/>
                </p:oleObj>
              </mc:Choice>
              <mc:Fallback>
                <p:oleObj name="Equation" r:id="rId4" imgW="6197400" imgH="9014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490663"/>
                        <a:ext cx="6197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73550" y="1982788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7760" imgH="457200" progId="Equation.DSMT4">
                  <p:embed/>
                </p:oleObj>
              </mc:Choice>
              <mc:Fallback>
                <p:oleObj name="Equation" r:id="rId6" imgW="3047760" imgH="457200" progId="Equation.DSMT4">
                  <p:embed/>
                  <p:pic>
                    <p:nvPicPr>
                      <p:cNvPr id="17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982788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5292080" y="2631028"/>
          <a:ext cx="54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228600" progId="Equation.DSMT4">
                  <p:embed/>
                </p:oleObj>
              </mc:Choice>
              <mc:Fallback>
                <p:oleObj name="Equation" r:id="rId8" imgW="545760" imgH="22860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631028"/>
                        <a:ext cx="546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908675" y="2889250"/>
          <a:ext cx="95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457200" progId="Equation.DSMT4">
                  <p:embed/>
                </p:oleObj>
              </mc:Choice>
              <mc:Fallback>
                <p:oleObj name="Equation" r:id="rId10" imgW="952200" imgH="45720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2889250"/>
                        <a:ext cx="95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3528" y="342900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称为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元二次型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1674" y="232368"/>
            <a:ext cx="1147958" cy="532336"/>
            <a:chOff x="111674" y="1043620"/>
            <a:chExt cx="1147958" cy="532336"/>
          </a:xfrm>
        </p:grpSpPr>
        <p:sp>
          <p:nvSpPr>
            <p:cNvPr id="4" name="圆角矩形 3"/>
            <p:cNvSpPr/>
            <p:nvPr/>
          </p:nvSpPr>
          <p:spPr>
            <a:xfrm>
              <a:off x="111674" y="1043620"/>
              <a:ext cx="961256" cy="5232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105273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定义</a:t>
              </a:r>
              <a:endParaRPr lang="zh-CN" altLang="en-US" dirty="0"/>
            </a:p>
          </p:txBody>
        </p:sp>
      </p:grpSp>
      <p:sp>
        <p:nvSpPr>
          <p:cNvPr id="2" name="TextBox 46">
            <a:extLst>
              <a:ext uri="{FF2B5EF4-FFF2-40B4-BE49-F238E27FC236}">
                <a16:creationId xmlns:a16="http://schemas.microsoft.com/office/drawing/2014/main" id="{ED1A07FC-EA40-EC86-355F-F4BFE9A3CB3C}"/>
              </a:ext>
            </a:extLst>
          </p:cNvPr>
          <p:cNvSpPr txBox="1"/>
          <p:nvPr/>
        </p:nvSpPr>
        <p:spPr>
          <a:xfrm>
            <a:off x="8440406" y="129612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E7AAE4B-D31A-EC01-A456-120CD9E4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 堂 小 结</a:t>
            </a:r>
          </a:p>
        </p:txBody>
      </p:sp>
    </p:spTree>
    <p:extLst>
      <p:ext uri="{BB962C8B-B14F-4D97-AF65-F5344CB8AC3E}">
        <p14:creationId xmlns:p14="http://schemas.microsoft.com/office/powerpoint/2010/main" val="250870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20745" y="1523355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431640" progId="Equation.DSMT4">
                  <p:embed/>
                </p:oleObj>
              </mc:Choice>
              <mc:Fallback>
                <p:oleObj name="Equation" r:id="rId2" imgW="1409400" imgH="431640" progId="Equation.DSMT4">
                  <p:embed/>
                  <p:pic>
                    <p:nvPicPr>
                      <p:cNvPr id="11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45" y="1523355"/>
                        <a:ext cx="140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815701" y="308863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7480" imgH="304560" progId="Equation.DSMT4">
                  <p:embed/>
                </p:oleObj>
              </mc:Choice>
              <mc:Fallback>
                <p:oleObj name="Equation" r:id="rId4" imgW="177480" imgH="30456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701" y="308863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951801" y="772284"/>
          <a:ext cx="62738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73720" imgH="1955520" progId="Equation.DSMT4">
                  <p:embed/>
                </p:oleObj>
              </mc:Choice>
              <mc:Fallback>
                <p:oleObj name="Equation" r:id="rId6" imgW="6273720" imgH="195552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801" y="772284"/>
                        <a:ext cx="62738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60705" y="3645024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称</a:t>
            </a:r>
            <a:r>
              <a:rPr lang="zh-CN" altLang="en-US" sz="2800" b="1" dirty="0">
                <a:solidFill>
                  <a:srgbClr val="FF0000"/>
                </a:solidFill>
              </a:rPr>
              <a:t>实对称矩阵 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为二次型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的矩阵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0705" y="3016116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二次型</a:t>
            </a:r>
            <a:r>
              <a:rPr lang="zh-CN" altLang="en-US" sz="2800" b="1" dirty="0"/>
              <a:t>与 </a:t>
            </a:r>
            <a:r>
              <a:rPr lang="zh-CN" altLang="en-US" sz="2800" b="1" dirty="0">
                <a:solidFill>
                  <a:srgbClr val="0070C0"/>
                </a:solidFill>
              </a:rPr>
              <a:t>实对称矩阵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r>
              <a:rPr lang="zh-CN" altLang="en-US" sz="2800" b="1" dirty="0"/>
              <a:t>可建立</a:t>
            </a:r>
            <a:r>
              <a:rPr lang="zh-CN" altLang="en-US" sz="2800" b="1" dirty="0">
                <a:solidFill>
                  <a:srgbClr val="FF0000"/>
                </a:solidFill>
              </a:rPr>
              <a:t>一一对应</a:t>
            </a:r>
            <a:r>
              <a:rPr lang="zh-CN" altLang="en-US" sz="2800" b="1" dirty="0"/>
              <a:t>的关系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2713" y="4365104"/>
            <a:ext cx="626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二次型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的秩定义为矩阵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的秩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sp>
        <p:nvSpPr>
          <p:cNvPr id="2" name="TextBox 46">
            <a:extLst>
              <a:ext uri="{FF2B5EF4-FFF2-40B4-BE49-F238E27FC236}">
                <a16:creationId xmlns:a16="http://schemas.microsoft.com/office/drawing/2014/main" id="{8CC9D6B5-D2D5-07D1-9C88-40DEFD9507DF}"/>
              </a:ext>
            </a:extLst>
          </p:cNvPr>
          <p:cNvSpPr txBox="1"/>
          <p:nvPr/>
        </p:nvSpPr>
        <p:spPr>
          <a:xfrm>
            <a:off x="8440406" y="129612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10544CA7-98AD-6EE5-CD4A-605FF471E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 堂 小 结</a:t>
            </a:r>
          </a:p>
        </p:txBody>
      </p:sp>
    </p:spTree>
    <p:extLst>
      <p:ext uri="{BB962C8B-B14F-4D97-AF65-F5344CB8AC3E}">
        <p14:creationId xmlns:p14="http://schemas.microsoft.com/office/powerpoint/2010/main" val="3581341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右弧形箭头 29"/>
          <p:cNvSpPr/>
          <p:nvPr/>
        </p:nvSpPr>
        <p:spPr>
          <a:xfrm>
            <a:off x="7372214" y="1148418"/>
            <a:ext cx="728178" cy="2178089"/>
          </a:xfrm>
          <a:prstGeom prst="curvedLef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17" name="圆角矩形 16"/>
          <p:cNvSpPr/>
          <p:nvPr/>
        </p:nvSpPr>
        <p:spPr>
          <a:xfrm>
            <a:off x="323528" y="409754"/>
            <a:ext cx="1296144" cy="5040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23528" y="45996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二次型</a:t>
            </a:r>
          </a:p>
        </p:txBody>
      </p:sp>
      <p:sp>
        <p:nvSpPr>
          <p:cNvPr id="19" name="右箭头 18"/>
          <p:cNvSpPr/>
          <p:nvPr/>
        </p:nvSpPr>
        <p:spPr>
          <a:xfrm>
            <a:off x="1649904" y="527347"/>
            <a:ext cx="1049888" cy="288033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699792" y="199961"/>
            <a:ext cx="4672422" cy="246310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649904" y="22508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主要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51124" y="74830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问题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911767" y="225088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寻找可逆的线性变换</a:t>
            </a: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4749800" y="23637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342720" progId="Equation.DSMT4">
                  <p:embed/>
                </p:oleObj>
              </mc:Choice>
              <mc:Fallback>
                <p:oleObj name="Equation" r:id="rId2" imgW="203040" imgH="342720" progId="Equation.DSMT4">
                  <p:embed/>
                  <p:pic>
                    <p:nvPicPr>
                      <p:cNvPr id="28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36378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2790825" y="655638"/>
          <a:ext cx="42672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67080" imgH="1955520" progId="Equation.DSMT4">
                  <p:embed/>
                </p:oleObj>
              </mc:Choice>
              <mc:Fallback>
                <p:oleObj name="Equation" r:id="rId4" imgW="4267080" imgH="195552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655638"/>
                        <a:ext cx="42672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圆角矩形 31"/>
          <p:cNvSpPr/>
          <p:nvPr/>
        </p:nvSpPr>
        <p:spPr>
          <a:xfrm>
            <a:off x="1547664" y="2996952"/>
            <a:ext cx="6803426" cy="79208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57150" y="4021138"/>
          <a:ext cx="6235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35560" imgH="1015920" progId="Equation.DSMT4">
                  <p:embed/>
                </p:oleObj>
              </mc:Choice>
              <mc:Fallback>
                <p:oleObj name="Equation" r:id="rId6" imgW="6235560" imgH="101592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4021138"/>
                        <a:ext cx="623570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1619672" y="3155950"/>
          <a:ext cx="66167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616440" imgH="495000" progId="Equation.DSMT4">
                  <p:embed/>
                </p:oleObj>
              </mc:Choice>
              <mc:Fallback>
                <p:oleObj name="Equation" r:id="rId8" imgW="6616440" imgH="495000" progId="Equation.DSMT4">
                  <p:embed/>
                  <p:pic>
                    <p:nvPicPr>
                      <p:cNvPr id="36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3155950"/>
                        <a:ext cx="66167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圆角矩形标注 39"/>
          <p:cNvSpPr/>
          <p:nvPr/>
        </p:nvSpPr>
        <p:spPr>
          <a:xfrm rot="10800000">
            <a:off x="6161464" y="4324771"/>
            <a:ext cx="2189626" cy="703801"/>
          </a:xfrm>
          <a:prstGeom prst="wedgeRoundRectCallout">
            <a:avLst>
              <a:gd name="adj1" fmla="val 44879"/>
              <a:gd name="adj2" fmla="val 12360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6161464" y="4454328"/>
            <a:ext cx="218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二次型的</a:t>
            </a:r>
            <a:r>
              <a:rPr lang="zh-CN" altLang="en-US" sz="2400" b="1" dirty="0">
                <a:solidFill>
                  <a:srgbClr val="FF0000"/>
                </a:solidFill>
              </a:rPr>
              <a:t>标准形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323528" y="5140814"/>
            <a:ext cx="5688632" cy="7810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                                                  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规范形</a:t>
            </a: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81013" y="5283200"/>
          <a:ext cx="4114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14800" imgH="495000" progId="Equation.DSMT4">
                  <p:embed/>
                </p:oleObj>
              </mc:Choice>
              <mc:Fallback>
                <p:oleObj name="Equation" r:id="rId10" imgW="4114800" imgH="495000" progId="Equation.DSMT4">
                  <p:embed/>
                  <p:pic>
                    <p:nvPicPr>
                      <p:cNvPr id="47" name="对象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3" y="5283200"/>
                        <a:ext cx="4114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左弧形箭头 50"/>
          <p:cNvSpPr/>
          <p:nvPr/>
        </p:nvSpPr>
        <p:spPr>
          <a:xfrm>
            <a:off x="2911767" y="3392996"/>
            <a:ext cx="580113" cy="2052228"/>
          </a:xfrm>
          <a:prstGeom prst="curvedRightArrow">
            <a:avLst>
              <a:gd name="adj1" fmla="val 25000"/>
              <a:gd name="adj2" fmla="val 50000"/>
              <a:gd name="adj3" fmla="val 310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-108520" y="1412776"/>
            <a:ext cx="3131840" cy="1760790"/>
            <a:chOff x="0" y="2100258"/>
            <a:chExt cx="3131840" cy="1760790"/>
          </a:xfrm>
        </p:grpSpPr>
        <p:sp>
          <p:nvSpPr>
            <p:cNvPr id="4" name="云形标注 3"/>
            <p:cNvSpPr/>
            <p:nvPr/>
          </p:nvSpPr>
          <p:spPr>
            <a:xfrm>
              <a:off x="0" y="2100258"/>
              <a:ext cx="2894106" cy="1760790"/>
            </a:xfrm>
            <a:prstGeom prst="cloudCallout">
              <a:avLst>
                <a:gd name="adj1" fmla="val 13512"/>
                <a:gd name="adj2" fmla="val 166118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0" y="2204864"/>
              <a:ext cx="21602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/>
                <a:t>作可逆变换</a:t>
              </a:r>
            </a:p>
          </p:txBody>
        </p:sp>
      </p:grp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802705" y="1733456"/>
          <a:ext cx="1319213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76160" imgH="1650960" progId="Equation.DSMT4">
                  <p:embed/>
                </p:oleObj>
              </mc:Choice>
              <mc:Fallback>
                <p:oleObj name="Equation" r:id="rId12" imgW="1676160" imgH="165096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05" y="1733456"/>
                        <a:ext cx="1319213" cy="130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46">
            <a:extLst>
              <a:ext uri="{FF2B5EF4-FFF2-40B4-BE49-F238E27FC236}">
                <a16:creationId xmlns:a16="http://schemas.microsoft.com/office/drawing/2014/main" id="{D97B2FB6-D718-A45B-2309-8D917D6C547F}"/>
              </a:ext>
            </a:extLst>
          </p:cNvPr>
          <p:cNvSpPr txBox="1"/>
          <p:nvPr/>
        </p:nvSpPr>
        <p:spPr>
          <a:xfrm>
            <a:off x="8440406" y="129612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A11B949-B6FA-4B82-6F4A-B28FDAAA2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 堂 小 结</a:t>
            </a:r>
          </a:p>
        </p:txBody>
      </p:sp>
    </p:spTree>
    <p:extLst>
      <p:ext uri="{BB962C8B-B14F-4D97-AF65-F5344CB8AC3E}">
        <p14:creationId xmlns:p14="http://schemas.microsoft.com/office/powerpoint/2010/main" val="94892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2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17" grpId="0" animBg="1"/>
      <p:bldP spid="18" grpId="0"/>
      <p:bldP spid="19" grpId="0" animBg="1"/>
      <p:bldP spid="20" grpId="0" animBg="1"/>
      <p:bldP spid="24" grpId="0"/>
      <p:bldP spid="25" grpId="0"/>
      <p:bldP spid="32" grpId="0" animBg="1"/>
      <p:bldP spid="40" grpId="0" animBg="1"/>
      <p:bldP spid="41" grpId="0"/>
      <p:bldP spid="45" grpId="0" animBg="1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4225776" y="1086892"/>
          <a:ext cx="193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469800" progId="Equation.DSMT4">
                  <p:embed/>
                </p:oleObj>
              </mc:Choice>
              <mc:Fallback>
                <p:oleObj name="Equation" r:id="rId2" imgW="1930320" imgH="469800" progId="Equation.DSMT4">
                  <p:embed/>
                  <p:pic>
                    <p:nvPicPr>
                      <p:cNvPr id="31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776" y="1086892"/>
                        <a:ext cx="19304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3407668" y="1696740"/>
          <a:ext cx="876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291960" progId="Equation.DSMT4">
                  <p:embed/>
                </p:oleObj>
              </mc:Choice>
              <mc:Fallback>
                <p:oleObj name="Equation" r:id="rId4" imgW="876240" imgH="291960" progId="Equation.DSMT4">
                  <p:embed/>
                  <p:pic>
                    <p:nvPicPr>
                      <p:cNvPr id="34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7668" y="1696740"/>
                        <a:ext cx="8763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/>
          <p:cNvGraphicFramePr>
            <a:graphicFrameLocks noChangeAspect="1"/>
          </p:cNvGraphicFramePr>
          <p:nvPr/>
        </p:nvGraphicFramePr>
        <p:xfrm>
          <a:off x="3779912" y="3297932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360" imgH="419040" progId="Equation.DSMT4">
                  <p:embed/>
                </p:oleObj>
              </mc:Choice>
              <mc:Fallback>
                <p:oleObj name="Equation" r:id="rId6" imgW="3060360" imgH="419040" progId="Equation.DSMT4">
                  <p:embed/>
                  <p:pic>
                    <p:nvPicPr>
                      <p:cNvPr id="51" name="对象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912" y="3297932"/>
                        <a:ext cx="306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60039" y="1105580"/>
            <a:ext cx="3933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对任一个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元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实二次型</a:t>
            </a:r>
            <a:endParaRPr lang="zh-CN" altLang="en-US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48784" y="1129360"/>
            <a:ext cx="2095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，一定可以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5233" y="1593042"/>
            <a:ext cx="329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找到一个</a:t>
            </a:r>
            <a:r>
              <a:rPr lang="zh-CN" altLang="en-US" sz="2800" b="1" dirty="0">
                <a:solidFill>
                  <a:srgbClr val="FF0000"/>
                </a:solidFill>
              </a:rPr>
              <a:t>正交变换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83969" y="1652580"/>
            <a:ext cx="201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，使得</a:t>
            </a: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30238" y="2181564"/>
          <a:ext cx="46228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22760" imgH="545760" progId="Equation.DSMT4">
                  <p:embed/>
                </p:oleObj>
              </mc:Choice>
              <mc:Fallback>
                <p:oleObj name="Equation" r:id="rId8" imgW="4622760" imgH="545760" progId="Equation.DSMT4">
                  <p:embed/>
                  <p:pic>
                    <p:nvPicPr>
                      <p:cNvPr id="3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181564"/>
                        <a:ext cx="4622800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1046163" y="2687976"/>
          <a:ext cx="337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77880" imgH="457200" progId="Equation.DSMT4">
                  <p:embed/>
                </p:oleObj>
              </mc:Choice>
              <mc:Fallback>
                <p:oleObj name="Equation" r:id="rId10" imgW="3377880" imgH="457200" progId="Equation.DSMT4">
                  <p:embed/>
                  <p:pic>
                    <p:nvPicPr>
                      <p:cNvPr id="33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2687976"/>
                        <a:ext cx="3378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31067" y="2723750"/>
            <a:ext cx="1322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其中</a:t>
            </a:r>
          </a:p>
        </p:txBody>
      </p:sp>
      <p:grpSp>
        <p:nvGrpSpPr>
          <p:cNvPr id="69" name="组合 68"/>
          <p:cNvGrpSpPr/>
          <p:nvPr/>
        </p:nvGrpSpPr>
        <p:grpSpPr>
          <a:xfrm>
            <a:off x="5580112" y="2646339"/>
            <a:ext cx="1872208" cy="544578"/>
            <a:chOff x="5580112" y="2977788"/>
            <a:chExt cx="1872208" cy="544578"/>
          </a:xfrm>
        </p:grpSpPr>
        <p:sp>
          <p:nvSpPr>
            <p:cNvPr id="50" name="圆角矩形 49"/>
            <p:cNvSpPr/>
            <p:nvPr/>
          </p:nvSpPr>
          <p:spPr>
            <a:xfrm>
              <a:off x="5616116" y="3012907"/>
              <a:ext cx="1800200" cy="5094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580112" y="2977788"/>
              <a:ext cx="18722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800" b="1" dirty="0">
                  <a:latin typeface="+mn-ea"/>
                </a:rPr>
                <a:t>为正交阵</a:t>
              </a:r>
            </a:p>
          </p:txBody>
        </p:sp>
      </p:grp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1395413" y="3870664"/>
          <a:ext cx="161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12800" imgH="419040" progId="Equation.DSMT4">
                  <p:embed/>
                </p:oleObj>
              </mc:Choice>
              <mc:Fallback>
                <p:oleObj name="Equation" r:id="rId12" imgW="1612800" imgH="419040" progId="Equation.DSMT4">
                  <p:embed/>
                  <p:pic>
                    <p:nvPicPr>
                      <p:cNvPr id="45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3870664"/>
                        <a:ext cx="16129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3066449" y="3817631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为实对称方阵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特征值。</a:t>
            </a:r>
          </a:p>
        </p:txBody>
      </p:sp>
      <p:sp>
        <p:nvSpPr>
          <p:cNvPr id="63" name="TextBox 34"/>
          <p:cNvSpPr txBox="1"/>
          <p:nvPr/>
        </p:nvSpPr>
        <p:spPr>
          <a:xfrm>
            <a:off x="395536" y="3817631"/>
            <a:ext cx="1086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这里</a:t>
            </a: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1479550" y="3246438"/>
          <a:ext cx="1511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11280" imgH="368280" progId="Equation.DSMT4">
                  <p:embed/>
                </p:oleObj>
              </mc:Choice>
              <mc:Fallback>
                <p:oleObj name="Equation" r:id="rId14" imgW="1511280" imgH="368280" progId="Equation.DSMT4">
                  <p:embed/>
                  <p:pic>
                    <p:nvPicPr>
                      <p:cNvPr id="64" name="对象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3246438"/>
                        <a:ext cx="15113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6523607" y="1580302"/>
            <a:ext cx="1288753" cy="874258"/>
            <a:chOff x="6523607" y="1911751"/>
            <a:chExt cx="1288753" cy="874258"/>
          </a:xfrm>
        </p:grpSpPr>
        <p:sp>
          <p:nvSpPr>
            <p:cNvPr id="66" name="椭圆形标注 65"/>
            <p:cNvSpPr/>
            <p:nvPr/>
          </p:nvSpPr>
          <p:spPr>
            <a:xfrm>
              <a:off x="6523607" y="1911751"/>
              <a:ext cx="1224136" cy="874258"/>
            </a:xfrm>
            <a:prstGeom prst="wedgeEllipseCallout">
              <a:avLst>
                <a:gd name="adj1" fmla="val -58333"/>
                <a:gd name="adj2" fmla="val 8115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588224" y="1916832"/>
              <a:ext cx="12241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+mn-ea"/>
                </a:rPr>
                <a:t>如何得到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 b="1" dirty="0">
                  <a:latin typeface="+mn-ea"/>
                </a:rPr>
                <a:t>呢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23528" y="404664"/>
            <a:ext cx="1296144" cy="523220"/>
            <a:chOff x="323528" y="404664"/>
            <a:chExt cx="1296144" cy="523220"/>
          </a:xfrm>
        </p:grpSpPr>
        <p:sp>
          <p:nvSpPr>
            <p:cNvPr id="11" name="圆角矩形 10"/>
            <p:cNvSpPr/>
            <p:nvPr/>
          </p:nvSpPr>
          <p:spPr>
            <a:xfrm>
              <a:off x="323528" y="404664"/>
              <a:ext cx="1186141" cy="4664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33531" y="404664"/>
              <a:ext cx="1186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定理</a:t>
              </a:r>
            </a:p>
          </p:txBody>
        </p:sp>
      </p:grpSp>
      <p:sp>
        <p:nvSpPr>
          <p:cNvPr id="3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 堂 小 结</a:t>
            </a:r>
          </a:p>
        </p:txBody>
      </p:sp>
      <p:sp>
        <p:nvSpPr>
          <p:cNvPr id="40" name="TextBox 34"/>
          <p:cNvSpPr txBox="1"/>
          <p:nvPr/>
        </p:nvSpPr>
        <p:spPr>
          <a:xfrm>
            <a:off x="395536" y="4374531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的列向量是矩阵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的两两正交的单位特征向量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34"/>
          <p:cNvSpPr txBox="1"/>
          <p:nvPr/>
        </p:nvSpPr>
        <p:spPr>
          <a:xfrm>
            <a:off x="405011" y="4950595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其中第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b="1" dirty="0"/>
              <a:t>列是</a:t>
            </a:r>
            <a:r>
              <a:rPr lang="zh-CN" altLang="en-US" sz="2800" b="1" dirty="0">
                <a:sym typeface="Symbol"/>
              </a:rPr>
              <a:t>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j</a:t>
            </a:r>
            <a:r>
              <a:rPr lang="zh-CN" altLang="en-US" sz="2800" b="1" dirty="0"/>
              <a:t>对应的特征向量</a:t>
            </a:r>
          </a:p>
        </p:txBody>
      </p:sp>
      <p:sp>
        <p:nvSpPr>
          <p:cNvPr id="42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440406" y="129612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545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6" grpId="0"/>
      <p:bldP spid="28" grpId="0"/>
      <p:bldP spid="35" grpId="0"/>
      <p:bldP spid="46" grpId="0"/>
      <p:bldP spid="63" grpId="0"/>
      <p:bldP spid="40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127000" y="116770"/>
            <a:ext cx="8189914" cy="108007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126"/>
          <p:cNvSpPr>
            <a:spLocks noChangeArrowheads="1"/>
          </p:cNvSpPr>
          <p:nvPr/>
        </p:nvSpPr>
        <p:spPr bwMode="auto">
          <a:xfrm>
            <a:off x="6084888" y="3357563"/>
            <a:ext cx="11509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Text Box 144"/>
          <p:cNvSpPr>
            <a:spLocks noChangeArrowheads="1"/>
          </p:cNvSpPr>
          <p:nvPr/>
        </p:nvSpPr>
        <p:spPr bwMode="auto">
          <a:xfrm>
            <a:off x="5795963" y="3429000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7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68276" y="240603"/>
            <a:ext cx="8148638" cy="8842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当实对称矩阵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的特征值都是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</a:rPr>
              <a:t>单特征值</a:t>
            </a:r>
            <a:r>
              <a:rPr lang="zh-CN" altLang="en-US" sz="2600" b="1" dirty="0">
                <a:latin typeface="宋体" pitchFamily="2" charset="-122"/>
              </a:rPr>
              <a:t>时,求正交相似矩阵 </a:t>
            </a:r>
            <a:r>
              <a:rPr lang="zh-CN" altLang="en-US" sz="2600" b="1" i="1" dirty="0">
                <a:latin typeface="Times New Roman" pitchFamily="18" charset="0"/>
              </a:rPr>
              <a:t>Q </a:t>
            </a:r>
            <a:r>
              <a:rPr lang="zh-CN" altLang="en-US" sz="2600" b="1" dirty="0">
                <a:latin typeface="宋体" pitchFamily="2" charset="-122"/>
              </a:rPr>
              <a:t>的方法为:</a:t>
            </a:r>
          </a:p>
        </p:txBody>
      </p:sp>
      <p:sp>
        <p:nvSpPr>
          <p:cNvPr id="10" name="Text Box 33"/>
          <p:cNvSpPr txBox="1">
            <a:spLocks noChangeArrowheads="1"/>
          </p:cNvSpPr>
          <p:nvPr/>
        </p:nvSpPr>
        <p:spPr bwMode="auto">
          <a:xfrm>
            <a:off x="127000" y="1385888"/>
            <a:ext cx="79740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 求出所有单特征值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…,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</a:t>
            </a:r>
            <a:r>
              <a:rPr lang="zh-CN" altLang="en-US" sz="2600" b="1" dirty="0">
                <a:latin typeface="Times New Roman" pitchFamily="18" charset="0"/>
              </a:rPr>
              <a:t>  对应的特征向量为</a:t>
            </a:r>
          </a:p>
        </p:txBody>
      </p:sp>
      <p:grpSp>
        <p:nvGrpSpPr>
          <p:cNvPr id="11" name="Group 36"/>
          <p:cNvGrpSpPr>
            <a:grpSpLocks/>
          </p:cNvGrpSpPr>
          <p:nvPr/>
        </p:nvGrpSpPr>
        <p:grpSpPr bwMode="auto">
          <a:xfrm>
            <a:off x="142875" y="2343150"/>
            <a:ext cx="8034341" cy="889000"/>
            <a:chOff x="0" y="-10"/>
            <a:chExt cx="12652" cy="1400"/>
          </a:xfrm>
        </p:grpSpPr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0" y="331"/>
              <a:ext cx="11512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latin typeface="Times New Roman" pitchFamily="18" charset="0"/>
                </a:rPr>
                <a:t>(2) 将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600" b="1" dirty="0">
                  <a:latin typeface="Times New Roman" pitchFamily="18" charset="0"/>
                </a:rPr>
                <a:t>, 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600" b="1" dirty="0">
                  <a:latin typeface="Times New Roman" pitchFamily="18" charset="0"/>
                </a:rPr>
                <a:t>, …,</a:t>
              </a:r>
              <a:r>
                <a:rPr lang="zh-CN" altLang="en-US" sz="26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CN" sz="2600" b="1" i="1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p</a:t>
              </a:r>
              <a:r>
                <a:rPr lang="en-US" altLang="zh-CN" sz="2600" b="1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</a:t>
              </a:r>
              <a:r>
                <a:rPr lang="zh-CN" altLang="en-US" sz="2600" b="1" dirty="0">
                  <a:latin typeface="Times New Roman" pitchFamily="18" charset="0"/>
                </a:rPr>
                <a:t>单位化 ，即取                    </a:t>
              </a:r>
            </a:p>
          </p:txBody>
        </p:sp>
        <p:graphicFrame>
          <p:nvGraphicFramePr>
            <p:cNvPr id="13" name="Object 39"/>
            <p:cNvGraphicFramePr>
              <a:graphicFrameLocks/>
            </p:cNvGraphicFramePr>
            <p:nvPr/>
          </p:nvGraphicFramePr>
          <p:xfrm>
            <a:off x="7330" y="-10"/>
            <a:ext cx="5322" cy="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378200" imgH="889000" progId="Equation.DSMT4">
                    <p:embed/>
                  </p:oleObj>
                </mc:Choice>
                <mc:Fallback>
                  <p:oleObj name="Equation" r:id="rId3" imgW="3378200" imgH="889000" progId="Equation.DSMT4">
                    <p:embed/>
                    <p:pic>
                      <p:nvPicPr>
                        <p:cNvPr id="13" name="Object 3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0" y="-10"/>
                          <a:ext cx="5322" cy="1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136525" y="3189288"/>
            <a:ext cx="8036560" cy="501650"/>
            <a:chOff x="0" y="0"/>
            <a:chExt cx="12657" cy="790"/>
          </a:xfrm>
        </p:grpSpPr>
        <p:sp>
          <p:nvSpPr>
            <p:cNvPr id="16" name="Text Box 41"/>
            <p:cNvSpPr txBox="1">
              <a:spLocks noChangeArrowheads="1"/>
            </p:cNvSpPr>
            <p:nvPr/>
          </p:nvSpPr>
          <p:spPr bwMode="auto">
            <a:xfrm>
              <a:off x="0" y="0"/>
              <a:ext cx="12657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>
                  <a:latin typeface="Times New Roman" pitchFamily="18" charset="0"/>
                  <a:cs typeface="Times New Roman" pitchFamily="18" charset="0"/>
                </a:rPr>
                <a:t>(3) 令                               则</a:t>
              </a:r>
            </a:p>
          </p:txBody>
        </p:sp>
        <p:graphicFrame>
          <p:nvGraphicFramePr>
            <p:cNvPr id="17" name="Object 42"/>
            <p:cNvGraphicFramePr>
              <a:graphicFrameLocks/>
            </p:cNvGraphicFramePr>
            <p:nvPr/>
          </p:nvGraphicFramePr>
          <p:xfrm>
            <a:off x="1503" y="130"/>
            <a:ext cx="3763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387600" imgH="419100" progId="Equation.DSMT4">
                    <p:embed/>
                  </p:oleObj>
                </mc:Choice>
                <mc:Fallback>
                  <p:oleObj name="Equation" r:id="rId5" imgW="2387600" imgH="419100" progId="Equation.DSMT4">
                    <p:embed/>
                    <p:pic>
                      <p:nvPicPr>
                        <p:cNvPr id="17" name="Object 4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3" y="130"/>
                          <a:ext cx="3763" cy="6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43"/>
            <p:cNvGraphicFramePr>
              <a:graphicFrameLocks/>
            </p:cNvGraphicFramePr>
            <p:nvPr/>
          </p:nvGraphicFramePr>
          <p:xfrm>
            <a:off x="6103" y="27"/>
            <a:ext cx="5943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771900" imgH="457200" progId="Equation.DSMT4">
                    <p:embed/>
                  </p:oleObj>
                </mc:Choice>
                <mc:Fallback>
                  <p:oleObj name="Equation" r:id="rId7" imgW="3771900" imgH="457200" progId="Equation.DSMT4">
                    <p:embed/>
                    <p:pic>
                      <p:nvPicPr>
                        <p:cNvPr id="18" name="Object 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03" y="27"/>
                          <a:ext cx="5943" cy="7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45"/>
          <p:cNvSpPr txBox="1">
            <a:spLocks noChangeArrowheads="1"/>
          </p:cNvSpPr>
          <p:nvPr/>
        </p:nvSpPr>
        <p:spPr bwMode="auto">
          <a:xfrm>
            <a:off x="418229" y="3800617"/>
            <a:ext cx="797003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i="1" dirty="0">
                <a:latin typeface="Times New Roman" pitchFamily="18" charset="0"/>
              </a:rPr>
              <a:t>Q </a:t>
            </a:r>
            <a:r>
              <a:rPr lang="zh-CN" altLang="en-US" sz="2600" b="1" dirty="0">
                <a:latin typeface="Times New Roman" pitchFamily="18" charset="0"/>
              </a:rPr>
              <a:t>中向量的排列次序与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, …,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>
                <a:latin typeface="Times New Roman" pitchFamily="18" charset="0"/>
              </a:rPr>
              <a:t>的排列次序相对应</a:t>
            </a:r>
          </a:p>
        </p:txBody>
      </p:sp>
      <p:sp>
        <p:nvSpPr>
          <p:cNvPr id="20" name="Text Box 33"/>
          <p:cNvSpPr txBox="1">
            <a:spLocks noChangeArrowheads="1"/>
          </p:cNvSpPr>
          <p:nvPr/>
        </p:nvSpPr>
        <p:spPr bwMode="auto">
          <a:xfrm>
            <a:off x="755735" y="1856482"/>
            <a:ext cx="705649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</a:rPr>
              <a:t>,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</a:rPr>
              <a:t>, …,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zh-CN" sz="26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endParaRPr lang="zh-CN" altLang="en-US" sz="26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2768E8E-34F7-0DE0-58C2-D0B5A3C5CB20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6092825"/>
            <a:ext cx="7772400" cy="576263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复  习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165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8189914" cy="108007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33338" y="301625"/>
            <a:ext cx="821213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当实对称矩阵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宋体" pitchFamily="2" charset="-122"/>
              </a:rPr>
              <a:t>有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</a:rPr>
              <a:t>重特征值</a:t>
            </a:r>
            <a:r>
              <a:rPr lang="zh-CN" altLang="en-US" sz="2600" b="1" dirty="0">
                <a:latin typeface="宋体" pitchFamily="2" charset="-122"/>
              </a:rPr>
              <a:t>时,求正交相似变换矩阵 </a:t>
            </a:r>
            <a:r>
              <a:rPr lang="zh-CN" altLang="en-US" sz="2600" b="1" i="1" dirty="0">
                <a:latin typeface="Times New Roman" pitchFamily="18" charset="0"/>
              </a:rPr>
              <a:t>Q</a:t>
            </a:r>
            <a:r>
              <a:rPr lang="zh-CN" altLang="en-US" sz="2600" b="1" dirty="0">
                <a:latin typeface="宋体" pitchFamily="2" charset="-122"/>
              </a:rPr>
              <a:t> 的方法：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111125" y="1282700"/>
            <a:ext cx="8061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 对于每个重特征值</a:t>
            </a:r>
            <a:r>
              <a:rPr lang="zh-CN" altLang="en-US" sz="2600" b="1" i="1" dirty="0">
                <a:latin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latin typeface="Times New Roman" pitchFamily="18" charset="0"/>
                <a:sym typeface="Symbol"/>
              </a:rPr>
              <a:t>i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  <a:r>
              <a:rPr lang="zh-CN" altLang="en-US" sz="2600" b="1" dirty="0">
                <a:latin typeface="Times New Roman" pitchFamily="18" charset="0"/>
              </a:rPr>
              <a:t>, 求出</a:t>
            </a:r>
            <a:r>
              <a:rPr lang="en-US" altLang="zh-CN" sz="2600" b="1" dirty="0">
                <a:latin typeface="Times New Roman" pitchFamily="18" charset="0"/>
              </a:rPr>
              <a:t>(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600" b="1" i="1" dirty="0" err="1">
                <a:latin typeface="Times New Roman" pitchFamily="18" charset="0"/>
              </a:rPr>
              <a:t>E</a:t>
            </a:r>
            <a:r>
              <a:rPr lang="zh-CN" altLang="en-US" sz="2600" b="1" dirty="0">
                <a:latin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</a:rPr>
              <a:t>–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</a:rPr>
              <a:t>x</a:t>
            </a:r>
            <a:r>
              <a:rPr lang="en-US" altLang="zh-CN" sz="2600" b="1" dirty="0">
                <a:latin typeface="Times New Roman" pitchFamily="18" charset="0"/>
              </a:rPr>
              <a:t>=0</a:t>
            </a:r>
            <a:r>
              <a:rPr lang="zh-CN" altLang="en-US" sz="2600" b="1" dirty="0">
                <a:latin typeface="Times New Roman" pitchFamily="18" charset="0"/>
              </a:rPr>
              <a:t> 的基础解</a:t>
            </a: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104775" y="1720850"/>
            <a:ext cx="8356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/>
              <a:t>     系，并将其按施密特正交规范化过程正交化和单位化</a:t>
            </a:r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109538" y="2348925"/>
            <a:ext cx="79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(2)</a:t>
            </a:r>
            <a:r>
              <a:rPr lang="zh-CN" altLang="en-US" sz="2600" b="1" dirty="0">
                <a:latin typeface="Times New Roman" pitchFamily="18" charset="0"/>
              </a:rPr>
              <a:t>以上面所得的两两正交的单位特征向量为列即得正   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1" name="副标题 1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正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交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zh-CN" b="1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261938" y="2864552"/>
            <a:ext cx="79914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   交相似变换矩阵 </a:t>
            </a:r>
            <a:r>
              <a:rPr lang="zh-CN" altLang="en-US" sz="2600" b="1" i="1" dirty="0">
                <a:latin typeface="Times New Roman" pitchFamily="18" charset="0"/>
              </a:rPr>
              <a:t>Q</a:t>
            </a:r>
            <a:r>
              <a:rPr lang="zh-CN" altLang="en-US" sz="26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A25EB9-0B60-3541-815E-72A67E851D82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6092825"/>
            <a:ext cx="7772400" cy="576263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复  习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039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utoUpdateAnimBg="0"/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14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  <a:ln/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4000" b="1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5.4  实对称阵的相似对角化</a:t>
            </a:r>
            <a:endParaRPr lang="zh-CN" altLang="zh-CN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35685" y="188775"/>
            <a:ext cx="4680325" cy="79205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5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188775"/>
            <a:ext cx="504825" cy="5327791"/>
          </a:xfrm>
          <a:ln/>
        </p:spPr>
        <p:txBody>
          <a:bodyPr>
            <a:normAutofit lnSpcReduction="10000"/>
          </a:bodyPr>
          <a:lstStyle/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三</a:t>
            </a: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判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别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矩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阵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相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似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方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algn="ctr" eaLnBrk="1" hangingPunct="1">
              <a:lnSpc>
                <a:spcPct val="90000"/>
              </a:lnSpc>
              <a:buFont typeface="Arial" pitchFamily="34" charset="0"/>
              <a:buNone/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法</a:t>
            </a:r>
          </a:p>
        </p:txBody>
      </p:sp>
      <p:sp>
        <p:nvSpPr>
          <p:cNvPr id="6" name="矩形 5"/>
          <p:cNvSpPr/>
          <p:nvPr/>
        </p:nvSpPr>
        <p:spPr>
          <a:xfrm>
            <a:off x="175985" y="332785"/>
            <a:ext cx="454002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600" b="1" dirty="0">
                <a:latin typeface="宋体" pitchFamily="2" charset="-122"/>
              </a:rPr>
              <a:t>判别两个矩阵是否相似的方法</a:t>
            </a:r>
          </a:p>
        </p:txBody>
      </p:sp>
      <p:sp>
        <p:nvSpPr>
          <p:cNvPr id="7" name="Text Box 35"/>
          <p:cNvSpPr txBox="1">
            <a:spLocks noChangeArrowheads="1"/>
          </p:cNvSpPr>
          <p:nvPr/>
        </p:nvSpPr>
        <p:spPr bwMode="auto">
          <a:xfrm>
            <a:off x="131502" y="1196845"/>
            <a:ext cx="68373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(1)</a:t>
            </a:r>
            <a:r>
              <a:rPr lang="zh-CN" altLang="en-US" sz="2600" b="1" dirty="0">
                <a:latin typeface="宋体" pitchFamily="2" charset="-122"/>
              </a:rPr>
              <a:t> 相似于同一个矩阵的方阵是相似的</a:t>
            </a:r>
          </a:p>
        </p:txBody>
      </p:sp>
      <p:sp>
        <p:nvSpPr>
          <p:cNvPr id="9" name="Text Box 33"/>
          <p:cNvSpPr txBox="1">
            <a:spLocks noChangeArrowheads="1"/>
          </p:cNvSpPr>
          <p:nvPr/>
        </p:nvSpPr>
        <p:spPr bwMode="auto">
          <a:xfrm>
            <a:off x="160138" y="1784477"/>
            <a:ext cx="80121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(2) 当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都可对角化时，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与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相似</a:t>
            </a:r>
            <a:r>
              <a:rPr lang="zh-CN" altLang="en-US" sz="2600" b="1" dirty="0">
                <a:latin typeface="Times New Roman" pitchFamily="18" charset="0"/>
                <a:sym typeface="Symbol"/>
              </a:rPr>
              <a:t></a:t>
            </a:r>
            <a:r>
              <a:rPr lang="zh-CN" altLang="en-US" sz="2600" b="1" dirty="0">
                <a:latin typeface="Times New Roman" pitchFamily="18" charset="0"/>
              </a:rPr>
              <a:t> 特征值相同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31502" y="2420930"/>
            <a:ext cx="79168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</a:rPr>
              <a:t>(3) 两个实对称阵相似的充要条件是特征值相同</a:t>
            </a:r>
            <a:endParaRPr lang="en-US" altLang="zh-CN" sz="2600" b="1" dirty="0">
              <a:latin typeface="Times New Roman" pitchFamily="18" charset="0"/>
            </a:endParaRPr>
          </a:p>
        </p:txBody>
      </p:sp>
      <p:sp>
        <p:nvSpPr>
          <p:cNvPr id="11" name="Text Box 36"/>
          <p:cNvSpPr txBox="1">
            <a:spLocks noChangeArrowheads="1"/>
          </p:cNvSpPr>
          <p:nvPr/>
        </p:nvSpPr>
        <p:spPr bwMode="auto">
          <a:xfrm>
            <a:off x="107690" y="3040483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(4) </a:t>
            </a:r>
            <a:r>
              <a:rPr lang="zh-CN" altLang="en-US" sz="2600" b="1" dirty="0">
                <a:latin typeface="Times New Roman" pitchFamily="18" charset="0"/>
              </a:rPr>
              <a:t>若两个矩阵的特征值不同（即特征多项式不同）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则它们一定不相似</a:t>
            </a:r>
          </a:p>
        </p:txBody>
      </p:sp>
      <p:sp>
        <p:nvSpPr>
          <p:cNvPr id="12" name="Text Box 36"/>
          <p:cNvSpPr txBox="1">
            <a:spLocks noChangeArrowheads="1"/>
          </p:cNvSpPr>
          <p:nvPr/>
        </p:nvSpPr>
        <p:spPr bwMode="auto">
          <a:xfrm>
            <a:off x="107504" y="3933056"/>
            <a:ext cx="7916863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</a:rPr>
              <a:t>(5) </a:t>
            </a:r>
            <a:r>
              <a:rPr lang="zh-CN" altLang="en-US" sz="2600" b="1" dirty="0">
                <a:latin typeface="Times New Roman" pitchFamily="18" charset="0"/>
              </a:rPr>
              <a:t>若一个矩阵可以对角化，另一个矩阵不可以对角  </a:t>
            </a:r>
            <a:endParaRPr lang="en-US" altLang="zh-CN" sz="2600" b="1" dirty="0">
              <a:latin typeface="Times New Roman" pitchFamily="18" charset="0"/>
            </a:endParaRPr>
          </a:p>
          <a:p>
            <a:r>
              <a:rPr lang="en-US" altLang="zh-CN" sz="2600" b="1" dirty="0">
                <a:latin typeface="Times New Roman" pitchFamily="18" charset="0"/>
              </a:rPr>
              <a:t>      </a:t>
            </a:r>
            <a:r>
              <a:rPr lang="zh-CN" altLang="en-US" sz="2600" b="1" dirty="0">
                <a:latin typeface="Times New Roman" pitchFamily="18" charset="0"/>
              </a:rPr>
              <a:t>化，则它们一定不相似</a:t>
            </a:r>
          </a:p>
        </p:txBody>
      </p:sp>
    </p:spTree>
    <p:extLst>
      <p:ext uri="{BB962C8B-B14F-4D97-AF65-F5344CB8AC3E}">
        <p14:creationId xmlns:p14="http://schemas.microsoft.com/office/powerpoint/2010/main" val="237454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 algn="ctr">
              <a:buNone/>
            </a:pPr>
            <a:endParaRPr lang="zh-CN" altLang="en-US" b="1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  <a:p>
            <a:pPr marL="0" indent="0">
              <a:buNone/>
            </a:pP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268760"/>
            <a:ext cx="576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二次型及其标准型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8351090" y="260648"/>
            <a:ext cx="745232" cy="698376"/>
            <a:chOff x="8351090" y="320788"/>
            <a:chExt cx="745232" cy="698376"/>
          </a:xfrm>
        </p:grpSpPr>
        <p:sp>
          <p:nvSpPr>
            <p:cNvPr id="6" name="六角星 5"/>
            <p:cNvSpPr/>
            <p:nvPr/>
          </p:nvSpPr>
          <p:spPr>
            <a:xfrm>
              <a:off x="8351090" y="320788"/>
              <a:ext cx="745232" cy="698376"/>
            </a:xfrm>
            <a:prstGeom prst="star6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9005" y="409754"/>
              <a:ext cx="649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5.5</a:t>
              </a:r>
              <a:endParaRPr lang="zh-CN" altLang="en-US" sz="28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12951" y="669976"/>
            <a:ext cx="2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57903" y="633627"/>
            <a:ext cx="2191097" cy="6351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30449" y="683985"/>
            <a:ext cx="198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教学要求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4127" y="1952836"/>
            <a:ext cx="5097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1.  </a:t>
            </a:r>
            <a:r>
              <a:rPr lang="zh-CN" altLang="zh-CN" sz="2800" b="1" dirty="0">
                <a:solidFill>
                  <a:srgbClr val="000000"/>
                </a:solidFill>
                <a:latin typeface="黑体"/>
                <a:ea typeface="黑体"/>
              </a:rPr>
              <a:t>掌握二次型及其有关</a:t>
            </a:r>
            <a:r>
              <a:rPr lang="zh-CN" altLang="zh-CN" sz="2800" b="1" dirty="0">
                <a:latin typeface="黑体"/>
                <a:ea typeface="黑体"/>
              </a:rPr>
              <a:t>概念</a:t>
            </a:r>
            <a:endParaRPr lang="zh-CN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4126" y="3292116"/>
            <a:ext cx="6982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 startAt="2"/>
            </a:pPr>
            <a:r>
              <a:rPr lang="zh-CN" altLang="zh-CN" sz="2800" b="1" dirty="0">
                <a:solidFill>
                  <a:srgbClr val="000000"/>
                </a:solidFill>
                <a:latin typeface="黑体"/>
                <a:ea typeface="黑体"/>
              </a:rPr>
              <a:t>掌握化二次型为标准型的</a:t>
            </a:r>
            <a:r>
              <a:rPr lang="zh-CN" altLang="en-US" sz="2800" b="1" dirty="0">
                <a:solidFill>
                  <a:srgbClr val="000000"/>
                </a:solidFill>
                <a:latin typeface="黑体"/>
                <a:ea typeface="黑体"/>
              </a:rPr>
              <a:t>方法</a:t>
            </a:r>
            <a:endParaRPr lang="en-US" altLang="zh-CN" sz="2800" b="1" dirty="0">
              <a:solidFill>
                <a:srgbClr val="000000"/>
              </a:solidFill>
              <a:latin typeface="黑体"/>
              <a:ea typeface="黑体"/>
            </a:endParaRPr>
          </a:p>
          <a:p>
            <a:r>
              <a:rPr lang="en-US" altLang="zh-CN" sz="2800" b="1" dirty="0">
                <a:solidFill>
                  <a:srgbClr val="000000"/>
                </a:solidFill>
                <a:latin typeface="黑体"/>
                <a:ea typeface="黑体"/>
              </a:rPr>
              <a:t>   </a:t>
            </a:r>
            <a:r>
              <a:rPr lang="zh-CN" altLang="zh-CN" sz="2800" b="1" dirty="0">
                <a:solidFill>
                  <a:srgbClr val="FF0000"/>
                </a:solidFill>
                <a:latin typeface="黑体"/>
                <a:ea typeface="黑体"/>
              </a:rPr>
              <a:t>正交变换法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51520" y="980728"/>
            <a:ext cx="7019450" cy="523220"/>
            <a:chOff x="1331640" y="1019164"/>
            <a:chExt cx="7019450" cy="523220"/>
          </a:xfrm>
        </p:grpSpPr>
        <p:sp>
          <p:nvSpPr>
            <p:cNvPr id="7" name="TextBox 6"/>
            <p:cNvSpPr txBox="1"/>
            <p:nvPr/>
          </p:nvSpPr>
          <p:spPr>
            <a:xfrm>
              <a:off x="1331640" y="1019164"/>
              <a:ext cx="7019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+mn-ea"/>
                </a:rPr>
                <a:t>含有 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+mn-ea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+mn-ea"/>
                </a:rPr>
                <a:t>个变量         的二次齐次多项式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7072313"/>
                </p:ext>
              </p:extLst>
            </p:nvPr>
          </p:nvGraphicFramePr>
          <p:xfrm>
            <a:off x="3789983" y="1071899"/>
            <a:ext cx="16510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50960" imgH="419040" progId="Equation.DSMT4">
                    <p:embed/>
                  </p:oleObj>
                </mc:Choice>
                <mc:Fallback>
                  <p:oleObj name="Equation" r:id="rId2" imgW="1650960" imgH="419040" progId="Equation.DSMT4">
                    <p:embed/>
                    <p:pic>
                      <p:nvPicPr>
                        <p:cNvPr id="0" name="Picture 10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9983" y="1071899"/>
                          <a:ext cx="16510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570068"/>
              </p:ext>
            </p:extLst>
          </p:nvPr>
        </p:nvGraphicFramePr>
        <p:xfrm>
          <a:off x="1076325" y="1490663"/>
          <a:ext cx="6197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97400" imgH="901440" progId="Equation.DSMT4">
                  <p:embed/>
                </p:oleObj>
              </mc:Choice>
              <mc:Fallback>
                <p:oleObj name="Equation" r:id="rId4" imgW="6197400" imgH="901440" progId="Equation.DSMT4">
                  <p:embed/>
                  <p:pic>
                    <p:nvPicPr>
                      <p:cNvPr id="0" name="Picture 1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1490663"/>
                        <a:ext cx="6197600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231768"/>
              </p:ext>
            </p:extLst>
          </p:nvPr>
        </p:nvGraphicFramePr>
        <p:xfrm>
          <a:off x="4273550" y="1982788"/>
          <a:ext cx="304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7760" imgH="457200" progId="Equation.DSMT4">
                  <p:embed/>
                </p:oleObj>
              </mc:Choice>
              <mc:Fallback>
                <p:oleObj name="Equation" r:id="rId6" imgW="3047760" imgH="457200" progId="Equation.DSMT4">
                  <p:embed/>
                  <p:pic>
                    <p:nvPicPr>
                      <p:cNvPr id="0" name="Picture 1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550" y="1982788"/>
                        <a:ext cx="304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348205"/>
              </p:ext>
            </p:extLst>
          </p:nvPr>
        </p:nvGraphicFramePr>
        <p:xfrm>
          <a:off x="5292080" y="2631028"/>
          <a:ext cx="546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228600" progId="Equation.DSMT4">
                  <p:embed/>
                </p:oleObj>
              </mc:Choice>
              <mc:Fallback>
                <p:oleObj name="Equation" r:id="rId8" imgW="545760" imgH="228600" progId="Equation.DSMT4">
                  <p:embed/>
                  <p:pic>
                    <p:nvPicPr>
                      <p:cNvPr id="0" name="Picture 1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2631028"/>
                        <a:ext cx="5461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1812944"/>
              </p:ext>
            </p:extLst>
          </p:nvPr>
        </p:nvGraphicFramePr>
        <p:xfrm>
          <a:off x="5908675" y="2889250"/>
          <a:ext cx="95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457200" progId="Equation.DSMT4">
                  <p:embed/>
                </p:oleObj>
              </mc:Choice>
              <mc:Fallback>
                <p:oleObj name="Equation" r:id="rId10" imgW="952200" imgH="457200" progId="Equation.DSMT4">
                  <p:embed/>
                  <p:pic>
                    <p:nvPicPr>
                      <p:cNvPr id="0" name="Picture 1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8675" y="2889250"/>
                        <a:ext cx="95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323528" y="3429000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称为</a:t>
            </a:r>
            <a:r>
              <a:rPr lang="zh-CN" altLang="en-US" sz="28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元二次型</a:t>
            </a:r>
            <a:r>
              <a:rPr lang="zh-CN" altLang="en-US" sz="2800" b="1" dirty="0">
                <a:latin typeface="+mn-ea"/>
              </a:rPr>
              <a:t>。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111674" y="232368"/>
            <a:ext cx="1147958" cy="532336"/>
            <a:chOff x="111674" y="1043620"/>
            <a:chExt cx="1147958" cy="532336"/>
          </a:xfrm>
        </p:grpSpPr>
        <p:sp>
          <p:nvSpPr>
            <p:cNvPr id="4" name="圆角矩形 3"/>
            <p:cNvSpPr/>
            <p:nvPr/>
          </p:nvSpPr>
          <p:spPr>
            <a:xfrm>
              <a:off x="111674" y="1043620"/>
              <a:ext cx="961256" cy="5232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12" y="1052736"/>
              <a:ext cx="10801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定义</a:t>
              </a:r>
              <a:endParaRPr lang="zh-CN" altLang="en-US" dirty="0"/>
            </a:p>
          </p:txBody>
        </p:sp>
      </p:grpSp>
      <p:sp>
        <p:nvSpPr>
          <p:cNvPr id="2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</p:spTree>
    <p:extLst>
      <p:ext uri="{BB962C8B-B14F-4D97-AF65-F5344CB8AC3E}">
        <p14:creationId xmlns:p14="http://schemas.microsoft.com/office/powerpoint/2010/main" val="32174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81634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800" b="1" dirty="0">
                <a:solidFill>
                  <a:prstClr val="black"/>
                </a:solidFill>
                <a:latin typeface="+mn-ea"/>
              </a:rPr>
              <a:t>   </a:t>
            </a:r>
            <a:r>
              <a:rPr lang="zh-CN" altLang="en-US" sz="2800" b="1" dirty="0">
                <a:solidFill>
                  <a:prstClr val="black"/>
                </a:solidFill>
                <a:latin typeface="+mn-ea"/>
              </a:rPr>
              <a:t>   </a:t>
            </a:r>
          </a:p>
          <a:p>
            <a:pPr marL="0" indent="0">
              <a:buNone/>
            </a:pPr>
            <a:endParaRPr lang="en-US" altLang="zh-CN" dirty="0">
              <a:latin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017984" y="404664"/>
          <a:ext cx="7010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10280" imgH="990360" progId="Equation.DSMT4">
                  <p:embed/>
                </p:oleObj>
              </mc:Choice>
              <mc:Fallback>
                <p:oleObj name="Equation" r:id="rId2" imgW="7010280" imgH="990360" progId="Equation.DSMT4">
                  <p:embed/>
                  <p:pic>
                    <p:nvPicPr>
                      <p:cNvPr id="1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984" y="404664"/>
                        <a:ext cx="70104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51520" y="404664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09B18CE-735E-DEE1-4736-31F82E5A2C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741875"/>
              </p:ext>
            </p:extLst>
          </p:nvPr>
        </p:nvGraphicFramePr>
        <p:xfrm>
          <a:off x="6604667" y="260772"/>
          <a:ext cx="140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431640" progId="Equation.DSMT4">
                  <p:embed/>
                </p:oleObj>
              </mc:Choice>
              <mc:Fallback>
                <p:oleObj name="Equation" r:id="rId4" imgW="1409400" imgH="431640" progId="Equation.DSMT4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667" y="260772"/>
                        <a:ext cx="140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25">
            <a:extLst>
              <a:ext uri="{FF2B5EF4-FFF2-40B4-BE49-F238E27FC236}">
                <a16:creationId xmlns:a16="http://schemas.microsoft.com/office/drawing/2014/main" id="{8DBE500B-59A2-D5DD-7EE7-EA3E3E12B470}"/>
              </a:ext>
            </a:extLst>
          </p:cNvPr>
          <p:cNvSpPr txBox="1"/>
          <p:nvPr/>
        </p:nvSpPr>
        <p:spPr>
          <a:xfrm>
            <a:off x="6411363" y="744788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+mn-ea"/>
              </a:rPr>
              <a:t>为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对称矩阵</a:t>
            </a:r>
          </a:p>
        </p:txBody>
      </p:sp>
    </p:spTree>
    <p:extLst>
      <p:ext uri="{BB962C8B-B14F-4D97-AF65-F5344CB8AC3E}">
        <p14:creationId xmlns:p14="http://schemas.microsoft.com/office/powerpoint/2010/main" val="197440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60432" y="476672"/>
            <a:ext cx="5760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一 二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次型有关概念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3888858"/>
              </p:ext>
            </p:extLst>
          </p:nvPr>
        </p:nvGraphicFramePr>
        <p:xfrm>
          <a:off x="1475656" y="692696"/>
          <a:ext cx="43180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7840" imgH="1473120" progId="Equation.DSMT4">
                  <p:embed/>
                </p:oleObj>
              </mc:Choice>
              <mc:Fallback>
                <p:oleObj name="Equation" r:id="rId2" imgW="4317840" imgH="1473120" progId="Equation.DSMT4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692696"/>
                        <a:ext cx="43180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207614"/>
              </p:ext>
            </p:extLst>
          </p:nvPr>
        </p:nvGraphicFramePr>
        <p:xfrm>
          <a:off x="393254" y="2418308"/>
          <a:ext cx="7302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02240" imgH="457200" progId="Equation.DSMT4">
                  <p:embed/>
                </p:oleObj>
              </mc:Choice>
              <mc:Fallback>
                <p:oleObj name="Equation" r:id="rId4" imgW="7302240" imgH="457200" progId="Equation.DSMT4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254" y="2418308"/>
                        <a:ext cx="7302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7544" y="1197322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</a:p>
        </p:txBody>
      </p:sp>
    </p:spTree>
    <p:extLst>
      <p:ext uri="{BB962C8B-B14F-4D97-AF65-F5344CB8AC3E}">
        <p14:creationId xmlns:p14="http://schemas.microsoft.com/office/powerpoint/2010/main" val="361790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5727</TotalTime>
  <Words>1446</Words>
  <Application>Microsoft Office PowerPoint</Application>
  <PresentationFormat>全屏显示(4:3)</PresentationFormat>
  <Paragraphs>378</Paragraphs>
  <Slides>28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等线</vt:lpstr>
      <vt:lpstr>黑体</vt:lpstr>
      <vt:lpstr>宋体</vt:lpstr>
      <vt:lpstr>微软雅黑</vt:lpstr>
      <vt:lpstr>Arial</vt:lpstr>
      <vt:lpstr>Calibri</vt:lpstr>
      <vt:lpstr>Cambria Math</vt:lpstr>
      <vt:lpstr>Times New Roman</vt:lpstr>
      <vt:lpstr>主题2</vt:lpstr>
      <vt:lpstr>Equation</vt:lpstr>
      <vt:lpstr>复  习</vt:lpstr>
      <vt:lpstr>PowerPoint 演示文稿</vt:lpstr>
      <vt:lpstr>PowerPoint 演示文稿</vt:lpstr>
      <vt:lpstr>PowerPoint 演示文稿</vt:lpstr>
      <vt:lpstr>5.4  实对称阵的相似对角化</vt:lpstr>
      <vt:lpstr>第五章   相似矩阵及二次型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课 堂 小 结</vt:lpstr>
      <vt:lpstr>课 堂 小 结</vt:lpstr>
      <vt:lpstr>课 堂 小 结</vt:lpstr>
      <vt:lpstr>课 堂 小 结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Xiaotong Chen</cp:lastModifiedBy>
  <cp:revision>380</cp:revision>
  <dcterms:created xsi:type="dcterms:W3CDTF">2015-01-05T18:34:44Z</dcterms:created>
  <dcterms:modified xsi:type="dcterms:W3CDTF">2023-11-20T15:18:57Z</dcterms:modified>
</cp:coreProperties>
</file>