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321" r:id="rId3"/>
    <p:sldId id="350" r:id="rId4"/>
    <p:sldId id="275" r:id="rId5"/>
    <p:sldId id="340" r:id="rId6"/>
    <p:sldId id="343" r:id="rId7"/>
    <p:sldId id="341" r:id="rId8"/>
    <p:sldId id="351" r:id="rId9"/>
    <p:sldId id="342" r:id="rId10"/>
    <p:sldId id="345" r:id="rId11"/>
    <p:sldId id="257" r:id="rId12"/>
    <p:sldId id="306" r:id="rId13"/>
    <p:sldId id="318" r:id="rId14"/>
    <p:sldId id="259" r:id="rId15"/>
    <p:sldId id="339" r:id="rId16"/>
    <p:sldId id="261" r:id="rId17"/>
    <p:sldId id="338" r:id="rId18"/>
    <p:sldId id="335" r:id="rId19"/>
    <p:sldId id="334" r:id="rId20"/>
    <p:sldId id="310" r:id="rId21"/>
    <p:sldId id="328" r:id="rId22"/>
    <p:sldId id="336" r:id="rId23"/>
    <p:sldId id="330" r:id="rId24"/>
    <p:sldId id="322" r:id="rId25"/>
    <p:sldId id="326" r:id="rId26"/>
    <p:sldId id="347" r:id="rId27"/>
    <p:sldId id="348" r:id="rId28"/>
    <p:sldId id="325" r:id="rId29"/>
    <p:sldId id="327" r:id="rId30"/>
    <p:sldId id="33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4584" autoAdjust="0"/>
  </p:normalViewPr>
  <p:slideViewPr>
    <p:cSldViewPr>
      <p:cViewPr varScale="1">
        <p:scale>
          <a:sx n="99" d="100"/>
          <a:sy n="99" d="100"/>
        </p:scale>
        <p:origin x="337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CACDFE00-D4DF-4E37-9DFB-9E9ABDB435D5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26B9FA2-E52E-4EFA-AD5B-5603553AA250}" type="presOf" srcId="{8A5913D2-4896-41F8-9856-90C73F67022D}" destId="{6F917F00-94F3-4752-A2F0-5E137890CEB8}" srcOrd="0" destOrd="0" presId="urn:microsoft.com/office/officeart/2005/8/layout/venn1"/>
    <dgm:cxn modelId="{5A15A41C-DD85-4215-B393-0D4383E8719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4A8B910-7DC5-4498-B653-ED8CD969E76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65E01D4-84DB-4CA5-BA60-8443B53B2228}" type="presOf" srcId="{737B5EC5-D0D2-4529-A675-2479ADB7512A}" destId="{4470F79F-6492-40EA-A900-0CDDBA36E791}" srcOrd="0" destOrd="0" presId="urn:microsoft.com/office/officeart/2005/8/layout/venn1"/>
    <dgm:cxn modelId="{32E45583-30B3-4CB5-9F10-D1BA3BED1BA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0F57946-834F-4B00-830D-16492F0C7E10}" type="presOf" srcId="{938154DC-7DEC-4435-8AEE-F287F60DA644}" destId="{A319629E-037B-4B5B-8915-441F51FA60BC}" srcOrd="0" destOrd="0" presId="urn:microsoft.com/office/officeart/2005/8/layout/venn1"/>
    <dgm:cxn modelId="{84B398AF-C332-4669-B155-A5A1A95EAA76}" type="presOf" srcId="{AABD46EF-623D-4EC1-9905-9F9517C84035}" destId="{8A8110AF-7FCF-4E47-932E-B9CB33926204}" srcOrd="0" destOrd="0" presId="urn:microsoft.com/office/officeart/2005/8/layout/venn1"/>
    <dgm:cxn modelId="{42CFB953-709D-4E12-99D7-4ADB18F8B6F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2678029-8120-430A-825C-B40BB8677729}" type="presOf" srcId="{EF24F56F-F948-4FAE-A21B-C908CFF0947F}" destId="{04E584C8-CAF4-4F3A-A494-457051CBD1BA}" srcOrd="0" destOrd="0" presId="urn:microsoft.com/office/officeart/2005/8/layout/venn1"/>
    <dgm:cxn modelId="{00280E92-5C9B-4357-BBEB-96E2CF488BD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A4EBD96-7591-487C-A185-FF0F1443286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6EFE60A2-0297-45DB-A2AB-9C4B350F8702}" type="presOf" srcId="{21F9EB01-2DBC-4DE3-BF4F-D736561A8F50}" destId="{EDBBB33F-27B5-48AE-A61C-C9DE23066AD1}" srcOrd="0" destOrd="0" presId="urn:microsoft.com/office/officeart/2005/8/layout/venn1"/>
    <dgm:cxn modelId="{065054F8-6952-4484-94A4-E3312F79045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B7FE01F-6030-469F-8443-2CD54088A1A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1393105-A443-40EA-B9E4-B6ADF62FC60F}" type="presOf" srcId="{0E6DF1C2-1746-482F-BF52-CD765E80A365}" destId="{171034FF-3396-4AA1-9482-05BACFB2D723}" srcOrd="0" destOrd="0" presId="urn:microsoft.com/office/officeart/2005/8/layout/venn1"/>
    <dgm:cxn modelId="{FCF42A93-8F33-4A89-8853-51C0AD17957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4B4A178-885D-44BE-9985-DB1147450E6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E2EE795-44B2-4174-A961-5B90F8BEF0E2}" type="presOf" srcId="{8A5913D2-4896-41F8-9856-90C73F67022D}" destId="{6F917F00-94F3-4752-A2F0-5E137890CEB8}" srcOrd="0" destOrd="0" presId="urn:microsoft.com/office/officeart/2005/8/layout/venn1"/>
    <dgm:cxn modelId="{7C6E3AE4-1E20-43BE-8F38-73F3A019A9BF}" type="presOf" srcId="{A4DBE9E6-97EB-4725-A2C1-3C97D390DE6E}" destId="{CD4B3101-F142-4E5E-B80A-8D9996F097C7}" srcOrd="0" destOrd="0" presId="urn:microsoft.com/office/officeart/2005/8/layout/venn1"/>
    <dgm:cxn modelId="{68E2D535-D468-41B2-90D1-C398BADBFC2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01CDB42-DA68-4FC7-AC02-E7299E7E2CE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68A29EF-65B2-4644-BC57-1DEAC135A1A9}" type="presOf" srcId="{737B5EC5-D0D2-4529-A675-2479ADB7512A}" destId="{4470F79F-6492-40EA-A900-0CDDBA36E791}" srcOrd="0" destOrd="0" presId="urn:microsoft.com/office/officeart/2005/8/layout/venn1"/>
    <dgm:cxn modelId="{5FDE5523-4AB0-4915-998E-B623D5CCE1E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1368268-5172-4ACF-A597-E10EFBF0C96E}" type="presOf" srcId="{AABD46EF-623D-4EC1-9905-9F9517C84035}" destId="{8A8110AF-7FCF-4E47-932E-B9CB33926204}" srcOrd="0" destOrd="0" presId="urn:microsoft.com/office/officeart/2005/8/layout/venn1"/>
    <dgm:cxn modelId="{5BED0C80-F274-43DC-AC28-AEA010F69020}" type="presOf" srcId="{938154DC-7DEC-4435-8AEE-F287F60DA644}" destId="{A319629E-037B-4B5B-8915-441F51FA60BC}" srcOrd="0" destOrd="0" presId="urn:microsoft.com/office/officeart/2005/8/layout/venn1"/>
    <dgm:cxn modelId="{AF43AF9B-D4E3-40A5-BFF0-580B2CCCF28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63CA459-D7D8-4767-91ED-E118E03A65D5}" type="presOf" srcId="{EF24F56F-F948-4FAE-A21B-C908CFF0947F}" destId="{04E584C8-CAF4-4F3A-A494-457051CBD1BA}" srcOrd="0" destOrd="0" presId="urn:microsoft.com/office/officeart/2005/8/layout/venn1"/>
    <dgm:cxn modelId="{420B8CD0-C6AA-42E2-98EE-04E7A26F0E4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383BDAE4-D52A-4CF9-827B-AE298A2CECC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65072421-3C37-4108-9D66-57CC440CBC2B}" type="presOf" srcId="{21F9EB01-2DBC-4DE3-BF4F-D736561A8F50}" destId="{EDBBB33F-27B5-48AE-A61C-C9DE23066AD1}" srcOrd="0" destOrd="0" presId="urn:microsoft.com/office/officeart/2005/8/layout/venn1"/>
    <dgm:cxn modelId="{75F8C7F8-E5F0-4ABC-957F-ED85EF6AAF4F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EE2F8CB-8200-4C0F-B578-E9D48C28D05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23AB7004-FA89-4CC3-991D-57C0DAB2C03F}" type="presOf" srcId="{4E65984A-BA92-43D1-B9A2-B9086CB43038}" destId="{952DD290-D500-4BE9-9525-723274617DF1}" srcOrd="0" destOrd="0" presId="urn:microsoft.com/office/officeart/2005/8/layout/venn1"/>
    <dgm:cxn modelId="{98B53646-7F3C-40B6-87C4-D47A3AD25C40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EA04CA1-46EB-437A-A171-EF451E7E851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EFD7-0316-46DF-9DD5-0A39C308E464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9767-6722-4816-B155-71CF90078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2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892544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4323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2709468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6253605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5966391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4208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31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17994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1968943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3379893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504805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3573149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65889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45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wmf"/><Relationship Id="rId3" Type="http://schemas.openxmlformats.org/officeDocument/2006/relationships/image" Target="../media/image10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3.wmf"/><Relationship Id="rId3" Type="http://schemas.openxmlformats.org/officeDocument/2006/relationships/image" Target="../media/image10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0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2.wmf"/><Relationship Id="rId5" Type="http://schemas.openxmlformats.org/officeDocument/2006/relationships/image" Target="../media/image50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5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5.tmp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53.wmf"/><Relationship Id="rId3" Type="http://schemas.openxmlformats.org/officeDocument/2006/relationships/image" Target="../media/image10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52.wmf"/><Relationship Id="rId5" Type="http://schemas.openxmlformats.org/officeDocument/2006/relationships/image" Target="../media/image50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23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4.w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oleObject" Target="../embeddings/oleObject35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5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34.wmf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oleObject" Target="../embeddings/oleObject35.bin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1520" y="980728"/>
            <a:ext cx="7019450" cy="523220"/>
            <a:chOff x="1331640" y="1019164"/>
            <a:chExt cx="701945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1019164"/>
              <a:ext cx="701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含有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个变量         的二次齐次多项式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789983" y="1071899"/>
            <a:ext cx="165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419040" progId="Equation.DSMT4">
                    <p:embed/>
                  </p:oleObj>
                </mc:Choice>
                <mc:Fallback>
                  <p:oleObj name="Equation" r:id="rId2" imgW="1650960" imgH="41904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983" y="1071899"/>
                          <a:ext cx="165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76325" y="1490663"/>
          <a:ext cx="619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97400" imgH="901440" progId="Equation.DSMT4">
                  <p:embed/>
                </p:oleObj>
              </mc:Choice>
              <mc:Fallback>
                <p:oleObj name="Equation" r:id="rId4" imgW="6197400" imgH="9014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90663"/>
                        <a:ext cx="6197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73550" y="1982788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7760" imgH="457200" progId="Equation.DSMT4">
                  <p:embed/>
                </p:oleObj>
              </mc:Choice>
              <mc:Fallback>
                <p:oleObj name="Equation" r:id="rId6" imgW="3047760" imgH="457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982788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92080" y="2631028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631028"/>
                        <a:ext cx="546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08675" y="2889250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57200" progId="Equation.DSMT4">
                  <p:embed/>
                </p:oleObj>
              </mc:Choice>
              <mc:Fallback>
                <p:oleObj name="Equation" r:id="rId10" imgW="952200" imgH="457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889250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528" y="342900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称为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元二次型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674" y="232368"/>
            <a:ext cx="1147958" cy="532336"/>
            <a:chOff x="111674" y="1043620"/>
            <a:chExt cx="1147958" cy="532336"/>
          </a:xfrm>
        </p:grpSpPr>
        <p:sp>
          <p:nvSpPr>
            <p:cNvPr id="4" name="圆角矩形 3"/>
            <p:cNvSpPr/>
            <p:nvPr/>
          </p:nvSpPr>
          <p:spPr>
            <a:xfrm>
              <a:off x="111674" y="1043620"/>
              <a:ext cx="96125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105273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</p:spTree>
    <p:extLst>
      <p:ext uri="{BB962C8B-B14F-4D97-AF65-F5344CB8AC3E}">
        <p14:creationId xmlns:p14="http://schemas.microsoft.com/office/powerpoint/2010/main" val="12773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5536" y="18864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     </a:t>
            </a:r>
            <a:r>
              <a:rPr lang="zh-CN" altLang="zh-CN" sz="2800" b="1" dirty="0"/>
              <a:t>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zh-CN" altLang="zh-CN" sz="2800" b="1" dirty="0"/>
              <a:t>是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维单位正交列向量，则二次型</a:t>
            </a:r>
            <a:endParaRPr lang="zh-CN" altLang="en-US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8175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/>
              <a:t>的秩为</a:t>
            </a:r>
            <a:r>
              <a:rPr lang="zh-CN" altLang="en-US" sz="2800" b="1" dirty="0"/>
              <a:t>（          ）</a:t>
            </a:r>
            <a:endParaRPr lang="en-US" altLang="zh-CN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153762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矩阵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/>
              <a:t>的特征值为</a:t>
            </a:r>
            <a:r>
              <a:rPr lang="zh-CN" altLang="en-US" sz="2800" b="1" dirty="0"/>
              <a:t>（                  ）</a:t>
            </a:r>
            <a:endParaRPr lang="zh-CN" altLang="zh-CN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23528" y="225770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的</a:t>
            </a:r>
            <a:r>
              <a:rPr lang="zh-CN" altLang="en-US" sz="2800" b="1" dirty="0"/>
              <a:t>规范形</a:t>
            </a:r>
            <a:r>
              <a:rPr lang="zh-CN" altLang="zh-CN" sz="2800" b="1" dirty="0"/>
              <a:t>为</a:t>
            </a:r>
            <a:r>
              <a:rPr lang="zh-CN" altLang="en-US" sz="2800" b="1" dirty="0"/>
              <a:t>（                  ）</a:t>
            </a:r>
            <a:endParaRPr lang="zh-CN" altLang="zh-CN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12160" y="7647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8024" y="1484784"/>
            <a:ext cx="144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27727"/>
              </p:ext>
            </p:extLst>
          </p:nvPr>
        </p:nvGraphicFramePr>
        <p:xfrm>
          <a:off x="2771800" y="2258070"/>
          <a:ext cx="1006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444240" progId="Equation.DSMT4">
                  <p:embed/>
                </p:oleObj>
              </mc:Choice>
              <mc:Fallback>
                <p:oleObj name="Equation" r:id="rId2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58070"/>
                        <a:ext cx="10064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5928" y="3193812"/>
            <a:ext cx="323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=2</a:t>
            </a:r>
            <a:endParaRPr lang="zh-CN" altLang="zh-CN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9552" y="3769876"/>
            <a:ext cx="323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=</a:t>
            </a:r>
            <a:endParaRPr lang="zh-CN" altLang="zh-CN" sz="2800" b="1" dirty="0"/>
          </a:p>
        </p:txBody>
      </p:sp>
      <p:sp>
        <p:nvSpPr>
          <p:cNvPr id="2" name="TextBox 30">
            <a:extLst>
              <a:ext uri="{FF2B5EF4-FFF2-40B4-BE49-F238E27FC236}">
                <a16:creationId xmlns:a16="http://schemas.microsoft.com/office/drawing/2014/main" id="{EE37801D-0083-428A-8782-B691B92538D1}"/>
              </a:ext>
            </a:extLst>
          </p:cNvPr>
          <p:cNvSpPr txBox="1"/>
          <p:nvPr/>
        </p:nvSpPr>
        <p:spPr>
          <a:xfrm>
            <a:off x="539552" y="442855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ym typeface="Symbol"/>
              </a:rPr>
              <a:t> 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=</a:t>
            </a:r>
            <a:r>
              <a:rPr lang="en-US" altLang="zh-CN" sz="2800" b="1" dirty="0">
                <a:sym typeface="Symbol"/>
              </a:rPr>
              <a:t> 0=0·</a:t>
            </a:r>
            <a:r>
              <a:rPr lang="zh-CN" altLang="en-US" sz="2800" b="1" dirty="0">
                <a:sym typeface="Symbol"/>
              </a:rPr>
              <a:t>（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512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30" grpId="0"/>
      <p:bldP spid="3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882567"/>
            <a:ext cx="576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endParaRPr lang="en-US" altLang="zh-CN" sz="3200" b="1" dirty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/>
                <a:ea typeface="黑体"/>
              </a:rPr>
              <a:t>次型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51090" y="714400"/>
            <a:ext cx="745232" cy="698376"/>
            <a:chOff x="8351090" y="320788"/>
            <a:chExt cx="745232" cy="698376"/>
          </a:xfrm>
        </p:grpSpPr>
        <p:sp>
          <p:nvSpPr>
            <p:cNvPr id="6" name="六角星 5"/>
            <p:cNvSpPr/>
            <p:nvPr/>
          </p:nvSpPr>
          <p:spPr>
            <a:xfrm>
              <a:off x="8351090" y="320788"/>
              <a:ext cx="745232" cy="698376"/>
            </a:xfrm>
            <a:prstGeom prst="star6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9005" y="409754"/>
              <a:ext cx="64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5.6</a:t>
              </a:r>
              <a:endParaRPr lang="zh-CN" altLang="en-US" sz="28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57903" y="642338"/>
            <a:ext cx="2191097" cy="6351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30449" y="692696"/>
            <a:ext cx="198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教学要求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127" y="1952836"/>
            <a:ext cx="583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掌握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正定二次型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定义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、性质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4126" y="2924944"/>
            <a:ext cx="698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2. 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掌握正定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矩阵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充要条件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933056"/>
            <a:ext cx="698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了解相似、合同、等价三者之间的关系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8376859" y="116632"/>
            <a:ext cx="677108" cy="547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一正定二次型与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正定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4366" y="272542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22" name="图片 21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24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21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；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251520" y="2329716"/>
            <a:ext cx="774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latin typeface="Calibri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>
                <a:solidFill>
                  <a:srgbClr val="0070C0"/>
                </a:solidFill>
                <a:latin typeface="宋体"/>
              </a:rPr>
              <a:t>负定二次型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8" name="TextBox 25"/>
          <p:cNvSpPr txBox="1"/>
          <p:nvPr/>
        </p:nvSpPr>
        <p:spPr>
          <a:xfrm>
            <a:off x="359535" y="2905780"/>
            <a:ext cx="784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>
                <a:solidFill>
                  <a:srgbClr val="0070C0"/>
                </a:solidFill>
                <a:latin typeface="宋体"/>
              </a:rPr>
              <a:t>负定矩阵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21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17227" y="2896848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2860415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404664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26976" y="404664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二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定二次型的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充要条件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55776" y="1852303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783805" y="2113913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858381"/>
                </p:ext>
              </p:ext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700" imgH="431800" progId="Equation.DSMT4">
                    <p:embed/>
                  </p:oleObj>
                </mc:Choice>
                <mc:Fallback>
                  <p:oleObj name="Equation" r:id="rId2" imgW="1282700" imgH="4318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2783805" y="26635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/>
        </p:nvSpPr>
        <p:spPr>
          <a:xfrm>
            <a:off x="3635896" y="127623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76056" y="110558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正定矩阵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484609" y="258196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1520" y="4345940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的正惯性指数为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3635896" y="4005064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3685077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大于零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1355385" y="258196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5283205"/>
            <a:ext cx="270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证明：略。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9552" y="865376"/>
            <a:ext cx="3131356" cy="523220"/>
            <a:chOff x="4788024" y="1322318"/>
            <a:chExt cx="3131356" cy="523220"/>
          </a:xfrm>
        </p:grpSpPr>
        <p:sp>
          <p:nvSpPr>
            <p:cNvPr id="29" name="TextBox 28"/>
            <p:cNvSpPr txBox="1"/>
            <p:nvPr/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909997"/>
                </p:ext>
              </p:ext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26920" imgH="393480" progId="Equation.DSMT4">
                    <p:embed/>
                  </p:oleObj>
                </mc:Choice>
                <mc:Fallback>
                  <p:oleObj name="Equation" r:id="rId4" imgW="1726920" imgH="39348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36578" y="1465620"/>
            <a:ext cx="2999318" cy="523220"/>
            <a:chOff x="4885050" y="1922562"/>
            <a:chExt cx="2999318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8722609"/>
                </p:ext>
              </p:ext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120" imgH="368280" progId="Equation.DSMT4">
                    <p:embed/>
                  </p:oleObj>
                </mc:Choice>
                <mc:Fallback>
                  <p:oleObj name="Equation" r:id="rId6" imgW="1257120" imgH="36828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/>
          <p:cNvSpPr txBox="1"/>
          <p:nvPr/>
        </p:nvSpPr>
        <p:spPr>
          <a:xfrm>
            <a:off x="5004048" y="3616568"/>
            <a:ext cx="309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式都大于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即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68028"/>
              </p:ext>
            </p:extLst>
          </p:nvPr>
        </p:nvGraphicFramePr>
        <p:xfrm>
          <a:off x="4716016" y="4509120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444500" progId="Equation.DSMT4">
                  <p:embed/>
                </p:oleObj>
              </mc:Choice>
              <mc:Fallback>
                <p:oleObj name="Equation" r:id="rId8" imgW="3200400" imgH="444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509120"/>
                        <a:ext cx="320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1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7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" grpId="0" animBg="1"/>
      <p:bldP spid="9" grpId="0" animBg="1"/>
      <p:bldP spid="30" grpId="0" animBg="1"/>
      <p:bldP spid="13" grpId="0" animBg="1"/>
      <p:bldP spid="16" grpId="0"/>
      <p:bldP spid="32" grpId="0" animBg="1"/>
      <p:bldP spid="34" grpId="0"/>
      <p:bldP spid="42" grpId="0" animBg="1"/>
      <p:bldP spid="43" grpId="0"/>
      <p:bldP spid="44" grpId="0" animBg="1"/>
      <p:bldP spid="45" grpId="0" uiExpand="1" build="p"/>
      <p:bldP spid="46" grpId="0" animBg="1"/>
      <p:bldP spid="33" grpId="0" build="p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46645" y="3213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+mn-ea"/>
              </a:rPr>
              <a:t>取何值时，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384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正定二次型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54824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解得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k &lt;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958379"/>
              </p:ext>
            </p:extLst>
          </p:nvPr>
        </p:nvGraphicFramePr>
        <p:xfrm>
          <a:off x="1041956" y="908720"/>
          <a:ext cx="726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64080" imgH="469800" progId="Equation.DSMT4">
                  <p:embed/>
                </p:oleObj>
              </mc:Choice>
              <mc:Fallback>
                <p:oleObj name="Equation" r:id="rId2" imgW="7264080" imgH="46980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956" y="908720"/>
                        <a:ext cx="726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993990" y="3671446"/>
            <a:ext cx="5959512" cy="523220"/>
            <a:chOff x="253545" y="3526894"/>
            <a:chExt cx="5737357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885160" y="3526894"/>
              <a:ext cx="5105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zh-CN" altLang="en-US" sz="2800" b="1" dirty="0">
                  <a:latin typeface="+mn-ea"/>
                </a:rPr>
                <a:t>的各阶顺序主子式都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大于零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17" name="左右箭头 16"/>
            <p:cNvSpPr/>
            <p:nvPr/>
          </p:nvSpPr>
          <p:spPr>
            <a:xfrm>
              <a:off x="253545" y="3591684"/>
              <a:ext cx="545778" cy="2616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左右箭头 19"/>
          <p:cNvSpPr/>
          <p:nvPr/>
        </p:nvSpPr>
        <p:spPr>
          <a:xfrm>
            <a:off x="1026370" y="4653136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37723"/>
              </p:ext>
            </p:extLst>
          </p:nvPr>
        </p:nvGraphicFramePr>
        <p:xfrm>
          <a:off x="1639888" y="4554538"/>
          <a:ext cx="2387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774360" progId="Equation.DSMT4">
                  <p:embed/>
                </p:oleObj>
              </mc:Choice>
              <mc:Fallback>
                <p:oleObj name="Equation" r:id="rId4" imgW="2387520" imgH="77436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554538"/>
                        <a:ext cx="2387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29609"/>
              </p:ext>
            </p:extLst>
          </p:nvPr>
        </p:nvGraphicFramePr>
        <p:xfrm>
          <a:off x="4535488" y="4386263"/>
          <a:ext cx="2705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1117440" progId="Equation.DSMT4">
                  <p:embed/>
                </p:oleObj>
              </mc:Choice>
              <mc:Fallback>
                <p:oleObj name="Equation" r:id="rId6" imgW="2705040" imgH="11174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386263"/>
                        <a:ext cx="27051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34873" y="265939"/>
            <a:ext cx="1426028" cy="1004937"/>
            <a:chOff x="129208" y="932973"/>
            <a:chExt cx="1150506" cy="1004937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题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4873" y="205101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解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 </a:t>
            </a:r>
            <a:r>
              <a:rPr lang="zh-CN" altLang="en-US" sz="2800" b="1" dirty="0">
                <a:latin typeface="+mn-ea"/>
              </a:rPr>
              <a:t>为正定二次型</a:t>
            </a:r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04891"/>
              </p:ext>
            </p:extLst>
          </p:nvPr>
        </p:nvGraphicFramePr>
        <p:xfrm>
          <a:off x="1654175" y="2493963"/>
          <a:ext cx="2527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200" imgH="1193760" progId="Equation.DSMT4">
                  <p:embed/>
                </p:oleObj>
              </mc:Choice>
              <mc:Fallback>
                <p:oleObj name="Equation" r:id="rId8" imgW="2527200" imgH="119376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493963"/>
                        <a:ext cx="25273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左右箭头 26"/>
          <p:cNvSpPr/>
          <p:nvPr/>
        </p:nvSpPr>
        <p:spPr>
          <a:xfrm>
            <a:off x="1026370" y="2883106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73623" y="274908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为正定矩阵</a:t>
            </a:r>
          </a:p>
        </p:txBody>
      </p:sp>
      <p:sp>
        <p:nvSpPr>
          <p:cNvPr id="28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03848" y="54980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k &lt;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74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7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46645" y="321380"/>
            <a:ext cx="430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满足什么条件</a:t>
            </a:r>
            <a:r>
              <a:rPr lang="zh-CN" altLang="en-US" sz="2800" b="1" dirty="0">
                <a:latin typeface="+mn-ea"/>
              </a:rPr>
              <a:t>时，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206" y="2041684"/>
            <a:ext cx="356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正定二次型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472514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解得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/>
              </a:rPr>
              <a:t>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且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/>
              </a:rPr>
              <a:t></a:t>
            </a:r>
            <a:r>
              <a:rPr lang="en-US" altLang="zh-CN" sz="2800" b="1" dirty="0"/>
              <a:t>1/2</a:t>
            </a:r>
            <a:r>
              <a:rPr lang="zh-CN" altLang="en-US" sz="2800" b="1" dirty="0">
                <a:latin typeface="+mn-ea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09840"/>
              </p:ext>
            </p:extLst>
          </p:nvPr>
        </p:nvGraphicFramePr>
        <p:xfrm>
          <a:off x="1511300" y="922040"/>
          <a:ext cx="632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24480" imgH="1066680" progId="Equation.DSMT4">
                  <p:embed/>
                </p:oleObj>
              </mc:Choice>
              <mc:Fallback>
                <p:oleObj name="Equation" r:id="rId2" imgW="63244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922040"/>
                        <a:ext cx="6324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34872" y="265939"/>
            <a:ext cx="1412791" cy="1004937"/>
            <a:chOff x="129208" y="932973"/>
            <a:chExt cx="1150506" cy="1004937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题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8969" y="2636912"/>
            <a:ext cx="486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 </a:t>
            </a:r>
            <a:r>
              <a:rPr lang="zh-CN" altLang="en-US" sz="2800" b="1" dirty="0">
                <a:latin typeface="+mn-ea"/>
              </a:rPr>
              <a:t>为正定二次型</a:t>
            </a:r>
            <a:r>
              <a:rPr lang="zh-CN" altLang="en-US" sz="2800" b="1" dirty="0">
                <a:latin typeface="+mn-ea"/>
                <a:sym typeface="Symbol"/>
              </a:rPr>
              <a:t></a:t>
            </a:r>
            <a:endParaRPr lang="zh-CN" altLang="en-US" sz="2800" dirty="0"/>
          </a:p>
        </p:txBody>
      </p:sp>
      <p:sp>
        <p:nvSpPr>
          <p:cNvPr id="28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74522"/>
              </p:ext>
            </p:extLst>
          </p:nvPr>
        </p:nvGraphicFramePr>
        <p:xfrm>
          <a:off x="4932040" y="2180456"/>
          <a:ext cx="2806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1752480" progId="Equation.DSMT4">
                  <p:embed/>
                </p:oleObj>
              </mc:Choice>
              <mc:Fallback>
                <p:oleObj name="Equation" r:id="rId4" imgW="2806560" imgH="1752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180456"/>
                        <a:ext cx="28067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9592" y="4057908"/>
            <a:ext cx="486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有唯一零解</a:t>
            </a:r>
          </a:p>
        </p:txBody>
      </p:sp>
    </p:spTree>
    <p:extLst>
      <p:ext uri="{BB962C8B-B14F-4D97-AF65-F5344CB8AC3E}">
        <p14:creationId xmlns:p14="http://schemas.microsoft.com/office/powerpoint/2010/main" val="42213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4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670" y="903613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为正定矩阵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70847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342720" progId="Equation.DSMT4">
                  <p:embed/>
                </p:oleObj>
              </mc:Choice>
              <mc:Fallback>
                <p:oleObj name="Equation" r:id="rId2" imgW="203040" imgH="342720" progId="Equation.DSMT4">
                  <p:embed/>
                  <p:pic>
                    <p:nvPicPr>
                      <p:cNvPr id="0" name="Picture 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05606"/>
              </p:ext>
            </p:extLst>
          </p:nvPr>
        </p:nvGraphicFramePr>
        <p:xfrm>
          <a:off x="5284911" y="923744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533160" progId="Equation.DSMT4">
                  <p:embed/>
                </p:oleObj>
              </mc:Choice>
              <mc:Fallback>
                <p:oleObj name="Equation" r:id="rId4" imgW="2311200" imgH="533160" progId="Equation.DSMT4">
                  <p:embed/>
                  <p:pic>
                    <p:nvPicPr>
                      <p:cNvPr id="0" name="Picture 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11" y="923744"/>
                        <a:ext cx="231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26244"/>
              </p:ext>
            </p:extLst>
          </p:nvPr>
        </p:nvGraphicFramePr>
        <p:xfrm>
          <a:off x="4756150" y="23653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330120" progId="Equation.DSMT4">
                  <p:embed/>
                </p:oleObj>
              </mc:Choice>
              <mc:Fallback>
                <p:oleObj name="Equation" r:id="rId6" imgW="190440" imgH="330120" progId="Equation.DSMT4">
                  <p:embed/>
                  <p:pic>
                    <p:nvPicPr>
                      <p:cNvPr id="0" name="Picture 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365375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467544" y="2060497"/>
            <a:ext cx="7608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</a:rPr>
              <a:t>证明：首先证明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对称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即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*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</a:rPr>
              <a:t> ，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0013" y="306346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再证明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的特征值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|/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sym typeface="Symbol"/>
              </a:rPr>
              <a:t>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全大于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557560" y="1457144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7194112"/>
                  </p:ext>
                </p:ext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55320" imgH="355320" progId="Equation.DSMT4">
                      <p:embed/>
                    </p:oleObj>
                  </mc:Choice>
                  <mc:Fallback>
                    <p:oleObj name="Equation" r:id="rId8" imgW="355320" imgH="355320" progId="Equation.DSMT4">
                      <p:embed/>
                      <p:pic>
                        <p:nvPicPr>
                          <p:cNvPr id="0" name="Picture 9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，    也是正定矩阵。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2738850"/>
                  </p:ext>
                </p:extLst>
              </p:nvPr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57200" imgH="355320" progId="Equation.DSMT4">
                      <p:embed/>
                    </p:oleObj>
                  </mc:Choice>
                  <mc:Fallback>
                    <p:oleObj name="Equation" r:id="rId10" imgW="457200" imgH="355320" progId="Equation.DSMT4">
                      <p:embed/>
                      <p:pic>
                        <p:nvPicPr>
                          <p:cNvPr id="0" name="Picture 9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723602"/>
                  </p:ext>
                </p:extLst>
              </p:nvPr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536480" imgH="482400" progId="Equation.DSMT4">
                      <p:embed/>
                    </p:oleObj>
                  </mc:Choice>
                  <mc:Fallback>
                    <p:oleObj name="Equation" r:id="rId12" imgW="1536480" imgH="482400" progId="Equation.DSMT4">
                      <p:embed/>
                      <p:pic>
                        <p:nvPicPr>
                          <p:cNvPr id="0" name="Picture 9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8460432" y="621263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矩阵性质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670" y="903613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为正定矩阵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52907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342720" progId="Equation.DSMT4">
                  <p:embed/>
                </p:oleObj>
              </mc:Choice>
              <mc:Fallback>
                <p:oleObj name="Equation" r:id="rId2" imgW="203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59183"/>
              </p:ext>
            </p:extLst>
          </p:nvPr>
        </p:nvGraphicFramePr>
        <p:xfrm>
          <a:off x="5284911" y="923744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533160" progId="Equation.DSMT4">
                  <p:embed/>
                </p:oleObj>
              </mc:Choice>
              <mc:Fallback>
                <p:oleObj name="Equation" r:id="rId4" imgW="2311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11" y="923744"/>
                        <a:ext cx="231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01141"/>
              </p:ext>
            </p:extLst>
          </p:nvPr>
        </p:nvGraphicFramePr>
        <p:xfrm>
          <a:off x="4756150" y="23653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330120" progId="Equation.DSMT4">
                  <p:embed/>
                </p:oleObj>
              </mc:Choice>
              <mc:Fallback>
                <p:oleObj name="Equation" r:id="rId6" imgW="19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365375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993006" y="2060497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90104" y="2645057"/>
            <a:ext cx="5078040" cy="812800"/>
            <a:chOff x="790104" y="2645057"/>
            <a:chExt cx="5078040" cy="8128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034222"/>
                </p:ext>
              </p:extLst>
            </p:nvPr>
          </p:nvGraphicFramePr>
          <p:xfrm>
            <a:off x="790104" y="2645057"/>
            <a:ext cx="1117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17440" imgH="812520" progId="Equation.DSMT4">
                    <p:embed/>
                  </p:oleObj>
                </mc:Choice>
                <mc:Fallback>
                  <p:oleObj name="Equation" r:id="rId8" imgW="1117440" imgH="812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104" y="2645057"/>
                          <a:ext cx="11176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也是正定矩阵。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619672" y="4293096"/>
            <a:ext cx="6456678" cy="864096"/>
            <a:chOff x="1176158" y="4508837"/>
            <a:chExt cx="6900192" cy="864096"/>
          </a:xfrm>
        </p:grpSpPr>
        <p:sp>
          <p:nvSpPr>
            <p:cNvPr id="64" name="圆角矩形 63"/>
            <p:cNvSpPr/>
            <p:nvPr/>
          </p:nvSpPr>
          <p:spPr>
            <a:xfrm>
              <a:off x="1176158" y="4508837"/>
              <a:ext cx="690019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679" y="4679275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Times New Roman"/>
                  <a:cs typeface="Times New Roman"/>
                </a:rPr>
                <a:t>正定矩阵必须是对称矩</a:t>
              </a:r>
              <a:r>
                <a:rPr lang="zh-CN" altLang="en-US" sz="2800" b="1" dirty="0">
                  <a:latin typeface="Times New Roman"/>
                  <a:cs typeface="Times New Roman"/>
                </a:rPr>
                <a:t>阵。</a:t>
              </a:r>
              <a:endParaRPr lang="zh-CN" altLang="en-US" sz="2800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4907" y="4149363"/>
            <a:ext cx="1074942" cy="642469"/>
            <a:chOff x="264907" y="3645024"/>
            <a:chExt cx="1074942" cy="642469"/>
          </a:xfrm>
        </p:grpSpPr>
        <p:sp>
          <p:nvSpPr>
            <p:cNvPr id="68" name="上凸带形 67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7560" y="1457144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0890396"/>
                  </p:ext>
                </p:ext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320" imgH="355320" progId="Equation.DSMT4">
                      <p:embed/>
                    </p:oleObj>
                  </mc:Choice>
                  <mc:Fallback>
                    <p:oleObj name="Equation" r:id="rId10" imgW="35532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，    也是正定矩阵。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182297"/>
                  </p:ext>
                </p:extLst>
              </p:nvPr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57200" imgH="355320" progId="Equation.DSMT4">
                      <p:embed/>
                    </p:oleObj>
                  </mc:Choice>
                  <mc:Fallback>
                    <p:oleObj name="Equation" r:id="rId12" imgW="45720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9404548"/>
                  </p:ext>
                </p:extLst>
              </p:nvPr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36480" imgH="482400" progId="Equation.DSMT4">
                      <p:embed/>
                    </p:oleObj>
                  </mc:Choice>
                  <mc:Fallback>
                    <p:oleObj name="Equation" r:id="rId14" imgW="1536480" imgH="482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" name="TextBox 31"/>
          <p:cNvSpPr txBox="1"/>
          <p:nvPr/>
        </p:nvSpPr>
        <p:spPr>
          <a:xfrm>
            <a:off x="539552" y="348184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证明：略。</a:t>
            </a: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8460432" y="621263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矩阵性质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3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21386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</a:t>
            </a: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9081" y="980728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>
                <a:latin typeface="+mn-ea"/>
              </a:rPr>
              <a:t>阶实对称阵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800" b="1" dirty="0">
                <a:latin typeface="+mn-ea"/>
              </a:rPr>
              <a:t> 的特征值分别为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1,2, ... ,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985679" y="1609581"/>
            <a:ext cx="66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则当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+mn-ea"/>
              </a:rPr>
              <a:t> 满足</a:t>
            </a: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时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tE+A</a:t>
            </a:r>
            <a:r>
              <a:rPr lang="zh-CN" altLang="zh-CN" sz="2800" b="1" dirty="0">
                <a:latin typeface="+mn-ea"/>
              </a:rPr>
              <a:t>为正定矩阵；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985679" y="2401724"/>
            <a:ext cx="79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则当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+mn-ea"/>
              </a:rPr>
              <a:t> 满足　　　　时，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+mn-ea"/>
              </a:rPr>
              <a:t>为正定矩阵；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004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21386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</a:t>
            </a: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9081" y="980728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>
                <a:latin typeface="+mn-ea"/>
              </a:rPr>
              <a:t>阶实对称阵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800" b="1" dirty="0">
                <a:latin typeface="+mn-ea"/>
              </a:rPr>
              <a:t> 的特征值分别为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1,2, ... ,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985679" y="1609581"/>
            <a:ext cx="66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则当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+mn-ea"/>
              </a:rPr>
              <a:t> 满足</a:t>
            </a: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时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tE+A</a:t>
            </a:r>
            <a:r>
              <a:rPr lang="zh-CN" altLang="zh-CN" sz="2800" b="1" dirty="0">
                <a:latin typeface="+mn-ea"/>
              </a:rPr>
              <a:t>为正定矩阵；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985679" y="2401724"/>
            <a:ext cx="79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则当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+mn-ea"/>
              </a:rPr>
              <a:t> 满足　　　　时，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+mn-ea"/>
              </a:rPr>
              <a:t>为正定矩阵；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080" y="3012083"/>
            <a:ext cx="151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28588" y="3562886"/>
            <a:ext cx="672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0,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0476" y="5210036"/>
            <a:ext cx="212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&gt;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9672" y="40579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1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277022" y="4175502"/>
            <a:ext cx="41465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349030" y="5301208"/>
            <a:ext cx="41465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87624" y="4633972"/>
            <a:ext cx="711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0,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42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20745" y="1523355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DSMT4">
                  <p:embed/>
                </p:oleObj>
              </mc:Choice>
              <mc:Fallback>
                <p:oleObj name="Equation" r:id="rId2" imgW="1409400" imgH="4316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45" y="1523355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15701" y="308863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304560" progId="Equation.DSMT4">
                  <p:embed/>
                </p:oleObj>
              </mc:Choice>
              <mc:Fallback>
                <p:oleObj name="Equation" r:id="rId4" imgW="177480" imgH="3045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701" y="308863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51801" y="772284"/>
          <a:ext cx="627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73720" imgH="1955520" progId="Equation.DSMT4">
                  <p:embed/>
                </p:oleObj>
              </mc:Choice>
              <mc:Fallback>
                <p:oleObj name="Equation" r:id="rId6" imgW="6273720" imgH="195552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801" y="772284"/>
                        <a:ext cx="6273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705" y="36450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en-US" sz="2800" b="1" dirty="0">
                <a:solidFill>
                  <a:srgbClr val="FF0000"/>
                </a:solidFill>
              </a:rPr>
              <a:t>实对称矩阵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为二次型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705" y="301611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</a:t>
            </a:r>
            <a:r>
              <a:rPr lang="zh-CN" altLang="en-US" sz="2800" b="1" dirty="0"/>
              <a:t>与 </a:t>
            </a:r>
            <a:r>
              <a:rPr lang="zh-CN" altLang="en-US" sz="2800" b="1" dirty="0">
                <a:solidFill>
                  <a:srgbClr val="0070C0"/>
                </a:solidFill>
              </a:rPr>
              <a:t>实对称矩阵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/>
              <a:t>可建立</a:t>
            </a:r>
            <a:r>
              <a:rPr lang="zh-CN" altLang="en-US" sz="2800" b="1" dirty="0">
                <a:solidFill>
                  <a:srgbClr val="FF0000"/>
                </a:solidFill>
              </a:rPr>
              <a:t>一一对应</a:t>
            </a:r>
            <a:r>
              <a:rPr lang="zh-CN" altLang="en-US" sz="2800" b="1" dirty="0"/>
              <a:t>的关系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713" y="436510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二次型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的秩定义为矩阵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</p:spTree>
    <p:extLst>
      <p:ext uri="{BB962C8B-B14F-4D97-AF65-F5344CB8AC3E}">
        <p14:creationId xmlns:p14="http://schemas.microsoft.com/office/powerpoint/2010/main" val="4114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942345"/>
            <a:ext cx="6997295" cy="523220"/>
            <a:chOff x="615089" y="942345"/>
            <a:chExt cx="7645367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615089" y="942345"/>
              <a:ext cx="7645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+mn-ea"/>
                </a:rPr>
                <a:t>设</a:t>
              </a:r>
              <a:r>
                <a:rPr lang="en-US" altLang="zh-CN" sz="2800" b="1" dirty="0">
                  <a:latin typeface="+mn-ea"/>
                </a:rPr>
                <a:t>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zh-CN" altLang="en-US" sz="2800" b="1" dirty="0">
                  <a:latin typeface="+mn-ea"/>
                </a:rPr>
                <a:t>为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 </a:t>
              </a:r>
              <a:r>
                <a:rPr lang="zh-CN" altLang="zh-CN" sz="2800" b="1" dirty="0">
                  <a:latin typeface="+mn-ea"/>
                </a:rPr>
                <a:t>阶</a:t>
              </a:r>
              <a:r>
                <a:rPr lang="zh-CN" altLang="en-US" sz="2800" b="1" dirty="0">
                  <a:latin typeface="+mn-ea"/>
                </a:rPr>
                <a:t>正定阵，证明      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3498509"/>
                </p:ext>
              </p:extLst>
            </p:nvPr>
          </p:nvGraphicFramePr>
          <p:xfrm>
            <a:off x="5419703" y="982965"/>
            <a:ext cx="9525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52200" imgH="482400" progId="Equation.DSMT4">
                    <p:embed/>
                  </p:oleObj>
                </mc:Choice>
                <mc:Fallback>
                  <p:oleObj name="Equation" r:id="rId2" imgW="952200" imgH="482400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9703" y="982965"/>
                          <a:ext cx="9525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27712"/>
              </p:ext>
            </p:extLst>
          </p:nvPr>
        </p:nvGraphicFramePr>
        <p:xfrm>
          <a:off x="1547664" y="2770801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380880" progId="Equation.DSMT4">
                  <p:embed/>
                </p:oleObj>
              </mc:Choice>
              <mc:Fallback>
                <p:oleObj name="Equation" r:id="rId4" imgW="2666880" imgH="3808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70801"/>
                        <a:ext cx="2667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0"/>
          <p:cNvSpPr txBox="1"/>
          <p:nvPr/>
        </p:nvSpPr>
        <p:spPr>
          <a:xfrm>
            <a:off x="251520" y="2007507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因为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阶正定阵，所以</a:t>
            </a:r>
            <a:endParaRPr lang="zh-CN" altLang="zh-CN" dirty="0">
              <a:effectLst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41577" y="1484287"/>
            <a:ext cx="8266927" cy="523220"/>
            <a:chOff x="168747" y="1484287"/>
            <a:chExt cx="8266927" cy="523220"/>
          </a:xfrm>
        </p:grpSpPr>
        <p:sp>
          <p:nvSpPr>
            <p:cNvPr id="14" name="TextBox 30"/>
            <p:cNvSpPr txBox="1"/>
            <p:nvPr/>
          </p:nvSpPr>
          <p:spPr>
            <a:xfrm>
              <a:off x="168747" y="1484287"/>
              <a:ext cx="8266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+mn-ea"/>
                </a:rPr>
                <a:t>解 </a:t>
              </a:r>
              <a:r>
                <a:rPr lang="zh-CN" altLang="zh-CN" sz="2800" b="1" dirty="0">
                  <a:latin typeface="+mn-ea"/>
                </a:rPr>
                <a:t>设</a:t>
              </a:r>
              <a:r>
                <a:rPr lang="en-US" altLang="zh-CN" sz="2800" b="1" dirty="0">
                  <a:latin typeface="+mn-ea"/>
                </a:rPr>
                <a:t>               </a:t>
              </a:r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为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zh-CN" altLang="zh-CN" sz="2800" b="1" dirty="0">
                  <a:latin typeface="+mn-ea"/>
                </a:rPr>
                <a:t>的特征值</a:t>
              </a:r>
              <a:r>
                <a:rPr lang="zh-CN" altLang="en-US" sz="2800" b="1" dirty="0">
                  <a:latin typeface="+mn-ea"/>
                </a:rPr>
                <a:t>，</a:t>
              </a:r>
              <a:endParaRPr lang="en-US" altLang="zh-CN" sz="2800" b="1" dirty="0">
                <a:latin typeface="+mn-ea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5742"/>
                </p:ext>
              </p:extLst>
            </p:nvPr>
          </p:nvGraphicFramePr>
          <p:xfrm>
            <a:off x="1547664" y="1555397"/>
            <a:ext cx="2019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9240" imgH="380880" progId="Equation.DSMT4">
                    <p:embed/>
                  </p:oleObj>
                </mc:Choice>
                <mc:Fallback>
                  <p:oleObj name="Equation" r:id="rId6" imgW="2019240" imgH="380880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1555397"/>
                          <a:ext cx="20193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30"/>
          <p:cNvSpPr txBox="1"/>
          <p:nvPr/>
        </p:nvSpPr>
        <p:spPr>
          <a:xfrm>
            <a:off x="251520" y="3167390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则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>
                <a:latin typeface="+mn-ea"/>
              </a:rPr>
              <a:t>阶实对称阵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A+E</a:t>
            </a:r>
            <a:r>
              <a:rPr lang="zh-CN" altLang="zh-CN" sz="2800" b="1" dirty="0">
                <a:latin typeface="+mn-ea"/>
              </a:rPr>
              <a:t> 的特征值</a:t>
            </a:r>
            <a:r>
              <a:rPr lang="zh-CN" altLang="en-US" sz="2800" b="1" dirty="0">
                <a:latin typeface="+mn-ea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73682"/>
              </p:ext>
            </p:extLst>
          </p:nvPr>
        </p:nvGraphicFramePr>
        <p:xfrm>
          <a:off x="1414463" y="3724275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380880" progId="Equation.DSMT4">
                  <p:embed/>
                </p:oleObj>
              </mc:Choice>
              <mc:Fallback>
                <p:oleObj name="Equation" r:id="rId8" imgW="3022560" imgH="3808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724275"/>
                        <a:ext cx="3022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51520" y="4266674"/>
            <a:ext cx="7645367" cy="523220"/>
            <a:chOff x="634537" y="4266674"/>
            <a:chExt cx="7645367" cy="523220"/>
          </a:xfrm>
        </p:grpSpPr>
        <p:sp>
          <p:nvSpPr>
            <p:cNvPr id="26" name="TextBox 30"/>
            <p:cNvSpPr txBox="1"/>
            <p:nvPr/>
          </p:nvSpPr>
          <p:spPr>
            <a:xfrm>
              <a:off x="634537" y="4266674"/>
              <a:ext cx="7645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+mn-ea"/>
                </a:rPr>
                <a:t>则</a:t>
              </a:r>
              <a:r>
                <a:rPr lang="en-US" altLang="zh-CN" sz="2800" b="1" dirty="0">
                  <a:latin typeface="+mn-ea"/>
                </a:rPr>
                <a:t>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1908820"/>
                </p:ext>
              </p:extLst>
            </p:nvPr>
          </p:nvGraphicFramePr>
          <p:xfrm>
            <a:off x="1280649" y="4286984"/>
            <a:ext cx="519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194080" imgH="482400" progId="Equation.DSMT4">
                    <p:embed/>
                  </p:oleObj>
                </mc:Choice>
                <mc:Fallback>
                  <p:oleObj name="Equation" r:id="rId10" imgW="5194080" imgH="482400" progId="Equation.DSMT4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649" y="4286984"/>
                          <a:ext cx="519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29" name="十字星 2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44624"/>
            <a:ext cx="8055807" cy="81634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18864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+mn-ea"/>
              </a:rPr>
              <a:t>阶矩阵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若有可逆矩阵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+mn-ea"/>
              </a:rPr>
              <a:t>，使                      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0838" y="782870"/>
            <a:ext cx="4197673" cy="523220"/>
            <a:chOff x="1526456" y="1616027"/>
            <a:chExt cx="4197673" cy="523220"/>
          </a:xfrm>
        </p:grpSpPr>
        <p:sp>
          <p:nvSpPr>
            <p:cNvPr id="10" name="TextBox 70"/>
            <p:cNvSpPr txBox="1"/>
            <p:nvPr/>
          </p:nvSpPr>
          <p:spPr>
            <a:xfrm>
              <a:off x="2993555" y="1616027"/>
              <a:ext cx="273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，我们称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430546"/>
                </p:ext>
              </p:extLst>
            </p:nvPr>
          </p:nvGraphicFramePr>
          <p:xfrm>
            <a:off x="1526456" y="1643063"/>
            <a:ext cx="1511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1280" imgH="368280" progId="Equation.DSMT4">
                    <p:embed/>
                  </p:oleObj>
                </mc:Choice>
                <mc:Fallback>
                  <p:oleObj name="Equation" r:id="rId2" imgW="1511280" imgH="3682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456" y="1643063"/>
                          <a:ext cx="1511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702796" y="3769876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合同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499727" y="4436752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116" y="4345940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的特征值中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正项个数和负项个数相等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55976" y="7647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合同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613" y="2545740"/>
            <a:ext cx="627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 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相似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527560" y="3239398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78933" y="3121804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的特征值完全相同。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621" y="4869160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等价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左右箭头 29"/>
          <p:cNvSpPr/>
          <p:nvPr/>
        </p:nvSpPr>
        <p:spPr>
          <a:xfrm>
            <a:off x="539552" y="5464028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50941" y="5373216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非零特征值的个数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1520" y="1969676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注意</a:t>
              </a:r>
              <a:endParaRPr lang="zh-CN" altLang="en-US" dirty="0"/>
            </a:p>
          </p:txBody>
        </p:sp>
      </p:grp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70"/>
          <p:cNvSpPr txBox="1"/>
          <p:nvPr/>
        </p:nvSpPr>
        <p:spPr>
          <a:xfrm>
            <a:off x="395536" y="132160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由定义知：对称矩阵只能与对称矩阵合同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1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 animBg="1"/>
      <p:bldP spid="21" grpId="0"/>
      <p:bldP spid="25" grpId="0"/>
      <p:bldP spid="24" grpId="0"/>
      <p:bldP spid="26" grpId="0" animBg="1"/>
      <p:bldP spid="28" grpId="0"/>
      <p:bldP spid="29" grpId="0"/>
      <p:bldP spid="30" grpId="0" animBg="1"/>
      <p:bldP spid="31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0613" y="980728"/>
            <a:ext cx="627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对任意矩阵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1520" y="404664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216" y="932973"/>
              <a:ext cx="98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宋体"/>
                </a:rPr>
                <a:t>注意</a:t>
              </a:r>
              <a:endParaRPr lang="zh-CN" altLang="en-US" sz="2400" dirty="0"/>
            </a:p>
          </p:txBody>
        </p:sp>
      </p:grp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52717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400" b="1" dirty="0">
                <a:latin typeface="+mn-ea"/>
              </a:rPr>
              <a:t>都与同一个矩阵相似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+mn-ea"/>
                <a:sym typeface="Symbol"/>
              </a:rPr>
              <a:t>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/>
              <a:t> </a:t>
            </a:r>
            <a:r>
              <a:rPr lang="zh-CN" altLang="zh-CN" sz="2400" b="1" dirty="0">
                <a:latin typeface="+mn-ea"/>
              </a:rPr>
              <a:t>相似；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2031231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400" b="1" dirty="0">
                <a:latin typeface="+mn-ea"/>
              </a:rPr>
              <a:t>都与同一个矩阵</a:t>
            </a:r>
            <a:r>
              <a:rPr lang="zh-CN" altLang="en-US" sz="2400" b="1" dirty="0">
                <a:latin typeface="+mn-ea"/>
              </a:rPr>
              <a:t>合同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+mn-ea"/>
                <a:sym typeface="Symbol"/>
              </a:rPr>
              <a:t>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/>
              <a:t> </a:t>
            </a:r>
            <a:r>
              <a:rPr lang="zh-CN" altLang="en-US" sz="2400" b="1" dirty="0">
                <a:latin typeface="+mn-ea"/>
              </a:rPr>
              <a:t>合同</a:t>
            </a:r>
            <a:r>
              <a:rPr lang="zh-CN" altLang="zh-CN" sz="2400" b="1" dirty="0">
                <a:latin typeface="+mn-ea"/>
              </a:rPr>
              <a:t>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60" y="289532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若一个矩阵可以对角化，一个矩阵不可以对角化 </a:t>
            </a:r>
            <a:r>
              <a:rPr lang="en-US" altLang="zh-CN" sz="2400" b="1" dirty="0">
                <a:latin typeface="+mn-ea"/>
                <a:sym typeface="Symbol"/>
              </a:rPr>
              <a:t>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335699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Symbol"/>
              </a:rPr>
              <a:t>    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两个矩阵一定不相似；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9552" y="419147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若一个是对</a:t>
            </a:r>
            <a:r>
              <a:rPr lang="zh-CN" altLang="en-US" sz="2400" b="1" dirty="0">
                <a:latin typeface="+mn-ea"/>
              </a:rPr>
              <a:t>称</a:t>
            </a:r>
            <a:r>
              <a:rPr lang="zh-CN" altLang="zh-CN" sz="2400" b="1" dirty="0">
                <a:latin typeface="+mn-ea"/>
              </a:rPr>
              <a:t>矩阵，一个不是对</a:t>
            </a:r>
            <a:r>
              <a:rPr lang="zh-CN" altLang="en-US" sz="2400" b="1" dirty="0">
                <a:latin typeface="+mn-ea"/>
              </a:rPr>
              <a:t>称</a:t>
            </a:r>
            <a:r>
              <a:rPr lang="zh-CN" altLang="zh-CN" sz="2400" b="1" dirty="0">
                <a:latin typeface="+mn-ea"/>
              </a:rPr>
              <a:t>矩阵</a:t>
            </a:r>
            <a:r>
              <a:rPr lang="en-US" altLang="zh-CN" sz="2400" b="1" dirty="0">
                <a:latin typeface="+mn-ea"/>
              </a:rPr>
              <a:t>  </a:t>
            </a:r>
            <a:r>
              <a:rPr lang="en-US" altLang="zh-CN" sz="2400" b="1" dirty="0">
                <a:latin typeface="+mn-ea"/>
                <a:sym typeface="Symbol"/>
              </a:rPr>
              <a:t>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624" y="469552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Symbol"/>
              </a:rPr>
              <a:t>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两个矩阵一定不合同</a:t>
            </a:r>
          </a:p>
        </p:txBody>
      </p:sp>
    </p:spTree>
    <p:extLst>
      <p:ext uri="{BB962C8B-B14F-4D97-AF65-F5344CB8AC3E}">
        <p14:creationId xmlns:p14="http://schemas.microsoft.com/office/powerpoint/2010/main" val="12875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22" grpId="0"/>
      <p:bldP spid="25" grpId="0"/>
      <p:bldP spid="27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34873" y="265939"/>
            <a:ext cx="1150506" cy="574050"/>
            <a:chOff x="129208" y="932973"/>
            <a:chExt cx="1150506" cy="574050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47851"/>
              </p:ext>
            </p:extLst>
          </p:nvPr>
        </p:nvGraphicFramePr>
        <p:xfrm>
          <a:off x="1695858" y="126876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1104840" progId="Equation.DSMT4">
                  <p:embed/>
                </p:oleObj>
              </mc:Choice>
              <mc:Fallback>
                <p:oleObj name="Equation" r:id="rId2" imgW="2019240" imgH="11048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58" y="1268760"/>
                        <a:ext cx="2019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56122"/>
              </p:ext>
            </p:extLst>
          </p:nvPr>
        </p:nvGraphicFramePr>
        <p:xfrm>
          <a:off x="4402138" y="1196975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1104840" progId="Equation.DSMT4">
                  <p:embed/>
                </p:oleObj>
              </mc:Choice>
              <mc:Fallback>
                <p:oleObj name="Equation" r:id="rId4" imgW="2006280" imgH="11048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196975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410" y="155679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2862"/>
              </p:ext>
            </p:extLst>
          </p:nvPr>
        </p:nvGraphicFramePr>
        <p:xfrm>
          <a:off x="5374886" y="249340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304560" progId="Equation.DSMT4">
                  <p:embed/>
                </p:oleObj>
              </mc:Choice>
              <mc:Fallback>
                <p:oleObj name="Equation" r:id="rId6" imgW="177480" imgH="3045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886" y="2493402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67542"/>
              </p:ext>
            </p:extLst>
          </p:nvPr>
        </p:nvGraphicFramePr>
        <p:xfrm>
          <a:off x="1551070" y="2617748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482400" progId="Equation.DSMT4">
                  <p:embed/>
                </p:oleObj>
              </mc:Choice>
              <mc:Fallback>
                <p:oleObj name="Equation" r:id="rId8" imgW="1688760" imgH="482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70" y="2617748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3528202" y="26177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48282" y="254574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>
                <a:latin typeface="Times New Roman"/>
              </a:rPr>
              <a:t>A </a:t>
            </a:r>
            <a:r>
              <a:rPr lang="zh-CN" altLang="zh-CN" sz="2800" b="1" kern="100" dirty="0">
                <a:latin typeface="Times New Roman"/>
              </a:rPr>
              <a:t>的特征值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el-GR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1,2,6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425928"/>
              </p:ext>
            </p:extLst>
          </p:nvPr>
        </p:nvGraphicFramePr>
        <p:xfrm>
          <a:off x="1551070" y="3379641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760" imgH="482400" progId="Equation.DSMT4">
                  <p:embed/>
                </p:oleObj>
              </mc:Choice>
              <mc:Fallback>
                <p:oleObj name="Equation" r:id="rId10" imgW="1688760" imgH="482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70" y="3379641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/>
        </p:nvSpPr>
        <p:spPr>
          <a:xfrm>
            <a:off x="3528202" y="33910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248282" y="3318664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>
                <a:latin typeface="Times New Roman"/>
              </a:rPr>
              <a:t>B </a:t>
            </a:r>
            <a:r>
              <a:rPr lang="zh-CN" altLang="zh-CN" sz="2800" b="1" kern="100" dirty="0">
                <a:latin typeface="Times New Roman"/>
              </a:rPr>
              <a:t>的特征值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el-GR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2,2,4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584" y="2546901"/>
            <a:ext cx="49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</a:t>
            </a:r>
          </a:p>
        </p:txBody>
      </p:sp>
      <p:sp>
        <p:nvSpPr>
          <p:cNvPr id="40" name="矩形 39"/>
          <p:cNvSpPr/>
          <p:nvPr/>
        </p:nvSpPr>
        <p:spPr>
          <a:xfrm>
            <a:off x="755576" y="4129916"/>
            <a:ext cx="644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Times New Roman"/>
              </a:rPr>
              <a:t>所以 </a:t>
            </a:r>
            <a:r>
              <a:rPr lang="en-US" altLang="zh-CN" sz="2800" b="1" i="1" kern="100" dirty="0">
                <a:latin typeface="Times New Roman"/>
              </a:rPr>
              <a:t>A </a:t>
            </a:r>
            <a:r>
              <a:rPr lang="zh-CN" altLang="en-US" sz="2800" b="1" kern="100" dirty="0">
                <a:latin typeface="Times New Roman"/>
              </a:rPr>
              <a:t>与</a:t>
            </a:r>
            <a:r>
              <a:rPr lang="en-US" altLang="zh-CN" sz="2800" b="1" i="1" kern="100" dirty="0">
                <a:latin typeface="Times New Roman"/>
              </a:rPr>
              <a:t>B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</a:rPr>
              <a:t>合同、等价、不相似</a:t>
            </a:r>
            <a:r>
              <a:rPr lang="zh-CN" altLang="en-US" sz="2800" b="1" i="1" kern="100" dirty="0">
                <a:latin typeface="Times New Roman"/>
              </a:rPr>
              <a:t>。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403648" y="18864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38125" algn="l"/>
              </a:tabLst>
            </a:pPr>
            <a:r>
              <a:rPr lang="zh-CN" altLang="zh-CN" sz="2800" b="1" kern="100" dirty="0">
                <a:latin typeface="Times New Roman"/>
              </a:rPr>
              <a:t>判断矩阵</a:t>
            </a:r>
            <a:r>
              <a:rPr lang="en-US" altLang="zh-CN" sz="2800" b="1" kern="100" dirty="0">
                <a:latin typeface="Times New Roman"/>
              </a:rPr>
              <a:t>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zh-CN" altLang="zh-CN" sz="2800" b="1" kern="100" dirty="0">
                <a:latin typeface="Times New Roman"/>
              </a:rPr>
              <a:t>与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en-US" altLang="zh-CN" sz="2800" b="1" i="1" kern="100" dirty="0">
                <a:latin typeface="Times New Roman"/>
              </a:rPr>
              <a:t>B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zh-CN" altLang="zh-CN" sz="2800" b="1" kern="100" dirty="0">
                <a:latin typeface="Times New Roman"/>
              </a:rPr>
              <a:t>是否合同</a:t>
            </a:r>
            <a:r>
              <a:rPr lang="zh-CN" altLang="en-US" sz="2800" b="1" kern="100" dirty="0">
                <a:latin typeface="Times New Roman"/>
              </a:rPr>
              <a:t>、相似、等价</a:t>
            </a:r>
            <a:r>
              <a:rPr lang="zh-CN" altLang="zh-CN" sz="2800" b="1" kern="100" dirty="0">
                <a:latin typeface="Times New Roman"/>
              </a:rPr>
              <a:t>。</a:t>
            </a:r>
          </a:p>
        </p:txBody>
      </p:sp>
      <p:sp>
        <p:nvSpPr>
          <p:cNvPr id="42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44" name="十字星 43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7" grpId="0" animBg="1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69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07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17227" y="2896848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2860415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404664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26976" y="404664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二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定二次型的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充要条件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55776" y="1852303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783805" y="2113913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700" imgH="431800" progId="Equation.DSMT4">
                    <p:embed/>
                  </p:oleObj>
                </mc:Choice>
                <mc:Fallback>
                  <p:oleObj name="Equation" r:id="rId2" imgW="1282700" imgH="4318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2783805" y="26635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/>
        </p:nvSpPr>
        <p:spPr>
          <a:xfrm>
            <a:off x="3635896" y="127623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76056" y="110558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正定矩阵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484609" y="258196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1520" y="4345940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的正惯性指数为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3635896" y="4005064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3685077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大于零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1355385" y="258196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5283205"/>
            <a:ext cx="270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证明：略。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9552" y="865376"/>
            <a:ext cx="3131356" cy="523220"/>
            <a:chOff x="4788024" y="1322318"/>
            <a:chExt cx="3131356" cy="523220"/>
          </a:xfrm>
        </p:grpSpPr>
        <p:sp>
          <p:nvSpPr>
            <p:cNvPr id="29" name="TextBox 28"/>
            <p:cNvSpPr txBox="1"/>
            <p:nvPr/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26920" imgH="393480" progId="Equation.DSMT4">
                    <p:embed/>
                  </p:oleObj>
                </mc:Choice>
                <mc:Fallback>
                  <p:oleObj name="Equation" r:id="rId4" imgW="1726920" imgH="39348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36578" y="1465620"/>
            <a:ext cx="2999318" cy="523220"/>
            <a:chOff x="4885050" y="1922562"/>
            <a:chExt cx="2999318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120" imgH="368280" progId="Equation.DSMT4">
                    <p:embed/>
                  </p:oleObj>
                </mc:Choice>
                <mc:Fallback>
                  <p:oleObj name="Equation" r:id="rId6" imgW="1257120" imgH="368280" progId="Equation.DSMT4">
                    <p:embed/>
                    <p:pic>
                      <p:nvPicPr>
                        <p:cNvPr id="5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/>
          <p:cNvSpPr txBox="1"/>
          <p:nvPr/>
        </p:nvSpPr>
        <p:spPr>
          <a:xfrm>
            <a:off x="5004048" y="3616568"/>
            <a:ext cx="309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式都大于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即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16016" y="4509120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444500" progId="Equation.DSMT4">
                  <p:embed/>
                </p:oleObj>
              </mc:Choice>
              <mc:Fallback>
                <p:oleObj name="Equation" r:id="rId8" imgW="3200400" imgH="4445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509120"/>
                        <a:ext cx="320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5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7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" grpId="0" animBg="1"/>
      <p:bldP spid="9" grpId="0" animBg="1"/>
      <p:bldP spid="30" grpId="0" animBg="1"/>
      <p:bldP spid="13" grpId="0" animBg="1"/>
      <p:bldP spid="16" grpId="0"/>
      <p:bldP spid="32" grpId="0" animBg="1"/>
      <p:bldP spid="34" grpId="0"/>
      <p:bldP spid="42" grpId="0" animBg="1"/>
      <p:bldP spid="43" grpId="0"/>
      <p:bldP spid="44" grpId="0" animBg="1"/>
      <p:bldP spid="45" grpId="0" uiExpand="1" build="p"/>
      <p:bldP spid="46" grpId="0" animBg="1"/>
      <p:bldP spid="33" grpId="0" build="p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3140968"/>
            <a:ext cx="2970978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正定矩阵的性质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2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670" y="903613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为正定矩阵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011726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342720" progId="Equation.DSMT4">
                  <p:embed/>
                </p:oleObj>
              </mc:Choice>
              <mc:Fallback>
                <p:oleObj name="Equation" r:id="rId2" imgW="203040" imgH="3427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91449"/>
              </p:ext>
            </p:extLst>
          </p:nvPr>
        </p:nvGraphicFramePr>
        <p:xfrm>
          <a:off x="5284911" y="923744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533160" progId="Equation.DSMT4">
                  <p:embed/>
                </p:oleObj>
              </mc:Choice>
              <mc:Fallback>
                <p:oleObj name="Equation" r:id="rId4" imgW="2311200" imgH="5331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11" y="923744"/>
                        <a:ext cx="231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02031"/>
              </p:ext>
            </p:extLst>
          </p:nvPr>
        </p:nvGraphicFramePr>
        <p:xfrm>
          <a:off x="4756150" y="23653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330120" progId="Equation.DSMT4">
                  <p:embed/>
                </p:oleObj>
              </mc:Choice>
              <mc:Fallback>
                <p:oleObj name="Equation" r:id="rId6" imgW="190440" imgH="3301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365375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993006" y="2060497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90104" y="2645057"/>
            <a:ext cx="5078040" cy="812800"/>
            <a:chOff x="790104" y="2645057"/>
            <a:chExt cx="5078040" cy="8128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054864"/>
                </p:ext>
              </p:extLst>
            </p:nvPr>
          </p:nvGraphicFramePr>
          <p:xfrm>
            <a:off x="790104" y="2645057"/>
            <a:ext cx="1117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17440" imgH="812520" progId="Equation.DSMT4">
                    <p:embed/>
                  </p:oleObj>
                </mc:Choice>
                <mc:Fallback>
                  <p:oleObj name="Equation" r:id="rId8" imgW="1117440" imgH="81252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104" y="2645057"/>
                          <a:ext cx="11176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也是正定矩阵。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619672" y="4293096"/>
            <a:ext cx="6456678" cy="864096"/>
            <a:chOff x="1176158" y="4508837"/>
            <a:chExt cx="6900192" cy="864096"/>
          </a:xfrm>
        </p:grpSpPr>
        <p:sp>
          <p:nvSpPr>
            <p:cNvPr id="64" name="圆角矩形 63"/>
            <p:cNvSpPr/>
            <p:nvPr/>
          </p:nvSpPr>
          <p:spPr>
            <a:xfrm>
              <a:off x="1176158" y="4508837"/>
              <a:ext cx="690019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679" y="4679275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Times New Roman"/>
                  <a:cs typeface="Times New Roman"/>
                </a:rPr>
                <a:t>正定矩阵必须是对称矩</a:t>
              </a:r>
              <a:r>
                <a:rPr lang="zh-CN" altLang="en-US" sz="2800" b="1" dirty="0">
                  <a:latin typeface="Times New Roman"/>
                  <a:cs typeface="Times New Roman"/>
                </a:rPr>
                <a:t>阵。</a:t>
              </a:r>
              <a:endParaRPr lang="zh-CN" altLang="en-US" sz="2800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4907" y="4149363"/>
            <a:ext cx="1074942" cy="642469"/>
            <a:chOff x="264907" y="3645024"/>
            <a:chExt cx="1074942" cy="642469"/>
          </a:xfrm>
        </p:grpSpPr>
        <p:sp>
          <p:nvSpPr>
            <p:cNvPr id="68" name="上凸带形 67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7560" y="1457144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085788"/>
                  </p:ext>
                </p:ext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320" imgH="355320" progId="Equation.DSMT4">
                      <p:embed/>
                    </p:oleObj>
                  </mc:Choice>
                  <mc:Fallback>
                    <p:oleObj name="Equation" r:id="rId10" imgW="355320" imgH="355320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，    也是正定矩阵。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5147067"/>
                  </p:ext>
                </p:extLst>
              </p:nvPr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57200" imgH="355320" progId="Equation.DSMT4">
                      <p:embed/>
                    </p:oleObj>
                  </mc:Choice>
                  <mc:Fallback>
                    <p:oleObj name="Equation" r:id="rId12" imgW="457200" imgH="35532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2106943"/>
                  </p:ext>
                </p:extLst>
              </p:nvPr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36480" imgH="482400" progId="Equation.DSMT4">
                      <p:embed/>
                    </p:oleObj>
                  </mc:Choice>
                  <mc:Fallback>
                    <p:oleObj name="Equation" r:id="rId14" imgW="1536480" imgH="482400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8460432" y="621263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矩阵性质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107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3140968"/>
            <a:ext cx="2970978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正定矩阵的性质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1520" y="3913892"/>
            <a:ext cx="6912770" cy="954107"/>
            <a:chOff x="129207" y="932973"/>
            <a:chExt cx="4259546" cy="954107"/>
          </a:xfrm>
        </p:grpSpPr>
        <p:sp>
          <p:nvSpPr>
            <p:cNvPr id="51" name="流程图: 可选过程 50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3575" y="932973"/>
              <a:ext cx="4175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对称矩阵相似、合同、等价之间的关系</a:t>
              </a:r>
              <a:endParaRPr lang="zh-CN" altLang="en-US" dirty="0"/>
            </a:p>
          </p:txBody>
        </p:sp>
      </p:grpSp>
      <p:sp>
        <p:nvSpPr>
          <p:cNvPr id="58" name="TextBox 20"/>
          <p:cNvSpPr txBox="1"/>
          <p:nvPr/>
        </p:nvSpPr>
        <p:spPr>
          <a:xfrm>
            <a:off x="3101962" y="4922004"/>
            <a:ext cx="305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相似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  <a:sym typeface="Symbol"/>
              </a:rPr>
              <a:t>合同等价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251520" y="4922004"/>
            <a:ext cx="305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对实对称矩阵：</a:t>
            </a:r>
          </a:p>
        </p:txBody>
      </p:sp>
    </p:spTree>
    <p:extLst>
      <p:ext uri="{BB962C8B-B14F-4D97-AF65-F5344CB8AC3E}">
        <p14:creationId xmlns:p14="http://schemas.microsoft.com/office/powerpoint/2010/main" val="24842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弧形箭头 29"/>
          <p:cNvSpPr/>
          <p:nvPr/>
        </p:nvSpPr>
        <p:spPr>
          <a:xfrm>
            <a:off x="7372214" y="1148418"/>
            <a:ext cx="728178" cy="2178089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3528" y="409754"/>
            <a:ext cx="129614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59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二次型</a:t>
            </a:r>
          </a:p>
        </p:txBody>
      </p:sp>
      <p:sp>
        <p:nvSpPr>
          <p:cNvPr id="19" name="右箭头 18"/>
          <p:cNvSpPr/>
          <p:nvPr/>
        </p:nvSpPr>
        <p:spPr>
          <a:xfrm>
            <a:off x="1649904" y="527347"/>
            <a:ext cx="1049888" cy="2880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99792" y="199961"/>
            <a:ext cx="4672422" cy="24631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9904" y="225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1124" y="74830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1767" y="2250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寻找可逆的线性变换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342720" progId="Equation.DSMT4">
                  <p:embed/>
                </p:oleObj>
              </mc:Choice>
              <mc:Fallback>
                <p:oleObj name="Equation" r:id="rId2" imgW="203040" imgH="34272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90825" y="655638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67080" imgH="1955520" progId="Equation.DSMT4">
                  <p:embed/>
                </p:oleObj>
              </mc:Choice>
              <mc:Fallback>
                <p:oleObj name="Equation" r:id="rId4" imgW="4267080" imgH="195552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55638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7150" y="4021138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35560" imgH="1015920" progId="Equation.DSMT4">
                  <p:embed/>
                </p:oleObj>
              </mc:Choice>
              <mc:Fallback>
                <p:oleObj name="Equation" r:id="rId6" imgW="6235560" imgH="101592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021138"/>
                        <a:ext cx="623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16440" imgH="495000" progId="Equation.DSMT4">
                  <p:embed/>
                </p:oleObj>
              </mc:Choice>
              <mc:Fallback>
                <p:oleObj name="Equation" r:id="rId8" imgW="6616440" imgH="4950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二次型的</a:t>
            </a:r>
            <a:r>
              <a:rPr lang="zh-CN" altLang="en-US" sz="2400" b="1" dirty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规范形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800" imgH="495000" progId="Equation.DSMT4">
                  <p:embed/>
                </p:oleObj>
              </mc:Choice>
              <mc:Fallback>
                <p:oleObj name="Equation" r:id="rId10" imgW="4114800" imgH="4950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弧形箭头 50"/>
          <p:cNvSpPr/>
          <p:nvPr/>
        </p:nvSpPr>
        <p:spPr>
          <a:xfrm>
            <a:off x="2911767" y="3392996"/>
            <a:ext cx="580113" cy="2052228"/>
          </a:xfrm>
          <a:prstGeom prst="curvedRightArrow">
            <a:avLst>
              <a:gd name="adj1" fmla="val 25000"/>
              <a:gd name="adj2" fmla="val 50000"/>
              <a:gd name="adj3" fmla="val 310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08520" y="1412776"/>
            <a:ext cx="3131840" cy="1760790"/>
            <a:chOff x="0" y="2100258"/>
            <a:chExt cx="3131840" cy="1760790"/>
          </a:xfrm>
        </p:grpSpPr>
        <p:sp>
          <p:nvSpPr>
            <p:cNvPr id="4" name="云形标注 3"/>
            <p:cNvSpPr/>
            <p:nvPr/>
          </p:nvSpPr>
          <p:spPr>
            <a:xfrm>
              <a:off x="0" y="2100258"/>
              <a:ext cx="2894106" cy="1760790"/>
            </a:xfrm>
            <a:prstGeom prst="cloudCallout">
              <a:avLst>
                <a:gd name="adj1" fmla="val 13512"/>
                <a:gd name="adj2" fmla="val 16611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220486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作可逆变换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02705" y="1733456"/>
          <a:ext cx="13192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160" imgH="1650960" progId="Equation.DSMT4">
                  <p:embed/>
                </p:oleObj>
              </mc:Choice>
              <mc:Fallback>
                <p:oleObj name="Equation" r:id="rId12" imgW="1676160" imgH="165096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05" y="1733456"/>
                        <a:ext cx="131921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2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/>
      <p:bldP spid="19" grpId="0" animBg="1"/>
      <p:bldP spid="20" grpId="0" animBg="1"/>
      <p:bldP spid="24" grpId="0"/>
      <p:bldP spid="25" grpId="0"/>
      <p:bldP spid="32" grpId="0" animBg="1"/>
      <p:bldP spid="40" grpId="0" animBg="1"/>
      <p:bldP spid="41" grpId="0"/>
      <p:bldP spid="45" grpId="0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54575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运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51520" y="1609636"/>
            <a:ext cx="6312718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、任意矩阵，判断是否可以对角化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9512" y="2473732"/>
            <a:ext cx="7920880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、任意矩阵，求可逆矩阵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宋体"/>
                </a:rPr>
                <a:t>-1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AP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19" y="817548"/>
            <a:ext cx="6723377" cy="523220"/>
            <a:chOff x="129207" y="932973"/>
            <a:chExt cx="4748109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66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、任意矩阵，求特征值和特征向量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9512" y="3985900"/>
            <a:ext cx="8064896" cy="523220"/>
            <a:chOff x="129207" y="932973"/>
            <a:chExt cx="4259546" cy="523220"/>
          </a:xfrm>
        </p:grpSpPr>
        <p:sp>
          <p:nvSpPr>
            <p:cNvPr id="51" name="流程图: 可选过程 50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5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、二次型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，求正交变换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x=</a:t>
              </a:r>
              <a:r>
                <a:rPr lang="en-US" altLang="zh-CN" sz="2800" b="1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Qy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为标准形</a:t>
              </a:r>
              <a:endParaRPr lang="zh-CN" altLang="en-US" dirty="0"/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9512" y="3237258"/>
            <a:ext cx="7920880" cy="532618"/>
            <a:chOff x="129207" y="932973"/>
            <a:chExt cx="2407460" cy="532618"/>
          </a:xfrm>
        </p:grpSpPr>
        <p:sp>
          <p:nvSpPr>
            <p:cNvPr id="31" name="流程图: 可选过程 30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、实对称矩阵，求正交矩阵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AQ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extBox 21">
            <a:extLst>
              <a:ext uri="{FF2B5EF4-FFF2-40B4-BE49-F238E27FC236}">
                <a16:creationId xmlns:a16="http://schemas.microsoft.com/office/drawing/2014/main" id="{C15BE211-6880-BF87-DEF5-9D49E1766643}"/>
              </a:ext>
            </a:extLst>
          </p:cNvPr>
          <p:cNvSpPr txBox="1"/>
          <p:nvPr/>
        </p:nvSpPr>
        <p:spPr>
          <a:xfrm>
            <a:off x="370985" y="4949388"/>
            <a:ext cx="6603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宋体"/>
              </a:rPr>
              <a:t>作业：练习册第五章</a:t>
            </a:r>
            <a:endParaRPr lang="zh-CN" alt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81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225776" y="1086892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69800" progId="Equation.DSMT4">
                  <p:embed/>
                </p:oleObj>
              </mc:Choice>
              <mc:Fallback>
                <p:oleObj name="Equation" r:id="rId2" imgW="1930320" imgH="4698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76" y="1086892"/>
                        <a:ext cx="193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407668" y="1696740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91960" progId="Equation.DSMT4">
                  <p:embed/>
                </p:oleObj>
              </mc:Choice>
              <mc:Fallback>
                <p:oleObj name="Equation" r:id="rId4" imgW="876240" imgH="29196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668" y="1696740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779912" y="3297932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419040" progId="Equation.DSMT4">
                  <p:embed/>
                </p:oleObj>
              </mc:Choice>
              <mc:Fallback>
                <p:oleObj name="Equation" r:id="rId6" imgW="3060360" imgH="41904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7932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39" y="1105580"/>
            <a:ext cx="39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对任一个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实二次型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8784" y="1129360"/>
            <a:ext cx="209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，一定可以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233" y="1593042"/>
            <a:ext cx="329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找到一个</a:t>
            </a:r>
            <a:r>
              <a:rPr lang="zh-CN" altLang="en-US" sz="2800" b="1" dirty="0">
                <a:solidFill>
                  <a:srgbClr val="FF0000"/>
                </a:solidFill>
              </a:rPr>
              <a:t>正交变换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9" y="1652580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，使得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0238" y="2181564"/>
          <a:ext cx="462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545760" progId="Equation.DSMT4">
                  <p:embed/>
                </p:oleObj>
              </mc:Choice>
              <mc:Fallback>
                <p:oleObj name="Equation" r:id="rId8" imgW="4622760" imgH="54576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181564"/>
                        <a:ext cx="462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46163" y="2687976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7880" imgH="457200" progId="Equation.DSMT4">
                  <p:embed/>
                </p:oleObj>
              </mc:Choice>
              <mc:Fallback>
                <p:oleObj name="Equation" r:id="rId10" imgW="3377880" imgH="45720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87976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31067" y="2723750"/>
            <a:ext cx="13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580112" y="2646339"/>
            <a:ext cx="1872208" cy="544578"/>
            <a:chOff x="5580112" y="2977788"/>
            <a:chExt cx="1872208" cy="544578"/>
          </a:xfrm>
        </p:grpSpPr>
        <p:sp>
          <p:nvSpPr>
            <p:cNvPr id="50" name="圆角矩形 49"/>
            <p:cNvSpPr/>
            <p:nvPr/>
          </p:nvSpPr>
          <p:spPr>
            <a:xfrm>
              <a:off x="5616116" y="3012907"/>
              <a:ext cx="1800200" cy="5094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2977788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latin typeface="+mn-ea"/>
                </a:rPr>
                <a:t>为正交阵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395413" y="387066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19040" progId="Equation.DSMT4">
                  <p:embed/>
                </p:oleObj>
              </mc:Choice>
              <mc:Fallback>
                <p:oleObj name="Equation" r:id="rId12" imgW="1612800" imgH="41904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70664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66449" y="381763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为实对称方阵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特征值。</a:t>
            </a:r>
          </a:p>
        </p:txBody>
      </p:sp>
      <p:sp>
        <p:nvSpPr>
          <p:cNvPr id="63" name="TextBox 34"/>
          <p:cNvSpPr txBox="1"/>
          <p:nvPr/>
        </p:nvSpPr>
        <p:spPr>
          <a:xfrm>
            <a:off x="395536" y="3817631"/>
            <a:ext cx="108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这里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479550" y="324643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368280" progId="Equation.DSMT4">
                  <p:embed/>
                </p:oleObj>
              </mc:Choice>
              <mc:Fallback>
                <p:oleObj name="Equation" r:id="rId14" imgW="1511280" imgH="368280" progId="Equation.DSMT4">
                  <p:embed/>
                  <p:pic>
                    <p:nvPicPr>
                      <p:cNvPr id="64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24643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523607" y="1580302"/>
            <a:ext cx="1288753" cy="874258"/>
            <a:chOff x="6523607" y="1911751"/>
            <a:chExt cx="1288753" cy="874258"/>
          </a:xfrm>
        </p:grpSpPr>
        <p:sp>
          <p:nvSpPr>
            <p:cNvPr id="66" name="椭圆形标注 65"/>
            <p:cNvSpPr/>
            <p:nvPr/>
          </p:nvSpPr>
          <p:spPr>
            <a:xfrm>
              <a:off x="6523607" y="1911751"/>
              <a:ext cx="1224136" cy="874258"/>
            </a:xfrm>
            <a:prstGeom prst="wedgeEllipseCallout">
              <a:avLst>
                <a:gd name="adj1" fmla="val -58333"/>
                <a:gd name="adj2" fmla="val 8115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8224" y="1916832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如何得到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 b="1" dirty="0">
                  <a:latin typeface="+mn-ea"/>
                </a:rPr>
                <a:t>呢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404664"/>
            <a:ext cx="1296144" cy="523220"/>
            <a:chOff x="323528" y="404664"/>
            <a:chExt cx="1296144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531" y="404664"/>
              <a:ext cx="118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定理</a:t>
              </a:r>
            </a:p>
          </p:txBody>
        </p:sp>
      </p:grp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395536" y="437453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的列向量是矩阵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的两两正交的单位特征向量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405011" y="495059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其中第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/>
              <a:t>列是</a:t>
            </a:r>
            <a:r>
              <a:rPr lang="zh-CN" altLang="en-US" sz="2800" b="1" dirty="0">
                <a:sym typeface="Symbol"/>
              </a:rPr>
              <a:t>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zh-CN" altLang="en-US" sz="2800" b="1" dirty="0"/>
              <a:t>对应的特征向量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2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5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8" grpId="0"/>
      <p:bldP spid="35" grpId="0"/>
      <p:bldP spid="46" grpId="0"/>
      <p:bldP spid="63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2830610" y="3501578"/>
            <a:ext cx="1728192" cy="52322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87352" y="3986251"/>
            <a:ext cx="2088232" cy="52322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惯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7537" y="1202530"/>
            <a:ext cx="7855149" cy="537855"/>
            <a:chOff x="284685" y="1464140"/>
            <a:chExt cx="7855149" cy="5378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685" y="1478775"/>
              <a:ext cx="4097535" cy="523220"/>
              <a:chOff x="284685" y="1478775"/>
              <a:chExt cx="4097535" cy="523220"/>
            </a:xfrm>
          </p:grpSpPr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7718572"/>
                  </p:ext>
                </p:extLst>
              </p:nvPr>
            </p:nvGraphicFramePr>
            <p:xfrm>
              <a:off x="2451820" y="1480831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930320" imgH="469800" progId="Equation.DSMT4">
                      <p:embed/>
                    </p:oleObj>
                  </mc:Choice>
                  <mc:Fallback>
                    <p:oleObj name="Equation" r:id="rId2" imgW="1930320" imgH="469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1820" y="1480831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363517" y="1464140"/>
              <a:ext cx="377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，它的秩为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有两个</a:t>
              </a:r>
              <a:endParaRPr lang="zh-CN" altLang="en-US" sz="2800" b="1" dirty="0"/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99659"/>
              </p:ext>
            </p:extLst>
          </p:nvPr>
        </p:nvGraphicFramePr>
        <p:xfrm>
          <a:off x="4762500" y="23685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304560" progId="Equation.DSMT4">
                  <p:embed/>
                </p:oleObj>
              </mc:Choice>
              <mc:Fallback>
                <p:oleObj name="Equation" r:id="rId4" imgW="177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3685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4"/>
          <p:cNvSpPr txBox="1"/>
          <p:nvPr/>
        </p:nvSpPr>
        <p:spPr>
          <a:xfrm>
            <a:off x="248864" y="4024798"/>
            <a:ext cx="334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中</a:t>
            </a:r>
            <a:r>
              <a:rPr lang="zh-CN" altLang="zh-CN" sz="2800" b="1" dirty="0"/>
              <a:t>正数的个数</a:t>
            </a:r>
            <a:r>
              <a:rPr lang="zh-CN" altLang="en-US" sz="2800" b="1" dirty="0"/>
              <a:t>相等。</a:t>
            </a:r>
            <a:endParaRPr lang="zh-CN" altLang="zh-CN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23528" y="404664"/>
            <a:ext cx="2426692" cy="523220"/>
            <a:chOff x="323528" y="404664"/>
            <a:chExt cx="1612016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62" y="404664"/>
              <a:ext cx="1564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惯性定理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8864" y="1817102"/>
            <a:ext cx="4067549" cy="531778"/>
            <a:chOff x="129209" y="1915933"/>
            <a:chExt cx="4067549" cy="53177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9209" y="1924491"/>
              <a:ext cx="2580061" cy="523220"/>
              <a:chOff x="129209" y="1924491"/>
              <a:chExt cx="2580061" cy="523220"/>
            </a:xfrm>
          </p:grpSpPr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2239559"/>
                  </p:ext>
                </p:extLst>
              </p:nvPr>
            </p:nvGraphicFramePr>
            <p:xfrm>
              <a:off x="1756770" y="1994306"/>
              <a:ext cx="9525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952200" imgH="355320" progId="Equation.DSMT4">
                      <p:embed/>
                    </p:oleObj>
                  </mc:Choice>
                  <mc:Fallback>
                    <p:oleObj name="Equation" r:id="rId6" imgW="95220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770" y="1994306"/>
                            <a:ext cx="9525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Box 25"/>
              <p:cNvSpPr txBox="1"/>
              <p:nvPr/>
            </p:nvSpPr>
            <p:spPr>
              <a:xfrm>
                <a:off x="129209" y="1924491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可逆变换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754833" y="1915933"/>
              <a:ext cx="288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及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047479"/>
                </p:ext>
              </p:extLst>
            </p:nvPr>
          </p:nvGraphicFramePr>
          <p:xfrm>
            <a:off x="3256958" y="2027644"/>
            <a:ext cx="939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600" imgH="317160" progId="Equation.DSMT4">
                    <p:embed/>
                  </p:oleObj>
                </mc:Choice>
                <mc:Fallback>
                  <p:oleObj name="Equation" r:id="rId8" imgW="9396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958" y="2027644"/>
                          <a:ext cx="9398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283566" y="2439153"/>
            <a:ext cx="5326659" cy="523220"/>
            <a:chOff x="283566" y="2439153"/>
            <a:chExt cx="5326659" cy="52322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983804"/>
                </p:ext>
              </p:extLst>
            </p:nvPr>
          </p:nvGraphicFramePr>
          <p:xfrm>
            <a:off x="714375" y="2459038"/>
            <a:ext cx="48958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76560" imgH="482400" progId="Equation.DSMT4">
                    <p:embed/>
                  </p:oleObj>
                </mc:Choice>
                <mc:Fallback>
                  <p:oleObj name="Equation" r:id="rId10" imgW="48765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2459038"/>
                          <a:ext cx="489585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27"/>
            <p:cNvSpPr txBox="1"/>
            <p:nvPr/>
          </p:nvSpPr>
          <p:spPr>
            <a:xfrm>
              <a:off x="283566" y="2439153"/>
              <a:ext cx="54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使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1519" y="2978150"/>
            <a:ext cx="5333306" cy="523428"/>
            <a:chOff x="251519" y="2978150"/>
            <a:chExt cx="5333306" cy="523428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792701"/>
                </p:ext>
              </p:extLst>
            </p:nvPr>
          </p:nvGraphicFramePr>
          <p:xfrm>
            <a:off x="809625" y="2978150"/>
            <a:ext cx="4775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775040" imgH="482400" progId="Equation.DSMT4">
                    <p:embed/>
                  </p:oleObj>
                </mc:Choice>
                <mc:Fallback>
                  <p:oleObj name="Equation" r:id="rId12" imgW="47750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25" y="2978150"/>
                          <a:ext cx="47752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27"/>
            <p:cNvSpPr txBox="1"/>
            <p:nvPr/>
          </p:nvSpPr>
          <p:spPr>
            <a:xfrm>
              <a:off x="251519" y="2978358"/>
              <a:ext cx="57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及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2638" y="3501578"/>
            <a:ext cx="6413587" cy="523220"/>
            <a:chOff x="212638" y="3501578"/>
            <a:chExt cx="6413587" cy="523220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643004"/>
                </p:ext>
              </p:extLst>
            </p:nvPr>
          </p:nvGraphicFramePr>
          <p:xfrm>
            <a:off x="5026025" y="3560763"/>
            <a:ext cx="1600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00200" imgH="406080" progId="Equation.DSMT4">
                    <p:embed/>
                  </p:oleObj>
                </mc:Choice>
                <mc:Fallback>
                  <p:oleObj name="Equation" r:id="rId14" imgW="1600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25" y="3560763"/>
                          <a:ext cx="1600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组合 28"/>
            <p:cNvGrpSpPr/>
            <p:nvPr/>
          </p:nvGrpSpPr>
          <p:grpSpPr>
            <a:xfrm>
              <a:off x="212638" y="3501578"/>
              <a:ext cx="4935426" cy="523220"/>
              <a:chOff x="212638" y="3501578"/>
              <a:chExt cx="4935426" cy="52322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12638" y="3501578"/>
                <a:ext cx="2141625" cy="523220"/>
                <a:chOff x="212638" y="3501578"/>
                <a:chExt cx="2141625" cy="523220"/>
              </a:xfrm>
            </p:grpSpPr>
            <p:sp>
              <p:nvSpPr>
                <p:cNvPr id="42" name="TextBox 27"/>
                <p:cNvSpPr txBox="1"/>
                <p:nvPr/>
              </p:nvSpPr>
              <p:spPr>
                <a:xfrm>
                  <a:off x="212638" y="3501578"/>
                  <a:ext cx="5429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2800" b="1" dirty="0"/>
                    <a:t>则</a:t>
                  </a:r>
                </a:p>
              </p:txBody>
            </p:sp>
            <p:graphicFrame>
              <p:nvGraphicFramePr>
                <p:cNvPr id="14" name="对象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6854088"/>
                    </p:ext>
                  </p:extLst>
                </p:nvPr>
              </p:nvGraphicFramePr>
              <p:xfrm>
                <a:off x="792163" y="3560763"/>
                <a:ext cx="15621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1562040" imgH="406080" progId="Equation.DSMT4">
                        <p:embed/>
                      </p:oleObj>
                    </mc:Choice>
                    <mc:Fallback>
                      <p:oleObj name="Equation" r:id="rId16" imgW="1562040" imgH="4060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2163" y="3560763"/>
                              <a:ext cx="1562100" cy="406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" name="TextBox 14"/>
              <p:cNvSpPr txBox="1"/>
              <p:nvPr/>
            </p:nvSpPr>
            <p:spPr>
              <a:xfrm>
                <a:off x="2339752" y="3501578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中正数的个数与</a:t>
                </a:r>
              </a:p>
            </p:txBody>
          </p:sp>
        </p:grpSp>
      </p:grpSp>
      <p:sp>
        <p:nvSpPr>
          <p:cNvPr id="47" name="圆角矩形标注 46"/>
          <p:cNvSpPr/>
          <p:nvPr/>
        </p:nvSpPr>
        <p:spPr>
          <a:xfrm>
            <a:off x="6012160" y="1817102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12160" y="1825660"/>
            <a:ext cx="20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正惯性指数</a:t>
            </a:r>
          </a:p>
        </p:txBody>
      </p:sp>
      <p:sp>
        <p:nvSpPr>
          <p:cNvPr id="60" name="圆角矩形标注 59"/>
          <p:cNvSpPr/>
          <p:nvPr/>
        </p:nvSpPr>
        <p:spPr>
          <a:xfrm>
            <a:off x="6012159" y="2877205"/>
            <a:ext cx="1872207" cy="523220"/>
          </a:xfrm>
          <a:prstGeom prst="wedgeRoundRectCallout">
            <a:avLst>
              <a:gd name="adj1" fmla="val -111201"/>
              <a:gd name="adj2" fmla="val 1608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TextBox 47"/>
          <p:cNvSpPr txBox="1"/>
          <p:nvPr/>
        </p:nvSpPr>
        <p:spPr>
          <a:xfrm>
            <a:off x="6002437" y="2938760"/>
            <a:ext cx="20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负惯性指数</a:t>
            </a:r>
          </a:p>
        </p:txBody>
      </p:sp>
      <p:sp>
        <p:nvSpPr>
          <p:cNvPr id="65" name="TextBox 34"/>
          <p:cNvSpPr txBox="1"/>
          <p:nvPr/>
        </p:nvSpPr>
        <p:spPr>
          <a:xfrm>
            <a:off x="3419872" y="4005094"/>
            <a:ext cx="417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从而负数的个数也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相等。</a:t>
            </a:r>
            <a:endParaRPr lang="zh-CN" altLang="zh-CN" sz="2800" b="1" dirty="0"/>
          </a:p>
        </p:txBody>
      </p:sp>
      <p:sp>
        <p:nvSpPr>
          <p:cNvPr id="67" name="TextBox 30"/>
          <p:cNvSpPr txBox="1"/>
          <p:nvPr/>
        </p:nvSpPr>
        <p:spPr>
          <a:xfrm>
            <a:off x="283566" y="4552453"/>
            <a:ext cx="7744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 设二次型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正惯性指数</a:t>
            </a:r>
            <a:r>
              <a:rPr lang="zh-CN" altLang="en-US" sz="2800" b="1" dirty="0">
                <a:latin typeface="+mn-ea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+mn-ea"/>
              </a:rPr>
              <a:t> ,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秩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800" b="1" i="1" dirty="0">
                <a:latin typeface="Times New Roman"/>
                <a:cs typeface="Times New Roman"/>
              </a:rPr>
              <a:t>f </a:t>
            </a:r>
            <a:r>
              <a:rPr lang="zh-CN" altLang="zh-CN" sz="2800" b="1" dirty="0">
                <a:latin typeface="Times New Roman"/>
                <a:cs typeface="Times New Roman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规范型</a:t>
            </a:r>
            <a:r>
              <a:rPr lang="zh-CN" altLang="en-US" sz="2800" b="1" dirty="0">
                <a:latin typeface="宋体"/>
              </a:rPr>
              <a:t>可确定为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88030"/>
              </p:ext>
            </p:extLst>
          </p:nvPr>
        </p:nvGraphicFramePr>
        <p:xfrm>
          <a:off x="3243263" y="5073650"/>
          <a:ext cx="430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05240" imgH="495000" progId="Equation.DSMT4">
                  <p:embed/>
                </p:oleObj>
              </mc:Choice>
              <mc:Fallback>
                <p:oleObj name="Equation" r:id="rId18" imgW="43052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5073650"/>
                        <a:ext cx="430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</p:spTree>
    <p:extLst>
      <p:ext uri="{BB962C8B-B14F-4D97-AF65-F5344CB8AC3E}">
        <p14:creationId xmlns:p14="http://schemas.microsoft.com/office/powerpoint/2010/main" val="40451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63" grpId="0"/>
      <p:bldP spid="47" grpId="0" animBg="1"/>
      <p:bldP spid="60" grpId="0" animBg="1"/>
      <p:bldP spid="61" grpId="0"/>
      <p:bldP spid="65" grpId="0"/>
      <p:bldP spid="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6463" y="1179598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惯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1961" y="983987"/>
            <a:ext cx="7887716" cy="523220"/>
            <a:chOff x="284685" y="1478775"/>
            <a:chExt cx="7887716" cy="523220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685" y="1478775"/>
              <a:ext cx="4300338" cy="523220"/>
              <a:chOff x="284685" y="1478775"/>
              <a:chExt cx="4300338" cy="523220"/>
            </a:xfrm>
          </p:grpSpPr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8716908"/>
                  </p:ext>
                </p:extLst>
              </p:nvPr>
            </p:nvGraphicFramePr>
            <p:xfrm>
              <a:off x="2654623" y="1525260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930320" imgH="469800" progId="Equation.DSMT4">
                      <p:embed/>
                    </p:oleObj>
                  </mc:Choice>
                  <mc:Fallback>
                    <p:oleObj name="Equation" r:id="rId2" imgW="1930320" imgH="469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4623" y="1525260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</a:rPr>
                  <a:t>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555950" y="1478775"/>
              <a:ext cx="3616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，经过可逆变换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x=Cy,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80487"/>
              </p:ext>
            </p:extLst>
          </p:nvPr>
        </p:nvGraphicFramePr>
        <p:xfrm>
          <a:off x="4736924" y="1631316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304560" progId="Equation.DSMT4">
                  <p:embed/>
                </p:oleObj>
              </mc:Choice>
              <mc:Fallback>
                <p:oleObj name="Equation" r:id="rId4" imgW="177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924" y="1631316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91626" y="261817"/>
            <a:ext cx="4752528" cy="523220"/>
            <a:chOff x="323528" y="404664"/>
            <a:chExt cx="1612016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62" y="404664"/>
              <a:ext cx="1564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 惯性定理告诉我们</a:t>
              </a: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590746"/>
              </p:ext>
            </p:extLst>
          </p:nvPr>
        </p:nvGraphicFramePr>
        <p:xfrm>
          <a:off x="699167" y="2187710"/>
          <a:ext cx="25511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9800" imgH="596880" progId="Equation.DSMT4">
                  <p:embed/>
                </p:oleObj>
              </mc:Choice>
              <mc:Fallback>
                <p:oleObj name="Equation" r:id="rId6" imgW="25398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67" y="2187710"/>
                        <a:ext cx="25511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1968" y="3123814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（合同矩阵）具有相同的正惯性指数和负惯性指数，都与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具有相同的正惯性指数和负惯性指数。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992" y="1520474"/>
            <a:ext cx="361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Bz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289"/>
              </p:ext>
            </p:extLst>
          </p:nvPr>
        </p:nvGraphicFramePr>
        <p:xfrm>
          <a:off x="4140024" y="2194110"/>
          <a:ext cx="2435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583920" progId="Equation.DSMT4">
                  <p:embed/>
                </p:oleObj>
              </mc:Choice>
              <mc:Fallback>
                <p:oleObj name="Equation" r:id="rId8" imgW="2425680" imgH="5839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24" y="2194110"/>
                        <a:ext cx="24352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18">
            <a:extLst>
              <a:ext uri="{FF2B5EF4-FFF2-40B4-BE49-F238E27FC236}">
                <a16:creationId xmlns:a16="http://schemas.microsoft.com/office/drawing/2014/main" id="{A216DB55-0B6F-70AB-66D9-5901D635D13E}"/>
              </a:ext>
            </a:extLst>
          </p:cNvPr>
          <p:cNvSpPr/>
          <p:nvPr/>
        </p:nvSpPr>
        <p:spPr>
          <a:xfrm>
            <a:off x="505764" y="4484474"/>
            <a:ext cx="7498117" cy="69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A6D6A-679B-50C6-38D6-7AD9AA4031CA}"/>
              </a:ext>
            </a:extLst>
          </p:cNvPr>
          <p:cNvSpPr/>
          <p:nvPr/>
        </p:nvSpPr>
        <p:spPr>
          <a:xfrm>
            <a:off x="699167" y="4538449"/>
            <a:ext cx="69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正惯性指数</a:t>
            </a:r>
            <a:r>
              <a:rPr lang="zh-CN" altLang="en-US" sz="2800" b="1" dirty="0"/>
              <a:t>等于 矩阵特征值中正项的个数</a:t>
            </a:r>
          </a:p>
        </p:txBody>
      </p:sp>
      <p:sp>
        <p:nvSpPr>
          <p:cNvPr id="7" name="圆角矩形 23">
            <a:extLst>
              <a:ext uri="{FF2B5EF4-FFF2-40B4-BE49-F238E27FC236}">
                <a16:creationId xmlns:a16="http://schemas.microsoft.com/office/drawing/2014/main" id="{0A0349FE-36AA-C3EE-35F4-DE21E4EEE61B}"/>
              </a:ext>
            </a:extLst>
          </p:cNvPr>
          <p:cNvSpPr/>
          <p:nvPr/>
        </p:nvSpPr>
        <p:spPr>
          <a:xfrm>
            <a:off x="555150" y="5305276"/>
            <a:ext cx="7498117" cy="69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4006D8-C3FF-D1B3-33D9-C3FC7CF7CD3E}"/>
              </a:ext>
            </a:extLst>
          </p:cNvPr>
          <p:cNvSpPr/>
          <p:nvPr/>
        </p:nvSpPr>
        <p:spPr>
          <a:xfrm>
            <a:off x="748553" y="5359251"/>
            <a:ext cx="69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负惯性指数</a:t>
            </a:r>
            <a:r>
              <a:rPr lang="zh-CN" altLang="en-US" sz="2800" b="1" dirty="0"/>
              <a:t>等于 矩阵特征值中负项的个数</a:t>
            </a:r>
          </a:p>
        </p:txBody>
      </p:sp>
    </p:spTree>
    <p:extLst>
      <p:ext uri="{BB962C8B-B14F-4D97-AF65-F5344CB8AC3E}">
        <p14:creationId xmlns:p14="http://schemas.microsoft.com/office/powerpoint/2010/main" val="31165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9" grpId="0"/>
      <p:bldP spid="4" grpId="0" animBg="1"/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072768"/>
            <a:ext cx="7315200" cy="22842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的秩为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正惯性指数为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负惯性指数为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42178"/>
              </p:ext>
            </p:extLst>
          </p:nvPr>
        </p:nvGraphicFramePr>
        <p:xfrm>
          <a:off x="971600" y="1099592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84700" imgH="457200" progId="Equation.DSMT4">
                  <p:embed/>
                </p:oleObj>
              </mc:Choice>
              <mc:Fallback>
                <p:oleObj name="Equation" r:id="rId12" imgW="458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99592"/>
                        <a:ext cx="458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15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072768"/>
            <a:ext cx="7315200" cy="22842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的秩为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正惯性指数为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负惯性指数为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71600" y="1099592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84700" imgH="457200" progId="Equation.DSMT4">
                  <p:embed/>
                </p:oleObj>
              </mc:Choice>
              <mc:Fallback>
                <p:oleObj name="Equation" r:id="rId12" imgW="4584700" imgH="457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99592"/>
                        <a:ext cx="458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FEC282B-3015-FD31-ACDF-81B7368BFCEF}"/>
              </a:ext>
            </a:extLst>
          </p:cNvPr>
          <p:cNvSpPr txBox="1"/>
          <p:nvPr/>
        </p:nvSpPr>
        <p:spPr>
          <a:xfrm>
            <a:off x="3512680" y="15499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888B1B-EB95-B98C-28E4-C5BB35F7139C}"/>
              </a:ext>
            </a:extLst>
          </p:cNvPr>
          <p:cNvSpPr txBox="1"/>
          <p:nvPr/>
        </p:nvSpPr>
        <p:spPr>
          <a:xfrm>
            <a:off x="4365213" y="19840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5B952-C597-4527-9517-A79D73470C11}"/>
              </a:ext>
            </a:extLst>
          </p:cNvPr>
          <p:cNvSpPr txBox="1"/>
          <p:nvPr/>
        </p:nvSpPr>
        <p:spPr>
          <a:xfrm>
            <a:off x="4402723" y="24218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579" y="104451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     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阶实对称矩阵</a:t>
            </a:r>
            <a:r>
              <a:rPr lang="zh-CN" altLang="zh-CN" sz="2800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阶单位矩阵，</a:t>
            </a:r>
            <a:endParaRPr lang="zh-CN" altLang="en-US" sz="2800" b="1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2571" y="1673424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/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dirty="0"/>
              <a:t>，</a:t>
            </a:r>
            <a:r>
              <a:rPr lang="zh-CN" altLang="zh-CN" sz="2800" b="1" dirty="0"/>
              <a:t>且</a:t>
            </a:r>
            <a:r>
              <a:rPr lang="en-US" altLang="zh-CN" sz="2800" dirty="0"/>
              <a:t>|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/>
              <a:t>|=</a:t>
            </a:r>
            <a:r>
              <a:rPr lang="en-US" altLang="zh-CN" sz="2800" dirty="0"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zh-CN" sz="2800" dirty="0"/>
              <a:t>，</a:t>
            </a:r>
            <a:r>
              <a:rPr lang="zh-CN" altLang="zh-CN" sz="2800" b="1" dirty="0"/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/>
              <a:t>的特征值为</a:t>
            </a:r>
            <a:endParaRPr lang="en-US" altLang="zh-CN" sz="2800" b="1" dirty="0"/>
          </a:p>
          <a:p>
            <a:r>
              <a:rPr lang="zh-CN" altLang="en-US" sz="2800" b="1" dirty="0"/>
              <a:t>（                           ）</a:t>
            </a:r>
            <a:endParaRPr lang="en-US" altLang="zh-CN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2571" y="260952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二次型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正、负惯性指数分别</a:t>
            </a:r>
            <a:r>
              <a:rPr lang="zh-CN" altLang="zh-CN" sz="2800" b="1" dirty="0"/>
              <a:t>为</a:t>
            </a:r>
            <a:r>
              <a:rPr lang="zh-CN" altLang="en-US" sz="2800" b="1" dirty="0"/>
              <a:t>（                  ）</a:t>
            </a:r>
            <a:endParaRPr lang="zh-CN" altLang="zh-C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2571" y="332960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二次型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规范形</a:t>
            </a:r>
            <a:r>
              <a:rPr lang="zh-CN" altLang="zh-CN" sz="2800" b="1" dirty="0"/>
              <a:t>为</a:t>
            </a:r>
            <a:r>
              <a:rPr lang="zh-CN" altLang="en-US" sz="2800" b="1" dirty="0"/>
              <a:t>（                           ）</a:t>
            </a:r>
            <a:endParaRPr lang="zh-CN" altLang="zh-CN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0643" y="2052628"/>
            <a:ext cx="187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1283" y="2556684"/>
            <a:ext cx="144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35512"/>
              </p:ext>
            </p:extLst>
          </p:nvPr>
        </p:nvGraphicFramePr>
        <p:xfrm>
          <a:off x="4664556" y="3323868"/>
          <a:ext cx="163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DSMT4">
                  <p:embed/>
                </p:oleObj>
              </mc:Choice>
              <mc:Fallback>
                <p:oleObj name="Equation" r:id="rId2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556" y="3323868"/>
                        <a:ext cx="1631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2571" y="397768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二次型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规范形</a:t>
            </a:r>
            <a:r>
              <a:rPr lang="zh-CN" altLang="zh-CN" sz="2800" b="1" dirty="0"/>
              <a:t>为</a:t>
            </a:r>
            <a:r>
              <a:rPr lang="zh-CN" altLang="en-US" sz="2800" b="1" dirty="0"/>
              <a:t>（                           ）</a:t>
            </a:r>
            <a:endParaRPr lang="zh-CN" altLang="zh-CN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34274"/>
              </p:ext>
            </p:extLst>
          </p:nvPr>
        </p:nvGraphicFramePr>
        <p:xfrm>
          <a:off x="4717067" y="3996844"/>
          <a:ext cx="1784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57200" progId="Equation.DSMT4">
                  <p:embed/>
                </p:oleObj>
              </mc:Choice>
              <mc:Fallback>
                <p:oleObj name="Equation" r:id="rId4" imgW="1777680" imgH="4572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067" y="3996844"/>
                        <a:ext cx="1784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3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2&quot;]},{&quot;num&quot;:2,&quot;caseSensitive&quot;:false,&quot;fuzzyMatch&quot;:false,&quot;Score&quot;:1.0,&quot;answers&quot;:[&quot;1&quot;]},{&quot;num&quot;:3,&quot;caseSensitive&quot;:false,&quot;fuzzyMatch&quot;:false,&quot;Score&quot;:1.0,&quot;answers&quot;:[&quot;1&quot;]}]"/>
  <p:tag name="PROBLEMSCORE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2&quot;]},{&quot;num&quot;:2,&quot;caseSensitive&quot;:false,&quot;fuzzyMatch&quot;:false,&quot;Score&quot;:1.0,&quot;answers&quot;:[&quot;1&quot;]},{&quot;num&quot;:3,&quot;caseSensitive&quot;:false,&quot;fuzzyMatch&quot;:false,&quot;Score&quot;:1.0,&quot;answers&quot;:[&quot;1&quot;]}]"/>
  <p:tag name="PROBLEMSCORE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gt;1&quot;]},{&quot;num&quot;:2,&quot;caseSensitive&quot;:false,&quot;fuzzyMatch&quot;:false,&quot;Score&quot;:1.0,&quot;answers&quot;:[&quot;&gt;n&quot;]}]"/>
  <p:tag name="PROBLEMSCORE" val="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gt;1&quot;]},{&quot;num&quot;:2,&quot;caseSensitive&quot;:false,&quot;fuzzyMatch&quot;:false,&quot;Score&quot;:1.0,&quot;answers&quot;:[&quot;&gt;n&quot;]}]"/>
  <p:tag name="PROBLEMSCORE" val="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5530</TotalTime>
  <Words>1923</Words>
  <Application>Microsoft Office PowerPoint</Application>
  <PresentationFormat>全屏显示(4:3)</PresentationFormat>
  <Paragraphs>395</Paragraphs>
  <Slides>30</Slides>
  <Notes>0</Notes>
  <HiddenSlides>12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宋体</vt:lpstr>
      <vt:lpstr>Microsoft Yahei</vt:lpstr>
      <vt:lpstr>Arial</vt:lpstr>
      <vt:lpstr>Calibri</vt:lpstr>
      <vt:lpstr>Times New Roman</vt:lpstr>
      <vt:lpstr>主题2</vt:lpstr>
      <vt:lpstr>Equation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PowerPoint 演示文稿</vt:lpstr>
      <vt:lpstr>PowerPoint 演示文稿</vt:lpstr>
      <vt:lpstr>5.5 二 次 型 及 其 标 准 型</vt:lpstr>
      <vt:lpstr>5.5 二 次 型 及 其 标 准 型</vt:lpstr>
      <vt:lpstr>第五章   相似矩阵及二次型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PowerPoint 演示文稿</vt:lpstr>
      <vt:lpstr>PowerPoint 演示文稿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429</cp:revision>
  <dcterms:created xsi:type="dcterms:W3CDTF">2015-01-05T18:34:44Z</dcterms:created>
  <dcterms:modified xsi:type="dcterms:W3CDTF">2023-11-23T14:16:34Z</dcterms:modified>
</cp:coreProperties>
</file>