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63" r:id="rId3"/>
    <p:sldId id="415" r:id="rId4"/>
    <p:sldId id="404" r:id="rId5"/>
    <p:sldId id="378" r:id="rId7"/>
    <p:sldId id="308" r:id="rId8"/>
    <p:sldId id="287" r:id="rId9"/>
    <p:sldId id="406" r:id="rId10"/>
    <p:sldId id="320" r:id="rId11"/>
    <p:sldId id="344" r:id="rId12"/>
    <p:sldId id="373" r:id="rId13"/>
    <p:sldId id="291" r:id="rId14"/>
    <p:sldId id="293" r:id="rId15"/>
    <p:sldId id="292" r:id="rId16"/>
    <p:sldId id="374" r:id="rId17"/>
    <p:sldId id="413" r:id="rId18"/>
    <p:sldId id="414" r:id="rId19"/>
    <p:sldId id="391" r:id="rId20"/>
    <p:sldId id="375" r:id="rId21"/>
    <p:sldId id="392" r:id="rId22"/>
    <p:sldId id="382" r:id="rId23"/>
    <p:sldId id="299" r:id="rId24"/>
    <p:sldId id="409" r:id="rId25"/>
    <p:sldId id="383" r:id="rId26"/>
    <p:sldId id="376" r:id="rId27"/>
    <p:sldId id="396" r:id="rId28"/>
    <p:sldId id="397" r:id="rId29"/>
    <p:sldId id="393" r:id="rId30"/>
    <p:sldId id="394" r:id="rId31"/>
    <p:sldId id="411" r:id="rId32"/>
    <p:sldId id="322" r:id="rId33"/>
    <p:sldId id="324" r:id="rId34"/>
    <p:sldId id="408" r:id="rId35"/>
    <p:sldId id="325" r:id="rId36"/>
    <p:sldId id="326" r:id="rId37"/>
    <p:sldId id="410" r:id="rId38"/>
    <p:sldId id="327" r:id="rId39"/>
    <p:sldId id="407" r:id="rId40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81C"/>
    <a:srgbClr val="E4C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4" autoAdjust="0"/>
    <p:restoredTop sz="94626" autoAdjust="0"/>
  </p:normalViewPr>
  <p:slideViewPr>
    <p:cSldViewPr showGuides="1">
      <p:cViewPr varScale="1">
        <p:scale>
          <a:sx n="68" d="100"/>
          <a:sy n="68" d="100"/>
        </p:scale>
        <p:origin x="-10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4" Type="http://schemas.openxmlformats.org/officeDocument/2006/relationships/tags" Target="tags/tag8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B0CC4D66-61DB-49E7-BAEA-89885E977FD6}" type="presOf" srcId="{45ECB1DE-4976-41EA-BF4A-BA9625218151}" destId="{61DA2F6A-A3A4-47F6-9631-E32DDDDECDEE}" srcOrd="0" destOrd="0" presId="urn:microsoft.com/office/officeart/2005/8/layout/venn1"/>
    <dgm:cxn modelId="{EA758E7E-8BFF-41B9-96FF-D1CF5E1610C3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AF310D5-EEF5-4DC3-83B1-B4803445688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FCB4742-8D43-489A-BBF7-CC1618D35DDE}" type="presOf" srcId="{CE6CFCA0-C49C-4951-BE4A-2894AF7F0369}" destId="{7B1E7C52-CF18-48B2-BB65-024F73E359D3}" srcOrd="0" destOrd="0" presId="urn:microsoft.com/office/officeart/2005/8/layout/venn1"/>
    <dgm:cxn modelId="{940C2563-554A-40FF-BFAA-B9E7252C1331}" type="presOf" srcId="{21F9EB01-2DBC-4DE3-BF4F-D736561A8F50}" destId="{EDBBB33F-27B5-48AE-A61C-C9DE23066AD1}" srcOrd="0" destOrd="0" presId="urn:microsoft.com/office/officeart/2005/8/layout/venn1"/>
    <dgm:cxn modelId="{A68D63EC-F0C0-48C7-85F1-4B6BB935A87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5D5C12DA-2293-40FC-9C98-B8EBC099190B}" type="presOf" srcId="{4E65984A-BA92-43D1-B9A2-B9086CB43038}" destId="{952DD290-D500-4BE9-9525-723274617DF1}" srcOrd="0" destOrd="0" presId="urn:microsoft.com/office/officeart/2005/8/layout/venn1"/>
    <dgm:cxn modelId="{D43FCD64-D388-4F1E-81B9-6AE5D558BA3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F2702CE-E9D9-422B-8A29-83C8384984E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#4" qsCatId="simple" csTypeId="urn:microsoft.com/office/officeart/2005/8/colors/accent1_2#4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5"/>
      <dgm:spPr/>
      <dgm:t>
        <a:bodyPr/>
        <a:lstStyle/>
        <a:p>
          <a:endParaRPr lang="zh-CN" altLang="en-US"/>
        </a:p>
      </dgm:t>
    </dgm:pt>
  </dgm:ptLst>
  <dgm:cxnLst>
    <dgm:cxn modelId="{7E47EBF9-071A-48E8-8DDF-9B2761B17C55}" type="presOf" srcId="{A4DBE9E6-97EB-4725-A2C1-3C97D390DE6E}" destId="{CD4B3101-F142-4E5E-B80A-8D9996F097C7}" srcOrd="0" destOrd="0" presId="urn:microsoft.com/office/officeart/2005/8/layout/venn1"/>
    <dgm:cxn modelId="{43D1A862-1819-4382-88C8-92EC13DE91AF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FE8A4CA-71B5-49AE-881D-C3BACB9E8C8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4B9BC46-93C9-4047-AAD5-A14D165FCF9F}" type="presOf" srcId="{B9B3E140-8B8D-4175-BD94-00D1649702AA}" destId="{6DAFA64C-DC3D-43CC-9306-9A83B9F4FF30}" srcOrd="0" destOrd="0" presId="urn:microsoft.com/office/officeart/2005/8/layout/venn1"/>
    <dgm:cxn modelId="{D6041BE0-6D4E-473B-A1ED-2F2B3022DA1D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7E773E1-BF54-4BA0-BDD2-2C83FEC9343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81CDEC6-F3C1-4873-BDF7-C03E8B350879}" type="presOf" srcId="{AABD46EF-623D-4EC1-9905-9F9517C84035}" destId="{8A8110AF-7FCF-4E47-932E-B9CB33926204}" srcOrd="0" destOrd="0" presId="urn:microsoft.com/office/officeart/2005/8/layout/venn1"/>
    <dgm:cxn modelId="{C9EA9A5D-C28C-4927-B438-5465022C1C39}" type="presOf" srcId="{938154DC-7DEC-4435-8AEE-F287F60DA644}" destId="{A319629E-037B-4B5B-8915-441F51FA60BC}" srcOrd="0" destOrd="0" presId="urn:microsoft.com/office/officeart/2005/8/layout/venn1"/>
    <dgm:cxn modelId="{8B6FDE82-CBB2-4741-B2CC-8A894F534C5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92001" cy="392001"/>
        <a:chOff x="0" y="0"/>
        <a:chExt cx="392001" cy="392001"/>
      </a:xfrm>
    </dsp:grpSpPr>
    <dsp:sp modelId="{04E584C8-CAF4-4F3A-A494-457051CBD1BA}">
      <dsp:nvSpPr>
        <dsp:cNvPr id="3" name="椭圆 2"/>
        <dsp:cNvSpPr/>
      </dsp:nvSpPr>
      <dsp:spPr bwMode="white">
        <a:xfrm>
          <a:off x="0" y="156833"/>
          <a:ext cx="392001" cy="39200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大</a:t>
          </a:r>
        </a:p>
      </dsp:txBody>
      <dsp:txXfrm>
        <a:off x="0" y="156833"/>
        <a:ext cx="392001" cy="392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31330" cy="431330"/>
        <a:chOff x="0" y="0"/>
        <a:chExt cx="431330" cy="431330"/>
      </a:xfrm>
    </dsp:grpSpPr>
    <dsp:sp modelId="{EDBBB33F-27B5-48AE-A61C-C9DE23066AD1}">
      <dsp:nvSpPr>
        <dsp:cNvPr id="3" name="椭圆 2"/>
        <dsp:cNvSpPr/>
      </dsp:nvSpPr>
      <dsp:spPr bwMode="white">
        <a:xfrm>
          <a:off x="0" y="274337"/>
          <a:ext cx="431330" cy="43133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连</a:t>
          </a:r>
        </a:p>
      </dsp:txBody>
      <dsp:txXfrm>
        <a:off x="0" y="274337"/>
        <a:ext cx="431330" cy="431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94150" cy="494150"/>
        <a:chOff x="0" y="0"/>
        <a:chExt cx="494150" cy="494150"/>
      </a:xfrm>
    </dsp:grpSpPr>
    <dsp:sp modelId="{952DD290-D500-4BE9-9525-723274617DF1}">
      <dsp:nvSpPr>
        <dsp:cNvPr id="3" name="椭圆 2"/>
        <dsp:cNvSpPr/>
      </dsp:nvSpPr>
      <dsp:spPr bwMode="white">
        <a:xfrm>
          <a:off x="0" y="0"/>
          <a:ext cx="494150" cy="49415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事</a:t>
          </a:r>
        </a:p>
      </dsp:txBody>
      <dsp:txXfrm>
        <a:off x="0" y="0"/>
        <a:ext cx="494150" cy="4941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03851" cy="503851"/>
        <a:chOff x="0" y="0"/>
        <a:chExt cx="503851" cy="503851"/>
      </a:xfrm>
    </dsp:grpSpPr>
    <dsp:sp modelId="{CD4B3101-F142-4E5E-B80A-8D9996F097C7}">
      <dsp:nvSpPr>
        <dsp:cNvPr id="3" name="椭圆 2"/>
        <dsp:cNvSpPr/>
      </dsp:nvSpPr>
      <dsp:spPr bwMode="white">
        <a:xfrm>
          <a:off x="0" y="92031"/>
          <a:ext cx="503851" cy="5038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海</a:t>
          </a:r>
        </a:p>
      </dsp:txBody>
      <dsp:txXfrm>
        <a:off x="0" y="92031"/>
        <a:ext cx="503851" cy="5038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4573" cy="544573"/>
        <a:chOff x="0" y="0"/>
        <a:chExt cx="544573" cy="544573"/>
      </a:xfrm>
    </dsp:grpSpPr>
    <dsp:sp modelId="{6DAFA64C-DC3D-43CC-9306-9A83B9F4FF30}">
      <dsp:nvSpPr>
        <dsp:cNvPr id="3" name="椭圆 2"/>
        <dsp:cNvSpPr/>
      </dsp:nvSpPr>
      <dsp:spPr bwMode="white">
        <a:xfrm>
          <a:off x="0" y="80547"/>
          <a:ext cx="544573" cy="54457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大</a:t>
          </a:r>
        </a:p>
      </dsp:txBody>
      <dsp:txXfrm>
        <a:off x="0" y="80547"/>
        <a:ext cx="544573" cy="544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46693" cy="446693"/>
        <a:chOff x="0" y="0"/>
        <a:chExt cx="446693" cy="446693"/>
      </a:xfrm>
    </dsp:grpSpPr>
    <dsp:sp modelId="{A319629E-037B-4B5B-8915-441F51FA60BC}">
      <dsp:nvSpPr>
        <dsp:cNvPr id="3" name="椭圆 2"/>
        <dsp:cNvSpPr/>
      </dsp:nvSpPr>
      <dsp:spPr bwMode="white">
        <a:xfrm>
          <a:off x="0" y="177037"/>
          <a:ext cx="446693" cy="44669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学</a:t>
          </a:r>
        </a:p>
      </dsp:txBody>
      <dsp:txXfrm>
        <a:off x="0" y="177037"/>
        <a:ext cx="446693" cy="446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4.wmf"/><Relationship Id="rId4" Type="http://schemas.openxmlformats.org/officeDocument/2006/relationships/image" Target="../media/image59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CA3407C-D516-4245-9C54-224DA662DA8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CD00AE-5785-4BDC-A4AC-CCCCBDA481B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0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02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0CE9E4-CCA7-4C15-9E74-5C7CF27CB84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4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4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22F2D5E-2828-469A-950E-D6B590CA604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784DDE-F595-4184-BEAD-032985C87B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784DDE-F595-4184-BEAD-032985C87B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784DDE-F595-4184-BEAD-032985C87B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2" Type="http://schemas.openxmlformats.org/officeDocument/2006/relationships/image" Target="../media/image1.png"/><Relationship Id="rId31" Type="http://schemas.microsoft.com/office/2007/relationships/diagramDrawing" Target="../diagrams/drawing6.xml"/><Relationship Id="rId30" Type="http://schemas.openxmlformats.org/officeDocument/2006/relationships/diagramColors" Target="../diagrams/colors6.xml"/><Relationship Id="rId3" Type="http://schemas.openxmlformats.org/officeDocument/2006/relationships/diagramLayout" Target="../diagrams/layout1.xml"/><Relationship Id="rId29" Type="http://schemas.openxmlformats.org/officeDocument/2006/relationships/diagramQuickStyle" Target="../diagrams/quickStyle6.xml"/><Relationship Id="rId28" Type="http://schemas.openxmlformats.org/officeDocument/2006/relationships/diagramLayout" Target="../diagrams/layout6.xml"/><Relationship Id="rId27" Type="http://schemas.openxmlformats.org/officeDocument/2006/relationships/diagramData" Target="../diagrams/data6.xml"/><Relationship Id="rId26" Type="http://schemas.microsoft.com/office/2007/relationships/diagramDrawing" Target="../diagrams/drawing5.xml"/><Relationship Id="rId25" Type="http://schemas.openxmlformats.org/officeDocument/2006/relationships/diagramColors" Target="../diagrams/colors5.xml"/><Relationship Id="rId24" Type="http://schemas.openxmlformats.org/officeDocument/2006/relationships/diagramQuickStyle" Target="../diagrams/quickStyle5.xml"/><Relationship Id="rId23" Type="http://schemas.openxmlformats.org/officeDocument/2006/relationships/diagramLayout" Target="../diagrams/layout5.xml"/><Relationship Id="rId22" Type="http://schemas.openxmlformats.org/officeDocument/2006/relationships/diagramData" Target="../diagrams/data5.xml"/><Relationship Id="rId21" Type="http://schemas.microsoft.com/office/2007/relationships/diagramDrawing" Target="../diagrams/drawing4.xml"/><Relationship Id="rId20" Type="http://schemas.openxmlformats.org/officeDocument/2006/relationships/diagramColors" Target="../diagrams/colors4.xml"/><Relationship Id="rId2" Type="http://schemas.openxmlformats.org/officeDocument/2006/relationships/diagramData" Target="../diagrams/data1.xml"/><Relationship Id="rId19" Type="http://schemas.openxmlformats.org/officeDocument/2006/relationships/diagramQuickStyle" Target="../diagrams/quickStyle4.xml"/><Relationship Id="rId18" Type="http://schemas.openxmlformats.org/officeDocument/2006/relationships/diagramLayout" Target="../diagrams/layout4.xml"/><Relationship Id="rId17" Type="http://schemas.openxmlformats.org/officeDocument/2006/relationships/diagramData" Target="../diagrams/data4.xml"/><Relationship Id="rId16" Type="http://schemas.microsoft.com/office/2007/relationships/diagramDrawing" Target="../diagrams/drawing3.xml"/><Relationship Id="rId15" Type="http://schemas.openxmlformats.org/officeDocument/2006/relationships/diagramColors" Target="../diagrams/colors3.xml"/><Relationship Id="rId14" Type="http://schemas.openxmlformats.org/officeDocument/2006/relationships/diagramQuickStyle" Target="../diagrams/quickStyle3.xml"/><Relationship Id="rId13" Type="http://schemas.openxmlformats.org/officeDocument/2006/relationships/diagramLayout" Target="../diagrams/layout3.xml"/><Relationship Id="rId12" Type="http://schemas.openxmlformats.org/officeDocument/2006/relationships/diagramData" Target="../diagrams/data3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0"/>
          <p:cNvSpPr/>
          <p:nvPr/>
        </p:nvSpPr>
        <p:spPr>
          <a:xfrm rot="16200000">
            <a:off x="7389019" y="5103019"/>
            <a:ext cx="1385887" cy="21240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圆角矩形 16"/>
          <p:cNvSpPr/>
          <p:nvPr/>
        </p:nvSpPr>
        <p:spPr>
          <a:xfrm>
            <a:off x="-36513" y="6021388"/>
            <a:ext cx="8766176" cy="819150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11"/>
          <p:cNvSpPr/>
          <p:nvPr/>
        </p:nvSpPr>
        <p:spPr>
          <a:xfrm>
            <a:off x="8316913" y="0"/>
            <a:ext cx="827087" cy="6430963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7"/>
          <p:cNvGrpSpPr/>
          <p:nvPr/>
        </p:nvGrpSpPr>
        <p:grpSpPr bwMode="auto">
          <a:xfrm>
            <a:off x="7672388" y="5516563"/>
            <a:ext cx="1508125" cy="1463675"/>
            <a:chOff x="7668345" y="5566926"/>
            <a:chExt cx="1508740" cy="1462473"/>
          </a:xfrm>
        </p:grpSpPr>
        <p:grpSp>
          <p:nvGrpSpPr>
            <p:cNvPr id="9" name="组合 18"/>
            <p:cNvGrpSpPr/>
            <p:nvPr/>
          </p:nvGrpSpPr>
          <p:grpSpPr bwMode="auto"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3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4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1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354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3C614EBB-8B87-49CA-8BD4-E10B1DF3695C}" type="datetime1">
              <a:rPr lang="zh-CN" altLang="en-US" smtClean="0"/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584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354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A0006A1B-6F68-467B-A95B-83BA7C30333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584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549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9B132BC4-3224-4B1F-B792-4C8D1EFF556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588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5840" y="6088211"/>
            <a:ext cx="549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b="1" smtClean="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microsoft.com/office/2007/relationships/media" Target="../media/audio1.wav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vmlDrawing" Target="../drawings/vmlDrawing5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0.xml"/><Relationship Id="rId12" Type="http://schemas.openxmlformats.org/officeDocument/2006/relationships/image" Target="../media/image15.png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9" Type="http://schemas.microsoft.com/office/2007/relationships/media" Target="../media/audio7.wav"/><Relationship Id="rId8" Type="http://schemas.openxmlformats.org/officeDocument/2006/relationships/audio" Target="../media/audio7.wav"/><Relationship Id="rId7" Type="http://schemas.openxmlformats.org/officeDocument/2006/relationships/image" Target="../media/image2.png"/><Relationship Id="rId6" Type="http://schemas.microsoft.com/office/2007/relationships/media" Target="../media/audio6.wav"/><Relationship Id="rId5" Type="http://schemas.openxmlformats.org/officeDocument/2006/relationships/audio" Target="../media/audio6.wav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6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microsoft.com/office/2007/relationships/media" Target="../media/audio8.wav"/><Relationship Id="rId1" Type="http://schemas.openxmlformats.org/officeDocument/2006/relationships/audio" Target="../media/audio8.wav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microsoft.com/office/2007/relationships/media" Target="../media/audio9.wav"/><Relationship Id="rId5" Type="http://schemas.openxmlformats.org/officeDocument/2006/relationships/audio" Target="../media/audio9.wav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2.png"/><Relationship Id="rId5" Type="http://schemas.microsoft.com/office/2007/relationships/media" Target="../media/audio11.wav"/><Relationship Id="rId4" Type="http://schemas.openxmlformats.org/officeDocument/2006/relationships/audio" Target="../media/audio11.wav"/><Relationship Id="rId3" Type="http://schemas.openxmlformats.org/officeDocument/2006/relationships/image" Target="../media/image21.png"/><Relationship Id="rId2" Type="http://schemas.microsoft.com/office/2007/relationships/media" Target="../media/audio10.wav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3.wmf"/><Relationship Id="rId1" Type="http://schemas.openxmlformats.org/officeDocument/2006/relationships/audio" Target="../media/audio10.wav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2.png"/><Relationship Id="rId5" Type="http://schemas.microsoft.com/office/2007/relationships/media" Target="../media/audio11.wav"/><Relationship Id="rId4" Type="http://schemas.openxmlformats.org/officeDocument/2006/relationships/audio" Target="../media/audio11.wav"/><Relationship Id="rId3" Type="http://schemas.openxmlformats.org/officeDocument/2006/relationships/image" Target="../media/image21.png"/><Relationship Id="rId2" Type="http://schemas.microsoft.com/office/2007/relationships/media" Target="../media/audio10.wav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4.wmf"/><Relationship Id="rId1" Type="http://schemas.openxmlformats.org/officeDocument/2006/relationships/audio" Target="../media/audio10.wav"/></Relationships>
</file>

<file path=ppt/slides/_rels/slide16.xml.rels><?xml version="1.0" encoding="UTF-8" standalone="yes"?>
<Relationships xmlns="http://schemas.openxmlformats.org/package/2006/relationships"><Relationship Id="rId9" Type="http://schemas.microsoft.com/office/2007/relationships/media" Target="../media/audio11.wav"/><Relationship Id="rId8" Type="http://schemas.openxmlformats.org/officeDocument/2006/relationships/audio" Target="../media/audio11.wav"/><Relationship Id="rId7" Type="http://schemas.openxmlformats.org/officeDocument/2006/relationships/image" Target="../media/image21.png"/><Relationship Id="rId6" Type="http://schemas.microsoft.com/office/2007/relationships/media" Target="../media/audio10.wav"/><Relationship Id="rId5" Type="http://schemas.openxmlformats.org/officeDocument/2006/relationships/audio" Target="../media/audio10.wav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2.png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1.xml"/><Relationship Id="rId15" Type="http://schemas.openxmlformats.org/officeDocument/2006/relationships/image" Target="../media/image15.png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9" Type="http://schemas.microsoft.com/office/2007/relationships/media" Target="../media/audio13.wav"/><Relationship Id="rId8" Type="http://schemas.openxmlformats.org/officeDocument/2006/relationships/audio" Target="../media/audio13.wav"/><Relationship Id="rId7" Type="http://schemas.openxmlformats.org/officeDocument/2006/relationships/image" Target="../media/image21.png"/><Relationship Id="rId6" Type="http://schemas.microsoft.com/office/2007/relationships/media" Target="../media/audio12.wav"/><Relationship Id="rId5" Type="http://schemas.openxmlformats.org/officeDocument/2006/relationships/audio" Target="../media/audio12.wav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1.png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image" Target="../media/image32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7" Type="http://schemas.openxmlformats.org/officeDocument/2006/relationships/vmlDrawing" Target="../drawings/vmlDrawing13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31.xml"/><Relationship Id="rId14" Type="http://schemas.openxmlformats.org/officeDocument/2006/relationships/image" Target="../media/image15.png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microsoft.com/office/2007/relationships/media" Target="../media/audio1.wav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0.bin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1.xml"/><Relationship Id="rId12" Type="http://schemas.openxmlformats.org/officeDocument/2006/relationships/image" Target="../media/image15.png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microsoft.com/office/2007/relationships/media" Target="../media/audio14.wav"/><Relationship Id="rId7" Type="http://schemas.openxmlformats.org/officeDocument/2006/relationships/audio" Target="../media/audio14.wav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wmf"/><Relationship Id="rId12" Type="http://schemas.openxmlformats.org/officeDocument/2006/relationships/notesSlide" Target="../notesSlides/notesSlide3.xml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microsoft.com/office/2007/relationships/media" Target="../media/audio14.wav"/><Relationship Id="rId7" Type="http://schemas.openxmlformats.org/officeDocument/2006/relationships/audio" Target="../media/audio14.wav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wmf"/><Relationship Id="rId14" Type="http://schemas.openxmlformats.org/officeDocument/2006/relationships/notesSlide" Target="../notesSlides/notesSlide4.xml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0.wmf"/><Relationship Id="rId10" Type="http://schemas.openxmlformats.org/officeDocument/2006/relationships/oleObject" Target="../embeddings/oleObject37.bin"/><Relationship Id="rId1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40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8.bin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9" Type="http://schemas.openxmlformats.org/officeDocument/2006/relationships/vmlDrawing" Target="../drawings/vmlDrawing17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1.xml"/><Relationship Id="rId16" Type="http://schemas.openxmlformats.org/officeDocument/2006/relationships/image" Target="../media/image15.png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microsoft.com/office/2007/relationships/media" Target="../media/audio15.wav"/><Relationship Id="rId7" Type="http://schemas.openxmlformats.org/officeDocument/2006/relationships/audio" Target="../media/audio15.wav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3.wmf"/><Relationship Id="rId12" Type="http://schemas.openxmlformats.org/officeDocument/2006/relationships/notesSlide" Target="../notesSlides/notesSlide5.xml"/><Relationship Id="rId11" Type="http://schemas.openxmlformats.org/officeDocument/2006/relationships/vmlDrawing" Target="../drawings/vmlDrawing18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4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6.wmf"/><Relationship Id="rId17" Type="http://schemas.openxmlformats.org/officeDocument/2006/relationships/vmlDrawing" Target="../drawings/vmlDrawing19.v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52.png"/><Relationship Id="rId14" Type="http://schemas.microsoft.com/office/2007/relationships/media" Target="../media/audio16.wav"/><Relationship Id="rId13" Type="http://schemas.openxmlformats.org/officeDocument/2006/relationships/audio" Target="../media/audio16.wav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53.png"/><Relationship Id="rId2" Type="http://schemas.openxmlformats.org/officeDocument/2006/relationships/tags" Target="../tags/tag53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62.xml"/><Relationship Id="rId12" Type="http://schemas.openxmlformats.org/officeDocument/2006/relationships/image" Target="../media/image15.png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image" Target="../media/image55.wmf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0.bin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7" Type="http://schemas.openxmlformats.org/officeDocument/2006/relationships/vmlDrawing" Target="../drawings/vmlDrawing20.v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72.xml"/><Relationship Id="rId14" Type="http://schemas.openxmlformats.org/officeDocument/2006/relationships/image" Target="../media/image15.png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63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oleObject" Target="../embeddings/oleObject54.bin"/><Relationship Id="rId7" Type="http://schemas.openxmlformats.org/officeDocument/2006/relationships/image" Target="../media/image57.wmf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2.bin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9" Type="http://schemas.openxmlformats.org/officeDocument/2006/relationships/vmlDrawing" Target="../drawings/vmlDrawing21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2.xml"/><Relationship Id="rId16" Type="http://schemas.openxmlformats.org/officeDocument/2006/relationships/image" Target="../media/image15.png"/><Relationship Id="rId15" Type="http://schemas.openxmlformats.org/officeDocument/2006/relationships/tags" Target="../tags/tag81.xml"/><Relationship Id="rId14" Type="http://schemas.openxmlformats.org/officeDocument/2006/relationships/tags" Target="../tags/tag80.xml"/><Relationship Id="rId13" Type="http://schemas.openxmlformats.org/officeDocument/2006/relationships/tags" Target="../tags/tag79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73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microsoft.com/office/2007/relationships/media" Target="../media/audio17.wav"/><Relationship Id="rId3" Type="http://schemas.openxmlformats.org/officeDocument/2006/relationships/audio" Target="../media/audio17.wav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microsoft.com/office/2007/relationships/media" Target="../media/audio2.wav"/><Relationship Id="rId1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61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5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7.png"/><Relationship Id="rId6" Type="http://schemas.microsoft.com/office/2007/relationships/media" Target="../media/audio18.wav"/><Relationship Id="rId5" Type="http://schemas.openxmlformats.org/officeDocument/2006/relationships/audio" Target="../media/audio18.wav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1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6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67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69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5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7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microsoft.com/office/2007/relationships/media" Target="../media/audio3.wav"/><Relationship Id="rId1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media" Target="../media/audio4.wav"/><Relationship Id="rId3" Type="http://schemas.openxmlformats.org/officeDocument/2006/relationships/audio" Target="../media/audio4.wav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png"/><Relationship Id="rId12" Type="http://schemas.microsoft.com/office/2007/relationships/media" Target="../media/audio5.wav"/><Relationship Id="rId11" Type="http://schemas.openxmlformats.org/officeDocument/2006/relationships/audio" Target="../media/audio5.wav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DCEA697-1F24-45D2-A241-18440A86533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6"/>
          <p:cNvSpPr>
            <a:spLocks noChangeArrowheads="1"/>
          </p:cNvSpPr>
          <p:nvPr/>
        </p:nvSpPr>
        <p:spPr bwMode="auto">
          <a:xfrm>
            <a:off x="2078960" y="692696"/>
            <a:ext cx="342914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 smtClean="0">
                <a:latin typeface="宋体" panose="02010600030101010101" pitchFamily="2" charset="-122"/>
              </a:rPr>
              <a:t>平时成绩：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20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分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9592" y="2044005"/>
            <a:ext cx="76328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一、</a:t>
            </a:r>
            <a:r>
              <a:rPr lang="zh-CN" altLang="en-US" sz="3200" b="1" dirty="0" smtClean="0">
                <a:latin typeface="+mn-ea"/>
                <a:ea typeface="+mn-ea"/>
              </a:rPr>
              <a:t>作业</a:t>
            </a:r>
            <a:endParaRPr lang="en-US" altLang="zh-CN" sz="3200" b="1" dirty="0" smtClean="0">
              <a:latin typeface="+mn-ea"/>
              <a:ea typeface="+mn-ea"/>
            </a:endParaRPr>
          </a:p>
          <a:p>
            <a:endParaRPr lang="en-US" altLang="zh-CN" sz="3200" b="1" dirty="0" smtClean="0">
              <a:latin typeface="+mn-ea"/>
              <a:ea typeface="+mn-ea"/>
            </a:endParaRPr>
          </a:p>
          <a:p>
            <a:r>
              <a:rPr lang="zh-CN" altLang="en-US" sz="3200" b="1" dirty="0" smtClean="0">
                <a:latin typeface="+mn-ea"/>
                <a:ea typeface="+mn-ea"/>
              </a:rPr>
              <a:t>二</a:t>
            </a:r>
            <a:r>
              <a:rPr lang="zh-CN" altLang="en-US" sz="3200" b="1" dirty="0" smtClean="0">
                <a:latin typeface="+mn-ea"/>
                <a:ea typeface="+mn-ea"/>
              </a:rPr>
              <a:t>、雨课堂每章测试</a:t>
            </a:r>
            <a:endParaRPr lang="en-US" altLang="zh-CN" sz="3200" b="1" dirty="0" smtClean="0">
              <a:latin typeface="+mn-ea"/>
              <a:ea typeface="+mn-ea"/>
            </a:endParaRPr>
          </a:p>
          <a:p>
            <a:endParaRPr lang="en-US" altLang="zh-CN" sz="3200" b="1" dirty="0">
              <a:latin typeface="+mn-ea"/>
              <a:ea typeface="+mn-ea"/>
            </a:endParaRPr>
          </a:p>
          <a:p>
            <a:r>
              <a:rPr lang="zh-CN" altLang="en-US" sz="3200" b="1" dirty="0" smtClean="0">
                <a:latin typeface="+mn-ea"/>
                <a:ea typeface="+mn-ea"/>
              </a:rPr>
              <a:t>三、课堂小</a:t>
            </a:r>
            <a:r>
              <a:rPr lang="zh-CN" altLang="en-US" sz="3200" b="1" dirty="0" smtClean="0">
                <a:latin typeface="+mn-ea"/>
                <a:ea typeface="+mn-ea"/>
              </a:rPr>
              <a:t>测试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66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914400" y="1429891"/>
            <a:ext cx="7315200" cy="286320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                      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sym typeface="微软雅黑" panose="020B0503020204020204" charset="-122"/>
            </a:endParaRPr>
          </a:p>
          <a:p>
            <a:endParaRPr lang="en-US" altLang="zh-CN" sz="2400" b="1" dirty="0">
              <a:solidFill>
                <a:srgbClr val="000000"/>
              </a:solidFill>
              <a:latin typeface="+mn-ea"/>
              <a:sym typeface="微软雅黑" panose="020B0503020204020204" charset="-122"/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               ，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求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charset="-122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charset="-122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charset="-122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charset="-122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，</a:t>
            </a:r>
            <a:endParaRPr lang="en-US" altLang="zh-CN" sz="2400" b="1" dirty="0">
              <a:solidFill>
                <a:srgbClr val="000000"/>
              </a:solidFill>
              <a:latin typeface="+mn-ea"/>
              <a:sym typeface="微软雅黑" panose="020B0503020204020204" charset="-122"/>
            </a:endParaRPr>
          </a:p>
          <a:p>
            <a:endParaRPr lang="en-US" altLang="zh-CN" sz="2400" b="1" dirty="0">
              <a:solidFill>
                <a:srgbClr val="000000"/>
              </a:solidFill>
              <a:latin typeface="+mn-ea"/>
              <a:sym typeface="微软雅黑" panose="020B0503020204020204" charset="-122"/>
            </a:endParaRPr>
          </a:p>
          <a:p>
            <a:r>
              <a:rPr lang="en-US" altLang="zh-CN" sz="2400" b="1" dirty="0" smtClean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  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sym typeface="微软雅黑" panose="020B0503020204020204" charset="-122"/>
            </a:endParaRPr>
          </a:p>
          <a:p>
            <a:r>
              <a:rPr lang="zh-CN" altLang="en-US" sz="2400" b="1" dirty="0" smtClean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并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计算行列式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charset="-122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微软雅黑" panose="020B0503020204020204" charset="-122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=</a:t>
            </a:r>
            <a:r>
              <a:rPr lang="zh-CN" altLang="en-US" sz="2400" b="1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400" b="1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400" b="1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400" b="1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4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971600" y="1681163"/>
          <a:ext cx="2235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43" name="Equation" r:id="rId4" imgW="2235200" imgH="1460500" progId="Equation.DSMT4">
                  <p:embed/>
                </p:oleObj>
              </mc:Choice>
              <mc:Fallback>
                <p:oleObj name="Equation" r:id="rId4" imgW="2235200" imgH="1460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681163"/>
                        <a:ext cx="22352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8024" y="348184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sym typeface="Symbol" panose="05050102010706020507"/>
              </a:rPr>
              <a:t>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anose="05050102010706020507"/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2D39FCED-3C54-417B-9EA3-44C3EC73039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827584" y="6093296"/>
            <a:ext cx="58370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467544" y="6088211"/>
            <a:ext cx="549424" cy="365125"/>
          </a:xfrm>
        </p:spPr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1500" y="428625"/>
            <a:ext cx="7499350" cy="289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对角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15"/>
          <p:cNvGraphicFramePr>
            <a:graphicFrameLocks noChangeAspect="1"/>
          </p:cNvGraphicFramePr>
          <p:nvPr/>
        </p:nvGraphicFramePr>
        <p:xfrm>
          <a:off x="1285875" y="1143000"/>
          <a:ext cx="3860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1" name="公式" r:id="rId1" imgW="92659200" imgH="46024800" progId="Equation.3">
                  <p:embed/>
                </p:oleObj>
              </mc:Choice>
              <mc:Fallback>
                <p:oleObj name="公式" r:id="rId1" imgW="92659200" imgH="4602480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143000"/>
                        <a:ext cx="3860800" cy="191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94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直角三角形 11"/>
          <p:cNvSpPr/>
          <p:nvPr/>
        </p:nvSpPr>
        <p:spPr>
          <a:xfrm rot="10800000">
            <a:off x="1706563" y="1200150"/>
            <a:ext cx="1800225" cy="1368425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直角三角形 12"/>
          <p:cNvSpPr/>
          <p:nvPr/>
        </p:nvSpPr>
        <p:spPr>
          <a:xfrm>
            <a:off x="1370013" y="1571625"/>
            <a:ext cx="1784350" cy="142875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6084143" y="1844105"/>
            <a:ext cx="1800225" cy="1512887"/>
          </a:xfrm>
          <a:prstGeom prst="cloudCallout">
            <a:avLst>
              <a:gd name="adj1" fmla="val -90670"/>
              <a:gd name="adj2" fmla="val -306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57625" y="1857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43375" y="1857375"/>
            <a:ext cx="357188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500563" y="1857375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86313" y="1857375"/>
            <a:ext cx="35718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71875" y="1928813"/>
            <a:ext cx="285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5903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00063" y="3128963"/>
            <a:ext cx="4643437" cy="2893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下（上）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三角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116"/>
          <p:cNvGraphicFramePr>
            <a:graphicFrameLocks noChangeAspect="1"/>
          </p:cNvGraphicFramePr>
          <p:nvPr/>
        </p:nvGraphicFramePr>
        <p:xfrm>
          <a:off x="1165225" y="3824288"/>
          <a:ext cx="4402138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2" name="Equation" r:id="rId3" imgW="105460800" imgH="46939200" progId="">
                  <p:embed/>
                </p:oleObj>
              </mc:Choice>
              <mc:Fallback>
                <p:oleObj name="Equation" r:id="rId3" imgW="105460800" imgH="46939200" progId="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824288"/>
                        <a:ext cx="4402138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云形标注 26"/>
          <p:cNvSpPr/>
          <p:nvPr/>
        </p:nvSpPr>
        <p:spPr>
          <a:xfrm>
            <a:off x="6227763" y="3752850"/>
            <a:ext cx="1800225" cy="1511300"/>
          </a:xfrm>
          <a:prstGeom prst="cloudCallout">
            <a:avLst>
              <a:gd name="adj1" fmla="val -85509"/>
              <a:gd name="adj2" fmla="val 19256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143000" y="4200525"/>
            <a:ext cx="2714625" cy="1588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857375" y="4700588"/>
            <a:ext cx="2000250" cy="1587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427832" y="4985544"/>
            <a:ext cx="2000250" cy="1587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rot="5400000">
            <a:off x="1392238" y="5235575"/>
            <a:ext cx="1500188" cy="1587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71938" y="4772025"/>
            <a:ext cx="35718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429125" y="4772025"/>
            <a:ext cx="357188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143500" y="4772025"/>
            <a:ext cx="4286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86188" y="4914900"/>
            <a:ext cx="28575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86313" y="4772025"/>
            <a:ext cx="35718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pic>
        <p:nvPicPr>
          <p:cNvPr id="3" name="已录下的声音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308635" y="6093296"/>
            <a:ext cx="609600" cy="6096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DC9E38A1-A51F-4ED4-86F5-5E50996C74C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1" dur="512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7" dur="306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1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build="p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 5"/>
          <p:cNvSpPr/>
          <p:nvPr/>
        </p:nvSpPr>
        <p:spPr>
          <a:xfrm>
            <a:off x="576153" y="188640"/>
            <a:ext cx="2699703" cy="1270399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CanUp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 smtClean="0">
                <a:solidFill>
                  <a:schemeClr val="accent5">
                    <a:lumMod val="50000"/>
                  </a:schemeClr>
                </a:solidFill>
              </a:rPr>
              <a:t>问题</a:t>
            </a:r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7458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625" y="1484313"/>
            <a:ext cx="7813675" cy="11636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两种特殊类型的行列式对角行列式和上（下）三角行列式是怎样计算的？</a:t>
            </a:r>
            <a:endParaRPr lang="zh-CN" altLang="zh-C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460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1625" y="3933825"/>
            <a:ext cx="7813675" cy="10175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600" b="1" dirty="0">
                <a:solidFill>
                  <a:schemeClr val="tx1"/>
                </a:solidFill>
              </a:rPr>
              <a:t>任意给出一个四阶、五阶甚至更高阶的行列式，怎样计算？</a:t>
            </a:r>
            <a:endParaRPr lang="zh-CN" altLang="zh-C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1"/>
          <p:cNvGrpSpPr/>
          <p:nvPr/>
        </p:nvGrpSpPr>
        <p:grpSpPr>
          <a:xfrm>
            <a:off x="571472" y="2767541"/>
            <a:ext cx="2091685" cy="1021499"/>
            <a:chOff x="4211960" y="0"/>
            <a:chExt cx="3096344" cy="19168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" name="云形 11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6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0" y="407968"/>
              <a:ext cx="2286158" cy="1103498"/>
            </a:xfrm>
            <a:prstGeom prst="rect">
              <a:avLst/>
            </a:prstGeom>
            <a:grpFill/>
          </p:spPr>
          <p:txBody>
            <a:bodyPr>
              <a:prstTxWarp prst="textCanUp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思考</a:t>
              </a:r>
              <a:endParaRPr lang="zh-CN" altLang="en-US" sz="2600" dirty="0">
                <a:latin typeface="+mn-ea"/>
                <a:ea typeface="+mn-ea"/>
              </a:endParaRPr>
            </a:p>
          </p:txBody>
        </p:sp>
      </p:grpSp>
      <p:sp>
        <p:nvSpPr>
          <p:cNvPr id="14" name="虚尾箭头 13"/>
          <p:cNvSpPr/>
          <p:nvPr/>
        </p:nvSpPr>
        <p:spPr>
          <a:xfrm>
            <a:off x="755650" y="5013325"/>
            <a:ext cx="1439863" cy="936625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14600" y="5235575"/>
            <a:ext cx="2852738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600" b="1">
                <a:latin typeface="Calibri" panose="020F0502020204030204" pitchFamily="34" charset="0"/>
              </a:rPr>
              <a:t>研究行列式的性质</a:t>
            </a:r>
            <a:endParaRPr lang="zh-CN" altLang="en-US" sz="2600" b="1">
              <a:latin typeface="Calibri" panose="020F0502020204030204" pitchFamily="34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210872" y="6093296"/>
            <a:ext cx="609600" cy="6096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9581319-86F3-47A2-8822-F11A70C5A72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342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 animBg="1"/>
      <p:bldP spid="6" grpId="1" animBg="1"/>
      <p:bldP spid="8" grpId="0" animBg="1"/>
      <p:bldP spid="7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03313" y="1628775"/>
            <a:ext cx="2722562" cy="325438"/>
          </a:xfrm>
          <a:prstGeom prst="rect">
            <a:avLst/>
          </a:prstGeom>
          <a:solidFill>
            <a:srgbClr val="E47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03313" y="2603500"/>
            <a:ext cx="2722562" cy="3254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03313" y="1144588"/>
            <a:ext cx="2722562" cy="327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27788" y="3506788"/>
            <a:ext cx="434975" cy="19399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59363" y="3500438"/>
            <a:ext cx="434975" cy="1946275"/>
          </a:xfrm>
          <a:prstGeom prst="rect">
            <a:avLst/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10075" y="3506788"/>
            <a:ext cx="436563" cy="1939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圆角右箭头 14"/>
          <p:cNvSpPr/>
          <p:nvPr/>
        </p:nvSpPr>
        <p:spPr>
          <a:xfrm rot="5400000">
            <a:off x="3195638" y="1778000"/>
            <a:ext cx="2281237" cy="1020763"/>
          </a:xfrm>
          <a:prstGeom prst="bentArrow">
            <a:avLst>
              <a:gd name="adj1" fmla="val 30195"/>
              <a:gd name="adj2" fmla="val 25000"/>
              <a:gd name="adj3" fmla="val 25000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 rot="5400000">
            <a:off x="3759994" y="1694656"/>
            <a:ext cx="1800225" cy="1668463"/>
          </a:xfrm>
          <a:prstGeom prst="bentArrow">
            <a:avLst>
              <a:gd name="adj1" fmla="val 17724"/>
              <a:gd name="adj2" fmla="val 13792"/>
              <a:gd name="adj3" fmla="val 16405"/>
              <a:gd name="adj4" fmla="val 45919"/>
            </a:avLst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右箭头 16"/>
          <p:cNvSpPr/>
          <p:nvPr/>
        </p:nvSpPr>
        <p:spPr>
          <a:xfrm rot="5400000">
            <a:off x="4931569" y="1497806"/>
            <a:ext cx="825500" cy="3036888"/>
          </a:xfrm>
          <a:prstGeom prst="bentArrow">
            <a:avLst>
              <a:gd name="adj1" fmla="val 40266"/>
              <a:gd name="adj2" fmla="val 26070"/>
              <a:gd name="adj3" fmla="val 34313"/>
              <a:gd name="adj4" fmla="val 361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441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74"/>
          <p:cNvGraphicFramePr>
            <a:graphicFrameLocks noChangeAspect="1"/>
          </p:cNvGraphicFramePr>
          <p:nvPr/>
        </p:nvGraphicFramePr>
        <p:xfrm>
          <a:off x="501650" y="1052513"/>
          <a:ext cx="31940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8" name="Equation" r:id="rId1" imgW="76504800" imgH="46939200" progId="">
                  <p:embed/>
                </p:oleObj>
              </mc:Choice>
              <mc:Fallback>
                <p:oleObj name="Equation" r:id="rId1" imgW="76504800" imgH="46939200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052513"/>
                        <a:ext cx="31940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5"/>
          <p:cNvGraphicFramePr>
            <a:graphicFrameLocks noChangeAspect="1"/>
          </p:cNvGraphicFramePr>
          <p:nvPr/>
        </p:nvGraphicFramePr>
        <p:xfrm>
          <a:off x="3571875" y="3500438"/>
          <a:ext cx="33591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9" name="Equation" r:id="rId3" imgW="80467200" imgH="46939200" progId="">
                  <p:embed/>
                </p:oleObj>
              </mc:Choice>
              <mc:Fallback>
                <p:oleObj name="Equation" r:id="rId3" imgW="80467200" imgH="4693920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500438"/>
                        <a:ext cx="33591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07609" y="358246"/>
            <a:ext cx="1190506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42925" y="5529263"/>
            <a:ext cx="7053263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称为行列式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转置行列式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051050" y="434975"/>
            <a:ext cx="17319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转置行列式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830638" y="417513"/>
            <a:ext cx="54451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latin typeface="Calibri" panose="020F0502020204030204" pitchFamily="34" charset="0"/>
            </a:endParaRPr>
          </a:p>
        </p:txBody>
      </p:sp>
      <p:pic>
        <p:nvPicPr>
          <p:cNvPr id="4" name="已录下的声音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172400" y="6097588"/>
            <a:ext cx="609600" cy="609600"/>
          </a:xfrm>
          <a:prstGeom prst="rect">
            <a:avLst/>
          </a:prstGeom>
        </p:spPr>
      </p:pic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805BB68-DA3B-4C16-99A7-7204348BD151}" type="datetime1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1" dur="330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21" grpId="0" build="p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8600" y="260350"/>
            <a:ext cx="48736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行列式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与它的转置行列式相等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26064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666273" y="303039"/>
            <a:ext cx="9300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D=D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latin typeface="Calibri" panose="020F0502020204030204" pitchFamily="34" charset="0"/>
            </a:endParaRPr>
          </a:p>
        </p:txBody>
      </p:sp>
      <p:pic>
        <p:nvPicPr>
          <p:cNvPr id="7" name="已录下的声音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826504" y="6093296"/>
            <a:ext cx="609600" cy="609600"/>
          </a:xfrm>
          <a:prstGeom prst="rect">
            <a:avLst/>
          </a:prstGeom>
        </p:spPr>
      </p:pic>
      <p:pic>
        <p:nvPicPr>
          <p:cNvPr id="8" name="已录下的声音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28894" y="6120066"/>
            <a:ext cx="609600" cy="609600"/>
          </a:xfrm>
          <a:prstGeom prst="rect">
            <a:avLst/>
          </a:prstGeom>
        </p:spPr>
      </p:pic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61B4701-E010-44A4-8830-6BAED3BC80C0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691680" y="1125810"/>
          <a:ext cx="10398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6" name="Equation" r:id="rId7" imgW="24993600" imgH="22555200" progId="Equation.DSMT4">
                  <p:embed/>
                </p:oleObj>
              </mc:Choice>
              <mc:Fallback>
                <p:oleObj name="Equation" r:id="rId7" imgW="24993600" imgH="22555200" progId="Equation.DSMT4">
                  <p:embed/>
                  <p:pic>
                    <p:nvPicPr>
                      <p:cNvPr id="0" name="图片 174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25810"/>
                        <a:ext cx="10398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780481" y="131064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4419303" y="1124744"/>
          <a:ext cx="10398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7" name="Equation" r:id="rId9" imgW="24993600" imgH="22555200" progId="Equation.DSMT4">
                  <p:embed/>
                </p:oleObj>
              </mc:Choice>
              <mc:Fallback>
                <p:oleObj name="Equation" r:id="rId9" imgW="24993600" imgH="22555200" progId="Equation.DSMT4">
                  <p:embed/>
                  <p:pic>
                    <p:nvPicPr>
                      <p:cNvPr id="0" name="图片 174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303" y="1124744"/>
                        <a:ext cx="10398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508104" y="1309574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437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556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/>
      <p:bldP spid="18" grpId="0"/>
      <p:bldP spid="20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8600" y="260350"/>
            <a:ext cx="48736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行列式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与它的转置行列式相等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26064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71500" y="1124744"/>
            <a:ext cx="7272338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互换行列式的两行（列），行列式变号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5536" y="1124803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666273" y="303039"/>
            <a:ext cx="9300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D=D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latin typeface="Calibri" panose="020F0502020204030204" pitchFamily="34" charset="0"/>
            </a:endParaRPr>
          </a:p>
        </p:txBody>
      </p:sp>
      <p:pic>
        <p:nvPicPr>
          <p:cNvPr id="7" name="已录下的声音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826504" y="6093296"/>
            <a:ext cx="609600" cy="609600"/>
          </a:xfrm>
          <a:prstGeom prst="rect">
            <a:avLst/>
          </a:prstGeom>
        </p:spPr>
      </p:pic>
      <p:pic>
        <p:nvPicPr>
          <p:cNvPr id="8" name="已录下的声音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28894" y="6120066"/>
            <a:ext cx="609600" cy="609600"/>
          </a:xfrm>
          <a:prstGeom prst="rect">
            <a:avLst/>
          </a:prstGeom>
        </p:spPr>
      </p:pic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069F3F7-6C3B-4D92-9697-27F60C0A8856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835696" y="1989906"/>
          <a:ext cx="10398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8" name="Equation" r:id="rId7" imgW="24993600" imgH="22555200" progId="Equation.DSMT4">
                  <p:embed/>
                </p:oleObj>
              </mc:Choice>
              <mc:Fallback>
                <p:oleObj name="Equation" r:id="rId7" imgW="24993600" imgH="22555200" progId="Equation.DSMT4">
                  <p:embed/>
                  <p:pic>
                    <p:nvPicPr>
                      <p:cNvPr id="0" name="图片 199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989906"/>
                        <a:ext cx="10398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924497" y="2174736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4563319" y="1988840"/>
          <a:ext cx="10398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9" name="Equation" r:id="rId9" imgW="24993600" imgH="22555200" progId="Equation.DSMT4">
                  <p:embed/>
                </p:oleObj>
              </mc:Choice>
              <mc:Fallback>
                <p:oleObj name="Equation" r:id="rId9" imgW="24993600" imgH="22555200" progId="Equation.DSMT4">
                  <p:embed/>
                  <p:pic>
                    <p:nvPicPr>
                      <p:cNvPr id="0" name="图片 1996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319" y="1988840"/>
                        <a:ext cx="10398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652120" y="217367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437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1" dur="556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0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63713" y="4509120"/>
            <a:ext cx="4824511" cy="12241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8600" y="260350"/>
            <a:ext cx="48736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行列式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与它的转置行列式相等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536" y="26064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71500" y="1124744"/>
            <a:ext cx="7272338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互换行列式的两行（列），行列式变号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5536" y="1124803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666273" y="303039"/>
            <a:ext cx="93006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D=D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i="1" dirty="0">
              <a:latin typeface="Calibri" panose="020F0502020204030204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038350" y="1844675"/>
          <a:ext cx="4660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2" name="Equation" r:id="rId1" imgW="111861600" imgH="35356800" progId="Equation.DSMT4">
                  <p:embed/>
                </p:oleObj>
              </mc:Choice>
              <mc:Fallback>
                <p:oleObj name="Equation" r:id="rId1" imgW="111861600" imgH="35356800" progId="Equation.DSMT4">
                  <p:embed/>
                  <p:pic>
                    <p:nvPicPr>
                      <p:cNvPr id="0" name="图片 2007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8350" y="1844675"/>
                        <a:ext cx="46609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467544" y="3452440"/>
            <a:ext cx="1103214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763713" y="3456607"/>
            <a:ext cx="6408737" cy="1052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行列式中有两行（列）元素对应相等，行列式等于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123728" y="4581128"/>
          <a:ext cx="4318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3" name="Equation" r:id="rId3" imgW="103632000" imgH="24993600" progId="Equation.DSMT4">
                  <p:embed/>
                </p:oleObj>
              </mc:Choice>
              <mc:Fallback>
                <p:oleObj name="Equation" r:id="rId3" imgW="103632000" imgH="24993600" progId="Equation.DSMT4">
                  <p:embed/>
                  <p:pic>
                    <p:nvPicPr>
                      <p:cNvPr id="0" name="图片 200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81128"/>
                        <a:ext cx="4318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已录下的声音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826504" y="6093296"/>
            <a:ext cx="609600" cy="609600"/>
          </a:xfrm>
          <a:prstGeom prst="rect">
            <a:avLst/>
          </a:prstGeom>
        </p:spPr>
      </p:pic>
      <p:pic>
        <p:nvPicPr>
          <p:cNvPr id="8" name="已录下的声音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28894" y="6120066"/>
            <a:ext cx="609600" cy="609600"/>
          </a:xfrm>
          <a:prstGeom prst="rect">
            <a:avLst/>
          </a:prstGeom>
        </p:spPr>
      </p:pic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9B5F19-BF4B-478D-9537-1DAE6D8DCCA1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37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556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544522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文本框 6"/>
          <p:cNvSpPr txBox="1"/>
          <p:nvPr>
            <p:custDataLst>
              <p:tags r:id="rId4"/>
            </p:custDataLst>
          </p:nvPr>
        </p:nvSpPr>
        <p:spPr>
          <a:xfrm>
            <a:off x="1066800" y="7874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                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123950" y="1019175"/>
          <a:ext cx="28654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47" name="Equation" r:id="rId5" imgW="2857500" imgH="1473200" progId="Equation.DSMT4">
                  <p:embed/>
                </p:oleObj>
              </mc:Choice>
              <mc:Fallback>
                <p:oleObj name="Equation" r:id="rId5" imgW="2857500" imgH="1473200" progId="Equation.DSMT4">
                  <p:embed/>
                  <p:pic>
                    <p:nvPicPr>
                      <p:cNvPr id="0" name="Object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019175"/>
                        <a:ext cx="28654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089400" y="1052513"/>
          <a:ext cx="28527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48" name="Equation" r:id="rId7" imgW="68275200" imgH="35356800" progId="Equation.DSMT4">
                  <p:embed/>
                </p:oleObj>
              </mc:Choice>
              <mc:Fallback>
                <p:oleObj name="Equation" r:id="rId7" imgW="68275200" imgH="35356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1052513"/>
                        <a:ext cx="28527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380312" y="234888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sym typeface="Symbol" panose="05050102010706020507"/>
              </a:rPr>
              <a:t>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3E4AFAEC-7C5E-45B5-BB1F-BE266262EA60}" type="datetime1">
              <a:rPr lang="zh-CN" altLang="en-US" smtClean="0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827584" y="6093296"/>
            <a:ext cx="58370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467544" y="6088211"/>
            <a:ext cx="549424" cy="365125"/>
          </a:xfrm>
        </p:spPr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71500" y="404664"/>
            <a:ext cx="7272338" cy="1052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行列式的某一行（列）中所有元素都乘以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同一数 </a:t>
            </a:r>
            <a:r>
              <a:rPr lang="en-US" altLang="zh-CN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，等于用数 </a:t>
            </a:r>
            <a:r>
              <a:rPr lang="en-US" altLang="zh-CN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乘以此行列式    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5536" y="405275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619250" y="4149800"/>
            <a:ext cx="6481763" cy="1052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行列式中如果有两行（列）元素成比例，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则此行列式等于零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4149080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536" y="3068960"/>
            <a:ext cx="1103214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692275" y="3072520"/>
            <a:ext cx="6408738" cy="1052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行列式中某一行（列）中所有元素的公因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子可以提到行列式记号的外面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44663" y="1557338"/>
          <a:ext cx="4864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5" name="Equation" r:id="rId1" imgW="116738400" imgH="35356800" progId="Equation.DSMT4">
                  <p:embed/>
                </p:oleObj>
              </mc:Choice>
              <mc:Fallback>
                <p:oleObj name="Equation" r:id="rId1" imgW="116738400" imgH="35356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1557338"/>
                        <a:ext cx="48641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5004047" y="4725144"/>
            <a:ext cx="3240361" cy="12241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242843" y="4834955"/>
          <a:ext cx="2832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6" name="Equation" r:id="rId3" imgW="67970400" imgH="23164800" progId="Equation.DSMT4">
                  <p:embed/>
                </p:oleObj>
              </mc:Choice>
              <mc:Fallback>
                <p:oleObj name="Equation" r:id="rId3" imgW="67970400" imgH="23164800" progId="Equation.DSMT4">
                  <p:embed/>
                  <p:pic>
                    <p:nvPicPr>
                      <p:cNvPr id="0" name="图片 175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843" y="4834955"/>
                        <a:ext cx="2832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已录下的声音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020272" y="6093296"/>
            <a:ext cx="609600" cy="609600"/>
          </a:xfrm>
          <a:prstGeom prst="rect">
            <a:avLst/>
          </a:prstGeom>
        </p:spPr>
      </p:pic>
      <p:pic>
        <p:nvPicPr>
          <p:cNvPr id="7" name="已录下的声音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44408" y="6093296"/>
            <a:ext cx="609600" cy="609600"/>
          </a:xfrm>
          <a:prstGeom prst="rect">
            <a:avLst/>
          </a:prstGeom>
        </p:spPr>
      </p:pic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0A6FC09-56A6-42EF-8180-9E78C02D89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4317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3959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611560" y="635000"/>
            <a:ext cx="792088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                      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99592" y="1019175"/>
          <a:ext cx="28654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6" name="Equation" r:id="rId4" imgW="2857500" imgH="1473200" progId="Equation.DSMT4">
                  <p:embed/>
                </p:oleObj>
              </mc:Choice>
              <mc:Fallback>
                <p:oleObj name="Equation" r:id="rId4" imgW="2857500" imgH="14732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019175"/>
                        <a:ext cx="28654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851920" y="1052513"/>
          <a:ext cx="33750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7" name="Equation" r:id="rId6" imgW="3365500" imgH="1473200" progId="Equation.DSMT4">
                  <p:embed/>
                </p:oleObj>
              </mc:Choice>
              <mc:Fallback>
                <p:oleObj name="Equation" r:id="rId6" imgW="3365500" imgH="14732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052513"/>
                        <a:ext cx="33750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08304" y="206084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sym typeface="Symbol" panose="05050102010706020507"/>
              </a:rPr>
              <a:t>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DD34A9ED-4E91-4978-A5F3-60D192788EF3}" type="datetime1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827584" y="6093296"/>
            <a:ext cx="58370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467544" y="6088211"/>
            <a:ext cx="549424" cy="365125"/>
          </a:xfrm>
        </p:spPr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6"/>
          <p:cNvSpPr>
            <a:spLocks noChangeArrowheads="1"/>
          </p:cNvSpPr>
          <p:nvPr/>
        </p:nvSpPr>
        <p:spPr bwMode="auto">
          <a:xfrm>
            <a:off x="755576" y="692696"/>
            <a:ext cx="643958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</a:rPr>
              <a:t>如何</a:t>
            </a:r>
            <a:r>
              <a:rPr lang="zh-CN" altLang="en-US" sz="3600" b="1" dirty="0">
                <a:latin typeface="宋体" panose="02010600030101010101" pitchFamily="2" charset="-122"/>
              </a:rPr>
              <a:t>学好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线性代数：牢记三基 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7" name="矩形 16"/>
          <p:cNvSpPr>
            <a:spLocks noChangeArrowheads="1"/>
          </p:cNvSpPr>
          <p:nvPr/>
        </p:nvSpPr>
        <p:spPr bwMode="auto">
          <a:xfrm>
            <a:off x="1909738" y="1517278"/>
            <a:ext cx="412324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</a:rPr>
              <a:t>基本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概念（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理解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） 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1875373" y="2271280"/>
            <a:ext cx="412324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</a:rPr>
              <a:t>基本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结论（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熟背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） 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9" name="矩形 16"/>
          <p:cNvSpPr>
            <a:spLocks noChangeArrowheads="1"/>
          </p:cNvSpPr>
          <p:nvPr/>
        </p:nvSpPr>
        <p:spPr bwMode="auto">
          <a:xfrm>
            <a:off x="1870183" y="3099706"/>
            <a:ext cx="412324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</a:rPr>
              <a:t>基本运算（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掌握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） 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10" name="左大括号 9"/>
          <p:cNvSpPr/>
          <p:nvPr/>
        </p:nvSpPr>
        <p:spPr bwMode="auto">
          <a:xfrm>
            <a:off x="1403648" y="1517278"/>
            <a:ext cx="356989" cy="238861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0D79B504-AB37-4B01-9743-7F7786DF00F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66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539552" y="635000"/>
            <a:ext cx="7920880" cy="329805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5301208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39788" y="1063625"/>
          <a:ext cx="2840037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12" name="Equation" r:id="rId4" imgW="67970400" imgH="58216800" progId="Equation.DSMT4">
                  <p:embed/>
                </p:oleObj>
              </mc:Choice>
              <mc:Fallback>
                <p:oleObj name="Equation" r:id="rId4" imgW="67970400" imgH="58216800" progId="Equation.DSMT4">
                  <p:embed/>
                  <p:pic>
                    <p:nvPicPr>
                      <p:cNvPr id="0" name="图片 180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063625"/>
                        <a:ext cx="2840037" cy="243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76056" y="2060848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sym typeface="Symbol" panose="05050102010706020507"/>
              </a:rPr>
              <a:t>0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31C760BC-50ED-447A-9CC0-923A7D8DBF92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827584" y="6093296"/>
            <a:ext cx="58370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467544" y="6088211"/>
            <a:ext cx="549424" cy="365125"/>
          </a:xfrm>
        </p:spPr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83660" y="458660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第一行和</a:t>
            </a:r>
            <a:r>
              <a:rPr lang="zh-CN" altLang="en-US"/>
              <a:t>第三行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11188" y="260350"/>
            <a:ext cx="7526337" cy="1052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若行列式的某一列（行）的元素都是两数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之和，例如第 </a:t>
            </a:r>
            <a:r>
              <a:rPr lang="en-US" altLang="zh-CN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列的元素都是两数之和：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4717" y="313492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30400" y="1285875"/>
          <a:ext cx="4418013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6" name="Equation" r:id="rId1" imgW="123139200" imgH="47548800" progId="Equation.DSMT4">
                  <p:embed/>
                </p:oleObj>
              </mc:Choice>
              <mc:Fallback>
                <p:oleObj name="Equation" r:id="rId1" imgW="123139200" imgH="47548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285875"/>
                        <a:ext cx="4418013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1188" y="3313113"/>
            <a:ext cx="7526337" cy="5724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个行列式的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2013" y="4005263"/>
          <a:ext cx="364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7" name="Equation" r:id="rId3" imgW="87477600" imgH="36271200" progId="Equation.DSMT4">
                  <p:embed/>
                </p:oleObj>
              </mc:Choice>
              <mc:Fallback>
                <p:oleObj name="Equation" r:id="rId3" imgW="87477600" imgH="36271200" progId="Equation.DSMT4">
                  <p:embed/>
                  <p:pic>
                    <p:nvPicPr>
                      <p:cNvPr id="0" name="图片 1385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013" y="4005263"/>
                        <a:ext cx="3644900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65650" y="4005263"/>
          <a:ext cx="2971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38" name="Equation" r:id="rId5" imgW="71323200" imgH="37185600" progId="Equation.DSMT4">
                  <p:embed/>
                </p:oleObj>
              </mc:Choice>
              <mc:Fallback>
                <p:oleObj name="Equation" r:id="rId5" imgW="71323200" imgH="37185600" progId="Equation.DSMT4">
                  <p:embed/>
                  <p:pic>
                    <p:nvPicPr>
                      <p:cNvPr id="0" name="图片 1385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5650" y="4005263"/>
                        <a:ext cx="29718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已录下的声音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82681" y="6093296"/>
            <a:ext cx="609600" cy="60960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5AF07CC-9E2E-4E5A-A583-B05FD11C3E37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4610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11188" y="260350"/>
            <a:ext cx="7526337" cy="1052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若行列式的某一列（行）的元素都是两数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之和，例如第 </a:t>
            </a:r>
            <a:r>
              <a:rPr lang="en-US" altLang="zh-CN" sz="2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列的元素都是两数之和：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4717" y="313492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30400" y="1285875"/>
          <a:ext cx="4418013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2" name="Equation" r:id="rId1" imgW="123139200" imgH="47548800" progId="Equation.DSMT4">
                  <p:embed/>
                </p:oleObj>
              </mc:Choice>
              <mc:Fallback>
                <p:oleObj name="Equation" r:id="rId1" imgW="123139200" imgH="47548800" progId="Equation.DSMT4">
                  <p:embed/>
                  <p:pic>
                    <p:nvPicPr>
                      <p:cNvPr id="0" name="图片 1966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285875"/>
                        <a:ext cx="4418013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16013" y="4005263"/>
          <a:ext cx="3390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3" name="Equation" r:id="rId3" imgW="81381600" imgH="36271200" progId="Equation.DSMT4">
                  <p:embed/>
                </p:oleObj>
              </mc:Choice>
              <mc:Fallback>
                <p:oleObj name="Equation" r:id="rId3" imgW="81381600" imgH="36271200" progId="Equation.DSMT4">
                  <p:embed/>
                  <p:pic>
                    <p:nvPicPr>
                      <p:cNvPr id="0" name="图片 1966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4005263"/>
                        <a:ext cx="3390900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65650" y="4005263"/>
          <a:ext cx="2971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4" name="Equation" r:id="rId5" imgW="71323200" imgH="37185600" progId="Equation.DSMT4">
                  <p:embed/>
                </p:oleObj>
              </mc:Choice>
              <mc:Fallback>
                <p:oleObj name="Equation" r:id="rId5" imgW="71323200" imgH="37185600" progId="Equation.DSMT4">
                  <p:embed/>
                  <p:pic>
                    <p:nvPicPr>
                      <p:cNvPr id="0" name="图片 1966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65650" y="4005263"/>
                        <a:ext cx="29718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已录下的声音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82681" y="6093296"/>
            <a:ext cx="609600" cy="60960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9CBF69E-F7CC-4829-BAEC-21B874BD0E16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70248" y="3458840"/>
          <a:ext cx="533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5" name="Equation" r:id="rId10" imgW="128016000" imgH="7924800" progId="Equation.DSMT4">
                  <p:embed/>
                </p:oleObj>
              </mc:Choice>
              <mc:Fallback>
                <p:oleObj name="Equation" r:id="rId10" imgW="128016000" imgH="7924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248" y="3458840"/>
                        <a:ext cx="5334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79512" y="3265820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610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1073224" y="635000"/>
            <a:ext cx="7315200" cy="437817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sz="2600" dirty="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sz="2600" dirty="0" smtClean="0">
              <a:solidFill>
                <a:srgbClr val="639EF4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           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23950" y="1019175"/>
          <a:ext cx="28654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14" name="Equation" r:id="rId4" imgW="2857500" imgH="1473200" progId="Equation.DSMT4">
                  <p:embed/>
                </p:oleObj>
              </mc:Choice>
              <mc:Fallback>
                <p:oleObj name="Equation" r:id="rId4" imgW="2857500" imgH="1473200" progId="Equation.DSMT4">
                  <p:embed/>
                  <p:pic>
                    <p:nvPicPr>
                      <p:cNvPr id="0" name="图片 181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019175"/>
                        <a:ext cx="28654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187825" y="981075"/>
          <a:ext cx="25082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15" name="Equation" r:id="rId6" imgW="60045600" imgH="35356800" progId="Equation.DSMT4">
                  <p:embed/>
                </p:oleObj>
              </mc:Choice>
              <mc:Fallback>
                <p:oleObj name="Equation" r:id="rId6" imgW="60045600" imgH="35356800" progId="Equation.DSMT4">
                  <p:embed/>
                  <p:pic>
                    <p:nvPicPr>
                      <p:cNvPr id="0" name="图片 181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981075"/>
                        <a:ext cx="250825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19163" y="2741613"/>
          <a:ext cx="491648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16" name="Equation" r:id="rId8" imgW="117652800" imgH="35356800" progId="Equation.DSMT4">
                  <p:embed/>
                </p:oleObj>
              </mc:Choice>
              <mc:Fallback>
                <p:oleObj name="Equation" r:id="rId8" imgW="117652800" imgH="35356800" progId="Equation.DSMT4">
                  <p:embed/>
                  <p:pic>
                    <p:nvPicPr>
                      <p:cNvPr id="0" name="图片 181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741613"/>
                        <a:ext cx="4916487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92280" y="312180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A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B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9FAD2E3C-68BC-47B7-BF7F-03ED34B64D36}" type="datetime1">
              <a:rPr lang="zh-CN" altLang="en-US" smtClean="0"/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>
          <a:xfrm>
            <a:off x="827584" y="6093296"/>
            <a:ext cx="58370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467544" y="6088211"/>
            <a:ext cx="549424" cy="365125"/>
          </a:xfrm>
        </p:spPr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39750" y="364605"/>
            <a:ext cx="7597775" cy="1412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把行列式的某一列（行）的各元素乘以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同一个数然后加到另一列（行）对应的元素上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去，行列式不变</a:t>
            </a:r>
            <a:endParaRPr lang="en-US" altLang="zh-CN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007" y="332656"/>
            <a:ext cx="111919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04281" y="1552898"/>
          <a:ext cx="2963863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5" name="Equation" r:id="rId1" imgW="82600800" imgH="36271200" progId="Equation.DSMT4">
                  <p:embed/>
                </p:oleObj>
              </mc:Choice>
              <mc:Fallback>
                <p:oleObj name="Equation" r:id="rId1" imgW="82600800" imgH="3627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281" y="1552898"/>
                        <a:ext cx="2963863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89175" y="3141663"/>
          <a:ext cx="353218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6" name="Equation" r:id="rId3" imgW="98450400" imgH="37185600" progId="Equation.DSMT4">
                  <p:embed/>
                </p:oleObj>
              </mc:Choice>
              <mc:Fallback>
                <p:oleObj name="Equation" r:id="rId3" imgW="98450400" imgH="37185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141663"/>
                        <a:ext cx="3532188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>
          <a:xfrm>
            <a:off x="1691680" y="4797152"/>
            <a:ext cx="5112568" cy="12241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84375" y="4868863"/>
          <a:ext cx="4597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7" name="Equation" r:id="rId5" imgW="110337600" imgH="24993600" progId="Equation.DSMT4">
                  <p:embed/>
                </p:oleObj>
              </mc:Choice>
              <mc:Fallback>
                <p:oleObj name="Equation" r:id="rId5" imgW="110337600" imgH="24993600" progId="Equation.DSMT4">
                  <p:embed/>
                  <p:pic>
                    <p:nvPicPr>
                      <p:cNvPr id="0" name="图片 176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4868863"/>
                        <a:ext cx="4597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193969" y="6063621"/>
            <a:ext cx="609600" cy="60960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FD41325-4390-49A2-A8E2-20FDF6739B9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468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4" grpId="0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571625" y="4357688"/>
            <a:ext cx="1143000" cy="1357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84663" y="2627313"/>
            <a:ext cx="561975" cy="14493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588125" y="2627313"/>
            <a:ext cx="1509713" cy="1449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08175" y="2565400"/>
            <a:ext cx="1368425" cy="1511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1816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30"/>
          <p:cNvGraphicFramePr>
            <a:graphicFrameLocks noChangeAspect="1"/>
          </p:cNvGraphicFramePr>
          <p:nvPr/>
        </p:nvGraphicFramePr>
        <p:xfrm>
          <a:off x="1928813" y="428625"/>
          <a:ext cx="250983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34" name="Equation" r:id="rId1" imgW="60045600" imgH="35356800" progId="">
                  <p:embed/>
                </p:oleObj>
              </mc:Choice>
              <mc:Fallback>
                <p:oleObj name="Equation" r:id="rId1" imgW="60045600" imgH="35356800" progId="">
                  <p:embed/>
                  <p:pic>
                    <p:nvPicPr>
                      <p:cNvPr id="0" name="图片 1939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28625"/>
                        <a:ext cx="2509837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57188" y="357188"/>
            <a:ext cx="3717925" cy="2246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31"/>
          <p:cNvGraphicFramePr>
            <a:graphicFrameLocks noChangeAspect="1"/>
          </p:cNvGraphicFramePr>
          <p:nvPr/>
        </p:nvGraphicFramePr>
        <p:xfrm>
          <a:off x="320675" y="2565400"/>
          <a:ext cx="295592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35" name="Equation" r:id="rId3" imgW="71018400" imgH="35356800" progId="">
                  <p:embed/>
                </p:oleObj>
              </mc:Choice>
              <mc:Fallback>
                <p:oleObj name="Equation" r:id="rId3" imgW="71018400" imgH="35356800" progId="">
                  <p:embed/>
                  <p:pic>
                    <p:nvPicPr>
                      <p:cNvPr id="0" name="图片 193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565400"/>
                        <a:ext cx="2955925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818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432"/>
          <p:cNvGraphicFramePr>
            <a:graphicFrameLocks noChangeAspect="1"/>
          </p:cNvGraphicFramePr>
          <p:nvPr/>
        </p:nvGraphicFramePr>
        <p:xfrm>
          <a:off x="3325813" y="2573338"/>
          <a:ext cx="484663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36" name="Equation" r:id="rId5" imgW="116433600" imgH="35356800" progId="">
                  <p:embed/>
                </p:oleObj>
              </mc:Choice>
              <mc:Fallback>
                <p:oleObj name="Equation" r:id="rId5" imgW="116433600" imgH="35356800" progId="">
                  <p:embed/>
                  <p:pic>
                    <p:nvPicPr>
                      <p:cNvPr id="0" name="图片 193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2573338"/>
                        <a:ext cx="4846637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33"/>
          <p:cNvGraphicFramePr>
            <a:graphicFrameLocks noChangeAspect="1"/>
          </p:cNvGraphicFramePr>
          <p:nvPr/>
        </p:nvGraphicFramePr>
        <p:xfrm>
          <a:off x="395288" y="4251325"/>
          <a:ext cx="2386012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37" name="Equation" r:id="rId7" imgW="57302400" imgH="35356800" progId="">
                  <p:embed/>
                </p:oleObj>
              </mc:Choice>
              <mc:Fallback>
                <p:oleObj name="Equation" r:id="rId7" imgW="57302400" imgH="35356800" progId="">
                  <p:embed/>
                  <p:pic>
                    <p:nvPicPr>
                      <p:cNvPr id="0" name="图片 1939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51325"/>
                        <a:ext cx="2386012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云形标注 11"/>
          <p:cNvSpPr/>
          <p:nvPr/>
        </p:nvSpPr>
        <p:spPr>
          <a:xfrm>
            <a:off x="4386263" y="1909763"/>
            <a:ext cx="2592387" cy="1433512"/>
          </a:xfrm>
          <a:prstGeom prst="cloudCallout">
            <a:avLst>
              <a:gd name="adj1" fmla="val -91380"/>
              <a:gd name="adj2" fmla="val 3226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，拆分成两个行列式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3857625" y="4286250"/>
            <a:ext cx="2733675" cy="1722438"/>
          </a:xfrm>
          <a:prstGeom prst="cloudCallout">
            <a:avLst>
              <a:gd name="adj1" fmla="val 60936"/>
              <a:gd name="adj2" fmla="val -5682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，两列元素成比例，行列式等于零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434"/>
          <p:cNvGraphicFramePr>
            <a:graphicFrameLocks noChangeAspect="1"/>
          </p:cNvGraphicFramePr>
          <p:nvPr/>
        </p:nvGraphicFramePr>
        <p:xfrm>
          <a:off x="2843213" y="4251325"/>
          <a:ext cx="3502025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38" name="Equation" r:id="rId9" imgW="84124800" imgH="35356800" progId="">
                  <p:embed/>
                </p:oleObj>
              </mc:Choice>
              <mc:Fallback>
                <p:oleObj name="Equation" r:id="rId9" imgW="84124800" imgH="35356800" progId="">
                  <p:embed/>
                  <p:pic>
                    <p:nvPicPr>
                      <p:cNvPr id="0" name="图片 193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51325"/>
                        <a:ext cx="3502025" cy="148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云形标注 17"/>
          <p:cNvSpPr/>
          <p:nvPr/>
        </p:nvSpPr>
        <p:spPr>
          <a:xfrm>
            <a:off x="3635375" y="4581525"/>
            <a:ext cx="2203450" cy="1217613"/>
          </a:xfrm>
          <a:prstGeom prst="cloudCallout">
            <a:avLst>
              <a:gd name="adj1" fmla="val -8327"/>
              <a:gd name="adj2" fmla="val -86497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，将公因子提出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1655" name="Object 435"/>
          <p:cNvGraphicFramePr>
            <a:graphicFrameLocks noChangeAspect="1"/>
          </p:cNvGraphicFramePr>
          <p:nvPr/>
        </p:nvGraphicFramePr>
        <p:xfrm>
          <a:off x="5292080" y="384175"/>
          <a:ext cx="2857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939" name="Equation" r:id="rId11" imgW="2959100" imgH="1473200" progId="">
                  <p:embed/>
                </p:oleObj>
              </mc:Choice>
              <mc:Fallback>
                <p:oleObj name="Equation" r:id="rId11" imgW="2959100" imgH="1473200" progId="">
                  <p:embed/>
                  <p:pic>
                    <p:nvPicPr>
                      <p:cNvPr id="0" name="图片 193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84175"/>
                        <a:ext cx="28575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738167" y="357188"/>
            <a:ext cx="769937" cy="49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  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3857625" y="4286250"/>
            <a:ext cx="2643188" cy="1433513"/>
          </a:xfrm>
          <a:prstGeom prst="cloudCallout">
            <a:avLst>
              <a:gd name="adj1" fmla="val -88849"/>
              <a:gd name="adj2" fmla="val 1281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，交换两列，行列式变号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13"/>
            <p:extLst>
              <p:ext uri="{DAA4B4D4-6D71-4841-9C94-3DE7FCFB9230}">
                <p14:media xmlns:p14="http://schemas.microsoft.com/office/powerpoint/2010/main" r:embed="rId14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8159221" y="6093296"/>
            <a:ext cx="609600" cy="6096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858EF2AF-0E82-496A-97E3-E038AA85128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4" dur="461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1" grpId="0" animBg="1"/>
      <p:bldP spid="17" grpId="0" animBg="1"/>
      <p:bldP spid="15" grpId="0" animBg="1"/>
      <p:bldP spid="13" grpId="0" animBg="1"/>
      <p:bldP spid="12" grpId="0" animBg="1"/>
      <p:bldP spid="12" grpId="1" animBg="1"/>
      <p:bldP spid="14" grpId="0" animBg="1"/>
      <p:bldP spid="14" grpId="1" animBg="1"/>
      <p:bldP spid="18" grpId="0" animBg="1"/>
      <p:bldP spid="18" grpId="1" animBg="1"/>
      <p:bldP spid="19" grpId="0"/>
      <p:bldP spid="22" grpId="0" animBg="1"/>
      <p:bldP spid="2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67544" y="997843"/>
                <a:ext cx="7776864" cy="315123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已知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 smtClean="0"/>
              </a:p>
              <a:p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:r>
                  <a:rPr lang="zh-CN" altLang="en-US" sz="2800" dirty="0" smtClean="0">
                    <a:solidFill>
                      <a:srgbClr val="639EF4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639EF4"/>
                    </a:solidFill>
                  </a:rPr>
                  <a:t>[</a:t>
                </a:r>
                <a:r>
                  <a:rPr lang="zh-CN" altLang="en-US" sz="2800" dirty="0">
                    <a:solidFill>
                      <a:srgbClr val="639EF4"/>
                    </a:solidFill>
                  </a:rPr>
                  <a:t>填空</a:t>
                </a:r>
                <a:r>
                  <a:rPr lang="en-US" altLang="zh-CN" sz="2800" dirty="0">
                    <a:solidFill>
                      <a:srgbClr val="639EF4"/>
                    </a:solidFill>
                  </a:rPr>
                  <a:t>1</a:t>
                </a:r>
                <a:r>
                  <a:rPr lang="en-US" altLang="zh-CN" sz="2800" dirty="0" smtClean="0">
                    <a:solidFill>
                      <a:srgbClr val="639EF4"/>
                    </a:solidFill>
                  </a:rPr>
                  <a:t>]</a:t>
                </a:r>
                <a:r>
                  <a:rPr lang="en-US" altLang="zh-CN" sz="2800" dirty="0" smtClean="0">
                    <a:solidFill>
                      <a:srgbClr val="000000"/>
                    </a:solidFill>
                  </a:rPr>
                  <a:t> </a:t>
                </a:r>
                <a:endParaRPr lang="zh-CN" altLang="zh-CN" sz="2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67544" y="997843"/>
                <a:ext cx="7776864" cy="3151237"/>
              </a:xfrm>
              <a:prstGeom prst="rect">
                <a:avLst/>
              </a:prstGeom>
              <a:blipFill rotWithShape="1">
                <a:blip r:embed="rId3"/>
                <a:stretch>
                  <a:fillRect l="-2" t="-8" r="3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40152" y="306896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3E989186-B350-45D6-8439-3A9525187BA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27584" y="6093296"/>
            <a:ext cx="58370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67544" y="6088211"/>
            <a:ext cx="549424" cy="365125"/>
          </a:xfrm>
        </p:spPr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683568" y="3806155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=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03648" y="1196975"/>
          <a:ext cx="4000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8" name="Equation" r:id="rId4" imgW="96012000" imgH="35052000" progId="Equation.DSMT4">
                  <p:embed/>
                </p:oleObj>
              </mc:Choice>
              <mc:Fallback>
                <p:oleObj name="Equation" r:id="rId4" imgW="96012000" imgH="35052000" progId="Equation.DSMT4">
                  <p:embed/>
                  <p:pic>
                    <p:nvPicPr>
                      <p:cNvPr id="0" name="图片 1895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1196975"/>
                        <a:ext cx="40005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617588" y="2904604"/>
          <a:ext cx="3746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89" name="Equation" r:id="rId6" imgW="89916000" imgH="35052000" progId="Equation.DSMT4">
                  <p:embed/>
                </p:oleObj>
              </mc:Choice>
              <mc:Fallback>
                <p:oleObj name="Equation" r:id="rId6" imgW="89916000" imgH="35052000" progId="Equation.DSMT4">
                  <p:embed/>
                  <p:pic>
                    <p:nvPicPr>
                      <p:cNvPr id="0" name="图片 1895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7588" y="2904604"/>
                        <a:ext cx="37465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419872" y="465313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E6A356E0-7090-4D3F-93D5-81AF7B240BCF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827584" y="6093296"/>
            <a:ext cx="58370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467544" y="6088211"/>
            <a:ext cx="549424" cy="365125"/>
          </a:xfrm>
        </p:spPr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683568" y="332656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       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87624" y="764704"/>
          <a:ext cx="2501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04" name="Equation" r:id="rId4" imgW="60045600" imgH="34442400" progId="Equation.DSMT4">
                  <p:embed/>
                </p:oleObj>
              </mc:Choice>
              <mc:Fallback>
                <p:oleObj name="Equation" r:id="rId4" imgW="60045600" imgH="34442400" progId="Equation.DSMT4">
                  <p:embed/>
                  <p:pic>
                    <p:nvPicPr>
                      <p:cNvPr id="0" name="图片 1906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624" y="764704"/>
                        <a:ext cx="25019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76056" y="119675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2300</a:t>
            </a:r>
            <a:endParaRPr lang="zh-CN" altLang="en-US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259632" y="2492375"/>
          <a:ext cx="2540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05" name="Equation" r:id="rId6" imgW="60960000" imgH="34442400" progId="Equation.DSMT4">
                  <p:embed/>
                </p:oleObj>
              </mc:Choice>
              <mc:Fallback>
                <p:oleObj name="Equation" r:id="rId6" imgW="60960000" imgH="344424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492375"/>
                        <a:ext cx="25400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fld id="{C55FA083-AD01-4756-8F52-BF630C15CA7F}" type="datetime1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>
          <a:xfrm>
            <a:off x="827584" y="6093296"/>
            <a:ext cx="583704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467544" y="6088211"/>
            <a:ext cx="549424" cy="365125"/>
          </a:xfrm>
        </p:spPr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921125" y="2492375"/>
          <a:ext cx="23622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06" name="Equation" r:id="rId8" imgW="56692800" imgH="34442400" progId="Equation.DSMT4">
                  <p:embed/>
                </p:oleObj>
              </mc:Choice>
              <mc:Fallback>
                <p:oleObj name="Equation" r:id="rId8" imgW="56692800" imgH="344424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2492375"/>
                        <a:ext cx="23622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227420" y="3124133"/>
            <a:ext cx="1336468" cy="2249083"/>
            <a:chOff x="2227420" y="3124133"/>
            <a:chExt cx="1336468" cy="2249083"/>
          </a:xfrm>
        </p:grpSpPr>
        <p:cxnSp>
          <p:nvCxnSpPr>
            <p:cNvPr id="26" name="直接连接符 25"/>
            <p:cNvCxnSpPr>
              <a:stCxn id="23" idx="4"/>
              <a:endCxn id="24" idx="0"/>
            </p:cNvCxnSpPr>
            <p:nvPr/>
          </p:nvCxnSpPr>
          <p:spPr>
            <a:xfrm>
              <a:off x="2499610" y="3598954"/>
              <a:ext cx="396044" cy="105418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0" idx="4"/>
              <a:endCxn id="24" idx="0"/>
            </p:cNvCxnSpPr>
            <p:nvPr/>
          </p:nvCxnSpPr>
          <p:spPr>
            <a:xfrm flipH="1">
              <a:off x="2895654" y="3604522"/>
              <a:ext cx="300668" cy="10486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2924132" y="3129701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227420" y="3124133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27420" y="4653136"/>
              <a:ext cx="1336468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2"/>
                  </a:solidFill>
                </a:rPr>
                <a:t>找到特殊值</a:t>
              </a:r>
              <a:endParaRPr lang="zh-CN" altLang="en-US" sz="2400" b="1" dirty="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991021" y="2161326"/>
          <a:ext cx="30638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3" name="Equation" r:id="rId1" imgW="3060700" imgH="1930400" progId="Equation.DSMT4">
                  <p:embed/>
                </p:oleObj>
              </mc:Choice>
              <mc:Fallback>
                <p:oleObj name="Equation" r:id="rId1" imgW="3060700" imgH="1930400" progId="Equation.DSMT4">
                  <p:embed/>
                  <p:pic>
                    <p:nvPicPr>
                      <p:cNvPr id="0" name="图片 198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21" y="2161326"/>
                        <a:ext cx="3063875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763688" y="529516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2060"/>
                </a:solidFill>
              </a:rPr>
              <a:t>任意的</a:t>
            </a:r>
            <a:r>
              <a:rPr lang="zh-CN" altLang="zh-CN" sz="2800" b="1" dirty="0">
                <a:solidFill>
                  <a:srgbClr val="FF0000"/>
                </a:solidFill>
              </a:rPr>
              <a:t>具体的行列式</a:t>
            </a:r>
            <a:r>
              <a:rPr lang="zh-CN" altLang="zh-CN" sz="2800" b="1" dirty="0">
                <a:solidFill>
                  <a:srgbClr val="002060"/>
                </a:solidFill>
              </a:rPr>
              <a:t>的计算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5816" y="1124744"/>
            <a:ext cx="42484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行展开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定理把行列式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降阶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虚尾箭头 13"/>
          <p:cNvSpPr/>
          <p:nvPr/>
        </p:nvSpPr>
        <p:spPr>
          <a:xfrm>
            <a:off x="1259632" y="1235969"/>
            <a:ext cx="1584176" cy="608855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5040052" y="2052793"/>
            <a:ext cx="3132348" cy="1751197"/>
          </a:xfrm>
          <a:prstGeom prst="cloudCallout">
            <a:avLst>
              <a:gd name="adj1" fmla="val -102523"/>
              <a:gd name="adj2" fmla="val 14916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保留 </a:t>
            </a:r>
            <a:r>
              <a:rPr lang="en-US" altLang="zh-CN" sz="2400" b="1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将第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行其余元素变为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零，按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第三行展开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题型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行列式性质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与按行展开定理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AF6B6FF-796C-46E3-BE44-3D37A2CD22D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310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2" grpId="0"/>
      <p:bldP spid="13" grpId="0" build="p"/>
      <p:bldP spid="14" grpId="0" animBg="1"/>
      <p:bldP spid="19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664494" y="908720"/>
            <a:ext cx="6534150" cy="33680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316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63" name="副标题 2"/>
          <p:cNvSpPr>
            <a:spLocks noGrp="1"/>
          </p:cNvSpPr>
          <p:nvPr>
            <p:ph type="subTitle" idx="1"/>
          </p:nvPr>
        </p:nvSpPr>
        <p:spPr>
          <a:xfrm>
            <a:off x="8316913" y="176213"/>
            <a:ext cx="827087" cy="5413375"/>
          </a:xfrm>
        </p:spPr>
        <p:txBody>
          <a:bodyPr/>
          <a:lstStyle/>
          <a:p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教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133165" name="Group 17"/>
          <p:cNvGrpSpPr/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133169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0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71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" name="左大括号 44"/>
          <p:cNvSpPr/>
          <p:nvPr/>
        </p:nvSpPr>
        <p:spPr bwMode="auto">
          <a:xfrm>
            <a:off x="182563" y="799654"/>
            <a:ext cx="1098550" cy="3709466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835150" y="1484784"/>
            <a:ext cx="6192838" cy="24283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理解行列式按行展开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定理和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掌握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（基本结论）</a:t>
            </a:r>
            <a:endParaRPr lang="zh-CN" altLang="en-US" sz="2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用该定理、结合行列式性质计算各种各样的行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列式（基本运算）</a:t>
            </a:r>
            <a:endParaRPr lang="zh-CN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282880" y="6093296"/>
            <a:ext cx="609600" cy="6096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7B4AE968-2E26-4E4E-9687-0C5537D2620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1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5958333" y="2875044"/>
            <a:ext cx="557883" cy="557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24028" y="3432928"/>
            <a:ext cx="1134305" cy="951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91302" y="2875044"/>
            <a:ext cx="2467031" cy="1510633"/>
            <a:chOff x="-705324" y="3604522"/>
            <a:chExt cx="2467031" cy="1510633"/>
          </a:xfrm>
        </p:grpSpPr>
        <p:cxnSp>
          <p:nvCxnSpPr>
            <p:cNvPr id="29" name="直接连接符 28"/>
            <p:cNvCxnSpPr>
              <a:stCxn id="32" idx="6"/>
              <a:endCxn id="33" idx="1"/>
            </p:cNvCxnSpPr>
            <p:nvPr/>
          </p:nvCxnSpPr>
          <p:spPr>
            <a:xfrm>
              <a:off x="-160366" y="3841933"/>
              <a:ext cx="585605" cy="42612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1" idx="6"/>
              <a:endCxn id="33" idx="1"/>
            </p:cNvCxnSpPr>
            <p:nvPr/>
          </p:nvCxnSpPr>
          <p:spPr>
            <a:xfrm flipV="1">
              <a:off x="-160944" y="4268056"/>
              <a:ext cx="586183" cy="60968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-705324" y="4640334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704746" y="3604522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25239" y="3908016"/>
              <a:ext cx="1336468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 smtClean="0">
                  <a:solidFill>
                    <a:schemeClr val="tx2"/>
                  </a:solidFill>
                </a:rPr>
                <a:t>找到特殊值</a:t>
              </a:r>
              <a:endParaRPr lang="zh-CN" alt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5868144" y="1700808"/>
            <a:ext cx="2448272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27584" y="4573588"/>
          <a:ext cx="30765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1" name="Equation" r:id="rId1" imgW="73761600" imgH="22555200" progId="Equation.DSMT4">
                  <p:embed/>
                </p:oleObj>
              </mc:Choice>
              <mc:Fallback>
                <p:oleObj name="Equation" r:id="rId1" imgW="73761600" imgH="22555200" progId="Equation.DSMT4">
                  <p:embed/>
                  <p:pic>
                    <p:nvPicPr>
                      <p:cNvPr id="0" name="图片 144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573588"/>
                        <a:ext cx="30765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5576" y="2924944"/>
          <a:ext cx="32432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2" name="Equation" r:id="rId3" imgW="3238500" imgH="1447800" progId="Equation.DSMT4">
                  <p:embed/>
                </p:oleObj>
              </mc:Choice>
              <mc:Fallback>
                <p:oleObj name="Equation" r:id="rId3" imgW="3238500" imgH="1447800" progId="Equation.DSMT4">
                  <p:embed/>
                  <p:pic>
                    <p:nvPicPr>
                      <p:cNvPr id="0" name="图片 1449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24944"/>
                        <a:ext cx="3243262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708400" y="765175"/>
          <a:ext cx="46418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3" name="Equation" r:id="rId5" imgW="4635500" imgH="1930400" progId="Equation.DSMT4">
                  <p:embed/>
                </p:oleObj>
              </mc:Choice>
              <mc:Fallback>
                <p:oleObj name="Equation" r:id="rId5" imgW="4635500" imgH="1930400" progId="Equation.DSMT4">
                  <p:embed/>
                  <p:pic>
                    <p:nvPicPr>
                      <p:cNvPr id="0" name="图片 1449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765175"/>
                        <a:ext cx="4641850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68313" y="765175"/>
          <a:ext cx="30638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4" name="Equation" r:id="rId7" imgW="3060700" imgH="1930400" progId="Equation.DSMT4">
                  <p:embed/>
                </p:oleObj>
              </mc:Choice>
              <mc:Fallback>
                <p:oleObj name="Equation" r:id="rId7" imgW="3060700" imgH="1930400" progId="Equation.DSMT4">
                  <p:embed/>
                  <p:pic>
                    <p:nvPicPr>
                      <p:cNvPr id="0" name="图片 1449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3063875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云形标注 10"/>
          <p:cNvSpPr/>
          <p:nvPr/>
        </p:nvSpPr>
        <p:spPr>
          <a:xfrm>
            <a:off x="4139952" y="476672"/>
            <a:ext cx="1368152" cy="504056"/>
          </a:xfrm>
          <a:prstGeom prst="cloudCallout">
            <a:avLst>
              <a:gd name="adj1" fmla="val -30519"/>
              <a:gd name="adj2" fmla="val 13611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en-US" altLang="zh-CN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云形标注 24"/>
          <p:cNvSpPr/>
          <p:nvPr/>
        </p:nvSpPr>
        <p:spPr>
          <a:xfrm>
            <a:off x="3563888" y="188640"/>
            <a:ext cx="2088232" cy="1080120"/>
          </a:xfrm>
          <a:prstGeom prst="cloudCallout">
            <a:avLst>
              <a:gd name="adj1" fmla="val 60030"/>
              <a:gd name="adj2" fmla="val 9001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特殊形式，按行展开，降阶</a:t>
            </a:r>
            <a:endParaRPr lang="zh-CN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995936" y="2924944"/>
          <a:ext cx="242887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5" name="Equation" r:id="rId9" imgW="2425700" imgH="1447800" progId="Equation.DSMT4">
                  <p:embed/>
                </p:oleObj>
              </mc:Choice>
              <mc:Fallback>
                <p:oleObj name="Equation" r:id="rId9" imgW="2425700" imgH="1447800" progId="Equation.DSMT4">
                  <p:embed/>
                  <p:pic>
                    <p:nvPicPr>
                      <p:cNvPr id="0" name="图片 144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924944"/>
                        <a:ext cx="2428875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行列式性质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与按行展开定理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4C6F129-42E2-4AAD-907A-8D9522CBECB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16" grpId="0" animBg="1"/>
      <p:bldP spid="11" grpId="0" animBg="1"/>
      <p:bldP spid="11" grpId="1" animBg="1"/>
      <p:bldP spid="25" grpId="0" animBg="1"/>
      <p:bldP spid="2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11760" y="1515122"/>
          <a:ext cx="3403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8" name="Equation" r:id="rId1" imgW="3403600" imgH="1651000" progId="Equation.DSMT4">
                  <p:embed/>
                </p:oleObj>
              </mc:Choice>
              <mc:Fallback>
                <p:oleObj name="Equation" r:id="rId1" imgW="3403600" imgH="1651000" progId="Equation.DSMT4">
                  <p:embed/>
                  <p:pic>
                    <p:nvPicPr>
                      <p:cNvPr id="0" name="图片 146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515122"/>
                        <a:ext cx="3403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35696" y="47667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2060"/>
                </a:solidFill>
              </a:rPr>
              <a:t>行列式每行（列）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元素之和</a:t>
            </a:r>
            <a:r>
              <a:rPr lang="zh-CN" altLang="en-US" sz="2800" b="1" dirty="0" smtClean="0">
                <a:solidFill>
                  <a:srgbClr val="002060"/>
                </a:solidFill>
              </a:rPr>
              <a:t>都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相等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4" y="1653954"/>
            <a:ext cx="19240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11560" y="3645024"/>
          <a:ext cx="602456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9" name="Equation" r:id="rId3" imgW="6019800" imgH="1981200" progId="Equation.DSMT4">
                  <p:embed/>
                </p:oleObj>
              </mc:Choice>
              <mc:Fallback>
                <p:oleObj name="Equation" r:id="rId3" imgW="6019800" imgH="1981200" progId="Equation.DSMT4">
                  <p:embed/>
                  <p:pic>
                    <p:nvPicPr>
                      <p:cNvPr id="0" name="图片 146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024"/>
                        <a:ext cx="6024563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059832" y="1437930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70446" y="1472357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48064" y="1494366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6036439" y="1268760"/>
            <a:ext cx="2423993" cy="1080120"/>
          </a:xfrm>
          <a:prstGeom prst="cloudCallout">
            <a:avLst>
              <a:gd name="adj1" fmla="val -65747"/>
              <a:gd name="adj2" fmla="val 3428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每列元素之和都相等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23" name="云形标注 22"/>
          <p:cNvSpPr/>
          <p:nvPr/>
        </p:nvSpPr>
        <p:spPr>
          <a:xfrm>
            <a:off x="6156176" y="2348880"/>
            <a:ext cx="1892885" cy="1080120"/>
          </a:xfrm>
          <a:prstGeom prst="cloudCallout">
            <a:avLst>
              <a:gd name="adj1" fmla="val -70281"/>
              <a:gd name="adj2" fmla="val -3016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通通加到第一行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24" name="云形标注 23"/>
          <p:cNvSpPr/>
          <p:nvPr/>
        </p:nvSpPr>
        <p:spPr>
          <a:xfrm>
            <a:off x="6588224" y="4287306"/>
            <a:ext cx="1872208" cy="1373942"/>
          </a:xfrm>
          <a:prstGeom prst="cloudCallout">
            <a:avLst>
              <a:gd name="adj1" fmla="val -48107"/>
              <a:gd name="adj2" fmla="val -68073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提出公因子，第一行可化为全</a:t>
            </a:r>
            <a:r>
              <a:rPr lang="en-US" altLang="zh-CN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1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题型</a:t>
            </a:r>
            <a:r>
              <a:rPr lang="en-US" altLang="zh-CN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155632" y="6093296"/>
            <a:ext cx="609600" cy="6096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行列式性质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与按行展开定理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A919C37-DD31-4BB2-81BA-DA6D7A80544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338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0" grpId="0"/>
      <p:bldP spid="13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11560" y="3645024"/>
          <a:ext cx="602456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1" name="Equation" r:id="rId1" imgW="6019800" imgH="1981200" progId="Equation.DSMT4">
                  <p:embed/>
                </p:oleObj>
              </mc:Choice>
              <mc:Fallback>
                <p:oleObj name="Equation" r:id="rId1" imgW="6019800" imgH="1981200" progId="Equation.DSMT4">
                  <p:embed/>
                  <p:pic>
                    <p:nvPicPr>
                      <p:cNvPr id="0" name="图片 195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45024"/>
                        <a:ext cx="6024563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云形标注 23"/>
          <p:cNvSpPr/>
          <p:nvPr/>
        </p:nvSpPr>
        <p:spPr>
          <a:xfrm>
            <a:off x="6588224" y="4287306"/>
            <a:ext cx="1872208" cy="1373942"/>
          </a:xfrm>
          <a:prstGeom prst="cloudCallout">
            <a:avLst>
              <a:gd name="adj1" fmla="val -48107"/>
              <a:gd name="adj2" fmla="val -68073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提出公因子，第一行可化为全</a:t>
            </a:r>
            <a:r>
              <a:rPr lang="en-US" altLang="zh-CN" sz="20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1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行列式性质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与按行展开定理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55576" y="1844824"/>
          <a:ext cx="3962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2" name="Equation" r:id="rId3" imgW="3962400" imgH="1651000" progId="Equation.DSMT4">
                  <p:embed/>
                </p:oleObj>
              </mc:Choice>
              <mc:Fallback>
                <p:oleObj name="Equation" r:id="rId3" imgW="3962400" imgH="16510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844824"/>
                        <a:ext cx="39624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88024" y="2402210"/>
          <a:ext cx="2184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3" name="Equation" r:id="rId5" imgW="2184400" imgH="673100" progId="Equation.DSMT4">
                  <p:embed/>
                </p:oleObj>
              </mc:Choice>
              <mc:Fallback>
                <p:oleObj name="Equation" r:id="rId5" imgW="2184400" imgH="6731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402210"/>
                        <a:ext cx="21844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99592" y="116632"/>
          <a:ext cx="4333875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4" name="Equation" r:id="rId7" imgW="4330700" imgH="1651000" progId="Equation.DSMT4">
                  <p:embed/>
                </p:oleObj>
              </mc:Choice>
              <mc:Fallback>
                <p:oleObj name="Equation" r:id="rId7" imgW="4330700" imgH="1651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6632"/>
                        <a:ext cx="4333875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443C58BB-FB1C-44CC-820D-299BD1B890BD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前凸带形 6"/>
          <p:cNvSpPr/>
          <p:nvPr/>
        </p:nvSpPr>
        <p:spPr>
          <a:xfrm>
            <a:off x="5292080" y="0"/>
            <a:ext cx="3049347" cy="945930"/>
          </a:xfrm>
          <a:prstGeom prst="ribbon">
            <a:avLst>
              <a:gd name="adj1" fmla="val 33333"/>
              <a:gd name="adj2" fmla="val 500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P22 8(2)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754826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练习  计算下列行列式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93912" y="1387264"/>
          <a:ext cx="2286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7" name="Equation" r:id="rId1" imgW="2286000" imgH="1651000" progId="Equation.DSMT4">
                  <p:embed/>
                </p:oleObj>
              </mc:Choice>
              <mc:Fallback>
                <p:oleObj name="Equation" r:id="rId1" imgW="2286000" imgH="1651000" progId="Equation.DSMT4">
                  <p:embed/>
                  <p:pic>
                    <p:nvPicPr>
                      <p:cNvPr id="0" name="图片 147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912" y="1387264"/>
                        <a:ext cx="2286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07704" y="3366278"/>
          <a:ext cx="300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8" name="Equation" r:id="rId3" imgW="3009900" imgH="482600" progId="Equation.DSMT4">
                  <p:embed/>
                </p:oleObj>
              </mc:Choice>
              <mc:Fallback>
                <p:oleObj name="Equation" r:id="rId3" imgW="3009900" imgH="482600" progId="Equation.DSMT4">
                  <p:embed/>
                  <p:pic>
                    <p:nvPicPr>
                      <p:cNvPr id="0" name="图片 147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366278"/>
                        <a:ext cx="3009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行列式性质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与按行展开定理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80E4425-BE00-4116-81A1-02DE83A2E4D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23174" y="836712"/>
            <a:ext cx="762706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计算行列式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利用行列式性质，把行列式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箭形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行列式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61270" y="764704"/>
          <a:ext cx="45910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3" name="Equation" r:id="rId1" imgW="4584700" imgH="1955800" progId="Equation.DSMT4">
                  <p:embed/>
                </p:oleObj>
              </mc:Choice>
              <mc:Fallback>
                <p:oleObj name="Equation" r:id="rId1" imgW="4584700" imgH="1955800" progId="Equation.DSMT4">
                  <p:embed/>
                  <p:pic>
                    <p:nvPicPr>
                      <p:cNvPr id="0" name="图片 148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270" y="764704"/>
                        <a:ext cx="4591050" cy="196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201863" y="4139530"/>
          <a:ext cx="34480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804" name="Equation" r:id="rId3" imgW="82600800" imgH="43281600" progId="Equation.DSMT4">
                  <p:embed/>
                </p:oleObj>
              </mc:Choice>
              <mc:Fallback>
                <p:oleObj name="Equation" r:id="rId3" imgW="82600800" imgH="43281600" progId="Equation.DSMT4">
                  <p:embed/>
                  <p:pic>
                    <p:nvPicPr>
                      <p:cNvPr id="0" name="图片 148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4139530"/>
                        <a:ext cx="3448050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40152" y="471527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箭形行列式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9672" y="18864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箭形行列式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行列式性质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与按行展开定理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BF1AA5C-C0B1-44EC-939D-DD01BC6D093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07504" y="3356992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特点：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修改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上的元素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，任意两行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元素对应成比例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行列式性质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与按行展开定理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F86F9EC-B400-4BE9-B722-17FB65F7B68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5536" y="366490"/>
          <a:ext cx="531495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01" name="Equation" r:id="rId1" imgW="5321300" imgH="2247900" progId="Equation.DSMT4">
                  <p:embed/>
                </p:oleObj>
              </mc:Choice>
              <mc:Fallback>
                <p:oleObj name="Equation" r:id="rId1" imgW="5321300" imgH="22479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66490"/>
                        <a:ext cx="531495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3528" y="2814762"/>
          <a:ext cx="419417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02" name="Equation" r:id="rId3" imgW="4203700" imgH="838200" progId="Equation.DSMT4">
                  <p:embed/>
                </p:oleObj>
              </mc:Choice>
              <mc:Fallback>
                <p:oleObj name="Equation" r:id="rId3" imgW="4203700" imgH="838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814762"/>
                        <a:ext cx="419417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586808" y="2886770"/>
          <a:ext cx="36576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03" name="Equation" r:id="rId5" imgW="3657600" imgH="749300" progId="Equation.DSMT4">
                  <p:embed/>
                </p:oleObj>
              </mc:Choice>
              <mc:Fallback>
                <p:oleObj name="Equation" r:id="rId5" imgW="3657600" imgH="7493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808" y="2886770"/>
                        <a:ext cx="36576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01863" y="4139530"/>
          <a:ext cx="34480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04" name="Equation" r:id="rId7" imgW="82600800" imgH="43281600" progId="Equation.DSMT4">
                  <p:embed/>
                </p:oleObj>
              </mc:Choice>
              <mc:Fallback>
                <p:oleObj name="Equation" r:id="rId7" imgW="82600800" imgH="43281600" progId="Equation.DSMT4">
                  <p:embed/>
                  <p:pic>
                    <p:nvPicPr>
                      <p:cNvPr id="0" name="图片 197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4139530"/>
                        <a:ext cx="3448050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40152" y="471527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箭形行列式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15616" y="332656"/>
            <a:ext cx="2880320" cy="9816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047006" y="1052736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仔细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认真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4460" y="260648"/>
            <a:ext cx="73197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计算行列式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71675" y="762000"/>
          <a:ext cx="4384675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33" name="Equation" r:id="rId1" imgW="105156000" imgH="46939200" progId="Equation.DSMT4">
                  <p:embed/>
                </p:oleObj>
              </mc:Choice>
              <mc:Fallback>
                <p:oleObj name="Equation" r:id="rId1" imgW="105156000" imgH="46939200" progId="Equation.DSMT4">
                  <p:embed/>
                  <p:pic>
                    <p:nvPicPr>
                      <p:cNvPr id="0" name="图片 149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762000"/>
                        <a:ext cx="4384675" cy="196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31640" y="2705438"/>
          <a:ext cx="17414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34" name="Equation" r:id="rId3" imgW="1739900" imgH="419100" progId="Equation.DSMT4">
                  <p:embed/>
                </p:oleObj>
              </mc:Choice>
              <mc:Fallback>
                <p:oleObj name="Equation" r:id="rId3" imgW="1739900" imgH="419100" progId="Equation.DSMT4">
                  <p:embed/>
                  <p:pic>
                    <p:nvPicPr>
                      <p:cNvPr id="0" name="图片 149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05438"/>
                        <a:ext cx="174148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06588" y="3429000"/>
          <a:ext cx="351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35" name="Equation" r:id="rId5" imgW="84429600" imgH="23469600" progId="Equation.DSMT4">
                  <p:embed/>
                </p:oleObj>
              </mc:Choice>
              <mc:Fallback>
                <p:oleObj name="Equation" r:id="rId5" imgW="84429600" imgH="23469600" progId="Equation.DSMT4">
                  <p:embed/>
                  <p:pic>
                    <p:nvPicPr>
                      <p:cNvPr id="0" name="图片 149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429000"/>
                        <a:ext cx="35179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行列式性质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与按行展开定理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90495FF-D27A-42D9-898F-CD527EBCF01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5536" y="4736757"/>
            <a:ext cx="731973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思考：什么样的行列式可以变成箭形行列式？</a:t>
            </a:r>
            <a:endParaRPr lang="en-US" altLang="zh-CN" sz="26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7504" y="5312821"/>
            <a:ext cx="81369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修改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对角线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上的元素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，任意两行</a:t>
            </a:r>
            <a:r>
              <a:rPr lang="en-US" altLang="zh-CN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lang="en-US" altLang="zh-CN" sz="2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元素对应成比例</a:t>
            </a:r>
            <a:endParaRPr lang="en-US" altLang="zh-CN" sz="2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84780" y="696178"/>
            <a:ext cx="17632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作业</a:t>
            </a:r>
            <a:endParaRPr lang="en-US" altLang="zh-CN" sz="44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行列式性质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与按行展开定理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552" y="1939479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P21 4.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任意的具体的数字行列式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9552" y="2636912"/>
            <a:ext cx="7272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P22 8.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）每行元素之和都相等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9552" y="3358733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P22 8.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）（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）可化成箭形行列式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A41645D-3B0C-4562-B469-D69C6E06B18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16"/>
          <p:cNvSpPr>
            <a:spLocks noChangeArrowheads="1"/>
          </p:cNvSpPr>
          <p:nvPr/>
        </p:nvSpPr>
        <p:spPr bwMode="auto">
          <a:xfrm>
            <a:off x="755576" y="692696"/>
            <a:ext cx="319670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</a:rPr>
              <a:t>第一章的三基 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7" name="矩形 16"/>
          <p:cNvSpPr>
            <a:spLocks noChangeArrowheads="1"/>
          </p:cNvSpPr>
          <p:nvPr/>
        </p:nvSpPr>
        <p:spPr bwMode="auto">
          <a:xfrm>
            <a:off x="901626" y="1661294"/>
            <a:ext cx="736611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</a:rPr>
              <a:t>基本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概念（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理解：按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行展开定理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） 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10" name="左大括号 9"/>
          <p:cNvSpPr/>
          <p:nvPr/>
        </p:nvSpPr>
        <p:spPr bwMode="auto">
          <a:xfrm>
            <a:off x="395536" y="1661294"/>
            <a:ext cx="356989" cy="335188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6"/>
          <p:cNvSpPr>
            <a:spLocks noChangeArrowheads="1"/>
          </p:cNvSpPr>
          <p:nvPr/>
        </p:nvSpPr>
        <p:spPr bwMode="auto">
          <a:xfrm>
            <a:off x="899592" y="4150821"/>
            <a:ext cx="690285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</a:rPr>
              <a:t>基本运算（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掌握：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行列式计算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） 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13" name="矩形 16"/>
          <p:cNvSpPr>
            <a:spLocks noChangeArrowheads="1"/>
          </p:cNvSpPr>
          <p:nvPr/>
        </p:nvSpPr>
        <p:spPr bwMode="auto">
          <a:xfrm>
            <a:off x="899592" y="2852936"/>
            <a:ext cx="643958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</a:rPr>
              <a:t>基本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结论（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熟背：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六条性质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） 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6F6476-E74F-49B5-B6E2-C37F093B2F1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2574354" y="1625104"/>
            <a:ext cx="3869854" cy="939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2338" name="副标题 2"/>
          <p:cNvSpPr>
            <a:spLocks noGrp="1"/>
          </p:cNvSpPr>
          <p:nvPr>
            <p:ph type="subTitle" idx="1"/>
          </p:nvPr>
        </p:nvSpPr>
        <p:spPr>
          <a:xfrm>
            <a:off x="8316913" y="176213"/>
            <a:ext cx="827087" cy="5413375"/>
          </a:xfrm>
        </p:spPr>
        <p:txBody>
          <a:bodyPr/>
          <a:lstStyle/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545829" y="581571"/>
            <a:ext cx="3898379" cy="9398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2340" name="Group 17"/>
          <p:cNvGrpSpPr/>
          <p:nvPr/>
        </p:nvGrpSpPr>
        <p:grpSpPr bwMode="auto">
          <a:xfrm rot="5400000">
            <a:off x="1000125" y="2081386"/>
            <a:ext cx="4043363" cy="1420813"/>
            <a:chOff x="0" y="0"/>
            <a:chExt cx="2658" cy="984"/>
          </a:xfrm>
        </p:grpSpPr>
        <p:sp>
          <p:nvSpPr>
            <p:cNvPr id="142346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7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8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/>
              <a:ahLst/>
              <a:cxnLst/>
              <a:rect l="0" t="0" r="0" b="0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左大括号 13"/>
          <p:cNvSpPr/>
          <p:nvPr/>
        </p:nvSpPr>
        <p:spPr bwMode="auto">
          <a:xfrm>
            <a:off x="1118667" y="658985"/>
            <a:ext cx="1098550" cy="1871445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699792" y="851446"/>
            <a:ext cx="358837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行展开定理</a:t>
            </a:r>
            <a:endParaRPr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699792" y="1844824"/>
            <a:ext cx="327846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掌握行列式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六条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06042" y="714549"/>
            <a:ext cx="450850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latin typeface="Calibri" panose="020F0502020204030204" pitchFamily="34" charset="0"/>
              </a:rPr>
              <a:t>教</a:t>
            </a:r>
            <a:endParaRPr lang="en-US" altLang="zh-CN" sz="2800" b="1" dirty="0">
              <a:latin typeface="Calibri" panose="020F0502020204030204" pitchFamily="34" charset="0"/>
            </a:endParaRPr>
          </a:p>
          <a:p>
            <a:pPr algn="just"/>
            <a:r>
              <a:rPr lang="zh-CN" altLang="en-US" sz="2800" b="1" dirty="0" smtClean="0">
                <a:latin typeface="Calibri" panose="020F0502020204030204" pitchFamily="34" charset="0"/>
              </a:rPr>
              <a:t>学</a:t>
            </a:r>
            <a:endParaRPr lang="en-US" altLang="zh-CN" sz="2800" b="1" dirty="0">
              <a:latin typeface="Calibri" panose="020F0502020204030204" pitchFamily="34" charset="0"/>
            </a:endParaRPr>
          </a:p>
          <a:p>
            <a:pPr algn="just"/>
            <a:r>
              <a:rPr lang="zh-CN" altLang="en-US" sz="2800" b="1" dirty="0" smtClean="0">
                <a:latin typeface="Calibri" panose="020F0502020204030204" pitchFamily="34" charset="0"/>
              </a:rPr>
              <a:t>要</a:t>
            </a:r>
            <a:endParaRPr lang="en-US" altLang="zh-CN" sz="2800" b="1" dirty="0">
              <a:latin typeface="Calibri" panose="020F0502020204030204" pitchFamily="34" charset="0"/>
            </a:endParaRPr>
          </a:p>
          <a:p>
            <a:pPr algn="just"/>
            <a:r>
              <a:rPr lang="zh-CN" altLang="en-US" sz="2800" b="1" dirty="0" smtClean="0">
                <a:latin typeface="Calibri" panose="020F0502020204030204" pitchFamily="34" charset="0"/>
              </a:rPr>
              <a:t>求</a:t>
            </a:r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14234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36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3845" y="3501008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二阶行列式定义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093814" y="3645024"/>
            <a:ext cx="398066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7584" y="400506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元素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的余子式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和代数余子式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5796136" y="4134271"/>
            <a:ext cx="398066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27584" y="4479503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行列式按行展开定理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724128" y="4566319"/>
            <a:ext cx="398066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27584" y="49411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行列式的六条性质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584" y="2996952"/>
            <a:ext cx="25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今天内容：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3848" y="4479503"/>
            <a:ext cx="1224136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理 解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941168"/>
            <a:ext cx="1728192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熟练背诵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已录下的声音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354888" y="6059760"/>
            <a:ext cx="609600" cy="609600"/>
          </a:xfrm>
          <a:prstGeom prst="rect">
            <a:avLst/>
          </a:prstGeom>
        </p:spPr>
      </p:pic>
      <p:sp>
        <p:nvSpPr>
          <p:cNvPr id="28" name="右箭头 27"/>
          <p:cNvSpPr/>
          <p:nvPr/>
        </p:nvSpPr>
        <p:spPr>
          <a:xfrm>
            <a:off x="5652120" y="5085184"/>
            <a:ext cx="398066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55576" y="5415607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行列式计算的六种题型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E4779531-3C7D-4789-8A9D-C150F3ED7F2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4039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1" grpId="0" animBg="1"/>
      <p:bldP spid="6" grpId="0" animBg="1"/>
      <p:bldP spid="14" grpId="0" animBg="1"/>
      <p:bldP spid="4" grpId="0"/>
      <p:bldP spid="2" grpId="0"/>
      <p:bldP spid="3" grpId="0" animBg="1"/>
      <p:bldP spid="20" grpId="0"/>
      <p:bldP spid="22" grpId="0" animBg="1"/>
      <p:bldP spid="23" grpId="0"/>
      <p:bldP spid="24" grpId="0" animBg="1"/>
      <p:bldP spid="25" grpId="0"/>
      <p:bldP spid="26" grpId="0"/>
      <p:bldP spid="27" grpId="0" animBg="1"/>
      <p:bldP spid="29" grpId="0" animBg="1"/>
      <p:bldP spid="28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4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581"/>
          <p:cNvGraphicFramePr>
            <a:graphicFrameLocks noChangeAspect="1"/>
          </p:cNvGraphicFramePr>
          <p:nvPr/>
        </p:nvGraphicFramePr>
        <p:xfrm>
          <a:off x="1595438" y="900113"/>
          <a:ext cx="33194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06" name="Equation" r:id="rId1" imgW="79857600" imgH="23164800" progId="Equation.DSMT4">
                  <p:embed/>
                </p:oleObj>
              </mc:Choice>
              <mc:Fallback>
                <p:oleObj name="Equation" r:id="rId1" imgW="79857600" imgH="23164800" progId="Equation.DSMT4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900113"/>
                        <a:ext cx="3319462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 rot="2700000">
            <a:off x="1992313" y="899475"/>
            <a:ext cx="357187" cy="1135063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8100000">
            <a:off x="1992313" y="882013"/>
            <a:ext cx="357187" cy="113506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" name="曲线连接符 3"/>
          <p:cNvCxnSpPr>
            <a:stCxn id="8" idx="0"/>
          </p:cNvCxnSpPr>
          <p:nvPr/>
        </p:nvCxnSpPr>
        <p:spPr>
          <a:xfrm rot="5400000" flipH="1" flipV="1">
            <a:off x="2909888" y="1290000"/>
            <a:ext cx="222250" cy="898525"/>
          </a:xfrm>
          <a:prstGeom prst="curvedConnector4">
            <a:avLst>
              <a:gd name="adj1" fmla="val -102837"/>
              <a:gd name="adj2" fmla="val 99562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曲线连接符 59"/>
          <p:cNvCxnSpPr/>
          <p:nvPr/>
        </p:nvCxnSpPr>
        <p:spPr>
          <a:xfrm rot="2700000" flipV="1">
            <a:off x="2792413" y="570863"/>
            <a:ext cx="1617662" cy="1295400"/>
          </a:xfrm>
          <a:prstGeom prst="curvedConnector3">
            <a:avLst>
              <a:gd name="adj1" fmla="val 23188"/>
            </a:avLst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311435" y="213245"/>
            <a:ext cx="270952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二阶行列式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251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512" y="2172902"/>
            <a:ext cx="7560840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E47802"/>
              </a:buClr>
            </a:pP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余子式  </a:t>
            </a:r>
            <a:r>
              <a:rPr lang="en-US" altLang="zh-CN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代数余子式 </a:t>
            </a:r>
            <a:r>
              <a:rPr lang="en-US" altLang="zh-CN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E47802"/>
              </a:buClr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阶行列式中，把元 素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所在的第 </a:t>
            </a:r>
            <a:r>
              <a:rPr lang="en-US" altLang="zh-CN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行和第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列划去后，留下来的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1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阶行列式叫做元素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余子式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 </a:t>
            </a:r>
            <a:r>
              <a:rPr lang="en-US" altLang="zh-CN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E47802"/>
              </a:buClr>
            </a:pP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E47802"/>
              </a:buClr>
            </a:pP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Clr>
                <a:srgbClr val="E47802"/>
              </a:buClr>
              <a:buFont typeface="Wingdings" panose="05000000000000000000" pitchFamily="2" charset="2"/>
              <a:buChar char="Ø"/>
            </a:pP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E47802"/>
              </a:buClr>
            </a:pP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叫做元 素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代数余子式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644774" y="4452736"/>
          <a:ext cx="2178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07" name="Equation" r:id="rId3" imgW="2183765" imgH="546100" progId="Equation.DSMT4">
                  <p:embed/>
                </p:oleObj>
              </mc:Choice>
              <mc:Fallback>
                <p:oleObj name="Equation" r:id="rId3" imgW="2183765" imgH="546100" progId="Equation.DSMT4">
                  <p:embed/>
                  <p:pic>
                    <p:nvPicPr>
                      <p:cNvPr id="0" name="图片 71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774" y="4452736"/>
                        <a:ext cx="21780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39382" y="219790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DC324C4-0508-4310-9AAF-AEFF3EFE41F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59463" y="920750"/>
          <a:ext cx="103981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08" name="Equation" r:id="rId5" imgW="24993600" imgH="22555200" progId="Equation.DSMT4">
                  <p:embed/>
                </p:oleObj>
              </mc:Choice>
              <mc:Fallback>
                <p:oleObj name="Equation" r:id="rId5" imgW="24993600" imgH="22555200" progId="Equation.DSMT4">
                  <p:embed/>
                  <p:pic>
                    <p:nvPicPr>
                      <p:cNvPr id="0" name="Object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920750"/>
                        <a:ext cx="1039812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48264" y="110558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427984" y="3752850"/>
          <a:ext cx="12541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09" name="Equation" r:id="rId7" imgW="30175200" imgH="34747200" progId="Equation.DSMT4">
                  <p:embed/>
                </p:oleObj>
              </mc:Choice>
              <mc:Fallback>
                <p:oleObj name="Equation" r:id="rId7" imgW="30175200" imgH="34747200" progId="Equation.DSMT4">
                  <p:embed/>
                  <p:pic>
                    <p:nvPicPr>
                      <p:cNvPr id="0" name="图片 71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752850"/>
                        <a:ext cx="1254125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020840" y="4189894"/>
            <a:ext cx="114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8264" y="414908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55976" y="4451504"/>
            <a:ext cx="1440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508104" y="3752850"/>
            <a:ext cx="0" cy="14398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12160" y="4849996"/>
            <a:ext cx="114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39584" y="480918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8" grpId="0" animBg="1"/>
      <p:bldP spid="9" grpId="0"/>
      <p:bldP spid="20" grpId="0"/>
      <p:bldP spid="21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8313" y="71438"/>
            <a:ext cx="7451725" cy="540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anose="020F0502020204030204" pitchFamily="34" charset="0"/>
              </a:rPr>
              <a:t>                 </a:t>
            </a:r>
            <a:endParaRPr lang="zh-CN" altLang="zh-CN" sz="2600" b="1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4027388" y="543818"/>
          <a:ext cx="31369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8" name="Equation" r:id="rId1" imgW="75285600" imgH="62179200" progId="">
                  <p:embed/>
                </p:oleObj>
              </mc:Choice>
              <mc:Fallback>
                <p:oleObj name="Equation" r:id="rId1" imgW="75285600" imgH="62179200" progId="">
                  <p:embed/>
                  <p:pic>
                    <p:nvPicPr>
                      <p:cNvPr id="0" name="图片 194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388" y="543818"/>
                        <a:ext cx="3136900" cy="259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9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25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5576" y="188640"/>
            <a:ext cx="270952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认识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阶行列式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已录下的声音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210872" y="6059760"/>
            <a:ext cx="609600" cy="609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27583" y="3068960"/>
            <a:ext cx="1683295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3789040"/>
            <a:ext cx="7088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、必须是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/>
              <a:t>行、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/>
              <a:t>列、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400" b="1" dirty="0" smtClean="0"/>
              <a:t>代表的是第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/>
              <a:t>行第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 smtClean="0"/>
              <a:t>列的元素</a:t>
            </a:r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263479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、记号：</a:t>
            </a:r>
            <a:r>
              <a:rPr lang="en-US" altLang="zh-CN" sz="2400" b="1" dirty="0" smtClean="0"/>
              <a:t>|   |</a:t>
            </a:r>
            <a:endParaRPr lang="zh-CN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4695527"/>
            <a:ext cx="3938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、行列式是一个数，数</a:t>
            </a:r>
            <a:r>
              <a:rPr lang="en-US" altLang="zh-CN" sz="2400" b="1" dirty="0" smtClean="0"/>
              <a:t>=</a:t>
            </a:r>
            <a:r>
              <a:rPr lang="zh-CN" altLang="en-US" sz="2400" b="1" dirty="0" smtClean="0"/>
              <a:t>？</a:t>
            </a:r>
            <a:endParaRPr lang="zh-CN" altLang="en-US" sz="24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18225A67-49C2-4DA5-89DE-5357238746E9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4065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5796136" y="1484784"/>
            <a:ext cx="2094533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8313" y="71438"/>
            <a:ext cx="7451725" cy="1052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anose="020F0502020204030204" pitchFamily="34" charset="0"/>
              </a:rPr>
              <a:t>                 行列式等于它的任一行（列）的各元</a:t>
            </a:r>
            <a:endParaRPr lang="en-US" altLang="zh-CN" sz="2600" b="1" dirty="0"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anose="020F0502020204030204" pitchFamily="34" charset="0"/>
              </a:rPr>
              <a:t>素与其</a:t>
            </a:r>
            <a:r>
              <a:rPr lang="zh-CN" altLang="en-US" sz="2600" b="1" dirty="0" smtClean="0">
                <a:latin typeface="Calibri" panose="020F0502020204030204" pitchFamily="34" charset="0"/>
              </a:rPr>
              <a:t>对应元素的</a:t>
            </a:r>
            <a:r>
              <a:rPr lang="zh-CN" altLang="en-US" sz="2600" b="1" dirty="0">
                <a:latin typeface="Calibri" panose="020F0502020204030204" pitchFamily="34" charset="0"/>
              </a:rPr>
              <a:t>代数余子式乘积之和，即</a:t>
            </a:r>
            <a:endParaRPr lang="zh-CN" altLang="zh-CN" sz="2600" b="1" dirty="0">
              <a:latin typeface="Calibri" panose="020F0502020204030204" pitchFamily="34" charset="0"/>
            </a:endParaRP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2082800" y="1192213"/>
          <a:ext cx="31369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3" name="Equation" r:id="rId1" imgW="75285600" imgH="62179200" progId="">
                  <p:embed/>
                </p:oleObj>
              </mc:Choice>
              <mc:Fallback>
                <p:oleObj name="Equation" r:id="rId1" imgW="75285600" imgH="621792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92213"/>
                        <a:ext cx="3136900" cy="259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6083300" y="3771900"/>
          <a:ext cx="13795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4" name="Equation" r:id="rId3" imgW="32918400" imgH="21640800" progId="">
                  <p:embed/>
                </p:oleObj>
              </mc:Choice>
              <mc:Fallback>
                <p:oleObj name="Equation" r:id="rId3" imgW="32918400" imgH="216408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771900"/>
                        <a:ext cx="13795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647700" y="4895850"/>
          <a:ext cx="5511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5" name="Equation" r:id="rId5" imgW="132283200" imgH="10972800" progId="">
                  <p:embed/>
                </p:oleObj>
              </mc:Choice>
              <mc:Fallback>
                <p:oleObj name="Equation" r:id="rId5" imgW="132283200" imgH="109728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895850"/>
                        <a:ext cx="55118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6191250" y="4679950"/>
          <a:ext cx="13795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6" name="Equation" r:id="rId7" imgW="32918400" imgH="20726400" progId="">
                  <p:embed/>
                </p:oleObj>
              </mc:Choice>
              <mc:Fallback>
                <p:oleObj name="Equation" r:id="rId7" imgW="32918400" imgH="207264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4679950"/>
                        <a:ext cx="1379538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21"/>
          <p:cNvGrpSpPr/>
          <p:nvPr/>
        </p:nvGrpSpPr>
        <p:grpSpPr bwMode="auto">
          <a:xfrm>
            <a:off x="7494588" y="3501008"/>
            <a:ext cx="792162" cy="663575"/>
            <a:chOff x="7229456" y="3316224"/>
            <a:chExt cx="792088" cy="831230"/>
          </a:xfrm>
        </p:grpSpPr>
        <p:sp>
          <p:nvSpPr>
            <p:cNvPr id="10" name="云形标注 9"/>
            <p:cNvSpPr/>
            <p:nvPr/>
          </p:nvSpPr>
          <p:spPr>
            <a:xfrm>
              <a:off x="7229456" y="3316224"/>
              <a:ext cx="792088" cy="831230"/>
            </a:xfrm>
            <a:prstGeom prst="cloudCallout">
              <a:avLst>
                <a:gd name="adj1" fmla="val -87514"/>
                <a:gd name="adj2" fmla="val 23254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9456" y="3522323"/>
              <a:ext cx="720658" cy="3997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按行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24"/>
          <p:cNvGrpSpPr/>
          <p:nvPr/>
        </p:nvGrpSpPr>
        <p:grpSpPr bwMode="auto">
          <a:xfrm>
            <a:off x="6929438" y="5429250"/>
            <a:ext cx="792162" cy="642938"/>
            <a:chOff x="7164288" y="3489345"/>
            <a:chExt cx="792088" cy="746881"/>
          </a:xfrm>
        </p:grpSpPr>
        <p:sp>
          <p:nvSpPr>
            <p:cNvPr id="13" name="云形标注 12"/>
            <p:cNvSpPr/>
            <p:nvPr/>
          </p:nvSpPr>
          <p:spPr>
            <a:xfrm>
              <a:off x="7164288" y="3489345"/>
              <a:ext cx="792088" cy="746881"/>
            </a:xfrm>
            <a:prstGeom prst="cloudCallout">
              <a:avLst>
                <a:gd name="adj1" fmla="val -56604"/>
                <a:gd name="adj2" fmla="val -5502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797" y="3662695"/>
              <a:ext cx="719071" cy="4001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按列</a:t>
              </a:r>
              <a:endParaRPr lang="zh-CN" altLang="en-US" sz="2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11560" y="7141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zh-CN" altLang="en-US" sz="2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26"/>
          <p:cNvGraphicFramePr>
            <a:graphicFrameLocks noChangeAspect="1"/>
          </p:cNvGraphicFramePr>
          <p:nvPr/>
        </p:nvGraphicFramePr>
        <p:xfrm>
          <a:off x="611188" y="4005263"/>
          <a:ext cx="5372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7" name="Equation" r:id="rId9" imgW="128930400" imgH="10972800" progId="">
                  <p:embed/>
                </p:oleObj>
              </mc:Choice>
              <mc:Fallback>
                <p:oleObj name="Equation" r:id="rId9" imgW="128930400" imgH="109728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53721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9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725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11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202790" y="6072188"/>
            <a:ext cx="6096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8144" y="1556792"/>
            <a:ext cx="205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牢牢记住！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日期占位符 1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BC9357-6C26-4301-B7C5-683B54B976E0}" type="datetime1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366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7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1500" y="428625"/>
            <a:ext cx="7499350" cy="2892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任意的三阶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15"/>
          <p:cNvGraphicFramePr>
            <a:graphicFrameLocks noChangeAspect="1"/>
          </p:cNvGraphicFramePr>
          <p:nvPr/>
        </p:nvGraphicFramePr>
        <p:xfrm>
          <a:off x="3131840" y="1176412"/>
          <a:ext cx="1422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27" name="Equation" r:id="rId1" imgW="34137600" imgH="35052000" progId="Equation.DSMT4">
                  <p:embed/>
                </p:oleObj>
              </mc:Choice>
              <mc:Fallback>
                <p:oleObj name="Equation" r:id="rId1" imgW="34137600" imgH="35052000" progId="Equation.DSMT4">
                  <p:embed/>
                  <p:pic>
                    <p:nvPicPr>
                      <p:cNvPr id="0" name="图片 163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76412"/>
                        <a:ext cx="1422400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94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1.1  </a:t>
            </a:r>
            <a:r>
              <a:rPr lang="zh-CN" altLang="zh-CN" sz="32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行列式定义和性质</a:t>
            </a:r>
            <a:endParaRPr lang="zh-CN" altLang="zh-CN" sz="32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903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义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71938" y="4772025"/>
            <a:ext cx="35718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143500" y="4772025"/>
            <a:ext cx="4286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786188" y="4914900"/>
            <a:ext cx="28575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86313" y="4772025"/>
            <a:ext cx="35718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15616" y="2952750"/>
          <a:ext cx="4991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28" name="Equation" r:id="rId3" imgW="119786400" imgH="22860000" progId="Equation.DSMT4">
                  <p:embed/>
                </p:oleObj>
              </mc:Choice>
              <mc:Fallback>
                <p:oleObj name="Equation" r:id="rId3" imgW="119786400" imgH="22860000" progId="Equation.DSMT4">
                  <p:embed/>
                  <p:pic>
                    <p:nvPicPr>
                      <p:cNvPr id="0" name="图片 163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2952750"/>
                        <a:ext cx="49911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436510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4B2AA8A-B7C4-4056-AA7A-58384B55A310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/37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-1&quot;]}]"/>
</p:tagLst>
</file>

<file path=ppt/tags/tag11.xml><?xml version="1.0" encoding="utf-8"?>
<p:tagLst xmlns:p="http://schemas.openxmlformats.org/presentationml/2006/main">
  <p:tag name="RAINPROBLEM" val="ProblemBody"/>
</p:tagLst>
</file>

<file path=ppt/tags/tag12.xml><?xml version="1.0" encoding="utf-8"?>
<p:tagLst xmlns:p="http://schemas.openxmlformats.org/presentationml/2006/main">
  <p:tag name="RAINPROBLEM" val="ProblemSubmit"/>
  <p:tag name="RAINPROBLEMTYPE" val="FillBlank"/>
</p:tagLst>
</file>

<file path=ppt/tags/tag13.xml><?xml version="1.0" encoding="utf-8"?>
<p:tagLst xmlns:p="http://schemas.openxmlformats.org/presentationml/2006/main">
  <p:tag name="PRODUCTVERSIONTIP3" val="PRODUCTVERSIONTIP3"/>
</p:tagLst>
</file>

<file path=ppt/tags/tag14.xml><?xml version="1.0" encoding="utf-8"?>
<p:tagLst xmlns:p="http://schemas.openxmlformats.org/presentationml/2006/main">
  <p:tag name="RAINPROBLEM" val="ProblemBody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" val="ProblemSubmit"/>
  <p:tag name="RAINPROBLEMTYPE" val="FillBlank"/>
</p:tagLst>
</file>

<file path=ppt/tags/tag20.xml><?xml version="1.0" encoding="utf-8"?>
<p:tagLst xmlns:p="http://schemas.openxmlformats.org/presentationml/2006/main">
  <p:tag name="RAINPROBLEM" val="ProblemSetting"/>
  <p:tag name="RAINPROBLEMTYPE" val="FillBlank"/>
</p:tagLst>
</file>

<file path=ppt/tags/tag21.xml><?xml version="1.0" encoding="utf-8"?>
<p:tagLst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-A&quot;]}]"/>
</p:tagLst>
</file>

<file path=ppt/tags/tag22.xml><?xml version="1.0" encoding="utf-8"?>
<p:tagLst xmlns:p="http://schemas.openxmlformats.org/presentationml/2006/main">
  <p:tag name="RAINPROBLEM" val="ProblemBody"/>
</p:tagLst>
</file>

<file path=ppt/tags/tag23.xml><?xml version="1.0" encoding="utf-8"?>
<p:tagLst xmlns:p="http://schemas.openxmlformats.org/presentationml/2006/main">
  <p:tag name="RAINPROBLEM" val="ProblemSubmit"/>
  <p:tag name="RAINPROBLEMTYPE" val="FillBlank"/>
</p:tagLst>
</file>

<file path=ppt/tags/tag24.xml><?xml version="1.0" encoding="utf-8"?>
<p:tagLst xmlns:p="http://schemas.openxmlformats.org/presentationml/2006/main">
  <p:tag name="PRODUCTVERSIONTIP3" val="PRODUCTVERSIONTIP3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PRODUCTVERSIONTIP3" val="PRODUCTVERSIONTIP3"/>
</p:tagLst>
</file>

<file path=ppt/tags/tag30.xml><?xml version="1.0" encoding="utf-8"?>
<p:tagLst xmlns:p="http://schemas.openxmlformats.org/presentationml/2006/main">
  <p:tag name="RAINPROBLEM" val="ProblemSetting"/>
  <p:tag name="RAINPROBLEMTYPE" val="FillBlank"/>
</p:tagLst>
</file>

<file path=ppt/tags/tag31.xml><?xml version="1.0" encoding="utf-8"?>
<p:tagLst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-3A&quot;]}]"/>
</p:tagLst>
</file>

<file path=ppt/tags/tag32.xml><?xml version="1.0" encoding="utf-8"?>
<p:tagLst xmlns:p="http://schemas.openxmlformats.org/presentationml/2006/main">
  <p:tag name="RAINPROBLEM" val="ProblemBody"/>
</p:tagLst>
</file>

<file path=ppt/tags/tag33.xml><?xml version="1.0" encoding="utf-8"?>
<p:tagLst xmlns:p="http://schemas.openxmlformats.org/presentationml/2006/main">
  <p:tag name="RAINPROBLEM" val="ProblemSubmit"/>
  <p:tag name="RAINPROBLEMTYPE" val="FillBlank"/>
</p:tagLst>
</file>

<file path=ppt/tags/tag34.xml><?xml version="1.0" encoding="utf-8"?>
<p:tagLst xmlns:p="http://schemas.openxmlformats.org/presentationml/2006/main">
  <p:tag name="PRODUCTVERSIONTIP3" val="PRODUCTVERSIONTIP3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40.xml><?xml version="1.0" encoding="utf-8"?>
<p:tagLst xmlns:p="http://schemas.openxmlformats.org/presentationml/2006/main">
  <p:tag name="RAINPROBLEM" val="ProblemSetting"/>
  <p:tag name="RAINPROBLEMTYPE" val="FillBlank"/>
</p:tagLst>
</file>

<file path=ppt/tags/tag41.xml><?xml version="1.0" encoding="utf-8"?>
<p:tagLst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0&quot;]}]"/>
</p:tagLst>
</file>

<file path=ppt/tags/tag42.xml><?xml version="1.0" encoding="utf-8"?>
<p:tagLst xmlns:p="http://schemas.openxmlformats.org/presentationml/2006/main">
  <p:tag name="RAINPROBLEM" val="ProblemBody"/>
</p:tagLst>
</file>

<file path=ppt/tags/tag43.xml><?xml version="1.0" encoding="utf-8"?>
<p:tagLst xmlns:p="http://schemas.openxmlformats.org/presentationml/2006/main">
  <p:tag name="RAINPROBLEM" val="ProblemSubmit"/>
  <p:tag name="RAINPROBLEMTYPE" val="FillBlank"/>
</p:tagLst>
</file>

<file path=ppt/tags/tag44.xml><?xml version="1.0" encoding="utf-8"?>
<p:tagLst xmlns:p="http://schemas.openxmlformats.org/presentationml/2006/main">
  <p:tag name="PRODUCTVERSIONTIP3" val="PRODUCTVERSIONTIP3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50.xml><?xml version="1.0" encoding="utf-8"?>
<p:tagLst xmlns:p="http://schemas.openxmlformats.org/presentationml/2006/main">
  <p:tag name="RAINPROBLEM" val="ProblemSetting"/>
  <p:tag name="RAINPROBLEMTYPE" val="FillBlank"/>
</p:tagLst>
</file>

<file path=ppt/tags/tag51.xml><?xml version="1.0" encoding="utf-8"?>
<p:tagLst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A+B&quot;]}]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Body"/>
</p:tagLst>
</file>

<file path=ppt/tags/tag54.xml><?xml version="1.0" encoding="utf-8"?>
<p:tagLst xmlns:p="http://schemas.openxmlformats.org/presentationml/2006/main">
  <p:tag name="RAINPROBLEM" val="ProblemSubmit"/>
  <p:tag name="RAINPROBLEMTYPE" val="FillBlank"/>
</p:tagLst>
</file>

<file path=ppt/tags/tag55.xml><?xml version="1.0" encoding="utf-8"?>
<p:tagLst xmlns:p="http://schemas.openxmlformats.org/presentationml/2006/main">
  <p:tag name="PRODUCTVERSIONTIP3" val="PRODUCTVERSIONTIP3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" val="ProblemSetting"/>
  <p:tag name="RAINPROBLEMTYPE" val="FillBlank"/>
</p:tagLst>
</file>

<file path=ppt/tags/tag62.xml><?xml version="1.0" encoding="utf-8"?>
<p:tagLst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1/2&quot;]}]"/>
</p:tagLst>
</file>

<file path=ppt/tags/tag63.xml><?xml version="1.0" encoding="utf-8"?>
<p:tagLst xmlns:p="http://schemas.openxmlformats.org/presentationml/2006/main">
  <p:tag name="RAINPROBLEM" val="ProblemBody"/>
</p:tagLst>
</file>

<file path=ppt/tags/tag64.xml><?xml version="1.0" encoding="utf-8"?>
<p:tagLst xmlns:p="http://schemas.openxmlformats.org/presentationml/2006/main">
  <p:tag name="RAINPROBLEM" val="ProblemSubmit"/>
  <p:tag name="RAINPROBLEMTYPE" val="FillBlank"/>
</p:tagLst>
</file>

<file path=ppt/tags/tag65.xml><?xml version="1.0" encoding="utf-8"?>
<p:tagLst xmlns:p="http://schemas.openxmlformats.org/presentationml/2006/main">
  <p:tag name="PRODUCTVERSIONTIP3" val="PRODUCTVERSIONTIP3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" val="ProblemSetting"/>
  <p:tag name="RAINPROBLEMTYPE" val="FillBlank"/>
</p:tagLst>
</file>

<file path=ppt/tags/tag72.xml><?xml version="1.0" encoding="utf-8"?>
<p:tagLst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3D&quot;]}]"/>
</p:tagLst>
</file>

<file path=ppt/tags/tag73.xml><?xml version="1.0" encoding="utf-8"?>
<p:tagLst xmlns:p="http://schemas.openxmlformats.org/presentationml/2006/main">
  <p:tag name="RAINPROBLEM" val="ProblemBody"/>
</p:tagLst>
</file>

<file path=ppt/tags/tag74.xml><?xml version="1.0" encoding="utf-8"?>
<p:tagLst xmlns:p="http://schemas.openxmlformats.org/presentationml/2006/main">
  <p:tag name="RAINPROBLEM" val="ProblemSubmit"/>
  <p:tag name="RAINPROBLEMTYPE" val="FillBlank"/>
</p:tagLst>
</file>

<file path=ppt/tags/tag75.xml><?xml version="1.0" encoding="utf-8"?>
<p:tagLst xmlns:p="http://schemas.openxmlformats.org/presentationml/2006/main">
  <p:tag name="PRODUCTVERSIONTIP3" val="PRODUCTVERSIONTIP3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" val="ProblemSetting"/>
  <p:tag name="RAINPROBLEMTYPE" val="FillBlank"/>
</p:tagLst>
</file>

<file path=ppt/tags/tag82.xml><?xml version="1.0" encoding="utf-8"?>
<p:tagLst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2300&quot;]}]"/>
</p:tagLst>
</file>

<file path=ppt/tags/tag83.xml><?xml version="1.0" encoding="utf-8"?>
<p:tagLst xmlns:p="http://schemas.openxmlformats.org/presentationml/2006/main">
  <p:tag name="commondata" val="eyJoZGlkIjoiNDVlMTM0NmQ1Mzk4N2Y0YzUyODg2MGU5MDA1MDFhNjQifQ=="/>
</p:tagLst>
</file>

<file path=ppt/tags/tag9.xml><?xml version="1.0" encoding="utf-8"?>
<p:tagLst xmlns:p="http://schemas.openxmlformats.org/presentationml/2006/main">
  <p:tag name="RAINPROBLEM" val="ProblemSetting"/>
  <p:tag name="RAINPROBLEMTYPE" val="FillBlank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WPS 演示</Application>
  <PresentationFormat>全屏显示(4:3)</PresentationFormat>
  <Paragraphs>949</Paragraphs>
  <Slides>37</Slides>
  <Notes>5</Notes>
  <HiddenSlides>0</HiddenSlides>
  <MMClips>24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62</vt:i4>
      </vt:variant>
      <vt:variant>
        <vt:lpstr>幻灯片标题</vt:lpstr>
      </vt:variant>
      <vt:variant>
        <vt:i4>37</vt:i4>
      </vt:variant>
    </vt:vector>
  </HeadingPairs>
  <TitlesOfParts>
    <vt:vector size="113" baseType="lpstr">
      <vt:lpstr>Arial</vt:lpstr>
      <vt:lpstr>宋体</vt:lpstr>
      <vt:lpstr>Wingdings</vt:lpstr>
      <vt:lpstr>Calibri</vt:lpstr>
      <vt:lpstr>黑体</vt:lpstr>
      <vt:lpstr>Times New Roman</vt:lpstr>
      <vt:lpstr>楷体_GB2312</vt:lpstr>
      <vt:lpstr>Symbol</vt:lpstr>
      <vt:lpstr>微软雅黑</vt:lpstr>
      <vt:lpstr>Arial Unicode MS</vt:lpstr>
      <vt:lpstr>Cambria Math</vt:lpstr>
      <vt:lpstr>Cambria Math</vt:lpstr>
      <vt:lpstr>新宋体</vt:lpstr>
      <vt:lpstr>主题2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第1章    行   列   式</vt:lpstr>
      <vt:lpstr>第1章    行   列   式</vt:lpstr>
      <vt:lpstr>第1章    行   列   式</vt:lpstr>
      <vt:lpstr>1.1  行列式定义和性质</vt:lpstr>
      <vt:lpstr>1.1  行列式定义和性质</vt:lpstr>
      <vt:lpstr>1.1  行列式定义和性质</vt:lpstr>
      <vt:lpstr>1.1  行列式定义和性质</vt:lpstr>
      <vt:lpstr>PowerPoint 演示文稿</vt:lpstr>
      <vt:lpstr>1.1  行列式定义和性质</vt:lpstr>
      <vt:lpstr>1.1  行列式定义和性质</vt:lpstr>
      <vt:lpstr>1.1  行列式定义和性质</vt:lpstr>
      <vt:lpstr>1.1  行列式定义和性质</vt:lpstr>
      <vt:lpstr>1.1  行列式定义和性质</vt:lpstr>
      <vt:lpstr>1.1  行列式定义和性质</vt:lpstr>
      <vt:lpstr>PowerPoint 演示文稿</vt:lpstr>
      <vt:lpstr>1.1  行列式定义和性质</vt:lpstr>
      <vt:lpstr>PowerPoint 演示文稿</vt:lpstr>
      <vt:lpstr>PowerPoint 演示文稿</vt:lpstr>
      <vt:lpstr>1.1  行列式定义和性质</vt:lpstr>
      <vt:lpstr>1.1  行列式定义和性质</vt:lpstr>
      <vt:lpstr>PowerPoint 演示文稿</vt:lpstr>
      <vt:lpstr>1.1  行列式定义和性质</vt:lpstr>
      <vt:lpstr>1.1  行列式定义和性质</vt:lpstr>
      <vt:lpstr>PowerPoint 演示文稿</vt:lpstr>
      <vt:lpstr>PowerPoint 演示文稿</vt:lpstr>
      <vt:lpstr>PowerPoint 演示文稿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  <vt:lpstr>1.1  行列式性质与按行展开定理</vt:lpstr>
    </vt:vector>
  </TitlesOfParts>
  <Company>dlyuzhen</Company>
  <LinksUpToDate>false</LinksUpToDate>
  <SharedDoc>false</SharedDoc>
  <HyperlinksChanged>false</HyperlinksChanged>
  <AppVersion>14.0000</AppVersion>
  <Manager>卢玉贞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超炫</cp:lastModifiedBy>
  <cp:revision>406</cp:revision>
  <dcterms:created xsi:type="dcterms:W3CDTF">2015-01-05T18:34:00Z</dcterms:created>
  <dcterms:modified xsi:type="dcterms:W3CDTF">2023-11-16T07:07:50Z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6A90B4D2DD5147158DDB4159DEE3C23D_12</vt:lpwstr>
  </property>
  <property fmtid="{D5CDD505-2E9C-101B-9397-08002B2CF9AE}" pid="3" name="KSOProductBuildVer">
    <vt:lpwstr>2052-12.1.0.15933</vt:lpwstr>
  </property>
</Properties>
</file>