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42" r:id="rId2"/>
    <p:sldId id="330" r:id="rId3"/>
    <p:sldId id="434" r:id="rId4"/>
    <p:sldId id="439" r:id="rId5"/>
    <p:sldId id="440" r:id="rId6"/>
    <p:sldId id="331" r:id="rId7"/>
    <p:sldId id="441" r:id="rId8"/>
    <p:sldId id="375" r:id="rId9"/>
    <p:sldId id="376" r:id="rId10"/>
    <p:sldId id="377" r:id="rId11"/>
    <p:sldId id="336" r:id="rId12"/>
    <p:sldId id="363" r:id="rId13"/>
    <p:sldId id="368" r:id="rId14"/>
    <p:sldId id="424" r:id="rId15"/>
    <p:sldId id="391" r:id="rId16"/>
    <p:sldId id="355" r:id="rId17"/>
    <p:sldId id="369" r:id="rId18"/>
    <p:sldId id="443" r:id="rId19"/>
    <p:sldId id="444" r:id="rId20"/>
    <p:sldId id="445" r:id="rId21"/>
    <p:sldId id="446" r:id="rId22"/>
    <p:sldId id="447" r:id="rId23"/>
    <p:sldId id="448" r:id="rId24"/>
    <p:sldId id="392" r:id="rId25"/>
    <p:sldId id="426" r:id="rId26"/>
    <p:sldId id="393" r:id="rId27"/>
    <p:sldId id="412" r:id="rId28"/>
    <p:sldId id="413" r:id="rId29"/>
    <p:sldId id="394" r:id="rId30"/>
    <p:sldId id="436" r:id="rId31"/>
    <p:sldId id="437" r:id="rId32"/>
    <p:sldId id="43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26" autoAdjust="0"/>
  </p:normalViewPr>
  <p:slideViewPr>
    <p:cSldViewPr>
      <p:cViewPr varScale="1">
        <p:scale>
          <a:sx n="84" d="100"/>
          <a:sy n="84" d="100"/>
        </p:scale>
        <p:origin x="-16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0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/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/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 userDrawn="1"/>
        </p:nvSpPr>
        <p:spPr>
          <a:xfrm>
            <a:off x="-3651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600" b="1" kern="12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B5DCB4A4-7730-47E0-B128-4A3F30372364}" type="datetime1">
              <a:rPr lang="zh-CN" altLang="en-US" smtClean="0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 userDrawn="1"/>
        </p:nvSpPr>
        <p:spPr>
          <a:xfrm>
            <a:off x="333872" y="6113189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/32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 userDrawn="1"/>
        </p:nvSpPr>
        <p:spPr>
          <a:xfrm>
            <a:off x="-26168" y="6108104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-3651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600" b="1" kern="12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B5DCB4A4-7730-47E0-B128-4A3F30372364}" type="datetime1">
              <a:rPr lang="zh-CN" altLang="en-US" smtClean="0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/>
        </p:nvSpPr>
        <p:spPr>
          <a:xfrm>
            <a:off x="333872" y="6113189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 userDrawn="1"/>
        </p:nvSpPr>
        <p:spPr>
          <a:xfrm>
            <a:off x="-26168" y="6108104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1.wmf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2.xml"/><Relationship Id="rId17" Type="http://schemas.openxmlformats.org/officeDocument/2006/relationships/oleObject" Target="../embeddings/oleObject36.bin"/><Relationship Id="rId2" Type="http://schemas.openxmlformats.org/officeDocument/2006/relationships/tags" Target="../tags/tag21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oleObject" Target="../embeddings/oleObject35.bin"/><Relationship Id="rId10" Type="http://schemas.openxmlformats.org/officeDocument/2006/relationships/tags" Target="../tags/tag29.xml"/><Relationship Id="rId19" Type="http://schemas.openxmlformats.org/officeDocument/2006/relationships/image" Target="../media/image9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36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3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2.xml"/><Relationship Id="rId18" Type="http://schemas.openxmlformats.org/officeDocument/2006/relationships/oleObject" Target="../embeddings/oleObject43.bin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37.wmf"/><Relationship Id="rId2" Type="http://schemas.openxmlformats.org/officeDocument/2006/relationships/tags" Target="../tags/tag41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9.tmp"/><Relationship Id="rId1" Type="http://schemas.openxmlformats.org/officeDocument/2006/relationships/vmlDrawing" Target="../drawings/vmlDrawing12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36.wmf"/><Relationship Id="rId10" Type="http://schemas.openxmlformats.org/officeDocument/2006/relationships/tags" Target="../tags/tag49.xml"/><Relationship Id="rId19" Type="http://schemas.openxmlformats.org/officeDocument/2006/relationships/image" Target="../media/image38.wmf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audio" Target="../media/media1.wav"/><Relationship Id="rId7" Type="http://schemas.openxmlformats.org/officeDocument/2006/relationships/oleObject" Target="../embeddings/oleObject45.bin"/><Relationship Id="rId2" Type="http://schemas.microsoft.com/office/2007/relationships/media" Target="../media/media1.wav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8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audio" Target="../media/media2.wav"/><Relationship Id="rId7" Type="http://schemas.openxmlformats.org/officeDocument/2006/relationships/image" Target="../media/image55.wmf"/><Relationship Id="rId2" Type="http://schemas.microsoft.com/office/2007/relationships/media" Target="../media/media2.wav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1.wmf"/><Relationship Id="rId3" Type="http://schemas.openxmlformats.org/officeDocument/2006/relationships/audio" Target="../media/media2.wav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6.bin"/><Relationship Id="rId2" Type="http://schemas.microsoft.com/office/2007/relationships/media" Target="../media/media2.wav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0.wmf"/><Relationship Id="rId5" Type="http://schemas.openxmlformats.org/officeDocument/2006/relationships/image" Target="../media/image57.png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5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audio" Target="../media/media2.wav"/><Relationship Id="rId7" Type="http://schemas.openxmlformats.org/officeDocument/2006/relationships/image" Target="../media/image63.wmf"/><Relationship Id="rId2" Type="http://schemas.microsoft.com/office/2007/relationships/media" Target="../media/media2.wav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audio" Target="../media/media2.wav"/><Relationship Id="rId7" Type="http://schemas.openxmlformats.org/officeDocument/2006/relationships/image" Target="../media/image65.wmf"/><Relationship Id="rId2" Type="http://schemas.microsoft.com/office/2007/relationships/media" Target="../media/media2.wav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6.wmf"/><Relationship Id="rId3" Type="http://schemas.openxmlformats.org/officeDocument/2006/relationships/audio" Target="../media/media2.wav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5.bin"/><Relationship Id="rId2" Type="http://schemas.microsoft.com/office/2007/relationships/media" Target="../media/media2.wav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9.wmf"/><Relationship Id="rId5" Type="http://schemas.openxmlformats.org/officeDocument/2006/relationships/image" Target="../media/image57.png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74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73.wmf"/><Relationship Id="rId9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4.png"/><Relationship Id="rId2" Type="http://schemas.openxmlformats.org/officeDocument/2006/relationships/tags" Target="../tags/tag5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7.v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oleObject" Target="../embeddings/oleObject88.bin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3" Type="http://schemas.openxmlformats.org/officeDocument/2006/relationships/tags" Target="../tags/tag12.xml"/><Relationship Id="rId21" Type="http://schemas.openxmlformats.org/officeDocument/2006/relationships/image" Target="../media/image9.tmp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.xml"/><Relationship Id="rId17" Type="http://schemas.openxmlformats.org/officeDocument/2006/relationships/oleObject" Target="../embeddings/oleObject22.bin"/><Relationship Id="rId2" Type="http://schemas.openxmlformats.org/officeDocument/2006/relationships/tags" Target="../tags/tag11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oleObject" Target="../embeddings/oleObject21.bin"/><Relationship Id="rId10" Type="http://schemas.openxmlformats.org/officeDocument/2006/relationships/tags" Target="../tags/tag19.xml"/><Relationship Id="rId19" Type="http://schemas.openxmlformats.org/officeDocument/2006/relationships/oleObject" Target="../embeddings/oleObject23.bin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31231" y="1381125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631232" y="3636581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12" name="Rectangle 83"/>
          <p:cNvSpPr>
            <a:spLocks noChangeArrowheads="1"/>
          </p:cNvSpPr>
          <p:nvPr/>
        </p:nvSpPr>
        <p:spPr bwMode="auto">
          <a:xfrm>
            <a:off x="1739244" y="3659814"/>
            <a:ext cx="6318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会用该定理、结合行列式性质计算各种各样的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种题型）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182329" y="656060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9661" y="1620187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理解行列式按行展开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和推论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543432"/>
            <a:ext cx="380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教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学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要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8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 smtClean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10967"/>
              </p:ext>
            </p:extLst>
          </p:nvPr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4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852936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472" y="3649667"/>
            <a:ext cx="76729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latin typeface="Times New Roman"/>
            </a:endParaRPr>
          </a:p>
          <a:p>
            <a:endParaRPr lang="en-US" altLang="zh-CN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altLang="zh-CN" sz="2400" b="1" dirty="0" smtClean="0">
              <a:solidFill>
                <a:srgbClr val="000000"/>
              </a:solidFill>
              <a:latin typeface="Times New Roman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 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＝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＝－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63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62958"/>
              </p:ext>
            </p:extLst>
          </p:nvPr>
        </p:nvGraphicFramePr>
        <p:xfrm>
          <a:off x="3773488" y="3082652"/>
          <a:ext cx="24082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5" name="Equation" r:id="rId5" imgW="2412720" imgH="1714320" progId="Equation.DSMT4">
                  <p:embed/>
                </p:oleObj>
              </mc:Choice>
              <mc:Fallback>
                <p:oleObj name="Equation" r:id="rId5" imgW="2412720" imgH="1714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082652"/>
                        <a:ext cx="24082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8184" y="36258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63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按行展开定理推论的应用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4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按行展开定理推论的应用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969968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总结：对任意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=1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，可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64118"/>
              </p:ext>
            </p:extLst>
          </p:nvPr>
        </p:nvGraphicFramePr>
        <p:xfrm>
          <a:off x="1914771" y="1644774"/>
          <a:ext cx="2635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8" name="Equation" r:id="rId3" imgW="2641600" imgH="863600" progId="Equation.DSMT4">
                  <p:embed/>
                </p:oleObj>
              </mc:Choice>
              <mc:Fallback>
                <p:oleObj name="Equation" r:id="rId3" imgW="26416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71" y="1644774"/>
                        <a:ext cx="2635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78007"/>
              </p:ext>
            </p:extLst>
          </p:nvPr>
        </p:nvGraphicFramePr>
        <p:xfrm>
          <a:off x="1914771" y="2787774"/>
          <a:ext cx="2762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9" name="Equation" r:id="rId5" imgW="2768600" imgH="863600" progId="Equation.DSMT4">
                  <p:embed/>
                </p:oleObj>
              </mc:Choice>
              <mc:Fallback>
                <p:oleObj name="Equation" r:id="rId5" imgW="27686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71" y="2787774"/>
                        <a:ext cx="2762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529320" y="44624"/>
            <a:ext cx="7931111" cy="333816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530120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55009"/>
              </p:ext>
            </p:extLst>
          </p:nvPr>
        </p:nvGraphicFramePr>
        <p:xfrm>
          <a:off x="971600" y="764704"/>
          <a:ext cx="52197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3" name="Equation" r:id="rId13" imgW="5219640" imgH="1942920" progId="Equation.DSMT4">
                  <p:embed/>
                </p:oleObj>
              </mc:Choice>
              <mc:Fallback>
                <p:oleObj name="Equation" r:id="rId13" imgW="5219640" imgH="194292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64704"/>
                        <a:ext cx="52197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26460" y="14656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2738996"/>
            <a:ext cx="40324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解一：按第一行展开，得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15221"/>
              </p:ext>
            </p:extLst>
          </p:nvPr>
        </p:nvGraphicFramePr>
        <p:xfrm>
          <a:off x="4564484" y="2852936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4" name="Equation" r:id="rId15" imgW="1663560" imgH="393480" progId="Equation.DSMT4">
                  <p:embed/>
                </p:oleObj>
              </mc:Choice>
              <mc:Fallback>
                <p:oleObj name="Equation" r:id="rId15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484" y="2852936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45143"/>
              </p:ext>
            </p:extLst>
          </p:nvPr>
        </p:nvGraphicFramePr>
        <p:xfrm>
          <a:off x="2336800" y="3363913"/>
          <a:ext cx="2794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5" name="Equation" r:id="rId17" imgW="2793960" imgH="1930320" progId="Equation.DSMT4">
                  <p:embed/>
                </p:oleObj>
              </mc:Choice>
              <mc:Fallback>
                <p:oleObj name="Equation" r:id="rId17" imgW="2793960" imgH="193032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363913"/>
                        <a:ext cx="2794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350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116632"/>
            <a:ext cx="76072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4084"/>
              </p:ext>
            </p:extLst>
          </p:nvPr>
        </p:nvGraphicFramePr>
        <p:xfrm>
          <a:off x="706438" y="626798"/>
          <a:ext cx="67056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1" name="Equation" r:id="rId3" imgW="6705360" imgH="1968480" progId="Equation.DSMT4">
                  <p:embed/>
                </p:oleObj>
              </mc:Choice>
              <mc:Fallback>
                <p:oleObj name="Equation" r:id="rId3" imgW="6705360" imgH="1968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626798"/>
                        <a:ext cx="67056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2738996"/>
            <a:ext cx="40324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解一：按第一行展开，得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60541"/>
              </p:ext>
            </p:extLst>
          </p:nvPr>
        </p:nvGraphicFramePr>
        <p:xfrm>
          <a:off x="1685404" y="3303447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2" name="Equation" r:id="rId5" imgW="3822480" imgH="444240" progId="Equation.DSMT4">
                  <p:embed/>
                </p:oleObj>
              </mc:Choice>
              <mc:Fallback>
                <p:oleObj name="Equation" r:id="rId5" imgW="3822480" imgH="444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404" y="3303447"/>
                        <a:ext cx="382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9552" y="3878672"/>
            <a:ext cx="69847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解二：第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列减去第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列乘以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19940"/>
              </p:ext>
            </p:extLst>
          </p:nvPr>
        </p:nvGraphicFramePr>
        <p:xfrm>
          <a:off x="1612404" y="5373216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3" name="Equation" r:id="rId7" imgW="2095200" imgH="380880" progId="Equation.DSMT4">
                  <p:embed/>
                </p:oleObj>
              </mc:Choice>
              <mc:Fallback>
                <p:oleObj name="Equation" r:id="rId7" imgW="2095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04" y="5373216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56337"/>
              </p:ext>
            </p:extLst>
          </p:nvPr>
        </p:nvGraphicFramePr>
        <p:xfrm>
          <a:off x="3995936" y="3921125"/>
          <a:ext cx="3784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4" name="Equation" r:id="rId9" imgW="3784320" imgH="1942920" progId="Equation.DSMT4">
                  <p:embed/>
                </p:oleObj>
              </mc:Choice>
              <mc:Fallback>
                <p:oleObj name="Equation" r:id="rId9" imgW="3784320" imgH="19429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921125"/>
                        <a:ext cx="3784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83568" y="692696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 </a:t>
                </a:r>
                <a:endParaRPr lang="en-US" altLang="zh-CN" sz="2800" dirty="0">
                  <a:solidFill>
                    <a:srgbClr val="639EF4"/>
                  </a:solidFill>
                </a:endParaRPr>
              </a:p>
              <a:p>
                <a:r>
                  <a:rPr lang="zh-CN" altLang="en-US" sz="2400" b="1" dirty="0"/>
                  <a:t>则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/>
                  <a:t>的一次项的系数是</a:t>
                </a:r>
                <a:r>
                  <a:rPr lang="zh-CN" altLang="en-US" sz="2400" b="1" dirty="0" smtClean="0"/>
                  <a:t>（</a:t>
                </a:r>
                <a:r>
                  <a:rPr lang="zh-CN" altLang="en-US" sz="2400" b="1" dirty="0" smtClean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400" b="1" dirty="0" smtClean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400" b="1" dirty="0" smtClean="0">
                    <a:solidFill>
                      <a:srgbClr val="639EF4"/>
                    </a:solidFill>
                  </a:rPr>
                  <a:t>1]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b="1" dirty="0" smtClean="0"/>
                  <a:t>   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 smtClean="0"/>
                  <a:t>,</a:t>
                </a:r>
              </a:p>
              <a:p>
                <a:r>
                  <a:rPr lang="zh-CN" altLang="en-US" sz="2400" b="1" dirty="0" smtClean="0"/>
                  <a:t>常数</a:t>
                </a:r>
                <a:r>
                  <a:rPr lang="zh-CN" altLang="en-US" sz="2400" b="1" dirty="0"/>
                  <a:t>项是</a:t>
                </a:r>
                <a:r>
                  <a:rPr lang="zh-CN" altLang="en-US" sz="2400" b="1" dirty="0" smtClean="0"/>
                  <a:t>（</a:t>
                </a:r>
                <a:r>
                  <a:rPr lang="zh-CN" altLang="en-US" sz="2400" b="1" dirty="0" smtClean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400" b="1" dirty="0" smtClean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400" b="1" dirty="0" smtClean="0">
                    <a:solidFill>
                      <a:srgbClr val="639EF4"/>
                    </a:solidFill>
                  </a:rPr>
                  <a:t>2]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b="1" dirty="0" smtClean="0"/>
                  <a:t>  </a:t>
                </a:r>
                <a:r>
                  <a:rPr lang="zh-CN" altLang="en-US" sz="2400" b="1" dirty="0"/>
                  <a:t>）</a:t>
                </a:r>
                <a:endParaRPr lang="zh-CN" altLang="en-US" sz="26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83568" y="692696"/>
                <a:ext cx="7315200" cy="2143125"/>
              </a:xfrm>
              <a:prstGeom prst="rect">
                <a:avLst/>
              </a:prstGeom>
              <a:blipFill rotWithShape="1">
                <a:blip r:embed="rId13"/>
                <a:stretch>
                  <a:fillRect l="-1250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852936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zh-CN" altLang="en-US" sz="2800" b="1" dirty="0" smtClean="0"/>
              <a:t>：按</a:t>
            </a:r>
            <a:r>
              <a:rPr lang="zh-CN" altLang="en-US" sz="2800" b="1" dirty="0"/>
              <a:t>第一行</a:t>
            </a:r>
            <a:r>
              <a:rPr lang="zh-CN" altLang="en-US" sz="2800" b="1" dirty="0" smtClean="0"/>
              <a:t>展开，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827584" y="342900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343945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+xA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4106689"/>
            <a:ext cx="73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的一次项的系数</a:t>
            </a:r>
            <a:r>
              <a:rPr lang="zh-CN" altLang="en-US" sz="2800" b="1" dirty="0" smtClean="0"/>
              <a:t>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13  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常数</a:t>
            </a:r>
            <a:r>
              <a:rPr lang="zh-CN" altLang="en-US" sz="2800" b="1" dirty="0"/>
              <a:t>项</a:t>
            </a:r>
            <a:r>
              <a:rPr lang="zh-CN" altLang="en-US" sz="2800" b="1" dirty="0" smtClean="0"/>
              <a:t>是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198884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1920" y="234888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04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644008" y="3645024"/>
            <a:ext cx="2088232" cy="78353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k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09553"/>
              </p:ext>
            </p:extLst>
          </p:nvPr>
        </p:nvGraphicFramePr>
        <p:xfrm>
          <a:off x="901700" y="1046163"/>
          <a:ext cx="4191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0" name="Equation" r:id="rId14" imgW="4190760" imgH="2438280" progId="Equation.DSMT4">
                  <p:embed/>
                </p:oleObj>
              </mc:Choice>
              <mc:Fallback>
                <p:oleObj name="Equation" r:id="rId14" imgW="4190760" imgH="243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1700" y="1046163"/>
                        <a:ext cx="41910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02548"/>
              </p:ext>
            </p:extLst>
          </p:nvPr>
        </p:nvGraphicFramePr>
        <p:xfrm>
          <a:off x="954088" y="3795713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1" name="Equation" r:id="rId16" imgW="3657600" imgH="431640" progId="Equation.DSMT4">
                  <p:embed/>
                </p:oleObj>
              </mc:Choice>
              <mc:Fallback>
                <p:oleObj name="Equation" r:id="rId16" imgW="3657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4088" y="3795713"/>
                        <a:ext cx="3657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52220" y="378904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850933"/>
              </p:ext>
            </p:extLst>
          </p:nvPr>
        </p:nvGraphicFramePr>
        <p:xfrm>
          <a:off x="1312863" y="5078413"/>
          <a:ext cx="482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2" name="Equation" r:id="rId18" imgW="4825800" imgH="457200" progId="Equation.DSMT4">
                  <p:embed/>
                </p:oleObj>
              </mc:Choice>
              <mc:Fallback>
                <p:oleObj name="Equation" r:id="rId18" imgW="4825800" imgH="457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078413"/>
                        <a:ext cx="482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>
            <p:custDataLst>
              <p:tags r:id="rId6"/>
            </p:custDataLst>
          </p:nvPr>
        </p:nvSpPr>
        <p:spPr>
          <a:xfrm>
            <a:off x="611560" y="4293096"/>
            <a:ext cx="6983040" cy="78353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解：按第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行展开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700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按行展开定理推论及应用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18"/>
          <p:cNvGrpSpPr/>
          <p:nvPr/>
        </p:nvGrpSpPr>
        <p:grpSpPr>
          <a:xfrm>
            <a:off x="500034" y="262685"/>
            <a:ext cx="3096344" cy="1222099"/>
            <a:chOff x="4211960" y="0"/>
            <a:chExt cx="3096344" cy="1741579"/>
          </a:xfrm>
        </p:grpSpPr>
        <p:sp>
          <p:nvSpPr>
            <p:cNvPr id="5" name="云形 4"/>
            <p:cNvSpPr/>
            <p:nvPr/>
          </p:nvSpPr>
          <p:spPr>
            <a:xfrm>
              <a:off x="4211960" y="0"/>
              <a:ext cx="3096344" cy="174157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83526" y="202330"/>
              <a:ext cx="2232248" cy="1172055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问题</a:t>
              </a:r>
              <a:r>
                <a:rPr lang="en-US" altLang="zh-CN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3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0035" y="3896586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任一行（列）的元素与另一行（列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）对应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元素的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代数余子式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00034" y="1772816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用语言叙述按行展开</a:t>
            </a:r>
            <a:r>
              <a:rPr lang="zh-CN" altLang="zh-C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及其</a:t>
            </a:r>
            <a:r>
              <a:rPr lang="zh-CN" altLang="zh-C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8313" y="2664520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行列式等于它的任一行（列）的各</a:t>
            </a:r>
            <a:r>
              <a:rPr lang="zh-CN" altLang="en-US" sz="2600" b="1" dirty="0" smtClean="0">
                <a:latin typeface="Calibri" pitchFamily="34" charset="0"/>
              </a:rPr>
              <a:t>元素与</a:t>
            </a:r>
            <a:endParaRPr lang="en-US" altLang="zh-CN" sz="2600" b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</a:t>
            </a:r>
            <a:r>
              <a:rPr lang="zh-CN" altLang="en-US" sz="2600" b="1" dirty="0" smtClean="0">
                <a:latin typeface="Calibri" pitchFamily="34" charset="0"/>
              </a:rPr>
              <a:t>                对应元素的</a:t>
            </a:r>
            <a:r>
              <a:rPr lang="zh-CN" altLang="en-US" sz="2600" b="1" dirty="0">
                <a:latin typeface="Calibri" pitchFamily="34" charset="0"/>
              </a:rPr>
              <a:t>代数余子式乘积之</a:t>
            </a:r>
            <a:r>
              <a:rPr lang="zh-CN" altLang="en-US" sz="2600" b="1" dirty="0" smtClean="0">
                <a:latin typeface="Calibri" pitchFamily="34" charset="0"/>
              </a:rPr>
              <a:t>和</a:t>
            </a:r>
            <a:endParaRPr lang="zh-CN" altLang="zh-CN" sz="2600" b="1" dirty="0"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560" y="266449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474" y="38610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</p:spTree>
    <p:extLst>
      <p:ext uri="{BB962C8B-B14F-4D97-AF65-F5344CB8AC3E}">
        <p14:creationId xmlns:p14="http://schemas.microsoft.com/office/powerpoint/2010/main" val="31503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行列式计算六种题型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214282" y="319269"/>
            <a:ext cx="2773542" cy="1165515"/>
            <a:chOff x="4211960" y="0"/>
            <a:chExt cx="3096344" cy="1741579"/>
          </a:xfrm>
        </p:grpSpPr>
        <p:sp>
          <p:nvSpPr>
            <p:cNvPr id="5" name="云形 4"/>
            <p:cNvSpPr/>
            <p:nvPr/>
          </p:nvSpPr>
          <p:spPr>
            <a:xfrm>
              <a:off x="4211960" y="0"/>
              <a:ext cx="3096344" cy="174157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1999" y="301417"/>
              <a:ext cx="2269487" cy="1117365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dirty="0" smtClean="0">
                  <a:latin typeface="+mn-ea"/>
                </a:rPr>
                <a:t>复习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87633" y="1772816"/>
            <a:ext cx="7746509" cy="148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的具体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数字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计算方法主要是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按行展开定理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zh-CN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068" y="177281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97840"/>
              </p:ext>
            </p:extLst>
          </p:nvPr>
        </p:nvGraphicFramePr>
        <p:xfrm>
          <a:off x="2411760" y="1515122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8" name="Equation" r:id="rId5" imgW="3403600" imgH="1651000" progId="Equation.DSMT4">
                  <p:embed/>
                </p:oleObj>
              </mc:Choice>
              <mc:Fallback>
                <p:oleObj name="Equation" r:id="rId5" imgW="34036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15122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653954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83927"/>
              </p:ext>
            </p:extLst>
          </p:nvPr>
        </p:nvGraphicFramePr>
        <p:xfrm>
          <a:off x="611560" y="3645024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9" name="Equation" r:id="rId7" imgW="6019800" imgH="1981200" progId="Equation.DSMT4">
                  <p:embed/>
                </p:oleObj>
              </mc:Choice>
              <mc:Fallback>
                <p:oleObj name="Equation" r:id="rId7" imgW="6019800" imgH="198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437930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472357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494366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268760"/>
            <a:ext cx="2423993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每列元素之和都相等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6156176" y="2348880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6588224" y="4287306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55632" y="6093296"/>
            <a:ext cx="609600" cy="6096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3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33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379207"/>
              </p:ext>
            </p:extLst>
          </p:nvPr>
        </p:nvGraphicFramePr>
        <p:xfrm>
          <a:off x="611560" y="3645024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2" name="Equation" r:id="rId3" imgW="6019800" imgH="1981200" progId="Equation.DSMT4">
                  <p:embed/>
                </p:oleObj>
              </mc:Choice>
              <mc:Fallback>
                <p:oleObj name="Equation" r:id="rId3" imgW="6019800" imgH="198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云形标注 23"/>
          <p:cNvSpPr/>
          <p:nvPr/>
        </p:nvSpPr>
        <p:spPr>
          <a:xfrm>
            <a:off x="6588224" y="4287306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89684"/>
              </p:ext>
            </p:extLst>
          </p:nvPr>
        </p:nvGraphicFramePr>
        <p:xfrm>
          <a:off x="755576" y="1844824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3" name="Equation" r:id="rId5" imgW="3962160" imgH="1650960" progId="Equation.DSMT4">
                  <p:embed/>
                </p:oleObj>
              </mc:Choice>
              <mc:Fallback>
                <p:oleObj name="Equation" r:id="rId5" imgW="39621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39624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24364"/>
              </p:ext>
            </p:extLst>
          </p:nvPr>
        </p:nvGraphicFramePr>
        <p:xfrm>
          <a:off x="4788024" y="2402210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4" name="Equation" r:id="rId7" imgW="2184400" imgH="673100" progId="Equation.DSMT4">
                  <p:embed/>
                </p:oleObj>
              </mc:Choice>
              <mc:Fallback>
                <p:oleObj name="Equation" r:id="rId7" imgW="21844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02210"/>
                        <a:ext cx="2184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60810"/>
              </p:ext>
            </p:extLst>
          </p:nvPr>
        </p:nvGraphicFramePr>
        <p:xfrm>
          <a:off x="899592" y="116632"/>
          <a:ext cx="43338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5" name="Equation" r:id="rId9" imgW="4330440" imgH="1650960" progId="Equation.DSMT4">
                  <p:embed/>
                </p:oleObj>
              </mc:Choice>
              <mc:Fallback>
                <p:oleObj name="Equation" r:id="rId9" imgW="43304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6632"/>
                        <a:ext cx="43338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4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259632" y="3284984"/>
            <a:ext cx="446449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198" y="188640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，把第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元素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元素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92956"/>
              </p:ext>
            </p:extLst>
          </p:nvPr>
        </p:nvGraphicFramePr>
        <p:xfrm>
          <a:off x="527670" y="1131615"/>
          <a:ext cx="512445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59" name="Equation" r:id="rId3" imgW="5118100" imgH="3657600" progId="Equation.DSMT4">
                  <p:embed/>
                </p:oleObj>
              </mc:Choice>
              <mc:Fallback>
                <p:oleObj name="Equation" r:id="rId3" imgW="5118100" imgH="365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70" y="1131615"/>
                        <a:ext cx="5124450" cy="366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29307"/>
              </p:ext>
            </p:extLst>
          </p:nvPr>
        </p:nvGraphicFramePr>
        <p:xfrm>
          <a:off x="977173" y="5157192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60" name="Equation" r:id="rId5" imgW="5676900" imgH="863600" progId="Equation.DSMT4">
                  <p:embed/>
                </p:oleObj>
              </mc:Choice>
              <mc:Fallback>
                <p:oleObj name="Equation" r:id="rId5" imgW="5676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73" y="5157192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9198" y="620688"/>
            <a:ext cx="7633202" cy="504056"/>
            <a:chOff x="611560" y="764704"/>
            <a:chExt cx="7633202" cy="504056"/>
          </a:xfrm>
        </p:grpSpPr>
        <p:sp>
          <p:nvSpPr>
            <p:cNvPr id="10" name="矩形 9"/>
            <p:cNvSpPr/>
            <p:nvPr/>
          </p:nvSpPr>
          <p:spPr>
            <a:xfrm>
              <a:off x="611560" y="764704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err="1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baseline="-25000" dirty="0" err="1" smtClean="0">
                  <a:latin typeface="Times New Roman" pitchFamily="18" charset="0"/>
                  <a:cs typeface="Times New Roman" pitchFamily="18" charset="0"/>
                </a:rPr>
                <a:t>ik</a:t>
              </a:r>
              <a:r>
                <a:rPr lang="en-US" altLang="zh-CN" sz="2600" b="1" i="1" baseline="-250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zh-CN" altLang="zh-CN" sz="2600" b="1" dirty="0" smtClean="0">
                  <a:latin typeface="Times New Roman" pitchFamily="18" charset="0"/>
                  <a:cs typeface="Times New Roman" pitchFamily="18" charset="0"/>
                </a:rPr>
                <a:t>，其他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元素不变，得到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2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834165"/>
                </p:ext>
              </p:extLst>
            </p:nvPr>
          </p:nvGraphicFramePr>
          <p:xfrm>
            <a:off x="1362348" y="836960"/>
            <a:ext cx="184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61" name="Equation" r:id="rId7" imgW="1841500" imgH="444500" progId="Equation.DSMT4">
                    <p:embed/>
                  </p:oleObj>
                </mc:Choice>
                <mc:Fallback>
                  <p:oleObj name="Equation" r:id="rId7" imgW="18415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348" y="836960"/>
                          <a:ext cx="1841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39198" y="4808765"/>
            <a:ext cx="7633202" cy="492443"/>
            <a:chOff x="611560" y="4832033"/>
            <a:chExt cx="7633202" cy="492443"/>
          </a:xfrm>
        </p:grpSpPr>
        <p:sp>
          <p:nvSpPr>
            <p:cNvPr id="14" name="矩形 13"/>
            <p:cNvSpPr/>
            <p:nvPr/>
          </p:nvSpPr>
          <p:spPr>
            <a:xfrm>
              <a:off x="611560" y="4832033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 smtClean="0"/>
                <a:t>我们</a:t>
              </a:r>
              <a:r>
                <a:rPr lang="zh-CN" altLang="zh-CN" sz="2600" b="1" dirty="0"/>
                <a:t>知道</a:t>
              </a:r>
              <a:r>
                <a:rPr lang="zh-CN" altLang="zh-CN" sz="2600" b="1" dirty="0" smtClean="0"/>
                <a:t>，</a:t>
              </a:r>
              <a:r>
                <a:rPr lang="en-US" altLang="zh-CN" sz="2600" b="1" dirty="0" smtClean="0"/>
                <a:t>          </a:t>
              </a:r>
              <a:r>
                <a:rPr lang="zh-CN" altLang="zh-CN" sz="2600" b="1" dirty="0" smtClean="0"/>
                <a:t>把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600" b="1" dirty="0" smtClean="0"/>
                <a:t> </a:t>
              </a:r>
              <a:r>
                <a:rPr lang="zh-CN" altLang="zh-CN" sz="2600" b="1" dirty="0"/>
                <a:t>按</a:t>
              </a:r>
              <a:r>
                <a:rPr lang="zh-CN" altLang="zh-CN" sz="2600" b="1" dirty="0" smtClean="0"/>
                <a:t>第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600" b="1" dirty="0" smtClean="0"/>
                <a:t>行</a:t>
              </a:r>
              <a:r>
                <a:rPr lang="zh-CN" altLang="zh-CN" sz="2600" b="1" dirty="0"/>
                <a:t>展开，得到</a:t>
              </a:r>
              <a:endParaRPr lang="zh-CN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970948"/>
                </p:ext>
              </p:extLst>
            </p:nvPr>
          </p:nvGraphicFramePr>
          <p:xfrm>
            <a:off x="2171037" y="4919664"/>
            <a:ext cx="9017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62" name="Equation" r:id="rId9" imgW="901309" imgH="418918" progId="Equation.DSMT4">
                    <p:embed/>
                  </p:oleObj>
                </mc:Choice>
                <mc:Fallback>
                  <p:oleObj name="Equation" r:id="rId9" imgW="901309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037" y="4919664"/>
                          <a:ext cx="90170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96587"/>
              </p:ext>
            </p:extLst>
          </p:nvPr>
        </p:nvGraphicFramePr>
        <p:xfrm>
          <a:off x="6052222" y="1268760"/>
          <a:ext cx="2152452" cy="192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63" name="Equation" r:id="rId11" imgW="4648200" imgH="3365500" progId="Equation.DSMT4">
                  <p:embed/>
                </p:oleObj>
              </mc:Choice>
              <mc:Fallback>
                <p:oleObj name="Equation" r:id="rId11" imgW="4648200" imgH="336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22" y="1268760"/>
                        <a:ext cx="2152452" cy="1921123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6372200" y="3645024"/>
            <a:ext cx="1800200" cy="1008112"/>
          </a:xfrm>
          <a:prstGeom prst="wedgeEllipseCallout">
            <a:avLst>
              <a:gd name="adj1" fmla="val -92112"/>
              <a:gd name="adj2" fmla="val -5619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60232" y="38610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第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行</a:t>
            </a:r>
            <a:endParaRPr lang="zh-CN" altLang="en-US" sz="2400" b="1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按行展开定理的推论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82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前凸带形 6"/>
          <p:cNvSpPr/>
          <p:nvPr/>
        </p:nvSpPr>
        <p:spPr>
          <a:xfrm>
            <a:off x="5292080" y="0"/>
            <a:ext cx="3049347" cy="945930"/>
          </a:xfrm>
          <a:prstGeom prst="ribbon">
            <a:avLst>
              <a:gd name="adj1" fmla="val 33333"/>
              <a:gd name="adj2" fmla="val 500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P22 8(2)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754826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练习  计算下列行列式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59570"/>
              </p:ext>
            </p:extLst>
          </p:nvPr>
        </p:nvGraphicFramePr>
        <p:xfrm>
          <a:off x="1493912" y="1387264"/>
          <a:ext cx="2286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4" name="Equation" r:id="rId3" imgW="2286000" imgH="1651000" progId="Equation.DSMT4">
                  <p:embed/>
                </p:oleObj>
              </mc:Choice>
              <mc:Fallback>
                <p:oleObj name="Equation" r:id="rId3" imgW="22860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12" y="1387264"/>
                        <a:ext cx="2286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43194"/>
              </p:ext>
            </p:extLst>
          </p:nvPr>
        </p:nvGraphicFramePr>
        <p:xfrm>
          <a:off x="1907704" y="3366278"/>
          <a:ext cx="300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5" name="Equation" r:id="rId5" imgW="3009900" imgH="482600" progId="Equation.DSMT4">
                  <p:embed/>
                </p:oleObj>
              </mc:Choice>
              <mc:Fallback>
                <p:oleObj name="Equation" r:id="rId5" imgW="3009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66278"/>
                        <a:ext cx="300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3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836712"/>
            <a:ext cx="76270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利用行列式性质，把行列式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变成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箭形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endParaRPr lang="zh-CN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0302"/>
              </p:ext>
            </p:extLst>
          </p:nvPr>
        </p:nvGraphicFramePr>
        <p:xfrm>
          <a:off x="2861270" y="764704"/>
          <a:ext cx="4591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0" name="Equation" r:id="rId3" imgW="4584700" imgH="1955800" progId="Equation.DSMT4">
                  <p:embed/>
                </p:oleObj>
              </mc:Choice>
              <mc:Fallback>
                <p:oleObj name="Equation" r:id="rId3" imgW="4584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270" y="764704"/>
                        <a:ext cx="4591050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71796"/>
              </p:ext>
            </p:extLst>
          </p:nvPr>
        </p:nvGraphicFramePr>
        <p:xfrm>
          <a:off x="2201863" y="4139530"/>
          <a:ext cx="34480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1" name="Equation" r:id="rId5" imgW="3441600" imgH="1803240" progId="Equation.DSMT4">
                  <p:embed/>
                </p:oleObj>
              </mc:Choice>
              <mc:Fallback>
                <p:oleObj name="Equation" r:id="rId5" imgW="34416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139530"/>
                        <a:ext cx="34480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471527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1886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504" y="335699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特点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对角线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上的元素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，任意两行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元素对应成比例</a:t>
            </a:r>
            <a:endParaRPr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43379"/>
              </p:ext>
            </p:extLst>
          </p:nvPr>
        </p:nvGraphicFramePr>
        <p:xfrm>
          <a:off x="395536" y="366490"/>
          <a:ext cx="53149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4" name="Equation" r:id="rId3" imgW="5321160" imgH="2247840" progId="Equation.DSMT4">
                  <p:embed/>
                </p:oleObj>
              </mc:Choice>
              <mc:Fallback>
                <p:oleObj name="Equation" r:id="rId3" imgW="5321160" imgH="2247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6490"/>
                        <a:ext cx="531495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57673"/>
              </p:ext>
            </p:extLst>
          </p:nvPr>
        </p:nvGraphicFramePr>
        <p:xfrm>
          <a:off x="323528" y="2814762"/>
          <a:ext cx="41941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5" name="Equation" r:id="rId5" imgW="4203360" imgH="838080" progId="Equation.DSMT4">
                  <p:embed/>
                </p:oleObj>
              </mc:Choice>
              <mc:Fallback>
                <p:oleObj name="Equation" r:id="rId5" imgW="42033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14762"/>
                        <a:ext cx="41941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194587"/>
              </p:ext>
            </p:extLst>
          </p:nvPr>
        </p:nvGraphicFramePr>
        <p:xfrm>
          <a:off x="4586808" y="2886770"/>
          <a:ext cx="3657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6" name="Equation" r:id="rId7" imgW="3657600" imgH="749300" progId="Equation.DSMT4">
                  <p:embed/>
                </p:oleObj>
              </mc:Choice>
              <mc:Fallback>
                <p:oleObj name="Equation" r:id="rId7" imgW="3657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808" y="2886770"/>
                        <a:ext cx="3657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817808"/>
              </p:ext>
            </p:extLst>
          </p:nvPr>
        </p:nvGraphicFramePr>
        <p:xfrm>
          <a:off x="2201863" y="4139530"/>
          <a:ext cx="34480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7" name="Equation" r:id="rId9" imgW="3441600" imgH="1803240" progId="Equation.DSMT4">
                  <p:embed/>
                </p:oleObj>
              </mc:Choice>
              <mc:Fallback>
                <p:oleObj name="Equation" r:id="rId9" imgW="34416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139530"/>
                        <a:ext cx="34480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40152" y="471527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7006" y="105273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仔细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认真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5616" y="332656"/>
            <a:ext cx="2880320" cy="981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4460" y="260648"/>
            <a:ext cx="73197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50719"/>
              </p:ext>
            </p:extLst>
          </p:nvPr>
        </p:nvGraphicFramePr>
        <p:xfrm>
          <a:off x="1971675" y="762000"/>
          <a:ext cx="43846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5" name="Equation" r:id="rId3" imgW="4381200" imgH="1955520" progId="Equation.DSMT4">
                  <p:embed/>
                </p:oleObj>
              </mc:Choice>
              <mc:Fallback>
                <p:oleObj name="Equation" r:id="rId3" imgW="438120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762000"/>
                        <a:ext cx="4384675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3648"/>
              </p:ext>
            </p:extLst>
          </p:nvPr>
        </p:nvGraphicFramePr>
        <p:xfrm>
          <a:off x="1331640" y="2705438"/>
          <a:ext cx="17414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6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5438"/>
                        <a:ext cx="17414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17385"/>
              </p:ext>
            </p:extLst>
          </p:nvPr>
        </p:nvGraphicFramePr>
        <p:xfrm>
          <a:off x="1906588" y="3429000"/>
          <a:ext cx="351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7" name="Equation" r:id="rId7" imgW="3517560" imgH="977760" progId="Equation.DSMT4">
                  <p:embed/>
                </p:oleObj>
              </mc:Choice>
              <mc:Fallback>
                <p:oleObj name="Equation" r:id="rId7" imgW="351756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429000"/>
                        <a:ext cx="3517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4736757"/>
            <a:ext cx="73197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思考：什么样的行列式可以变成箭形行列式？</a:t>
            </a:r>
            <a:endParaRPr lang="en-US" altLang="zh-CN" sz="2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4" y="5312821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对角线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上的元素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，任意两行</a:t>
            </a:r>
            <a:r>
              <a:rPr lang="en-US" altLang="zh-CN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元素对应成比例</a:t>
            </a:r>
            <a:endParaRPr lang="en-US" altLang="zh-CN" sz="2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606728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直接利用按行（列）展开定理展开，找递推规律（适用于零元很多，每行或者每列最多有两个或三个非零的元素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52157"/>
              </p:ext>
            </p:extLst>
          </p:nvPr>
        </p:nvGraphicFramePr>
        <p:xfrm>
          <a:off x="2595563" y="2295525"/>
          <a:ext cx="35433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8" name="Equation" r:id="rId6" imgW="3543120" imgH="2933640" progId="Equation.DSMT4">
                  <p:embed/>
                </p:oleObj>
              </mc:Choice>
              <mc:Fallback>
                <p:oleObj name="Equation" r:id="rId6" imgW="3543120" imgH="2933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5563" y="2295525"/>
                        <a:ext cx="35433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53095"/>
              </p:ext>
            </p:extLst>
          </p:nvPr>
        </p:nvGraphicFramePr>
        <p:xfrm>
          <a:off x="2946648" y="5373464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9" name="Equation" r:id="rId8" imgW="2057400" imgH="431640" progId="Equation.DSMT4">
                  <p:embed/>
                </p:oleObj>
              </mc:Choice>
              <mc:Fallback>
                <p:oleObj name="Equation" r:id="rId8" imgW="2057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648" y="5373464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3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5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16632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10210"/>
              </p:ext>
            </p:extLst>
          </p:nvPr>
        </p:nvGraphicFramePr>
        <p:xfrm>
          <a:off x="3059832" y="260648"/>
          <a:ext cx="34671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4" name="Equation" r:id="rId6" imgW="3466800" imgH="2425680" progId="Equation.DSMT4">
                  <p:embed/>
                </p:oleObj>
              </mc:Choice>
              <mc:Fallback>
                <p:oleObj name="Equation" r:id="rId6" imgW="3466800" imgH="2425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832" y="260648"/>
                        <a:ext cx="3467100" cy="242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2708920"/>
            <a:ext cx="7627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解</a:t>
            </a:r>
            <a:r>
              <a:rPr lang="zh-CN" altLang="zh-CN" sz="2800" dirty="0" smtClean="0"/>
              <a:t>  </a:t>
            </a:r>
            <a:r>
              <a:rPr lang="zh-CN" altLang="zh-CN" sz="2400" b="1" dirty="0"/>
              <a:t>零元很多，直接用按行展开定理，找递推</a:t>
            </a:r>
            <a:r>
              <a:rPr lang="zh-CN" altLang="zh-CN" sz="2400" b="1" dirty="0" smtClean="0"/>
              <a:t>规律</a:t>
            </a:r>
            <a:endParaRPr lang="zh-CN" altLang="zh-CN" sz="24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46986"/>
              </p:ext>
            </p:extLst>
          </p:nvPr>
        </p:nvGraphicFramePr>
        <p:xfrm>
          <a:off x="971600" y="3356992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5" name="Equation" r:id="rId8" imgW="2463480" imgH="393480" progId="Equation.DSMT4">
                  <p:embed/>
                </p:oleObj>
              </mc:Choice>
              <mc:Fallback>
                <p:oleObj name="Equation" r:id="rId8" imgW="246348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246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91378"/>
              </p:ext>
            </p:extLst>
          </p:nvPr>
        </p:nvGraphicFramePr>
        <p:xfrm>
          <a:off x="869528" y="3946525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6" name="Equation" r:id="rId10" imgW="6654600" imgH="444240" progId="Equation.DSMT4">
                  <p:embed/>
                </p:oleObj>
              </mc:Choice>
              <mc:Fallback>
                <p:oleObj name="Equation" r:id="rId10" imgW="6654600" imgH="444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28" y="3946525"/>
                        <a:ext cx="665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484055"/>
              </p:ext>
            </p:extLst>
          </p:nvPr>
        </p:nvGraphicFramePr>
        <p:xfrm>
          <a:off x="827584" y="4665663"/>
          <a:ext cx="584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7" name="Equation" r:id="rId12" imgW="5841720" imgH="393480" progId="Equation.DSMT4">
                  <p:embed/>
                </p:oleObj>
              </mc:Choice>
              <mc:Fallback>
                <p:oleObj name="Equation" r:id="rId12" imgW="58417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65663"/>
                        <a:ext cx="584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6915"/>
              </p:ext>
            </p:extLst>
          </p:nvPr>
        </p:nvGraphicFramePr>
        <p:xfrm>
          <a:off x="2916238" y="5195788"/>
          <a:ext cx="166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28" name="Equation" r:id="rId14" imgW="1663560" imgH="825480" progId="Equation.DSMT4">
                  <p:embed/>
                </p:oleObj>
              </mc:Choice>
              <mc:Fallback>
                <p:oleObj name="Equation" r:id="rId14" imgW="1663560" imgH="825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95788"/>
                        <a:ext cx="166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707904" y="3337828"/>
            <a:ext cx="244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（三项递推）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268760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/>
              <a:t>阶行列式，找递推规律，或者化成箭形</a:t>
            </a:r>
            <a:r>
              <a:rPr lang="zh-CN" altLang="zh-CN" sz="2800" b="1" dirty="0" smtClean="0"/>
              <a:t>行列式</a:t>
            </a:r>
            <a:endParaRPr lang="zh-CN" altLang="zh-CN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89735"/>
              </p:ext>
            </p:extLst>
          </p:nvPr>
        </p:nvGraphicFramePr>
        <p:xfrm>
          <a:off x="1749028" y="4653136"/>
          <a:ext cx="397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3" name="Equation" r:id="rId6" imgW="3974760" imgH="876240" progId="Equation.DSMT4">
                  <p:embed/>
                </p:oleObj>
              </mc:Choice>
              <mc:Fallback>
                <p:oleObj name="Equation" r:id="rId6" imgW="39747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9028" y="4653136"/>
                        <a:ext cx="3975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解一   化成箭形行列式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98486"/>
              </p:ext>
            </p:extLst>
          </p:nvPr>
        </p:nvGraphicFramePr>
        <p:xfrm>
          <a:off x="1295400" y="1909763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4" name="Equation" r:id="rId8" imgW="4572000" imgH="1955520" progId="Equation.DSMT4">
                  <p:embed/>
                </p:oleObj>
              </mc:Choice>
              <mc:Fallback>
                <p:oleObj name="Equation" r:id="rId8" imgW="4572000" imgH="19555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9763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0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/>
      <p:bldP spid="15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268760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/>
              <a:t>阶行列式，找递推规律，或者化成箭形</a:t>
            </a:r>
            <a:r>
              <a:rPr lang="zh-CN" altLang="zh-CN" sz="2800" b="1" dirty="0" smtClean="0"/>
              <a:t>行列式</a:t>
            </a:r>
            <a:endParaRPr lang="zh-CN" altLang="zh-CN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98486"/>
              </p:ext>
            </p:extLst>
          </p:nvPr>
        </p:nvGraphicFramePr>
        <p:xfrm>
          <a:off x="1295400" y="1909763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07" name="Equation" r:id="rId6" imgW="4572000" imgH="1955520" progId="Equation.DSMT4">
                  <p:embed/>
                </p:oleObj>
              </mc:Choice>
              <mc:Fallback>
                <p:oleObj name="Equation" r:id="rId6" imgW="45720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909763"/>
                        <a:ext cx="45720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解二   找递推规律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45883"/>
              </p:ext>
            </p:extLst>
          </p:nvPr>
        </p:nvGraphicFramePr>
        <p:xfrm>
          <a:off x="2592288" y="3993480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08" name="Equation" r:id="rId8" imgW="4572000" imgH="1955520" progId="Equation.DSMT4">
                  <p:embed/>
                </p:oleObj>
              </mc:Choice>
              <mc:Fallback>
                <p:oleObj name="Equation" r:id="rId8" imgW="4572000" imgH="19555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3993480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5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14004"/>
              </p:ext>
            </p:extLst>
          </p:nvPr>
        </p:nvGraphicFramePr>
        <p:xfrm>
          <a:off x="365125" y="116632"/>
          <a:ext cx="7023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53" name="Equation" r:id="rId6" imgW="7022880" imgH="1955520" progId="Equation.DSMT4">
                  <p:embed/>
                </p:oleObj>
              </mc:Choice>
              <mc:Fallback>
                <p:oleObj name="Equation" r:id="rId6" imgW="7022880" imgH="19555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6632"/>
                        <a:ext cx="70231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22416"/>
              </p:ext>
            </p:extLst>
          </p:nvPr>
        </p:nvGraphicFramePr>
        <p:xfrm>
          <a:off x="438150" y="2132856"/>
          <a:ext cx="298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54" name="Equation" r:id="rId8" imgW="2984400" imgH="419040" progId="Equation.DSMT4">
                  <p:embed/>
                </p:oleObj>
              </mc:Choice>
              <mc:Fallback>
                <p:oleObj name="Equation" r:id="rId8" imgW="2984400" imgH="419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132856"/>
                        <a:ext cx="298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83624"/>
              </p:ext>
            </p:extLst>
          </p:nvPr>
        </p:nvGraphicFramePr>
        <p:xfrm>
          <a:off x="480740" y="3425825"/>
          <a:ext cx="850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55" name="Equation" r:id="rId10" imgW="850680" imgH="190440" progId="Equation.DSMT4">
                  <p:embed/>
                </p:oleObj>
              </mc:Choice>
              <mc:Fallback>
                <p:oleObj name="Equation" r:id="rId10" imgW="850680" imgH="1904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40" y="3425825"/>
                        <a:ext cx="8509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326582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仔细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认真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解二   找递推规律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25661"/>
              </p:ext>
            </p:extLst>
          </p:nvPr>
        </p:nvGraphicFramePr>
        <p:xfrm>
          <a:off x="2592288" y="3993480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56" name="Equation" r:id="rId12" imgW="4572000" imgH="1955520" progId="Equation.DSMT4">
                  <p:embed/>
                </p:oleObj>
              </mc:Choice>
              <mc:Fallback>
                <p:oleObj name="Equation" r:id="rId12" imgW="457200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3993480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38993"/>
              </p:ext>
            </p:extLst>
          </p:nvPr>
        </p:nvGraphicFramePr>
        <p:xfrm>
          <a:off x="432667" y="2722563"/>
          <a:ext cx="5651501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57" name="Equation" r:id="rId14" imgW="5651280" imgH="419040" progId="Equation.DSMT4">
                  <p:embed/>
                </p:oleObj>
              </mc:Choice>
              <mc:Fallback>
                <p:oleObj name="Equation" r:id="rId14" imgW="565128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67" y="2722563"/>
                        <a:ext cx="5651501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0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69064"/>
              </p:ext>
            </p:extLst>
          </p:nvPr>
        </p:nvGraphicFramePr>
        <p:xfrm>
          <a:off x="1544638" y="836712"/>
          <a:ext cx="4498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5" name="Equation" r:id="rId3" imgW="4508280" imgH="2438280" progId="Equation.DSMT4">
                  <p:embed/>
                </p:oleObj>
              </mc:Choice>
              <mc:Fallback>
                <p:oleObj name="Equation" r:id="rId3" imgW="450828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836712"/>
                        <a:ext cx="4498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9575"/>
              </p:ext>
            </p:extLst>
          </p:nvPr>
        </p:nvGraphicFramePr>
        <p:xfrm>
          <a:off x="265062" y="3367088"/>
          <a:ext cx="79073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6" name="Equation" r:id="rId5" imgW="7924680" imgH="2438280" progId="Equation.DSMT4">
                  <p:embed/>
                </p:oleObj>
              </mc:Choice>
              <mc:Fallback>
                <p:oleObj name="Equation" r:id="rId5" imgW="792468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2" y="3367088"/>
                        <a:ext cx="79073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2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259632" y="3284984"/>
            <a:ext cx="446449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198" y="188640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，把第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元素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元素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03998"/>
              </p:ext>
            </p:extLst>
          </p:nvPr>
        </p:nvGraphicFramePr>
        <p:xfrm>
          <a:off x="527670" y="1131615"/>
          <a:ext cx="512445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8" name="Equation" r:id="rId3" imgW="5118100" imgH="3657600" progId="Equation.DSMT4">
                  <p:embed/>
                </p:oleObj>
              </mc:Choice>
              <mc:Fallback>
                <p:oleObj name="Equation" r:id="rId3" imgW="5118100" imgH="365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70" y="1131615"/>
                        <a:ext cx="5124450" cy="366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39594"/>
              </p:ext>
            </p:extLst>
          </p:nvPr>
        </p:nvGraphicFramePr>
        <p:xfrm>
          <a:off x="977173" y="5157192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9" name="Equation" r:id="rId5" imgW="5676900" imgH="863600" progId="Equation.DSMT4">
                  <p:embed/>
                </p:oleObj>
              </mc:Choice>
              <mc:Fallback>
                <p:oleObj name="Equation" r:id="rId5" imgW="5676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73" y="5157192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9198" y="620688"/>
            <a:ext cx="7633202" cy="504056"/>
            <a:chOff x="611560" y="764704"/>
            <a:chExt cx="7633202" cy="504056"/>
          </a:xfrm>
        </p:grpSpPr>
        <p:sp>
          <p:nvSpPr>
            <p:cNvPr id="10" name="矩形 9"/>
            <p:cNvSpPr/>
            <p:nvPr/>
          </p:nvSpPr>
          <p:spPr>
            <a:xfrm>
              <a:off x="611560" y="764704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err="1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baseline="-25000" dirty="0" err="1" smtClean="0">
                  <a:latin typeface="Times New Roman" pitchFamily="18" charset="0"/>
                  <a:cs typeface="Times New Roman" pitchFamily="18" charset="0"/>
                </a:rPr>
                <a:t>ik</a:t>
              </a:r>
              <a:r>
                <a:rPr lang="en-US" altLang="zh-CN" sz="2600" b="1" i="1" baseline="-250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zh-CN" altLang="zh-CN" sz="2600" b="1" dirty="0" smtClean="0">
                  <a:latin typeface="Times New Roman" pitchFamily="18" charset="0"/>
                  <a:cs typeface="Times New Roman" pitchFamily="18" charset="0"/>
                </a:rPr>
                <a:t>，其他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元素不变，得到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2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7192400"/>
                </p:ext>
              </p:extLst>
            </p:nvPr>
          </p:nvGraphicFramePr>
          <p:xfrm>
            <a:off x="1362348" y="836960"/>
            <a:ext cx="184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00" name="Equation" r:id="rId7" imgW="1841500" imgH="444500" progId="Equation.DSMT4">
                    <p:embed/>
                  </p:oleObj>
                </mc:Choice>
                <mc:Fallback>
                  <p:oleObj name="Equation" r:id="rId7" imgW="18415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348" y="836960"/>
                          <a:ext cx="1841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39198" y="4808765"/>
            <a:ext cx="7633202" cy="492443"/>
            <a:chOff x="611560" y="4832033"/>
            <a:chExt cx="7633202" cy="492443"/>
          </a:xfrm>
        </p:grpSpPr>
        <p:sp>
          <p:nvSpPr>
            <p:cNvPr id="14" name="矩形 13"/>
            <p:cNvSpPr/>
            <p:nvPr/>
          </p:nvSpPr>
          <p:spPr>
            <a:xfrm>
              <a:off x="611560" y="4832033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 smtClean="0"/>
                <a:t>我们</a:t>
              </a:r>
              <a:r>
                <a:rPr lang="zh-CN" altLang="zh-CN" sz="2600" b="1" dirty="0"/>
                <a:t>知道</a:t>
              </a:r>
              <a:r>
                <a:rPr lang="zh-CN" altLang="zh-CN" sz="2600" b="1" dirty="0" smtClean="0"/>
                <a:t>，</a:t>
              </a:r>
              <a:r>
                <a:rPr lang="en-US" altLang="zh-CN" sz="2600" b="1" dirty="0" smtClean="0"/>
                <a:t>          </a:t>
              </a:r>
              <a:r>
                <a:rPr lang="zh-CN" altLang="zh-CN" sz="2600" b="1" dirty="0" smtClean="0"/>
                <a:t>把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600" b="1" dirty="0" smtClean="0"/>
                <a:t> </a:t>
              </a:r>
              <a:r>
                <a:rPr lang="zh-CN" altLang="zh-CN" sz="2600" b="1" dirty="0"/>
                <a:t>按</a:t>
              </a:r>
              <a:r>
                <a:rPr lang="zh-CN" altLang="zh-CN" sz="2600" b="1" dirty="0" smtClean="0"/>
                <a:t>第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600" b="1" dirty="0" smtClean="0"/>
                <a:t>行</a:t>
              </a:r>
              <a:r>
                <a:rPr lang="zh-CN" altLang="zh-CN" sz="2600" b="1" dirty="0"/>
                <a:t>展开，得到</a:t>
              </a:r>
              <a:endParaRPr lang="zh-CN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782287"/>
                </p:ext>
              </p:extLst>
            </p:nvPr>
          </p:nvGraphicFramePr>
          <p:xfrm>
            <a:off x="2171037" y="4919664"/>
            <a:ext cx="9017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01" name="Equation" r:id="rId9" imgW="901309" imgH="418918" progId="Equation.DSMT4">
                    <p:embed/>
                  </p:oleObj>
                </mc:Choice>
                <mc:Fallback>
                  <p:oleObj name="Equation" r:id="rId9" imgW="901309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037" y="4919664"/>
                          <a:ext cx="90170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椭圆形标注 15"/>
          <p:cNvSpPr/>
          <p:nvPr/>
        </p:nvSpPr>
        <p:spPr>
          <a:xfrm>
            <a:off x="6372200" y="3645024"/>
            <a:ext cx="1800200" cy="1008112"/>
          </a:xfrm>
          <a:prstGeom prst="wedgeEllipseCallout">
            <a:avLst>
              <a:gd name="adj1" fmla="val -92112"/>
              <a:gd name="adj2" fmla="val -5619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60232" y="38610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第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行</a:t>
            </a:r>
            <a:endParaRPr lang="zh-CN" altLang="en-US" sz="2400" b="1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按行展开定理的推论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7728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彩虹桥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55680"/>
              </p:ext>
            </p:extLst>
          </p:nvPr>
        </p:nvGraphicFramePr>
        <p:xfrm>
          <a:off x="265062" y="3367088"/>
          <a:ext cx="79073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6" name="Equation" r:id="rId3" imgW="7924680" imgH="2438280" progId="Equation.DSMT4">
                  <p:embed/>
                </p:oleObj>
              </mc:Choice>
              <mc:Fallback>
                <p:oleObj name="Equation" r:id="rId3" imgW="792468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2" y="3367088"/>
                        <a:ext cx="79073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04069"/>
              </p:ext>
            </p:extLst>
          </p:nvPr>
        </p:nvGraphicFramePr>
        <p:xfrm>
          <a:off x="179388" y="1416472"/>
          <a:ext cx="4183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7" name="Equation" r:id="rId5" imgW="4190760" imgH="419040" progId="Equation.DSMT4">
                  <p:embed/>
                </p:oleObj>
              </mc:Choice>
              <mc:Fallback>
                <p:oleObj name="Equation" r:id="rId5" imgW="419076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6472"/>
                        <a:ext cx="4183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98564"/>
              </p:ext>
            </p:extLst>
          </p:nvPr>
        </p:nvGraphicFramePr>
        <p:xfrm>
          <a:off x="4349750" y="476672"/>
          <a:ext cx="39671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8" name="Equation" r:id="rId7" imgW="3974760" imgH="2438280" progId="Equation.DSMT4">
                  <p:embed/>
                </p:oleObj>
              </mc:Choice>
              <mc:Fallback>
                <p:oleObj name="Equation" r:id="rId7" imgW="3974760" imgH="24382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76672"/>
                        <a:ext cx="39671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5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32426"/>
              </p:ext>
            </p:extLst>
          </p:nvPr>
        </p:nvGraphicFramePr>
        <p:xfrm>
          <a:off x="179388" y="1416472"/>
          <a:ext cx="4183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4" name="Equation" r:id="rId3" imgW="4190760" imgH="419040" progId="Equation.DSMT4">
                  <p:embed/>
                </p:oleObj>
              </mc:Choice>
              <mc:Fallback>
                <p:oleObj name="Equation" r:id="rId3" imgW="419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6472"/>
                        <a:ext cx="4183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38068"/>
              </p:ext>
            </p:extLst>
          </p:nvPr>
        </p:nvGraphicFramePr>
        <p:xfrm>
          <a:off x="4349750" y="476672"/>
          <a:ext cx="39671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5" name="Equation" r:id="rId5" imgW="3974760" imgH="2438280" progId="Equation.DSMT4">
                  <p:embed/>
                </p:oleObj>
              </mc:Choice>
              <mc:Fallback>
                <p:oleObj name="Equation" r:id="rId5" imgW="397476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76672"/>
                        <a:ext cx="39671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960304" y="3488060"/>
            <a:ext cx="1636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记住结果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直接用！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95910"/>
              </p:ext>
            </p:extLst>
          </p:nvPr>
        </p:nvGraphicFramePr>
        <p:xfrm>
          <a:off x="388938" y="3140968"/>
          <a:ext cx="4183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6" name="Equation" r:id="rId7" imgW="4190760" imgH="419040" progId="Equation.DSMT4">
                  <p:embed/>
                </p:oleObj>
              </mc:Choice>
              <mc:Fallback>
                <p:oleObj name="Equation" r:id="rId7" imgW="419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140968"/>
                        <a:ext cx="4183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3034"/>
              </p:ext>
            </p:extLst>
          </p:nvPr>
        </p:nvGraphicFramePr>
        <p:xfrm>
          <a:off x="539552" y="3632151"/>
          <a:ext cx="4044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7" name="Equation" r:id="rId8" imgW="4051080" imgH="419040" progId="Equation.DSMT4">
                  <p:embed/>
                </p:oleObj>
              </mc:Choice>
              <mc:Fallback>
                <p:oleObj name="Equation" r:id="rId8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32151"/>
                        <a:ext cx="4044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60408"/>
              </p:ext>
            </p:extLst>
          </p:nvPr>
        </p:nvGraphicFramePr>
        <p:xfrm>
          <a:off x="539552" y="4208140"/>
          <a:ext cx="176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8" name="Equation" r:id="rId10" imgW="1765080" imgH="761760" progId="Equation.DSMT4">
                  <p:embed/>
                </p:oleObj>
              </mc:Choice>
              <mc:Fallback>
                <p:oleObj name="Equation" r:id="rId10" imgW="17650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08140"/>
                        <a:ext cx="1762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3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5940152" y="980728"/>
            <a:ext cx="194421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21686"/>
              </p:ext>
            </p:extLst>
          </p:nvPr>
        </p:nvGraphicFramePr>
        <p:xfrm>
          <a:off x="908050" y="1085850"/>
          <a:ext cx="519747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3" name="Equation" r:id="rId13" imgW="5206680" imgH="1942920" progId="Equation.DSMT4">
                  <p:embed/>
                </p:oleObj>
              </mc:Choice>
              <mc:Fallback>
                <p:oleObj name="Equation" r:id="rId13" imgW="5206680" imgH="19429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85850"/>
                        <a:ext cx="5197475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28813"/>
              </p:ext>
            </p:extLst>
          </p:nvPr>
        </p:nvGraphicFramePr>
        <p:xfrm>
          <a:off x="825500" y="3494088"/>
          <a:ext cx="3800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4" name="Equation" r:id="rId15" imgW="3809880" imgH="863280" progId="Equation.DSMT4">
                  <p:embed/>
                </p:oleObj>
              </mc:Choice>
              <mc:Fallback>
                <p:oleObj name="Equation" r:id="rId15" imgW="3809880" imgH="8632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494088"/>
                        <a:ext cx="3800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79353" y="3913892"/>
                <a:ext cx="1348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/>
                        </a:rPr>
                        <m:t>=−</m:t>
                      </m:r>
                      <m:r>
                        <a:rPr lang="zh-CN" altLang="en-US" sz="2800" b="1" i="1"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353" y="3913892"/>
                <a:ext cx="1348831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83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85576"/>
              </p:ext>
            </p:extLst>
          </p:nvPr>
        </p:nvGraphicFramePr>
        <p:xfrm>
          <a:off x="977173" y="5157192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9" name="Equation" r:id="rId3" imgW="5676900" imgH="863600" progId="Equation.DSMT4">
                  <p:embed/>
                </p:oleObj>
              </mc:Choice>
              <mc:Fallback>
                <p:oleObj name="Equation" r:id="rId3" imgW="5676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73" y="5157192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按行展开定理的推论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06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按行展开定理的推论</a:t>
            </a:r>
          </a:p>
        </p:txBody>
      </p:sp>
      <p:sp>
        <p:nvSpPr>
          <p:cNvPr id="20" name="矩形 19"/>
          <p:cNvSpPr/>
          <p:nvPr/>
        </p:nvSpPr>
        <p:spPr>
          <a:xfrm>
            <a:off x="251520" y="961564"/>
            <a:ext cx="83840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行列式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+mn-ea"/>
                <a:ea typeface="+mn-ea"/>
              </a:rPr>
              <a:t>中任意一行（列）的元素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ik</a:t>
            </a:r>
            <a:r>
              <a:rPr lang="zh-CN" altLang="en-US" sz="2800" b="1" dirty="0" smtClean="0">
                <a:latin typeface="+mn-ea"/>
                <a:ea typeface="+mn-ea"/>
              </a:rPr>
              <a:t>与另一行（列）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r>
              <a:rPr lang="zh-CN" altLang="en-US" sz="2800" b="1" dirty="0" smtClean="0">
                <a:latin typeface="+mn-ea"/>
                <a:ea typeface="+mn-ea"/>
              </a:rPr>
              <a:t>对应元素的代数余子式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zh-CN" altLang="en-US" sz="2800" b="1" dirty="0" smtClean="0">
                <a:latin typeface="+mn-ea"/>
                <a:ea typeface="+mn-ea"/>
              </a:rPr>
              <a:t>乘积之和等于</a:t>
            </a:r>
            <a:r>
              <a:rPr lang="en-US" altLang="zh-CN" sz="2800" b="1" dirty="0" smtClean="0">
                <a:latin typeface="+mn-ea"/>
                <a:ea typeface="+mn-ea"/>
              </a:rPr>
              <a:t>0</a:t>
            </a:r>
            <a:r>
              <a:rPr lang="zh-CN" altLang="en-US" sz="2800" b="1" dirty="0" smtClean="0">
                <a:latin typeface="+mn-ea"/>
                <a:ea typeface="+mn-ea"/>
              </a:rPr>
              <a:t>，即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07534"/>
              </p:ext>
            </p:extLst>
          </p:nvPr>
        </p:nvGraphicFramePr>
        <p:xfrm>
          <a:off x="1130300" y="2132856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0" name="Equation" r:id="rId5" imgW="5676840" imgH="863280" progId="Equation.DSMT4">
                  <p:embed/>
                </p:oleObj>
              </mc:Choice>
              <mc:Fallback>
                <p:oleObj name="Equation" r:id="rId5" imgW="56768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132856"/>
                        <a:ext cx="5686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08908"/>
              </p:ext>
            </p:extLst>
          </p:nvPr>
        </p:nvGraphicFramePr>
        <p:xfrm>
          <a:off x="1141413" y="3219450"/>
          <a:ext cx="5635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1" name="Equation" r:id="rId7" imgW="5626080" imgH="863280" progId="Equation.DSMT4">
                  <p:embed/>
                </p:oleObj>
              </mc:Choice>
              <mc:Fallback>
                <p:oleObj name="Equation" r:id="rId7" imgW="5626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219450"/>
                        <a:ext cx="56356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1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27584" y="1000761"/>
            <a:ext cx="7315200" cy="24282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设四阶行列式第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行的元素分别为，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4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endParaRPr lang="en-US" altLang="zh-CN" sz="26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  <a:sym typeface="Microsoft Yahei"/>
            </a:endParaRPr>
          </a:p>
          <a:p>
            <a:endParaRPr lang="en-US" altLang="zh-CN" sz="26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  <a:sym typeface="Microsoft Yahei"/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第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4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行元素的余子式分别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为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，则</a:t>
            </a:r>
            <a:endParaRPr lang="en-US" altLang="zh-CN" sz="26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  <a:sym typeface="Microsoft Yahei"/>
            </a:endParaRPr>
          </a:p>
          <a:p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  <a:sym typeface="Microsoft Yahei"/>
            </a:endParaRPr>
          </a:p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= 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50100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1)(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10)+05+2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)+42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4047455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=18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47950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9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二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按行展开定理推论的应用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267835"/>
            <a:ext cx="7607209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2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08776"/>
              </p:ext>
            </p:extLst>
          </p:nvPr>
        </p:nvGraphicFramePr>
        <p:xfrm>
          <a:off x="2063287" y="214290"/>
          <a:ext cx="3048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06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287" y="214290"/>
                        <a:ext cx="30480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08491"/>
              </p:ext>
            </p:extLst>
          </p:nvPr>
        </p:nvGraphicFramePr>
        <p:xfrm>
          <a:off x="1699317" y="2094165"/>
          <a:ext cx="876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07" name="Equation" r:id="rId5" imgW="876300" imgH="901700" progId="Equation.DSMT4">
                  <p:embed/>
                </p:oleObj>
              </mc:Choice>
              <mc:Fallback>
                <p:oleObj name="Equation" r:id="rId5" imgW="876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7" y="2094165"/>
                        <a:ext cx="876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27333"/>
              </p:ext>
            </p:extLst>
          </p:nvPr>
        </p:nvGraphicFramePr>
        <p:xfrm>
          <a:off x="3324247" y="2114552"/>
          <a:ext cx="895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08" name="Equation" r:id="rId7" imgW="901309" imgH="901309" progId="Equation.DSMT4">
                  <p:embed/>
                </p:oleObj>
              </mc:Choice>
              <mc:Fallback>
                <p:oleObj name="Equation" r:id="rId7" imgW="901309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47" y="2114552"/>
                        <a:ext cx="895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59863"/>
              </p:ext>
            </p:extLst>
          </p:nvPr>
        </p:nvGraphicFramePr>
        <p:xfrm>
          <a:off x="4957313" y="2114552"/>
          <a:ext cx="1206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09" name="Equation" r:id="rId9" imgW="1206500" imgH="901700" progId="Equation.DSMT4">
                  <p:embed/>
                </p:oleObj>
              </mc:Choice>
              <mc:Fallback>
                <p:oleObj name="Equation" r:id="rId9" imgW="12065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13" y="2114552"/>
                        <a:ext cx="1206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98855"/>
              </p:ext>
            </p:extLst>
          </p:nvPr>
        </p:nvGraphicFramePr>
        <p:xfrm>
          <a:off x="1597371" y="2978150"/>
          <a:ext cx="5422901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0" name="Equation" r:id="rId11" imgW="5422680" imgH="901440" progId="Equation.DSMT4">
                  <p:embed/>
                </p:oleObj>
              </mc:Choice>
              <mc:Fallback>
                <p:oleObj name="Equation" r:id="rId11" imgW="5422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371" y="2978150"/>
                        <a:ext cx="5422901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911228"/>
              </p:ext>
            </p:extLst>
          </p:nvPr>
        </p:nvGraphicFramePr>
        <p:xfrm>
          <a:off x="1460500" y="4025900"/>
          <a:ext cx="115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1" name="Equation" r:id="rId13" imgW="1168200" imgH="901440" progId="Equation.DSMT4">
                  <p:embed/>
                </p:oleObj>
              </mc:Choice>
              <mc:Fallback>
                <p:oleObj name="Equation" r:id="rId13" imgW="11682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025900"/>
                        <a:ext cx="1155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2755"/>
              </p:ext>
            </p:extLst>
          </p:nvPr>
        </p:nvGraphicFramePr>
        <p:xfrm>
          <a:off x="1043608" y="5067300"/>
          <a:ext cx="147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2" name="Equation" r:id="rId15" imgW="1473120" imgH="901440" progId="Equation.DSMT4">
                  <p:embed/>
                </p:oleObj>
              </mc:Choice>
              <mc:Fallback>
                <p:oleObj name="Equation" r:id="rId15" imgW="14731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67300"/>
                        <a:ext cx="1473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2280" y="319381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256" y="4201924"/>
            <a:ext cx="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229200"/>
            <a:ext cx="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176" y="4221088"/>
            <a:ext cx="85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D=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641176" y="177561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                          ，则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83469"/>
              </p:ext>
            </p:extLst>
          </p:nvPr>
        </p:nvGraphicFramePr>
        <p:xfrm>
          <a:off x="1216496" y="1110432"/>
          <a:ext cx="2362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2" name="Equation" r:id="rId13" imgW="2361960" imgH="1930320" progId="Equation.DSMT4">
                  <p:embed/>
                </p:oleObj>
              </mc:Choice>
              <mc:Fallback>
                <p:oleObj name="Equation" r:id="rId13" imgW="2361960" imgH="19303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96" y="1110432"/>
                        <a:ext cx="23622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49647"/>
              </p:ext>
            </p:extLst>
          </p:nvPr>
        </p:nvGraphicFramePr>
        <p:xfrm>
          <a:off x="4442792" y="1680642"/>
          <a:ext cx="1035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3" name="Equation" r:id="rId15" imgW="1028520" imgH="863280" progId="Equation.DSMT4">
                  <p:embed/>
                </p:oleObj>
              </mc:Choice>
              <mc:Fallback>
                <p:oleObj name="Equation" r:id="rId15" imgW="1028520" imgH="86328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92" y="1680642"/>
                        <a:ext cx="10350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89953"/>
              </p:ext>
            </p:extLst>
          </p:nvPr>
        </p:nvGraphicFramePr>
        <p:xfrm>
          <a:off x="857870" y="3192810"/>
          <a:ext cx="1136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4" name="Equation" r:id="rId17" imgW="1130040" imgH="863280" progId="Equation.DSMT4">
                  <p:embed/>
                </p:oleObj>
              </mc:Choice>
              <mc:Fallback>
                <p:oleObj name="Equation" r:id="rId17" imgW="1130040" imgH="86328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70" y="3192810"/>
                        <a:ext cx="11366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82188"/>
              </p:ext>
            </p:extLst>
          </p:nvPr>
        </p:nvGraphicFramePr>
        <p:xfrm>
          <a:off x="4329807" y="3226718"/>
          <a:ext cx="14811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5" name="Equation" r:id="rId19" imgW="1473120" imgH="901440" progId="Equation.DSMT4">
                  <p:embed/>
                </p:oleObj>
              </mc:Choice>
              <mc:Fallback>
                <p:oleObj name="Equation" r:id="rId19" imgW="1473120" imgH="90144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807" y="3226718"/>
                        <a:ext cx="14811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320634" y="466474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311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按行展开定理推论的应用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 smtClean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43717"/>
              </p:ext>
            </p:extLst>
          </p:nvPr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6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4848322" y="3874097"/>
            <a:ext cx="2071702" cy="357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2852936"/>
            <a:ext cx="7633202" cy="208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＝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51047"/>
              </p:ext>
            </p:extLst>
          </p:nvPr>
        </p:nvGraphicFramePr>
        <p:xfrm>
          <a:off x="4539510" y="3878856"/>
          <a:ext cx="23955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7" name="Equation" r:id="rId5" imgW="2400300" imgH="1714500" progId="Equation.DSMT4">
                  <p:embed/>
                </p:oleObj>
              </mc:Choice>
              <mc:Fallback>
                <p:oleObj name="Equation" r:id="rId5" imgW="2400300" imgH="171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510" y="3878856"/>
                        <a:ext cx="23955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/>
          <p:cNvSpPr/>
          <p:nvPr/>
        </p:nvSpPr>
        <p:spPr>
          <a:xfrm>
            <a:off x="2467808" y="5159981"/>
            <a:ext cx="1776426" cy="847732"/>
          </a:xfrm>
          <a:prstGeom prst="cloudCallout">
            <a:avLst>
              <a:gd name="adj1" fmla="val 45917"/>
              <a:gd name="adj2" fmla="val -705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ysClr val="windowText" lastClr="000000"/>
                </a:solidFill>
              </a:rPr>
              <a:t>按第一行展开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1073"/>
              </p:ext>
            </p:extLst>
          </p:nvPr>
        </p:nvGraphicFramePr>
        <p:xfrm>
          <a:off x="6968402" y="4588477"/>
          <a:ext cx="417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8" name="Equation" r:id="rId7" imgW="418918" imgH="253890" progId="Equation.DSMT4">
                  <p:embed/>
                </p:oleObj>
              </mc:Choice>
              <mc:Fallback>
                <p:oleObj name="Equation" r:id="rId7" imgW="41891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402" y="4588477"/>
                        <a:ext cx="4175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5357818" y="2145396"/>
            <a:ext cx="2742928" cy="1571636"/>
          </a:xfrm>
          <a:prstGeom prst="cloudCallout">
            <a:avLst>
              <a:gd name="adj1" fmla="val -60169"/>
              <a:gd name="adj2" fmla="val 412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第三行元素</a:t>
            </a:r>
            <a:r>
              <a:rPr lang="zh-CN" altLang="en-US" sz="2000" b="1" dirty="0" smtClean="0">
                <a:solidFill>
                  <a:sysClr val="windowText" lastClr="000000"/>
                </a:solidFill>
              </a:rPr>
              <a:t>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第一行元素代数余子式</a:t>
            </a:r>
            <a:r>
              <a:rPr lang="zh-CN" altLang="en-US" sz="2000" b="1" dirty="0" smtClean="0">
                <a:solidFill>
                  <a:sysClr val="windowText" lastClr="000000"/>
                </a:solidFill>
              </a:rPr>
              <a:t>的乘积之和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33378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10" grpId="0" animBg="1"/>
      <p:bldP spid="1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 smtClean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36654"/>
              </p:ext>
            </p:extLst>
          </p:nvPr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4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852936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00166" y="4000504"/>
            <a:ext cx="357190" cy="17145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1472" y="3399383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73156"/>
              </p:ext>
            </p:extLst>
          </p:nvPr>
        </p:nvGraphicFramePr>
        <p:xfrm>
          <a:off x="1214414" y="4018756"/>
          <a:ext cx="23891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5" name="Equation" r:id="rId5" imgW="2400300" imgH="1714500" progId="Equation.DSMT4">
                  <p:embed/>
                </p:oleObj>
              </mc:Choice>
              <mc:Fallback>
                <p:oleObj name="Equation" r:id="rId5" imgW="2400300" imgH="171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018756"/>
                        <a:ext cx="238918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4357686" y="3395963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5004048" y="4293096"/>
            <a:ext cx="2016224" cy="1152128"/>
          </a:xfrm>
          <a:prstGeom prst="cloudCallout">
            <a:avLst>
              <a:gd name="adj1" fmla="val -115754"/>
              <a:gd name="adj2" fmla="val -303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按第一列展开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3643306" y="4714884"/>
          <a:ext cx="419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6" name="Equation" r:id="rId7" imgW="418918" imgH="266584" progId="Equation.DSMT4">
                  <p:embed/>
                </p:oleObj>
              </mc:Choice>
              <mc:Fallback>
                <p:oleObj name="Equation" r:id="rId7" imgW="41891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714884"/>
                        <a:ext cx="419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按行展开定理推论的应用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build="p"/>
      <p:bldP spid="19" grpId="0" build="p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9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caseSensitive&quot;:false,&quot;fuzzyMatch&quot;:false,&quot;Score&quot;:1.0,&quot;answers&quot;:[&quot;1&quot;]},{&quot;num&quot;:2,&quot;caseSensitive&quot;:false,&quot;fuzzyMatch&quot;:false,&quot;Score&quot;:1.0,&quot;answers&quot;:[&quot;0&quot;]},{&quot;num&quot;:3,&quot;caseSensitive&quot;:false,&quot;fuzzyMatch&quot;:false,&quot;Score&quot;:1.0,&quot;answers&quot;:[&quot;1&quot;]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8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3&quot;]},{&quot;num&quot;:2,&quot;caseSensitive&quot;:false,&quot;fuzzyMatch&quot;:false,&quot;Score&quot;:1.0,&quot;answers&quot;:[&quot;-5&quot;]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1&quot;]}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48&quot;]}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</TotalTime>
  <Words>1500</Words>
  <Application>Microsoft Office PowerPoint</Application>
  <PresentationFormat>全屏显示(4:3)</PresentationFormat>
  <Paragraphs>384</Paragraphs>
  <Slides>32</Slides>
  <Notes>0</Notes>
  <HiddenSlides>0</HiddenSlides>
  <MMClips>6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主题2</vt:lpstr>
      <vt:lpstr>Equation</vt:lpstr>
      <vt:lpstr>MathType 6.0 Equation</vt:lpstr>
      <vt:lpstr>第1章  行列式</vt:lpstr>
      <vt:lpstr>1.2  行列式按行展开定理</vt:lpstr>
      <vt:lpstr>1.2  行列式按行展开定理</vt:lpstr>
      <vt:lpstr>1.2  行列式按行展开定理</vt:lpstr>
      <vt:lpstr>PowerPoint 演示文稿</vt:lpstr>
      <vt:lpstr>1.2  行列式按行展开定理</vt:lpstr>
      <vt:lpstr>PowerPoint 演示文稿</vt:lpstr>
      <vt:lpstr>1.2  行列式按行展开定理</vt:lpstr>
      <vt:lpstr>1.2  行列式按行展开定理</vt:lpstr>
      <vt:lpstr>1.2  行列式按行展开定理</vt:lpstr>
      <vt:lpstr>1.2  行列式按行展开定理</vt:lpstr>
      <vt:lpstr>PowerPoint 演示文稿</vt:lpstr>
      <vt:lpstr>1.2  行列式按行展开定理</vt:lpstr>
      <vt:lpstr>PowerPoint 演示文稿</vt:lpstr>
      <vt:lpstr>PowerPoint 演示文稿</vt:lpstr>
      <vt:lpstr>1.2  行列式按行展开定理</vt:lpstr>
      <vt:lpstr>1.2  行列式按行展开定理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387</cp:revision>
  <dcterms:created xsi:type="dcterms:W3CDTF">2015-01-05T18:34:44Z</dcterms:created>
  <dcterms:modified xsi:type="dcterms:W3CDTF">2023-02-20T01:20:47Z</dcterms:modified>
</cp:coreProperties>
</file>