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7" r:id="rId2"/>
    <p:sldId id="336" r:id="rId3"/>
    <p:sldId id="324" r:id="rId4"/>
    <p:sldId id="325" r:id="rId5"/>
    <p:sldId id="326" r:id="rId6"/>
    <p:sldId id="327" r:id="rId7"/>
    <p:sldId id="331" r:id="rId8"/>
    <p:sldId id="332" r:id="rId9"/>
    <p:sldId id="333" r:id="rId10"/>
    <p:sldId id="334" r:id="rId11"/>
    <p:sldId id="335" r:id="rId12"/>
    <p:sldId id="323" r:id="rId13"/>
    <p:sldId id="296" r:id="rId14"/>
    <p:sldId id="287" r:id="rId15"/>
    <p:sldId id="315" r:id="rId16"/>
    <p:sldId id="262" r:id="rId17"/>
    <p:sldId id="263" r:id="rId18"/>
    <p:sldId id="264" r:id="rId19"/>
    <p:sldId id="269" r:id="rId20"/>
    <p:sldId id="299" r:id="rId21"/>
    <p:sldId id="270" r:id="rId22"/>
    <p:sldId id="300" r:id="rId23"/>
    <p:sldId id="271" r:id="rId24"/>
    <p:sldId id="272" r:id="rId25"/>
    <p:sldId id="284" r:id="rId26"/>
    <p:sldId id="321" r:id="rId27"/>
    <p:sldId id="322" r:id="rId28"/>
    <p:sldId id="297" r:id="rId29"/>
    <p:sldId id="303" r:id="rId30"/>
    <p:sldId id="306" r:id="rId31"/>
    <p:sldId id="307" r:id="rId32"/>
    <p:sldId id="308" r:id="rId33"/>
    <p:sldId id="317" r:id="rId34"/>
    <p:sldId id="318" r:id="rId35"/>
    <p:sldId id="320" r:id="rId36"/>
    <p:sldId id="311" r:id="rId37"/>
    <p:sldId id="312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7" autoAdjust="0"/>
    <p:restoredTop sz="94584" autoAdjust="0"/>
  </p:normalViewPr>
  <p:slideViewPr>
    <p:cSldViewPr>
      <p:cViewPr>
        <p:scale>
          <a:sx n="70" d="100"/>
          <a:sy n="70" d="100"/>
        </p:scale>
        <p:origin x="-2160" y="-4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A32A6494-E2B3-41E1-A137-01BDC2CD814A}" type="presOf" srcId="{EF24F56F-F948-4FAE-A21B-C908CFF0947F}" destId="{04E584C8-CAF4-4F3A-A494-457051CBD1BA}" srcOrd="0" destOrd="0" presId="urn:microsoft.com/office/officeart/2005/8/layout/venn1"/>
    <dgm:cxn modelId="{92448E96-CAC3-4282-87EF-68B4413C6A83}" type="presOf" srcId="{45ECB1DE-4976-41EA-BF4A-BA9625218151}" destId="{61DA2F6A-A3A4-47F6-9631-E32DDDDECDEE}" srcOrd="0" destOrd="0" presId="urn:microsoft.com/office/officeart/2005/8/layout/venn1"/>
    <dgm:cxn modelId="{04D864FB-323B-4CFD-AACB-20DC009DDEF8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6C77407F-58C8-421B-8A85-804A8662DCFC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4053655D-ECBB-4D5A-9A70-A1FD61DA4273}" type="presOf" srcId="{CE6CFCA0-C49C-4951-BE4A-2894AF7F0369}" destId="{7B1E7C52-CF18-48B2-BB65-024F73E359D3}" srcOrd="0" destOrd="0" presId="urn:microsoft.com/office/officeart/2005/8/layout/venn1"/>
    <dgm:cxn modelId="{87C9BA31-1078-40CF-9DB4-C4D704EBB81D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10D2E371-235F-4BD0-B0A8-2D880B6F3C4F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4CE4488A-E535-4397-ACC1-C88B76DE1346}" type="presOf" srcId="{0E6DF1C2-1746-482F-BF52-CD765E80A365}" destId="{171034FF-3396-4AA1-9482-05BACFB2D723}" srcOrd="0" destOrd="0" presId="urn:microsoft.com/office/officeart/2005/8/layout/venn1"/>
    <dgm:cxn modelId="{F650EE78-D76F-4C96-95F5-D8DC65ACCE5A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05D0AB64-5D0D-44ED-A165-7DCC3B8BFFC2}" type="presOf" srcId="{A4DBE9E6-97EB-4725-A2C1-3C97D390DE6E}" destId="{CD4B3101-F142-4E5E-B80A-8D9996F097C7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18F76BDE-FFDD-4A69-986F-15A073534CA8}" type="presOf" srcId="{8A5913D2-4896-41F8-9856-90C73F67022D}" destId="{6F917F00-94F3-4752-A2F0-5E137890CEB8}" srcOrd="0" destOrd="0" presId="urn:microsoft.com/office/officeart/2005/8/layout/venn1"/>
    <dgm:cxn modelId="{00808874-B6B6-4E9E-8215-A8EB10480946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6C6772F8-D79E-4960-9C41-BF3AFA368FE0}" type="presOf" srcId="{737B5EC5-D0D2-4529-A675-2479ADB7512A}" destId="{4470F79F-6492-40EA-A900-0CDDBA36E791}" srcOrd="0" destOrd="0" presId="urn:microsoft.com/office/officeart/2005/8/layout/venn1"/>
    <dgm:cxn modelId="{DA48FB2E-EEA7-465F-B7ED-AF004493BAB2}" type="presOf" srcId="{B9B3E140-8B8D-4175-BD94-00D1649702AA}" destId="{6DAFA64C-DC3D-43CC-9306-9A83B9F4FF30}" srcOrd="0" destOrd="0" presId="urn:microsoft.com/office/officeart/2005/8/layout/venn1"/>
    <dgm:cxn modelId="{06EAC5C6-A4CC-4ED3-951E-B688B01AA7DE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36213AF3-86D9-4F1C-879A-057E6EF85F31}" type="presOf" srcId="{938154DC-7DEC-4435-8AEE-F287F60DA644}" destId="{A319629E-037B-4B5B-8915-441F51FA60BC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D1F66236-65CA-4CBC-B648-BC5239552139}" type="presOf" srcId="{AABD46EF-623D-4EC1-9905-9F9517C84035}" destId="{8A8110AF-7FCF-4E47-932E-B9CB33926204}" srcOrd="0" destOrd="0" presId="urn:microsoft.com/office/officeart/2005/8/layout/venn1"/>
    <dgm:cxn modelId="{DFB86842-3046-47C8-942B-B076AF7FC9B1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3" cy="3564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4" Type="http://schemas.openxmlformats.org/officeDocument/2006/relationships/image" Target="../media/image4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image" Target="../media/image66.wmf"/><Relationship Id="rId7" Type="http://schemas.openxmlformats.org/officeDocument/2006/relationships/image" Target="../media/image70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image" Target="../media/image74.wmf"/><Relationship Id="rId7" Type="http://schemas.openxmlformats.org/officeDocument/2006/relationships/image" Target="../media/image78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7" Type="http://schemas.openxmlformats.org/officeDocument/2006/relationships/image" Target="../media/image86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7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4" Type="http://schemas.openxmlformats.org/officeDocument/2006/relationships/image" Target="../media/image91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image" Target="../media/image97.wmf"/><Relationship Id="rId7" Type="http://schemas.openxmlformats.org/officeDocument/2006/relationships/image" Target="../media/image101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6" Type="http://schemas.openxmlformats.org/officeDocument/2006/relationships/image" Target="../media/image100.wmf"/><Relationship Id="rId5" Type="http://schemas.openxmlformats.org/officeDocument/2006/relationships/image" Target="../media/image99.wmf"/><Relationship Id="rId10" Type="http://schemas.openxmlformats.org/officeDocument/2006/relationships/image" Target="../media/image104.wmf"/><Relationship Id="rId4" Type="http://schemas.openxmlformats.org/officeDocument/2006/relationships/image" Target="../media/image98.wmf"/><Relationship Id="rId9" Type="http://schemas.openxmlformats.org/officeDocument/2006/relationships/image" Target="../media/image103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image" Target="../media/image106.wmf"/><Relationship Id="rId7" Type="http://schemas.openxmlformats.org/officeDocument/2006/relationships/image" Target="../media/image109.wmf"/><Relationship Id="rId2" Type="http://schemas.openxmlformats.org/officeDocument/2006/relationships/image" Target="../media/image105.wmf"/><Relationship Id="rId1" Type="http://schemas.openxmlformats.org/officeDocument/2006/relationships/image" Target="../media/image95.wmf"/><Relationship Id="rId6" Type="http://schemas.openxmlformats.org/officeDocument/2006/relationships/image" Target="../media/image108.wmf"/><Relationship Id="rId11" Type="http://schemas.openxmlformats.org/officeDocument/2006/relationships/image" Target="../media/image113.wmf"/><Relationship Id="rId5" Type="http://schemas.openxmlformats.org/officeDocument/2006/relationships/image" Target="../media/image96.wmf"/><Relationship Id="rId10" Type="http://schemas.openxmlformats.org/officeDocument/2006/relationships/image" Target="../media/image112.wmf"/><Relationship Id="rId4" Type="http://schemas.openxmlformats.org/officeDocument/2006/relationships/image" Target="../media/image107.wmf"/><Relationship Id="rId9" Type="http://schemas.openxmlformats.org/officeDocument/2006/relationships/image" Target="../media/image111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6" Type="http://schemas.openxmlformats.org/officeDocument/2006/relationships/image" Target="../media/image121.wmf"/><Relationship Id="rId5" Type="http://schemas.openxmlformats.org/officeDocument/2006/relationships/image" Target="../media/image120.wmf"/><Relationship Id="rId4" Type="http://schemas.openxmlformats.org/officeDocument/2006/relationships/image" Target="../media/image119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3" Type="http://schemas.openxmlformats.org/officeDocument/2006/relationships/image" Target="../media/image124.wmf"/><Relationship Id="rId7" Type="http://schemas.openxmlformats.org/officeDocument/2006/relationships/image" Target="../media/image128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Relationship Id="rId6" Type="http://schemas.openxmlformats.org/officeDocument/2006/relationships/image" Target="../media/image127.wmf"/><Relationship Id="rId5" Type="http://schemas.openxmlformats.org/officeDocument/2006/relationships/image" Target="../media/image126.wmf"/><Relationship Id="rId10" Type="http://schemas.openxmlformats.org/officeDocument/2006/relationships/image" Target="../media/image131.wmf"/><Relationship Id="rId4" Type="http://schemas.openxmlformats.org/officeDocument/2006/relationships/image" Target="../media/image125.wmf"/><Relationship Id="rId9" Type="http://schemas.openxmlformats.org/officeDocument/2006/relationships/image" Target="../media/image13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0.wmf"/><Relationship Id="rId4" Type="http://schemas.openxmlformats.org/officeDocument/2006/relationships/image" Target="../media/image6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Relationship Id="rId5" Type="http://schemas.openxmlformats.org/officeDocument/2006/relationships/image" Target="../media/image136.wmf"/><Relationship Id="rId4" Type="http://schemas.openxmlformats.org/officeDocument/2006/relationships/image" Target="../media/image13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7" Type="http://schemas.openxmlformats.org/officeDocument/2006/relationships/image" Target="../media/image28.wmf"/><Relationship Id="rId2" Type="http://schemas.openxmlformats.org/officeDocument/2006/relationships/image" Target="../media/image20.wmf"/><Relationship Id="rId1" Type="http://schemas.openxmlformats.org/officeDocument/2006/relationships/image" Target="../media/image24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1776E-AC7C-447C-80DE-83750DE48F02}" type="datetimeFigureOut">
              <a:rPr lang="zh-CN" altLang="en-US" smtClean="0"/>
              <a:pPr/>
              <a:t>2023/3/3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C5492-EB0F-4948-8122-9065A3AFED1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04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microsoft.com/office/2007/relationships/hdphoto" Target="../media/hdphoto1.wdp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32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260491645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595250747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731631201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011916604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610226036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40961751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7" name="日期占位符 3"/>
          <p:cNvSpPr>
            <a:spLocks noGrp="1"/>
          </p:cNvSpPr>
          <p:nvPr>
            <p:ph type="dt" sz="half" idx="2"/>
          </p:nvPr>
        </p:nvSpPr>
        <p:spPr>
          <a:xfrm>
            <a:off x="16916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82C25-7EAF-48A4-9348-68FB43C2FD03}" type="datetime1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7544" y="6108104"/>
            <a:ext cx="727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/37</a:t>
            </a:r>
            <a:endParaRPr lang="zh-CN" altLang="en-US"/>
          </a:p>
        </p:txBody>
      </p:sp>
      <p:sp>
        <p:nvSpPr>
          <p:cNvPr id="2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5496" y="6108104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98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5394CF-9B92-4CBB-9144-D5504FAF170A}" type="datetime1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55576" y="6088211"/>
            <a:ext cx="72772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/37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23528" y="6088211"/>
            <a:ext cx="514400" cy="365125"/>
          </a:xfrm>
          <a:prstGeom prst="rect">
            <a:avLst/>
          </a:prstGeom>
        </p:spPr>
        <p:txBody>
          <a:bodyPr/>
          <a:lstStyle/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176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16916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38729-EE81-4018-A31F-748B97A91F44}" type="datetime1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7544" y="6108104"/>
            <a:ext cx="727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/37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5496" y="6108104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5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32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8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10" Type="http://schemas.openxmlformats.org/officeDocument/2006/relationships/image" Target="../media/image25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2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2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1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4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46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5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5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5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52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64.bin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5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58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6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68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75.bin"/><Relationship Id="rId18" Type="http://schemas.openxmlformats.org/officeDocument/2006/relationships/image" Target="../media/image71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68.wmf"/><Relationship Id="rId17" Type="http://schemas.openxmlformats.org/officeDocument/2006/relationships/oleObject" Target="../embeddings/oleObject77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0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1.bin"/><Relationship Id="rId15" Type="http://schemas.openxmlformats.org/officeDocument/2006/relationships/oleObject" Target="../embeddings/oleObject76.bin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69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oleObject" Target="../embeddings/oleObject83.bin"/><Relationship Id="rId18" Type="http://schemas.openxmlformats.org/officeDocument/2006/relationships/image" Target="../media/image79.w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76.wmf"/><Relationship Id="rId17" Type="http://schemas.openxmlformats.org/officeDocument/2006/relationships/oleObject" Target="../embeddings/oleObject85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8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5" Type="http://schemas.openxmlformats.org/officeDocument/2006/relationships/oleObject" Target="../embeddings/oleObject84.bin"/><Relationship Id="rId10" Type="http://schemas.openxmlformats.org/officeDocument/2006/relationships/image" Target="../media/image75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77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oleObject" Target="../embeddings/oleObject91.bin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84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86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7.bin"/><Relationship Id="rId15" Type="http://schemas.openxmlformats.org/officeDocument/2006/relationships/oleObject" Target="../embeddings/oleObject92.bin"/><Relationship Id="rId10" Type="http://schemas.openxmlformats.org/officeDocument/2006/relationships/image" Target="../media/image83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85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oleObject" Target="../embeddings/oleObject98.bin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9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97.bin"/><Relationship Id="rId5" Type="http://schemas.openxmlformats.org/officeDocument/2006/relationships/oleObject" Target="../embeddings/oleObject94.bin"/><Relationship Id="rId15" Type="http://schemas.openxmlformats.org/officeDocument/2006/relationships/image" Target="../media/image92.wmf"/><Relationship Id="rId10" Type="http://schemas.openxmlformats.org/officeDocument/2006/relationships/image" Target="../media/image90.wmf"/><Relationship Id="rId4" Type="http://schemas.openxmlformats.org/officeDocument/2006/relationships/image" Target="../media/image87.wmf"/><Relationship Id="rId9" Type="http://schemas.openxmlformats.org/officeDocument/2006/relationships/oleObject" Target="../embeddings/oleObject96.bin"/><Relationship Id="rId14" Type="http://schemas.openxmlformats.org/officeDocument/2006/relationships/oleObject" Target="../embeddings/oleObject99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oleObject" Target="../embeddings/oleObject105.bin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93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89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104.bin"/><Relationship Id="rId5" Type="http://schemas.openxmlformats.org/officeDocument/2006/relationships/oleObject" Target="../embeddings/oleObject101.bin"/><Relationship Id="rId15" Type="http://schemas.openxmlformats.org/officeDocument/2006/relationships/oleObject" Target="../embeddings/oleObject106.bin"/><Relationship Id="rId10" Type="http://schemas.openxmlformats.org/officeDocument/2006/relationships/image" Target="../media/image91.wmf"/><Relationship Id="rId4" Type="http://schemas.openxmlformats.org/officeDocument/2006/relationships/image" Target="../media/image87.wmf"/><Relationship Id="rId9" Type="http://schemas.openxmlformats.org/officeDocument/2006/relationships/oleObject" Target="../embeddings/oleObject103.bin"/><Relationship Id="rId14" Type="http://schemas.openxmlformats.org/officeDocument/2006/relationships/image" Target="../media/image9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audio" Target="../media/media1.wav"/><Relationship Id="rId7" Type="http://schemas.openxmlformats.org/officeDocument/2006/relationships/image" Target="../media/image2.wmf"/><Relationship Id="rId2" Type="http://schemas.microsoft.com/office/2007/relationships/media" Target="../media/media1.wav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13" Type="http://schemas.openxmlformats.org/officeDocument/2006/relationships/oleObject" Target="../embeddings/oleObject112.bin"/><Relationship Id="rId18" Type="http://schemas.openxmlformats.org/officeDocument/2006/relationships/image" Target="../media/image102.wmf"/><Relationship Id="rId3" Type="http://schemas.openxmlformats.org/officeDocument/2006/relationships/oleObject" Target="../embeddings/oleObject107.bin"/><Relationship Id="rId21" Type="http://schemas.openxmlformats.org/officeDocument/2006/relationships/oleObject" Target="../embeddings/oleObject116.bin"/><Relationship Id="rId7" Type="http://schemas.openxmlformats.org/officeDocument/2006/relationships/oleObject" Target="../embeddings/oleObject109.bin"/><Relationship Id="rId12" Type="http://schemas.openxmlformats.org/officeDocument/2006/relationships/image" Target="../media/image99.wmf"/><Relationship Id="rId17" Type="http://schemas.openxmlformats.org/officeDocument/2006/relationships/oleObject" Target="../embeddings/oleObject114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01.wmf"/><Relationship Id="rId20" Type="http://schemas.openxmlformats.org/officeDocument/2006/relationships/image" Target="../media/image103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111.bin"/><Relationship Id="rId5" Type="http://schemas.openxmlformats.org/officeDocument/2006/relationships/oleObject" Target="../embeddings/oleObject108.bin"/><Relationship Id="rId15" Type="http://schemas.openxmlformats.org/officeDocument/2006/relationships/oleObject" Target="../embeddings/oleObject113.bin"/><Relationship Id="rId10" Type="http://schemas.openxmlformats.org/officeDocument/2006/relationships/image" Target="../media/image98.wmf"/><Relationship Id="rId19" Type="http://schemas.openxmlformats.org/officeDocument/2006/relationships/oleObject" Target="../embeddings/oleObject115.bin"/><Relationship Id="rId4" Type="http://schemas.openxmlformats.org/officeDocument/2006/relationships/image" Target="../media/image95.wmf"/><Relationship Id="rId9" Type="http://schemas.openxmlformats.org/officeDocument/2006/relationships/oleObject" Target="../embeddings/oleObject110.bin"/><Relationship Id="rId14" Type="http://schemas.openxmlformats.org/officeDocument/2006/relationships/image" Target="../media/image100.wmf"/><Relationship Id="rId22" Type="http://schemas.openxmlformats.org/officeDocument/2006/relationships/image" Target="../media/image104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13" Type="http://schemas.openxmlformats.org/officeDocument/2006/relationships/oleObject" Target="../embeddings/oleObject122.bin"/><Relationship Id="rId18" Type="http://schemas.openxmlformats.org/officeDocument/2006/relationships/image" Target="../media/image110.wmf"/><Relationship Id="rId3" Type="http://schemas.openxmlformats.org/officeDocument/2006/relationships/oleObject" Target="../embeddings/oleObject117.bin"/><Relationship Id="rId21" Type="http://schemas.openxmlformats.org/officeDocument/2006/relationships/oleObject" Target="../embeddings/oleObject126.bin"/><Relationship Id="rId7" Type="http://schemas.openxmlformats.org/officeDocument/2006/relationships/oleObject" Target="../embeddings/oleObject119.bin"/><Relationship Id="rId12" Type="http://schemas.openxmlformats.org/officeDocument/2006/relationships/image" Target="../media/image96.wmf"/><Relationship Id="rId17" Type="http://schemas.openxmlformats.org/officeDocument/2006/relationships/oleObject" Target="../embeddings/oleObject124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09.wmf"/><Relationship Id="rId20" Type="http://schemas.openxmlformats.org/officeDocument/2006/relationships/image" Target="../media/image111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05.wmf"/><Relationship Id="rId11" Type="http://schemas.openxmlformats.org/officeDocument/2006/relationships/oleObject" Target="../embeddings/oleObject121.bin"/><Relationship Id="rId24" Type="http://schemas.openxmlformats.org/officeDocument/2006/relationships/image" Target="../media/image113.wmf"/><Relationship Id="rId5" Type="http://schemas.openxmlformats.org/officeDocument/2006/relationships/oleObject" Target="../embeddings/oleObject118.bin"/><Relationship Id="rId15" Type="http://schemas.openxmlformats.org/officeDocument/2006/relationships/oleObject" Target="../embeddings/oleObject123.bin"/><Relationship Id="rId23" Type="http://schemas.openxmlformats.org/officeDocument/2006/relationships/oleObject" Target="../embeddings/oleObject127.bin"/><Relationship Id="rId10" Type="http://schemas.openxmlformats.org/officeDocument/2006/relationships/image" Target="../media/image107.wmf"/><Relationship Id="rId19" Type="http://schemas.openxmlformats.org/officeDocument/2006/relationships/oleObject" Target="../embeddings/oleObject125.bin"/><Relationship Id="rId4" Type="http://schemas.openxmlformats.org/officeDocument/2006/relationships/image" Target="../media/image95.wmf"/><Relationship Id="rId9" Type="http://schemas.openxmlformats.org/officeDocument/2006/relationships/oleObject" Target="../embeddings/oleObject120.bin"/><Relationship Id="rId14" Type="http://schemas.openxmlformats.org/officeDocument/2006/relationships/image" Target="../media/image108.wmf"/><Relationship Id="rId22" Type="http://schemas.openxmlformats.org/officeDocument/2006/relationships/image" Target="../media/image112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129.bin"/><Relationship Id="rId4" Type="http://schemas.openxmlformats.org/officeDocument/2006/relationships/image" Target="../media/image114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13" Type="http://schemas.openxmlformats.org/officeDocument/2006/relationships/oleObject" Target="../embeddings/oleObject135.bin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2.bin"/><Relationship Id="rId12" Type="http://schemas.openxmlformats.org/officeDocument/2006/relationships/image" Target="../media/image12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17.wmf"/><Relationship Id="rId11" Type="http://schemas.openxmlformats.org/officeDocument/2006/relationships/oleObject" Target="../embeddings/oleObject134.bin"/><Relationship Id="rId5" Type="http://schemas.openxmlformats.org/officeDocument/2006/relationships/oleObject" Target="../embeddings/oleObject131.bin"/><Relationship Id="rId10" Type="http://schemas.openxmlformats.org/officeDocument/2006/relationships/image" Target="../media/image119.wmf"/><Relationship Id="rId4" Type="http://schemas.openxmlformats.org/officeDocument/2006/relationships/image" Target="../media/image116.wmf"/><Relationship Id="rId9" Type="http://schemas.openxmlformats.org/officeDocument/2006/relationships/oleObject" Target="../embeddings/oleObject133.bin"/><Relationship Id="rId14" Type="http://schemas.openxmlformats.org/officeDocument/2006/relationships/image" Target="../media/image121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13" Type="http://schemas.openxmlformats.org/officeDocument/2006/relationships/oleObject" Target="../embeddings/oleObject141.bin"/><Relationship Id="rId18" Type="http://schemas.openxmlformats.org/officeDocument/2006/relationships/image" Target="../media/image129.wmf"/><Relationship Id="rId3" Type="http://schemas.openxmlformats.org/officeDocument/2006/relationships/oleObject" Target="../embeddings/oleObject136.bin"/><Relationship Id="rId21" Type="http://schemas.openxmlformats.org/officeDocument/2006/relationships/oleObject" Target="../embeddings/oleObject145.bin"/><Relationship Id="rId7" Type="http://schemas.openxmlformats.org/officeDocument/2006/relationships/oleObject" Target="../embeddings/oleObject138.bin"/><Relationship Id="rId12" Type="http://schemas.openxmlformats.org/officeDocument/2006/relationships/image" Target="../media/image126.wmf"/><Relationship Id="rId17" Type="http://schemas.openxmlformats.org/officeDocument/2006/relationships/oleObject" Target="../embeddings/oleObject143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28.wmf"/><Relationship Id="rId20" Type="http://schemas.openxmlformats.org/officeDocument/2006/relationships/image" Target="../media/image130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23.wmf"/><Relationship Id="rId11" Type="http://schemas.openxmlformats.org/officeDocument/2006/relationships/oleObject" Target="../embeddings/oleObject140.bin"/><Relationship Id="rId5" Type="http://schemas.openxmlformats.org/officeDocument/2006/relationships/oleObject" Target="../embeddings/oleObject137.bin"/><Relationship Id="rId15" Type="http://schemas.openxmlformats.org/officeDocument/2006/relationships/oleObject" Target="../embeddings/oleObject142.bin"/><Relationship Id="rId10" Type="http://schemas.openxmlformats.org/officeDocument/2006/relationships/image" Target="../media/image125.wmf"/><Relationship Id="rId19" Type="http://schemas.openxmlformats.org/officeDocument/2006/relationships/oleObject" Target="../embeddings/oleObject144.bin"/><Relationship Id="rId4" Type="http://schemas.openxmlformats.org/officeDocument/2006/relationships/image" Target="../media/image122.wmf"/><Relationship Id="rId9" Type="http://schemas.openxmlformats.org/officeDocument/2006/relationships/oleObject" Target="../embeddings/oleObject139.bin"/><Relationship Id="rId14" Type="http://schemas.openxmlformats.org/officeDocument/2006/relationships/image" Target="../media/image127.wmf"/><Relationship Id="rId22" Type="http://schemas.openxmlformats.org/officeDocument/2006/relationships/image" Target="../media/image131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3" Type="http://schemas.openxmlformats.org/officeDocument/2006/relationships/oleObject" Target="../embeddings/oleObject146.bin"/><Relationship Id="rId7" Type="http://schemas.openxmlformats.org/officeDocument/2006/relationships/oleObject" Target="../embeddings/oleObject148.bin"/><Relationship Id="rId12" Type="http://schemas.openxmlformats.org/officeDocument/2006/relationships/image" Target="../media/image13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33.wmf"/><Relationship Id="rId11" Type="http://schemas.openxmlformats.org/officeDocument/2006/relationships/oleObject" Target="../embeddings/oleObject150.bin"/><Relationship Id="rId5" Type="http://schemas.openxmlformats.org/officeDocument/2006/relationships/oleObject" Target="../embeddings/oleObject147.bin"/><Relationship Id="rId10" Type="http://schemas.openxmlformats.org/officeDocument/2006/relationships/image" Target="../media/image135.wmf"/><Relationship Id="rId4" Type="http://schemas.openxmlformats.org/officeDocument/2006/relationships/image" Target="../media/image132.wmf"/><Relationship Id="rId9" Type="http://schemas.openxmlformats.org/officeDocument/2006/relationships/oleObject" Target="../embeddings/oleObject149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audio" Target="../media/media1.wav"/><Relationship Id="rId7" Type="http://schemas.openxmlformats.org/officeDocument/2006/relationships/image" Target="../media/image5.wmf"/><Relationship Id="rId2" Type="http://schemas.microsoft.com/office/2007/relationships/media" Target="../media/media1.wav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6.wmf"/><Relationship Id="rId3" Type="http://schemas.openxmlformats.org/officeDocument/2006/relationships/audio" Target="../media/media1.wav"/><Relationship Id="rId7" Type="http://schemas.openxmlformats.org/officeDocument/2006/relationships/image" Target="../media/image7.wmf"/><Relationship Id="rId12" Type="http://schemas.openxmlformats.org/officeDocument/2006/relationships/oleObject" Target="../embeddings/oleObject8.bin"/><Relationship Id="rId2" Type="http://schemas.microsoft.com/office/2007/relationships/media" Target="../media/media1.wav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9.wmf"/><Relationship Id="rId5" Type="http://schemas.openxmlformats.org/officeDocument/2006/relationships/image" Target="../media/image4.png"/><Relationship Id="rId15" Type="http://schemas.openxmlformats.org/officeDocument/2006/relationships/image" Target="../media/image10.wmf"/><Relationship Id="rId10" Type="http://schemas.openxmlformats.org/officeDocument/2006/relationships/oleObject" Target="../embeddings/oleObject7.bin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8.wmf"/><Relationship Id="rId14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3200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endParaRPr lang="en-US" altLang="zh-CN" sz="3200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3200" dirty="0" smtClean="0">
                <a:solidFill>
                  <a:srgbClr val="000000"/>
                </a:solidFill>
              </a:rPr>
              <a:t>复</a:t>
            </a:r>
            <a:endParaRPr lang="en-US" altLang="zh-CN" sz="3200" dirty="0" smtClean="0">
              <a:solidFill>
                <a:srgbClr val="000000"/>
              </a:solidFill>
            </a:endParaRPr>
          </a:p>
          <a:p>
            <a:endParaRPr lang="en-US" altLang="zh-CN" sz="3200" dirty="0">
              <a:solidFill>
                <a:srgbClr val="000000"/>
              </a:solidFill>
            </a:endParaRPr>
          </a:p>
          <a:p>
            <a:endParaRPr lang="en-US" altLang="zh-CN" sz="3200" dirty="0" smtClean="0">
              <a:solidFill>
                <a:srgbClr val="000000"/>
              </a:solidFill>
            </a:endParaRPr>
          </a:p>
          <a:p>
            <a:r>
              <a:rPr lang="zh-CN" altLang="en-US" sz="3200" dirty="0" smtClean="0">
                <a:solidFill>
                  <a:srgbClr val="000000"/>
                </a:solidFill>
              </a:rPr>
              <a:t>习</a:t>
            </a:r>
            <a:endParaRPr lang="zh-CN" altLang="en-US" sz="3200" dirty="0">
              <a:solidFill>
                <a:srgbClr val="00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FB5E2D3-D1C1-4AC8-A8C0-9A9D2D2815DE}" type="datetime1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/37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22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1.1  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行列式性质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与按行展开定理</a:t>
            </a:r>
            <a:endParaRPr lang="zh-CN" altLang="zh-CN" sz="32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00035" y="2888474"/>
            <a:ext cx="7677370" cy="936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zh-CN" altLang="zh-CN" sz="2600" b="1" dirty="0" smtClean="0">
                <a:latin typeface="Times New Roman" pitchFamily="18" charset="0"/>
                <a:cs typeface="Times New Roman" pitchFamily="18" charset="0"/>
              </a:rPr>
              <a:t>行列式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600" b="1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任一行（列）的元素与另一行（列</a:t>
            </a:r>
            <a:r>
              <a:rPr lang="zh-CN" altLang="zh-CN" sz="2600" b="1" dirty="0" smtClean="0">
                <a:latin typeface="Times New Roman" pitchFamily="18" charset="0"/>
                <a:cs typeface="Times New Roman" pitchFamily="18" charset="0"/>
              </a:rPr>
              <a:t>）对应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元素的</a:t>
            </a:r>
            <a:r>
              <a:rPr lang="zh-CN" altLang="zh-CN" sz="2600" b="1" dirty="0" smtClean="0">
                <a:latin typeface="Times New Roman" pitchFamily="18" charset="0"/>
                <a:cs typeface="Times New Roman" pitchFamily="18" charset="0"/>
              </a:rPr>
              <a:t>代数余子式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乘积</a:t>
            </a:r>
            <a:r>
              <a:rPr lang="zh-CN" altLang="zh-CN" sz="2600" b="1" dirty="0" smtClean="0">
                <a:latin typeface="Times New Roman" pitchFamily="18" charset="0"/>
                <a:cs typeface="Times New Roman" pitchFamily="18" charset="0"/>
              </a:rPr>
              <a:t>之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zh-CN" altLang="zh-CN" sz="2600" b="1" dirty="0" smtClean="0">
                <a:latin typeface="Times New Roman" pitchFamily="18" charset="0"/>
                <a:cs typeface="Times New Roman" pitchFamily="18" charset="0"/>
              </a:rPr>
              <a:t>等于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 0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sp>
        <p:nvSpPr>
          <p:cNvPr id="24" name="矩形 23"/>
          <p:cNvSpPr/>
          <p:nvPr/>
        </p:nvSpPr>
        <p:spPr>
          <a:xfrm>
            <a:off x="644050" y="620688"/>
            <a:ext cx="4143974" cy="6406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zh-CN" altLang="zh-CN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按</a:t>
            </a:r>
            <a:r>
              <a:rPr lang="zh-CN" altLang="zh-CN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行展开</a:t>
            </a:r>
            <a:r>
              <a:rPr lang="zh-CN" altLang="zh-CN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定理</a:t>
            </a:r>
            <a:r>
              <a:rPr lang="zh-CN" alt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及其</a:t>
            </a:r>
            <a:r>
              <a:rPr lang="zh-CN" altLang="zh-CN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推论</a:t>
            </a:r>
            <a:endParaRPr lang="zh-CN" altLang="zh-CN" sz="2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468313" y="1656408"/>
            <a:ext cx="7451725" cy="105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600" b="1" dirty="0">
                <a:latin typeface="Calibri" pitchFamily="34" charset="0"/>
              </a:rPr>
              <a:t>                 行列式等于它的任一行（列）的各</a:t>
            </a:r>
            <a:r>
              <a:rPr lang="zh-CN" altLang="en-US" sz="2600" b="1" dirty="0" smtClean="0">
                <a:latin typeface="Calibri" pitchFamily="34" charset="0"/>
              </a:rPr>
              <a:t>元素与</a:t>
            </a:r>
            <a:endParaRPr lang="en-US" altLang="zh-CN" sz="2600" b="1" dirty="0">
              <a:latin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600" b="1" dirty="0">
                <a:latin typeface="Calibri" pitchFamily="34" charset="0"/>
              </a:rPr>
              <a:t> </a:t>
            </a:r>
            <a:r>
              <a:rPr lang="zh-CN" altLang="en-US" sz="2600" b="1" dirty="0" smtClean="0">
                <a:latin typeface="Calibri" pitchFamily="34" charset="0"/>
              </a:rPr>
              <a:t>                对应元素的</a:t>
            </a:r>
            <a:r>
              <a:rPr lang="zh-CN" altLang="en-US" sz="2600" b="1" dirty="0">
                <a:latin typeface="Calibri" pitchFamily="34" charset="0"/>
              </a:rPr>
              <a:t>代数余子式乘积之</a:t>
            </a:r>
            <a:r>
              <a:rPr lang="zh-CN" altLang="en-US" sz="2600" b="1" dirty="0" smtClean="0">
                <a:latin typeface="Calibri" pitchFamily="34" charset="0"/>
              </a:rPr>
              <a:t>和</a:t>
            </a:r>
            <a:endParaRPr lang="zh-CN" altLang="zh-CN" sz="2600" b="1" dirty="0">
              <a:latin typeface="Calibri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11560" y="1656384"/>
            <a:ext cx="110321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定理</a:t>
            </a:r>
            <a:endParaRPr lang="zh-CN" altLang="en-US" sz="2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60474" y="2852936"/>
            <a:ext cx="110321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推论</a:t>
            </a:r>
          </a:p>
        </p:txBody>
      </p:sp>
    </p:spTree>
    <p:extLst>
      <p:ext uri="{BB962C8B-B14F-4D97-AF65-F5344CB8AC3E}">
        <p14:creationId xmlns:p14="http://schemas.microsoft.com/office/powerpoint/2010/main" val="197974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  <p:bldP spid="2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139084"/>
            <a:ext cx="7772400" cy="576064"/>
          </a:xfrm>
        </p:spPr>
        <p:txBody>
          <a:bodyPr/>
          <a:lstStyle/>
          <a:p>
            <a:r>
              <a:rPr lang="en-US" altLang="zh-CN" sz="32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1.2  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行列式按行展开定理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行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列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式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计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算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375047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例  分块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上（下）</a:t>
            </a:r>
            <a:r>
              <a:rPr lang="zh-CN" altLang="en-US" sz="2400" b="1" dirty="0" smtClean="0"/>
              <a:t>三角行列式</a:t>
            </a:r>
            <a:endParaRPr lang="zh-CN" altLang="zh-CN" sz="2400" b="1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7932077"/>
              </p:ext>
            </p:extLst>
          </p:nvPr>
        </p:nvGraphicFramePr>
        <p:xfrm>
          <a:off x="1381125" y="914400"/>
          <a:ext cx="4689475" cy="294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35" name="Equation" r:id="rId3" imgW="4698720" imgH="2946240" progId="Equation.DSMT4">
                  <p:embed/>
                </p:oleObj>
              </mc:Choice>
              <mc:Fallback>
                <p:oleObj name="Equation" r:id="rId3" imgW="4698720" imgH="2946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125" y="914400"/>
                        <a:ext cx="4689475" cy="294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795288"/>
              </p:ext>
            </p:extLst>
          </p:nvPr>
        </p:nvGraphicFramePr>
        <p:xfrm>
          <a:off x="539552" y="4332288"/>
          <a:ext cx="2524125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36" name="Equation" r:id="rId5" imgW="2527200" imgH="1473120" progId="Equation.DSMT4">
                  <p:embed/>
                </p:oleObj>
              </mc:Choice>
              <mc:Fallback>
                <p:oleObj name="Equation" r:id="rId5" imgW="2527200" imgH="1473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332288"/>
                        <a:ext cx="2524125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6594163"/>
              </p:ext>
            </p:extLst>
          </p:nvPr>
        </p:nvGraphicFramePr>
        <p:xfrm>
          <a:off x="3131840" y="4293096"/>
          <a:ext cx="24638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37" name="Equation" r:id="rId7" imgW="2463480" imgH="1473120" progId="Equation.DSMT4">
                  <p:embed/>
                </p:oleObj>
              </mc:Choice>
              <mc:Fallback>
                <p:oleObj name="Equation" r:id="rId7" imgW="2463480" imgH="1473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31840" y="4293096"/>
                        <a:ext cx="2463800" cy="147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6383492"/>
              </p:ext>
            </p:extLst>
          </p:nvPr>
        </p:nvGraphicFramePr>
        <p:xfrm>
          <a:off x="6228184" y="1987550"/>
          <a:ext cx="6223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38" name="Equation" r:id="rId9" imgW="622080" imgH="736560" progId="Equation.DSMT4">
                  <p:embed/>
                </p:oleObj>
              </mc:Choice>
              <mc:Fallback>
                <p:oleObj name="Equation" r:id="rId9" imgW="62208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184" y="1987550"/>
                        <a:ext cx="6223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356421"/>
              </p:ext>
            </p:extLst>
          </p:nvPr>
        </p:nvGraphicFramePr>
        <p:xfrm>
          <a:off x="1476375" y="3873500"/>
          <a:ext cx="2578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39" name="Equation" r:id="rId11" imgW="2578100" imgH="419100" progId="Equation.DSMT4">
                  <p:embed/>
                </p:oleObj>
              </mc:Choice>
              <mc:Fallback>
                <p:oleObj name="Equation" r:id="rId11" imgW="25781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873500"/>
                        <a:ext cx="2578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593941"/>
              </p:ext>
            </p:extLst>
          </p:nvPr>
        </p:nvGraphicFramePr>
        <p:xfrm>
          <a:off x="4283968" y="3940175"/>
          <a:ext cx="889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40" name="Equation" r:id="rId13" imgW="888840" imgH="406080" progId="Equation.DSMT4">
                  <p:embed/>
                </p:oleObj>
              </mc:Choice>
              <mc:Fallback>
                <p:oleObj name="Equation" r:id="rId13" imgW="8888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3940175"/>
                        <a:ext cx="889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1131559"/>
              </p:ext>
            </p:extLst>
          </p:nvPr>
        </p:nvGraphicFramePr>
        <p:xfrm>
          <a:off x="5695950" y="4810125"/>
          <a:ext cx="1409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41" name="Equation" r:id="rId15" imgW="1409400" imgH="419040" progId="Equation.DSMT4">
                  <p:embed/>
                </p:oleObj>
              </mc:Choice>
              <mc:Fallback>
                <p:oleObj name="Equation" r:id="rId15" imgW="14094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5950" y="4810125"/>
                        <a:ext cx="1409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7A03395-4CAF-491C-A2E8-C7CAE86258F4}" type="datetime1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/37</a:t>
            </a:r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0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139084"/>
            <a:ext cx="7772400" cy="576064"/>
          </a:xfrm>
        </p:spPr>
        <p:txBody>
          <a:bodyPr/>
          <a:lstStyle/>
          <a:p>
            <a:r>
              <a:rPr lang="en-US" altLang="zh-CN" sz="32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1.2  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行列式按行展开定理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行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列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式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计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算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375047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例  计算行列式</a:t>
            </a:r>
            <a:endParaRPr lang="zh-CN" altLang="zh-CN" sz="2400" b="1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945129"/>
              </p:ext>
            </p:extLst>
          </p:nvPr>
        </p:nvGraphicFramePr>
        <p:xfrm>
          <a:off x="2833166" y="188640"/>
          <a:ext cx="2674938" cy="292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4" name="Equation" r:id="rId3" imgW="2679480" imgH="2920680" progId="Equation.DSMT4">
                  <p:embed/>
                </p:oleObj>
              </mc:Choice>
              <mc:Fallback>
                <p:oleObj name="Equation" r:id="rId3" imgW="2679480" imgH="2920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3166" y="188640"/>
                        <a:ext cx="2674938" cy="292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95536" y="3140968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解   原式</a:t>
            </a:r>
            <a:endParaRPr lang="zh-CN" altLang="zh-CN" sz="2400" b="1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3514461"/>
              </p:ext>
            </p:extLst>
          </p:nvPr>
        </p:nvGraphicFramePr>
        <p:xfrm>
          <a:off x="899592" y="3172296"/>
          <a:ext cx="4660900" cy="292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5" name="Equation" r:id="rId5" imgW="4660560" imgH="2920680" progId="Equation.DSMT4">
                  <p:embed/>
                </p:oleObj>
              </mc:Choice>
              <mc:Fallback>
                <p:oleObj name="Equation" r:id="rId5" imgW="4660560" imgH="2920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99592" y="3172296"/>
                        <a:ext cx="4660900" cy="292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724128" y="4437112"/>
            <a:ext cx="756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=4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0DE8F7-2B41-4490-88EC-89158E40FCAC}" type="datetime1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/37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30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9350" y="6165304"/>
            <a:ext cx="7772400" cy="576064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2.1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sz="3200" dirty="0" smtClean="0">
                <a:solidFill>
                  <a:srgbClr val="000000"/>
                </a:solidFill>
              </a:rPr>
              <a:t>矩阵</a:t>
            </a:r>
            <a:r>
              <a:rPr lang="zh-CN" altLang="en-US" sz="3200" dirty="0">
                <a:solidFill>
                  <a:srgbClr val="000000"/>
                </a:solidFill>
              </a:rPr>
              <a:t>及其</a:t>
            </a:r>
            <a:r>
              <a:rPr lang="zh-CN" altLang="en-US" sz="3200" dirty="0" smtClean="0">
                <a:solidFill>
                  <a:srgbClr val="000000"/>
                </a:solidFill>
              </a:rPr>
              <a:t>运算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2800" dirty="0" smtClean="0">
                <a:solidFill>
                  <a:srgbClr val="000000"/>
                </a:solidFill>
              </a:rPr>
              <a:t>例题</a:t>
            </a:r>
            <a:r>
              <a:rPr lang="zh-CN" altLang="en-US" sz="2800" dirty="0">
                <a:solidFill>
                  <a:srgbClr val="000000"/>
                </a:solidFill>
              </a:rPr>
              <a:t>引入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23528" y="120388"/>
            <a:ext cx="7632848" cy="1391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+mn-cs"/>
              </a:rPr>
              <a:t>[</a:t>
            </a:r>
            <a:r>
              <a:rPr kumimoji="1" lang="zh-CN" altLang="en-US" sz="2400" dirty="0" smtClean="0">
                <a:solidFill>
                  <a:srgbClr val="003366"/>
                </a:solidFill>
                <a:latin typeface="黑体" pitchFamily="49" charset="-122"/>
                <a:ea typeface="黑体" pitchFamily="49" charset="-122"/>
                <a:cs typeface="+mn-cs"/>
              </a:rPr>
              <a:t>引例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+mn-cs"/>
              </a:rPr>
              <a:t>]</a:t>
            </a:r>
            <a:r>
              <a:rPr lang="zh-CN" altLang="zh-CN" sz="2200" dirty="0" smtClean="0">
                <a:latin typeface="宋体" pitchFamily="2" charset="-122"/>
                <a:ea typeface="宋体" pitchFamily="2" charset="-122"/>
              </a:rPr>
              <a:t>某学校开运动会</a:t>
            </a:r>
            <a:r>
              <a:rPr lang="en-US" altLang="zh-CN" sz="2200" dirty="0" smtClean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zh-CN" sz="2200" dirty="0" smtClean="0">
                <a:latin typeface="宋体" pitchFamily="2" charset="-122"/>
                <a:ea typeface="宋体" pitchFamily="2" charset="-122"/>
              </a:rPr>
              <a:t>设比赛设有</a:t>
            </a:r>
            <a:r>
              <a:rPr lang="en-US" altLang="zh-CN" sz="2200" dirty="0" smtClean="0">
                <a:latin typeface="宋体" pitchFamily="2" charset="-122"/>
                <a:ea typeface="宋体" pitchFamily="2" charset="-122"/>
              </a:rPr>
              <a:t>10</a:t>
            </a:r>
            <a:r>
              <a:rPr lang="zh-CN" altLang="zh-CN" sz="2200" dirty="0" smtClean="0">
                <a:latin typeface="宋体" pitchFamily="2" charset="-122"/>
                <a:ea typeface="宋体" pitchFamily="2" charset="-122"/>
              </a:rPr>
              <a:t>个一等奖，</a:t>
            </a:r>
            <a:r>
              <a:rPr lang="en-US" altLang="zh-CN" sz="2200" dirty="0" smtClean="0">
                <a:latin typeface="宋体" pitchFamily="2" charset="-122"/>
                <a:ea typeface="宋体" pitchFamily="2" charset="-122"/>
              </a:rPr>
              <a:t>20</a:t>
            </a:r>
            <a:r>
              <a:rPr lang="zh-CN" altLang="zh-CN" sz="2200" dirty="0" smtClean="0">
                <a:latin typeface="宋体" pitchFamily="2" charset="-122"/>
                <a:ea typeface="宋体" pitchFamily="2" charset="-122"/>
              </a:rPr>
              <a:t>个二等奖，</a:t>
            </a:r>
            <a:r>
              <a:rPr lang="en-US" altLang="zh-CN" sz="2200" dirty="0" smtClean="0">
                <a:latin typeface="宋体" pitchFamily="2" charset="-122"/>
                <a:ea typeface="宋体" pitchFamily="2" charset="-122"/>
              </a:rPr>
              <a:t>30</a:t>
            </a:r>
            <a:r>
              <a:rPr lang="zh-CN" altLang="zh-CN" sz="2200" dirty="0" smtClean="0">
                <a:latin typeface="宋体" pitchFamily="2" charset="-122"/>
                <a:ea typeface="宋体" pitchFamily="2" charset="-122"/>
              </a:rPr>
              <a:t>个三等奖，规定一等奖得</a:t>
            </a:r>
            <a:r>
              <a:rPr lang="en-US" altLang="zh-CN" sz="2200" dirty="0" smtClean="0">
                <a:latin typeface="宋体" pitchFamily="2" charset="-122"/>
                <a:ea typeface="宋体" pitchFamily="2" charset="-122"/>
              </a:rPr>
              <a:t>10</a:t>
            </a:r>
            <a:r>
              <a:rPr lang="zh-CN" altLang="zh-CN" sz="2200" dirty="0" smtClean="0">
                <a:latin typeface="宋体" pitchFamily="2" charset="-122"/>
                <a:ea typeface="宋体" pitchFamily="2" charset="-122"/>
              </a:rPr>
              <a:t>分，奖金</a:t>
            </a:r>
            <a:r>
              <a:rPr lang="en-US" altLang="zh-CN" sz="2200" dirty="0" smtClean="0">
                <a:latin typeface="宋体" pitchFamily="2" charset="-122"/>
                <a:ea typeface="宋体" pitchFamily="2" charset="-122"/>
              </a:rPr>
              <a:t>1000</a:t>
            </a:r>
            <a:r>
              <a:rPr lang="zh-CN" altLang="zh-CN" sz="2200" dirty="0" smtClean="0">
                <a:latin typeface="宋体" pitchFamily="2" charset="-122"/>
                <a:ea typeface="宋体" pitchFamily="2" charset="-122"/>
              </a:rPr>
              <a:t>元；二等奖得</a:t>
            </a:r>
            <a:r>
              <a:rPr lang="en-US" altLang="zh-CN" sz="2200" dirty="0" smtClean="0">
                <a:latin typeface="宋体" pitchFamily="2" charset="-122"/>
                <a:ea typeface="宋体" pitchFamily="2" charset="-122"/>
              </a:rPr>
              <a:t>7</a:t>
            </a:r>
            <a:r>
              <a:rPr lang="zh-CN" altLang="zh-CN" sz="2200" dirty="0" smtClean="0">
                <a:latin typeface="宋体" pitchFamily="2" charset="-122"/>
                <a:ea typeface="宋体" pitchFamily="2" charset="-122"/>
              </a:rPr>
              <a:t>分，奖</a:t>
            </a:r>
            <a:r>
              <a:rPr lang="en-US" altLang="zh-CN" sz="2200" dirty="0" smtClean="0">
                <a:latin typeface="宋体" pitchFamily="2" charset="-122"/>
                <a:ea typeface="宋体" pitchFamily="2" charset="-122"/>
              </a:rPr>
              <a:t>700</a:t>
            </a:r>
            <a:r>
              <a:rPr lang="zh-CN" altLang="zh-CN" sz="2200" dirty="0" smtClean="0">
                <a:latin typeface="宋体" pitchFamily="2" charset="-122"/>
                <a:ea typeface="宋体" pitchFamily="2" charset="-122"/>
              </a:rPr>
              <a:t>元；三等奖得</a:t>
            </a:r>
            <a:r>
              <a:rPr lang="en-US" altLang="zh-CN" sz="2200" dirty="0" smtClean="0">
                <a:latin typeface="宋体" pitchFamily="2" charset="-122"/>
                <a:ea typeface="宋体" pitchFamily="2" charset="-122"/>
              </a:rPr>
              <a:t>5</a:t>
            </a:r>
            <a:r>
              <a:rPr lang="zh-CN" altLang="zh-CN" sz="2200" dirty="0" smtClean="0">
                <a:latin typeface="宋体" pitchFamily="2" charset="-122"/>
                <a:ea typeface="宋体" pitchFamily="2" charset="-122"/>
              </a:rPr>
              <a:t>分，奖金</a:t>
            </a:r>
            <a:r>
              <a:rPr lang="en-US" altLang="zh-CN" sz="2200" dirty="0" smtClean="0">
                <a:latin typeface="宋体" pitchFamily="2" charset="-122"/>
                <a:ea typeface="宋体" pitchFamily="2" charset="-122"/>
              </a:rPr>
              <a:t>500</a:t>
            </a:r>
            <a:r>
              <a:rPr lang="zh-CN" altLang="zh-CN" sz="2200" dirty="0" smtClean="0">
                <a:latin typeface="宋体" pitchFamily="2" charset="-122"/>
                <a:ea typeface="宋体" pitchFamily="2" charset="-122"/>
              </a:rPr>
              <a:t>元。比赛共有</a:t>
            </a:r>
            <a:r>
              <a:rPr lang="en-US" altLang="zh-CN" sz="2200" dirty="0" smtClean="0">
                <a:latin typeface="宋体" pitchFamily="2" charset="-122"/>
                <a:ea typeface="宋体" pitchFamily="2" charset="-122"/>
              </a:rPr>
              <a:t>5</a:t>
            </a:r>
            <a:r>
              <a:rPr lang="zh-CN" altLang="zh-CN" sz="2200" dirty="0" smtClean="0">
                <a:latin typeface="宋体" pitchFamily="2" charset="-122"/>
                <a:ea typeface="宋体" pitchFamily="2" charset="-122"/>
              </a:rPr>
              <a:t>个系参加，每个系得奖统</a:t>
            </a:r>
            <a:r>
              <a:rPr lang="zh-CN" altLang="en-US" sz="2200" dirty="0" smtClean="0">
                <a:latin typeface="宋体" pitchFamily="2" charset="-122"/>
                <a:ea typeface="宋体" pitchFamily="2" charset="-122"/>
              </a:rPr>
              <a:t>计</a:t>
            </a:r>
            <a:r>
              <a:rPr lang="zh-CN" altLang="zh-CN" sz="2200" dirty="0" smtClean="0">
                <a:latin typeface="宋体" pitchFamily="2" charset="-122"/>
                <a:ea typeface="宋体" pitchFamily="2" charset="-122"/>
              </a:rPr>
              <a:t>如</a:t>
            </a:r>
            <a:r>
              <a:rPr lang="zh-CN" altLang="en-US" sz="2200" dirty="0" smtClean="0">
                <a:latin typeface="宋体" pitchFamily="2" charset="-122"/>
                <a:ea typeface="宋体" pitchFamily="2" charset="-122"/>
              </a:rPr>
              <a:t>表</a:t>
            </a:r>
            <a:r>
              <a:rPr lang="zh-CN" altLang="zh-CN" sz="2200" dirty="0" smtClean="0">
                <a:latin typeface="宋体" pitchFamily="2" charset="-122"/>
                <a:ea typeface="宋体" pitchFamily="2" charset="-122"/>
              </a:rPr>
              <a:t>：</a:t>
            </a:r>
            <a:endParaRPr lang="zh-CN" altLang="en-US" sz="2200" dirty="0"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964691"/>
              </p:ext>
            </p:extLst>
          </p:nvPr>
        </p:nvGraphicFramePr>
        <p:xfrm>
          <a:off x="274198" y="2287492"/>
          <a:ext cx="3968338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408"/>
                <a:gridCol w="990600"/>
                <a:gridCol w="1066800"/>
                <a:gridCol w="109253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一等奖人数</a:t>
                      </a:r>
                      <a:endParaRPr lang="zh-CN" altLang="zh-CN" sz="2000" b="0" kern="100" dirty="0" smtClean="0"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二等奖人数</a:t>
                      </a:r>
                      <a:endParaRPr lang="zh-CN" altLang="en-US" sz="2000" b="0" kern="100" dirty="0"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三等奖人数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000" b="0" kern="100" dirty="0" smtClean="0">
                          <a:effectLst/>
                          <a:latin typeface="宋体" pitchFamily="2" charset="-122"/>
                          <a:ea typeface="宋体" pitchFamily="2" charset="-122"/>
                        </a:rPr>
                        <a:t>一系</a:t>
                      </a:r>
                      <a:endParaRPr lang="zh-CN" altLang="zh-CN" sz="2000" b="0" kern="100" dirty="0" smtClean="0">
                        <a:effectLst/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lang="zh-CN" altLang="en-US" sz="2000" b="0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lang="zh-CN" altLang="en-US" sz="2000" b="0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lang="zh-CN" altLang="zh-CN" sz="2000" b="0" kern="100" dirty="0" smtClean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000" b="0" kern="100" dirty="0" smtClean="0">
                          <a:effectLst/>
                          <a:latin typeface="宋体" pitchFamily="2" charset="-122"/>
                          <a:ea typeface="宋体" pitchFamily="2" charset="-122"/>
                        </a:rPr>
                        <a:t>二系</a:t>
                      </a:r>
                      <a:endParaRPr lang="zh-CN" altLang="zh-CN" sz="2000" b="0" kern="100" dirty="0" smtClean="0">
                        <a:effectLst/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lang="zh-CN" altLang="en-US" sz="2000" b="0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lang="zh-CN" altLang="en-US" sz="2000" b="0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lang="zh-CN" altLang="en-US" sz="2000" b="0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000" b="0" kern="100" dirty="0" smtClean="0">
                          <a:effectLst/>
                          <a:latin typeface="宋体" pitchFamily="2" charset="-122"/>
                          <a:ea typeface="宋体" pitchFamily="2" charset="-122"/>
                        </a:rPr>
                        <a:t>三系</a:t>
                      </a:r>
                      <a:endParaRPr lang="zh-CN" altLang="zh-CN" sz="2000" b="0" kern="100" dirty="0" smtClean="0">
                        <a:effectLst/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lang="zh-CN" altLang="en-US" sz="2000" b="0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lang="zh-CN" altLang="en-US" sz="2000" b="0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lang="zh-CN" altLang="en-US" sz="2000" b="0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000" b="0" kern="100" dirty="0" smtClean="0">
                          <a:effectLst/>
                          <a:latin typeface="宋体" pitchFamily="2" charset="-122"/>
                          <a:ea typeface="宋体" pitchFamily="2" charset="-122"/>
                        </a:rPr>
                        <a:t>四系</a:t>
                      </a:r>
                      <a:endParaRPr lang="zh-CN" altLang="zh-CN" sz="2000" b="0" kern="100" dirty="0" smtClean="0">
                        <a:effectLst/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lang="zh-CN" altLang="en-US" sz="2000" b="0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lang="zh-CN" altLang="en-US" sz="2000" b="0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lang="zh-CN" altLang="en-US" sz="2000" b="0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000" b="0" kern="100" dirty="0" smtClean="0">
                          <a:effectLst/>
                          <a:latin typeface="宋体" pitchFamily="2" charset="-122"/>
                          <a:ea typeface="宋体" pitchFamily="2" charset="-122"/>
                        </a:rPr>
                        <a:t>五系</a:t>
                      </a:r>
                      <a:endParaRPr lang="zh-CN" altLang="zh-CN" sz="2000" b="0" kern="100" dirty="0" smtClean="0">
                        <a:effectLst/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lang="zh-CN" altLang="en-US" sz="2000" b="0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lang="zh-CN" altLang="en-US" sz="2000" b="0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lang="zh-CN" altLang="en-US" sz="2000" b="0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367790"/>
              </p:ext>
            </p:extLst>
          </p:nvPr>
        </p:nvGraphicFramePr>
        <p:xfrm>
          <a:off x="4578896" y="2595736"/>
          <a:ext cx="27686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7" name="Equation" r:id="rId3" imgW="2768600" imgH="2057400" progId="Equation.DSMT4">
                  <p:embed/>
                </p:oleObj>
              </mc:Choice>
              <mc:Fallback>
                <p:oleObj name="Equation" r:id="rId3" imgW="2768600" imgH="2057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8896" y="2595736"/>
                        <a:ext cx="2768600" cy="205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95536" y="1412776"/>
            <a:ext cx="49808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200" b="1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  <a:cs typeface="+mj-cs"/>
              </a:rPr>
              <a:t>试统计各系的得分情况和所得奖金数。</a:t>
            </a:r>
            <a:endParaRPr lang="zh-CN" altLang="en-US" sz="2200" b="1" dirty="0">
              <a:solidFill>
                <a:schemeClr val="tx2"/>
              </a:solidFill>
              <a:latin typeface="宋体" pitchFamily="2" charset="-122"/>
              <a:ea typeface="宋体" pitchFamily="2" charset="-122"/>
              <a:cs typeface="+mj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EDF15AB-DFEF-4B8E-B949-8C0C5B1200E2}" type="datetime1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/37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70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9350" y="6165304"/>
            <a:ext cx="7772400" cy="576064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2.1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sz="3200" dirty="0" smtClean="0">
                <a:solidFill>
                  <a:srgbClr val="000000"/>
                </a:solidFill>
              </a:rPr>
              <a:t>矩阵</a:t>
            </a:r>
            <a:r>
              <a:rPr lang="zh-CN" altLang="en-US" sz="3200" dirty="0">
                <a:solidFill>
                  <a:srgbClr val="000000"/>
                </a:solidFill>
              </a:rPr>
              <a:t>及其</a:t>
            </a:r>
            <a:r>
              <a:rPr lang="zh-CN" altLang="en-US" sz="3200" dirty="0" smtClean="0">
                <a:solidFill>
                  <a:srgbClr val="000000"/>
                </a:solidFill>
              </a:rPr>
              <a:t>运算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2800" dirty="0" smtClean="0">
                <a:solidFill>
                  <a:srgbClr val="000000"/>
                </a:solidFill>
              </a:rPr>
              <a:t>例题</a:t>
            </a:r>
            <a:r>
              <a:rPr lang="zh-CN" altLang="en-US" sz="2800" dirty="0">
                <a:solidFill>
                  <a:srgbClr val="000000"/>
                </a:solidFill>
              </a:rPr>
              <a:t>引入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23528" y="120388"/>
            <a:ext cx="7632848" cy="1391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+mn-cs"/>
              </a:rPr>
              <a:t>[</a:t>
            </a:r>
            <a:r>
              <a:rPr kumimoji="1" lang="zh-CN" altLang="en-US" sz="2400" dirty="0" smtClean="0">
                <a:solidFill>
                  <a:srgbClr val="003366"/>
                </a:solidFill>
                <a:latin typeface="黑体" pitchFamily="49" charset="-122"/>
                <a:ea typeface="黑体" pitchFamily="49" charset="-122"/>
                <a:cs typeface="+mn-cs"/>
              </a:rPr>
              <a:t>引例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+mn-cs"/>
              </a:rPr>
              <a:t>]</a:t>
            </a:r>
            <a:r>
              <a:rPr lang="zh-CN" altLang="zh-CN" sz="2200" dirty="0" smtClean="0">
                <a:latin typeface="宋体" pitchFamily="2" charset="-122"/>
                <a:ea typeface="宋体" pitchFamily="2" charset="-122"/>
              </a:rPr>
              <a:t>某学校开运动会</a:t>
            </a:r>
            <a:r>
              <a:rPr lang="en-US" altLang="zh-CN" sz="2200" dirty="0" smtClean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zh-CN" sz="2200" dirty="0" smtClean="0">
                <a:latin typeface="宋体" pitchFamily="2" charset="-122"/>
                <a:ea typeface="宋体" pitchFamily="2" charset="-122"/>
              </a:rPr>
              <a:t>设比赛设有</a:t>
            </a:r>
            <a:r>
              <a:rPr lang="en-US" altLang="zh-CN" sz="2200" dirty="0" smtClean="0">
                <a:latin typeface="宋体" pitchFamily="2" charset="-122"/>
                <a:ea typeface="宋体" pitchFamily="2" charset="-122"/>
              </a:rPr>
              <a:t>10</a:t>
            </a:r>
            <a:r>
              <a:rPr lang="zh-CN" altLang="zh-CN" sz="2200" dirty="0" smtClean="0">
                <a:latin typeface="宋体" pitchFamily="2" charset="-122"/>
                <a:ea typeface="宋体" pitchFamily="2" charset="-122"/>
              </a:rPr>
              <a:t>个一等奖，</a:t>
            </a:r>
            <a:r>
              <a:rPr lang="en-US" altLang="zh-CN" sz="2200" dirty="0" smtClean="0">
                <a:latin typeface="宋体" pitchFamily="2" charset="-122"/>
                <a:ea typeface="宋体" pitchFamily="2" charset="-122"/>
              </a:rPr>
              <a:t>20</a:t>
            </a:r>
            <a:r>
              <a:rPr lang="zh-CN" altLang="zh-CN" sz="2200" dirty="0" smtClean="0">
                <a:latin typeface="宋体" pitchFamily="2" charset="-122"/>
                <a:ea typeface="宋体" pitchFamily="2" charset="-122"/>
              </a:rPr>
              <a:t>个二等奖，</a:t>
            </a:r>
            <a:r>
              <a:rPr lang="en-US" altLang="zh-CN" sz="2200" dirty="0" smtClean="0">
                <a:latin typeface="宋体" pitchFamily="2" charset="-122"/>
                <a:ea typeface="宋体" pitchFamily="2" charset="-122"/>
              </a:rPr>
              <a:t>30</a:t>
            </a:r>
            <a:r>
              <a:rPr lang="zh-CN" altLang="zh-CN" sz="2200" dirty="0" smtClean="0">
                <a:latin typeface="宋体" pitchFamily="2" charset="-122"/>
                <a:ea typeface="宋体" pitchFamily="2" charset="-122"/>
              </a:rPr>
              <a:t>个三等奖，规定一等奖得</a:t>
            </a:r>
            <a:r>
              <a:rPr lang="en-US" altLang="zh-CN" sz="2200" dirty="0" smtClean="0">
                <a:latin typeface="宋体" pitchFamily="2" charset="-122"/>
                <a:ea typeface="宋体" pitchFamily="2" charset="-122"/>
              </a:rPr>
              <a:t>10</a:t>
            </a:r>
            <a:r>
              <a:rPr lang="zh-CN" altLang="zh-CN" sz="2200" dirty="0" smtClean="0">
                <a:latin typeface="宋体" pitchFamily="2" charset="-122"/>
                <a:ea typeface="宋体" pitchFamily="2" charset="-122"/>
              </a:rPr>
              <a:t>分，奖金</a:t>
            </a:r>
            <a:r>
              <a:rPr lang="en-US" altLang="zh-CN" sz="2200" dirty="0" smtClean="0">
                <a:latin typeface="宋体" pitchFamily="2" charset="-122"/>
                <a:ea typeface="宋体" pitchFamily="2" charset="-122"/>
              </a:rPr>
              <a:t>1000</a:t>
            </a:r>
            <a:r>
              <a:rPr lang="zh-CN" altLang="zh-CN" sz="2200" dirty="0" smtClean="0">
                <a:latin typeface="宋体" pitchFamily="2" charset="-122"/>
                <a:ea typeface="宋体" pitchFamily="2" charset="-122"/>
              </a:rPr>
              <a:t>元；二等奖得</a:t>
            </a:r>
            <a:r>
              <a:rPr lang="en-US" altLang="zh-CN" sz="2200" dirty="0" smtClean="0">
                <a:latin typeface="宋体" pitchFamily="2" charset="-122"/>
                <a:ea typeface="宋体" pitchFamily="2" charset="-122"/>
              </a:rPr>
              <a:t>7</a:t>
            </a:r>
            <a:r>
              <a:rPr lang="zh-CN" altLang="zh-CN" sz="2200" dirty="0" smtClean="0">
                <a:latin typeface="宋体" pitchFamily="2" charset="-122"/>
                <a:ea typeface="宋体" pitchFamily="2" charset="-122"/>
              </a:rPr>
              <a:t>分，奖</a:t>
            </a:r>
            <a:r>
              <a:rPr lang="en-US" altLang="zh-CN" sz="2200" dirty="0" smtClean="0">
                <a:latin typeface="宋体" pitchFamily="2" charset="-122"/>
                <a:ea typeface="宋体" pitchFamily="2" charset="-122"/>
              </a:rPr>
              <a:t>700</a:t>
            </a:r>
            <a:r>
              <a:rPr lang="zh-CN" altLang="zh-CN" sz="2200" dirty="0" smtClean="0">
                <a:latin typeface="宋体" pitchFamily="2" charset="-122"/>
                <a:ea typeface="宋体" pitchFamily="2" charset="-122"/>
              </a:rPr>
              <a:t>元；三等奖得</a:t>
            </a:r>
            <a:r>
              <a:rPr lang="en-US" altLang="zh-CN" sz="2200" dirty="0" smtClean="0">
                <a:latin typeface="宋体" pitchFamily="2" charset="-122"/>
                <a:ea typeface="宋体" pitchFamily="2" charset="-122"/>
              </a:rPr>
              <a:t>5</a:t>
            </a:r>
            <a:r>
              <a:rPr lang="zh-CN" altLang="zh-CN" sz="2200" dirty="0" smtClean="0">
                <a:latin typeface="宋体" pitchFamily="2" charset="-122"/>
                <a:ea typeface="宋体" pitchFamily="2" charset="-122"/>
              </a:rPr>
              <a:t>分，奖金</a:t>
            </a:r>
            <a:r>
              <a:rPr lang="en-US" altLang="zh-CN" sz="2200" dirty="0" smtClean="0">
                <a:latin typeface="宋体" pitchFamily="2" charset="-122"/>
                <a:ea typeface="宋体" pitchFamily="2" charset="-122"/>
              </a:rPr>
              <a:t>500</a:t>
            </a:r>
            <a:r>
              <a:rPr lang="zh-CN" altLang="zh-CN" sz="2200" dirty="0" smtClean="0">
                <a:latin typeface="宋体" pitchFamily="2" charset="-122"/>
                <a:ea typeface="宋体" pitchFamily="2" charset="-122"/>
              </a:rPr>
              <a:t>元。比赛共有</a:t>
            </a:r>
            <a:r>
              <a:rPr lang="en-US" altLang="zh-CN" sz="2200" dirty="0" smtClean="0">
                <a:latin typeface="宋体" pitchFamily="2" charset="-122"/>
                <a:ea typeface="宋体" pitchFamily="2" charset="-122"/>
              </a:rPr>
              <a:t>5</a:t>
            </a:r>
            <a:r>
              <a:rPr lang="zh-CN" altLang="zh-CN" sz="2200" dirty="0" smtClean="0">
                <a:latin typeface="宋体" pitchFamily="2" charset="-122"/>
                <a:ea typeface="宋体" pitchFamily="2" charset="-122"/>
              </a:rPr>
              <a:t>个系参加，每个系得奖统</a:t>
            </a:r>
            <a:r>
              <a:rPr lang="zh-CN" altLang="en-US" sz="2200" dirty="0" smtClean="0">
                <a:latin typeface="宋体" pitchFamily="2" charset="-122"/>
                <a:ea typeface="宋体" pitchFamily="2" charset="-122"/>
              </a:rPr>
              <a:t>计</a:t>
            </a:r>
            <a:r>
              <a:rPr lang="zh-CN" altLang="zh-CN" sz="2200" dirty="0" smtClean="0">
                <a:latin typeface="宋体" pitchFamily="2" charset="-122"/>
                <a:ea typeface="宋体" pitchFamily="2" charset="-122"/>
              </a:rPr>
              <a:t>如</a:t>
            </a:r>
            <a:r>
              <a:rPr lang="zh-CN" altLang="en-US" sz="2200" dirty="0" smtClean="0">
                <a:latin typeface="宋体" pitchFamily="2" charset="-122"/>
                <a:ea typeface="宋体" pitchFamily="2" charset="-122"/>
              </a:rPr>
              <a:t>表</a:t>
            </a:r>
            <a:r>
              <a:rPr lang="zh-CN" altLang="zh-CN" sz="2200" dirty="0" smtClean="0">
                <a:latin typeface="宋体" pitchFamily="2" charset="-122"/>
                <a:ea typeface="宋体" pitchFamily="2" charset="-122"/>
              </a:rPr>
              <a:t>：</a:t>
            </a:r>
            <a:endParaRPr lang="zh-CN" altLang="en-US" sz="2200" dirty="0"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8292064"/>
              </p:ext>
            </p:extLst>
          </p:nvPr>
        </p:nvGraphicFramePr>
        <p:xfrm>
          <a:off x="363240" y="2564904"/>
          <a:ext cx="27686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8" name="Equation" r:id="rId3" imgW="2768600" imgH="2057400" progId="Equation.DSMT4">
                  <p:embed/>
                </p:oleObj>
              </mc:Choice>
              <mc:Fallback>
                <p:oleObj name="Equation" r:id="rId3" imgW="2768600" imgH="2057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240" y="2564904"/>
                        <a:ext cx="2768600" cy="205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95536" y="1412776"/>
            <a:ext cx="49808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200" b="1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  <a:cs typeface="+mj-cs"/>
              </a:rPr>
              <a:t>试统计各系的得分情况和所得奖金数。</a:t>
            </a:r>
            <a:endParaRPr lang="zh-CN" altLang="en-US" sz="2200" b="1" dirty="0">
              <a:solidFill>
                <a:schemeClr val="tx2"/>
              </a:solidFill>
              <a:latin typeface="宋体" pitchFamily="2" charset="-122"/>
              <a:ea typeface="宋体" pitchFamily="2" charset="-122"/>
              <a:cs typeface="+mj-cs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0631491"/>
              </p:ext>
            </p:extLst>
          </p:nvPr>
        </p:nvGraphicFramePr>
        <p:xfrm>
          <a:off x="3203848" y="2564904"/>
          <a:ext cx="50292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9" name="Equation" r:id="rId5" imgW="5029200" imgH="2057400" progId="Equation.DSMT4">
                  <p:embed/>
                </p:oleObj>
              </mc:Choice>
              <mc:Fallback>
                <p:oleObj name="Equation" r:id="rId5" imgW="5029200" imgH="2057400" progId="Equation.DSMT4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2564904"/>
                        <a:ext cx="50292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8FE047E-EA5F-4677-942A-76CA0B9374ED}" type="datetime1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/37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74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3131840" y="265390"/>
            <a:ext cx="3600400" cy="78734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 smtClean="0">
                <a:solidFill>
                  <a:srgbClr val="000000"/>
                </a:solidFill>
              </a:rPr>
              <a:t>例题</a:t>
            </a:r>
            <a:r>
              <a:rPr lang="zh-CN" altLang="en-US" dirty="0">
                <a:solidFill>
                  <a:srgbClr val="000000"/>
                </a:solidFill>
              </a:rPr>
              <a:t>引入</a:t>
            </a:r>
          </a:p>
          <a:p>
            <a:endParaRPr lang="en-US" altLang="zh-CN" dirty="0" smtClean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1348178"/>
            <a:ext cx="7715304" cy="92869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85720" y="3004362"/>
            <a:ext cx="7715304" cy="92869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14282" y="1340768"/>
            <a:ext cx="778674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700" b="1" dirty="0" smtClean="0">
                <a:latin typeface="Times New Roman" pitchFamily="18" charset="0"/>
                <a:cs typeface="Times New Roman" pitchFamily="18" charset="0"/>
              </a:rPr>
              <a:t>思考</a:t>
            </a:r>
            <a:r>
              <a:rPr lang="en-US" altLang="zh-CN" sz="27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700" b="1" dirty="0">
                <a:latin typeface="Times New Roman" pitchFamily="18" charset="0"/>
                <a:cs typeface="Times New Roman" pitchFamily="18" charset="0"/>
              </a:rPr>
              <a:t>：满足什么条件的两个</a:t>
            </a:r>
            <a:r>
              <a:rPr lang="zh-CN" altLang="zh-CN" sz="2700" b="1" dirty="0" smtClean="0">
                <a:latin typeface="Times New Roman" pitchFamily="18" charset="0"/>
                <a:cs typeface="Times New Roman" pitchFamily="18" charset="0"/>
              </a:rPr>
              <a:t>矩阵可以</a:t>
            </a:r>
            <a:r>
              <a:rPr lang="zh-CN" altLang="zh-CN" sz="2700" b="1" dirty="0">
                <a:latin typeface="Times New Roman" pitchFamily="18" charset="0"/>
                <a:cs typeface="Times New Roman" pitchFamily="18" charset="0"/>
              </a:rPr>
              <a:t>做以上的乘法运算？</a:t>
            </a:r>
          </a:p>
          <a:p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zh-CN" sz="2700" b="1" dirty="0" smtClean="0">
                <a:latin typeface="Times New Roman" pitchFamily="18" charset="0"/>
                <a:cs typeface="Times New Roman" pitchFamily="18" charset="0"/>
              </a:rPr>
              <a:t>思考</a:t>
            </a:r>
            <a:r>
              <a:rPr lang="en-US" altLang="zh-CN" sz="27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700" b="1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kumimoji="1" lang="en-US" altLang="zh-CN" sz="2700" b="1" i="1" dirty="0">
                <a:solidFill>
                  <a:srgbClr val="000000"/>
                </a:solidFill>
                <a:latin typeface="Times New Roman" pitchFamily="18" charset="0"/>
              </a:rPr>
              <a:t>A </a:t>
            </a:r>
            <a:r>
              <a:rPr kumimoji="1" lang="en-US" altLang="zh-CN" sz="2700" b="1" i="1" baseline="-25000" dirty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kumimoji="1" lang="zh-CN" altLang="zh-CN" sz="2700" b="1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×</a:t>
            </a:r>
            <a:r>
              <a:rPr kumimoji="1" lang="en-US" altLang="zh-CN" sz="2700" b="1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 </a:t>
            </a:r>
            <a:r>
              <a:rPr kumimoji="1" lang="en-US" altLang="zh-CN" sz="2700" b="1" i="1" baseline="-25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700" b="1" dirty="0">
                <a:latin typeface="Times New Roman" pitchFamily="18" charset="0"/>
                <a:cs typeface="Times New Roman" pitchFamily="18" charset="0"/>
              </a:rPr>
              <a:t>与 </a:t>
            </a:r>
            <a:r>
              <a:rPr kumimoji="1" lang="en-US" altLang="zh-CN" sz="2700" b="1" i="1" dirty="0">
                <a:solidFill>
                  <a:srgbClr val="000000"/>
                </a:solidFill>
                <a:latin typeface="Times New Roman" pitchFamily="18" charset="0"/>
              </a:rPr>
              <a:t>B </a:t>
            </a:r>
            <a:r>
              <a:rPr kumimoji="1" lang="en-US" altLang="zh-CN" sz="2700" b="1" i="1" baseline="-25000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kumimoji="1" lang="zh-CN" altLang="zh-CN" sz="2700" b="1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×</a:t>
            </a:r>
            <a:r>
              <a:rPr kumimoji="1" lang="en-US" altLang="zh-CN" sz="2700" b="1" i="1" baseline="-25000" dirty="0">
                <a:solidFill>
                  <a:srgbClr val="000000"/>
                </a:solidFill>
                <a:latin typeface="Times New Roman" pitchFamily="18" charset="0"/>
              </a:rPr>
              <a:t>n </a:t>
            </a:r>
            <a:r>
              <a:rPr kumimoji="1" lang="en-US" altLang="zh-CN" sz="2700" b="1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zh-CN" altLang="en-US" sz="2700" b="1" dirty="0" smtClean="0">
                <a:solidFill>
                  <a:srgbClr val="000000"/>
                </a:solidFill>
                <a:latin typeface="Times New Roman" pitchFamily="18" charset="0"/>
              </a:rPr>
              <a:t>的</a:t>
            </a:r>
            <a:r>
              <a:rPr lang="zh-CN" altLang="en-US" sz="2700" b="1" dirty="0" smtClean="0">
                <a:latin typeface="Times New Roman" pitchFamily="18" charset="0"/>
                <a:cs typeface="Times New Roman" pitchFamily="18" charset="0"/>
              </a:rPr>
              <a:t>乘积</a:t>
            </a:r>
            <a:r>
              <a:rPr lang="en-US" altLang="zh-CN" sz="2700" b="1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700" b="1" dirty="0" err="1" smtClean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zh-CN" altLang="en-US" sz="2700" b="1" dirty="0" smtClean="0">
                <a:latin typeface="Times New Roman" pitchFamily="18" charset="0"/>
                <a:cs typeface="Times New Roman" pitchFamily="18" charset="0"/>
              </a:rPr>
              <a:t>一个多少行、多少列的</a:t>
            </a:r>
            <a:r>
              <a:rPr lang="en-US" altLang="zh-CN" sz="2700" b="1" dirty="0" err="1" smtClean="0">
                <a:latin typeface="Times New Roman" pitchFamily="18" charset="0"/>
                <a:cs typeface="Times New Roman" pitchFamily="18" charset="0"/>
              </a:rPr>
              <a:t>矩阵</a:t>
            </a:r>
            <a:r>
              <a:rPr lang="en-US" altLang="zh-CN" sz="2700" b="1" dirty="0">
                <a:latin typeface="Times New Roman" pitchFamily="18" charset="0"/>
                <a:cs typeface="Times New Roman" pitchFamily="18" charset="0"/>
              </a:rPr>
              <a:t>？</a:t>
            </a:r>
            <a:endParaRPr lang="zh-CN" altLang="zh-CN" sz="2700" b="1" dirty="0">
              <a:latin typeface="Times New Roman" pitchFamily="18" charset="0"/>
              <a:cs typeface="Times New Roman" pitchFamily="18" charset="0"/>
            </a:endParaRPr>
          </a:p>
          <a:p>
            <a:endParaRPr lang="zh-CN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1" name="组合 11"/>
          <p:cNvGrpSpPr/>
          <p:nvPr/>
        </p:nvGrpSpPr>
        <p:grpSpPr>
          <a:xfrm>
            <a:off x="35496" y="13567"/>
            <a:ext cx="2091685" cy="1183185"/>
            <a:chOff x="4211960" y="0"/>
            <a:chExt cx="3096344" cy="1916832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2" name="云形 11"/>
            <p:cNvSpPr/>
            <p:nvPr/>
          </p:nvSpPr>
          <p:spPr>
            <a:xfrm>
              <a:off x="4211960" y="0"/>
              <a:ext cx="3096344" cy="1916832"/>
            </a:xfrm>
            <a:prstGeom prst="clou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71999" y="407968"/>
              <a:ext cx="2286158" cy="954107"/>
            </a:xfrm>
            <a:prstGeom prst="rect">
              <a:avLst/>
            </a:prstGeom>
            <a:grpFill/>
          </p:spPr>
          <p:txBody>
            <a:bodyPr wrap="square" rtlCol="0">
              <a:prstTxWarp prst="textCanUp">
                <a:avLst/>
              </a:prstTxWarp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accent1">
                      <a:lumMod val="75000"/>
                    </a:schemeClr>
                  </a:solidFill>
                  <a:latin typeface="+mn-ea"/>
                  <a:cs typeface="Times New Roman" pitchFamily="18" charset="0"/>
                </a:rPr>
                <a:t>思考</a:t>
              </a:r>
              <a:endParaRPr lang="zh-CN" altLang="en-US" sz="2800" dirty="0">
                <a:latin typeface="+mn-ea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285720" y="4581128"/>
            <a:ext cx="7715304" cy="92869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27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思考</a:t>
            </a:r>
            <a:r>
              <a:rPr lang="en-US" altLang="zh-CN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7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7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sz="2700" b="1" i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zh-CN" sz="2700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2700" b="1" i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与 </a:t>
            </a:r>
            <a:r>
              <a:rPr lang="en-US" altLang="zh-CN" sz="27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altLang="zh-CN" sz="2700" b="1" i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zh-CN" sz="2700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2700" b="1" i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700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7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乘积</a:t>
            </a:r>
            <a:r>
              <a:rPr lang="en-US" altLang="zh-CN" sz="27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矩阵</a:t>
            </a:r>
            <a:r>
              <a:rPr lang="en-US" altLang="zh-CN" sz="27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7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中第</a:t>
            </a:r>
            <a:r>
              <a:rPr lang="en-US" altLang="zh-CN" sz="27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7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行第</a:t>
            </a:r>
            <a:r>
              <a:rPr lang="en-US" altLang="zh-CN" sz="27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en-US" sz="27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列的元素</a:t>
            </a:r>
            <a:r>
              <a:rPr lang="en-US" altLang="zh-CN" sz="2700" b="1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700" b="1" i="1" baseline="-25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zh-CN" altLang="en-US" sz="27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等于什么</a:t>
            </a:r>
            <a:r>
              <a:rPr lang="en-US" altLang="zh-CN" sz="27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？</a:t>
            </a:r>
            <a:endParaRPr lang="zh-CN" altLang="zh-CN" sz="27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47864" y="404664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矩阵乘法定义的三要素</a:t>
            </a:r>
            <a:endParaRPr lang="zh-CN" altLang="en-US" sz="2400" b="1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9CFEC2-CF5B-4C40-9718-80A7C00F0051}" type="datetime1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/37</a:t>
            </a:r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17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2.1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</a:rPr>
              <a:t>矩阵</a:t>
            </a:r>
            <a:r>
              <a:rPr lang="zh-CN" altLang="en-US" dirty="0">
                <a:solidFill>
                  <a:srgbClr val="000000"/>
                </a:solidFill>
              </a:rPr>
              <a:t>及其运算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004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5" grpId="0" animBg="1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2.1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</a:rPr>
              <a:t>矩阵</a:t>
            </a:r>
            <a:r>
              <a:rPr lang="zh-CN" altLang="en-US" dirty="0">
                <a:solidFill>
                  <a:srgbClr val="000000"/>
                </a:solidFill>
              </a:rPr>
              <a:t>及其运算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zh-CN" altLang="en-US" dirty="0" smtClean="0">
                <a:solidFill>
                  <a:srgbClr val="000000"/>
                </a:solidFill>
              </a:rPr>
              <a:t>教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zh-CN" altLang="en-US" dirty="0" smtClean="0">
                <a:solidFill>
                  <a:srgbClr val="000000"/>
                </a:solidFill>
              </a:rPr>
              <a:t>学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zh-CN" altLang="en-US" dirty="0" smtClean="0">
                <a:solidFill>
                  <a:srgbClr val="000000"/>
                </a:solidFill>
              </a:rPr>
              <a:t>要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zh-CN" altLang="en-US" dirty="0" smtClean="0">
                <a:solidFill>
                  <a:srgbClr val="000000"/>
                </a:solidFill>
              </a:rPr>
              <a:t>求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1709468" y="3456012"/>
            <a:ext cx="6534940" cy="40011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1713561" y="4509120"/>
            <a:ext cx="6534940" cy="40011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1709468" y="684654"/>
            <a:ext cx="6534940" cy="84949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左大括号 27"/>
          <p:cNvSpPr/>
          <p:nvPr/>
        </p:nvSpPr>
        <p:spPr bwMode="auto">
          <a:xfrm>
            <a:off x="182329" y="656060"/>
            <a:ext cx="1097990" cy="4354772"/>
          </a:xfrm>
          <a:prstGeom prst="lef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楷体_GB2312" pitchFamily="1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880594" y="764704"/>
            <a:ext cx="619268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了解矩阵及有关概念，如</a:t>
            </a:r>
            <a:r>
              <a:rPr lang="en-US" altLang="zh-CN" sz="2000" b="1" i="1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000" b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en-US" altLang="zh-CN" sz="2000" b="1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矩阵、行矩阵、列矩阵、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单位矩阵、对角矩阵、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零矩阵、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对称矩阵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等</a:t>
            </a:r>
            <a:endParaRPr lang="zh-CN" altLang="zh-CN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845053" y="4509120"/>
            <a:ext cx="50788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>
                <a:latin typeface="Times New Roman" pitchFamily="18" charset="0"/>
                <a:cs typeface="Times New Roman" pitchFamily="18" charset="0"/>
              </a:rPr>
              <a:t>掌握伴随矩阵的定义、性质与计算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845054" y="3429000"/>
            <a:ext cx="62282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掌握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方阵</a:t>
            </a:r>
            <a:r>
              <a:rPr lang="zh-CN" altLang="zh-CN" sz="2000" b="1" dirty="0">
                <a:latin typeface="Times New Roman" pitchFamily="18" charset="0"/>
                <a:cs typeface="Times New Roman" pitchFamily="18" charset="0"/>
              </a:rPr>
              <a:t>的行列式、转置矩阵的</a:t>
            </a:r>
            <a:r>
              <a:rPr lang="zh-CN" altLang="zh-CN" sz="2000" b="1" dirty="0" smtClean="0">
                <a:latin typeface="Times New Roman" pitchFamily="18" charset="0"/>
                <a:cs typeface="Times New Roman" pitchFamily="18" charset="0"/>
              </a:rPr>
              <a:t>概念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，运算规律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691680" y="2003445"/>
            <a:ext cx="6534940" cy="84949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862806" y="2083495"/>
            <a:ext cx="619268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掌握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矩阵的三种运算及其运算规律，</a:t>
            </a: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重点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是矩阵的乘法运算</a:t>
            </a:r>
            <a:endParaRPr lang="zh-CN" altLang="zh-CN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9983628-389C-43D7-B824-D961CA8E19E4}" type="datetime1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/37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31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8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2.1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矩阵及其运算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 smtClean="0">
                <a:solidFill>
                  <a:srgbClr val="000000"/>
                </a:solidFill>
              </a:rPr>
              <a:t>一</a:t>
            </a:r>
            <a:r>
              <a:rPr lang="zh-CN" altLang="en-US" dirty="0">
                <a:solidFill>
                  <a:srgbClr val="000000"/>
                </a:solidFill>
              </a:rPr>
              <a:t>矩阵基本概念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7347105"/>
              </p:ext>
            </p:extLst>
          </p:nvPr>
        </p:nvGraphicFramePr>
        <p:xfrm>
          <a:off x="15875" y="188913"/>
          <a:ext cx="70993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2" name="Equation" r:id="rId3" imgW="2044440" imgH="939600" progId="Equation.DSMT4">
                  <p:embed/>
                </p:oleObj>
              </mc:Choice>
              <mc:Fallback>
                <p:oleObj name="Equation" r:id="rId3" imgW="2044440" imgH="939600" progId="Equation.DSMT4">
                  <p:embed/>
                  <p:pic>
                    <p:nvPicPr>
                      <p:cNvPr id="0" name="Picture 3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" y="188913"/>
                        <a:ext cx="7099300" cy="236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7716764"/>
              </p:ext>
            </p:extLst>
          </p:nvPr>
        </p:nvGraphicFramePr>
        <p:xfrm>
          <a:off x="6300192" y="980728"/>
          <a:ext cx="2022475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3" name="公式" r:id="rId5" imgW="583947" imgH="241195" progId="Equation.3">
                  <p:embed/>
                </p:oleObj>
              </mc:Choice>
              <mc:Fallback>
                <p:oleObj name="公式" r:id="rId5" imgW="583947" imgH="241195" progId="Equation.3">
                  <p:embed/>
                  <p:pic>
                    <p:nvPicPr>
                      <p:cNvPr id="0" name="Picture 3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192" y="980728"/>
                        <a:ext cx="2022475" cy="601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95536" y="2708920"/>
            <a:ext cx="58457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dirty="0" smtClean="0">
                <a:latin typeface="宋体" pitchFamily="2" charset="-122"/>
                <a:ea typeface="宋体" pitchFamily="2" charset="-122"/>
              </a:rPr>
              <a:t>当</a:t>
            </a:r>
            <a:r>
              <a:rPr lang="en-US" altLang="zh-CN" sz="26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600" b="1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m=n </a:t>
            </a:r>
            <a:r>
              <a:rPr lang="zh-CN" altLang="en-US" sz="2600" b="1" dirty="0" smtClean="0">
                <a:latin typeface="宋体" pitchFamily="2" charset="-122"/>
                <a:ea typeface="宋体" pitchFamily="2" charset="-122"/>
              </a:rPr>
              <a:t>时</a:t>
            </a:r>
            <a:r>
              <a:rPr lang="zh-CN" altLang="en-US" sz="26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600" b="1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 </a:t>
            </a:r>
            <a:r>
              <a:rPr lang="zh-CN" altLang="en-US" sz="2600" b="1" dirty="0" smtClean="0">
                <a:latin typeface="宋体" pitchFamily="2" charset="-122"/>
                <a:ea typeface="宋体" pitchFamily="2" charset="-122"/>
              </a:rPr>
              <a:t>为</a:t>
            </a:r>
            <a:r>
              <a:rPr lang="zh-CN" altLang="en-US" sz="26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方阵</a:t>
            </a:r>
            <a:r>
              <a:rPr lang="zh-CN" altLang="en-US" sz="2600" b="1" dirty="0" smtClean="0">
                <a:latin typeface="宋体" pitchFamily="2" charset="-122"/>
                <a:ea typeface="宋体" pitchFamily="2" charset="-122"/>
              </a:rPr>
              <a:t>，记为 </a:t>
            </a:r>
            <a:r>
              <a:rPr lang="en-US" altLang="zh-CN" sz="2600" b="1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en-US" altLang="zh-CN" sz="2600" b="1" i="1" baseline="-25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 </a:t>
            </a:r>
            <a:r>
              <a:rPr lang="zh-CN" altLang="en-US" sz="2600" b="1" dirty="0" smtClean="0">
                <a:latin typeface="宋体" pitchFamily="2" charset="-122"/>
                <a:ea typeface="宋体" pitchFamily="2" charset="-122"/>
              </a:rPr>
              <a:t>或 </a:t>
            </a:r>
            <a:r>
              <a:rPr lang="en-US" altLang="zh-CN" sz="2600" b="1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en-US" altLang="zh-CN" sz="2600" b="1" i="1" baseline="-25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</a:t>
            </a:r>
            <a:endParaRPr lang="zh-CN" altLang="en-US" sz="2600" b="1" i="1" baseline="-250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endParaRPr lang="zh-CN" altLang="en-US" sz="2400" b="1" i="1" baseline="-250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7170824"/>
              </p:ext>
            </p:extLst>
          </p:nvPr>
        </p:nvGraphicFramePr>
        <p:xfrm>
          <a:off x="179512" y="4119563"/>
          <a:ext cx="3709987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4" name="Equation" r:id="rId7" imgW="1396800" imgH="228600" progId="Equation.DSMT4">
                  <p:embed/>
                </p:oleObj>
              </mc:Choice>
              <mc:Fallback>
                <p:oleObj name="Equation" r:id="rId7" imgW="1396800" imgH="228600" progId="Equation.DSMT4">
                  <p:embed/>
                  <p:pic>
                    <p:nvPicPr>
                      <p:cNvPr id="0" name="Picture 3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4119563"/>
                        <a:ext cx="3709987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4A0C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370053"/>
              </p:ext>
            </p:extLst>
          </p:nvPr>
        </p:nvGraphicFramePr>
        <p:xfrm>
          <a:off x="3969171" y="3168650"/>
          <a:ext cx="2259013" cy="249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5" name="Equation" r:id="rId9" imgW="850680" imgH="939600" progId="Equation.DSMT4">
                  <p:embed/>
                </p:oleObj>
              </mc:Choice>
              <mc:Fallback>
                <p:oleObj name="Equation" r:id="rId9" imgW="850680" imgH="939600" progId="Equation.DSMT4">
                  <p:embed/>
                  <p:pic>
                    <p:nvPicPr>
                      <p:cNvPr id="0" name="Picture 3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9171" y="3168650"/>
                        <a:ext cx="2259013" cy="249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4A0C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971600" y="4736757"/>
            <a:ext cx="189667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dirty="0" smtClean="0">
                <a:solidFill>
                  <a:srgbClr val="FF0000"/>
                </a:solidFill>
              </a:rPr>
              <a:t>行矩阵</a:t>
            </a:r>
            <a:r>
              <a:rPr lang="zh-CN" altLang="en-US" sz="2600" dirty="0" smtClean="0"/>
              <a:t> 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m=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47868" y="4016677"/>
            <a:ext cx="180850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dirty="0">
                <a:solidFill>
                  <a:srgbClr val="FF0000"/>
                </a:solidFill>
              </a:rPr>
              <a:t>列矩阵</a:t>
            </a:r>
            <a:r>
              <a:rPr lang="zh-CN" altLang="en-US" sz="2600" dirty="0" smtClean="0"/>
              <a:t> 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n=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6051593-4840-41F1-8023-E2A987C03881}" type="datetime1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/37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17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  <p:bldP spid="14" grpId="1"/>
      <p:bldP spid="15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2.1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矩阵及其运算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 smtClean="0">
                <a:solidFill>
                  <a:srgbClr val="000000"/>
                </a:solidFill>
              </a:rPr>
              <a:t>一</a:t>
            </a:r>
            <a:r>
              <a:rPr lang="zh-CN" altLang="en-US" dirty="0">
                <a:solidFill>
                  <a:srgbClr val="000000"/>
                </a:solidFill>
              </a:rPr>
              <a:t>矩阵基本概念</a:t>
            </a:r>
          </a:p>
        </p:txBody>
      </p:sp>
      <p:sp>
        <p:nvSpPr>
          <p:cNvPr id="6" name="矩形 5"/>
          <p:cNvSpPr/>
          <p:nvPr/>
        </p:nvSpPr>
        <p:spPr>
          <a:xfrm>
            <a:off x="5652244" y="765133"/>
            <a:ext cx="19440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零矩阵 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O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endParaRPr lang="zh-CN" altLang="zh-CN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AutoShape 12"/>
          <p:cNvSpPr>
            <a:spLocks noChangeArrowheads="1"/>
          </p:cNvSpPr>
          <p:nvPr/>
        </p:nvSpPr>
        <p:spPr bwMode="auto">
          <a:xfrm>
            <a:off x="5868144" y="1532063"/>
            <a:ext cx="2368798" cy="649188"/>
          </a:xfrm>
          <a:prstGeom prst="wedgeEllipseCallout">
            <a:avLst>
              <a:gd name="adj1" fmla="val -39942"/>
              <a:gd name="adj2" fmla="val 296022"/>
            </a:avLst>
          </a:prstGeom>
          <a:gradFill rotWithShape="0">
            <a:gsLst>
              <a:gs pos="0">
                <a:srgbClr val="CCECFF"/>
              </a:gs>
              <a:gs pos="100000">
                <a:srgbClr val="88F2CA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eaLnBrk="1" hangingPunct="1"/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单位矩阵</a:t>
            </a:r>
            <a:r>
              <a:rPr lang="en-US" altLang="zh-CN" sz="2400" b="1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</a:t>
            </a:r>
            <a:endParaRPr lang="zh-CN" altLang="en-US" sz="2400" b="1" i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5" name="AutoShape 11"/>
          <p:cNvSpPr>
            <a:spLocks noChangeArrowheads="1"/>
          </p:cNvSpPr>
          <p:nvPr/>
        </p:nvSpPr>
        <p:spPr bwMode="auto">
          <a:xfrm>
            <a:off x="67816" y="4869160"/>
            <a:ext cx="2055912" cy="649188"/>
          </a:xfrm>
          <a:prstGeom prst="wedgeEllipseCallout">
            <a:avLst>
              <a:gd name="adj1" fmla="val 92314"/>
              <a:gd name="adj2" fmla="val -161517"/>
            </a:avLst>
          </a:prstGeom>
          <a:gradFill rotWithShape="0">
            <a:gsLst>
              <a:gs pos="0">
                <a:srgbClr val="CCECFF"/>
              </a:gs>
              <a:gs pos="100000">
                <a:srgbClr val="88F2CA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eaLnBrk="1" hangingPunct="1"/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对角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矩阵</a:t>
            </a:r>
          </a:p>
        </p:txBody>
      </p:sp>
      <p:graphicFrame>
        <p:nvGraphicFramePr>
          <p:cNvPr id="1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326972"/>
              </p:ext>
            </p:extLst>
          </p:nvPr>
        </p:nvGraphicFramePr>
        <p:xfrm>
          <a:off x="1547813" y="2701528"/>
          <a:ext cx="2386012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6" name="Equation" r:id="rId3" imgW="1193800" imgH="939800" progId="Equation.DSMT4">
                  <p:embed/>
                </p:oleObj>
              </mc:Choice>
              <mc:Fallback>
                <p:oleObj name="Equation" r:id="rId3" imgW="1193800" imgH="939800" progId="Equation.DSMT4">
                  <p:embed/>
                  <p:pic>
                    <p:nvPicPr>
                      <p:cNvPr id="0" name="Picture 3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701528"/>
                        <a:ext cx="2386012" cy="187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AutoShape 4"/>
          <p:cNvSpPr>
            <a:spLocks noChangeArrowheads="1"/>
          </p:cNvSpPr>
          <p:nvPr/>
        </p:nvSpPr>
        <p:spPr bwMode="auto">
          <a:xfrm>
            <a:off x="1619250" y="3061841"/>
            <a:ext cx="1871663" cy="1368425"/>
          </a:xfrm>
          <a:prstGeom prst="rtTriangle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 rot="10800000">
            <a:off x="1979613" y="2790378"/>
            <a:ext cx="1871662" cy="1368425"/>
          </a:xfrm>
          <a:prstGeom prst="rtTriangle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8048571"/>
              </p:ext>
            </p:extLst>
          </p:nvPr>
        </p:nvGraphicFramePr>
        <p:xfrm>
          <a:off x="836464" y="3429000"/>
          <a:ext cx="711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7" name="Equation" r:id="rId5" imgW="355446" imgH="228501" progId="Equation.DSMT4">
                  <p:embed/>
                </p:oleObj>
              </mc:Choice>
              <mc:Fallback>
                <p:oleObj name="Equation" r:id="rId5" imgW="355446" imgH="228501" progId="Equation.DSMT4">
                  <p:embed/>
                  <p:pic>
                    <p:nvPicPr>
                      <p:cNvPr id="0" name="Picture 3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464" y="3429000"/>
                        <a:ext cx="711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3944658"/>
              </p:ext>
            </p:extLst>
          </p:nvPr>
        </p:nvGraphicFramePr>
        <p:xfrm>
          <a:off x="4932040" y="2636838"/>
          <a:ext cx="2574925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8" name="Equation" r:id="rId7" imgW="1155700" imgH="927100" progId="Equation.DSMT4">
                  <p:embed/>
                </p:oleObj>
              </mc:Choice>
              <mc:Fallback>
                <p:oleObj name="Equation" r:id="rId7" imgW="1155700" imgH="927100" progId="Equation.DSMT4">
                  <p:embed/>
                  <p:pic>
                    <p:nvPicPr>
                      <p:cNvPr id="0" name="Picture 3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2636838"/>
                        <a:ext cx="2574925" cy="206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AutoShape 21"/>
          <p:cNvSpPr>
            <a:spLocks noChangeArrowheads="1"/>
          </p:cNvSpPr>
          <p:nvPr/>
        </p:nvSpPr>
        <p:spPr bwMode="auto">
          <a:xfrm rot="10800000">
            <a:off x="5420990" y="2763838"/>
            <a:ext cx="2016125" cy="1528762"/>
          </a:xfrm>
          <a:prstGeom prst="rtTriangle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5" name="AutoShape 23"/>
          <p:cNvSpPr>
            <a:spLocks noChangeArrowheads="1"/>
          </p:cNvSpPr>
          <p:nvPr/>
        </p:nvSpPr>
        <p:spPr bwMode="auto">
          <a:xfrm>
            <a:off x="5003478" y="3052763"/>
            <a:ext cx="2016125" cy="1528762"/>
          </a:xfrm>
          <a:prstGeom prst="rtTriangle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1580382"/>
              </p:ext>
            </p:extLst>
          </p:nvPr>
        </p:nvGraphicFramePr>
        <p:xfrm>
          <a:off x="4211960" y="3356992"/>
          <a:ext cx="7921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9" name="Equation" r:id="rId9" imgW="355446" imgH="228501" progId="Equation.DSMT4">
                  <p:embed/>
                </p:oleObj>
              </mc:Choice>
              <mc:Fallback>
                <p:oleObj name="Equation" r:id="rId9" imgW="355446" imgH="228501" progId="Equation.DSMT4">
                  <p:embed/>
                  <p:pic>
                    <p:nvPicPr>
                      <p:cNvPr id="0" name="Picture 3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3356992"/>
                        <a:ext cx="792162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6544953"/>
              </p:ext>
            </p:extLst>
          </p:nvPr>
        </p:nvGraphicFramePr>
        <p:xfrm>
          <a:off x="1403648" y="211413"/>
          <a:ext cx="3933825" cy="20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0" name="Equation" r:id="rId11" imgW="1765300" imgH="939800" progId="Equation.DSMT4">
                  <p:embed/>
                </p:oleObj>
              </mc:Choice>
              <mc:Fallback>
                <p:oleObj name="Equation" r:id="rId11" imgW="1765300" imgH="939800" progId="Equation.DSMT4">
                  <p:embed/>
                  <p:pic>
                    <p:nvPicPr>
                      <p:cNvPr id="0" name="Picture 3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11413"/>
                        <a:ext cx="3933825" cy="209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F8E3700-3B97-4744-B25A-562508D9AF23}" type="datetime1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/37</a:t>
            </a:r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17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animBg="1"/>
      <p:bldP spid="15" grpId="0" animBg="1"/>
      <p:bldP spid="19" grpId="0" animBg="1"/>
      <p:bldP spid="20" grpId="0" animBg="1"/>
      <p:bldP spid="24" grpId="0" animBg="1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2.1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矩阵及其运算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 smtClean="0">
                <a:solidFill>
                  <a:srgbClr val="000000"/>
                </a:solidFill>
              </a:rPr>
              <a:t>一</a:t>
            </a:r>
            <a:r>
              <a:rPr lang="zh-CN" altLang="en-US" dirty="0">
                <a:solidFill>
                  <a:srgbClr val="000000"/>
                </a:solidFill>
              </a:rPr>
              <a:t>矩阵基本概念</a:t>
            </a:r>
          </a:p>
        </p:txBody>
      </p:sp>
      <p:sp>
        <p:nvSpPr>
          <p:cNvPr id="11" name="AutoShape 16"/>
          <p:cNvSpPr>
            <a:spLocks noChangeArrowheads="1"/>
          </p:cNvSpPr>
          <p:nvPr/>
        </p:nvSpPr>
        <p:spPr bwMode="auto">
          <a:xfrm>
            <a:off x="5724128" y="260648"/>
            <a:ext cx="2083198" cy="649188"/>
          </a:xfrm>
          <a:prstGeom prst="wedgeEllipseCallout">
            <a:avLst>
              <a:gd name="adj1" fmla="val -122708"/>
              <a:gd name="adj2" fmla="val 207822"/>
            </a:avLst>
          </a:prstGeom>
          <a:solidFill>
            <a:srgbClr val="89E9E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eaLnBrk="1" hangingPunct="1"/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对称矩阵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611560" y="2492896"/>
            <a:ext cx="4854575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6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元素是实数的矩阵称为</a:t>
            </a:r>
            <a:r>
              <a:rPr kumimoji="1" lang="zh-CN" altLang="en-US" sz="26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实矩阵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；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11560" y="2996952"/>
            <a:ext cx="4665663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6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元素是复数的矩阵称为</a:t>
            </a:r>
            <a:r>
              <a:rPr kumimoji="1" lang="zh-CN" altLang="en-US" sz="26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复矩阵</a:t>
            </a:r>
            <a:r>
              <a:rPr kumimoji="1" lang="en-US" altLang="zh-CN" sz="2600" b="1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.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7064527"/>
              </p:ext>
            </p:extLst>
          </p:nvPr>
        </p:nvGraphicFramePr>
        <p:xfrm>
          <a:off x="1256531" y="288380"/>
          <a:ext cx="3819525" cy="20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6" name="Equation" r:id="rId3" imgW="1714500" imgH="939800" progId="Equation.DSMT4">
                  <p:embed/>
                </p:oleObj>
              </mc:Choice>
              <mc:Fallback>
                <p:oleObj name="Equation" r:id="rId3" imgW="1714500" imgH="939800" progId="Equation.DSMT4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6531" y="288380"/>
                        <a:ext cx="3819525" cy="209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Line 5"/>
          <p:cNvSpPr>
            <a:spLocks noChangeShapeType="1"/>
          </p:cNvSpPr>
          <p:nvPr/>
        </p:nvSpPr>
        <p:spPr bwMode="auto">
          <a:xfrm>
            <a:off x="2082476" y="544758"/>
            <a:ext cx="2411711" cy="17782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 flipV="1">
            <a:off x="3288331" y="1155430"/>
            <a:ext cx="1219200" cy="965200"/>
          </a:xfrm>
          <a:prstGeom prst="line">
            <a:avLst/>
          </a:prstGeom>
          <a:noFill/>
          <a:ln w="28575">
            <a:solidFill>
              <a:srgbClr val="3333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4" name="Line 6"/>
          <p:cNvSpPr>
            <a:spLocks noChangeShapeType="1"/>
          </p:cNvSpPr>
          <p:nvPr/>
        </p:nvSpPr>
        <p:spPr bwMode="auto">
          <a:xfrm flipV="1">
            <a:off x="2384599" y="580962"/>
            <a:ext cx="1899369" cy="1507618"/>
          </a:xfrm>
          <a:prstGeom prst="line">
            <a:avLst/>
          </a:prstGeom>
          <a:noFill/>
          <a:ln w="28575">
            <a:solidFill>
              <a:srgbClr val="3333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5" name="Line 6"/>
          <p:cNvSpPr>
            <a:spLocks noChangeShapeType="1"/>
          </p:cNvSpPr>
          <p:nvPr/>
        </p:nvSpPr>
        <p:spPr bwMode="auto">
          <a:xfrm flipV="1">
            <a:off x="2371575" y="639286"/>
            <a:ext cx="581302" cy="488076"/>
          </a:xfrm>
          <a:prstGeom prst="line">
            <a:avLst/>
          </a:prstGeom>
          <a:noFill/>
          <a:ln w="28575">
            <a:solidFill>
              <a:srgbClr val="3333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787278"/>
              </p:ext>
            </p:extLst>
          </p:nvPr>
        </p:nvGraphicFramePr>
        <p:xfrm>
          <a:off x="6220296" y="1268760"/>
          <a:ext cx="1016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7" name="Equation" r:id="rId5" imgW="1015920" imgH="457200" progId="Equation.DSMT4">
                  <p:embed/>
                </p:oleObj>
              </mc:Choice>
              <mc:Fallback>
                <p:oleObj name="Equation" r:id="rId5" imgW="10159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20296" y="1268760"/>
                        <a:ext cx="10160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145758" y="4896684"/>
            <a:ext cx="8026642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6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两个同型</a:t>
            </a:r>
            <a:r>
              <a:rPr kumimoji="1" lang="zh-CN" altLang="en-US" sz="26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矩阵</a:t>
            </a:r>
            <a:r>
              <a:rPr kumimoji="1" lang="zh-CN" altLang="en-US" sz="26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，对应元素</a:t>
            </a:r>
            <a:r>
              <a:rPr kumimoji="1" lang="zh-CN" altLang="en-US" sz="26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相等</a:t>
            </a:r>
            <a:r>
              <a:rPr kumimoji="1" lang="zh-CN" altLang="en-US" sz="26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，则</a:t>
            </a:r>
            <a:r>
              <a:rPr kumimoji="1" lang="zh-CN" altLang="en-US" sz="26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称矩阵 </a:t>
            </a:r>
            <a:r>
              <a:rPr kumimoji="1" lang="en-US" altLang="zh-CN" sz="26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6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6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与</a:t>
            </a:r>
            <a:r>
              <a:rPr kumimoji="1" lang="zh-CN" altLang="en-US" sz="26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6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B </a:t>
            </a:r>
            <a:r>
              <a:rPr kumimoji="1" lang="zh-CN" altLang="en-US" sz="26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相等</a:t>
            </a:r>
            <a:r>
              <a:rPr kumimoji="1" lang="zh-CN" altLang="en-US" sz="26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，记作 </a:t>
            </a:r>
            <a:r>
              <a:rPr kumimoji="1" lang="en-US" altLang="zh-CN" sz="2600" b="1" i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6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= </a:t>
            </a:r>
            <a:r>
              <a:rPr kumimoji="1" lang="en-US" altLang="zh-CN" sz="2600" b="1" i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en-US" altLang="zh-CN" sz="26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6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endParaRPr kumimoji="1" lang="en-US" altLang="zh-CN" sz="2600" b="1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5007936"/>
              </p:ext>
            </p:extLst>
          </p:nvPr>
        </p:nvGraphicFramePr>
        <p:xfrm>
          <a:off x="884659" y="4193902"/>
          <a:ext cx="264477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8" name="公式" r:id="rId7" imgW="761669" imgH="241195" progId="Equation.3">
                  <p:embed/>
                </p:oleObj>
              </mc:Choice>
              <mc:Fallback>
                <p:oleObj name="公式" r:id="rId7" imgW="761669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659" y="4193902"/>
                        <a:ext cx="2644775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4785550"/>
              </p:ext>
            </p:extLst>
          </p:nvPr>
        </p:nvGraphicFramePr>
        <p:xfrm>
          <a:off x="3627859" y="4187552"/>
          <a:ext cx="260032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9" name="公式" r:id="rId9" imgW="748975" imgH="241195" progId="Equation.3">
                  <p:embed/>
                </p:oleObj>
              </mc:Choice>
              <mc:Fallback>
                <p:oleObj name="公式" r:id="rId9" imgW="748975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7859" y="4187552"/>
                        <a:ext cx="2600325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/>
          <p:nvPr/>
        </p:nvSpPr>
        <p:spPr>
          <a:xfrm>
            <a:off x="169601" y="3645024"/>
            <a:ext cx="777686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两个矩阵的行数相等、列数相等时，称为</a:t>
            </a:r>
            <a:r>
              <a:rPr kumimoji="1" lang="zh-CN" altLang="en-US" sz="2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同型</a:t>
            </a:r>
            <a:r>
              <a:rPr kumimoji="1" lang="zh-CN" altLang="en-US" sz="26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矩阵</a:t>
            </a:r>
            <a:r>
              <a:rPr kumimoji="1" lang="zh-CN" altLang="en-US" sz="2600" b="1" dirty="0" smtClean="0">
                <a:latin typeface="宋体" pitchFamily="2" charset="-122"/>
                <a:ea typeface="宋体" pitchFamily="2" charset="-122"/>
              </a:rPr>
              <a:t>；</a:t>
            </a:r>
            <a:endParaRPr lang="zh-CN" altLang="en-US" sz="26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A8300C0-FCAC-40BC-BD69-E0775769B763}" type="datetime1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/37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17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utoUpdateAnimBg="0"/>
      <p:bldP spid="13" grpId="0" autoUpdateAnimBg="0"/>
      <p:bldP spid="14" grpId="0" animBg="1"/>
      <p:bldP spid="15" grpId="0" animBg="1"/>
      <p:bldP spid="34" grpId="0" animBg="1"/>
      <p:bldP spid="35" grpId="0" animBg="1"/>
      <p:bldP spid="16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2.1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</a:rPr>
              <a:t>矩阵</a:t>
            </a:r>
            <a:r>
              <a:rPr lang="zh-CN" altLang="en-US" dirty="0">
                <a:solidFill>
                  <a:srgbClr val="000000"/>
                </a:solidFill>
              </a:rPr>
              <a:t>及其运算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endParaRPr lang="en-US" altLang="zh-CN" dirty="0" smtClean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 smtClean="0">
                <a:solidFill>
                  <a:srgbClr val="000000"/>
                </a:solidFill>
              </a:rPr>
              <a:t>二</a:t>
            </a:r>
            <a:r>
              <a:rPr lang="zh-CN" altLang="zh-CN" dirty="0" smtClean="0">
                <a:solidFill>
                  <a:srgbClr val="000000"/>
                </a:solidFill>
              </a:rPr>
              <a:t>矩阵</a:t>
            </a:r>
            <a:r>
              <a:rPr lang="zh-CN" altLang="zh-CN" dirty="0">
                <a:solidFill>
                  <a:srgbClr val="000000"/>
                </a:solidFill>
              </a:rPr>
              <a:t>的运算</a:t>
            </a:r>
            <a:endParaRPr lang="zh-CN" altLang="en-US" dirty="0">
              <a:solidFill>
                <a:srgbClr val="000000"/>
              </a:solidFill>
            </a:endParaRPr>
          </a:p>
          <a:p>
            <a:endParaRPr lang="en-US" altLang="zh-CN" dirty="0" smtClean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434083" y="1368723"/>
            <a:ext cx="790575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定义：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设有两个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en-US" altLang="en-US" sz="2400" b="1" dirty="0" err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×</a:t>
            </a:r>
            <a:r>
              <a:rPr kumimoji="1"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矩阵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= (</a:t>
            </a:r>
            <a:r>
              <a:rPr kumimoji="1"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i="1" baseline="-25000" dirty="0" err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ij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= (</a:t>
            </a:r>
            <a:r>
              <a:rPr kumimoji="1"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en-US" altLang="zh-CN" sz="2400" b="1" i="1" baseline="-25000" dirty="0" err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ij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那么矩阵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B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的和记作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＋</a:t>
            </a:r>
            <a:r>
              <a:rPr kumimoji="1" lang="en-US" altLang="zh-CN" sz="2400" b="1" i="1" dirty="0" smtClean="0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，规定为</a:t>
            </a:r>
          </a:p>
        </p:txBody>
      </p:sp>
      <p:graphicFrame>
        <p:nvGraphicFramePr>
          <p:cNvPr id="22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8264304"/>
              </p:ext>
            </p:extLst>
          </p:nvPr>
        </p:nvGraphicFramePr>
        <p:xfrm>
          <a:off x="1363663" y="2598738"/>
          <a:ext cx="5953125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1" name="Equation" r:id="rId3" imgW="2971800" imgH="939800" progId="Equation.DSMT4">
                  <p:embed/>
                </p:oleObj>
              </mc:Choice>
              <mc:Fallback>
                <p:oleObj name="Equation" r:id="rId3" imgW="2971800" imgH="939800" progId="Equation.DSMT4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663" y="2598738"/>
                        <a:ext cx="5953125" cy="188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434083" y="4672311"/>
            <a:ext cx="790733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说明：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只有当两个矩阵是同型矩阵时，才能进行加法运算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9" name="矩形 8"/>
          <p:cNvSpPr/>
          <p:nvPr/>
        </p:nvSpPr>
        <p:spPr>
          <a:xfrm>
            <a:off x="539552" y="529516"/>
            <a:ext cx="2145411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加法运算</a:t>
            </a:r>
            <a:endParaRPr lang="zh-CN" alt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434083" y="5332865"/>
            <a:ext cx="790733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运算规则：交换律、结合律</a:t>
            </a:r>
            <a:endParaRPr kumimoji="1" lang="en-US" altLang="zh-CN" sz="2400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DB2A679-0CA1-4AC4-BDE8-08F624133139}" type="datetime1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/37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23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9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3200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endParaRPr lang="en-US" altLang="zh-CN" sz="3200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3200" dirty="0" smtClean="0">
                <a:solidFill>
                  <a:srgbClr val="000000"/>
                </a:solidFill>
              </a:rPr>
              <a:t>复</a:t>
            </a:r>
            <a:endParaRPr lang="en-US" altLang="zh-CN" sz="3200" dirty="0" smtClean="0">
              <a:solidFill>
                <a:srgbClr val="000000"/>
              </a:solidFill>
            </a:endParaRPr>
          </a:p>
          <a:p>
            <a:endParaRPr lang="en-US" altLang="zh-CN" sz="3200" dirty="0">
              <a:solidFill>
                <a:srgbClr val="000000"/>
              </a:solidFill>
            </a:endParaRPr>
          </a:p>
          <a:p>
            <a:endParaRPr lang="en-US" altLang="zh-CN" sz="3200" dirty="0" smtClean="0">
              <a:solidFill>
                <a:srgbClr val="000000"/>
              </a:solidFill>
            </a:endParaRPr>
          </a:p>
          <a:p>
            <a:r>
              <a:rPr lang="zh-CN" altLang="en-US" sz="3200" dirty="0" smtClean="0">
                <a:solidFill>
                  <a:srgbClr val="000000"/>
                </a:solidFill>
              </a:rPr>
              <a:t>习</a:t>
            </a:r>
            <a:endParaRPr lang="zh-CN" altLang="en-US" sz="3200" dirty="0">
              <a:solidFill>
                <a:srgbClr val="00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3F63471-4429-4449-8460-E9E26CDB516A}" type="datetime1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/37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87633" y="332656"/>
            <a:ext cx="7746509" cy="148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zh-CN" altLang="zh-CN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任意</a:t>
            </a:r>
            <a:r>
              <a:rPr lang="zh-CN" altLang="zh-CN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的具体</a:t>
            </a:r>
            <a:r>
              <a:rPr lang="zh-CN" altLang="zh-CN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数字</a:t>
            </a:r>
            <a:r>
              <a:rPr lang="zh-CN" altLang="zh-CN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行列式</a:t>
            </a:r>
            <a:r>
              <a:rPr lang="zh-CN" altLang="zh-CN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zh-CN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计算</a:t>
            </a:r>
            <a:endParaRPr lang="en-US" altLang="zh-CN" sz="26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</a:pPr>
            <a:r>
              <a:rPr lang="zh-CN" altLang="zh-CN" sz="2600" b="1" dirty="0" smtClean="0">
                <a:latin typeface="Times New Roman" pitchFamily="18" charset="0"/>
                <a:cs typeface="Times New Roman" pitchFamily="18" charset="0"/>
              </a:rPr>
              <a:t>计算方法主要是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利用</a:t>
            </a:r>
            <a:r>
              <a:rPr lang="zh-CN" altLang="zh-CN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行列式性质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和行列式</a:t>
            </a:r>
            <a:r>
              <a:rPr lang="zh-CN" altLang="zh-CN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按行展开定理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把</a:t>
            </a:r>
            <a:r>
              <a:rPr lang="zh-CN" altLang="zh-CN" sz="2600" b="1" dirty="0" smtClean="0">
                <a:latin typeface="Times New Roman" pitchFamily="18" charset="0"/>
                <a:cs typeface="Times New Roman" pitchFamily="18" charset="0"/>
              </a:rPr>
              <a:t>行列式</a:t>
            </a:r>
            <a:r>
              <a:rPr lang="zh-CN" altLang="zh-CN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降</a:t>
            </a:r>
            <a:r>
              <a:rPr lang="zh-CN" altLang="zh-CN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阶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                                    </a:t>
            </a:r>
            <a:endParaRPr lang="zh-CN" altLang="zh-CN" sz="2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8068" y="332656"/>
            <a:ext cx="110321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题型</a:t>
            </a:r>
            <a:r>
              <a:rPr lang="en-US" altLang="zh-CN" sz="28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19672" y="1897668"/>
            <a:ext cx="55948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002060"/>
                </a:solidFill>
              </a:rPr>
              <a:t>行列式每行（列）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元素之和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都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相等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5536" y="1878504"/>
            <a:ext cx="110321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题型</a:t>
            </a:r>
            <a:r>
              <a:rPr lang="en-US" altLang="zh-CN" sz="28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2434" y="2780928"/>
            <a:ext cx="110321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题型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27875" y="281651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箭形行列式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7504" y="3573016"/>
            <a:ext cx="813690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除去对角线上的元素</a:t>
            </a:r>
            <a:r>
              <a:rPr lang="zh-CN" altLang="en-US" sz="2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，任意两行</a:t>
            </a:r>
            <a:r>
              <a:rPr lang="en-US" altLang="zh-CN" sz="26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(</a:t>
            </a:r>
            <a:r>
              <a:rPr lang="zh-CN" altLang="en-US" sz="2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列</a:t>
            </a:r>
            <a:r>
              <a:rPr lang="en-US" altLang="zh-CN" sz="2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)</a:t>
            </a:r>
            <a:r>
              <a:rPr lang="zh-CN" altLang="en-US" sz="26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元素对应成比例</a:t>
            </a:r>
            <a:endParaRPr lang="en-US" altLang="zh-CN" sz="26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66239" y="4281317"/>
            <a:ext cx="110321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题型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2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91680" y="4316903"/>
            <a:ext cx="6552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dirty="0"/>
              <a:t>直接利用按行（列）展开定理展开，找递推规律（适用于零元很多，每行或者每列最多有两个或三个非零的元素</a:t>
            </a:r>
            <a:r>
              <a:rPr lang="zh-CN" altLang="zh-CN" sz="2400" b="1" dirty="0" smtClean="0"/>
              <a:t>）</a:t>
            </a:r>
            <a:endParaRPr lang="zh-CN" altLang="zh-CN" sz="2400" dirty="0"/>
          </a:p>
        </p:txBody>
      </p:sp>
      <p:sp>
        <p:nvSpPr>
          <p:cNvPr id="17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1.1  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行列式性质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与按行展开定理</a:t>
            </a:r>
            <a:endParaRPr lang="zh-CN" altLang="zh-CN" sz="32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10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 animBg="1"/>
      <p:bldP spid="15" grpId="0" animBg="1"/>
      <p:bldP spid="16" grpId="0"/>
      <p:bldP spid="19" grpId="0" animBg="1"/>
      <p:bldP spid="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2.1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</a:rPr>
              <a:t>矩阵</a:t>
            </a:r>
            <a:r>
              <a:rPr lang="zh-CN" altLang="en-US" dirty="0">
                <a:solidFill>
                  <a:srgbClr val="000000"/>
                </a:solidFill>
              </a:rPr>
              <a:t>及其运算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endParaRPr lang="en-US" altLang="zh-CN" dirty="0" smtClean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 smtClean="0">
                <a:solidFill>
                  <a:srgbClr val="000000"/>
                </a:solidFill>
              </a:rPr>
              <a:t>二</a:t>
            </a:r>
            <a:r>
              <a:rPr lang="zh-CN" altLang="zh-CN" dirty="0" smtClean="0">
                <a:solidFill>
                  <a:srgbClr val="000000"/>
                </a:solidFill>
              </a:rPr>
              <a:t>矩阵</a:t>
            </a:r>
            <a:r>
              <a:rPr lang="zh-CN" altLang="zh-CN" dirty="0">
                <a:solidFill>
                  <a:srgbClr val="000000"/>
                </a:solidFill>
              </a:rPr>
              <a:t>的运算</a:t>
            </a:r>
            <a:endParaRPr lang="zh-CN" altLang="en-US" dirty="0">
              <a:solidFill>
                <a:srgbClr val="000000"/>
              </a:solidFill>
            </a:endParaRPr>
          </a:p>
          <a:p>
            <a:endParaRPr lang="en-US" altLang="zh-CN" dirty="0" smtClean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9552" y="529516"/>
            <a:ext cx="2145411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加法运算</a:t>
            </a:r>
            <a:endParaRPr lang="zh-CN" alt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934732"/>
              </p:ext>
            </p:extLst>
          </p:nvPr>
        </p:nvGraphicFramePr>
        <p:xfrm>
          <a:off x="611560" y="1340768"/>
          <a:ext cx="2951162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48" name="Equation" r:id="rId3" imgW="1473120" imgH="469800" progId="Equation.DSMT4">
                  <p:embed/>
                </p:oleObj>
              </mc:Choice>
              <mc:Fallback>
                <p:oleObj name="Equation" r:id="rId3" imgW="1473120" imgH="469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340768"/>
                        <a:ext cx="2951162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642740"/>
              </p:ext>
            </p:extLst>
          </p:nvPr>
        </p:nvGraphicFramePr>
        <p:xfrm>
          <a:off x="3726408" y="1337072"/>
          <a:ext cx="2717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49" name="Equation" r:id="rId5" imgW="2717640" imgH="939600" progId="Equation.DSMT4">
                  <p:embed/>
                </p:oleObj>
              </mc:Choice>
              <mc:Fallback>
                <p:oleObj name="Equation" r:id="rId5" imgW="271764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26408" y="1337072"/>
                        <a:ext cx="2717800" cy="93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807435"/>
              </p:ext>
            </p:extLst>
          </p:nvPr>
        </p:nvGraphicFramePr>
        <p:xfrm>
          <a:off x="595313" y="2565400"/>
          <a:ext cx="22383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50" name="Equation" r:id="rId7" imgW="1117440" imgH="203040" progId="Equation.DSMT4">
                  <p:embed/>
                </p:oleObj>
              </mc:Choice>
              <mc:Fallback>
                <p:oleObj name="Equation" r:id="rId7" imgW="1117440" imgH="20304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3" y="2565400"/>
                        <a:ext cx="223837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2188009"/>
              </p:ext>
            </p:extLst>
          </p:nvPr>
        </p:nvGraphicFramePr>
        <p:xfrm>
          <a:off x="658813" y="3284538"/>
          <a:ext cx="3001962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51" name="Equation" r:id="rId9" imgW="1498320" imgH="469800" progId="Equation.DSMT4">
                  <p:embed/>
                </p:oleObj>
              </mc:Choice>
              <mc:Fallback>
                <p:oleObj name="Equation" r:id="rId9" imgW="1498320" imgH="4698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3" y="3284538"/>
                        <a:ext cx="3001962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246641"/>
              </p:ext>
            </p:extLst>
          </p:nvPr>
        </p:nvGraphicFramePr>
        <p:xfrm>
          <a:off x="3956050" y="3282950"/>
          <a:ext cx="2695575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52" name="Equation" r:id="rId11" imgW="1346040" imgH="469800" progId="Equation.DSMT4">
                  <p:embed/>
                </p:oleObj>
              </mc:Choice>
              <mc:Fallback>
                <p:oleObj name="Equation" r:id="rId11" imgW="1346040" imgH="4698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6050" y="3282950"/>
                        <a:ext cx="2695575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8E8B81-9925-4686-ADA1-10ACDF86D556}" type="datetime1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/37</a:t>
            </a:r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07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2.1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</a:rPr>
              <a:t>矩阵</a:t>
            </a:r>
            <a:r>
              <a:rPr lang="zh-CN" altLang="en-US" dirty="0">
                <a:solidFill>
                  <a:srgbClr val="000000"/>
                </a:solidFill>
              </a:rPr>
              <a:t>及其运算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endParaRPr lang="en-US" altLang="zh-CN" dirty="0" smtClean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 smtClean="0">
                <a:solidFill>
                  <a:srgbClr val="000000"/>
                </a:solidFill>
              </a:rPr>
              <a:t>二</a:t>
            </a:r>
            <a:r>
              <a:rPr lang="zh-CN" altLang="zh-CN" dirty="0" smtClean="0">
                <a:solidFill>
                  <a:srgbClr val="000000"/>
                </a:solidFill>
              </a:rPr>
              <a:t>矩阵</a:t>
            </a:r>
            <a:r>
              <a:rPr lang="zh-CN" altLang="zh-CN" dirty="0">
                <a:solidFill>
                  <a:srgbClr val="000000"/>
                </a:solidFill>
              </a:rPr>
              <a:t>的运算</a:t>
            </a:r>
            <a:endParaRPr lang="zh-CN" altLang="en-US" dirty="0">
              <a:solidFill>
                <a:srgbClr val="000000"/>
              </a:solidFill>
            </a:endParaRPr>
          </a:p>
          <a:p>
            <a:endParaRPr lang="en-US" altLang="zh-CN" dirty="0" smtClean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0" name="Rectangle 2"/>
          <p:cNvSpPr>
            <a:spLocks noChangeAspect="1" noChangeArrowheads="1"/>
          </p:cNvSpPr>
          <p:nvPr/>
        </p:nvSpPr>
        <p:spPr bwMode="auto">
          <a:xfrm>
            <a:off x="3347864" y="620688"/>
            <a:ext cx="30963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zh-CN" altLang="zh-CN" sz="2400" b="1" dirty="0">
                <a:latin typeface="宋体" pitchFamily="2" charset="-122"/>
                <a:ea typeface="宋体" pitchFamily="2" charset="-122"/>
              </a:rPr>
              <a:t>以后简称数乘运算）</a:t>
            </a:r>
            <a:endParaRPr lang="zh-CN" altLang="en-US" sz="2400" b="1" dirty="0" smtClean="0">
              <a:solidFill>
                <a:srgbClr val="00007D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639763" y="1340768"/>
            <a:ext cx="7100589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定义：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数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l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与矩阵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的乘积记作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 smtClean="0">
                <a:solidFill>
                  <a:srgbClr val="FF0000"/>
                </a:solidFill>
                <a:latin typeface="Symbol" pitchFamily="18" charset="2"/>
                <a:ea typeface="楷体_GB2312" pitchFamily="49" charset="-122"/>
              </a:rPr>
              <a:t>l</a:t>
            </a:r>
            <a:r>
              <a:rPr kumimoji="1"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A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，规定为</a:t>
            </a:r>
          </a:p>
        </p:txBody>
      </p:sp>
      <p:graphicFrame>
        <p:nvGraphicFramePr>
          <p:cNvPr id="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333382"/>
              </p:ext>
            </p:extLst>
          </p:nvPr>
        </p:nvGraphicFramePr>
        <p:xfrm>
          <a:off x="2130425" y="1988840"/>
          <a:ext cx="4859338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8" name="Equation" r:id="rId3" imgW="2425700" imgH="939800" progId="Equation.DSMT4">
                  <p:embed/>
                </p:oleObj>
              </mc:Choice>
              <mc:Fallback>
                <p:oleObj name="Equation" r:id="rId3" imgW="2425700" imgH="939800" progId="Equation.DSMT4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0425" y="1988840"/>
                        <a:ext cx="4859338" cy="201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539552" y="620688"/>
            <a:ext cx="2952328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数与矩阵相乘</a:t>
            </a:r>
            <a:endParaRPr lang="zh-CN" alt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434083" y="4284613"/>
            <a:ext cx="790733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运算规则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：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（</a:t>
            </a:r>
            <a:r>
              <a:rPr kumimoji="1" lang="en-US" altLang="zh-CN" sz="2400" b="1" dirty="0" smtClean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1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）（</a:t>
            </a:r>
            <a:r>
              <a:rPr kumimoji="1" lang="zh-CN" altLang="en-US" sz="2400" b="1" i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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  <a:sym typeface="Symbol"/>
              </a:rPr>
              <a:t>）</a:t>
            </a:r>
            <a:r>
              <a:rPr kumimoji="1" lang="en-US" altLang="zh-CN" sz="2400" b="1" i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A</a:t>
            </a:r>
            <a:r>
              <a:rPr kumimoji="1" lang="en-US" altLang="zh-CN" sz="2400" b="1" dirty="0" smtClean="0">
                <a:latin typeface="楷体_GB2312" pitchFamily="49" charset="-122"/>
                <a:ea typeface="楷体_GB2312" pitchFamily="49" charset="-122"/>
                <a:sym typeface="Symbol"/>
              </a:rPr>
              <a:t>=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 </a:t>
            </a:r>
            <a:r>
              <a:rPr kumimoji="1" lang="zh-CN" altLang="en-US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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（</a:t>
            </a:r>
            <a:r>
              <a:rPr kumimoji="1" lang="zh-CN" altLang="en-US" sz="2400" b="1" i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</a:t>
            </a:r>
            <a:r>
              <a:rPr kumimoji="1" lang="en-US" altLang="zh-CN" sz="2400" b="1" i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A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)</a:t>
            </a:r>
            <a:endParaRPr kumimoji="1"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415495" y="4806127"/>
            <a:ext cx="790733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    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（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2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）（</a:t>
            </a:r>
            <a:r>
              <a:rPr kumimoji="1" lang="zh-CN" altLang="en-US" sz="2400" b="1" i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</a:t>
            </a:r>
            <a:r>
              <a:rPr kumimoji="1" lang="en-US" altLang="zh-CN" sz="2400" b="1" i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+</a:t>
            </a:r>
            <a:r>
              <a:rPr kumimoji="1" lang="zh-CN" altLang="en-US" sz="2400" b="1" i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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  <a:sym typeface="Symbol"/>
              </a:rPr>
              <a:t>）</a:t>
            </a:r>
            <a:r>
              <a:rPr kumimoji="1" lang="en-US" altLang="zh-CN" sz="2400" b="1" i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A</a:t>
            </a:r>
            <a:r>
              <a:rPr kumimoji="1" lang="en-US" altLang="zh-CN" sz="2400" b="1" dirty="0" smtClean="0">
                <a:latin typeface="楷体_GB2312" pitchFamily="49" charset="-122"/>
                <a:ea typeface="楷体_GB2312" pitchFamily="49" charset="-122"/>
                <a:sym typeface="Symbol"/>
              </a:rPr>
              <a:t>=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 </a:t>
            </a:r>
            <a:r>
              <a:rPr kumimoji="1" lang="zh-CN" altLang="en-US" sz="2400" b="1" i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</a:t>
            </a:r>
            <a:r>
              <a:rPr kumimoji="1" lang="en-US" altLang="zh-CN" sz="2400" b="1" i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A+</a:t>
            </a:r>
            <a:r>
              <a:rPr kumimoji="1" lang="zh-CN" altLang="en-US" sz="2400" b="1" i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</a:t>
            </a:r>
            <a:r>
              <a:rPr kumimoji="1" lang="en-US" altLang="zh-CN" sz="2400" b="1" i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A</a:t>
            </a:r>
            <a:endParaRPr kumimoji="1"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611560" y="5257456"/>
            <a:ext cx="583264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 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         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（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3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） </a:t>
            </a:r>
            <a:r>
              <a:rPr kumimoji="1" lang="zh-CN" altLang="en-US" sz="2400" b="1" i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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(</a:t>
            </a:r>
            <a:r>
              <a:rPr kumimoji="1" lang="en-US" altLang="zh-CN" sz="2400" b="1" i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A+B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)</a:t>
            </a:r>
            <a:r>
              <a:rPr kumimoji="1" lang="en-US" altLang="zh-CN" sz="2400" b="1" dirty="0" smtClean="0">
                <a:latin typeface="楷体_GB2312" pitchFamily="49" charset="-122"/>
                <a:ea typeface="楷体_GB2312" pitchFamily="49" charset="-122"/>
                <a:sym typeface="Symbol"/>
              </a:rPr>
              <a:t>=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 </a:t>
            </a:r>
            <a:r>
              <a:rPr kumimoji="1" lang="zh-CN" altLang="en-US" sz="2400" b="1" i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</a:t>
            </a:r>
            <a:r>
              <a:rPr kumimoji="1" lang="en-US" altLang="zh-CN" sz="2400" b="1" i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A+</a:t>
            </a:r>
            <a:r>
              <a:rPr kumimoji="1" lang="zh-CN" altLang="en-US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 </a:t>
            </a:r>
            <a:r>
              <a:rPr kumimoji="1" lang="zh-CN" altLang="en-US" sz="2400" b="1" i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</a:t>
            </a:r>
            <a:r>
              <a:rPr kumimoji="1" lang="en-US" altLang="zh-CN" sz="2400" b="1" i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B</a:t>
            </a:r>
            <a:endParaRPr kumimoji="1"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5B5AB96-538F-43B7-AA4C-49C624439573}" type="datetime1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/37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23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2.1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</a:rPr>
              <a:t>矩阵</a:t>
            </a:r>
            <a:r>
              <a:rPr lang="zh-CN" altLang="en-US" dirty="0">
                <a:solidFill>
                  <a:srgbClr val="000000"/>
                </a:solidFill>
              </a:rPr>
              <a:t>及其运算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endParaRPr lang="en-US" altLang="zh-CN" dirty="0" smtClean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 smtClean="0">
                <a:solidFill>
                  <a:srgbClr val="000000"/>
                </a:solidFill>
              </a:rPr>
              <a:t>二</a:t>
            </a:r>
            <a:r>
              <a:rPr lang="zh-CN" altLang="zh-CN" dirty="0" smtClean="0">
                <a:solidFill>
                  <a:srgbClr val="000000"/>
                </a:solidFill>
              </a:rPr>
              <a:t>矩阵</a:t>
            </a:r>
            <a:r>
              <a:rPr lang="zh-CN" altLang="zh-CN" dirty="0">
                <a:solidFill>
                  <a:srgbClr val="000000"/>
                </a:solidFill>
              </a:rPr>
              <a:t>的运算</a:t>
            </a:r>
            <a:endParaRPr lang="zh-CN" altLang="en-US" dirty="0">
              <a:solidFill>
                <a:srgbClr val="000000"/>
              </a:solidFill>
            </a:endParaRPr>
          </a:p>
          <a:p>
            <a:endParaRPr lang="en-US" altLang="zh-CN" dirty="0" smtClean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9552" y="620688"/>
            <a:ext cx="2952328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数与矩阵相乘</a:t>
            </a:r>
            <a:endParaRPr lang="zh-CN" alt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4168332"/>
              </p:ext>
            </p:extLst>
          </p:nvPr>
        </p:nvGraphicFramePr>
        <p:xfrm>
          <a:off x="585788" y="1341438"/>
          <a:ext cx="3001962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95" name="Equation" r:id="rId3" imgW="1498320" imgH="469800" progId="Equation.DSMT4">
                  <p:embed/>
                </p:oleObj>
              </mc:Choice>
              <mc:Fallback>
                <p:oleObj name="Equation" r:id="rId3" imgW="1498320" imgH="4698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" y="1341438"/>
                        <a:ext cx="3001962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8976912"/>
              </p:ext>
            </p:extLst>
          </p:nvPr>
        </p:nvGraphicFramePr>
        <p:xfrm>
          <a:off x="582613" y="2565400"/>
          <a:ext cx="22637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96" name="Equation" r:id="rId5" imgW="1130040" imgH="203040" progId="Equation.DSMT4">
                  <p:embed/>
                </p:oleObj>
              </mc:Choice>
              <mc:Fallback>
                <p:oleObj name="Equation" r:id="rId5" imgW="1130040" imgH="20304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13" y="2565400"/>
                        <a:ext cx="226377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485233"/>
              </p:ext>
            </p:extLst>
          </p:nvPr>
        </p:nvGraphicFramePr>
        <p:xfrm>
          <a:off x="696913" y="3284538"/>
          <a:ext cx="2925762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97" name="Equation" r:id="rId7" imgW="1460160" imgH="469800" progId="Equation.DSMT4">
                  <p:embed/>
                </p:oleObj>
              </mc:Choice>
              <mc:Fallback>
                <p:oleObj name="Equation" r:id="rId7" imgW="1460160" imgH="4698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3" y="3284538"/>
                        <a:ext cx="2925762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2194302"/>
              </p:ext>
            </p:extLst>
          </p:nvPr>
        </p:nvGraphicFramePr>
        <p:xfrm>
          <a:off x="3930650" y="3282950"/>
          <a:ext cx="2744788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98" name="Equation" r:id="rId9" imgW="1371600" imgH="469800" progId="Equation.DSMT4">
                  <p:embed/>
                </p:oleObj>
              </mc:Choice>
              <mc:Fallback>
                <p:oleObj name="Equation" r:id="rId9" imgW="1371600" imgH="4698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0650" y="3282950"/>
                        <a:ext cx="2744788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642740"/>
              </p:ext>
            </p:extLst>
          </p:nvPr>
        </p:nvGraphicFramePr>
        <p:xfrm>
          <a:off x="3725863" y="1336675"/>
          <a:ext cx="2717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99" name="Equation" r:id="rId11" imgW="2717640" imgH="939600" progId="Equation.DSMT4">
                  <p:embed/>
                </p:oleObj>
              </mc:Choice>
              <mc:Fallback>
                <p:oleObj name="Equation" r:id="rId11" imgW="2717640" imgH="9396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5863" y="1336675"/>
                        <a:ext cx="27178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7136311"/>
              </p:ext>
            </p:extLst>
          </p:nvPr>
        </p:nvGraphicFramePr>
        <p:xfrm>
          <a:off x="1259632" y="4579590"/>
          <a:ext cx="3127375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00" name="Equation" r:id="rId13" imgW="1562040" imgH="469800" progId="Equation.DSMT4">
                  <p:embed/>
                </p:oleObj>
              </mc:Choice>
              <mc:Fallback>
                <p:oleObj name="Equation" r:id="rId13" imgW="1562040" imgH="46980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579590"/>
                        <a:ext cx="3127375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日期占位符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0D47CC9-4B54-48D5-A4E3-A103F5FFBB92}" type="datetime1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/37</a:t>
            </a:r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0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2.1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矩阵及其运算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endParaRPr lang="en-US" altLang="zh-CN" dirty="0" smtClean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 smtClean="0">
                <a:solidFill>
                  <a:srgbClr val="000000"/>
                </a:solidFill>
              </a:rPr>
              <a:t>二</a:t>
            </a:r>
            <a:r>
              <a:rPr lang="zh-CN" altLang="zh-CN" dirty="0" smtClean="0">
                <a:solidFill>
                  <a:srgbClr val="000000"/>
                </a:solidFill>
              </a:rPr>
              <a:t>矩阵</a:t>
            </a:r>
            <a:r>
              <a:rPr lang="zh-CN" altLang="zh-CN" dirty="0">
                <a:solidFill>
                  <a:srgbClr val="000000"/>
                </a:solidFill>
              </a:rPr>
              <a:t>的运算</a:t>
            </a:r>
            <a:endParaRPr lang="zh-CN" altLang="en-US" dirty="0">
              <a:solidFill>
                <a:srgbClr val="000000"/>
              </a:solidFill>
            </a:endParaRPr>
          </a:p>
          <a:p>
            <a:endParaRPr lang="en-US" altLang="zh-CN" dirty="0" smtClean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578099" y="1565275"/>
            <a:ext cx="790575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定义：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设          ，         ，那么规定矩阵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与矩阵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B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的乘积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AB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是一个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en-US" altLang="en-US" sz="2400" b="1" dirty="0" err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×</a:t>
            </a:r>
            <a:r>
              <a:rPr kumimoji="1"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矩阵       ，其中</a:t>
            </a:r>
          </a:p>
        </p:txBody>
      </p:sp>
      <p:graphicFrame>
        <p:nvGraphicFramePr>
          <p:cNvPr id="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2478370"/>
              </p:ext>
            </p:extLst>
          </p:nvPr>
        </p:nvGraphicFramePr>
        <p:xfrm>
          <a:off x="1911350" y="1722438"/>
          <a:ext cx="1473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43" name="Equation" r:id="rId3" imgW="736600" imgH="241300" progId="Equation.DSMT4">
                  <p:embed/>
                </p:oleObj>
              </mc:Choice>
              <mc:Fallback>
                <p:oleObj name="Equation" r:id="rId3" imgW="736600" imgH="241300" progId="Equation.DSMT4">
                  <p:embed/>
                  <p:pic>
                    <p:nvPicPr>
                      <p:cNvPr id="0" name="Picture 3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350" y="1722438"/>
                        <a:ext cx="14732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0478184"/>
              </p:ext>
            </p:extLst>
          </p:nvPr>
        </p:nvGraphicFramePr>
        <p:xfrm>
          <a:off x="3665786" y="1722438"/>
          <a:ext cx="14208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44" name="Equation" r:id="rId5" imgW="710891" imgH="241195" progId="Equation.DSMT4">
                  <p:embed/>
                </p:oleObj>
              </mc:Choice>
              <mc:Fallback>
                <p:oleObj name="Equation" r:id="rId5" imgW="710891" imgH="241195" progId="Equation.DSMT4">
                  <p:embed/>
                  <p:pic>
                    <p:nvPicPr>
                      <p:cNvPr id="0" name="Picture 3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5786" y="1722438"/>
                        <a:ext cx="1420813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326864"/>
              </p:ext>
            </p:extLst>
          </p:nvPr>
        </p:nvGraphicFramePr>
        <p:xfrm>
          <a:off x="5038576" y="2349500"/>
          <a:ext cx="1117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45" name="Equation" r:id="rId7" imgW="558558" imgH="241195" progId="Equation.DSMT4">
                  <p:embed/>
                </p:oleObj>
              </mc:Choice>
              <mc:Fallback>
                <p:oleObj name="Equation" r:id="rId7" imgW="558558" imgH="241195" progId="Equation.DSMT4">
                  <p:embed/>
                  <p:pic>
                    <p:nvPicPr>
                      <p:cNvPr id="0" name="Picture 3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8576" y="2349500"/>
                        <a:ext cx="11176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044275"/>
              </p:ext>
            </p:extLst>
          </p:nvPr>
        </p:nvGraphicFramePr>
        <p:xfrm>
          <a:off x="1694111" y="2781300"/>
          <a:ext cx="5583238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46" name="Equation" r:id="rId9" imgW="2527300" imgH="431800" progId="Equation.DSMT4">
                  <p:embed/>
                </p:oleObj>
              </mc:Choice>
              <mc:Fallback>
                <p:oleObj name="Equation" r:id="rId9" imgW="2527300" imgH="431800" progId="Equation.DSMT4">
                  <p:embed/>
                  <p:pic>
                    <p:nvPicPr>
                      <p:cNvPr id="0" name="Picture 3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4111" y="2781300"/>
                        <a:ext cx="5583238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7705771"/>
              </p:ext>
            </p:extLst>
          </p:nvPr>
        </p:nvGraphicFramePr>
        <p:xfrm>
          <a:off x="4499992" y="3846513"/>
          <a:ext cx="3824288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47" name="Equation" r:id="rId11" imgW="1739900" imgH="203200" progId="Equation.DSMT4">
                  <p:embed/>
                </p:oleObj>
              </mc:Choice>
              <mc:Fallback>
                <p:oleObj name="Equation" r:id="rId11" imgW="1739900" imgH="203200" progId="Equation.DSMT4">
                  <p:embed/>
                  <p:pic>
                    <p:nvPicPr>
                      <p:cNvPr id="0" name="Picture 3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3846513"/>
                        <a:ext cx="3824288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578099" y="4602163"/>
            <a:ext cx="4579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并把此乘积记作 </a:t>
            </a:r>
            <a:r>
              <a:rPr kumimoji="1"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C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=  </a:t>
            </a:r>
            <a:r>
              <a:rPr kumimoji="1"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AB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．   </a:t>
            </a:r>
          </a:p>
        </p:txBody>
      </p:sp>
      <p:sp>
        <p:nvSpPr>
          <p:cNvPr id="12" name="矩形 11"/>
          <p:cNvSpPr/>
          <p:nvPr/>
        </p:nvSpPr>
        <p:spPr>
          <a:xfrm>
            <a:off x="539552" y="601524"/>
            <a:ext cx="3240360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矩阵与矩阵相乘</a:t>
            </a:r>
            <a:endParaRPr lang="zh-CN" alt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33AB4C4-3555-404A-94FA-AF464807FBCD}" type="datetime1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/37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23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1"/>
      <p:bldP spid="27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6977073"/>
              </p:ext>
            </p:extLst>
          </p:nvPr>
        </p:nvGraphicFramePr>
        <p:xfrm>
          <a:off x="1403648" y="3212978"/>
          <a:ext cx="6229350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99" name="Equation" r:id="rId3" imgW="2832100" imgH="469900" progId="Equation.DSMT4">
                  <p:embed/>
                </p:oleObj>
              </mc:Choice>
              <mc:Fallback>
                <p:oleObj name="Equation" r:id="rId3" imgW="2832100" imgH="469900" progId="Equation.DSMT4">
                  <p:embed/>
                  <p:pic>
                    <p:nvPicPr>
                      <p:cNvPr id="0" name="Picture 4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3212978"/>
                        <a:ext cx="6229350" cy="963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5875885"/>
              </p:ext>
            </p:extLst>
          </p:nvPr>
        </p:nvGraphicFramePr>
        <p:xfrm>
          <a:off x="1403648" y="3222961"/>
          <a:ext cx="6229350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0" name="Equation" r:id="rId5" imgW="2832100" imgH="469900" progId="Equation.DSMT4">
                  <p:embed/>
                </p:oleObj>
              </mc:Choice>
              <mc:Fallback>
                <p:oleObj name="Equation" r:id="rId5" imgW="2832100" imgH="469900" progId="Equation.DSMT4">
                  <p:embed/>
                  <p:pic>
                    <p:nvPicPr>
                      <p:cNvPr id="0" name="Picture 4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3222961"/>
                        <a:ext cx="6229350" cy="963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2204100"/>
              </p:ext>
            </p:extLst>
          </p:nvPr>
        </p:nvGraphicFramePr>
        <p:xfrm>
          <a:off x="1403648" y="3212976"/>
          <a:ext cx="6229350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1" name="Equation" r:id="rId7" imgW="2832100" imgH="469900" progId="Equation.DSMT4">
                  <p:embed/>
                </p:oleObj>
              </mc:Choice>
              <mc:Fallback>
                <p:oleObj name="Equation" r:id="rId7" imgW="2832100" imgH="469900" progId="Equation.DSMT4">
                  <p:embed/>
                  <p:pic>
                    <p:nvPicPr>
                      <p:cNvPr id="0" name="Picture 4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3212976"/>
                        <a:ext cx="6229350" cy="963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0777934"/>
              </p:ext>
            </p:extLst>
          </p:nvPr>
        </p:nvGraphicFramePr>
        <p:xfrm>
          <a:off x="1403648" y="3212976"/>
          <a:ext cx="6229350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2" name="Equation" r:id="rId9" imgW="2832100" imgH="469900" progId="Equation.DSMT4">
                  <p:embed/>
                </p:oleObj>
              </mc:Choice>
              <mc:Fallback>
                <p:oleObj name="Equation" r:id="rId9" imgW="2832100" imgH="469900" progId="Equation.DSMT4">
                  <p:embed/>
                  <p:pic>
                    <p:nvPicPr>
                      <p:cNvPr id="0" name="Picture 4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3212976"/>
                        <a:ext cx="6229350" cy="963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4682199"/>
              </p:ext>
            </p:extLst>
          </p:nvPr>
        </p:nvGraphicFramePr>
        <p:xfrm>
          <a:off x="1403350" y="3219450"/>
          <a:ext cx="6229350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3" name="Equation" r:id="rId11" imgW="2832100" imgH="469900" progId="Equation.DSMT4">
                  <p:embed/>
                </p:oleObj>
              </mc:Choice>
              <mc:Fallback>
                <p:oleObj name="Equation" r:id="rId11" imgW="2832100" imgH="469900" progId="Equation.DSMT4">
                  <p:embed/>
                  <p:pic>
                    <p:nvPicPr>
                      <p:cNvPr id="0" name="Picture 4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219450"/>
                        <a:ext cx="6229350" cy="963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2.1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矩阵及其运算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endParaRPr lang="en-US" altLang="zh-CN" dirty="0" smtClean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 smtClean="0">
                <a:solidFill>
                  <a:srgbClr val="000000"/>
                </a:solidFill>
              </a:rPr>
              <a:t>二</a:t>
            </a:r>
            <a:r>
              <a:rPr lang="zh-CN" altLang="zh-CN" dirty="0" smtClean="0">
                <a:solidFill>
                  <a:srgbClr val="000000"/>
                </a:solidFill>
              </a:rPr>
              <a:t>矩阵</a:t>
            </a:r>
            <a:r>
              <a:rPr lang="zh-CN" altLang="zh-CN" dirty="0">
                <a:solidFill>
                  <a:srgbClr val="000000"/>
                </a:solidFill>
              </a:rPr>
              <a:t>的运算</a:t>
            </a:r>
            <a:endParaRPr lang="zh-CN" altLang="en-US" dirty="0">
              <a:solidFill>
                <a:srgbClr val="000000"/>
              </a:solidFill>
            </a:endParaRPr>
          </a:p>
          <a:p>
            <a:endParaRPr lang="en-US" altLang="zh-CN" dirty="0" smtClean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2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232137"/>
              </p:ext>
            </p:extLst>
          </p:nvPr>
        </p:nvGraphicFramePr>
        <p:xfrm>
          <a:off x="1301750" y="392113"/>
          <a:ext cx="3962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4" name="Equation" r:id="rId13" imgW="1981080" imgH="469800" progId="Equation.DSMT4">
                  <p:embed/>
                </p:oleObj>
              </mc:Choice>
              <mc:Fallback>
                <p:oleObj name="Equation" r:id="rId13" imgW="1981080" imgH="469800" progId="Equation.DSMT4">
                  <p:embed/>
                  <p:pic>
                    <p:nvPicPr>
                      <p:cNvPr id="0" name="Picture 4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0" y="392113"/>
                        <a:ext cx="39624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323528" y="595536"/>
            <a:ext cx="1103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例：</a:t>
            </a:r>
            <a:r>
              <a:rPr kumimoji="1" lang="zh-CN" altLang="en-US" sz="2400" b="1" dirty="0" smtClean="0">
                <a:solidFill>
                  <a:srgbClr val="00007D"/>
                </a:solidFill>
                <a:latin typeface="宋体" pitchFamily="2" charset="-122"/>
                <a:ea typeface="宋体" pitchFamily="2" charset="-122"/>
              </a:rPr>
              <a:t>设</a:t>
            </a:r>
          </a:p>
        </p:txBody>
      </p:sp>
      <p:graphicFrame>
        <p:nvGraphicFramePr>
          <p:cNvPr id="3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2084322"/>
              </p:ext>
            </p:extLst>
          </p:nvPr>
        </p:nvGraphicFramePr>
        <p:xfrm>
          <a:off x="1547664" y="2001838"/>
          <a:ext cx="340042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5" name="Equation" r:id="rId15" imgW="1701800" imgH="469900" progId="Equation.DSMT4">
                  <p:embed/>
                </p:oleObj>
              </mc:Choice>
              <mc:Fallback>
                <p:oleObj name="Equation" r:id="rId15" imgW="1701800" imgH="469900" progId="Equation.DSMT4">
                  <p:embed/>
                  <p:pic>
                    <p:nvPicPr>
                      <p:cNvPr id="0" name="Picture 4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001838"/>
                        <a:ext cx="3400425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837594" y="1743199"/>
            <a:ext cx="4940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64088" y="692696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b="1" dirty="0"/>
              <a:t>计算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zh-CN" altLang="zh-CN" sz="2400" b="1" i="1" dirty="0"/>
              <a:t>。</a:t>
            </a:r>
            <a:endParaRPr lang="zh-CN" altLang="en-US" sz="2400" b="1" dirty="0"/>
          </a:p>
        </p:txBody>
      </p:sp>
      <p:sp>
        <p:nvSpPr>
          <p:cNvPr id="37" name="Oval 18"/>
          <p:cNvSpPr>
            <a:spLocks noChangeArrowheads="1"/>
          </p:cNvSpPr>
          <p:nvPr/>
        </p:nvSpPr>
        <p:spPr bwMode="auto">
          <a:xfrm>
            <a:off x="1763688" y="3237584"/>
            <a:ext cx="1656184" cy="457200"/>
          </a:xfrm>
          <a:prstGeom prst="ellipse">
            <a:avLst/>
          </a:prstGeom>
          <a:noFill/>
          <a:ln w="28575">
            <a:solidFill>
              <a:srgbClr val="C8082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57" name="Oval 18"/>
          <p:cNvSpPr>
            <a:spLocks noChangeArrowheads="1"/>
          </p:cNvSpPr>
          <p:nvPr/>
        </p:nvSpPr>
        <p:spPr bwMode="auto">
          <a:xfrm>
            <a:off x="3563887" y="3237584"/>
            <a:ext cx="2129739" cy="457200"/>
          </a:xfrm>
          <a:prstGeom prst="ellipse">
            <a:avLst/>
          </a:prstGeom>
          <a:noFill/>
          <a:ln w="28575">
            <a:solidFill>
              <a:srgbClr val="C8082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60" name="Oval 18"/>
          <p:cNvSpPr>
            <a:spLocks noChangeArrowheads="1"/>
          </p:cNvSpPr>
          <p:nvPr/>
        </p:nvSpPr>
        <p:spPr bwMode="auto">
          <a:xfrm>
            <a:off x="5796136" y="3237583"/>
            <a:ext cx="1728192" cy="457200"/>
          </a:xfrm>
          <a:prstGeom prst="ellipse">
            <a:avLst/>
          </a:prstGeom>
          <a:noFill/>
          <a:ln w="28575">
            <a:solidFill>
              <a:srgbClr val="C8082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2" name="对象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911262"/>
              </p:ext>
            </p:extLst>
          </p:nvPr>
        </p:nvGraphicFramePr>
        <p:xfrm>
          <a:off x="1898650" y="4360863"/>
          <a:ext cx="213042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6" name="Equation" r:id="rId17" imgW="1066680" imgH="469800" progId="Equation.DSMT4">
                  <p:embed/>
                </p:oleObj>
              </mc:Choice>
              <mc:Fallback>
                <p:oleObj name="Equation" r:id="rId17" imgW="1066680" imgH="469800" progId="Equation.DSMT4">
                  <p:embed/>
                  <p:pic>
                    <p:nvPicPr>
                      <p:cNvPr id="0" name="Picture 4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650" y="4360863"/>
                        <a:ext cx="2130425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596336" y="3838800"/>
            <a:ext cx="576064" cy="382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3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90E1C3-F583-4329-BEEE-CB5EDD6E21E3}" type="datetime1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/37</a:t>
            </a:r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26" name="Oval 18"/>
          <p:cNvSpPr>
            <a:spLocks noChangeArrowheads="1"/>
          </p:cNvSpPr>
          <p:nvPr/>
        </p:nvSpPr>
        <p:spPr bwMode="auto">
          <a:xfrm>
            <a:off x="2339752" y="1974031"/>
            <a:ext cx="936104" cy="472009"/>
          </a:xfrm>
          <a:prstGeom prst="ellipse">
            <a:avLst/>
          </a:prstGeom>
          <a:noFill/>
          <a:ln w="28575">
            <a:solidFill>
              <a:srgbClr val="C8082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7" name="Oval 18"/>
          <p:cNvSpPr>
            <a:spLocks noChangeArrowheads="1"/>
          </p:cNvSpPr>
          <p:nvPr/>
        </p:nvSpPr>
        <p:spPr bwMode="auto">
          <a:xfrm>
            <a:off x="3419872" y="1988752"/>
            <a:ext cx="432048" cy="936192"/>
          </a:xfrm>
          <a:prstGeom prst="ellipse">
            <a:avLst/>
          </a:prstGeom>
          <a:noFill/>
          <a:ln w="28575">
            <a:solidFill>
              <a:srgbClr val="C8082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33" name="Oval 18"/>
          <p:cNvSpPr>
            <a:spLocks noChangeArrowheads="1"/>
          </p:cNvSpPr>
          <p:nvPr/>
        </p:nvSpPr>
        <p:spPr bwMode="auto">
          <a:xfrm>
            <a:off x="3995936" y="1988752"/>
            <a:ext cx="432048" cy="936192"/>
          </a:xfrm>
          <a:prstGeom prst="ellipse">
            <a:avLst/>
          </a:prstGeom>
          <a:noFill/>
          <a:ln w="28575">
            <a:solidFill>
              <a:srgbClr val="C8082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34" name="Oval 18"/>
          <p:cNvSpPr>
            <a:spLocks noChangeArrowheads="1"/>
          </p:cNvSpPr>
          <p:nvPr/>
        </p:nvSpPr>
        <p:spPr bwMode="auto">
          <a:xfrm>
            <a:off x="4499992" y="1988752"/>
            <a:ext cx="432048" cy="936192"/>
          </a:xfrm>
          <a:prstGeom prst="ellipse">
            <a:avLst/>
          </a:prstGeom>
          <a:noFill/>
          <a:ln w="28575">
            <a:solidFill>
              <a:srgbClr val="C8082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23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7" grpId="0" animBg="1"/>
      <p:bldP spid="57" grpId="0" animBg="1"/>
      <p:bldP spid="60" grpId="0" animBg="1"/>
      <p:bldP spid="8" grpId="0"/>
      <p:bldP spid="26" grpId="0" animBg="1"/>
      <p:bldP spid="27" grpId="0" animBg="1"/>
      <p:bldP spid="27" grpId="1" animBg="1"/>
      <p:bldP spid="33" grpId="0" animBg="1"/>
      <p:bldP spid="33" grpId="1" animBg="1"/>
      <p:bldP spid="3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4010696" y="2175247"/>
            <a:ext cx="8115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en-US" altLang="zh-CN" sz="2400" b="1" dirty="0" smtClean="0">
                <a:latin typeface="Times New Roman" pitchFamily="18" charset="0"/>
                <a:ea typeface="楷体_GB2312" pitchFamily="49" charset="-122"/>
              </a:rPr>
              <a:t>3)</a:t>
            </a:r>
            <a:r>
              <a:rPr lang="zh-CN" altLang="zh-CN" sz="2400" dirty="0" smtClean="0"/>
              <a:t> </a:t>
            </a:r>
            <a:endParaRPr kumimoji="1" lang="zh-CN" altLang="en-US" sz="2400" b="1" dirty="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2.1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矩阵及其运算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endParaRPr lang="en-US" altLang="zh-CN" dirty="0" smtClean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 smtClean="0">
                <a:solidFill>
                  <a:srgbClr val="000000"/>
                </a:solidFill>
              </a:rPr>
              <a:t>二</a:t>
            </a:r>
            <a:r>
              <a:rPr lang="zh-CN" altLang="zh-CN" dirty="0">
                <a:solidFill>
                  <a:srgbClr val="000000"/>
                </a:solidFill>
              </a:rPr>
              <a:t>矩阵的运算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95573" y="518096"/>
            <a:ext cx="75727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计算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：</a:t>
            </a:r>
            <a:r>
              <a:rPr kumimoji="1" lang="en-US" altLang="zh-CN" sz="2400" b="1" dirty="0" smtClean="0">
                <a:latin typeface="Times New Roman" pitchFamily="18" charset="0"/>
                <a:ea typeface="楷体_GB2312" pitchFamily="49" charset="-122"/>
              </a:rPr>
              <a:t>1)                                                                      </a:t>
            </a:r>
            <a:r>
              <a:rPr kumimoji="1" lang="zh-CN" altLang="en-US" sz="2400" b="1" dirty="0" smtClean="0">
                <a:latin typeface="Times New Roman" pitchFamily="18" charset="0"/>
                <a:ea typeface="楷体_GB2312" pitchFamily="49" charset="-122"/>
              </a:rPr>
              <a:t>求</a:t>
            </a:r>
            <a:r>
              <a:rPr kumimoji="1" lang="en-US" altLang="zh-CN" sz="2400" b="1" i="1" dirty="0" smtClean="0">
                <a:latin typeface="Times New Roman" pitchFamily="18" charset="0"/>
                <a:ea typeface="楷体_GB2312" pitchFamily="49" charset="-122"/>
              </a:rPr>
              <a:t>AB</a:t>
            </a:r>
            <a:r>
              <a:rPr kumimoji="1" lang="zh-CN" altLang="en-US" sz="2400" b="1" dirty="0" smtClean="0">
                <a:latin typeface="Times New Roman" pitchFamily="18" charset="0"/>
                <a:ea typeface="楷体_GB2312" pitchFamily="49" charset="-122"/>
              </a:rPr>
              <a:t>；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755576" y="4777778"/>
            <a:ext cx="6120680" cy="504056"/>
            <a:chOff x="1109650" y="5682435"/>
            <a:chExt cx="6120680" cy="504056"/>
          </a:xfrm>
        </p:grpSpPr>
        <p:sp>
          <p:nvSpPr>
            <p:cNvPr id="34" name="Text Box 4"/>
            <p:cNvSpPr txBox="1">
              <a:spLocks noChangeArrowheads="1"/>
            </p:cNvSpPr>
            <p:nvPr/>
          </p:nvSpPr>
          <p:spPr bwMode="auto">
            <a:xfrm>
              <a:off x="1109650" y="5724826"/>
              <a:ext cx="612068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 smtClean="0">
                  <a:latin typeface="Times New Roman" pitchFamily="18" charset="0"/>
                  <a:ea typeface="楷体_GB2312" pitchFamily="49" charset="-122"/>
                </a:rPr>
                <a:t>   </a:t>
              </a:r>
              <a:r>
                <a:rPr kumimoji="1" lang="en-US" altLang="zh-CN" sz="2400" b="1" dirty="0"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2400" b="1" dirty="0" smtClean="0">
                  <a:latin typeface="Times New Roman" pitchFamily="18" charset="0"/>
                  <a:ea typeface="楷体_GB2312" pitchFamily="49" charset="-122"/>
                </a:rPr>
                <a:t>   </a:t>
              </a:r>
              <a:r>
                <a:rPr lang="en-US" altLang="zh-CN" sz="2400" dirty="0" smtClean="0"/>
                <a:t>              </a:t>
              </a:r>
              <a:r>
                <a:rPr kumimoji="1" lang="zh-CN" altLang="zh-CN" sz="2400" b="1" dirty="0" smtClean="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（</a:t>
              </a:r>
              <a:r>
                <a:rPr kumimoji="1" lang="zh-CN" altLang="zh-CN" sz="2400" b="1" dirty="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行向量乘以列向量是一个数</a:t>
              </a:r>
              <a:r>
                <a:rPr kumimoji="1" lang="zh-CN" altLang="zh-CN" sz="2400" b="1" dirty="0" smtClean="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）</a:t>
              </a:r>
              <a:endPara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27358058"/>
                </p:ext>
              </p:extLst>
            </p:nvPr>
          </p:nvGraphicFramePr>
          <p:xfrm>
            <a:off x="1835696" y="5682435"/>
            <a:ext cx="1065212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14" name="Equation" r:id="rId3" imgW="533169" imgH="228501" progId="Equation.DSMT4">
                    <p:embed/>
                  </p:oleObj>
                </mc:Choice>
                <mc:Fallback>
                  <p:oleObj name="Equation" r:id="rId3" imgW="533169" imgH="228501" progId="Equation.DSMT4">
                    <p:embed/>
                    <p:pic>
                      <p:nvPicPr>
                        <p:cNvPr id="0" name="Picture 4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5696" y="5682435"/>
                          <a:ext cx="1065212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755576" y="2141077"/>
            <a:ext cx="7200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en-US" altLang="zh-CN" sz="2400" b="1" dirty="0" smtClean="0">
                <a:latin typeface="Times New Roman" pitchFamily="18" charset="0"/>
                <a:ea typeface="楷体_GB2312" pitchFamily="49" charset="-122"/>
              </a:rPr>
              <a:t>2)</a:t>
            </a:r>
            <a:r>
              <a:rPr lang="zh-CN" altLang="zh-CN" sz="2400" dirty="0"/>
              <a:t> </a:t>
            </a:r>
            <a:r>
              <a:rPr lang="en-US" altLang="zh-CN" sz="2400" dirty="0" smtClean="0"/>
              <a:t>              </a:t>
            </a:r>
            <a:endParaRPr kumimoji="1" lang="zh-CN" altLang="en-US" sz="2400" b="1" dirty="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702975"/>
              </p:ext>
            </p:extLst>
          </p:nvPr>
        </p:nvGraphicFramePr>
        <p:xfrm>
          <a:off x="1441897" y="-27384"/>
          <a:ext cx="5154612" cy="172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15" name="Equation" r:id="rId5" imgW="2578100" imgH="927100" progId="Equation.DSMT4">
                  <p:embed/>
                </p:oleObj>
              </mc:Choice>
              <mc:Fallback>
                <p:oleObj name="Equation" r:id="rId5" imgW="2578100" imgH="927100" progId="Equation.DSMT4">
                  <p:embed/>
                  <p:pic>
                    <p:nvPicPr>
                      <p:cNvPr id="0" name="Picture 4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1897" y="-27384"/>
                        <a:ext cx="5154612" cy="17281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9888663"/>
              </p:ext>
            </p:extLst>
          </p:nvPr>
        </p:nvGraphicFramePr>
        <p:xfrm>
          <a:off x="1625638" y="1700808"/>
          <a:ext cx="1776412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16" name="Equation" r:id="rId7" imgW="889000" imgH="698500" progId="Equation.DSMT4">
                  <p:embed/>
                </p:oleObj>
              </mc:Choice>
              <mc:Fallback>
                <p:oleObj name="Equation" r:id="rId7" imgW="889000" imgH="698500" progId="Equation.DSMT4">
                  <p:embed/>
                  <p:pic>
                    <p:nvPicPr>
                      <p:cNvPr id="0" name="Picture 4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38" y="1700808"/>
                        <a:ext cx="1776412" cy="139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0225168"/>
              </p:ext>
            </p:extLst>
          </p:nvPr>
        </p:nvGraphicFramePr>
        <p:xfrm>
          <a:off x="4534797" y="3749698"/>
          <a:ext cx="990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17" name="Equation" r:id="rId9" imgW="494870" imgH="253780" progId="Equation.DSMT4">
                  <p:embed/>
                </p:oleObj>
              </mc:Choice>
              <mc:Fallback>
                <p:oleObj name="Equation" r:id="rId9" imgW="494870" imgH="253780" progId="Equation.DSMT4">
                  <p:embed/>
                  <p:pic>
                    <p:nvPicPr>
                      <p:cNvPr id="0" name="Picture 4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4797" y="3749698"/>
                        <a:ext cx="9906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6750824"/>
              </p:ext>
            </p:extLst>
          </p:nvPr>
        </p:nvGraphicFramePr>
        <p:xfrm>
          <a:off x="4572000" y="1628775"/>
          <a:ext cx="2122488" cy="1487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18" name="Equation" r:id="rId11" imgW="927100" imgH="698500" progId="Equation.DSMT4">
                  <p:embed/>
                </p:oleObj>
              </mc:Choice>
              <mc:Fallback>
                <p:oleObj name="Equation" r:id="rId11" imgW="927100" imgH="698500" progId="Equation.DSMT4">
                  <p:embed/>
                  <p:pic>
                    <p:nvPicPr>
                      <p:cNvPr id="0" name="Picture 4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628775"/>
                        <a:ext cx="2122488" cy="14877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4022552"/>
              </p:ext>
            </p:extLst>
          </p:nvPr>
        </p:nvGraphicFramePr>
        <p:xfrm>
          <a:off x="5661744" y="3196952"/>
          <a:ext cx="20066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19" name="Equation" r:id="rId13" imgW="876300" imgH="698500" progId="Equation.DSMT4">
                  <p:embed/>
                </p:oleObj>
              </mc:Choice>
              <mc:Fallback>
                <p:oleObj name="Equation" r:id="rId13" imgW="876300" imgH="698500" progId="Equation.DSMT4">
                  <p:embed/>
                  <p:pic>
                    <p:nvPicPr>
                      <p:cNvPr id="0" name="Picture 4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1744" y="3196952"/>
                        <a:ext cx="2006600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5971504"/>
              </p:ext>
            </p:extLst>
          </p:nvPr>
        </p:nvGraphicFramePr>
        <p:xfrm>
          <a:off x="1388939" y="3292746"/>
          <a:ext cx="2995612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20" name="Equation" r:id="rId15" imgW="1498600" imgH="698500" progId="Equation.DSMT4">
                  <p:embed/>
                </p:oleObj>
              </mc:Choice>
              <mc:Fallback>
                <p:oleObj name="Equation" r:id="rId15" imgW="1498600" imgH="698500" progId="Equation.DSMT4">
                  <p:embed/>
                  <p:pic>
                    <p:nvPicPr>
                      <p:cNvPr id="0" name="Picture 5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8939" y="3292746"/>
                        <a:ext cx="2995612" cy="139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" name="组合 36"/>
          <p:cNvGrpSpPr/>
          <p:nvPr/>
        </p:nvGrpSpPr>
        <p:grpSpPr>
          <a:xfrm>
            <a:off x="1115616" y="5353842"/>
            <a:ext cx="6120680" cy="484683"/>
            <a:chOff x="2227769" y="3940395"/>
            <a:chExt cx="6120680" cy="484683"/>
          </a:xfrm>
        </p:grpSpPr>
        <p:sp>
          <p:nvSpPr>
            <p:cNvPr id="39" name="Text Box 4"/>
            <p:cNvSpPr txBox="1">
              <a:spLocks noChangeArrowheads="1"/>
            </p:cNvSpPr>
            <p:nvPr/>
          </p:nvSpPr>
          <p:spPr bwMode="auto">
            <a:xfrm>
              <a:off x="2227769" y="3963413"/>
              <a:ext cx="612068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 smtClean="0"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lang="zh-CN" altLang="zh-CN" sz="2400" dirty="0" smtClean="0"/>
                <a:t> </a:t>
              </a:r>
              <a:r>
                <a:rPr lang="en-US" altLang="zh-CN" sz="2400" dirty="0" smtClean="0"/>
                <a:t>              </a:t>
              </a:r>
              <a:r>
                <a:rPr kumimoji="1" lang="zh-CN" altLang="zh-CN" sz="2400" b="1" dirty="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（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列</a:t>
              </a:r>
              <a:r>
                <a:rPr kumimoji="1" lang="zh-CN" altLang="zh-CN" sz="2400" b="1" dirty="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向量乘以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行</a:t>
              </a:r>
              <a:r>
                <a:rPr kumimoji="1" lang="zh-CN" altLang="zh-CN" sz="2400" b="1" dirty="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向量是一个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矩阵</a:t>
              </a:r>
              <a:r>
                <a:rPr kumimoji="1" lang="zh-CN" altLang="zh-CN" sz="2400" b="1" dirty="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）</a:t>
              </a:r>
              <a:endPara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40" name="对象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63641615"/>
                </p:ext>
              </p:extLst>
            </p:nvPr>
          </p:nvGraphicFramePr>
          <p:xfrm>
            <a:off x="2549810" y="3940395"/>
            <a:ext cx="1065212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21" name="Equation" r:id="rId17" imgW="533169" imgH="228501" progId="Equation.DSMT4">
                    <p:embed/>
                  </p:oleObj>
                </mc:Choice>
                <mc:Fallback>
                  <p:oleObj name="Equation" r:id="rId17" imgW="533169" imgH="228501" progId="Equation.DSMT4">
                    <p:embed/>
                    <p:pic>
                      <p:nvPicPr>
                        <p:cNvPr id="0" name="Picture 5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9810" y="3940395"/>
                          <a:ext cx="1065212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Group 2"/>
          <p:cNvGrpSpPr>
            <a:grpSpLocks/>
          </p:cNvGrpSpPr>
          <p:nvPr/>
        </p:nvGrpSpPr>
        <p:grpSpPr bwMode="auto">
          <a:xfrm>
            <a:off x="1043608" y="2924944"/>
            <a:ext cx="6984776" cy="3148978"/>
            <a:chOff x="2688" y="1536"/>
            <a:chExt cx="3024" cy="2367"/>
          </a:xfrm>
        </p:grpSpPr>
        <p:sp>
          <p:nvSpPr>
            <p:cNvPr id="20" name="Line 3"/>
            <p:cNvSpPr>
              <a:spLocks noChangeShapeType="1"/>
            </p:cNvSpPr>
            <p:nvPr/>
          </p:nvSpPr>
          <p:spPr bwMode="auto">
            <a:xfrm>
              <a:off x="2688" y="1632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1" name="Line 4"/>
            <p:cNvSpPr>
              <a:spLocks noChangeShapeType="1"/>
            </p:cNvSpPr>
            <p:nvPr/>
          </p:nvSpPr>
          <p:spPr bwMode="auto">
            <a:xfrm>
              <a:off x="2688" y="1680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2" name="Line 5"/>
            <p:cNvSpPr>
              <a:spLocks noChangeShapeType="1"/>
            </p:cNvSpPr>
            <p:nvPr/>
          </p:nvSpPr>
          <p:spPr bwMode="auto">
            <a:xfrm>
              <a:off x="2688" y="3792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3" name="Line 6"/>
            <p:cNvSpPr>
              <a:spLocks noChangeShapeType="1"/>
            </p:cNvSpPr>
            <p:nvPr/>
          </p:nvSpPr>
          <p:spPr bwMode="auto">
            <a:xfrm>
              <a:off x="2688" y="3840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5" name="Line 7"/>
            <p:cNvSpPr>
              <a:spLocks noChangeShapeType="1"/>
            </p:cNvSpPr>
            <p:nvPr/>
          </p:nvSpPr>
          <p:spPr bwMode="auto">
            <a:xfrm rot="-5400000">
              <a:off x="1585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7" name="Line 8"/>
            <p:cNvSpPr>
              <a:spLocks noChangeShapeType="1"/>
            </p:cNvSpPr>
            <p:nvPr/>
          </p:nvSpPr>
          <p:spPr bwMode="auto">
            <a:xfrm rot="-5400000">
              <a:off x="1551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8" name="Line 9"/>
            <p:cNvSpPr>
              <a:spLocks noChangeShapeType="1"/>
            </p:cNvSpPr>
            <p:nvPr/>
          </p:nvSpPr>
          <p:spPr bwMode="auto">
            <a:xfrm rot="-5400000">
              <a:off x="4466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0" name="Line 10"/>
            <p:cNvSpPr>
              <a:spLocks noChangeShapeType="1"/>
            </p:cNvSpPr>
            <p:nvPr/>
          </p:nvSpPr>
          <p:spPr bwMode="auto">
            <a:xfrm rot="-5400000">
              <a:off x="4432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A789867-8C6E-4F31-ABF5-B6CD3E13A994}" type="datetime1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/37</a:t>
            </a:r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04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2.1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</a:rPr>
              <a:t>矩阵</a:t>
            </a:r>
            <a:r>
              <a:rPr lang="zh-CN" altLang="en-US" dirty="0">
                <a:solidFill>
                  <a:srgbClr val="000000"/>
                </a:solidFill>
              </a:rPr>
              <a:t>及其运算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endParaRPr lang="en-US" altLang="zh-CN" dirty="0" smtClean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 smtClean="0">
                <a:solidFill>
                  <a:srgbClr val="000000"/>
                </a:solidFill>
              </a:rPr>
              <a:t>二</a:t>
            </a:r>
            <a:r>
              <a:rPr lang="zh-CN" altLang="zh-CN" dirty="0">
                <a:solidFill>
                  <a:srgbClr val="000000"/>
                </a:solidFill>
              </a:rPr>
              <a:t>矩阵的运算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179512" y="206102"/>
            <a:ext cx="75727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计算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：</a:t>
            </a:r>
            <a:r>
              <a:rPr kumimoji="1" lang="en-US" altLang="zh-CN" sz="2400" b="1" dirty="0" smtClean="0">
                <a:latin typeface="Times New Roman" pitchFamily="18" charset="0"/>
                <a:ea typeface="楷体_GB2312" pitchFamily="49" charset="-122"/>
              </a:rPr>
              <a:t>3) </a:t>
            </a:r>
            <a:endParaRPr kumimoji="1" lang="zh-CN" altLang="en-US" sz="2400" b="1" dirty="0" smtClean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1013569" y="463848"/>
            <a:ext cx="590465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endParaRPr lang="en-US" altLang="zh-CN" sz="2400" dirty="0" smtClean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 smtClean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/>
              <a:t>       </a:t>
            </a:r>
            <a:r>
              <a:rPr kumimoji="1" lang="zh-CN" altLang="zh-CN" sz="2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（对角矩阵的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乘积</a:t>
            </a:r>
            <a:r>
              <a:rPr kumimoji="1" lang="zh-CN" altLang="zh-CN" sz="2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还是</a:t>
            </a:r>
            <a:r>
              <a:rPr kumimoji="1" lang="zh-CN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一个对角矩阵</a:t>
            </a:r>
            <a:r>
              <a:rPr kumimoji="1" lang="zh-CN" altLang="zh-CN" sz="2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）</a:t>
            </a:r>
            <a:endParaRPr kumimoji="1" lang="zh-CN" altLang="en-US" sz="2400" b="1" dirty="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402411"/>
              </p:ext>
            </p:extLst>
          </p:nvPr>
        </p:nvGraphicFramePr>
        <p:xfrm>
          <a:off x="1616075" y="392832"/>
          <a:ext cx="3602038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99" name="Equation" r:id="rId3" imgW="1803240" imgH="761760" progId="Equation.DSMT4">
                  <p:embed/>
                </p:oleObj>
              </mc:Choice>
              <mc:Fallback>
                <p:oleObj name="Equation" r:id="rId3" imgW="180324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075" y="392832"/>
                        <a:ext cx="3602038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组合 20"/>
          <p:cNvGrpSpPr/>
          <p:nvPr/>
        </p:nvGrpSpPr>
        <p:grpSpPr>
          <a:xfrm>
            <a:off x="1187624" y="2946400"/>
            <a:ext cx="7344816" cy="482600"/>
            <a:chOff x="732443" y="5632152"/>
            <a:chExt cx="7344816" cy="482600"/>
          </a:xfrm>
        </p:grpSpPr>
        <p:graphicFrame>
          <p:nvGraphicFramePr>
            <p:cNvPr id="22" name="对象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02202084"/>
                </p:ext>
              </p:extLst>
            </p:nvPr>
          </p:nvGraphicFramePr>
          <p:xfrm>
            <a:off x="1535118" y="5632152"/>
            <a:ext cx="1380698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500" name="Equation" r:id="rId5" imgW="710891" imgH="241195" progId="Equation.DSMT4">
                    <p:embed/>
                  </p:oleObj>
                </mc:Choice>
                <mc:Fallback>
                  <p:oleObj name="Equation" r:id="rId5" imgW="710891" imgH="24119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5118" y="5632152"/>
                          <a:ext cx="1380698" cy="482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Text Box 4"/>
            <p:cNvSpPr txBox="1">
              <a:spLocks noChangeArrowheads="1"/>
            </p:cNvSpPr>
            <p:nvPr/>
          </p:nvSpPr>
          <p:spPr bwMode="auto">
            <a:xfrm>
              <a:off x="732443" y="5642169"/>
              <a:ext cx="734481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 smtClean="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2400" b="1" dirty="0" smtClean="0">
                  <a:latin typeface="Times New Roman" pitchFamily="18" charset="0"/>
                  <a:ea typeface="楷体_GB2312" pitchFamily="49" charset="-122"/>
                </a:rPr>
                <a:t>4)</a:t>
              </a:r>
              <a:r>
                <a:rPr lang="zh-CN" altLang="zh-CN" sz="2400" dirty="0" smtClean="0"/>
                <a:t> </a:t>
              </a:r>
              <a:r>
                <a:rPr lang="en-US" altLang="zh-CN" sz="2400" dirty="0" smtClean="0"/>
                <a:t>                         =</a:t>
              </a:r>
            </a:p>
          </p:txBody>
        </p:sp>
      </p:grp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395783"/>
              </p:ext>
            </p:extLst>
          </p:nvPr>
        </p:nvGraphicFramePr>
        <p:xfrm>
          <a:off x="3563888" y="2510656"/>
          <a:ext cx="3779837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01" name="Equation" r:id="rId7" imgW="1892160" imgH="711000" progId="Equation.DSMT4">
                  <p:embed/>
                </p:oleObj>
              </mc:Choice>
              <mc:Fallback>
                <p:oleObj name="Equation" r:id="rId7" imgW="189216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2510656"/>
                        <a:ext cx="3779837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2367231"/>
              </p:ext>
            </p:extLst>
          </p:nvPr>
        </p:nvGraphicFramePr>
        <p:xfrm>
          <a:off x="1167333" y="3645024"/>
          <a:ext cx="7077075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02" name="Equation" r:id="rId9" imgW="3543120" imgH="711000" progId="Equation.DSMT4">
                  <p:embed/>
                </p:oleObj>
              </mc:Choice>
              <mc:Fallback>
                <p:oleObj name="Equation" r:id="rId9" imgW="354312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7333" y="3645024"/>
                        <a:ext cx="7077075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1060062"/>
              </p:ext>
            </p:extLst>
          </p:nvPr>
        </p:nvGraphicFramePr>
        <p:xfrm>
          <a:off x="5220072" y="392559"/>
          <a:ext cx="243522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03" name="Equation" r:id="rId11" imgW="1218960" imgH="761760" progId="Equation.DSMT4">
                  <p:embed/>
                </p:oleObj>
              </mc:Choice>
              <mc:Fallback>
                <p:oleObj name="Equation" r:id="rId11" imgW="121896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392559"/>
                        <a:ext cx="2435225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7443715"/>
              </p:ext>
            </p:extLst>
          </p:nvPr>
        </p:nvGraphicFramePr>
        <p:xfrm>
          <a:off x="1115616" y="5538688"/>
          <a:ext cx="53276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04" name="Equation" r:id="rId13" imgW="2666880" imgH="241200" progId="Equation.DSMT4">
                  <p:embed/>
                </p:oleObj>
              </mc:Choice>
              <mc:Fallback>
                <p:oleObj name="Equation" r:id="rId13" imgW="2666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5538688"/>
                        <a:ext cx="53276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522392"/>
              </p:ext>
            </p:extLst>
          </p:nvPr>
        </p:nvGraphicFramePr>
        <p:xfrm>
          <a:off x="133299" y="5085184"/>
          <a:ext cx="8039101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05" name="Equation" r:id="rId15" imgW="4025880" imgH="228600" progId="Equation.DSMT4">
                  <p:embed/>
                </p:oleObj>
              </mc:Choice>
              <mc:Fallback>
                <p:oleObj name="Equation" r:id="rId15" imgW="4025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299" y="5085184"/>
                        <a:ext cx="8039101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日期占位符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55865CD-283C-4161-B9E9-259E009301D2}" type="datetime1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/37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46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2.1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</a:rPr>
              <a:t>矩阵</a:t>
            </a:r>
            <a:r>
              <a:rPr lang="zh-CN" altLang="en-US" dirty="0">
                <a:solidFill>
                  <a:srgbClr val="000000"/>
                </a:solidFill>
              </a:rPr>
              <a:t>及其运算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endParaRPr lang="en-US" altLang="zh-CN" dirty="0" smtClean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 smtClean="0">
                <a:solidFill>
                  <a:srgbClr val="000000"/>
                </a:solidFill>
              </a:rPr>
              <a:t>二</a:t>
            </a:r>
            <a:r>
              <a:rPr lang="zh-CN" altLang="zh-CN" dirty="0">
                <a:solidFill>
                  <a:srgbClr val="000000"/>
                </a:solidFill>
              </a:rPr>
              <a:t>矩阵的运算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769120" y="620688"/>
            <a:ext cx="395366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运算规则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：</a:t>
            </a:r>
            <a:endParaRPr kumimoji="1"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769119" y="1802619"/>
            <a:ext cx="4955009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（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2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）</a:t>
            </a:r>
            <a:r>
              <a:rPr kumimoji="1" lang="zh-CN" altLang="en-US" sz="2400" b="1" i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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(</a:t>
            </a:r>
            <a:r>
              <a:rPr kumimoji="1" lang="en-US" altLang="zh-CN" sz="2400" b="1" i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AB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)</a:t>
            </a:r>
            <a:r>
              <a:rPr kumimoji="1" lang="en-US" altLang="zh-CN" sz="2400" b="1" dirty="0" smtClean="0">
                <a:latin typeface="楷体_GB2312" pitchFamily="49" charset="-122"/>
                <a:ea typeface="楷体_GB2312" pitchFamily="49" charset="-122"/>
                <a:sym typeface="Symbol"/>
              </a:rPr>
              <a:t>=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(</a:t>
            </a:r>
            <a:r>
              <a:rPr kumimoji="1" lang="zh-CN" altLang="en-US" sz="2400" b="1" i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 </a:t>
            </a:r>
            <a:r>
              <a:rPr kumimoji="1" lang="en-US" altLang="zh-CN" sz="2400" b="1" i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A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)</a:t>
            </a:r>
            <a:r>
              <a:rPr kumimoji="1" lang="en-US" altLang="zh-CN" sz="2400" b="1" i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B=A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 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(</a:t>
            </a:r>
            <a:r>
              <a:rPr kumimoji="1" lang="zh-CN" altLang="en-US" sz="2400" b="1" i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 </a:t>
            </a:r>
            <a:r>
              <a:rPr kumimoji="1" lang="en-US" altLang="zh-CN" sz="2400" b="1" i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B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)</a:t>
            </a:r>
            <a:endParaRPr kumimoji="1"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769119" y="2346573"/>
            <a:ext cx="4522961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（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3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）</a:t>
            </a:r>
            <a:r>
              <a:rPr kumimoji="1" lang="en-US" altLang="zh-CN" sz="2400" b="1" i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A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(</a:t>
            </a:r>
            <a:r>
              <a:rPr kumimoji="1" lang="en-US" altLang="zh-CN" sz="2400" b="1" i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B+C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)</a:t>
            </a:r>
            <a:r>
              <a:rPr kumimoji="1" lang="en-US" altLang="zh-CN" sz="2400" b="1" dirty="0" smtClean="0">
                <a:latin typeface="楷体_GB2312" pitchFamily="49" charset="-122"/>
                <a:ea typeface="楷体_GB2312" pitchFamily="49" charset="-122"/>
                <a:sym typeface="Symbol"/>
              </a:rPr>
              <a:t>=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 </a:t>
            </a:r>
            <a:r>
              <a:rPr kumimoji="1" lang="en-US" altLang="zh-CN" sz="2400" b="1" i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AB+AC</a:t>
            </a:r>
            <a:endParaRPr kumimoji="1"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1547664" y="2852167"/>
            <a:ext cx="258034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kumimoji="1" lang="en-US" altLang="zh-CN" sz="2400" b="1" i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B+C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)</a:t>
            </a:r>
            <a:r>
              <a:rPr kumimoji="1" lang="en-US" altLang="zh-CN" sz="2400" b="1" i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A</a:t>
            </a:r>
            <a:r>
              <a:rPr kumimoji="1" lang="en-US" altLang="zh-CN" sz="2400" b="1" dirty="0" smtClean="0">
                <a:latin typeface="楷体_GB2312" pitchFamily="49" charset="-122"/>
                <a:ea typeface="楷体_GB2312" pitchFamily="49" charset="-122"/>
                <a:sym typeface="Symbol"/>
              </a:rPr>
              <a:t>=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 </a:t>
            </a:r>
            <a:r>
              <a:rPr kumimoji="1" lang="en-US" altLang="zh-CN" sz="2400" b="1" i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BA+CA</a:t>
            </a:r>
            <a:endParaRPr kumimoji="1"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722115" y="1267991"/>
            <a:ext cx="521803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（</a:t>
            </a:r>
            <a:r>
              <a:rPr kumimoji="1" lang="en-US" altLang="zh-CN" sz="2400" b="1" dirty="0" smtClean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1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）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kumimoji="1" lang="en-US" altLang="zh-CN" sz="2400" b="1" i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AB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)</a:t>
            </a:r>
            <a:r>
              <a:rPr kumimoji="1" lang="en-US" altLang="zh-CN" sz="2400" b="1" i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C</a:t>
            </a:r>
            <a:r>
              <a:rPr kumimoji="1" lang="en-US" altLang="zh-CN" sz="2400" b="1" dirty="0" smtClean="0">
                <a:latin typeface="楷体_GB2312" pitchFamily="49" charset="-122"/>
                <a:ea typeface="楷体_GB2312" pitchFamily="49" charset="-122"/>
                <a:sym typeface="Symbol"/>
              </a:rPr>
              <a:t>=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 </a:t>
            </a:r>
            <a:r>
              <a:rPr kumimoji="1" lang="en-US" altLang="zh-CN" sz="2400" b="1" i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A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 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(</a:t>
            </a:r>
            <a:r>
              <a:rPr kumimoji="1" lang="en-US" altLang="zh-CN" sz="2400" b="1" i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BC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)</a:t>
            </a:r>
            <a:endParaRPr kumimoji="1"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54576C5-6027-4B27-93C8-531886346AC1}" type="datetime1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/37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43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2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2.1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矩阵及其运算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endParaRPr lang="en-US" altLang="zh-CN" dirty="0" smtClean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 smtClean="0">
                <a:solidFill>
                  <a:srgbClr val="000000"/>
                </a:solidFill>
              </a:rPr>
              <a:t>练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 smtClean="0">
                <a:solidFill>
                  <a:srgbClr val="000000"/>
                </a:solidFill>
              </a:rPr>
              <a:t>习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endParaRPr lang="en-US" altLang="zh-CN">
              <a:solidFill>
                <a:srgbClr val="000000"/>
              </a:solidFill>
            </a:endParaRPr>
          </a:p>
          <a:p>
            <a:r>
              <a:rPr lang="zh-CN" altLang="en-US" smtClean="0">
                <a:solidFill>
                  <a:srgbClr val="000000"/>
                </a:solidFill>
              </a:rPr>
              <a:t>题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graphicFrame>
        <p:nvGraphicFramePr>
          <p:cNvPr id="23" name="Object 6"/>
          <p:cNvGraphicFramePr>
            <a:graphicFrameLocks noChangeAspect="1"/>
          </p:cNvGraphicFramePr>
          <p:nvPr/>
        </p:nvGraphicFramePr>
        <p:xfrm>
          <a:off x="1552575" y="29289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73" name="Equation" r:id="rId3" imgW="114102" imgH="177492" progId="Equation.DSMT4">
                  <p:embed/>
                </p:oleObj>
              </mc:Choice>
              <mc:Fallback>
                <p:oleObj name="Equation" r:id="rId3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575" y="2928938"/>
                        <a:ext cx="252413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组合 23"/>
          <p:cNvGrpSpPr/>
          <p:nvPr/>
        </p:nvGrpSpPr>
        <p:grpSpPr>
          <a:xfrm>
            <a:off x="428596" y="500042"/>
            <a:ext cx="7715304" cy="2677656"/>
            <a:chOff x="714348" y="1000108"/>
            <a:chExt cx="7715304" cy="2677656"/>
          </a:xfrm>
        </p:grpSpPr>
        <p:sp>
          <p:nvSpPr>
            <p:cNvPr id="25" name="TextBox 24"/>
            <p:cNvSpPr txBox="1"/>
            <p:nvPr/>
          </p:nvSpPr>
          <p:spPr>
            <a:xfrm>
              <a:off x="714348" y="1000108"/>
              <a:ext cx="7715304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latin typeface="+mn-ea"/>
                </a:rPr>
                <a:t>3.</a:t>
              </a:r>
              <a:r>
                <a:rPr lang="zh-CN" altLang="en-US" sz="2400" b="1" dirty="0" smtClean="0">
                  <a:latin typeface="+mn-ea"/>
                </a:rPr>
                <a:t>已知两个线性变换</a:t>
              </a:r>
              <a:endParaRPr lang="en-US" altLang="zh-CN" sz="2400" b="1" dirty="0" smtClean="0">
                <a:latin typeface="+mn-ea"/>
              </a:endParaRPr>
            </a:p>
            <a:p>
              <a:endParaRPr lang="en-US" altLang="zh-CN" sz="2400" b="1" dirty="0" smtClean="0">
                <a:latin typeface="+mn-ea"/>
              </a:endParaRPr>
            </a:p>
            <a:p>
              <a:endParaRPr lang="en-US" altLang="zh-CN" sz="2400" b="1" dirty="0" smtClean="0">
                <a:latin typeface="+mn-ea"/>
              </a:endParaRPr>
            </a:p>
            <a:p>
              <a:endParaRPr lang="en-US" altLang="zh-CN" sz="2400" b="1" dirty="0" smtClean="0">
                <a:latin typeface="+mn-ea"/>
              </a:endParaRPr>
            </a:p>
            <a:p>
              <a:endParaRPr lang="en-US" altLang="zh-CN" sz="2400" b="1" dirty="0" smtClean="0">
                <a:latin typeface="+mn-ea"/>
              </a:endParaRPr>
            </a:p>
            <a:p>
              <a:endParaRPr lang="en-US" altLang="zh-CN" sz="2400" b="1" dirty="0" smtClean="0">
                <a:latin typeface="+mn-ea"/>
              </a:endParaRPr>
            </a:p>
            <a:p>
              <a:r>
                <a:rPr lang="zh-CN" altLang="en-US" sz="2400" b="1" dirty="0" smtClean="0">
                  <a:latin typeface="+mn-ea"/>
                </a:rPr>
                <a:t>求从        到         的线性变换</a:t>
              </a:r>
              <a:r>
                <a:rPr lang="en-US" altLang="zh-CN" sz="2400" b="1" dirty="0" smtClean="0">
                  <a:latin typeface="+mn-ea"/>
                </a:rPr>
                <a:t>.</a:t>
              </a:r>
            </a:p>
          </p:txBody>
        </p:sp>
        <p:graphicFrame>
          <p:nvGraphicFramePr>
            <p:cNvPr id="2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38275752"/>
                </p:ext>
              </p:extLst>
            </p:nvPr>
          </p:nvGraphicFramePr>
          <p:xfrm>
            <a:off x="4500562" y="1552802"/>
            <a:ext cx="3084512" cy="1597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74" name="Equation" r:id="rId5" imgW="1396394" imgH="723586" progId="Equation.DSMT4">
                    <p:embed/>
                  </p:oleObj>
                </mc:Choice>
                <mc:Fallback>
                  <p:oleObj name="Equation" r:id="rId5" imgW="1396394" imgH="72358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0562" y="1552802"/>
                          <a:ext cx="3084512" cy="15970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1139261"/>
                </p:ext>
              </p:extLst>
            </p:nvPr>
          </p:nvGraphicFramePr>
          <p:xfrm>
            <a:off x="857224" y="1552802"/>
            <a:ext cx="3365501" cy="1595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75" name="Equation" r:id="rId7" imgW="1524000" imgH="723900" progId="Equation.DSMT4">
                    <p:embed/>
                  </p:oleObj>
                </mc:Choice>
                <mc:Fallback>
                  <p:oleObj name="Equation" r:id="rId7" imgW="1524000" imgH="7239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7224" y="1552802"/>
                          <a:ext cx="3365501" cy="15954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8"/>
            <p:cNvGraphicFramePr>
              <a:graphicFrameLocks noChangeAspect="1"/>
            </p:cNvGraphicFramePr>
            <p:nvPr/>
          </p:nvGraphicFramePr>
          <p:xfrm>
            <a:off x="1492236" y="3143248"/>
            <a:ext cx="1150938" cy="503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76" name="Equation" r:id="rId9" imgW="520700" imgH="228600" progId="Equation.DSMT4">
                    <p:embed/>
                  </p:oleObj>
                </mc:Choice>
                <mc:Fallback>
                  <p:oleObj name="Equation" r:id="rId9" imgW="5207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2236" y="3143248"/>
                          <a:ext cx="1150938" cy="5032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9"/>
            <p:cNvGraphicFramePr>
              <a:graphicFrameLocks noChangeAspect="1"/>
            </p:cNvGraphicFramePr>
            <p:nvPr/>
          </p:nvGraphicFramePr>
          <p:xfrm>
            <a:off x="2967036" y="3143248"/>
            <a:ext cx="1319212" cy="503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77" name="Equation" r:id="rId11" imgW="596900" imgH="228600" progId="Equation.DSMT4">
                    <p:embed/>
                  </p:oleObj>
                </mc:Choice>
                <mc:Fallback>
                  <p:oleObj name="Equation" r:id="rId11" imgW="5969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7036" y="3143248"/>
                          <a:ext cx="1319212" cy="5032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前凸带形 14"/>
          <p:cNvSpPr/>
          <p:nvPr/>
        </p:nvSpPr>
        <p:spPr>
          <a:xfrm>
            <a:off x="5724128" y="0"/>
            <a:ext cx="2592288" cy="945930"/>
          </a:xfrm>
          <a:prstGeom prst="ribbon">
            <a:avLst>
              <a:gd name="adj1" fmla="val 33333"/>
              <a:gd name="adj2" fmla="val 45071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accent5">
                    <a:lumMod val="50000"/>
                  </a:schemeClr>
                </a:solidFill>
              </a:rPr>
              <a:t>P53  3</a:t>
            </a:r>
            <a:endParaRPr lang="zh-CN" alt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7544" y="3244334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解：记</a:t>
            </a:r>
            <a:endParaRPr lang="zh-CN" altLang="en-US" sz="2400" b="1" dirty="0">
              <a:latin typeface="+mn-ea"/>
            </a:endParaRPr>
          </a:p>
        </p:txBody>
      </p:sp>
      <p:graphicFrame>
        <p:nvGraphicFramePr>
          <p:cNvPr id="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3581724"/>
              </p:ext>
            </p:extLst>
          </p:nvPr>
        </p:nvGraphicFramePr>
        <p:xfrm>
          <a:off x="467544" y="3717032"/>
          <a:ext cx="3365501" cy="159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78" name="Equation" r:id="rId13" imgW="1524000" imgH="723900" progId="Equation.DSMT4">
                  <p:embed/>
                </p:oleObj>
              </mc:Choice>
              <mc:Fallback>
                <p:oleObj name="Equation" r:id="rId13" imgW="1524000" imgH="723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717032"/>
                        <a:ext cx="3365501" cy="1595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右箭头 4"/>
          <p:cNvSpPr/>
          <p:nvPr/>
        </p:nvSpPr>
        <p:spPr>
          <a:xfrm>
            <a:off x="3923928" y="4437112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412047"/>
              </p:ext>
            </p:extLst>
          </p:nvPr>
        </p:nvGraphicFramePr>
        <p:xfrm>
          <a:off x="4506913" y="3789040"/>
          <a:ext cx="3533775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79" name="Equation" r:id="rId14" imgW="1600200" imgH="711000" progId="Equation.DSMT4">
                  <p:embed/>
                </p:oleObj>
              </mc:Choice>
              <mc:Fallback>
                <p:oleObj name="Equation" r:id="rId14" imgW="1600200" imgH="711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6913" y="3789040"/>
                        <a:ext cx="3533775" cy="156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矩形 33"/>
          <p:cNvSpPr/>
          <p:nvPr/>
        </p:nvSpPr>
        <p:spPr>
          <a:xfrm>
            <a:off x="619944" y="5415607"/>
            <a:ext cx="35862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即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X=P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b="1" dirty="0" smtClean="0">
                <a:latin typeface="+mn-ea"/>
              </a:rPr>
              <a:t>,</a:t>
            </a:r>
            <a:r>
              <a:rPr lang="zh-CN" altLang="en-US" sz="2400" b="1" dirty="0" smtClean="0">
                <a:latin typeface="+mn-ea"/>
              </a:rPr>
              <a:t>同理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Y=P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466E33D-FE70-4DBA-B421-D2F7397CB4D2}" type="datetime1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/37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048316" y="5415607"/>
            <a:ext cx="36920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则有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X=P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，计算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677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/>
      <p:bldP spid="5" grpId="0" animBg="1"/>
      <p:bldP spid="34" grpId="0"/>
      <p:bldP spid="2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2.1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矩阵及其运算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endParaRPr lang="en-US" altLang="zh-CN" dirty="0" smtClean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 smtClean="0">
                <a:solidFill>
                  <a:srgbClr val="000000"/>
                </a:solidFill>
              </a:rPr>
              <a:t>练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 smtClean="0">
                <a:solidFill>
                  <a:srgbClr val="000000"/>
                </a:solidFill>
              </a:rPr>
              <a:t>习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endParaRPr lang="en-US" altLang="zh-CN">
              <a:solidFill>
                <a:srgbClr val="000000"/>
              </a:solidFill>
            </a:endParaRPr>
          </a:p>
          <a:p>
            <a:r>
              <a:rPr lang="zh-CN" altLang="en-US" smtClean="0">
                <a:solidFill>
                  <a:srgbClr val="000000"/>
                </a:solidFill>
              </a:rPr>
              <a:t>题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graphicFrame>
        <p:nvGraphicFramePr>
          <p:cNvPr id="23" name="Object 6"/>
          <p:cNvGraphicFramePr>
            <a:graphicFrameLocks noChangeAspect="1"/>
          </p:cNvGraphicFramePr>
          <p:nvPr/>
        </p:nvGraphicFramePr>
        <p:xfrm>
          <a:off x="1552575" y="29289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28" name="Equation" r:id="rId3" imgW="114102" imgH="177492" progId="Equation.DSMT4">
                  <p:embed/>
                </p:oleObj>
              </mc:Choice>
              <mc:Fallback>
                <p:oleObj name="Equation" r:id="rId3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575" y="2928938"/>
                        <a:ext cx="252413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组合 23"/>
          <p:cNvGrpSpPr/>
          <p:nvPr/>
        </p:nvGrpSpPr>
        <p:grpSpPr>
          <a:xfrm>
            <a:off x="428596" y="500042"/>
            <a:ext cx="7715304" cy="2677656"/>
            <a:chOff x="714348" y="1000108"/>
            <a:chExt cx="7715304" cy="2677656"/>
          </a:xfrm>
        </p:grpSpPr>
        <p:sp>
          <p:nvSpPr>
            <p:cNvPr id="25" name="TextBox 24"/>
            <p:cNvSpPr txBox="1"/>
            <p:nvPr/>
          </p:nvSpPr>
          <p:spPr>
            <a:xfrm>
              <a:off x="714348" y="1000108"/>
              <a:ext cx="7715304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latin typeface="+mn-ea"/>
                </a:rPr>
                <a:t>3.</a:t>
              </a:r>
              <a:r>
                <a:rPr lang="zh-CN" altLang="en-US" sz="2400" b="1" dirty="0" smtClean="0">
                  <a:latin typeface="+mn-ea"/>
                </a:rPr>
                <a:t>已知两个线性变换</a:t>
              </a:r>
              <a:endParaRPr lang="en-US" altLang="zh-CN" sz="2400" b="1" dirty="0" smtClean="0">
                <a:latin typeface="+mn-ea"/>
              </a:endParaRPr>
            </a:p>
            <a:p>
              <a:endParaRPr lang="en-US" altLang="zh-CN" sz="2400" b="1" dirty="0" smtClean="0">
                <a:latin typeface="+mn-ea"/>
              </a:endParaRPr>
            </a:p>
            <a:p>
              <a:endParaRPr lang="en-US" altLang="zh-CN" sz="2400" b="1" dirty="0" smtClean="0">
                <a:latin typeface="+mn-ea"/>
              </a:endParaRPr>
            </a:p>
            <a:p>
              <a:endParaRPr lang="en-US" altLang="zh-CN" sz="2400" b="1" dirty="0" smtClean="0">
                <a:latin typeface="+mn-ea"/>
              </a:endParaRPr>
            </a:p>
            <a:p>
              <a:endParaRPr lang="en-US" altLang="zh-CN" sz="2400" b="1" dirty="0" smtClean="0">
                <a:latin typeface="+mn-ea"/>
              </a:endParaRPr>
            </a:p>
            <a:p>
              <a:endParaRPr lang="en-US" altLang="zh-CN" sz="2400" b="1" dirty="0" smtClean="0">
                <a:latin typeface="+mn-ea"/>
              </a:endParaRPr>
            </a:p>
            <a:p>
              <a:r>
                <a:rPr lang="zh-CN" altLang="en-US" sz="2400" b="1" dirty="0" smtClean="0">
                  <a:latin typeface="+mn-ea"/>
                </a:rPr>
                <a:t>求从        到         的线性变换</a:t>
              </a:r>
              <a:r>
                <a:rPr lang="en-US" altLang="zh-CN" sz="2400" b="1" dirty="0" smtClean="0">
                  <a:latin typeface="+mn-ea"/>
                </a:rPr>
                <a:t>.</a:t>
              </a:r>
            </a:p>
          </p:txBody>
        </p:sp>
        <p:graphicFrame>
          <p:nvGraphicFramePr>
            <p:cNvPr id="2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25780213"/>
                </p:ext>
              </p:extLst>
            </p:nvPr>
          </p:nvGraphicFramePr>
          <p:xfrm>
            <a:off x="4500562" y="1552802"/>
            <a:ext cx="3084512" cy="1597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29" name="Equation" r:id="rId5" imgW="1396394" imgH="723586" progId="Equation.DSMT4">
                    <p:embed/>
                  </p:oleObj>
                </mc:Choice>
                <mc:Fallback>
                  <p:oleObj name="Equation" r:id="rId5" imgW="1396394" imgH="72358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0562" y="1552802"/>
                          <a:ext cx="3084512" cy="15970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8"/>
            <p:cNvGraphicFramePr>
              <a:graphicFrameLocks noChangeAspect="1"/>
            </p:cNvGraphicFramePr>
            <p:nvPr/>
          </p:nvGraphicFramePr>
          <p:xfrm>
            <a:off x="1492236" y="3143248"/>
            <a:ext cx="1150938" cy="503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30" name="Equation" r:id="rId7" imgW="520700" imgH="228600" progId="Equation.DSMT4">
                    <p:embed/>
                  </p:oleObj>
                </mc:Choice>
                <mc:Fallback>
                  <p:oleObj name="Equation" r:id="rId7" imgW="5207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2236" y="3143248"/>
                          <a:ext cx="1150938" cy="5032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9"/>
            <p:cNvGraphicFramePr>
              <a:graphicFrameLocks noChangeAspect="1"/>
            </p:cNvGraphicFramePr>
            <p:nvPr/>
          </p:nvGraphicFramePr>
          <p:xfrm>
            <a:off x="2967036" y="3143248"/>
            <a:ext cx="1319212" cy="503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31" name="Equation" r:id="rId9" imgW="596900" imgH="228600" progId="Equation.DSMT4">
                    <p:embed/>
                  </p:oleObj>
                </mc:Choice>
                <mc:Fallback>
                  <p:oleObj name="Equation" r:id="rId9" imgW="5969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7036" y="3143248"/>
                          <a:ext cx="1319212" cy="5032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5765199"/>
              </p:ext>
            </p:extLst>
          </p:nvPr>
        </p:nvGraphicFramePr>
        <p:xfrm>
          <a:off x="4532089" y="3949164"/>
          <a:ext cx="3392487" cy="159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32" name="Equation" r:id="rId11" imgW="1536033" imgH="723586" progId="Equation.DSMT4">
                  <p:embed/>
                </p:oleObj>
              </mc:Choice>
              <mc:Fallback>
                <p:oleObj name="Equation" r:id="rId11" imgW="1536033" imgH="72358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2089" y="3949164"/>
                        <a:ext cx="3392487" cy="1595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前凸带形 14"/>
          <p:cNvSpPr/>
          <p:nvPr/>
        </p:nvSpPr>
        <p:spPr>
          <a:xfrm>
            <a:off x="5724128" y="0"/>
            <a:ext cx="2592288" cy="945930"/>
          </a:xfrm>
          <a:prstGeom prst="ribbon">
            <a:avLst>
              <a:gd name="adj1" fmla="val 33333"/>
              <a:gd name="adj2" fmla="val 45071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accent5">
                    <a:lumMod val="50000"/>
                  </a:schemeClr>
                </a:solidFill>
              </a:rPr>
              <a:t>P53  3</a:t>
            </a:r>
            <a:endParaRPr lang="zh-CN" alt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6" name="Group 2"/>
          <p:cNvGrpSpPr>
            <a:grpSpLocks/>
          </p:cNvGrpSpPr>
          <p:nvPr/>
        </p:nvGrpSpPr>
        <p:grpSpPr bwMode="auto">
          <a:xfrm>
            <a:off x="4283968" y="3691190"/>
            <a:ext cx="3960440" cy="2114074"/>
            <a:chOff x="2688" y="1536"/>
            <a:chExt cx="3024" cy="2367"/>
          </a:xfrm>
        </p:grpSpPr>
        <p:sp>
          <p:nvSpPr>
            <p:cNvPr id="17" name="Line 3"/>
            <p:cNvSpPr>
              <a:spLocks noChangeShapeType="1"/>
            </p:cNvSpPr>
            <p:nvPr/>
          </p:nvSpPr>
          <p:spPr bwMode="auto">
            <a:xfrm>
              <a:off x="2688" y="1632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8" name="Line 4"/>
            <p:cNvSpPr>
              <a:spLocks noChangeShapeType="1"/>
            </p:cNvSpPr>
            <p:nvPr/>
          </p:nvSpPr>
          <p:spPr bwMode="auto">
            <a:xfrm>
              <a:off x="2688" y="1680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9" name="Line 5"/>
            <p:cNvSpPr>
              <a:spLocks noChangeShapeType="1"/>
            </p:cNvSpPr>
            <p:nvPr/>
          </p:nvSpPr>
          <p:spPr bwMode="auto">
            <a:xfrm>
              <a:off x="2688" y="3792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0" name="Line 6"/>
            <p:cNvSpPr>
              <a:spLocks noChangeShapeType="1"/>
            </p:cNvSpPr>
            <p:nvPr/>
          </p:nvSpPr>
          <p:spPr bwMode="auto">
            <a:xfrm>
              <a:off x="2688" y="3840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1" name="Line 7"/>
            <p:cNvSpPr>
              <a:spLocks noChangeShapeType="1"/>
            </p:cNvSpPr>
            <p:nvPr/>
          </p:nvSpPr>
          <p:spPr bwMode="auto">
            <a:xfrm rot="-5400000">
              <a:off x="1585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0" name="Line 8"/>
            <p:cNvSpPr>
              <a:spLocks noChangeShapeType="1"/>
            </p:cNvSpPr>
            <p:nvPr/>
          </p:nvSpPr>
          <p:spPr bwMode="auto">
            <a:xfrm rot="-5400000">
              <a:off x="1551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1" name="Line 9"/>
            <p:cNvSpPr>
              <a:spLocks noChangeShapeType="1"/>
            </p:cNvSpPr>
            <p:nvPr/>
          </p:nvSpPr>
          <p:spPr bwMode="auto">
            <a:xfrm rot="-5400000">
              <a:off x="4466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rot="-5400000">
              <a:off x="4432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3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1028756"/>
              </p:ext>
            </p:extLst>
          </p:nvPr>
        </p:nvGraphicFramePr>
        <p:xfrm>
          <a:off x="467544" y="3960813"/>
          <a:ext cx="3225800" cy="153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33" name="Equation" r:id="rId13" imgW="1460160" imgH="698400" progId="Equation.DSMT4">
                  <p:embed/>
                </p:oleObj>
              </mc:Choice>
              <mc:Fallback>
                <p:oleObj name="Equation" r:id="rId13" imgW="146016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960813"/>
                        <a:ext cx="3225800" cy="1539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右箭头 34"/>
          <p:cNvSpPr/>
          <p:nvPr/>
        </p:nvSpPr>
        <p:spPr>
          <a:xfrm>
            <a:off x="3779912" y="4581128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67544" y="3244334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解：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808061A-4932-4A5D-8CE3-EC1D3A8BF85D}" type="datetime1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/37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29</a:t>
            </a:fld>
            <a:endParaRPr lang="zh-CN" altLang="en-US"/>
          </a:p>
        </p:txBody>
      </p:sp>
      <p:graphicFrame>
        <p:nvGraphicFramePr>
          <p:cNvPr id="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8822094"/>
              </p:ext>
            </p:extLst>
          </p:nvPr>
        </p:nvGraphicFramePr>
        <p:xfrm>
          <a:off x="571472" y="1052736"/>
          <a:ext cx="3365501" cy="159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34" name="Equation" r:id="rId15" imgW="1524000" imgH="723900" progId="Equation.DSMT4">
                  <p:embed/>
                </p:oleObj>
              </mc:Choice>
              <mc:Fallback>
                <p:oleObj name="Equation" r:id="rId15" imgW="1524000" imgH="723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1052736"/>
                        <a:ext cx="3365501" cy="1595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427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23174" y="1268760"/>
            <a:ext cx="762706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例题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zh-CN" sz="2600" b="1" dirty="0" smtClean="0">
                <a:latin typeface="Times New Roman" pitchFamily="18" charset="0"/>
                <a:cs typeface="Times New Roman" pitchFamily="18" charset="0"/>
              </a:rPr>
              <a:t>计算行列式</a:t>
            </a:r>
            <a:endParaRPr lang="en-US" altLang="zh-CN" sz="26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4231" y="153054"/>
            <a:ext cx="110321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题型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2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已录下的声音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72400" y="6093296"/>
            <a:ext cx="609600" cy="6096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619672" y="188640"/>
            <a:ext cx="6552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zh-CN" sz="2800" b="1" dirty="0"/>
              <a:t>阶行列式，找递推规律，或者化成箭形</a:t>
            </a:r>
            <a:r>
              <a:rPr lang="zh-CN" altLang="zh-CN" sz="2800" b="1" dirty="0" smtClean="0"/>
              <a:t>行列式</a:t>
            </a:r>
            <a:endParaRPr lang="zh-CN" altLang="zh-CN" sz="2800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9363501"/>
              </p:ext>
            </p:extLst>
          </p:nvPr>
        </p:nvGraphicFramePr>
        <p:xfrm>
          <a:off x="1749028" y="4653136"/>
          <a:ext cx="39751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2" name="Equation" r:id="rId6" imgW="3974760" imgH="876240" progId="Equation.DSMT4">
                  <p:embed/>
                </p:oleObj>
              </mc:Choice>
              <mc:Fallback>
                <p:oleObj name="Equation" r:id="rId6" imgW="3974760" imgH="876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49028" y="4653136"/>
                        <a:ext cx="3975100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1.1  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行列式性质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与按行展开定理</a:t>
            </a:r>
            <a:endParaRPr lang="zh-CN" altLang="zh-CN" sz="32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典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型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题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3529" y="3944669"/>
            <a:ext cx="457250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解一   化成箭形行列式</a:t>
            </a:r>
            <a:endParaRPr lang="en-US" altLang="zh-CN" sz="26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4322356"/>
              </p:ext>
            </p:extLst>
          </p:nvPr>
        </p:nvGraphicFramePr>
        <p:xfrm>
          <a:off x="1295400" y="1909763"/>
          <a:ext cx="45720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3" name="Equation" r:id="rId8" imgW="4572000" imgH="1955520" progId="Equation.DSMT4">
                  <p:embed/>
                </p:oleObj>
              </mc:Choice>
              <mc:Fallback>
                <p:oleObj name="Equation" r:id="rId8" imgW="4572000" imgH="1955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909763"/>
                        <a:ext cx="4572000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256CBA-D3D7-4013-B761-371313C9059C}" type="datetime1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/37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5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3" dur="5651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3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9" grpId="0"/>
      <p:bldP spid="15" grpId="0" animBg="1"/>
      <p:bldP spid="1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2.1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</a:rPr>
              <a:t>矩阵</a:t>
            </a:r>
            <a:r>
              <a:rPr lang="zh-CN" altLang="en-US" dirty="0">
                <a:solidFill>
                  <a:srgbClr val="000000"/>
                </a:solidFill>
              </a:rPr>
              <a:t>及其运算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 smtClean="0">
                <a:solidFill>
                  <a:srgbClr val="000000"/>
                </a:solidFill>
              </a:rPr>
              <a:t>二</a:t>
            </a:r>
            <a:r>
              <a:rPr lang="zh-CN" altLang="zh-CN" dirty="0" smtClean="0">
                <a:solidFill>
                  <a:srgbClr val="000000"/>
                </a:solidFill>
              </a:rPr>
              <a:t>矩阵</a:t>
            </a:r>
            <a:r>
              <a:rPr lang="zh-CN" altLang="zh-CN" dirty="0">
                <a:solidFill>
                  <a:srgbClr val="000000"/>
                </a:solidFill>
              </a:rPr>
              <a:t>的运算</a:t>
            </a:r>
            <a:endParaRPr lang="zh-CN" altLang="en-US" dirty="0">
              <a:solidFill>
                <a:srgbClr val="000000"/>
              </a:solidFill>
            </a:endParaRPr>
          </a:p>
          <a:p>
            <a:endParaRPr lang="en-US" altLang="zh-CN" dirty="0" smtClean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467544" y="692696"/>
            <a:ext cx="3672408" cy="504056"/>
            <a:chOff x="539552" y="548680"/>
            <a:chExt cx="3672408" cy="504056"/>
          </a:xfrm>
        </p:grpSpPr>
        <p:sp>
          <p:nvSpPr>
            <p:cNvPr id="7" name="TextBox 6"/>
            <p:cNvSpPr txBox="1"/>
            <p:nvPr/>
          </p:nvSpPr>
          <p:spPr>
            <a:xfrm>
              <a:off x="539552" y="548680"/>
              <a:ext cx="367240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 smtClean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1)</a:t>
              </a:r>
              <a:endParaRPr lang="en-US" altLang="zh-CN" sz="2600" b="1" dirty="0" smtClean="0">
                <a:latin typeface="宋体" pitchFamily="2" charset="-122"/>
                <a:ea typeface="宋体" pitchFamily="2" charset="-122"/>
              </a:endParaRPr>
            </a:p>
          </p:txBody>
        </p:sp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76412127"/>
                </p:ext>
              </p:extLst>
            </p:nvPr>
          </p:nvGraphicFramePr>
          <p:xfrm>
            <a:off x="1187624" y="595536"/>
            <a:ext cx="2562225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548" name="Equation" r:id="rId3" imgW="1282700" imgH="228600" progId="Equation.DSMT4">
                    <p:embed/>
                  </p:oleObj>
                </mc:Choice>
                <mc:Fallback>
                  <p:oleObj name="Equation" r:id="rId3" imgW="12827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7624" y="595536"/>
                          <a:ext cx="2562225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" name="矩形 28"/>
          <p:cNvSpPr/>
          <p:nvPr/>
        </p:nvSpPr>
        <p:spPr>
          <a:xfrm>
            <a:off x="395536" y="116632"/>
            <a:ext cx="2145411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举例验证</a:t>
            </a:r>
            <a:endParaRPr lang="zh-CN" alt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03921" y="1319180"/>
            <a:ext cx="7920880" cy="957692"/>
            <a:chOff x="323529" y="3059445"/>
            <a:chExt cx="7920880" cy="957692"/>
          </a:xfrm>
        </p:grpSpPr>
        <p:sp>
          <p:nvSpPr>
            <p:cNvPr id="33" name="Text Box 4"/>
            <p:cNvSpPr txBox="1">
              <a:spLocks noChangeArrowheads="1"/>
            </p:cNvSpPr>
            <p:nvPr/>
          </p:nvSpPr>
          <p:spPr bwMode="auto">
            <a:xfrm>
              <a:off x="323529" y="3318083"/>
              <a:ext cx="792088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 smtClean="0">
                  <a:solidFill>
                    <a:srgbClr val="0000FF"/>
                  </a:solidFill>
                  <a:latin typeface="宋体" pitchFamily="2" charset="-122"/>
                  <a:ea typeface="宋体" pitchFamily="2" charset="-122"/>
                </a:rPr>
                <a:t>例如                         </a:t>
              </a:r>
              <a:r>
                <a:rPr kumimoji="1" lang="zh-CN" altLang="en-US" sz="2400" b="1" dirty="0" smtClean="0">
                  <a:latin typeface="宋体" pitchFamily="2" charset="-122"/>
                  <a:ea typeface="宋体" pitchFamily="2" charset="-122"/>
                </a:rPr>
                <a:t>，计算 </a:t>
              </a:r>
              <a:r>
                <a:rPr lang="en-US" altLang="zh-CN" sz="2400" b="1" i="1" dirty="0" smtClean="0">
                  <a:latin typeface="Times New Roman" pitchFamily="18" charset="0"/>
                  <a:cs typeface="Times New Roman" pitchFamily="18" charset="0"/>
                </a:rPr>
                <a:t>AB</a:t>
              </a:r>
              <a:r>
                <a:rPr lang="en-US" altLang="zh-CN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zh-CN" altLang="en-US" sz="2400" b="1" dirty="0" smtClean="0"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en-US" altLang="zh-CN" sz="2400" b="1" i="1" dirty="0" smtClean="0">
                  <a:latin typeface="Times New Roman" pitchFamily="18" charset="0"/>
                  <a:cs typeface="Times New Roman" pitchFamily="18" charset="0"/>
                </a:rPr>
                <a:t> BA</a:t>
              </a:r>
              <a:endParaRPr kumimoji="1" lang="zh-CN" altLang="en-US" sz="2400" b="1" dirty="0" smtClean="0">
                <a:solidFill>
                  <a:srgbClr val="00007D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34" name="对象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7193299"/>
                </p:ext>
              </p:extLst>
            </p:nvPr>
          </p:nvGraphicFramePr>
          <p:xfrm>
            <a:off x="1185511" y="3077337"/>
            <a:ext cx="1979612" cy="939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549" name="Equation" r:id="rId5" imgW="990170" imgH="469696" progId="Equation.DSMT4">
                    <p:embed/>
                  </p:oleObj>
                </mc:Choice>
                <mc:Fallback>
                  <p:oleObj name="Equation" r:id="rId5" imgW="990170" imgH="46969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5511" y="3077337"/>
                          <a:ext cx="1979612" cy="939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39973246"/>
                </p:ext>
              </p:extLst>
            </p:nvPr>
          </p:nvGraphicFramePr>
          <p:xfrm>
            <a:off x="3251200" y="3059445"/>
            <a:ext cx="1520825" cy="939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550" name="Equation" r:id="rId7" imgW="761760" imgH="469800" progId="Equation.DSMT4">
                    <p:embed/>
                  </p:oleObj>
                </mc:Choice>
                <mc:Fallback>
                  <p:oleObj name="Equation" r:id="rId7" imgW="761760" imgH="469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1200" y="3059445"/>
                          <a:ext cx="1520825" cy="939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08324"/>
              </p:ext>
            </p:extLst>
          </p:nvPr>
        </p:nvGraphicFramePr>
        <p:xfrm>
          <a:off x="539552" y="2276872"/>
          <a:ext cx="279082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51" name="Equation" r:id="rId9" imgW="1396800" imgH="469800" progId="Equation.DSMT4">
                  <p:embed/>
                </p:oleObj>
              </mc:Choice>
              <mc:Fallback>
                <p:oleObj name="Equation" r:id="rId9" imgW="139680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276872"/>
                        <a:ext cx="2790825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033319"/>
              </p:ext>
            </p:extLst>
          </p:nvPr>
        </p:nvGraphicFramePr>
        <p:xfrm>
          <a:off x="4058667" y="2276872"/>
          <a:ext cx="197961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52" name="Equation" r:id="rId11" imgW="990360" imgH="469800" progId="Equation.DSMT4">
                  <p:embed/>
                </p:oleObj>
              </mc:Choice>
              <mc:Fallback>
                <p:oleObj name="Equation" r:id="rId11" imgW="9903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8667" y="2276872"/>
                        <a:ext cx="1979613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组合 43"/>
          <p:cNvGrpSpPr/>
          <p:nvPr/>
        </p:nvGrpSpPr>
        <p:grpSpPr>
          <a:xfrm>
            <a:off x="395536" y="3356992"/>
            <a:ext cx="7920880" cy="957262"/>
            <a:chOff x="323529" y="3059131"/>
            <a:chExt cx="7920880" cy="957262"/>
          </a:xfrm>
        </p:grpSpPr>
        <p:sp>
          <p:nvSpPr>
            <p:cNvPr id="45" name="Text Box 4"/>
            <p:cNvSpPr txBox="1">
              <a:spLocks noChangeArrowheads="1"/>
            </p:cNvSpPr>
            <p:nvPr/>
          </p:nvSpPr>
          <p:spPr bwMode="auto">
            <a:xfrm>
              <a:off x="323529" y="3318083"/>
              <a:ext cx="792088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 smtClean="0">
                  <a:solidFill>
                    <a:srgbClr val="0000FF"/>
                  </a:solidFill>
                  <a:latin typeface="宋体" pitchFamily="2" charset="-122"/>
                  <a:ea typeface="宋体" pitchFamily="2" charset="-122"/>
                </a:rPr>
                <a:t>例如                         </a:t>
              </a:r>
              <a:r>
                <a:rPr kumimoji="1" lang="zh-CN" altLang="en-US" sz="2400" b="1" dirty="0" smtClean="0">
                  <a:latin typeface="宋体" pitchFamily="2" charset="-122"/>
                  <a:ea typeface="宋体" pitchFamily="2" charset="-122"/>
                </a:rPr>
                <a:t>，</a:t>
              </a:r>
              <a:endParaRPr kumimoji="1" lang="zh-CN" altLang="en-US" sz="2400" b="1" dirty="0" smtClean="0">
                <a:solidFill>
                  <a:srgbClr val="00007D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46" name="对象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59380829"/>
                </p:ext>
              </p:extLst>
            </p:nvPr>
          </p:nvGraphicFramePr>
          <p:xfrm>
            <a:off x="1133923" y="3076593"/>
            <a:ext cx="2081212" cy="939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553" name="Equation" r:id="rId13" imgW="1041120" imgH="469800" progId="Equation.DSMT4">
                    <p:embed/>
                  </p:oleObj>
                </mc:Choice>
                <mc:Fallback>
                  <p:oleObj name="Equation" r:id="rId13" imgW="1041120" imgH="469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3923" y="3076593"/>
                          <a:ext cx="2081212" cy="939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对象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77440705"/>
                </p:ext>
              </p:extLst>
            </p:nvPr>
          </p:nvGraphicFramePr>
          <p:xfrm>
            <a:off x="3188148" y="3059131"/>
            <a:ext cx="1647825" cy="939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554" name="Equation" r:id="rId15" imgW="825480" imgH="469800" progId="Equation.DSMT4">
                    <p:embed/>
                  </p:oleObj>
                </mc:Choice>
                <mc:Fallback>
                  <p:oleObj name="Equation" r:id="rId15" imgW="825480" imgH="469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8148" y="3059131"/>
                          <a:ext cx="1647825" cy="939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8" name="对象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3458960"/>
              </p:ext>
            </p:extLst>
          </p:nvPr>
        </p:nvGraphicFramePr>
        <p:xfrm>
          <a:off x="5078413" y="3124200"/>
          <a:ext cx="2078037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55" name="Equation" r:id="rId17" imgW="1041120" imgH="698400" progId="Equation.DSMT4">
                  <p:embed/>
                </p:oleObj>
              </mc:Choice>
              <mc:Fallback>
                <p:oleObj name="Equation" r:id="rId17" imgW="104112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8413" y="3124200"/>
                        <a:ext cx="2078037" cy="139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1187624" y="4365104"/>
            <a:ext cx="2381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latin typeface="宋体" pitchFamily="2" charset="-122"/>
                <a:ea typeface="宋体" pitchFamily="2" charset="-122"/>
              </a:rPr>
              <a:t>计算</a:t>
            </a:r>
            <a:r>
              <a:rPr kumimoji="1" lang="zh-CN" altLang="en-US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AE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6116270"/>
              </p:ext>
            </p:extLst>
          </p:nvPr>
        </p:nvGraphicFramePr>
        <p:xfrm>
          <a:off x="444500" y="4941888"/>
          <a:ext cx="3017838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56" name="Equation" r:id="rId19" imgW="1511280" imgH="469800" progId="Equation.DSMT4">
                  <p:embed/>
                </p:oleObj>
              </mc:Choice>
              <mc:Fallback>
                <p:oleObj name="Equation" r:id="rId19" imgW="15112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" y="4941888"/>
                        <a:ext cx="3017838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874142"/>
              </p:ext>
            </p:extLst>
          </p:nvPr>
        </p:nvGraphicFramePr>
        <p:xfrm>
          <a:off x="3810000" y="4941168"/>
          <a:ext cx="2306638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57" name="Equation" r:id="rId21" imgW="1155600" imgH="469800" progId="Equation.DSMT4">
                  <p:embed/>
                </p:oleObj>
              </mc:Choice>
              <mc:Fallback>
                <p:oleObj name="Equation" r:id="rId21" imgW="115560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941168"/>
                        <a:ext cx="2306638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E61E11C-FE88-42C1-BDF9-27510B4AE590}" type="datetime1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/37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15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2.1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</a:rPr>
              <a:t>矩阵</a:t>
            </a:r>
            <a:r>
              <a:rPr lang="zh-CN" altLang="en-US" dirty="0">
                <a:solidFill>
                  <a:srgbClr val="000000"/>
                </a:solidFill>
              </a:rPr>
              <a:t>及其运算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 smtClean="0">
                <a:solidFill>
                  <a:srgbClr val="000000"/>
                </a:solidFill>
              </a:rPr>
              <a:t>二</a:t>
            </a:r>
            <a:r>
              <a:rPr lang="zh-CN" altLang="zh-CN" dirty="0" smtClean="0">
                <a:solidFill>
                  <a:srgbClr val="000000"/>
                </a:solidFill>
              </a:rPr>
              <a:t>矩阵</a:t>
            </a:r>
            <a:r>
              <a:rPr lang="zh-CN" altLang="zh-CN" dirty="0">
                <a:solidFill>
                  <a:srgbClr val="000000"/>
                </a:solidFill>
              </a:rPr>
              <a:t>的运算</a:t>
            </a:r>
            <a:endParaRPr lang="zh-CN" altLang="en-US" dirty="0">
              <a:solidFill>
                <a:srgbClr val="000000"/>
              </a:solidFill>
            </a:endParaRPr>
          </a:p>
          <a:p>
            <a:endParaRPr lang="en-US" altLang="zh-CN" dirty="0" smtClean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539552" y="776317"/>
            <a:ext cx="3672408" cy="504056"/>
            <a:chOff x="539552" y="548680"/>
            <a:chExt cx="3672408" cy="504056"/>
          </a:xfrm>
        </p:grpSpPr>
        <p:sp>
          <p:nvSpPr>
            <p:cNvPr id="7" name="TextBox 6"/>
            <p:cNvSpPr txBox="1"/>
            <p:nvPr/>
          </p:nvSpPr>
          <p:spPr>
            <a:xfrm>
              <a:off x="539552" y="548680"/>
              <a:ext cx="367240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 smtClean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1)</a:t>
              </a:r>
              <a:endParaRPr lang="en-US" altLang="zh-CN" sz="2600" b="1" dirty="0" smtClean="0">
                <a:latin typeface="宋体" pitchFamily="2" charset="-122"/>
                <a:ea typeface="宋体" pitchFamily="2" charset="-122"/>
              </a:endParaRPr>
            </a:p>
          </p:txBody>
        </p:sp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55455869"/>
                </p:ext>
              </p:extLst>
            </p:nvPr>
          </p:nvGraphicFramePr>
          <p:xfrm>
            <a:off x="1187624" y="595536"/>
            <a:ext cx="2562225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621" name="Equation" r:id="rId3" imgW="1282700" imgH="228600" progId="Equation.DSMT4">
                    <p:embed/>
                  </p:oleObj>
                </mc:Choice>
                <mc:Fallback>
                  <p:oleObj name="Equation" r:id="rId3" imgW="12827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7624" y="595536"/>
                          <a:ext cx="2562225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4"/>
          <p:cNvGrpSpPr/>
          <p:nvPr/>
        </p:nvGrpSpPr>
        <p:grpSpPr>
          <a:xfrm>
            <a:off x="395536" y="1280373"/>
            <a:ext cx="7704856" cy="492443"/>
            <a:chOff x="395536" y="1052736"/>
            <a:chExt cx="7704856" cy="492443"/>
          </a:xfrm>
        </p:grpSpPr>
        <p:sp>
          <p:nvSpPr>
            <p:cNvPr id="22" name="矩形 21"/>
            <p:cNvSpPr/>
            <p:nvPr/>
          </p:nvSpPr>
          <p:spPr>
            <a:xfrm>
              <a:off x="395536" y="1052736"/>
              <a:ext cx="7704856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600" b="1" dirty="0">
                  <a:latin typeface="宋体" pitchFamily="2" charset="-122"/>
                  <a:ea typeface="宋体" pitchFamily="2" charset="-122"/>
                </a:rPr>
                <a:t> </a:t>
              </a:r>
              <a:r>
                <a:rPr lang="en-US" altLang="zh-CN" sz="2600" b="1" dirty="0" smtClean="0">
                  <a:latin typeface="宋体" pitchFamily="2" charset="-122"/>
                  <a:ea typeface="宋体" pitchFamily="2" charset="-122"/>
                </a:rPr>
                <a:t>  </a:t>
              </a:r>
              <a:r>
                <a:rPr lang="zh-CN" altLang="zh-CN" sz="2600" b="1" dirty="0" smtClean="0">
                  <a:latin typeface="宋体" pitchFamily="2" charset="-122"/>
                  <a:ea typeface="宋体" pitchFamily="2" charset="-122"/>
                </a:rPr>
                <a:t>对</a:t>
              </a:r>
              <a:r>
                <a:rPr lang="zh-CN" altLang="zh-CN" sz="2600" b="1" dirty="0">
                  <a:latin typeface="宋体" pitchFamily="2" charset="-122"/>
                  <a:ea typeface="宋体" pitchFamily="2" charset="-122"/>
                </a:rPr>
                <a:t>任意的</a:t>
              </a:r>
              <a:r>
                <a:rPr lang="zh-CN" altLang="zh-CN" sz="2600" b="1" dirty="0" smtClean="0">
                  <a:latin typeface="宋体" pitchFamily="2" charset="-122"/>
                  <a:ea typeface="宋体" pitchFamily="2" charset="-122"/>
                </a:rPr>
                <a:t>矩阵</a:t>
              </a:r>
              <a:r>
                <a:rPr lang="en-US" altLang="zh-CN" sz="2600" b="1" dirty="0" smtClean="0">
                  <a:latin typeface="宋体" pitchFamily="2" charset="-122"/>
                  <a:ea typeface="宋体" pitchFamily="2" charset="-122"/>
                </a:rPr>
                <a:t>     </a:t>
              </a:r>
              <a:r>
                <a:rPr lang="zh-CN" altLang="zh-CN" sz="2600" b="1" dirty="0">
                  <a:latin typeface="宋体" pitchFamily="2" charset="-122"/>
                  <a:ea typeface="宋体" pitchFamily="2" charset="-122"/>
                </a:rPr>
                <a:t>，恒有</a:t>
              </a:r>
              <a:endParaRPr lang="zh-CN" altLang="en-US" sz="2600" b="1" dirty="0">
                <a:latin typeface="宋体" pitchFamily="2" charset="-122"/>
                <a:ea typeface="宋体" pitchFamily="2" charset="-122"/>
              </a:endParaRPr>
            </a:p>
          </p:txBody>
        </p:sp>
        <p:graphicFrame>
          <p:nvGraphicFramePr>
            <p:cNvPr id="24" name="对象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01023140"/>
                </p:ext>
              </p:extLst>
            </p:nvPr>
          </p:nvGraphicFramePr>
          <p:xfrm>
            <a:off x="3131840" y="1087979"/>
            <a:ext cx="6604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622" name="Equation" r:id="rId5" imgW="330200" imgH="228600" progId="Equation.DSMT4">
                    <p:embed/>
                  </p:oleObj>
                </mc:Choice>
                <mc:Fallback>
                  <p:oleObj name="Equation" r:id="rId5" imgW="3302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1840" y="1087979"/>
                          <a:ext cx="6604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2307026"/>
              </p:ext>
            </p:extLst>
          </p:nvPr>
        </p:nvGraphicFramePr>
        <p:xfrm>
          <a:off x="3779912" y="1857152"/>
          <a:ext cx="20558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23" name="Equation" r:id="rId7" imgW="1028700" imgH="228600" progId="Equation.DSMT4">
                  <p:embed/>
                </p:oleObj>
              </mc:Choice>
              <mc:Fallback>
                <p:oleObj name="Equation" r:id="rId7" imgW="1028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1857152"/>
                        <a:ext cx="205581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1419076"/>
              </p:ext>
            </p:extLst>
          </p:nvPr>
        </p:nvGraphicFramePr>
        <p:xfrm>
          <a:off x="5940152" y="1857152"/>
          <a:ext cx="19288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24" name="Equation" r:id="rId9" imgW="965200" imgH="228600" progId="Equation.DSMT4">
                  <p:embed/>
                </p:oleObj>
              </mc:Choice>
              <mc:Fallback>
                <p:oleObj name="Equation" r:id="rId9" imgW="965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1857152"/>
                        <a:ext cx="19288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39552" y="2445990"/>
            <a:ext cx="57606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2) </a:t>
            </a:r>
            <a:r>
              <a:rPr lang="zh-CN" altLang="zh-CN" sz="2600" b="1" dirty="0" smtClean="0"/>
              <a:t>由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AB = 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600" b="1" dirty="0"/>
              <a:t>，不能</a:t>
            </a:r>
            <a:r>
              <a:rPr lang="zh-CN" altLang="zh-CN" sz="2600" b="1" dirty="0" smtClean="0"/>
              <a:t>推出</a:t>
            </a:r>
            <a:r>
              <a:rPr lang="en-US" altLang="zh-CN" sz="2600" b="1" dirty="0" smtClean="0"/>
              <a:t> 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zh-CN" altLang="zh-CN" sz="2600" b="1" dirty="0" smtClean="0"/>
              <a:t>或</a:t>
            </a:r>
            <a:r>
              <a:rPr lang="en-US" altLang="zh-CN" sz="2600" b="1" dirty="0" smtClean="0"/>
              <a:t> 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= 0</a:t>
            </a:r>
            <a:endParaRPr lang="en-US" altLang="zh-CN" sz="26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23529" y="2806030"/>
            <a:ext cx="7920880" cy="957469"/>
            <a:chOff x="323529" y="3059668"/>
            <a:chExt cx="7920880" cy="957469"/>
          </a:xfrm>
        </p:grpSpPr>
        <p:sp>
          <p:nvSpPr>
            <p:cNvPr id="32" name="Text Box 4"/>
            <p:cNvSpPr txBox="1">
              <a:spLocks noChangeArrowheads="1"/>
            </p:cNvSpPr>
            <p:nvPr/>
          </p:nvSpPr>
          <p:spPr bwMode="auto">
            <a:xfrm>
              <a:off x="323529" y="3318083"/>
              <a:ext cx="792088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 smtClean="0">
                  <a:solidFill>
                    <a:srgbClr val="0000FF"/>
                  </a:solidFill>
                  <a:latin typeface="宋体" pitchFamily="2" charset="-122"/>
                  <a:ea typeface="宋体" pitchFamily="2" charset="-122"/>
                </a:rPr>
                <a:t>例如</a:t>
              </a:r>
              <a:endParaRPr kumimoji="1" lang="zh-CN" altLang="en-US" sz="2400" b="1" dirty="0" smtClean="0">
                <a:solidFill>
                  <a:srgbClr val="00007D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35" name="对象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99794048"/>
                </p:ext>
              </p:extLst>
            </p:nvPr>
          </p:nvGraphicFramePr>
          <p:xfrm>
            <a:off x="1185511" y="3077337"/>
            <a:ext cx="1979612" cy="939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625" name="Equation" r:id="rId11" imgW="990170" imgH="469696" progId="Equation.DSMT4">
                    <p:embed/>
                  </p:oleObj>
                </mc:Choice>
                <mc:Fallback>
                  <p:oleObj name="Equation" r:id="rId11" imgW="990170" imgH="46969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5511" y="3077337"/>
                          <a:ext cx="1979612" cy="939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对象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1784413"/>
                </p:ext>
              </p:extLst>
            </p:nvPr>
          </p:nvGraphicFramePr>
          <p:xfrm>
            <a:off x="3275856" y="3059668"/>
            <a:ext cx="1470025" cy="939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626" name="Equation" r:id="rId13" imgW="736600" imgH="469900" progId="Equation.DSMT4">
                    <p:embed/>
                  </p:oleObj>
                </mc:Choice>
                <mc:Fallback>
                  <p:oleObj name="Equation" r:id="rId13" imgW="736600" imgH="4699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5856" y="3059668"/>
                          <a:ext cx="1470025" cy="939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" name="TextBox 36"/>
          <p:cNvSpPr txBox="1"/>
          <p:nvPr/>
        </p:nvSpPr>
        <p:spPr>
          <a:xfrm>
            <a:off x="539552" y="3958158"/>
            <a:ext cx="57606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3) </a:t>
            </a:r>
            <a:r>
              <a:rPr lang="zh-CN" altLang="zh-CN" sz="2600" b="1" dirty="0" smtClean="0"/>
              <a:t>由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CN" sz="2600" b="1" dirty="0" smtClean="0"/>
              <a:t> </a:t>
            </a:r>
            <a:r>
              <a:rPr lang="en-US" altLang="zh-CN" sz="2600" b="1" dirty="0"/>
              <a:t>= 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AC</a:t>
            </a:r>
            <a:r>
              <a:rPr lang="zh-CN" altLang="zh-CN" sz="2600" b="1" dirty="0" smtClean="0"/>
              <a:t>，</a:t>
            </a:r>
            <a:r>
              <a:rPr lang="zh-CN" altLang="zh-CN" sz="2600" b="1" dirty="0"/>
              <a:t>不能</a:t>
            </a:r>
            <a:r>
              <a:rPr lang="zh-CN" altLang="zh-CN" sz="2600" b="1" dirty="0" smtClean="0"/>
              <a:t>推出</a:t>
            </a:r>
            <a:r>
              <a:rPr lang="en-US" altLang="zh-CN" sz="2600" b="1" dirty="0" smtClean="0"/>
              <a:t> 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= C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23528" y="4318198"/>
            <a:ext cx="7920880" cy="1055826"/>
            <a:chOff x="323528" y="4502637"/>
            <a:chExt cx="7920880" cy="1055826"/>
          </a:xfrm>
        </p:grpSpPr>
        <p:sp>
          <p:nvSpPr>
            <p:cNvPr id="38" name="Text Box 4"/>
            <p:cNvSpPr txBox="1">
              <a:spLocks noChangeArrowheads="1"/>
            </p:cNvSpPr>
            <p:nvPr/>
          </p:nvSpPr>
          <p:spPr bwMode="auto">
            <a:xfrm>
              <a:off x="323528" y="4727466"/>
              <a:ext cx="7920880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 smtClean="0">
                  <a:solidFill>
                    <a:srgbClr val="0000FF"/>
                  </a:solidFill>
                  <a:latin typeface="宋体" pitchFamily="2" charset="-122"/>
                  <a:ea typeface="宋体" pitchFamily="2" charset="-122"/>
                </a:rPr>
                <a:t>例如</a:t>
              </a:r>
              <a:endParaRPr lang="en-US" altLang="zh-CN" sz="2400" b="1" dirty="0" smtClean="0">
                <a:latin typeface="Times New Roman" pitchFamily="18" charset="0"/>
                <a:cs typeface="Times New Roman" pitchFamily="18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4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39" name="对象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51919226"/>
                </p:ext>
              </p:extLst>
            </p:nvPr>
          </p:nvGraphicFramePr>
          <p:xfrm>
            <a:off x="1187624" y="4511442"/>
            <a:ext cx="1979612" cy="939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627" name="Equation" r:id="rId15" imgW="990170" imgH="469696" progId="Equation.DSMT4">
                    <p:embed/>
                  </p:oleObj>
                </mc:Choice>
                <mc:Fallback>
                  <p:oleObj name="Equation" r:id="rId15" imgW="990170" imgH="46969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7624" y="4511442"/>
                          <a:ext cx="1979612" cy="939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17830651"/>
                </p:ext>
              </p:extLst>
            </p:nvPr>
          </p:nvGraphicFramePr>
          <p:xfrm>
            <a:off x="3213100" y="4502637"/>
            <a:ext cx="1597025" cy="939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628" name="Equation" r:id="rId17" imgW="799753" imgH="469696" progId="Equation.DSMT4">
                    <p:embed/>
                  </p:oleObj>
                </mc:Choice>
                <mc:Fallback>
                  <p:oleObj name="Equation" r:id="rId17" imgW="799753" imgH="46969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3100" y="4502637"/>
                          <a:ext cx="1597025" cy="939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对象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1086157"/>
                </p:ext>
              </p:extLst>
            </p:nvPr>
          </p:nvGraphicFramePr>
          <p:xfrm>
            <a:off x="4956175" y="4512162"/>
            <a:ext cx="1522413" cy="939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629" name="Equation" r:id="rId19" imgW="761669" imgH="469696" progId="Equation.DSMT4">
                    <p:embed/>
                  </p:oleObj>
                </mc:Choice>
                <mc:Fallback>
                  <p:oleObj name="Equation" r:id="rId19" imgW="761669" imgH="46969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6175" y="4512162"/>
                          <a:ext cx="1522413" cy="939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651204"/>
              </p:ext>
            </p:extLst>
          </p:nvPr>
        </p:nvGraphicFramePr>
        <p:xfrm>
          <a:off x="404813" y="1844824"/>
          <a:ext cx="3302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30" name="Equation" r:id="rId21" imgW="1651000" imgH="228600" progId="Equation.DSMT4">
                  <p:embed/>
                </p:oleObj>
              </mc:Choice>
              <mc:Fallback>
                <p:oleObj name="Equation" r:id="rId21" imgW="1651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3" y="1844824"/>
                        <a:ext cx="3302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矩形 28"/>
          <p:cNvSpPr/>
          <p:nvPr/>
        </p:nvSpPr>
        <p:spPr>
          <a:xfrm>
            <a:off x="395536" y="116632"/>
            <a:ext cx="2145411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举例验证</a:t>
            </a:r>
            <a:endParaRPr lang="zh-CN" alt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4427984" y="3068960"/>
            <a:ext cx="33843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sz="2400" b="1" dirty="0" smtClean="0"/>
              <a:t>计算</a:t>
            </a:r>
            <a:r>
              <a:rPr lang="en-US" altLang="zh-CN" sz="2400" b="1" dirty="0" smtClean="0"/>
              <a:t>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= </a:t>
            </a:r>
            <a:endParaRPr kumimoji="1" lang="zh-CN" altLang="en-US" sz="2400" b="1" dirty="0" smtClean="0">
              <a:solidFill>
                <a:srgbClr val="00007D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9709918"/>
              </p:ext>
            </p:extLst>
          </p:nvPr>
        </p:nvGraphicFramePr>
        <p:xfrm>
          <a:off x="6536903" y="2849240"/>
          <a:ext cx="98742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31" name="Equation" r:id="rId23" imgW="495000" imgH="469800" progId="Equation.DSMT4">
                  <p:embed/>
                </p:oleObj>
              </mc:Choice>
              <mc:Fallback>
                <p:oleObj name="Equation" r:id="rId23" imgW="49500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6903" y="2849240"/>
                        <a:ext cx="987425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179512" y="5373216"/>
            <a:ext cx="33843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kumimoji="1" lang="zh-CN" altLang="en-US" sz="2800" b="1" i="1" dirty="0" smtClean="0">
              <a:solidFill>
                <a:srgbClr val="00007D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32259DF-D675-4F2A-A34E-CEF7FB03BBCF}" type="datetime1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/37</a:t>
            </a:r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1547664" y="5373216"/>
            <a:ext cx="15397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8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AC </a:t>
            </a:r>
            <a:endParaRPr kumimoji="1" lang="zh-CN" altLang="en-US" sz="2800" b="1" i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2" name="Text Box 4"/>
          <p:cNvSpPr txBox="1">
            <a:spLocks noChangeArrowheads="1"/>
          </p:cNvSpPr>
          <p:nvPr/>
        </p:nvSpPr>
        <p:spPr bwMode="auto">
          <a:xfrm>
            <a:off x="2240125" y="5373216"/>
            <a:ext cx="15397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8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=0</a:t>
            </a:r>
            <a:endParaRPr kumimoji="1" lang="zh-CN" altLang="en-US" sz="2800" b="1" i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607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7" grpId="0"/>
      <p:bldP spid="30" grpId="0"/>
      <p:bldP spid="33" grpId="0"/>
      <p:bldP spid="34" grpId="0"/>
      <p:bldP spid="4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2.1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</a:rPr>
              <a:t>矩阵</a:t>
            </a:r>
            <a:r>
              <a:rPr lang="zh-CN" altLang="en-US" dirty="0">
                <a:solidFill>
                  <a:srgbClr val="000000"/>
                </a:solidFill>
              </a:rPr>
              <a:t>及其运算</a:t>
            </a:r>
            <a:endParaRPr lang="zh-CN" altLang="en-US" dirty="0"/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817673" y="836712"/>
            <a:ext cx="202613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宋体" pitchFamily="2" charset="-122"/>
                <a:ea typeface="宋体" pitchFamily="2" charset="-122"/>
              </a:rPr>
              <a:t>思考</a:t>
            </a:r>
          </a:p>
        </p:txBody>
      </p:sp>
      <p:sp>
        <p:nvSpPr>
          <p:cNvPr id="42" name="矩形 41"/>
          <p:cNvSpPr/>
          <p:nvPr/>
        </p:nvSpPr>
        <p:spPr>
          <a:xfrm>
            <a:off x="827584" y="2360493"/>
            <a:ext cx="640871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b="1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600" b="1" dirty="0" smtClean="0">
                <a:latin typeface="宋体" pitchFamily="2" charset="-122"/>
                <a:ea typeface="宋体" pitchFamily="2" charset="-122"/>
              </a:rPr>
              <a:t>、矩阵的乘法运算满足哪些运算规律？</a:t>
            </a:r>
            <a:endParaRPr lang="zh-CN" altLang="en-US" sz="26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340024" y="2936557"/>
            <a:ext cx="359201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latin typeface="宋体" pitchFamily="2" charset="-122"/>
                <a:ea typeface="宋体" pitchFamily="2" charset="-122"/>
              </a:rPr>
              <a:t>不满足哪些运算规律？</a:t>
            </a:r>
            <a:endParaRPr lang="zh-CN" altLang="en-US" sz="26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27584" y="1568405"/>
            <a:ext cx="640871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b="1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600" b="1" dirty="0" smtClean="0">
                <a:latin typeface="宋体" pitchFamily="2" charset="-122"/>
                <a:ea typeface="宋体" pitchFamily="2" charset="-122"/>
              </a:rPr>
              <a:t>、矩阵的乘法运算定义的三要素是什么？</a:t>
            </a:r>
            <a:endParaRPr lang="zh-CN" altLang="en-US" sz="26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D74475-A4CE-4B5B-AD1D-F08DF869425B}" type="datetime1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/37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83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2.1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</a:rPr>
              <a:t>矩阵</a:t>
            </a:r>
            <a:r>
              <a:rPr lang="zh-CN" altLang="en-US" dirty="0">
                <a:solidFill>
                  <a:srgbClr val="000000"/>
                </a:solidFill>
              </a:rPr>
              <a:t>及其运算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三</a:t>
            </a:r>
            <a:r>
              <a:rPr lang="zh-CN" altLang="zh-CN" dirty="0" smtClean="0">
                <a:solidFill>
                  <a:srgbClr val="000000"/>
                </a:solidFill>
              </a:rPr>
              <a:t>矩阵的</a:t>
            </a:r>
            <a:r>
              <a:rPr lang="zh-CN" altLang="en-US" dirty="0" smtClean="0">
                <a:solidFill>
                  <a:srgbClr val="000000"/>
                </a:solidFill>
              </a:rPr>
              <a:t>转置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102863" y="2060108"/>
            <a:ext cx="2592288" cy="326157"/>
          </a:xfrm>
          <a:prstGeom prst="rect">
            <a:avLst/>
          </a:prstGeom>
          <a:solidFill>
            <a:srgbClr val="E47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102863" y="3034301"/>
            <a:ext cx="2592288" cy="32615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102863" y="1576556"/>
            <a:ext cx="2592288" cy="3261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427009" y="3937924"/>
            <a:ext cx="435723" cy="19393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058858" y="3932316"/>
            <a:ext cx="435723" cy="1944956"/>
          </a:xfrm>
          <a:prstGeom prst="rect">
            <a:avLst/>
          </a:prstGeom>
          <a:solidFill>
            <a:srgbClr val="E47802"/>
          </a:solidFill>
          <a:ln>
            <a:solidFill>
              <a:srgbClr val="E478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410786" y="3937924"/>
            <a:ext cx="435723" cy="193934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0025347"/>
              </p:ext>
            </p:extLst>
          </p:nvPr>
        </p:nvGraphicFramePr>
        <p:xfrm>
          <a:off x="3108325" y="3902075"/>
          <a:ext cx="4338638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8" name="Equation" r:id="rId3" imgW="4330440" imgH="1981080" progId="Equation.DSMT4">
                  <p:embed/>
                </p:oleObj>
              </mc:Choice>
              <mc:Fallback>
                <p:oleObj name="Equation" r:id="rId3" imgW="4330440" imgH="1981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3902075"/>
                        <a:ext cx="4338638" cy="198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圆角右箭头 24"/>
          <p:cNvSpPr/>
          <p:nvPr/>
        </p:nvSpPr>
        <p:spPr>
          <a:xfrm rot="5400000">
            <a:off x="3195323" y="2209124"/>
            <a:ext cx="2281980" cy="1020391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圆角右箭头 25"/>
          <p:cNvSpPr/>
          <p:nvPr/>
        </p:nvSpPr>
        <p:spPr>
          <a:xfrm rot="5400000">
            <a:off x="3760249" y="2125978"/>
            <a:ext cx="1800202" cy="1668462"/>
          </a:xfrm>
          <a:prstGeom prst="bentArrow">
            <a:avLst>
              <a:gd name="adj1" fmla="val 15341"/>
              <a:gd name="adj2" fmla="val 13792"/>
              <a:gd name="adj3" fmla="val 16405"/>
              <a:gd name="adj4" fmla="val 45919"/>
            </a:avLst>
          </a:prstGeom>
          <a:solidFill>
            <a:srgbClr val="E47802"/>
          </a:solidFill>
          <a:ln>
            <a:solidFill>
              <a:srgbClr val="E478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圆角右箭头 26"/>
          <p:cNvSpPr/>
          <p:nvPr/>
        </p:nvSpPr>
        <p:spPr>
          <a:xfrm rot="5400000">
            <a:off x="4931419" y="1928998"/>
            <a:ext cx="826009" cy="3036615"/>
          </a:xfrm>
          <a:prstGeom prst="bentArrow">
            <a:avLst>
              <a:gd name="adj1" fmla="val 33848"/>
              <a:gd name="adj2" fmla="val 26070"/>
              <a:gd name="adj3" fmla="val 34313"/>
              <a:gd name="adj4" fmla="val 3615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395536" y="404664"/>
            <a:ext cx="790575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把矩阵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的行换成同序数的列得到的新矩阵，叫做   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转置矩阵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，记作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sz="2400" b="1" i="1" baseline="30000" dirty="0" smtClean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150295"/>
              </p:ext>
            </p:extLst>
          </p:nvPr>
        </p:nvGraphicFramePr>
        <p:xfrm>
          <a:off x="-39688" y="1460500"/>
          <a:ext cx="4298951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9" name="Equation" r:id="rId5" imgW="4292280" imgH="1981080" progId="Equation.DSMT4">
                  <p:embed/>
                </p:oleObj>
              </mc:Choice>
              <mc:Fallback>
                <p:oleObj name="Equation" r:id="rId5" imgW="4292280" imgH="1981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9688" y="1460500"/>
                        <a:ext cx="4298951" cy="198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/>
          <p:cNvSpPr/>
          <p:nvPr/>
        </p:nvSpPr>
        <p:spPr>
          <a:xfrm>
            <a:off x="179512" y="385500"/>
            <a:ext cx="1224137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定义</a:t>
            </a:r>
            <a:endParaRPr lang="zh-CN" alt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669435-7E9C-4C3B-9BD9-D07024778AD0}" type="datetime1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/37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10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75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5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9" grpId="0"/>
      <p:bldP spid="2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2.1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</a:rPr>
              <a:t>矩阵</a:t>
            </a:r>
            <a:r>
              <a:rPr lang="zh-CN" altLang="en-US" dirty="0">
                <a:solidFill>
                  <a:srgbClr val="000000"/>
                </a:solidFill>
              </a:rPr>
              <a:t>及其运算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三</a:t>
            </a:r>
            <a:r>
              <a:rPr lang="zh-CN" altLang="zh-CN" dirty="0" smtClean="0">
                <a:solidFill>
                  <a:srgbClr val="000000"/>
                </a:solidFill>
              </a:rPr>
              <a:t>矩阵的</a:t>
            </a:r>
            <a:r>
              <a:rPr lang="zh-CN" altLang="en-US" dirty="0" smtClean="0">
                <a:solidFill>
                  <a:srgbClr val="000000"/>
                </a:solidFill>
              </a:rPr>
              <a:t>转置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1043608" y="548680"/>
            <a:ext cx="525658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注意：</a:t>
            </a:r>
            <a:r>
              <a:rPr kumimoji="1" lang="zh-CN" altLang="en-US" sz="3200" b="1" dirty="0" smtClean="0">
                <a:solidFill>
                  <a:srgbClr val="00007D"/>
                </a:solidFill>
                <a:latin typeface="Times New Roman" pitchFamily="18" charset="0"/>
                <a:ea typeface="楷体_GB2312" pitchFamily="49" charset="-122"/>
              </a:rPr>
              <a:t>转置矩阵的运算性质</a:t>
            </a:r>
          </a:p>
        </p:txBody>
      </p:sp>
      <p:graphicFrame>
        <p:nvGraphicFramePr>
          <p:cNvPr id="1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8432602"/>
              </p:ext>
            </p:extLst>
          </p:nvPr>
        </p:nvGraphicFramePr>
        <p:xfrm>
          <a:off x="1958008" y="1412776"/>
          <a:ext cx="211455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88" name="Equation" r:id="rId3" imgW="977900" imgH="228600" progId="Equation.DSMT4">
                  <p:embed/>
                </p:oleObj>
              </mc:Choice>
              <mc:Fallback>
                <p:oleObj name="Equation" r:id="rId3" imgW="977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8008" y="1412776"/>
                        <a:ext cx="2114550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302479"/>
              </p:ext>
            </p:extLst>
          </p:nvPr>
        </p:nvGraphicFramePr>
        <p:xfrm>
          <a:off x="1958008" y="2204864"/>
          <a:ext cx="3402013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89" name="Equation" r:id="rId5" imgW="1574800" imgH="228600" progId="Equation.DSMT4">
                  <p:embed/>
                </p:oleObj>
              </mc:Choice>
              <mc:Fallback>
                <p:oleObj name="Equation" r:id="rId5" imgW="1574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8008" y="2204864"/>
                        <a:ext cx="3402013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399363"/>
              </p:ext>
            </p:extLst>
          </p:nvPr>
        </p:nvGraphicFramePr>
        <p:xfrm>
          <a:off x="2025650" y="3068960"/>
          <a:ext cx="24130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90" name="Equation" r:id="rId7" imgW="1117600" imgH="228600" progId="Equation.DSMT4">
                  <p:embed/>
                </p:oleObj>
              </mc:Choice>
              <mc:Fallback>
                <p:oleObj name="Equation" r:id="rId7" imgW="1117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650" y="3068960"/>
                        <a:ext cx="2413000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731080"/>
              </p:ext>
            </p:extLst>
          </p:nvPr>
        </p:nvGraphicFramePr>
        <p:xfrm>
          <a:off x="2070026" y="3933056"/>
          <a:ext cx="329406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91" name="Equation" r:id="rId9" imgW="1523880" imgH="241200" progId="Equation.DSMT4">
                  <p:embed/>
                </p:oleObj>
              </mc:Choice>
              <mc:Fallback>
                <p:oleObj name="Equation" r:id="rId9" imgW="1523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026" y="3933056"/>
                        <a:ext cx="3294062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6232592"/>
              </p:ext>
            </p:extLst>
          </p:nvPr>
        </p:nvGraphicFramePr>
        <p:xfrm>
          <a:off x="1259632" y="4653136"/>
          <a:ext cx="260826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92" name="Equation" r:id="rId11" imgW="1206360" imgH="241200" progId="Equation.DSMT4">
                  <p:embed/>
                </p:oleObj>
              </mc:Choice>
              <mc:Fallback>
                <p:oleObj name="Equation" r:id="rId11" imgW="1206360" imgH="24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653136"/>
                        <a:ext cx="2608263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8799752"/>
              </p:ext>
            </p:extLst>
          </p:nvPr>
        </p:nvGraphicFramePr>
        <p:xfrm>
          <a:off x="4932040" y="4639667"/>
          <a:ext cx="304641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93" name="Equation" r:id="rId13" imgW="1409400" imgH="241200" progId="Equation.DSMT4">
                  <p:embed/>
                </p:oleObj>
              </mc:Choice>
              <mc:Fallback>
                <p:oleObj name="Equation" r:id="rId13" imgW="1409400" imgH="24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4639667"/>
                        <a:ext cx="3046413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05FD32A-9B73-4807-AFEA-ADF0571175EB}" type="datetime1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/37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92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/>
          <p:cNvSpPr/>
          <p:nvPr/>
        </p:nvSpPr>
        <p:spPr>
          <a:xfrm>
            <a:off x="4541001" y="4263479"/>
            <a:ext cx="535055" cy="46166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2.1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矩阵及其运算</a:t>
            </a:r>
            <a:endParaRPr lang="zh-CN" altLang="en-US" dirty="0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477554" y="404664"/>
            <a:ext cx="4940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例</a:t>
            </a:r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1053618" y="404664"/>
            <a:ext cx="654271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设列向量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=(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400" b="1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,…,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400" b="1" i="1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en-US" altLang="zh-CN" sz="2400" b="1" i="1" baseline="30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T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满足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400" b="1" i="1" baseline="30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T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=1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E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为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阶单位矩阵，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H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=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E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/>
              </a:rPr>
              <a:t>2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/>
              </a:rPr>
              <a:t>XX</a:t>
            </a:r>
            <a:r>
              <a:rPr kumimoji="1" lang="en-US" altLang="zh-CN" sz="2400" b="1" i="1" baseline="30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/>
              </a:rPr>
              <a:t>T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/>
              </a:rPr>
              <a:t>，证明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/>
              </a:rPr>
              <a:t>H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/>
              </a:rPr>
              <a:t>是对称矩阵，且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/>
              </a:rPr>
              <a:t>HH</a:t>
            </a:r>
            <a:r>
              <a:rPr kumimoji="1" lang="en-US" altLang="zh-CN" sz="2400" b="1" i="1" baseline="30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/>
              </a:rPr>
              <a:t>T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/>
              </a:rPr>
              <a:t>=E</a:t>
            </a:r>
            <a:endParaRPr kumimoji="1" lang="zh-CN" altLang="en-US" sz="2400" b="1" i="1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467544" y="1599183"/>
            <a:ext cx="8640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证明</a:t>
            </a:r>
            <a:endParaRPr kumimoji="1" lang="zh-CN" altLang="en-US" sz="2400" b="1" dirty="0" smtClean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1403648" y="1628800"/>
            <a:ext cx="8640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因为</a:t>
            </a:r>
            <a:endParaRPr kumimoji="1" lang="zh-CN" altLang="en-US" sz="2400" b="1" dirty="0" smtClean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6" name="Rectangle 14"/>
          <p:cNvSpPr>
            <a:spLocks noChangeArrowheads="1"/>
          </p:cNvSpPr>
          <p:nvPr/>
        </p:nvSpPr>
        <p:spPr bwMode="auto">
          <a:xfrm>
            <a:off x="1269642" y="2132856"/>
            <a:ext cx="65427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H</a:t>
            </a:r>
            <a:r>
              <a:rPr kumimoji="1" lang="en-US" altLang="zh-CN" sz="2400" b="1" i="1" baseline="30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/>
              </a:rPr>
              <a:t>T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=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E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/>
              </a:rPr>
              <a:t>2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/>
              </a:rPr>
              <a:t>XX</a:t>
            </a:r>
            <a:r>
              <a:rPr kumimoji="1" lang="en-US" altLang="zh-CN" sz="2400" b="1" i="1" baseline="30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/>
              </a:rPr>
              <a:t>T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/>
              </a:rPr>
              <a:t>)</a:t>
            </a:r>
            <a:r>
              <a:rPr kumimoji="1" lang="en-US" altLang="zh-CN" sz="2400" b="1" i="1" baseline="30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/>
              </a:rPr>
              <a:t>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=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E</a:t>
            </a:r>
            <a:r>
              <a:rPr kumimoji="1" lang="en-US" altLang="zh-CN" sz="2400" b="1" i="1" baseline="30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/>
              </a:rPr>
              <a:t>T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/>
              </a:rPr>
              <a:t>(2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/>
              </a:rPr>
              <a:t>XX</a:t>
            </a:r>
            <a:r>
              <a:rPr kumimoji="1" lang="en-US" altLang="zh-CN" sz="2400" b="1" i="1" baseline="30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/>
              </a:rPr>
              <a:t>T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/>
              </a:rPr>
              <a:t>)</a:t>
            </a:r>
            <a:r>
              <a:rPr kumimoji="1" lang="en-US" altLang="zh-CN" sz="2400" b="1" i="1" baseline="30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/>
              </a:rPr>
              <a:t>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=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E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/>
              </a:rPr>
              <a:t>2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/>
              </a:rPr>
              <a:t>XX</a:t>
            </a:r>
            <a:r>
              <a:rPr kumimoji="1" lang="en-US" altLang="zh-CN" sz="2400" b="1" i="1" baseline="30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/>
              </a:rPr>
              <a:t>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=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H</a:t>
            </a:r>
            <a:endParaRPr kumimoji="1" lang="zh-CN" altLang="en-US" sz="2400" b="1" i="1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7" name="Rectangle 14"/>
          <p:cNvSpPr>
            <a:spLocks noChangeArrowheads="1"/>
          </p:cNvSpPr>
          <p:nvPr/>
        </p:nvSpPr>
        <p:spPr bwMode="auto">
          <a:xfrm>
            <a:off x="1115616" y="2679303"/>
            <a:ext cx="51845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所以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/>
              </a:rPr>
              <a:t>H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/>
              </a:rPr>
              <a:t>是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/>
              </a:rPr>
              <a:t>对称矩阵，又</a:t>
            </a:r>
            <a:endParaRPr kumimoji="1" lang="zh-CN" altLang="en-US" sz="2400" b="1" dirty="0" smtClean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1187624" y="3255367"/>
            <a:ext cx="65427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HH</a:t>
            </a:r>
            <a:r>
              <a:rPr kumimoji="1" lang="en-US" altLang="zh-CN" sz="2400" b="1" i="1" baseline="30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/>
              </a:rPr>
              <a:t>T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=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E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/>
              </a:rPr>
              <a:t>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/>
              </a:rPr>
              <a:t>2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/>
              </a:rPr>
              <a:t>XX</a:t>
            </a:r>
            <a:r>
              <a:rPr kumimoji="1" lang="en-US" altLang="zh-CN" sz="2400" b="1" i="1" baseline="30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/>
              </a:rPr>
              <a:t>T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/>
              </a:rPr>
              <a:t>)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(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E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/>
              </a:rPr>
              <a:t>2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/>
              </a:rPr>
              <a:t>XX</a:t>
            </a:r>
            <a:r>
              <a:rPr kumimoji="1" lang="en-US" altLang="zh-CN" sz="2400" b="1" i="1" baseline="30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/>
              </a:rPr>
              <a:t>T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/>
              </a:rPr>
              <a:t>)</a:t>
            </a:r>
            <a:r>
              <a:rPr kumimoji="1" lang="en-US" altLang="zh-CN" sz="2400" b="1" i="1" baseline="30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/>
              </a:rPr>
              <a:t>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endParaRPr kumimoji="1"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0" name="Rectangle 14"/>
          <p:cNvSpPr>
            <a:spLocks noChangeArrowheads="1"/>
          </p:cNvSpPr>
          <p:nvPr/>
        </p:nvSpPr>
        <p:spPr bwMode="auto">
          <a:xfrm>
            <a:off x="1773698" y="3717032"/>
            <a:ext cx="35903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=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E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/>
              </a:rPr>
              <a:t>2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/>
              </a:rPr>
              <a:t>XX</a:t>
            </a:r>
            <a:r>
              <a:rPr kumimoji="1" lang="en-US" altLang="zh-CN" sz="2400" b="1" i="1" baseline="30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/>
              </a:rPr>
              <a:t>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/>
              </a:rPr>
              <a:t>)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(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E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/>
              </a:rPr>
              <a:t>2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/>
              </a:rPr>
              <a:t>XX</a:t>
            </a:r>
            <a:r>
              <a:rPr kumimoji="1" lang="en-US" altLang="zh-CN" sz="2400" b="1" i="1" baseline="30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/>
              </a:rPr>
              <a:t>T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/>
              </a:rPr>
              <a:t>)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endParaRPr kumimoji="1" lang="zh-CN" altLang="en-US" sz="2400" b="1" i="1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1763688" y="4263479"/>
            <a:ext cx="41044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=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E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/>
              </a:rPr>
              <a:t>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/>
              </a:rPr>
              <a:t>2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/>
              </a:rPr>
              <a:t>XX</a:t>
            </a:r>
            <a:r>
              <a:rPr kumimoji="1" lang="en-US" altLang="zh-CN" sz="2400" b="1" i="1" baseline="30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/>
              </a:rPr>
              <a:t>T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/>
              </a:rPr>
              <a:t>2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/>
              </a:rPr>
              <a:t>XX</a:t>
            </a:r>
            <a:r>
              <a:rPr kumimoji="1" lang="en-US" altLang="zh-CN" sz="2400" b="1" i="1" baseline="30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/>
              </a:rPr>
              <a:t>T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/>
              </a:rPr>
              <a:t>+4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/>
              </a:rPr>
              <a:t>XX</a:t>
            </a:r>
            <a:r>
              <a:rPr kumimoji="1" lang="en-US" altLang="zh-CN" sz="2400" b="1" i="1" baseline="30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/>
              </a:rPr>
              <a:t>T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/>
              </a:rPr>
              <a:t>XX</a:t>
            </a:r>
            <a:r>
              <a:rPr kumimoji="1" lang="en-US" altLang="zh-CN" sz="2400" b="1" i="1" baseline="30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/>
              </a:rPr>
              <a:t>T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endParaRPr kumimoji="1" lang="zh-CN" altLang="en-US" sz="2400" b="1" i="1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1763688" y="4767535"/>
            <a:ext cx="41044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=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E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/>
              </a:rPr>
              <a:t>4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/>
              </a:rPr>
              <a:t>XX</a:t>
            </a:r>
            <a:r>
              <a:rPr kumimoji="1" lang="en-US" altLang="zh-CN" sz="2400" b="1" i="1" baseline="30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/>
              </a:rPr>
              <a:t>T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/>
              </a:rPr>
              <a:t>+4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/>
              </a:rPr>
              <a:t>XX</a:t>
            </a:r>
            <a:r>
              <a:rPr kumimoji="1" lang="en-US" altLang="zh-CN" sz="2400" b="1" i="1" baseline="30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/>
              </a:rPr>
              <a:t>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=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E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endParaRPr kumimoji="1" lang="zh-CN" altLang="en-US" sz="2400" b="1" i="1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7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三</a:t>
            </a:r>
            <a:r>
              <a:rPr lang="zh-CN" altLang="zh-CN" dirty="0" smtClean="0">
                <a:solidFill>
                  <a:srgbClr val="000000"/>
                </a:solidFill>
              </a:rPr>
              <a:t>矩阵的</a:t>
            </a:r>
            <a:r>
              <a:rPr lang="zh-CN" altLang="en-US" dirty="0" smtClean="0">
                <a:solidFill>
                  <a:srgbClr val="000000"/>
                </a:solidFill>
              </a:rPr>
              <a:t>转置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8BD2AF6-D775-4518-BEA3-3817C65C70C5}" type="datetime1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/37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94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4" grpId="0"/>
      <p:bldP spid="25" grpId="0"/>
      <p:bldP spid="26" grpId="0"/>
      <p:bldP spid="27" grpId="0"/>
      <p:bldP spid="28" grpId="0"/>
      <p:bldP spid="30" grpId="0"/>
      <p:bldP spid="31" grpId="0"/>
      <p:bldP spid="3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2.1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矩阵及其运算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endParaRPr lang="en-US" altLang="zh-CN" dirty="0" smtClean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四</a:t>
            </a:r>
            <a:r>
              <a:rPr lang="zh-CN" altLang="en-US" dirty="0" smtClean="0">
                <a:solidFill>
                  <a:srgbClr val="000000"/>
                </a:solidFill>
              </a:rPr>
              <a:t>方阵的行列式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506091" y="148049"/>
            <a:ext cx="8035925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由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阶方阵的元素所构成的行列式，叫做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方阵</a:t>
            </a:r>
            <a:r>
              <a:rPr kumimoji="1" lang="zh-CN" altLang="en-US" sz="2400" b="1" i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A 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的行列式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，记作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|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|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kumimoji="1"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det</a:t>
            </a:r>
            <a:r>
              <a:rPr kumimoji="1"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10" name="矩形 9"/>
          <p:cNvSpPr/>
          <p:nvPr/>
        </p:nvSpPr>
        <p:spPr>
          <a:xfrm>
            <a:off x="323528" y="116632"/>
            <a:ext cx="1224137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定义</a:t>
            </a:r>
            <a:endParaRPr lang="zh-CN" alt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323528" y="1268760"/>
            <a:ext cx="14221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计算举例</a:t>
            </a: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871518"/>
              </p:ext>
            </p:extLst>
          </p:nvPr>
        </p:nvGraphicFramePr>
        <p:xfrm>
          <a:off x="1907704" y="1196752"/>
          <a:ext cx="403542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36" name="Equation" r:id="rId3" imgW="2019240" imgH="469800" progId="Equation.DSMT4">
                  <p:embed/>
                </p:oleObj>
              </mc:Choice>
              <mc:Fallback>
                <p:oleObj name="Equation" r:id="rId3" imgW="201924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1196752"/>
                        <a:ext cx="4035425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852628"/>
              </p:ext>
            </p:extLst>
          </p:nvPr>
        </p:nvGraphicFramePr>
        <p:xfrm>
          <a:off x="395536" y="2780928"/>
          <a:ext cx="266382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37" name="Equation" r:id="rId5" imgW="1333440" imgH="469800" progId="Equation.DSMT4">
                  <p:embed/>
                </p:oleObj>
              </mc:Choice>
              <mc:Fallback>
                <p:oleObj name="Equation" r:id="rId5" imgW="133344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780928"/>
                        <a:ext cx="2663825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207744"/>
              </p:ext>
            </p:extLst>
          </p:nvPr>
        </p:nvGraphicFramePr>
        <p:xfrm>
          <a:off x="1043608" y="3936752"/>
          <a:ext cx="20034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38" name="Equation" r:id="rId7" imgW="1002960" imgH="228600" progId="Equation.DSMT4">
                  <p:embed/>
                </p:oleObj>
              </mc:Choice>
              <mc:Fallback>
                <p:oleObj name="Equation" r:id="rId7" imgW="1002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936752"/>
                        <a:ext cx="20034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066664"/>
              </p:ext>
            </p:extLst>
          </p:nvPr>
        </p:nvGraphicFramePr>
        <p:xfrm>
          <a:off x="1187624" y="2276872"/>
          <a:ext cx="40608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39" name="Equation" r:id="rId9" imgW="2031840" imgH="215640" progId="Equation.DSMT4">
                  <p:embed/>
                </p:oleObj>
              </mc:Choice>
              <mc:Fallback>
                <p:oleObj name="Equation" r:id="rId9" imgW="20318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276872"/>
                        <a:ext cx="40608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右箭头 7"/>
          <p:cNvSpPr/>
          <p:nvPr/>
        </p:nvSpPr>
        <p:spPr>
          <a:xfrm>
            <a:off x="3191049" y="4077072"/>
            <a:ext cx="21602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9790382"/>
              </p:ext>
            </p:extLst>
          </p:nvPr>
        </p:nvGraphicFramePr>
        <p:xfrm>
          <a:off x="3481661" y="3933056"/>
          <a:ext cx="17256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40" name="Equation" r:id="rId11" imgW="863280" imgH="228600" progId="Equation.DSMT4">
                  <p:embed/>
                </p:oleObj>
              </mc:Choice>
              <mc:Fallback>
                <p:oleObj name="Equation" r:id="rId11" imgW="863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1661" y="3933056"/>
                        <a:ext cx="17256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707972"/>
              </p:ext>
            </p:extLst>
          </p:nvPr>
        </p:nvGraphicFramePr>
        <p:xfrm>
          <a:off x="776288" y="4581128"/>
          <a:ext cx="220662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41" name="Equation" r:id="rId13" imgW="1104840" imgH="469800" progId="Equation.DSMT4">
                  <p:embed/>
                </p:oleObj>
              </mc:Choice>
              <mc:Fallback>
                <p:oleObj name="Equation" r:id="rId13" imgW="110484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8" y="4581128"/>
                        <a:ext cx="2206625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8072059"/>
              </p:ext>
            </p:extLst>
          </p:nvPr>
        </p:nvGraphicFramePr>
        <p:xfrm>
          <a:off x="2829371" y="4898628"/>
          <a:ext cx="15986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42" name="Equation" r:id="rId15" imgW="799920" imgH="203040" progId="Equation.DSMT4">
                  <p:embed/>
                </p:oleObj>
              </mc:Choice>
              <mc:Fallback>
                <p:oleObj name="Equation" r:id="rId15" imgW="799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9371" y="4898628"/>
                        <a:ext cx="15986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0995699"/>
              </p:ext>
            </p:extLst>
          </p:nvPr>
        </p:nvGraphicFramePr>
        <p:xfrm>
          <a:off x="4383088" y="4873228"/>
          <a:ext cx="10398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43" name="Equation" r:id="rId17" imgW="520560" imgH="203040" progId="Equation.DSMT4">
                  <p:embed/>
                </p:oleObj>
              </mc:Choice>
              <mc:Fallback>
                <p:oleObj name="Equation" r:id="rId17" imgW="520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3088" y="4873228"/>
                        <a:ext cx="103981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右箭头 28"/>
          <p:cNvSpPr/>
          <p:nvPr/>
        </p:nvSpPr>
        <p:spPr>
          <a:xfrm>
            <a:off x="5580112" y="5016723"/>
            <a:ext cx="21602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244531"/>
              </p:ext>
            </p:extLst>
          </p:nvPr>
        </p:nvGraphicFramePr>
        <p:xfrm>
          <a:off x="5938838" y="4873228"/>
          <a:ext cx="15732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44" name="Equation" r:id="rId19" imgW="787320" imgH="203040" progId="Equation.DSMT4">
                  <p:embed/>
                </p:oleObj>
              </mc:Choice>
              <mc:Fallback>
                <p:oleObj name="Equation" r:id="rId19" imgW="787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8838" y="4873228"/>
                        <a:ext cx="157321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71246"/>
              </p:ext>
            </p:extLst>
          </p:nvPr>
        </p:nvGraphicFramePr>
        <p:xfrm>
          <a:off x="3279775" y="2781300"/>
          <a:ext cx="207962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45" name="Equation" r:id="rId21" imgW="1041120" imgH="469800" progId="Equation.DSMT4">
                  <p:embed/>
                </p:oleObj>
              </mc:Choice>
              <mc:Fallback>
                <p:oleObj name="Equation" r:id="rId21" imgW="1041120" imgH="4698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9775" y="2781300"/>
                        <a:ext cx="2079625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D4228C-8AB9-4995-ADC6-F86D02FC8673}" type="datetime1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/37</a:t>
            </a:r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94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0" grpId="0" animBg="1"/>
      <p:bldP spid="16" grpId="0"/>
      <p:bldP spid="8" grpId="0" animBg="1"/>
      <p:bldP spid="2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2.1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矩阵及其运算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endParaRPr lang="en-US" altLang="zh-CN" dirty="0" smtClean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四</a:t>
            </a:r>
            <a:r>
              <a:rPr lang="zh-CN" altLang="en-US" dirty="0" smtClean="0">
                <a:solidFill>
                  <a:srgbClr val="000000"/>
                </a:solidFill>
              </a:rPr>
              <a:t>方阵的行列式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30" name="Rectangle 14"/>
          <p:cNvSpPr>
            <a:spLocks noChangeArrowheads="1"/>
          </p:cNvSpPr>
          <p:nvPr/>
        </p:nvSpPr>
        <p:spPr bwMode="auto">
          <a:xfrm>
            <a:off x="395536" y="764704"/>
            <a:ext cx="430438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 smtClean="0">
                <a:solidFill>
                  <a:srgbClr val="00007D"/>
                </a:solidFill>
                <a:latin typeface="Times New Roman" pitchFamily="18" charset="0"/>
                <a:ea typeface="楷体_GB2312" pitchFamily="49" charset="-122"/>
              </a:rPr>
              <a:t>方阵</a:t>
            </a:r>
            <a:r>
              <a:rPr kumimoji="1" lang="zh-CN" altLang="en-US" sz="3200" b="1" dirty="0">
                <a:solidFill>
                  <a:srgbClr val="00007D"/>
                </a:solidFill>
                <a:latin typeface="Times New Roman" pitchFamily="18" charset="0"/>
                <a:ea typeface="楷体_GB2312" pitchFamily="49" charset="-122"/>
              </a:rPr>
              <a:t>行列式</a:t>
            </a:r>
            <a:r>
              <a:rPr kumimoji="1" lang="zh-CN" altLang="en-US" sz="3200" b="1" dirty="0" smtClean="0">
                <a:solidFill>
                  <a:srgbClr val="00007D"/>
                </a:solidFill>
                <a:latin typeface="Times New Roman" pitchFamily="18" charset="0"/>
                <a:ea typeface="楷体_GB2312" pitchFamily="49" charset="-122"/>
              </a:rPr>
              <a:t>的运算</a:t>
            </a:r>
            <a:r>
              <a:rPr kumimoji="1" lang="zh-CN" altLang="en-US" sz="3200" b="1" dirty="0">
                <a:solidFill>
                  <a:srgbClr val="00007D"/>
                </a:solidFill>
                <a:latin typeface="Times New Roman" pitchFamily="18" charset="0"/>
                <a:ea typeface="楷体_GB2312" pitchFamily="49" charset="-122"/>
              </a:rPr>
              <a:t>性质</a:t>
            </a:r>
          </a:p>
        </p:txBody>
      </p:sp>
      <p:graphicFrame>
        <p:nvGraphicFramePr>
          <p:cNvPr id="3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3981288"/>
              </p:ext>
            </p:extLst>
          </p:nvPr>
        </p:nvGraphicFramePr>
        <p:xfrm>
          <a:off x="1691680" y="1628800"/>
          <a:ext cx="1803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76" name="Equation" r:id="rId3" imgW="901309" imgH="279279" progId="Equation.DSMT4">
                  <p:embed/>
                </p:oleObj>
              </mc:Choice>
              <mc:Fallback>
                <p:oleObj name="Equation" r:id="rId3" imgW="901309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628800"/>
                        <a:ext cx="18034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183605"/>
              </p:ext>
            </p:extLst>
          </p:nvPr>
        </p:nvGraphicFramePr>
        <p:xfrm>
          <a:off x="1691680" y="2442344"/>
          <a:ext cx="21574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77" name="Equation" r:id="rId5" imgW="1079280" imgH="241200" progId="Equation.DSMT4">
                  <p:embed/>
                </p:oleObj>
              </mc:Choice>
              <mc:Fallback>
                <p:oleObj name="Equation" r:id="rId5" imgW="10792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2442344"/>
                        <a:ext cx="2157413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0840048"/>
              </p:ext>
            </p:extLst>
          </p:nvPr>
        </p:nvGraphicFramePr>
        <p:xfrm>
          <a:off x="1705496" y="3356992"/>
          <a:ext cx="21574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78" name="Equation" r:id="rId7" imgW="1079280" imgH="241200" progId="Equation.DSMT4">
                  <p:embed/>
                </p:oleObj>
              </mc:Choice>
              <mc:Fallback>
                <p:oleObj name="Equation" r:id="rId7" imgW="10792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5496" y="3356992"/>
                        <a:ext cx="2157412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7290749"/>
              </p:ext>
            </p:extLst>
          </p:nvPr>
        </p:nvGraphicFramePr>
        <p:xfrm>
          <a:off x="3937744" y="3378448"/>
          <a:ext cx="1930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79" name="Equation" r:id="rId9" imgW="965200" imgH="241300" progId="Equation.DSMT4">
                  <p:embed/>
                </p:oleObj>
              </mc:Choice>
              <mc:Fallback>
                <p:oleObj name="Equation" r:id="rId9" imgW="9652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744" y="3378448"/>
                        <a:ext cx="19304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CDD6FA0-C7DD-4350-A5AE-CD97B881E3A1}" type="datetime1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/37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37</a:t>
            </a:fld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554126"/>
              </p:ext>
            </p:extLst>
          </p:nvPr>
        </p:nvGraphicFramePr>
        <p:xfrm>
          <a:off x="3923928" y="3924920"/>
          <a:ext cx="18034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0" name="Equation" r:id="rId11" imgW="901440" imgH="291960" progId="Equation.DSMT4">
                  <p:embed/>
                </p:oleObj>
              </mc:Choice>
              <mc:Fallback>
                <p:oleObj name="Equation" r:id="rId11" imgW="901440" imgH="29196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3924920"/>
                        <a:ext cx="18034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025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23174" y="1268760"/>
            <a:ext cx="762706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例题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zh-CN" sz="2600" b="1" dirty="0" smtClean="0">
                <a:latin typeface="Times New Roman" pitchFamily="18" charset="0"/>
                <a:cs typeface="Times New Roman" pitchFamily="18" charset="0"/>
              </a:rPr>
              <a:t>计算行列式</a:t>
            </a:r>
            <a:endParaRPr lang="en-US" altLang="zh-CN" sz="26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4231" y="153054"/>
            <a:ext cx="110321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题型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2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已录下的声音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72400" y="6093296"/>
            <a:ext cx="609600" cy="6096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619672" y="188640"/>
            <a:ext cx="6552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zh-CN" sz="2800" b="1" dirty="0"/>
              <a:t>阶行列式，找递推规律，或者化成箭形</a:t>
            </a:r>
            <a:r>
              <a:rPr lang="zh-CN" altLang="zh-CN" sz="2800" b="1" dirty="0" smtClean="0"/>
              <a:t>行列式</a:t>
            </a:r>
            <a:endParaRPr lang="zh-CN" altLang="zh-CN" sz="2800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1907473"/>
              </p:ext>
            </p:extLst>
          </p:nvPr>
        </p:nvGraphicFramePr>
        <p:xfrm>
          <a:off x="1295400" y="1909763"/>
          <a:ext cx="45720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4" name="Equation" r:id="rId6" imgW="4572000" imgH="1955520" progId="Equation.DSMT4">
                  <p:embed/>
                </p:oleObj>
              </mc:Choice>
              <mc:Fallback>
                <p:oleObj name="Equation" r:id="rId6" imgW="4572000" imgH="1955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95400" y="1909763"/>
                        <a:ext cx="4572000" cy="195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1.1  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行列式性质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与按行展开定理</a:t>
            </a:r>
            <a:endParaRPr lang="zh-CN" altLang="zh-CN" sz="32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典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型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题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3529" y="3944669"/>
            <a:ext cx="457250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解二   找递推规律</a:t>
            </a:r>
            <a:endParaRPr lang="en-US" altLang="zh-CN" sz="26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7039132"/>
              </p:ext>
            </p:extLst>
          </p:nvPr>
        </p:nvGraphicFramePr>
        <p:xfrm>
          <a:off x="2592288" y="3993480"/>
          <a:ext cx="45720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5" name="Equation" r:id="rId8" imgW="4572000" imgH="1955520" progId="Equation.DSMT4">
                  <p:embed/>
                </p:oleObj>
              </mc:Choice>
              <mc:Fallback>
                <p:oleObj name="Equation" r:id="rId8" imgW="4572000" imgH="1955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288" y="3993480"/>
                        <a:ext cx="4572000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E029C8-9D1C-4CDA-A6D1-F070569FB58C}" type="datetime1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/37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84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5651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已录下的声音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72400" y="6093296"/>
            <a:ext cx="609600" cy="609600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1.1  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行列式性质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与按行展开定理</a:t>
            </a:r>
            <a:endParaRPr lang="zh-CN" altLang="zh-CN" sz="32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典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型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题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659296"/>
              </p:ext>
            </p:extLst>
          </p:nvPr>
        </p:nvGraphicFramePr>
        <p:xfrm>
          <a:off x="365125" y="116632"/>
          <a:ext cx="70231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1" name="Equation" r:id="rId6" imgW="7022880" imgH="1955520" progId="Equation.DSMT4">
                  <p:embed/>
                </p:oleObj>
              </mc:Choice>
              <mc:Fallback>
                <p:oleObj name="Equation" r:id="rId6" imgW="7022880" imgH="1955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116632"/>
                        <a:ext cx="7023100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135075"/>
              </p:ext>
            </p:extLst>
          </p:nvPr>
        </p:nvGraphicFramePr>
        <p:xfrm>
          <a:off x="438150" y="2132856"/>
          <a:ext cx="2984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2" name="Equation" r:id="rId8" imgW="2984400" imgH="419040" progId="Equation.DSMT4">
                  <p:embed/>
                </p:oleObj>
              </mc:Choice>
              <mc:Fallback>
                <p:oleObj name="Equation" r:id="rId8" imgW="29844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" y="2132856"/>
                        <a:ext cx="2984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3299026"/>
              </p:ext>
            </p:extLst>
          </p:nvPr>
        </p:nvGraphicFramePr>
        <p:xfrm>
          <a:off x="480740" y="3425825"/>
          <a:ext cx="8509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3" name="Equation" r:id="rId10" imgW="850680" imgH="190440" progId="Equation.DSMT4">
                  <p:embed/>
                </p:oleObj>
              </mc:Choice>
              <mc:Fallback>
                <p:oleObj name="Equation" r:id="rId10" imgW="8506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740" y="3425825"/>
                        <a:ext cx="8509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004048" y="3265820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仔细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+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认真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23529" y="3944669"/>
            <a:ext cx="457250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解二   找递推规律</a:t>
            </a:r>
            <a:endParaRPr lang="en-US" altLang="zh-CN" sz="26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686108"/>
              </p:ext>
            </p:extLst>
          </p:nvPr>
        </p:nvGraphicFramePr>
        <p:xfrm>
          <a:off x="2592288" y="3993480"/>
          <a:ext cx="45720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4" name="Equation" r:id="rId12" imgW="4572000" imgH="1955520" progId="Equation.DSMT4">
                  <p:embed/>
                </p:oleObj>
              </mc:Choice>
              <mc:Fallback>
                <p:oleObj name="Equation" r:id="rId12" imgW="4572000" imgH="1955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288" y="3993480"/>
                        <a:ext cx="4572000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390254"/>
              </p:ext>
            </p:extLst>
          </p:nvPr>
        </p:nvGraphicFramePr>
        <p:xfrm>
          <a:off x="432667" y="2722563"/>
          <a:ext cx="5651501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5" name="Equation" r:id="rId14" imgW="5651280" imgH="419040" progId="Equation.DSMT4">
                  <p:embed/>
                </p:oleObj>
              </mc:Choice>
              <mc:Fallback>
                <p:oleObj name="Equation" r:id="rId14" imgW="56512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667" y="2722563"/>
                        <a:ext cx="5651501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E5BB80-C572-470C-9C10-A1BAC8200CF3}" type="datetime1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/37</a:t>
            </a:r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81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2" dur="5651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3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9877673"/>
              </p:ext>
            </p:extLst>
          </p:nvPr>
        </p:nvGraphicFramePr>
        <p:xfrm>
          <a:off x="1544638" y="836712"/>
          <a:ext cx="4498975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8" name="Equation" r:id="rId3" imgW="4508280" imgH="2438280" progId="Equation.DSMT4">
                  <p:embed/>
                </p:oleObj>
              </mc:Choice>
              <mc:Fallback>
                <p:oleObj name="Equation" r:id="rId3" imgW="4508280" imgH="243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4638" y="836712"/>
                        <a:ext cx="4498975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294231" y="153054"/>
            <a:ext cx="110321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题型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2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188640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/>
              <a:t>范德蒙行列式</a:t>
            </a:r>
            <a:endParaRPr lang="zh-CN" altLang="zh-CN" sz="2800" dirty="0"/>
          </a:p>
        </p:txBody>
      </p:sp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1.1  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行列式性质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与按行展开定理</a:t>
            </a:r>
            <a:endParaRPr lang="zh-CN" altLang="zh-CN" sz="32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典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型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题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C9D7F18-1B72-48E2-9AC1-DDCF59E0F8DD}" type="datetime1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/37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320344" y="3891136"/>
            <a:ext cx="163603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记住结果</a:t>
            </a:r>
            <a:endParaRPr lang="en-US" altLang="zh-CN" sz="26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直接用！</a:t>
            </a:r>
            <a:endParaRPr lang="en-US" altLang="zh-CN" sz="26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5253568"/>
              </p:ext>
            </p:extLst>
          </p:nvPr>
        </p:nvGraphicFramePr>
        <p:xfrm>
          <a:off x="748978" y="3544044"/>
          <a:ext cx="418306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9" name="Equation" r:id="rId5" imgW="4190760" imgH="419040" progId="Equation.DSMT4">
                  <p:embed/>
                </p:oleObj>
              </mc:Choice>
              <mc:Fallback>
                <p:oleObj name="Equation" r:id="rId5" imgW="41907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978" y="3544044"/>
                        <a:ext cx="418306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4187800"/>
              </p:ext>
            </p:extLst>
          </p:nvPr>
        </p:nvGraphicFramePr>
        <p:xfrm>
          <a:off x="899592" y="4035227"/>
          <a:ext cx="40449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0" name="Equation" r:id="rId7" imgW="4051080" imgH="419040" progId="Equation.DSMT4">
                  <p:embed/>
                </p:oleObj>
              </mc:Choice>
              <mc:Fallback>
                <p:oleObj name="Equation" r:id="rId7" imgW="40510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035227"/>
                        <a:ext cx="40449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9341086"/>
              </p:ext>
            </p:extLst>
          </p:nvPr>
        </p:nvGraphicFramePr>
        <p:xfrm>
          <a:off x="899592" y="4611216"/>
          <a:ext cx="17621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1" name="Equation" r:id="rId9" imgW="1765080" imgH="761760" progId="Equation.DSMT4">
                  <p:embed/>
                </p:oleObj>
              </mc:Choice>
              <mc:Fallback>
                <p:oleObj name="Equation" r:id="rId9" imgW="176508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611216"/>
                        <a:ext cx="176212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003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139084"/>
            <a:ext cx="7772400" cy="576064"/>
          </a:xfrm>
        </p:spPr>
        <p:txBody>
          <a:bodyPr/>
          <a:lstStyle/>
          <a:p>
            <a:r>
              <a:rPr lang="en-US" altLang="zh-CN" sz="32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1.2  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行列式按行展开定理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行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列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式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计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算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375047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例  分块</a:t>
            </a:r>
            <a:r>
              <a:rPr lang="zh-CN" altLang="en-US" sz="2400" b="1" dirty="0">
                <a:solidFill>
                  <a:srgbClr val="FF0000"/>
                </a:solidFill>
              </a:rPr>
              <a:t>上（下）</a:t>
            </a:r>
            <a:r>
              <a:rPr lang="zh-CN" altLang="en-US" sz="2400" b="1" dirty="0"/>
              <a:t>三角行列式</a:t>
            </a:r>
            <a:endParaRPr lang="zh-CN" altLang="zh-CN" sz="2400" b="1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543060"/>
              </p:ext>
            </p:extLst>
          </p:nvPr>
        </p:nvGraphicFramePr>
        <p:xfrm>
          <a:off x="1436688" y="914648"/>
          <a:ext cx="4576762" cy="294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0" name="Equation" r:id="rId3" imgW="4584600" imgH="2946240" progId="Equation.DSMT4">
                  <p:embed/>
                </p:oleObj>
              </mc:Choice>
              <mc:Fallback>
                <p:oleObj name="Equation" r:id="rId3" imgW="4584600" imgH="2946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688" y="914648"/>
                        <a:ext cx="4576762" cy="294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95536" y="3903439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解   令</a:t>
            </a:r>
            <a:endParaRPr lang="zh-CN" altLang="zh-CN" sz="2400" b="1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5236300"/>
              </p:ext>
            </p:extLst>
          </p:nvPr>
        </p:nvGraphicFramePr>
        <p:xfrm>
          <a:off x="323528" y="4332288"/>
          <a:ext cx="2687638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1" name="Equation" r:id="rId5" imgW="2692080" imgH="1473120" progId="Equation.DSMT4">
                  <p:embed/>
                </p:oleObj>
              </mc:Choice>
              <mc:Fallback>
                <p:oleObj name="Equation" r:id="rId5" imgW="2692080" imgH="1473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332288"/>
                        <a:ext cx="2687638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37707"/>
              </p:ext>
            </p:extLst>
          </p:nvPr>
        </p:nvGraphicFramePr>
        <p:xfrm>
          <a:off x="3059832" y="4332288"/>
          <a:ext cx="27051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2" name="Equation" r:id="rId7" imgW="2705040" imgH="1473120" progId="Equation.DSMT4">
                  <p:embed/>
                </p:oleObj>
              </mc:Choice>
              <mc:Fallback>
                <p:oleObj name="Equation" r:id="rId7" imgW="2705040" imgH="1473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59832" y="4332288"/>
                        <a:ext cx="2705100" cy="147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324052"/>
              </p:ext>
            </p:extLst>
          </p:nvPr>
        </p:nvGraphicFramePr>
        <p:xfrm>
          <a:off x="5924128" y="4882108"/>
          <a:ext cx="160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3" name="Equation" r:id="rId9" imgW="1600200" imgH="419040" progId="Equation.DSMT4">
                  <p:embed/>
                </p:oleObj>
              </mc:Choice>
              <mc:Fallback>
                <p:oleObj name="Equation" r:id="rId9" imgW="16002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24128" y="4882108"/>
                        <a:ext cx="16002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A44B350-EB48-495B-84FE-6780D8EA2D1C}" type="datetime1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/37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44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139084"/>
            <a:ext cx="7772400" cy="576064"/>
          </a:xfrm>
        </p:spPr>
        <p:txBody>
          <a:bodyPr/>
          <a:lstStyle/>
          <a:p>
            <a:r>
              <a:rPr lang="en-US" altLang="zh-CN" sz="32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1.2  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行列式按行展开定理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行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列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式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计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算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375047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例  分块</a:t>
            </a:r>
            <a:r>
              <a:rPr lang="zh-CN" altLang="en-US" sz="2400" b="1" dirty="0">
                <a:solidFill>
                  <a:srgbClr val="FF0000"/>
                </a:solidFill>
              </a:rPr>
              <a:t>上（下）</a:t>
            </a:r>
            <a:r>
              <a:rPr lang="zh-CN" altLang="en-US" sz="2400" b="1" dirty="0"/>
              <a:t>三角行列式</a:t>
            </a:r>
            <a:endParaRPr lang="zh-CN" altLang="zh-CN" sz="2400" b="1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240037"/>
              </p:ext>
            </p:extLst>
          </p:nvPr>
        </p:nvGraphicFramePr>
        <p:xfrm>
          <a:off x="1436688" y="914648"/>
          <a:ext cx="4576762" cy="294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4" name="Equation" r:id="rId3" imgW="4584600" imgH="2946240" progId="Equation.DSMT4">
                  <p:embed/>
                </p:oleObj>
              </mc:Choice>
              <mc:Fallback>
                <p:oleObj name="Equation" r:id="rId3" imgW="4584600" imgH="2946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688" y="914648"/>
                        <a:ext cx="4576762" cy="294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95536" y="3903439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解   令</a:t>
            </a:r>
            <a:endParaRPr lang="zh-CN" altLang="zh-CN" sz="2400" b="1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2381021"/>
              </p:ext>
            </p:extLst>
          </p:nvPr>
        </p:nvGraphicFramePr>
        <p:xfrm>
          <a:off x="539552" y="4332288"/>
          <a:ext cx="2524125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5" name="Equation" r:id="rId5" imgW="2527200" imgH="1473120" progId="Equation.DSMT4">
                  <p:embed/>
                </p:oleObj>
              </mc:Choice>
              <mc:Fallback>
                <p:oleObj name="Equation" r:id="rId5" imgW="2527200" imgH="1473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332288"/>
                        <a:ext cx="2524125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498708"/>
              </p:ext>
            </p:extLst>
          </p:nvPr>
        </p:nvGraphicFramePr>
        <p:xfrm>
          <a:off x="3131840" y="4293096"/>
          <a:ext cx="24638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6" name="Equation" r:id="rId7" imgW="2463480" imgH="1473120" progId="Equation.DSMT4">
                  <p:embed/>
                </p:oleObj>
              </mc:Choice>
              <mc:Fallback>
                <p:oleObj name="Equation" r:id="rId7" imgW="2463480" imgH="1473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31840" y="4293096"/>
                        <a:ext cx="2463800" cy="147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8721168"/>
              </p:ext>
            </p:extLst>
          </p:nvPr>
        </p:nvGraphicFramePr>
        <p:xfrm>
          <a:off x="5695950" y="4810125"/>
          <a:ext cx="1409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7" name="Equation" r:id="rId9" imgW="1409400" imgH="419040" progId="Equation.DSMT4">
                  <p:embed/>
                </p:oleObj>
              </mc:Choice>
              <mc:Fallback>
                <p:oleObj name="Equation" r:id="rId9" imgW="14094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95950" y="4810125"/>
                        <a:ext cx="14097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3C0B87-A4E3-4E1E-A35B-F70BB738ADFB}" type="datetime1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/37</a:t>
            </a:r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62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139084"/>
            <a:ext cx="7772400" cy="576064"/>
          </a:xfrm>
        </p:spPr>
        <p:txBody>
          <a:bodyPr/>
          <a:lstStyle/>
          <a:p>
            <a:r>
              <a:rPr lang="en-US" altLang="zh-CN" sz="32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1.2  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行列式按行展开定理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行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列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式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计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算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375047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例  分块</a:t>
            </a:r>
            <a:r>
              <a:rPr lang="zh-CN" altLang="en-US" sz="2400" b="1" dirty="0">
                <a:solidFill>
                  <a:srgbClr val="FF0000"/>
                </a:solidFill>
              </a:rPr>
              <a:t>上（下）</a:t>
            </a:r>
            <a:r>
              <a:rPr lang="zh-CN" altLang="en-US" sz="2400" b="1" dirty="0"/>
              <a:t>三角行列式</a:t>
            </a:r>
            <a:endParaRPr lang="zh-CN" altLang="zh-CN" sz="2400" b="1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739123"/>
              </p:ext>
            </p:extLst>
          </p:nvPr>
        </p:nvGraphicFramePr>
        <p:xfrm>
          <a:off x="1436688" y="914648"/>
          <a:ext cx="4576762" cy="294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9" name="Equation" r:id="rId3" imgW="4584600" imgH="2946240" progId="Equation.DSMT4">
                  <p:embed/>
                </p:oleObj>
              </mc:Choice>
              <mc:Fallback>
                <p:oleObj name="Equation" r:id="rId3" imgW="4584600" imgH="2946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688" y="914648"/>
                        <a:ext cx="4576762" cy="294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95536" y="3903439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解   令</a:t>
            </a:r>
            <a:endParaRPr lang="zh-CN" altLang="zh-CN" sz="2400" b="1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877396"/>
              </p:ext>
            </p:extLst>
          </p:nvPr>
        </p:nvGraphicFramePr>
        <p:xfrm>
          <a:off x="539552" y="4332288"/>
          <a:ext cx="2524125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0" name="Equation" r:id="rId5" imgW="2527200" imgH="1473120" progId="Equation.DSMT4">
                  <p:embed/>
                </p:oleObj>
              </mc:Choice>
              <mc:Fallback>
                <p:oleObj name="Equation" r:id="rId5" imgW="2527200" imgH="1473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332288"/>
                        <a:ext cx="2524125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821928"/>
              </p:ext>
            </p:extLst>
          </p:nvPr>
        </p:nvGraphicFramePr>
        <p:xfrm>
          <a:off x="3131840" y="4293096"/>
          <a:ext cx="24638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1" name="Equation" r:id="rId7" imgW="2463480" imgH="1473120" progId="Equation.DSMT4">
                  <p:embed/>
                </p:oleObj>
              </mc:Choice>
              <mc:Fallback>
                <p:oleObj name="Equation" r:id="rId7" imgW="2463480" imgH="1473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31840" y="4293096"/>
                        <a:ext cx="2463800" cy="147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8152582"/>
              </p:ext>
            </p:extLst>
          </p:nvPr>
        </p:nvGraphicFramePr>
        <p:xfrm>
          <a:off x="5695950" y="4810125"/>
          <a:ext cx="1409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2" name="Equation" r:id="rId9" imgW="1409400" imgH="419040" progId="Equation.DSMT4">
                  <p:embed/>
                </p:oleObj>
              </mc:Choice>
              <mc:Fallback>
                <p:oleObj name="Equation" r:id="rId9" imgW="14094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95950" y="4810125"/>
                        <a:ext cx="14097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6149676"/>
              </p:ext>
            </p:extLst>
          </p:nvPr>
        </p:nvGraphicFramePr>
        <p:xfrm>
          <a:off x="6227763" y="1987550"/>
          <a:ext cx="6223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3" name="Equation" r:id="rId11" imgW="622080" imgH="736560" progId="Equation.DSMT4">
                  <p:embed/>
                </p:oleObj>
              </mc:Choice>
              <mc:Fallback>
                <p:oleObj name="Equation" r:id="rId11" imgW="62208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1987550"/>
                        <a:ext cx="6223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日期占位符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559B3AD-EB8D-44FA-A35A-4AA005835548}" type="datetime1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/37</a:t>
            </a:r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84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主题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主题2</Template>
  <TotalTime>2315</TotalTime>
  <Words>1740</Words>
  <Application>Microsoft Office PowerPoint</Application>
  <PresentationFormat>全屏显示(4:3)</PresentationFormat>
  <Paragraphs>509</Paragraphs>
  <Slides>37</Slides>
  <Notes>0</Notes>
  <HiddenSlides>0</HiddenSlides>
  <MMClips>3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37</vt:i4>
      </vt:variant>
    </vt:vector>
  </HeadingPairs>
  <TitlesOfParts>
    <vt:vector size="41" baseType="lpstr">
      <vt:lpstr>主题2</vt:lpstr>
      <vt:lpstr>Equation</vt:lpstr>
      <vt:lpstr>公式</vt:lpstr>
      <vt:lpstr>MathType 6.0 Equation</vt:lpstr>
      <vt:lpstr>1.1  行列式性质与按行展开定理</vt:lpstr>
      <vt:lpstr>1.1  行列式性质与按行展开定理</vt:lpstr>
      <vt:lpstr>1.1  行列式性质与按行展开定理</vt:lpstr>
      <vt:lpstr>1.1  行列式性质与按行展开定理</vt:lpstr>
      <vt:lpstr>1.1  行列式性质与按行展开定理</vt:lpstr>
      <vt:lpstr>1.1  行列式性质与按行展开定理</vt:lpstr>
      <vt:lpstr>1.2  行列式按行展开定理</vt:lpstr>
      <vt:lpstr>1.2  行列式按行展开定理</vt:lpstr>
      <vt:lpstr>1.2  行列式按行展开定理</vt:lpstr>
      <vt:lpstr>1.2  行列式按行展开定理</vt:lpstr>
      <vt:lpstr>1.2  行列式按行展开定理</vt:lpstr>
      <vt:lpstr>2.1 矩阵及其运算</vt:lpstr>
      <vt:lpstr>2.1 矩阵及其运算</vt:lpstr>
      <vt:lpstr>2.1 矩阵及其运算</vt:lpstr>
      <vt:lpstr>2.1 矩阵及其运算</vt:lpstr>
      <vt:lpstr>2.1 矩阵及其运算</vt:lpstr>
      <vt:lpstr>2.1 矩阵及其运算</vt:lpstr>
      <vt:lpstr>2.1 矩阵及其运算</vt:lpstr>
      <vt:lpstr>2.1 矩阵及其运算</vt:lpstr>
      <vt:lpstr>2.1 矩阵及其运算</vt:lpstr>
      <vt:lpstr>2.1 矩阵及其运算</vt:lpstr>
      <vt:lpstr>2.1 矩阵及其运算</vt:lpstr>
      <vt:lpstr>2.1 矩阵及其运算</vt:lpstr>
      <vt:lpstr>2.1 矩阵及其运算</vt:lpstr>
      <vt:lpstr>2.1 矩阵及其运算</vt:lpstr>
      <vt:lpstr>2.1 矩阵及其运算</vt:lpstr>
      <vt:lpstr>2.1 矩阵及其运算</vt:lpstr>
      <vt:lpstr>2.1 矩阵及其运算</vt:lpstr>
      <vt:lpstr>2.1 矩阵及其运算</vt:lpstr>
      <vt:lpstr>2.1 矩阵及其运算</vt:lpstr>
      <vt:lpstr>2.1 矩阵及其运算</vt:lpstr>
      <vt:lpstr>2.1 矩阵及其运算</vt:lpstr>
      <vt:lpstr>2.1 矩阵及其运算</vt:lpstr>
      <vt:lpstr>2.1 矩阵及其运算</vt:lpstr>
      <vt:lpstr>2.1 矩阵及其运算</vt:lpstr>
      <vt:lpstr>2.1 矩阵及其运算</vt:lpstr>
      <vt:lpstr>2.1 矩阵及其运算</vt:lpstr>
    </vt:vector>
  </TitlesOfParts>
  <Manager>卢玉贞</Manager>
  <Company>dlyuzhen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卢玉贞</dc:creator>
  <cp:lastModifiedBy>dlyuzhen</cp:lastModifiedBy>
  <cp:revision>258</cp:revision>
  <dcterms:created xsi:type="dcterms:W3CDTF">2015-01-05T18:34:44Z</dcterms:created>
  <dcterms:modified xsi:type="dcterms:W3CDTF">2023-03-03T00:48:52Z</dcterms:modified>
  <cp:contentStatus/>
</cp:coreProperties>
</file>