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7" r:id="rId2"/>
    <p:sldId id="325" r:id="rId3"/>
    <p:sldId id="311" r:id="rId4"/>
    <p:sldId id="314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10" r:id="rId14"/>
    <p:sldId id="278" r:id="rId15"/>
    <p:sldId id="308" r:id="rId16"/>
    <p:sldId id="284" r:id="rId17"/>
    <p:sldId id="309" r:id="rId18"/>
    <p:sldId id="263" r:id="rId19"/>
    <p:sldId id="306" r:id="rId20"/>
    <p:sldId id="296" r:id="rId21"/>
    <p:sldId id="265" r:id="rId22"/>
    <p:sldId id="301" r:id="rId23"/>
    <p:sldId id="264" r:id="rId24"/>
    <p:sldId id="267" r:id="rId25"/>
    <p:sldId id="268" r:id="rId26"/>
    <p:sldId id="299" r:id="rId27"/>
    <p:sldId id="269" r:id="rId28"/>
    <p:sldId id="272" r:id="rId29"/>
    <p:sldId id="304" r:id="rId30"/>
    <p:sldId id="305" r:id="rId31"/>
    <p:sldId id="270" r:id="rId32"/>
    <p:sldId id="297" r:id="rId33"/>
    <p:sldId id="271" r:id="rId34"/>
    <p:sldId id="28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294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8" autoAdjust="0"/>
    <p:restoredTop sz="94660"/>
  </p:normalViewPr>
  <p:slideViewPr>
    <p:cSldViewPr>
      <p:cViewPr varScale="1">
        <p:scale>
          <a:sx n="84" d="100"/>
          <a:sy n="84" d="100"/>
        </p:scale>
        <p:origin x="-17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8C997F8-F100-41C6-95D7-265748A74FB6}" type="presOf" srcId="{EF24F56F-F948-4FAE-A21B-C908CFF0947F}" destId="{04E584C8-CAF4-4F3A-A494-457051CBD1BA}" srcOrd="0" destOrd="0" presId="urn:microsoft.com/office/officeart/2005/8/layout/venn1"/>
    <dgm:cxn modelId="{654DCC4C-BE9A-4A79-9ACE-CE90F1C3C292}" type="presOf" srcId="{45ECB1DE-4976-41EA-BF4A-BA9625218151}" destId="{61DA2F6A-A3A4-47F6-9631-E32DDDDECDEE}" srcOrd="0" destOrd="0" presId="urn:microsoft.com/office/officeart/2005/8/layout/venn1"/>
    <dgm:cxn modelId="{37C471EB-B911-4C22-978B-F896EBC494DF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6DBA170-5EEA-486D-B633-5C46B9297AC9}" type="presOf" srcId="{A4DBE9E6-97EB-4725-A2C1-3C97D390DE6E}" destId="{CD4B3101-F142-4E5E-B80A-8D9996F097C7}" srcOrd="0" destOrd="0" presId="urn:microsoft.com/office/officeart/2005/8/layout/venn1"/>
    <dgm:cxn modelId="{8F4840B8-713A-4AA6-BB45-1BC340374706}" type="presOf" srcId="{8A5913D2-4896-41F8-9856-90C73F67022D}" destId="{6F917F00-94F3-4752-A2F0-5E137890CEB8}" srcOrd="0" destOrd="0" presId="urn:microsoft.com/office/officeart/2005/8/layout/venn1"/>
    <dgm:cxn modelId="{8259A946-AD09-4DEF-9F87-E2E0F01E41F8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E031585-D0E0-476B-BE95-B221D45C5093}" type="presOf" srcId="{737B5EC5-D0D2-4529-A675-2479ADB7512A}" destId="{4470F79F-6492-40EA-A900-0CDDBA36E791}" srcOrd="0" destOrd="0" presId="urn:microsoft.com/office/officeart/2005/8/layout/venn1"/>
    <dgm:cxn modelId="{00866F43-5BFE-464D-B9BD-EB176129A994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04E427FD-0A9F-40EB-B684-B7DDDE1512F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0E017FF-801F-4E02-A16E-DDA79ECEAA05}" type="presOf" srcId="{AABD46EF-623D-4EC1-9905-9F9517C84035}" destId="{8A8110AF-7FCF-4E47-932E-B9CB33926204}" srcOrd="0" destOrd="0" presId="urn:microsoft.com/office/officeart/2005/8/layout/venn1"/>
    <dgm:cxn modelId="{EB09E853-F052-4282-9861-84F955930CC2}" type="presOf" srcId="{938154DC-7DEC-4435-8AEE-F287F60DA644}" destId="{A319629E-037B-4B5B-8915-441F51FA60BC}" srcOrd="0" destOrd="0" presId="urn:microsoft.com/office/officeart/2005/8/layout/venn1"/>
    <dgm:cxn modelId="{EEA72B46-5D3D-46B9-9C07-6F924445C580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1BD9C790-B089-4F8F-B7E0-7033810125C7}" type="presOf" srcId="{45ECB1DE-4976-41EA-BF4A-BA9625218151}" destId="{61DA2F6A-A3A4-47F6-9631-E32DDDDECDEE}" srcOrd="0" destOrd="0" presId="urn:microsoft.com/office/officeart/2005/8/layout/venn1"/>
    <dgm:cxn modelId="{D084543D-E629-4BCF-871E-8E1C70ADF66F}" type="presOf" srcId="{EF24F56F-F948-4FAE-A21B-C908CFF0947F}" destId="{04E584C8-CAF4-4F3A-A494-457051CBD1BA}" srcOrd="0" destOrd="0" presId="urn:microsoft.com/office/officeart/2005/8/layout/venn1"/>
    <dgm:cxn modelId="{35736D24-AAB6-4F20-8D77-5F0F84A40D6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13D678F-841F-4A63-9DAF-47248665E277}" type="presOf" srcId="{CE6CFCA0-C49C-4951-BE4A-2894AF7F0369}" destId="{7B1E7C52-CF18-48B2-BB65-024F73E359D3}" srcOrd="0" destOrd="0" presId="urn:microsoft.com/office/officeart/2005/8/layout/venn1"/>
    <dgm:cxn modelId="{D42C76DC-0D2C-45E3-9140-EA904209CA54}" type="presOf" srcId="{21F9EB01-2DBC-4DE3-BF4F-D736561A8F50}" destId="{EDBBB33F-27B5-48AE-A61C-C9DE23066AD1}" srcOrd="0" destOrd="0" presId="urn:microsoft.com/office/officeart/2005/8/layout/venn1"/>
    <dgm:cxn modelId="{D497289E-062E-4A74-9B2E-85FA87782C2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86502235-7BCC-4E6A-8863-D9BE37CE94A0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1E77A8B9-5E32-4927-B6AE-BC02781F66D2}" type="presOf" srcId="{0E6DF1C2-1746-482F-BF52-CD765E80A365}" destId="{171034FF-3396-4AA1-9482-05BACFB2D723}" srcOrd="0" destOrd="0" presId="urn:microsoft.com/office/officeart/2005/8/layout/venn1"/>
    <dgm:cxn modelId="{2DE843FF-29CF-4E31-B023-4CBEB0CF8EDD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801D5E7D-1D14-4B27-95C4-2D464C610FD6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5C7BAF6-83FD-46DF-ACBF-79CC9BCD6ACF}" type="presOf" srcId="{8A5913D2-4896-41F8-9856-90C73F67022D}" destId="{6F917F00-94F3-4752-A2F0-5E137890CEB8}" srcOrd="0" destOrd="0" presId="urn:microsoft.com/office/officeart/2005/8/layout/venn1"/>
    <dgm:cxn modelId="{7056F561-20B9-49A6-A403-673C2930E83E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4D90E7D8-F426-4C78-9169-08CF6205F363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BEDF1EDC-0BBF-4DEF-9756-45B4FCBE6C43}" type="presOf" srcId="{B9B3E140-8B8D-4175-BD94-00D1649702AA}" destId="{6DAFA64C-DC3D-43CC-9306-9A83B9F4FF30}" srcOrd="0" destOrd="0" presId="urn:microsoft.com/office/officeart/2005/8/layout/venn1"/>
    <dgm:cxn modelId="{18E7ED8F-766B-487B-9752-3D0F11EE20C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0F789B01-9143-438F-B1CB-CB246DA36EBE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489D674-A4ED-4C62-AFDC-FC64AF8CE838}" type="presOf" srcId="{938154DC-7DEC-4435-8AEE-F287F60DA644}" destId="{A319629E-037B-4B5B-8915-441F51FA60BC}" srcOrd="0" destOrd="0" presId="urn:microsoft.com/office/officeart/2005/8/layout/venn1"/>
    <dgm:cxn modelId="{E3D02747-2440-4CB5-8287-F1749E09C677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D5894127-BB9D-46F1-8115-16DB30260CC1}" type="presOf" srcId="{45ECB1DE-4976-41EA-BF4A-BA9625218151}" destId="{61DA2F6A-A3A4-47F6-9631-E32DDDDECDEE}" srcOrd="0" destOrd="0" presId="urn:microsoft.com/office/officeart/2005/8/layout/venn1"/>
    <dgm:cxn modelId="{C16A88A8-33A2-4744-9986-E5D0CC95CCD0}" type="presOf" srcId="{EF24F56F-F948-4FAE-A21B-C908CFF0947F}" destId="{04E584C8-CAF4-4F3A-A494-457051CBD1BA}" srcOrd="0" destOrd="0" presId="urn:microsoft.com/office/officeart/2005/8/layout/venn1"/>
    <dgm:cxn modelId="{34E37F94-9012-46F8-B274-79BB9AD0EDD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7A032368-CA85-4590-B622-D5EA4FEB4DB8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E078086D-FD71-48B4-8F9B-350C6F579256}" type="presOf" srcId="{CE6CFCA0-C49C-4951-BE4A-2894AF7F0369}" destId="{7B1E7C52-CF18-48B2-BB65-024F73E359D3}" srcOrd="0" destOrd="0" presId="urn:microsoft.com/office/officeart/2005/8/layout/venn1"/>
    <dgm:cxn modelId="{DC4DA298-B165-44FD-A75F-8C5AFB179276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384F919B-074B-42E5-A976-2E1EEFF18CB9}" type="presOf" srcId="{21F9EB01-2DBC-4DE3-BF4F-D736561A8F50}" destId="{EDBBB33F-27B5-48AE-A61C-C9DE23066AD1}" srcOrd="0" destOrd="0" presId="urn:microsoft.com/office/officeart/2005/8/layout/venn1"/>
    <dgm:cxn modelId="{8E2A4A1E-6A23-4773-8363-FA0F0C2F908E}" type="presOf" srcId="{CE6CFCA0-C49C-4951-BE4A-2894AF7F0369}" destId="{7B1E7C52-CF18-48B2-BB65-024F73E359D3}" srcOrd="0" destOrd="0" presId="urn:microsoft.com/office/officeart/2005/8/layout/venn1"/>
    <dgm:cxn modelId="{8C572BCE-B309-426F-BF1B-538C54F9C509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232276D4-2703-4284-A79D-A867EA1D30F0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730F406D-62B0-4545-B04B-7D811EBD4CCB}" type="presOf" srcId="{4E65984A-BA92-43D1-B9A2-B9086CB43038}" destId="{952DD290-D500-4BE9-9525-723274617DF1}" srcOrd="0" destOrd="0" presId="urn:microsoft.com/office/officeart/2005/8/layout/venn1"/>
    <dgm:cxn modelId="{A09C5DCA-0453-4B35-A4C9-D4CD1005194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4B78A476-0114-49C1-91B3-BEBEE9D72A92}" type="presOf" srcId="{8A5913D2-4896-41F8-9856-90C73F67022D}" destId="{6F917F00-94F3-4752-A2F0-5E137890CEB8}" srcOrd="0" destOrd="0" presId="urn:microsoft.com/office/officeart/2005/8/layout/venn1"/>
    <dgm:cxn modelId="{9C79F81E-CABF-4618-B875-650CAC338DB8}" type="presOf" srcId="{A4DBE9E6-97EB-4725-A2C1-3C97D390DE6E}" destId="{CD4B3101-F142-4E5E-B80A-8D9996F097C7}" srcOrd="0" destOrd="0" presId="urn:microsoft.com/office/officeart/2005/8/layout/venn1"/>
    <dgm:cxn modelId="{EEC489DA-7D0F-4AC3-8228-F53B9133421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780444BC-C825-4246-8147-6C009A3E391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36262FD2-4D5E-444B-9A62-B929F51E84F3}" type="presOf" srcId="{737B5EC5-D0D2-4529-A675-2479ADB7512A}" destId="{4470F79F-6492-40EA-A900-0CDDBA36E791}" srcOrd="0" destOrd="0" presId="urn:microsoft.com/office/officeart/2005/8/layout/venn1"/>
    <dgm:cxn modelId="{BE72D396-2419-43F5-9371-C0823BA2AC4C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1ACEF6D4-7CB2-40A1-AC3C-7DA8DF99273B}" type="presOf" srcId="{938154DC-7DEC-4435-8AEE-F287F60DA644}" destId="{A319629E-037B-4B5B-8915-441F51FA60BC}" srcOrd="0" destOrd="0" presId="urn:microsoft.com/office/officeart/2005/8/layout/venn1"/>
    <dgm:cxn modelId="{CA741E51-1454-4CFC-9F8D-4AD5B6F955E6}" type="presOf" srcId="{AABD46EF-623D-4EC1-9905-9F9517C84035}" destId="{8A8110AF-7FCF-4E47-932E-B9CB33926204}" srcOrd="0" destOrd="0" presId="urn:microsoft.com/office/officeart/2005/8/layout/venn1"/>
    <dgm:cxn modelId="{C646755E-F60E-47A0-A8C5-5D2065FB4EAD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14B719A6-CD27-41BA-B374-C1A56A917AF1}" type="presOf" srcId="{45ECB1DE-4976-41EA-BF4A-BA9625218151}" destId="{61DA2F6A-A3A4-47F6-9631-E32DDDDECDEE}" srcOrd="0" destOrd="0" presId="urn:microsoft.com/office/officeart/2005/8/layout/venn1"/>
    <dgm:cxn modelId="{68285BDB-28DD-46A7-8D28-BBDCD5323F06}" type="presOf" srcId="{EF24F56F-F948-4FAE-A21B-C908CFF0947F}" destId="{04E584C8-CAF4-4F3A-A494-457051CBD1BA}" srcOrd="0" destOrd="0" presId="urn:microsoft.com/office/officeart/2005/8/layout/venn1"/>
    <dgm:cxn modelId="{AF1FC234-3D0C-4658-AEDA-8F9E59C1E27B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A0157EA3-72C7-48DD-A493-79341F0ADCE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0F634F6B-3223-4FCC-9196-2B3A30D2F998}" type="presOf" srcId="{CE6CFCA0-C49C-4951-BE4A-2894AF7F0369}" destId="{7B1E7C52-CF18-48B2-BB65-024F73E359D3}" srcOrd="0" destOrd="0" presId="urn:microsoft.com/office/officeart/2005/8/layout/venn1"/>
    <dgm:cxn modelId="{B23AD04C-CC09-453F-A49E-2F6333251EF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44834300-B72F-4063-917C-2026837D234B}" type="presOf" srcId="{0E6DF1C2-1746-482F-BF52-CD765E80A365}" destId="{171034FF-3396-4AA1-9482-05BACFB2D723}" srcOrd="0" destOrd="0" presId="urn:microsoft.com/office/officeart/2005/8/layout/venn1"/>
    <dgm:cxn modelId="{F6D175F4-C5A2-4DAF-B798-5A769FBCB48A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13D6773-39FD-4924-8056-B7A283673DC3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6A952169-2FBC-4CF8-8FAF-EE15CAB707CE}" type="presOf" srcId="{8A5913D2-4896-41F8-9856-90C73F67022D}" destId="{6F917F00-94F3-4752-A2F0-5E137890CEB8}" srcOrd="0" destOrd="0" presId="urn:microsoft.com/office/officeart/2005/8/layout/venn1"/>
    <dgm:cxn modelId="{D4CECC31-3325-40FB-B008-570C52997537}" type="presOf" srcId="{A4DBE9E6-97EB-4725-A2C1-3C97D390DE6E}" destId="{CD4B3101-F142-4E5E-B80A-8D9996F097C7}" srcOrd="0" destOrd="0" presId="urn:microsoft.com/office/officeart/2005/8/layout/venn1"/>
    <dgm:cxn modelId="{9E2B3EFB-7715-4896-830B-75F8A5B1230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DF541ECB-EEAD-4C30-A810-DB681E92B64D}" type="presOf" srcId="{B9B3E140-8B8D-4175-BD94-00D1649702AA}" destId="{6DAFA64C-DC3D-43CC-9306-9A83B9F4FF30}" srcOrd="0" destOrd="0" presId="urn:microsoft.com/office/officeart/2005/8/layout/venn1"/>
    <dgm:cxn modelId="{1B203D6C-BB34-4948-A13B-E91B3D4B017E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C4D6091-B9B2-4CFE-BDDC-564CE98863AC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F6A0D4C7-6F84-4DDE-A739-D4F595586B55}" type="presOf" srcId="{4E65984A-BA92-43D1-B9A2-B9086CB43038}" destId="{952DD290-D500-4BE9-9525-723274617DF1}" srcOrd="0" destOrd="0" presId="urn:microsoft.com/office/officeart/2005/8/layout/venn1"/>
    <dgm:cxn modelId="{0B067CAB-198E-47A6-9220-0B4DC1DE71EF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71897D77-7052-40F0-8FE0-A91D9F79CF5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ABB4FEF1-F436-4063-A668-96C508B7839F}" type="presOf" srcId="{938154DC-7DEC-4435-8AEE-F287F60DA644}" destId="{A319629E-037B-4B5B-8915-441F51FA60BC}" srcOrd="0" destOrd="0" presId="urn:microsoft.com/office/officeart/2005/8/layout/venn1"/>
    <dgm:cxn modelId="{7B27A17E-B1AD-41D4-9075-A040D68BDC7F}" type="presOf" srcId="{AABD46EF-623D-4EC1-9905-9F9517C84035}" destId="{8A8110AF-7FCF-4E47-932E-B9CB33926204}" srcOrd="0" destOrd="0" presId="urn:microsoft.com/office/officeart/2005/8/layout/venn1"/>
    <dgm:cxn modelId="{B192B4F2-FCB6-4A66-9868-FEC37B7FECBD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C89A09DB-AF21-4B9B-A0A7-73439282A996}" type="presOf" srcId="{EF24F56F-F948-4FAE-A21B-C908CFF0947F}" destId="{04E584C8-CAF4-4F3A-A494-457051CBD1BA}" srcOrd="0" destOrd="0" presId="urn:microsoft.com/office/officeart/2005/8/layout/venn1"/>
    <dgm:cxn modelId="{E6938A56-21C6-42F4-96A8-DC48DF5B063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6F79564D-1BDB-4C6B-9A05-A950F81935EA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AB144C57-5BAC-4D78-8272-5651EBF28561}" type="presOf" srcId="{21F9EB01-2DBC-4DE3-BF4F-D736561A8F50}" destId="{EDBBB33F-27B5-48AE-A61C-C9DE23066AD1}" srcOrd="0" destOrd="0" presId="urn:microsoft.com/office/officeart/2005/8/layout/venn1"/>
    <dgm:cxn modelId="{6C0A183F-2F44-4C6F-9F91-A6846B67E067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D6E3E15E-2C4D-4AA7-AF94-9A71E5B0DAF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719857D-5B85-4199-A0BD-20B8D7DADF67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EF7951B-5D0A-404B-AF05-9CD5BC5CDBAD}" type="presOf" srcId="{0E6DF1C2-1746-482F-BF52-CD765E80A365}" destId="{171034FF-3396-4AA1-9482-05BACFB2D723}" srcOrd="0" destOrd="0" presId="urn:microsoft.com/office/officeart/2005/8/layout/venn1"/>
    <dgm:cxn modelId="{B4E804C8-EF33-425E-8CE3-3A2DBF229DDB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4B747A5-2161-4F60-902C-7DE21E3CDC31}" type="presOf" srcId="{A4DBE9E6-97EB-4725-A2C1-3C97D390DE6E}" destId="{CD4B3101-F142-4E5E-B80A-8D9996F097C7}" srcOrd="0" destOrd="0" presId="urn:microsoft.com/office/officeart/2005/8/layout/venn1"/>
    <dgm:cxn modelId="{B63BA2D1-59E1-4D20-859E-56D6EE16344C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94BEBDD3-C973-4900-8AD0-E1161F2FE103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F6C14646-1A65-405E-A531-7D1FF5FF19A3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46CB5A11-8246-4423-A490-FAA5D7DFBFA6}" type="presOf" srcId="{B9B3E140-8B8D-4175-BD94-00D1649702AA}" destId="{6DAFA64C-DC3D-43CC-9306-9A83B9F4FF30}" srcOrd="0" destOrd="0" presId="urn:microsoft.com/office/officeart/2005/8/layout/venn1"/>
    <dgm:cxn modelId="{3FD09326-DBBB-48CD-A81D-D2B1895E0AE3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EAD360F4-AC44-423B-AE93-D8C770C11D7D}" type="presOf" srcId="{AABD46EF-623D-4EC1-9905-9F9517C84035}" destId="{8A8110AF-7FCF-4E47-932E-B9CB33926204}" srcOrd="0" destOrd="0" presId="urn:microsoft.com/office/officeart/2005/8/layout/venn1"/>
    <dgm:cxn modelId="{C2AB177E-2AB3-4FDF-8365-21EABEB0639E}" type="presOf" srcId="{938154DC-7DEC-4435-8AEE-F287F60DA644}" destId="{A319629E-037B-4B5B-8915-441F51FA60BC}" srcOrd="0" destOrd="0" presId="urn:microsoft.com/office/officeart/2005/8/layout/venn1"/>
    <dgm:cxn modelId="{A84E8D50-4C81-4587-B788-FDBCC17FFB78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DE2B4673-0CA0-4C7A-9E40-14777AD499A6}" type="presOf" srcId="{EF24F56F-F948-4FAE-A21B-C908CFF0947F}" destId="{04E584C8-CAF4-4F3A-A494-457051CBD1BA}" srcOrd="0" destOrd="0" presId="urn:microsoft.com/office/officeart/2005/8/layout/venn1"/>
    <dgm:cxn modelId="{A9F4841D-4660-41C6-9092-F45675EFA4C4}" type="presOf" srcId="{45ECB1DE-4976-41EA-BF4A-BA9625218151}" destId="{61DA2F6A-A3A4-47F6-9631-E32DDDDECDEE}" srcOrd="0" destOrd="0" presId="urn:microsoft.com/office/officeart/2005/8/layout/venn1"/>
    <dgm:cxn modelId="{157F840E-DB7F-453D-A32B-4050837E59F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A25C291-7DE6-44F0-B34E-4E35F8FF8E06}" type="presOf" srcId="{21F9EB01-2DBC-4DE3-BF4F-D736561A8F50}" destId="{EDBBB33F-27B5-48AE-A61C-C9DE23066AD1}" srcOrd="0" destOrd="0" presId="urn:microsoft.com/office/officeart/2005/8/layout/venn1"/>
    <dgm:cxn modelId="{6431039F-35D8-464D-AD5F-0BAACEB1B4AA}" type="presOf" srcId="{CE6CFCA0-C49C-4951-BE4A-2894AF7F0369}" destId="{7B1E7C52-CF18-48B2-BB65-024F73E359D3}" srcOrd="0" destOrd="0" presId="urn:microsoft.com/office/officeart/2005/8/layout/venn1"/>
    <dgm:cxn modelId="{05D9D7FC-8C21-49A9-9089-6A8D4A3CD70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613DF0D6-8950-409C-8CCD-A60D6EBEE444}" type="presOf" srcId="{4E65984A-BA92-43D1-B9A2-B9086CB43038}" destId="{952DD290-D500-4BE9-9525-723274617DF1}" srcOrd="0" destOrd="0" presId="urn:microsoft.com/office/officeart/2005/8/layout/venn1"/>
    <dgm:cxn modelId="{BCB39183-06FF-491E-8555-DCCE93840CC7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86B7B20F-993D-4392-86C0-796A1C1B0C59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0C0C648-74B4-46E7-97AA-4C747FFA2213}" type="presOf" srcId="{8A5913D2-4896-41F8-9856-90C73F67022D}" destId="{6F917F00-94F3-4752-A2F0-5E137890CEB8}" srcOrd="0" destOrd="0" presId="urn:microsoft.com/office/officeart/2005/8/layout/venn1"/>
    <dgm:cxn modelId="{875B6E6E-B9C1-4704-8769-B569C246286F}" type="presOf" srcId="{A4DBE9E6-97EB-4725-A2C1-3C97D390DE6E}" destId="{CD4B3101-F142-4E5E-B80A-8D9996F097C7}" srcOrd="0" destOrd="0" presId="urn:microsoft.com/office/officeart/2005/8/layout/venn1"/>
    <dgm:cxn modelId="{EF2D8710-BCED-404C-A1DD-28B7457A4649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51FA6B85-02E1-4229-B898-64530E081BD2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7EBD086-F657-4E00-8AB6-90B7CBCAFA96}" type="presOf" srcId="{A4DBE9E6-97EB-4725-A2C1-3C97D390DE6E}" destId="{CD4B3101-F142-4E5E-B80A-8D9996F097C7}" srcOrd="0" destOrd="0" presId="urn:microsoft.com/office/officeart/2005/8/layout/venn1"/>
    <dgm:cxn modelId="{5CB1F069-6311-4243-8465-7F9728D0CFB5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1E857307-388C-43C9-968A-087E40B6D0EA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B8390D1F-CB3F-4E2C-8B2E-111B7456C0D0}" type="presOf" srcId="{737B5EC5-D0D2-4529-A675-2479ADB7512A}" destId="{4470F79F-6492-40EA-A900-0CDDBA36E791}" srcOrd="0" destOrd="0" presId="urn:microsoft.com/office/officeart/2005/8/layout/venn1"/>
    <dgm:cxn modelId="{B91C0328-5CBC-463A-AB0F-9E6080B981E1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7D6C8557-7751-4E01-842D-2D3E7B18BFFE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6414E6F5-1F3B-4C99-AAC4-5995184966F3}" type="presOf" srcId="{938154DC-7DEC-4435-8AEE-F287F60DA644}" destId="{A319629E-037B-4B5B-8915-441F51FA60BC}" srcOrd="0" destOrd="0" presId="urn:microsoft.com/office/officeart/2005/8/layout/venn1"/>
    <dgm:cxn modelId="{0883B2AD-FA8D-468A-938E-D8F1AD3F9154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091C078-1A99-4306-A349-0F6EACE2D452}" type="presOf" srcId="{EF24F56F-F948-4FAE-A21B-C908CFF0947F}" destId="{04E584C8-CAF4-4F3A-A494-457051CBD1BA}" srcOrd="0" destOrd="0" presId="urn:microsoft.com/office/officeart/2005/8/layout/venn1"/>
    <dgm:cxn modelId="{21E75FBF-1C31-4C2C-B234-2A0A8D654077}" type="presOf" srcId="{45ECB1DE-4976-41EA-BF4A-BA9625218151}" destId="{61DA2F6A-A3A4-47F6-9631-E32DDDDECDEE}" srcOrd="0" destOrd="0" presId="urn:microsoft.com/office/officeart/2005/8/layout/venn1"/>
    <dgm:cxn modelId="{DD6E250C-1DE5-4A0D-9201-944ABE6F3F5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DF5BB466-D63B-4E52-A256-B8C158C47A1B}" type="presOf" srcId="{21F9EB01-2DBC-4DE3-BF4F-D736561A8F50}" destId="{EDBBB33F-27B5-48AE-A61C-C9DE23066AD1}" srcOrd="0" destOrd="0" presId="urn:microsoft.com/office/officeart/2005/8/layout/venn1"/>
    <dgm:cxn modelId="{7976B3F6-DC89-456E-BB89-584BD970CC43}" type="presOf" srcId="{CE6CFCA0-C49C-4951-BE4A-2894AF7F0369}" destId="{7B1E7C52-CF18-48B2-BB65-024F73E359D3}" srcOrd="0" destOrd="0" presId="urn:microsoft.com/office/officeart/2005/8/layout/venn1"/>
    <dgm:cxn modelId="{81F5F1E0-9FAD-4B62-8382-FDFA87F066E1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CF6C24B6-32D1-463D-9D97-BC9E9CA37A6B}" type="presOf" srcId="{4E65984A-BA92-43D1-B9A2-B9086CB43038}" destId="{952DD290-D500-4BE9-9525-723274617DF1}" srcOrd="0" destOrd="0" presId="urn:microsoft.com/office/officeart/2005/8/layout/venn1"/>
    <dgm:cxn modelId="{ECF052BD-D223-499F-8177-7C3DC512B8A2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45C2B87-C0E2-4C51-B397-B888361A8D24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CD682D66-185B-4186-9D01-04BCA6F64DAA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97727FE7-2574-4654-A07D-47503C6C6491}" type="presOf" srcId="{8A5913D2-4896-41F8-9856-90C73F67022D}" destId="{6F917F00-94F3-4752-A2F0-5E137890CEB8}" srcOrd="0" destOrd="0" presId="urn:microsoft.com/office/officeart/2005/8/layout/venn1"/>
    <dgm:cxn modelId="{E07FA608-CA41-4587-89DA-8DC34BFC52A5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F01F2EDE-FE75-46FC-9552-628387CA69F6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AE551C02-055C-42B1-90F3-CE39D12396D0}" type="presOf" srcId="{B9B3E140-8B8D-4175-BD94-00D1649702AA}" destId="{6DAFA64C-DC3D-43CC-9306-9A83B9F4FF30}" srcOrd="0" destOrd="0" presId="urn:microsoft.com/office/officeart/2005/8/layout/venn1"/>
    <dgm:cxn modelId="{920C9EA2-A773-46CD-B01A-C56E37CB007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59BC9E9C-622F-442D-9BE8-AAAC70DAE87D}" type="presOf" srcId="{938154DC-7DEC-4435-8AEE-F287F60DA644}" destId="{A319629E-037B-4B5B-8915-441F51FA60BC}" srcOrd="0" destOrd="0" presId="urn:microsoft.com/office/officeart/2005/8/layout/venn1"/>
    <dgm:cxn modelId="{E126D0B1-703E-45C1-BCA1-76700603F20F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97451DD-C278-461A-BD43-6DBEEF8F37AD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9DA45424-CE2E-4732-BA1D-FD8B21D94879}" type="presOf" srcId="{45ECB1DE-4976-41EA-BF4A-BA9625218151}" destId="{61DA2F6A-A3A4-47F6-9631-E32DDDDECDEE}" srcOrd="0" destOrd="0" presId="urn:microsoft.com/office/officeart/2005/8/layout/venn1"/>
    <dgm:cxn modelId="{DB9E9F80-7275-4DB1-AE26-E06D46956D56}" type="presOf" srcId="{EF24F56F-F948-4FAE-A21B-C908CFF0947F}" destId="{04E584C8-CAF4-4F3A-A494-457051CBD1BA}" srcOrd="0" destOrd="0" presId="urn:microsoft.com/office/officeart/2005/8/layout/venn1"/>
    <dgm:cxn modelId="{8694136B-38FB-4C8B-BA36-0930DBF0982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117BB048-07D3-4848-9325-E935B113E778}" type="presOf" srcId="{B9B3E140-8B8D-4175-BD94-00D1649702AA}" destId="{6DAFA64C-DC3D-43CC-9306-9A83B9F4FF30}" srcOrd="0" destOrd="0" presId="urn:microsoft.com/office/officeart/2005/8/layout/venn1"/>
    <dgm:cxn modelId="{6CAC363A-8724-42F7-8D9A-ADAB457C52AD}" type="presOf" srcId="{737B5EC5-D0D2-4529-A675-2479ADB7512A}" destId="{4470F79F-6492-40EA-A900-0CDDBA36E791}" srcOrd="0" destOrd="0" presId="urn:microsoft.com/office/officeart/2005/8/layout/venn1"/>
    <dgm:cxn modelId="{EF993F32-7F85-4727-B092-1C1CFD1185EF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498907E-0E4E-4DAB-96D0-7061C6AE6A72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4BA7903-7F45-4758-B8BF-6E5CB08B9AB6}" type="presOf" srcId="{CE6CFCA0-C49C-4951-BE4A-2894AF7F0369}" destId="{7B1E7C52-CF18-48B2-BB65-024F73E359D3}" srcOrd="0" destOrd="0" presId="urn:microsoft.com/office/officeart/2005/8/layout/venn1"/>
    <dgm:cxn modelId="{C9BD6A30-B231-4DAA-BD79-F7B8F3A4AD1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728DDAC4-F455-463E-9120-5BA403791FD1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5459B33-ACA3-4550-A1E0-B74BFC226EB3}" type="presOf" srcId="{0E6DF1C2-1746-482F-BF52-CD765E80A365}" destId="{171034FF-3396-4AA1-9482-05BACFB2D723}" srcOrd="0" destOrd="0" presId="urn:microsoft.com/office/officeart/2005/8/layout/venn1"/>
    <dgm:cxn modelId="{880FF3F6-15BF-4FCD-A3DE-E57ED910BA38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242314C-313B-431B-801F-44BAD7AE5E7F}" type="presOf" srcId="{8A5913D2-4896-41F8-9856-90C73F67022D}" destId="{6F917F00-94F3-4752-A2F0-5E137890CEB8}" srcOrd="0" destOrd="0" presId="urn:microsoft.com/office/officeart/2005/8/layout/venn1"/>
    <dgm:cxn modelId="{68A60A34-905D-4AE6-8675-1A269E8C586C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F3C1B76-0C7B-4C8E-A0F8-6B5616E67A0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2FA4E881-2F8E-41FF-8D7C-33A12BCEDA5F}" type="presOf" srcId="{737B5EC5-D0D2-4529-A675-2479ADB7512A}" destId="{4470F79F-6492-40EA-A900-0CDDBA36E791}" srcOrd="0" destOrd="0" presId="urn:microsoft.com/office/officeart/2005/8/layout/venn1"/>
    <dgm:cxn modelId="{4363899E-1566-4260-8A67-70BDCEF8B1DF}" type="presOf" srcId="{B9B3E140-8B8D-4175-BD94-00D1649702AA}" destId="{6DAFA64C-DC3D-43CC-9306-9A83B9F4FF30}" srcOrd="0" destOrd="0" presId="urn:microsoft.com/office/officeart/2005/8/layout/venn1"/>
    <dgm:cxn modelId="{DB7ADF2F-2DFA-442B-8270-7BCE43D67C51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C093724A-F040-424E-B9CC-C7895B394DB2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92C76F8-7BC4-4A32-B62E-C9E604C85DB3}" type="presOf" srcId="{AABD46EF-623D-4EC1-9905-9F9517C84035}" destId="{8A8110AF-7FCF-4E47-932E-B9CB33926204}" srcOrd="0" destOrd="0" presId="urn:microsoft.com/office/officeart/2005/8/layout/venn1"/>
    <dgm:cxn modelId="{5B2B42CF-7C38-4888-96C3-E6B8264EC4D9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99F1681F-5878-4422-9F6B-A4BBA9A88181}" type="presOf" srcId="{EF24F56F-F948-4FAE-A21B-C908CFF0947F}" destId="{04E584C8-CAF4-4F3A-A494-457051CBD1BA}" srcOrd="0" destOrd="0" presId="urn:microsoft.com/office/officeart/2005/8/layout/venn1"/>
    <dgm:cxn modelId="{6D1B8B3E-C277-4D24-8868-9D12BF0E185E}" type="presOf" srcId="{45ECB1DE-4976-41EA-BF4A-BA9625218151}" destId="{61DA2F6A-A3A4-47F6-9631-E32DDDDECDEE}" srcOrd="0" destOrd="0" presId="urn:microsoft.com/office/officeart/2005/8/layout/venn1"/>
    <dgm:cxn modelId="{54C0627E-4D95-4C40-8978-3419E8C55855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7E34178-5847-46BB-A103-B012229118D6}" type="presOf" srcId="{21F9EB01-2DBC-4DE3-BF4F-D736561A8F50}" destId="{EDBBB33F-27B5-48AE-A61C-C9DE23066AD1}" srcOrd="0" destOrd="0" presId="urn:microsoft.com/office/officeart/2005/8/layout/venn1"/>
    <dgm:cxn modelId="{85393315-AB7D-49EA-90EE-55CA8A57E348}" type="presOf" srcId="{CE6CFCA0-C49C-4951-BE4A-2894AF7F0369}" destId="{7B1E7C52-CF18-48B2-BB65-024F73E359D3}" srcOrd="0" destOrd="0" presId="urn:microsoft.com/office/officeart/2005/8/layout/venn1"/>
    <dgm:cxn modelId="{BA562220-F6FF-4746-971D-5A286B6F8C92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F543713-C209-43CA-BB2F-7A2A236BF527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98FDF2-B73B-4F56-9EDB-0DE032A2334B}" type="presOf" srcId="{0E6DF1C2-1746-482F-BF52-CD765E80A365}" destId="{171034FF-3396-4AA1-9482-05BACFB2D723}" srcOrd="0" destOrd="0" presId="urn:microsoft.com/office/officeart/2005/8/layout/venn1"/>
    <dgm:cxn modelId="{E0757681-0953-47D6-9CDE-87237AFAB69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E18D4764-6DE9-4CCB-9354-0A2F5A1DAF29}" type="presOf" srcId="{8A5913D2-4896-41F8-9856-90C73F67022D}" destId="{6F917F00-94F3-4752-A2F0-5E137890CEB8}" srcOrd="0" destOrd="0" presId="urn:microsoft.com/office/officeart/2005/8/layout/venn1"/>
    <dgm:cxn modelId="{32D4D08B-541E-4DBE-85E3-5A5BDE59CE64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92657B2-6F01-4D4D-BAD3-560F5EADCA28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6CB774F6-C6F0-45A1-868C-149F52A1C01F}" type="presOf" srcId="{737B5EC5-D0D2-4529-A675-2479ADB7512A}" destId="{4470F79F-6492-40EA-A900-0CDDBA36E791}" srcOrd="0" destOrd="0" presId="urn:microsoft.com/office/officeart/2005/8/layout/venn1"/>
    <dgm:cxn modelId="{C07EC99A-5948-4960-A28A-0E248B3BF13D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771B32B8-77E8-4B5F-A4C8-E1C66BD37627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BDC69362-CCE5-4C80-B282-81E9FF500EA2}" type="presOf" srcId="{AABD46EF-623D-4EC1-9905-9F9517C84035}" destId="{8A8110AF-7FCF-4E47-932E-B9CB33926204}" srcOrd="0" destOrd="0" presId="urn:microsoft.com/office/officeart/2005/8/layout/venn1"/>
    <dgm:cxn modelId="{0ABDDC90-AA0D-46E6-BCE3-C1CFFAE42CBE}" type="presOf" srcId="{938154DC-7DEC-4435-8AEE-F287F60DA644}" destId="{A319629E-037B-4B5B-8915-441F51FA60BC}" srcOrd="0" destOrd="0" presId="urn:microsoft.com/office/officeart/2005/8/layout/venn1"/>
    <dgm:cxn modelId="{7091228D-3A76-45CA-99C5-958FC6232936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AB9488E-DAE3-4123-A41F-159103E9BE1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A28A7ABE-B3E7-4575-9011-B647CFAEA0D0}" type="presOf" srcId="{938154DC-7DEC-4435-8AEE-F287F60DA644}" destId="{A319629E-037B-4B5B-8915-441F51FA60BC}" srcOrd="0" destOrd="0" presId="urn:microsoft.com/office/officeart/2005/8/layout/venn1"/>
    <dgm:cxn modelId="{8BD1955D-DB53-4235-AD2A-CF91701C4E60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D14CE9F9-1BE1-4444-AB83-3EFB9D7A1E7A}" type="presOf" srcId="{EF24F56F-F948-4FAE-A21B-C908CFF0947F}" destId="{04E584C8-CAF4-4F3A-A494-457051CBD1BA}" srcOrd="0" destOrd="0" presId="urn:microsoft.com/office/officeart/2005/8/layout/venn1"/>
    <dgm:cxn modelId="{D7E708EA-5F87-4220-B03C-B34C16B9AAA9}" type="presOf" srcId="{45ECB1DE-4976-41EA-BF4A-BA9625218151}" destId="{61DA2F6A-A3A4-47F6-9631-E32DDDDECDEE}" srcOrd="0" destOrd="0" presId="urn:microsoft.com/office/officeart/2005/8/layout/venn1"/>
    <dgm:cxn modelId="{7CA7ADE2-CAED-4DC6-86F4-20654EABB3F9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D4DD632-57BB-45DA-A937-F22CA0DE0627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FAE1A43E-E080-4A4C-9959-19021CA9AD1F}" type="presOf" srcId="{21F9EB01-2DBC-4DE3-BF4F-D736561A8F50}" destId="{EDBBB33F-27B5-48AE-A61C-C9DE23066AD1}" srcOrd="0" destOrd="0" presId="urn:microsoft.com/office/officeart/2005/8/layout/venn1"/>
    <dgm:cxn modelId="{4DEAC0D3-E587-4424-8A07-A0E0E74F7068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34F42990-0FF4-4B75-B773-B59E1C0B98E0}" type="presOf" srcId="{4E65984A-BA92-43D1-B9A2-B9086CB43038}" destId="{952DD290-D500-4BE9-9525-723274617DF1}" srcOrd="0" destOrd="0" presId="urn:microsoft.com/office/officeart/2005/8/layout/venn1"/>
    <dgm:cxn modelId="{1EC9F264-380E-4ED8-815E-62D5D115CE82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3FD255C-28AF-4FCF-AD63-9FA0372DEEC4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75ED1FFC-7DA0-437C-A61B-B1B4675C9E86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FCBF63E-8359-43CD-A98F-5E33ED15993B}" type="presOf" srcId="{8A5913D2-4896-41F8-9856-90C73F67022D}" destId="{6F917F00-94F3-4752-A2F0-5E137890CEB8}" srcOrd="0" destOrd="0" presId="urn:microsoft.com/office/officeart/2005/8/layout/venn1"/>
    <dgm:cxn modelId="{047E0BB0-BFA1-453C-AC3E-40CC230D6C7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DEF8E989-6D12-4D85-909C-0F53414FDBCB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9BBBF7B-DC3A-4721-82CC-C65552B91E8F}" type="presOf" srcId="{737B5EC5-D0D2-4529-A675-2479ADB7512A}" destId="{4470F79F-6492-40EA-A900-0CDDBA36E791}" srcOrd="0" destOrd="0" presId="urn:microsoft.com/office/officeart/2005/8/layout/venn1"/>
    <dgm:cxn modelId="{C3D31801-A996-467B-A106-D7EB097B4D3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2929AB11-5647-4BE1-942C-D3FC2A55381E}" type="presOf" srcId="{938154DC-7DEC-4435-8AEE-F287F60DA644}" destId="{A319629E-037B-4B5B-8915-441F51FA60BC}" srcOrd="0" destOrd="0" presId="urn:microsoft.com/office/officeart/2005/8/layout/venn1"/>
    <dgm:cxn modelId="{DDEED073-5D48-4B54-81D0-ECAD6FE40AB2}" type="presOf" srcId="{AABD46EF-623D-4EC1-9905-9F9517C84035}" destId="{8A8110AF-7FCF-4E47-932E-B9CB33926204}" srcOrd="0" destOrd="0" presId="urn:microsoft.com/office/officeart/2005/8/layout/venn1"/>
    <dgm:cxn modelId="{9B146A67-A4F0-4D51-8D24-5C34C862FDD5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70CC51F-DE10-42D3-81FB-7ACC0E98148C}" type="presOf" srcId="{EF24F56F-F948-4FAE-A21B-C908CFF0947F}" destId="{04E584C8-CAF4-4F3A-A494-457051CBD1BA}" srcOrd="0" destOrd="0" presId="urn:microsoft.com/office/officeart/2005/8/layout/venn1"/>
    <dgm:cxn modelId="{3BD0E878-F081-44B3-AE1A-E6D9528AFB59}" type="presOf" srcId="{45ECB1DE-4976-41EA-BF4A-BA9625218151}" destId="{61DA2F6A-A3A4-47F6-9631-E32DDDDECDEE}" srcOrd="0" destOrd="0" presId="urn:microsoft.com/office/officeart/2005/8/layout/venn1"/>
    <dgm:cxn modelId="{73D4918F-6C7C-494F-ACB4-09716B10C3E6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08A6FF71-28A1-47C4-B78E-8FEFA309ACF5}" type="presOf" srcId="{21F9EB01-2DBC-4DE3-BF4F-D736561A8F50}" destId="{EDBBB33F-27B5-48AE-A61C-C9DE23066AD1}" srcOrd="0" destOrd="0" presId="urn:microsoft.com/office/officeart/2005/8/layout/venn1"/>
    <dgm:cxn modelId="{FC72543F-9DC7-4DBB-B270-E1FC4544A366}" type="presOf" srcId="{CE6CFCA0-C49C-4951-BE4A-2894AF7F0369}" destId="{7B1E7C52-CF18-48B2-BB65-024F73E359D3}" srcOrd="0" destOrd="0" presId="urn:microsoft.com/office/officeart/2005/8/layout/venn1"/>
    <dgm:cxn modelId="{17DF39C0-958E-48D3-BCF0-9A560B5147A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7E86A942-4421-47F2-A363-3D9D4843920A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BA3A25BA-BD7E-4BBE-948D-E8B2CDC3991E}" type="presOf" srcId="{4E65984A-BA92-43D1-B9A2-B9086CB43038}" destId="{952DD290-D500-4BE9-9525-723274617DF1}" srcOrd="0" destOrd="0" presId="urn:microsoft.com/office/officeart/2005/8/layout/venn1"/>
    <dgm:cxn modelId="{F9395800-32A4-4775-A914-43D31A6331E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D18AA5D0-AE13-4544-B279-92C4ADFDE217}" type="presOf" srcId="{45ECB1DE-4976-41EA-BF4A-BA9625218151}" destId="{61DA2F6A-A3A4-47F6-9631-E32DDDDECDEE}" srcOrd="0" destOrd="0" presId="urn:microsoft.com/office/officeart/2005/8/layout/venn1"/>
    <dgm:cxn modelId="{80341948-C2C5-4183-9780-F94BDFFF6CE6}" type="presOf" srcId="{EF24F56F-F948-4FAE-A21B-C908CFF0947F}" destId="{04E584C8-CAF4-4F3A-A494-457051CBD1BA}" srcOrd="0" destOrd="0" presId="urn:microsoft.com/office/officeart/2005/8/layout/venn1"/>
    <dgm:cxn modelId="{C5F4BF71-E098-44EE-9E9E-5A745F67FE5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B9BEB156-CFE7-4DE4-8DF7-23F810335246}" type="presOf" srcId="{A4DBE9E6-97EB-4725-A2C1-3C97D390DE6E}" destId="{CD4B3101-F142-4E5E-B80A-8D9996F097C7}" srcOrd="0" destOrd="0" presId="urn:microsoft.com/office/officeart/2005/8/layout/venn1"/>
    <dgm:cxn modelId="{26DDF1FD-78FD-43B5-9FD2-6B6463B13939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AEAA994-0BFE-4EBD-A668-EA9942BF187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FF442C1-9B50-429B-81DF-FA847E9EEFAB}" type="presOf" srcId="{B9B3E140-8B8D-4175-BD94-00D1649702AA}" destId="{6DAFA64C-DC3D-43CC-9306-9A83B9F4FF30}" srcOrd="0" destOrd="0" presId="urn:microsoft.com/office/officeart/2005/8/layout/venn1"/>
    <dgm:cxn modelId="{36BE11C9-8F4D-44FD-8D8C-8ADA3D2A3F45}" type="presOf" srcId="{737B5EC5-D0D2-4529-A675-2479ADB7512A}" destId="{4470F79F-6492-40EA-A900-0CDDBA36E791}" srcOrd="0" destOrd="0" presId="urn:microsoft.com/office/officeart/2005/8/layout/venn1"/>
    <dgm:cxn modelId="{72962733-D2E1-4920-A9B3-088659DBB4E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5ECF9B7F-E04F-4DCC-97A1-3321299895E3}" type="presOf" srcId="{AABD46EF-623D-4EC1-9905-9F9517C84035}" destId="{8A8110AF-7FCF-4E47-932E-B9CB33926204}" srcOrd="0" destOrd="0" presId="urn:microsoft.com/office/officeart/2005/8/layout/venn1"/>
    <dgm:cxn modelId="{F28321DD-93C7-4726-81C4-4BFBA66AB40B}" type="presOf" srcId="{938154DC-7DEC-4435-8AEE-F287F60DA644}" destId="{A319629E-037B-4B5B-8915-441F51FA60BC}" srcOrd="0" destOrd="0" presId="urn:microsoft.com/office/officeart/2005/8/layout/venn1"/>
    <dgm:cxn modelId="{8ADE209B-1E3C-4775-B7AF-3BBD73CC79C5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2447C031-CD82-414C-AC4A-7601848E8F2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4E6A41A-B0EB-4EA4-BC74-2C99CA6B4559}" type="presOf" srcId="{CE6CFCA0-C49C-4951-BE4A-2894AF7F0369}" destId="{7B1E7C52-CF18-48B2-BB65-024F73E359D3}" srcOrd="0" destOrd="0" presId="urn:microsoft.com/office/officeart/2005/8/layout/venn1"/>
    <dgm:cxn modelId="{597B608E-87A0-4FDB-87D0-BA7D09750C9A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5299E64A-3FF0-4A47-9A93-830E9459AC82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03F8E2C-48B8-4999-95F1-A85A01F7E962}" type="presOf" srcId="{0E6DF1C2-1746-482F-BF52-CD765E80A365}" destId="{171034FF-3396-4AA1-9482-05BACFB2D723}" srcOrd="0" destOrd="0" presId="urn:microsoft.com/office/officeart/2005/8/layout/venn1"/>
    <dgm:cxn modelId="{CF7F04B6-56F7-4CAA-92BD-9B03B77215DF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95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92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8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2" Type="http://schemas.openxmlformats.org/officeDocument/2006/relationships/image" Target="../media/image117.wmf"/><Relationship Id="rId16" Type="http://schemas.openxmlformats.org/officeDocument/2006/relationships/image" Target="../media/image131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5" Type="http://schemas.openxmlformats.org/officeDocument/2006/relationships/image" Target="../media/image13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Relationship Id="rId14" Type="http://schemas.openxmlformats.org/officeDocument/2006/relationships/image" Target="../media/image1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11" Type="http://schemas.openxmlformats.org/officeDocument/2006/relationships/image" Target="../media/image146.wmf"/><Relationship Id="rId5" Type="http://schemas.openxmlformats.org/officeDocument/2006/relationships/image" Target="../media/image140.wmf"/><Relationship Id="rId10" Type="http://schemas.openxmlformats.org/officeDocument/2006/relationships/image" Target="../media/image145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41.wmf"/><Relationship Id="rId1" Type="http://schemas.openxmlformats.org/officeDocument/2006/relationships/image" Target="../media/image160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image" Target="../media/image194.wmf"/><Relationship Id="rId18" Type="http://schemas.openxmlformats.org/officeDocument/2006/relationships/image" Target="../media/image19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12" Type="http://schemas.openxmlformats.org/officeDocument/2006/relationships/image" Target="../media/image193.wmf"/><Relationship Id="rId17" Type="http://schemas.openxmlformats.org/officeDocument/2006/relationships/image" Target="../media/image198.wmf"/><Relationship Id="rId2" Type="http://schemas.openxmlformats.org/officeDocument/2006/relationships/image" Target="../media/image183.wmf"/><Relationship Id="rId16" Type="http://schemas.openxmlformats.org/officeDocument/2006/relationships/image" Target="../media/image197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11" Type="http://schemas.openxmlformats.org/officeDocument/2006/relationships/image" Target="../media/image192.wmf"/><Relationship Id="rId5" Type="http://schemas.openxmlformats.org/officeDocument/2006/relationships/image" Target="../media/image186.wmf"/><Relationship Id="rId15" Type="http://schemas.openxmlformats.org/officeDocument/2006/relationships/image" Target="../media/image196.wmf"/><Relationship Id="rId10" Type="http://schemas.openxmlformats.org/officeDocument/2006/relationships/image" Target="../media/image191.wmf"/><Relationship Id="rId19" Type="http://schemas.openxmlformats.org/officeDocument/2006/relationships/image" Target="../media/image200.wmf"/><Relationship Id="rId4" Type="http://schemas.openxmlformats.org/officeDocument/2006/relationships/image" Target="../media/image185.wmf"/><Relationship Id="rId9" Type="http://schemas.openxmlformats.org/officeDocument/2006/relationships/image" Target="../media/image190.wmf"/><Relationship Id="rId14" Type="http://schemas.openxmlformats.org/officeDocument/2006/relationships/image" Target="../media/image19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BBBE4-A3B1-4217-A6C7-5C9224C537F0}" type="datetimeFigureOut">
              <a:rPr lang="zh-CN" altLang="en-US" smtClean="0"/>
              <a:pPr/>
              <a:t>2023/3/19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235AC-2205-4D51-B519-6C7584CF6C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5492-EB0F-4948-8122-9065A3AFED1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7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235AC-2205-4D51-B519-6C7584CF6C1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74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235AC-2205-4D51-B519-6C7584CF6C1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74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235AC-2205-4D51-B519-6C7584CF6C1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7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235AC-2205-4D51-B519-6C7584CF6C1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74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235AC-2205-4D51-B519-6C7584CF6C1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7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33" Type="http://schemas.microsoft.com/office/2007/relationships/hdphoto" Target="../media/hdphoto1.wdp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13" Type="http://schemas.openxmlformats.org/officeDocument/2006/relationships/diagramLayout" Target="../diagrams/layout33.xml"/><Relationship Id="rId18" Type="http://schemas.openxmlformats.org/officeDocument/2006/relationships/diagramLayout" Target="../diagrams/layout34.xml"/><Relationship Id="rId26" Type="http://schemas.microsoft.com/office/2007/relationships/diagramDrawing" Target="../diagrams/drawing35.xml"/><Relationship Id="rId3" Type="http://schemas.openxmlformats.org/officeDocument/2006/relationships/diagramLayout" Target="../diagrams/layout31.xml"/><Relationship Id="rId21" Type="http://schemas.microsoft.com/office/2007/relationships/diagramDrawing" Target="../diagrams/drawing34.xml"/><Relationship Id="rId7" Type="http://schemas.openxmlformats.org/officeDocument/2006/relationships/diagramData" Target="../diagrams/data32.xml"/><Relationship Id="rId12" Type="http://schemas.openxmlformats.org/officeDocument/2006/relationships/diagramData" Target="../diagrams/data33.xml"/><Relationship Id="rId17" Type="http://schemas.openxmlformats.org/officeDocument/2006/relationships/diagramData" Target="../diagrams/data34.xml"/><Relationship Id="rId25" Type="http://schemas.openxmlformats.org/officeDocument/2006/relationships/diagramColors" Target="../diagrams/colors35.xml"/><Relationship Id="rId33" Type="http://schemas.microsoft.com/office/2007/relationships/hdphoto" Target="../media/hdphoto1.wdp"/><Relationship Id="rId2" Type="http://schemas.openxmlformats.org/officeDocument/2006/relationships/diagramData" Target="../diagrams/data31.xml"/><Relationship Id="rId16" Type="http://schemas.microsoft.com/office/2007/relationships/diagramDrawing" Target="../diagrams/drawing33.xml"/><Relationship Id="rId20" Type="http://schemas.openxmlformats.org/officeDocument/2006/relationships/diagramColors" Target="../diagrams/colors34.xml"/><Relationship Id="rId29" Type="http://schemas.openxmlformats.org/officeDocument/2006/relationships/diagramQuickStyle" Target="../diagrams/quickStyle3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24" Type="http://schemas.openxmlformats.org/officeDocument/2006/relationships/diagramQuickStyle" Target="../diagrams/quickStyle3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1.xml"/><Relationship Id="rId15" Type="http://schemas.openxmlformats.org/officeDocument/2006/relationships/diagramColors" Target="../diagrams/colors33.xml"/><Relationship Id="rId23" Type="http://schemas.openxmlformats.org/officeDocument/2006/relationships/diagramLayout" Target="../diagrams/layout35.xml"/><Relationship Id="rId28" Type="http://schemas.openxmlformats.org/officeDocument/2006/relationships/diagramLayout" Target="../diagrams/layout36.xml"/><Relationship Id="rId10" Type="http://schemas.openxmlformats.org/officeDocument/2006/relationships/diagramColors" Target="../diagrams/colors32.xml"/><Relationship Id="rId19" Type="http://schemas.openxmlformats.org/officeDocument/2006/relationships/diagramQuickStyle" Target="../diagrams/quickStyle34.xml"/><Relationship Id="rId31" Type="http://schemas.microsoft.com/office/2007/relationships/diagramDrawing" Target="../diagrams/drawing36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Relationship Id="rId14" Type="http://schemas.openxmlformats.org/officeDocument/2006/relationships/diagramQuickStyle" Target="../diagrams/quickStyle33.xml"/><Relationship Id="rId22" Type="http://schemas.openxmlformats.org/officeDocument/2006/relationships/diagramData" Target="../diagrams/data35.xml"/><Relationship Id="rId27" Type="http://schemas.openxmlformats.org/officeDocument/2006/relationships/diagramData" Target="../diagrams/data36.xml"/><Relationship Id="rId30" Type="http://schemas.openxmlformats.org/officeDocument/2006/relationships/diagramColors" Target="../diagrams/colors3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8.xml"/><Relationship Id="rId13" Type="http://schemas.openxmlformats.org/officeDocument/2006/relationships/diagramLayout" Target="../diagrams/layout39.xml"/><Relationship Id="rId18" Type="http://schemas.openxmlformats.org/officeDocument/2006/relationships/diagramLayout" Target="../diagrams/layout40.xml"/><Relationship Id="rId26" Type="http://schemas.microsoft.com/office/2007/relationships/diagramDrawing" Target="../diagrams/drawing41.xml"/><Relationship Id="rId3" Type="http://schemas.openxmlformats.org/officeDocument/2006/relationships/diagramLayout" Target="../diagrams/layout37.xml"/><Relationship Id="rId21" Type="http://schemas.microsoft.com/office/2007/relationships/diagramDrawing" Target="../diagrams/drawing40.xml"/><Relationship Id="rId7" Type="http://schemas.openxmlformats.org/officeDocument/2006/relationships/diagramData" Target="../diagrams/data38.xml"/><Relationship Id="rId12" Type="http://schemas.openxmlformats.org/officeDocument/2006/relationships/diagramData" Target="../diagrams/data39.xml"/><Relationship Id="rId17" Type="http://schemas.openxmlformats.org/officeDocument/2006/relationships/diagramData" Target="../diagrams/data40.xml"/><Relationship Id="rId25" Type="http://schemas.openxmlformats.org/officeDocument/2006/relationships/diagramColors" Target="../diagrams/colors41.xml"/><Relationship Id="rId33" Type="http://schemas.microsoft.com/office/2007/relationships/hdphoto" Target="../media/hdphoto1.wdp"/><Relationship Id="rId2" Type="http://schemas.openxmlformats.org/officeDocument/2006/relationships/diagramData" Target="../diagrams/data37.xml"/><Relationship Id="rId16" Type="http://schemas.microsoft.com/office/2007/relationships/diagramDrawing" Target="../diagrams/drawing39.xml"/><Relationship Id="rId20" Type="http://schemas.openxmlformats.org/officeDocument/2006/relationships/diagramColors" Target="../diagrams/colors40.xml"/><Relationship Id="rId29" Type="http://schemas.openxmlformats.org/officeDocument/2006/relationships/diagramQuickStyle" Target="../diagrams/quickStyle4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24" Type="http://schemas.openxmlformats.org/officeDocument/2006/relationships/diagramQuickStyle" Target="../diagrams/quickStyle4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7.xml"/><Relationship Id="rId15" Type="http://schemas.openxmlformats.org/officeDocument/2006/relationships/diagramColors" Target="../diagrams/colors39.xml"/><Relationship Id="rId23" Type="http://schemas.openxmlformats.org/officeDocument/2006/relationships/diagramLayout" Target="../diagrams/layout41.xml"/><Relationship Id="rId28" Type="http://schemas.openxmlformats.org/officeDocument/2006/relationships/diagramLayout" Target="../diagrams/layout42.xml"/><Relationship Id="rId10" Type="http://schemas.openxmlformats.org/officeDocument/2006/relationships/diagramColors" Target="../diagrams/colors38.xml"/><Relationship Id="rId19" Type="http://schemas.openxmlformats.org/officeDocument/2006/relationships/diagramQuickStyle" Target="../diagrams/quickStyle40.xml"/><Relationship Id="rId31" Type="http://schemas.microsoft.com/office/2007/relationships/diagramDrawing" Target="../diagrams/drawing42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Relationship Id="rId14" Type="http://schemas.openxmlformats.org/officeDocument/2006/relationships/diagramQuickStyle" Target="../diagrams/quickStyle39.xml"/><Relationship Id="rId22" Type="http://schemas.openxmlformats.org/officeDocument/2006/relationships/diagramData" Target="../diagrams/data41.xml"/><Relationship Id="rId27" Type="http://schemas.openxmlformats.org/officeDocument/2006/relationships/diagramData" Target="../diagrams/data42.xml"/><Relationship Id="rId30" Type="http://schemas.openxmlformats.org/officeDocument/2006/relationships/diagramColors" Target="../diagrams/colors4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4.xml"/><Relationship Id="rId13" Type="http://schemas.openxmlformats.org/officeDocument/2006/relationships/diagramLayout" Target="../diagrams/layout45.xml"/><Relationship Id="rId18" Type="http://schemas.openxmlformats.org/officeDocument/2006/relationships/diagramLayout" Target="../diagrams/layout46.xml"/><Relationship Id="rId26" Type="http://schemas.microsoft.com/office/2007/relationships/diagramDrawing" Target="../diagrams/drawing47.xml"/><Relationship Id="rId3" Type="http://schemas.openxmlformats.org/officeDocument/2006/relationships/diagramLayout" Target="../diagrams/layout43.xml"/><Relationship Id="rId21" Type="http://schemas.microsoft.com/office/2007/relationships/diagramDrawing" Target="../diagrams/drawing46.xml"/><Relationship Id="rId7" Type="http://schemas.openxmlformats.org/officeDocument/2006/relationships/diagramData" Target="../diagrams/data44.xml"/><Relationship Id="rId12" Type="http://schemas.openxmlformats.org/officeDocument/2006/relationships/diagramData" Target="../diagrams/data45.xml"/><Relationship Id="rId17" Type="http://schemas.openxmlformats.org/officeDocument/2006/relationships/diagramData" Target="../diagrams/data46.xml"/><Relationship Id="rId25" Type="http://schemas.openxmlformats.org/officeDocument/2006/relationships/diagramColors" Target="../diagrams/colors47.xml"/><Relationship Id="rId33" Type="http://schemas.microsoft.com/office/2007/relationships/hdphoto" Target="../media/hdphoto1.wdp"/><Relationship Id="rId2" Type="http://schemas.openxmlformats.org/officeDocument/2006/relationships/diagramData" Target="../diagrams/data43.xml"/><Relationship Id="rId16" Type="http://schemas.microsoft.com/office/2007/relationships/diagramDrawing" Target="../diagrams/drawing45.xml"/><Relationship Id="rId20" Type="http://schemas.openxmlformats.org/officeDocument/2006/relationships/diagramColors" Target="../diagrams/colors46.xml"/><Relationship Id="rId29" Type="http://schemas.openxmlformats.org/officeDocument/2006/relationships/diagramQuickStyle" Target="../diagrams/quickStyle4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3.xml"/><Relationship Id="rId11" Type="http://schemas.microsoft.com/office/2007/relationships/diagramDrawing" Target="../diagrams/drawing44.xml"/><Relationship Id="rId24" Type="http://schemas.openxmlformats.org/officeDocument/2006/relationships/diagramQuickStyle" Target="../diagrams/quickStyle4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43.xml"/><Relationship Id="rId15" Type="http://schemas.openxmlformats.org/officeDocument/2006/relationships/diagramColors" Target="../diagrams/colors45.xml"/><Relationship Id="rId23" Type="http://schemas.openxmlformats.org/officeDocument/2006/relationships/diagramLayout" Target="../diagrams/layout47.xml"/><Relationship Id="rId28" Type="http://schemas.openxmlformats.org/officeDocument/2006/relationships/diagramLayout" Target="../diagrams/layout48.xml"/><Relationship Id="rId10" Type="http://schemas.openxmlformats.org/officeDocument/2006/relationships/diagramColors" Target="../diagrams/colors44.xml"/><Relationship Id="rId19" Type="http://schemas.openxmlformats.org/officeDocument/2006/relationships/diagramQuickStyle" Target="../diagrams/quickStyle46.xml"/><Relationship Id="rId31" Type="http://schemas.microsoft.com/office/2007/relationships/diagramDrawing" Target="../diagrams/drawing48.xml"/><Relationship Id="rId4" Type="http://schemas.openxmlformats.org/officeDocument/2006/relationships/diagramQuickStyle" Target="../diagrams/quickStyle43.xml"/><Relationship Id="rId9" Type="http://schemas.openxmlformats.org/officeDocument/2006/relationships/diagramQuickStyle" Target="../diagrams/quickStyle44.xml"/><Relationship Id="rId14" Type="http://schemas.openxmlformats.org/officeDocument/2006/relationships/diagramQuickStyle" Target="../diagrams/quickStyle45.xml"/><Relationship Id="rId22" Type="http://schemas.openxmlformats.org/officeDocument/2006/relationships/diagramData" Target="../diagrams/data47.xml"/><Relationship Id="rId27" Type="http://schemas.openxmlformats.org/officeDocument/2006/relationships/diagramData" Target="../diagrams/data48.xml"/><Relationship Id="rId30" Type="http://schemas.openxmlformats.org/officeDocument/2006/relationships/diagramColors" Target="../diagrams/colors4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0.xml"/><Relationship Id="rId13" Type="http://schemas.openxmlformats.org/officeDocument/2006/relationships/diagramLayout" Target="../diagrams/layout51.xml"/><Relationship Id="rId18" Type="http://schemas.openxmlformats.org/officeDocument/2006/relationships/diagramLayout" Target="../diagrams/layout52.xml"/><Relationship Id="rId26" Type="http://schemas.microsoft.com/office/2007/relationships/diagramDrawing" Target="../diagrams/drawing53.xml"/><Relationship Id="rId3" Type="http://schemas.openxmlformats.org/officeDocument/2006/relationships/diagramLayout" Target="../diagrams/layout49.xml"/><Relationship Id="rId21" Type="http://schemas.microsoft.com/office/2007/relationships/diagramDrawing" Target="../diagrams/drawing52.xml"/><Relationship Id="rId7" Type="http://schemas.openxmlformats.org/officeDocument/2006/relationships/diagramData" Target="../diagrams/data50.xml"/><Relationship Id="rId12" Type="http://schemas.openxmlformats.org/officeDocument/2006/relationships/diagramData" Target="../diagrams/data51.xml"/><Relationship Id="rId17" Type="http://schemas.openxmlformats.org/officeDocument/2006/relationships/diagramData" Target="../diagrams/data52.xml"/><Relationship Id="rId25" Type="http://schemas.openxmlformats.org/officeDocument/2006/relationships/diagramColors" Target="../diagrams/colors53.xml"/><Relationship Id="rId33" Type="http://schemas.microsoft.com/office/2007/relationships/hdphoto" Target="../media/hdphoto1.wdp"/><Relationship Id="rId2" Type="http://schemas.openxmlformats.org/officeDocument/2006/relationships/diagramData" Target="../diagrams/data49.xml"/><Relationship Id="rId16" Type="http://schemas.microsoft.com/office/2007/relationships/diagramDrawing" Target="../diagrams/drawing51.xml"/><Relationship Id="rId20" Type="http://schemas.openxmlformats.org/officeDocument/2006/relationships/diagramColors" Target="../diagrams/colors52.xml"/><Relationship Id="rId29" Type="http://schemas.openxmlformats.org/officeDocument/2006/relationships/diagramQuickStyle" Target="../diagrams/quickStyle5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9.xml"/><Relationship Id="rId11" Type="http://schemas.microsoft.com/office/2007/relationships/diagramDrawing" Target="../diagrams/drawing50.xml"/><Relationship Id="rId24" Type="http://schemas.openxmlformats.org/officeDocument/2006/relationships/diagramQuickStyle" Target="../diagrams/quickStyle5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49.xml"/><Relationship Id="rId15" Type="http://schemas.openxmlformats.org/officeDocument/2006/relationships/diagramColors" Target="../diagrams/colors51.xml"/><Relationship Id="rId23" Type="http://schemas.openxmlformats.org/officeDocument/2006/relationships/diagramLayout" Target="../diagrams/layout53.xml"/><Relationship Id="rId28" Type="http://schemas.openxmlformats.org/officeDocument/2006/relationships/diagramLayout" Target="../diagrams/layout54.xml"/><Relationship Id="rId10" Type="http://schemas.openxmlformats.org/officeDocument/2006/relationships/diagramColors" Target="../diagrams/colors50.xml"/><Relationship Id="rId19" Type="http://schemas.openxmlformats.org/officeDocument/2006/relationships/diagramQuickStyle" Target="../diagrams/quickStyle52.xml"/><Relationship Id="rId31" Type="http://schemas.microsoft.com/office/2007/relationships/diagramDrawing" Target="../diagrams/drawing54.xml"/><Relationship Id="rId4" Type="http://schemas.openxmlformats.org/officeDocument/2006/relationships/diagramQuickStyle" Target="../diagrams/quickStyle49.xml"/><Relationship Id="rId9" Type="http://schemas.openxmlformats.org/officeDocument/2006/relationships/diagramQuickStyle" Target="../diagrams/quickStyle50.xml"/><Relationship Id="rId14" Type="http://schemas.openxmlformats.org/officeDocument/2006/relationships/diagramQuickStyle" Target="../diagrams/quickStyle51.xml"/><Relationship Id="rId22" Type="http://schemas.openxmlformats.org/officeDocument/2006/relationships/diagramData" Target="../diagrams/data53.xml"/><Relationship Id="rId27" Type="http://schemas.openxmlformats.org/officeDocument/2006/relationships/diagramData" Target="../diagrams/data54.xml"/><Relationship Id="rId30" Type="http://schemas.openxmlformats.org/officeDocument/2006/relationships/diagramColors" Target="../diagrams/colors54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6.xml"/><Relationship Id="rId13" Type="http://schemas.openxmlformats.org/officeDocument/2006/relationships/diagramLayout" Target="../diagrams/layout57.xml"/><Relationship Id="rId18" Type="http://schemas.openxmlformats.org/officeDocument/2006/relationships/diagramLayout" Target="../diagrams/layout58.xml"/><Relationship Id="rId26" Type="http://schemas.microsoft.com/office/2007/relationships/diagramDrawing" Target="../diagrams/drawing59.xml"/><Relationship Id="rId3" Type="http://schemas.openxmlformats.org/officeDocument/2006/relationships/diagramLayout" Target="../diagrams/layout55.xml"/><Relationship Id="rId21" Type="http://schemas.microsoft.com/office/2007/relationships/diagramDrawing" Target="../diagrams/drawing58.xml"/><Relationship Id="rId7" Type="http://schemas.openxmlformats.org/officeDocument/2006/relationships/diagramData" Target="../diagrams/data56.xml"/><Relationship Id="rId12" Type="http://schemas.openxmlformats.org/officeDocument/2006/relationships/diagramData" Target="../diagrams/data57.xml"/><Relationship Id="rId17" Type="http://schemas.openxmlformats.org/officeDocument/2006/relationships/diagramData" Target="../diagrams/data58.xml"/><Relationship Id="rId25" Type="http://schemas.openxmlformats.org/officeDocument/2006/relationships/diagramColors" Target="../diagrams/colors59.xml"/><Relationship Id="rId33" Type="http://schemas.microsoft.com/office/2007/relationships/hdphoto" Target="../media/hdphoto1.wdp"/><Relationship Id="rId2" Type="http://schemas.openxmlformats.org/officeDocument/2006/relationships/diagramData" Target="../diagrams/data55.xml"/><Relationship Id="rId16" Type="http://schemas.microsoft.com/office/2007/relationships/diagramDrawing" Target="../diagrams/drawing57.xml"/><Relationship Id="rId20" Type="http://schemas.openxmlformats.org/officeDocument/2006/relationships/diagramColors" Target="../diagrams/colors58.xml"/><Relationship Id="rId29" Type="http://schemas.openxmlformats.org/officeDocument/2006/relationships/diagramQuickStyle" Target="../diagrams/quickStyle6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5.xml"/><Relationship Id="rId11" Type="http://schemas.microsoft.com/office/2007/relationships/diagramDrawing" Target="../diagrams/drawing56.xml"/><Relationship Id="rId24" Type="http://schemas.openxmlformats.org/officeDocument/2006/relationships/diagramQuickStyle" Target="../diagrams/quickStyle5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55.xml"/><Relationship Id="rId15" Type="http://schemas.openxmlformats.org/officeDocument/2006/relationships/diagramColors" Target="../diagrams/colors57.xml"/><Relationship Id="rId23" Type="http://schemas.openxmlformats.org/officeDocument/2006/relationships/diagramLayout" Target="../diagrams/layout59.xml"/><Relationship Id="rId28" Type="http://schemas.openxmlformats.org/officeDocument/2006/relationships/diagramLayout" Target="../diagrams/layout60.xml"/><Relationship Id="rId10" Type="http://schemas.openxmlformats.org/officeDocument/2006/relationships/diagramColors" Target="../diagrams/colors56.xml"/><Relationship Id="rId19" Type="http://schemas.openxmlformats.org/officeDocument/2006/relationships/diagramQuickStyle" Target="../diagrams/quickStyle58.xml"/><Relationship Id="rId31" Type="http://schemas.microsoft.com/office/2007/relationships/diagramDrawing" Target="../diagrams/drawing60.xml"/><Relationship Id="rId4" Type="http://schemas.openxmlformats.org/officeDocument/2006/relationships/diagramQuickStyle" Target="../diagrams/quickStyle55.xml"/><Relationship Id="rId9" Type="http://schemas.openxmlformats.org/officeDocument/2006/relationships/diagramQuickStyle" Target="../diagrams/quickStyle56.xml"/><Relationship Id="rId14" Type="http://schemas.openxmlformats.org/officeDocument/2006/relationships/diagramQuickStyle" Target="../diagrams/quickStyle57.xml"/><Relationship Id="rId22" Type="http://schemas.openxmlformats.org/officeDocument/2006/relationships/diagramData" Target="../diagrams/data59.xml"/><Relationship Id="rId27" Type="http://schemas.openxmlformats.org/officeDocument/2006/relationships/diagramData" Target="../diagrams/data60.xml"/><Relationship Id="rId30" Type="http://schemas.openxmlformats.org/officeDocument/2006/relationships/diagramColors" Target="../diagrams/colors60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2.xml"/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26" Type="http://schemas.microsoft.com/office/2007/relationships/diagramDrawing" Target="../diagrams/drawing65.xml"/><Relationship Id="rId3" Type="http://schemas.openxmlformats.org/officeDocument/2006/relationships/diagramLayout" Target="../diagrams/layout61.xml"/><Relationship Id="rId21" Type="http://schemas.microsoft.com/office/2007/relationships/diagramDrawing" Target="../diagrams/drawing64.xml"/><Relationship Id="rId7" Type="http://schemas.openxmlformats.org/officeDocument/2006/relationships/diagramData" Target="../diagrams/data62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33" Type="http://schemas.microsoft.com/office/2007/relationships/hdphoto" Target="../media/hdphoto1.wdp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0" Type="http://schemas.openxmlformats.org/officeDocument/2006/relationships/diagramColors" Target="../diagrams/colors64.xml"/><Relationship Id="rId29" Type="http://schemas.openxmlformats.org/officeDocument/2006/relationships/diagramQuickStyle" Target="../diagrams/quickStyle6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1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10" Type="http://schemas.openxmlformats.org/officeDocument/2006/relationships/diagramColors" Target="../diagrams/colors62.xml"/><Relationship Id="rId19" Type="http://schemas.openxmlformats.org/officeDocument/2006/relationships/diagramQuickStyle" Target="../diagrams/quickStyle64.xml"/><Relationship Id="rId31" Type="http://schemas.microsoft.com/office/2007/relationships/diagramDrawing" Target="../diagrams/drawing66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8.xml"/><Relationship Id="rId13" Type="http://schemas.openxmlformats.org/officeDocument/2006/relationships/diagramLayout" Target="../diagrams/layout69.xml"/><Relationship Id="rId18" Type="http://schemas.openxmlformats.org/officeDocument/2006/relationships/diagramLayout" Target="../diagrams/layout70.xml"/><Relationship Id="rId26" Type="http://schemas.microsoft.com/office/2007/relationships/diagramDrawing" Target="../diagrams/drawing71.xml"/><Relationship Id="rId3" Type="http://schemas.openxmlformats.org/officeDocument/2006/relationships/diagramLayout" Target="../diagrams/layout67.xml"/><Relationship Id="rId21" Type="http://schemas.microsoft.com/office/2007/relationships/diagramDrawing" Target="../diagrams/drawing70.xml"/><Relationship Id="rId7" Type="http://schemas.openxmlformats.org/officeDocument/2006/relationships/diagramData" Target="../diagrams/data68.xml"/><Relationship Id="rId12" Type="http://schemas.openxmlformats.org/officeDocument/2006/relationships/diagramData" Target="../diagrams/data69.xml"/><Relationship Id="rId17" Type="http://schemas.openxmlformats.org/officeDocument/2006/relationships/diagramData" Target="../diagrams/data70.xml"/><Relationship Id="rId25" Type="http://schemas.openxmlformats.org/officeDocument/2006/relationships/diagramColors" Target="../diagrams/colors71.xml"/><Relationship Id="rId33" Type="http://schemas.microsoft.com/office/2007/relationships/hdphoto" Target="../media/hdphoto1.wdp"/><Relationship Id="rId2" Type="http://schemas.openxmlformats.org/officeDocument/2006/relationships/diagramData" Target="../diagrams/data67.xml"/><Relationship Id="rId16" Type="http://schemas.microsoft.com/office/2007/relationships/diagramDrawing" Target="../diagrams/drawing69.xml"/><Relationship Id="rId20" Type="http://schemas.openxmlformats.org/officeDocument/2006/relationships/diagramColors" Target="../diagrams/colors70.xml"/><Relationship Id="rId29" Type="http://schemas.openxmlformats.org/officeDocument/2006/relationships/diagramQuickStyle" Target="../diagrams/quickStyle7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7.xml"/><Relationship Id="rId11" Type="http://schemas.microsoft.com/office/2007/relationships/diagramDrawing" Target="../diagrams/drawing68.xml"/><Relationship Id="rId24" Type="http://schemas.openxmlformats.org/officeDocument/2006/relationships/diagramQuickStyle" Target="../diagrams/quickStyle7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67.xml"/><Relationship Id="rId15" Type="http://schemas.openxmlformats.org/officeDocument/2006/relationships/diagramColors" Target="../diagrams/colors69.xml"/><Relationship Id="rId23" Type="http://schemas.openxmlformats.org/officeDocument/2006/relationships/diagramLayout" Target="../diagrams/layout71.xml"/><Relationship Id="rId28" Type="http://schemas.openxmlformats.org/officeDocument/2006/relationships/diagramLayout" Target="../diagrams/layout72.xml"/><Relationship Id="rId10" Type="http://schemas.openxmlformats.org/officeDocument/2006/relationships/diagramColors" Target="../diagrams/colors68.xml"/><Relationship Id="rId19" Type="http://schemas.openxmlformats.org/officeDocument/2006/relationships/diagramQuickStyle" Target="../diagrams/quickStyle70.xml"/><Relationship Id="rId31" Type="http://schemas.microsoft.com/office/2007/relationships/diagramDrawing" Target="../diagrams/drawing72.xml"/><Relationship Id="rId4" Type="http://schemas.openxmlformats.org/officeDocument/2006/relationships/diagramQuickStyle" Target="../diagrams/quickStyle67.xml"/><Relationship Id="rId9" Type="http://schemas.openxmlformats.org/officeDocument/2006/relationships/diagramQuickStyle" Target="../diagrams/quickStyle68.xml"/><Relationship Id="rId14" Type="http://schemas.openxmlformats.org/officeDocument/2006/relationships/diagramQuickStyle" Target="../diagrams/quickStyle69.xml"/><Relationship Id="rId22" Type="http://schemas.openxmlformats.org/officeDocument/2006/relationships/diagramData" Target="../diagrams/data71.xml"/><Relationship Id="rId27" Type="http://schemas.openxmlformats.org/officeDocument/2006/relationships/diagramData" Target="../diagrams/data72.xml"/><Relationship Id="rId30" Type="http://schemas.openxmlformats.org/officeDocument/2006/relationships/diagramColors" Target="../diagrams/colors7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91DEC-C7BC-4D4B-8333-9F88259728FF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68318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2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18CAF-4BC6-4850-8C45-136762CED790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68318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0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DE5A-EF75-4042-84F9-931AB7D6C3E0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68318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8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 baseline="0">
                <a:latin typeface="黑体" pitchFamily="49" charset="-122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2.2 </a:t>
            </a:r>
            <a:r>
              <a:rPr lang="zh-CN" altLang="en-US" dirty="0" smtClean="0"/>
              <a:t>逆矩阵的定义、性质与计算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0262003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202887389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9251875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794263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2861337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96403388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4534-9C3D-445A-9F1F-A98A61E22AAC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68318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60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7055884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2534453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5984382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5889085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7086610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45308318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94AD-05A1-471D-88F4-7727A6B18B71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68318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5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8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5180E-55A7-43E6-901E-522114E860B1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68318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7765173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8225651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3817353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73996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104707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8384196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16916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0077-5CBF-4E95-B040-C0BF638478CF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108104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496" y="6108104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0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7765173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8225651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3817353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73996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104707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8384196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16916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654F-D333-4E60-9E6C-C80104F04580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108104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496" y="6108104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0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7765173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8225651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3817353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73996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104707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8384196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16916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E4F1A-71C4-4E0B-BD9D-0FC7C8D7166E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108104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496" y="6108104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0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7765173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8225651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3817353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73996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104707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8384196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16916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5227-87E4-4F73-A851-1128A2C284CE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108104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496" y="6108104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0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7765173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8225651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3817353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73996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104707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8384196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16916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1B6D-6A6B-46AC-A3BB-245A800663BC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108104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496" y="6108104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0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21D6B-A6D3-4DF2-962A-968F36096ADE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68318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9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7765173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8225651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3817353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73996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104707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8384196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16916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FF3DA-EEDA-453E-AFE4-976C1E216007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108104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496" y="6108104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0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7765173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8225651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3817353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73996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104707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8384196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16916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8E23-A6C0-4773-81ED-A9123D05108C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108104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496" y="6108104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0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7765173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8225651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3817353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73996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104707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8384196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16916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EE4E3-5F92-454D-B271-85DCC920B365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108104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496" y="6108104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0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7765173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8225651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3817353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73996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104707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8384196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16916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357FA-6E18-4DF3-9A52-BC48E17084B3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108104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496" y="6108104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0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51CD-DAF9-4DEA-8A1C-1875CDCD8A2D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68318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0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00A5-8AD5-4CC3-A662-BFAAA59758AB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68318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1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AA25-9BD4-4402-8AEC-21073B9E25F6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3528" y="6068318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10852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4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48C56-1100-4BEF-8BA6-E1A8F91B2180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68318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7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372B-AABF-466D-A307-E7EDDB1370DB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68318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4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1F315-F2DB-48FE-AF5B-5BD4F1A06890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68318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150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F6841-B544-46E1-A432-2D0D00520769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68318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8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C60D-1D3C-4605-8D67-7F8D445C4368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68318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9846-D193-4D9A-A1E4-346B0A553E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5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7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64.bin"/><Relationship Id="rId26" Type="http://schemas.openxmlformats.org/officeDocument/2006/relationships/oleObject" Target="../embeddings/oleObject68.bin"/><Relationship Id="rId3" Type="http://schemas.openxmlformats.org/officeDocument/2006/relationships/oleObject" Target="../embeddings/oleObject56.bin"/><Relationship Id="rId21" Type="http://schemas.openxmlformats.org/officeDocument/2006/relationships/image" Target="../media/image63.wmf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1.wmf"/><Relationship Id="rId25" Type="http://schemas.openxmlformats.org/officeDocument/2006/relationships/image" Target="../media/image65.wmf"/><Relationship Id="rId2" Type="http://schemas.openxmlformats.org/officeDocument/2006/relationships/slideLayout" Target="../slideLayouts/slideLayout22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0.bin"/><Relationship Id="rId24" Type="http://schemas.openxmlformats.org/officeDocument/2006/relationships/oleObject" Target="../embeddings/oleObject67.bin"/><Relationship Id="rId5" Type="http://schemas.openxmlformats.org/officeDocument/2006/relationships/oleObject" Target="../embeddings/oleObject57.bin"/><Relationship Id="rId15" Type="http://schemas.openxmlformats.org/officeDocument/2006/relationships/image" Target="../media/image60.wmf"/><Relationship Id="rId23" Type="http://schemas.openxmlformats.org/officeDocument/2006/relationships/image" Target="../media/image64.wmf"/><Relationship Id="rId10" Type="http://schemas.openxmlformats.org/officeDocument/2006/relationships/image" Target="../media/image58.wmf"/><Relationship Id="rId19" Type="http://schemas.openxmlformats.org/officeDocument/2006/relationships/image" Target="../media/image62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6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77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94.tm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97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96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10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08.w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12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14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1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1.wmf"/><Relationship Id="rId5" Type="http://schemas.openxmlformats.org/officeDocument/2006/relationships/image" Target="../media/image92.wmf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15.w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2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23.wmf"/><Relationship Id="rId26" Type="http://schemas.openxmlformats.org/officeDocument/2006/relationships/image" Target="../media/image127.w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34" Type="http://schemas.openxmlformats.org/officeDocument/2006/relationships/image" Target="../media/image131.wmf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33" Type="http://schemas.openxmlformats.org/officeDocument/2006/relationships/oleObject" Target="../embeddings/oleObject13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29" Type="http://schemas.openxmlformats.org/officeDocument/2006/relationships/oleObject" Target="../embeddings/oleObject136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26.wmf"/><Relationship Id="rId32" Type="http://schemas.openxmlformats.org/officeDocument/2006/relationships/image" Target="../media/image130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28.wmf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31.bin"/><Relationship Id="rId31" Type="http://schemas.openxmlformats.org/officeDocument/2006/relationships/oleObject" Target="../embeddings/oleObject137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Relationship Id="rId27" Type="http://schemas.openxmlformats.org/officeDocument/2006/relationships/oleObject" Target="../embeddings/oleObject135.bin"/><Relationship Id="rId30" Type="http://schemas.openxmlformats.org/officeDocument/2006/relationships/image" Target="../media/image12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43.w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2.wmf"/><Relationship Id="rId20" Type="http://schemas.openxmlformats.org/officeDocument/2006/relationships/image" Target="../media/image14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46.w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1.wmf"/><Relationship Id="rId22" Type="http://schemas.openxmlformats.org/officeDocument/2006/relationships/image" Target="../media/image14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4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4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5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62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6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72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9.wmf"/><Relationship Id="rId20" Type="http://schemas.openxmlformats.org/officeDocument/2006/relationships/image" Target="../media/image18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76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7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89.wmf"/><Relationship Id="rId26" Type="http://schemas.openxmlformats.org/officeDocument/2006/relationships/image" Target="../media/image193.wmf"/><Relationship Id="rId39" Type="http://schemas.openxmlformats.org/officeDocument/2006/relationships/image" Target="../media/image199.wmf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199.bin"/><Relationship Id="rId34" Type="http://schemas.openxmlformats.org/officeDocument/2006/relationships/oleObject" Target="../embeddings/oleObject206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86.wmf"/><Relationship Id="rId17" Type="http://schemas.openxmlformats.org/officeDocument/2006/relationships/oleObject" Target="../embeddings/oleObject197.bin"/><Relationship Id="rId25" Type="http://schemas.openxmlformats.org/officeDocument/2006/relationships/oleObject" Target="../embeddings/oleObject201.bin"/><Relationship Id="rId33" Type="http://schemas.openxmlformats.org/officeDocument/2006/relationships/image" Target="../media/image196.wmf"/><Relationship Id="rId38" Type="http://schemas.openxmlformats.org/officeDocument/2006/relationships/oleObject" Target="../embeddings/oleObject20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88.wmf"/><Relationship Id="rId20" Type="http://schemas.openxmlformats.org/officeDocument/2006/relationships/image" Target="../media/image190.wmf"/><Relationship Id="rId29" Type="http://schemas.openxmlformats.org/officeDocument/2006/relationships/oleObject" Target="../embeddings/oleObject203.bin"/><Relationship Id="rId41" Type="http://schemas.openxmlformats.org/officeDocument/2006/relationships/image" Target="../media/image20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94.bin"/><Relationship Id="rId24" Type="http://schemas.openxmlformats.org/officeDocument/2006/relationships/image" Target="../media/image192.wmf"/><Relationship Id="rId32" Type="http://schemas.openxmlformats.org/officeDocument/2006/relationships/oleObject" Target="../embeddings/oleObject205.bin"/><Relationship Id="rId37" Type="http://schemas.openxmlformats.org/officeDocument/2006/relationships/image" Target="../media/image198.wmf"/><Relationship Id="rId40" Type="http://schemas.openxmlformats.org/officeDocument/2006/relationships/oleObject" Target="../embeddings/oleObject209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oleObject" Target="../embeddings/oleObject200.bin"/><Relationship Id="rId28" Type="http://schemas.openxmlformats.org/officeDocument/2006/relationships/image" Target="../media/image194.wmf"/><Relationship Id="rId36" Type="http://schemas.openxmlformats.org/officeDocument/2006/relationships/oleObject" Target="../embeddings/oleObject207.bin"/><Relationship Id="rId10" Type="http://schemas.openxmlformats.org/officeDocument/2006/relationships/image" Target="../media/image185.wmf"/><Relationship Id="rId19" Type="http://schemas.openxmlformats.org/officeDocument/2006/relationships/oleObject" Target="../embeddings/oleObject198.bin"/><Relationship Id="rId31" Type="http://schemas.openxmlformats.org/officeDocument/2006/relationships/oleObject" Target="../embeddings/oleObject204.bin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87.wmf"/><Relationship Id="rId22" Type="http://schemas.openxmlformats.org/officeDocument/2006/relationships/image" Target="../media/image191.wmf"/><Relationship Id="rId27" Type="http://schemas.openxmlformats.org/officeDocument/2006/relationships/oleObject" Target="../embeddings/oleObject202.bin"/><Relationship Id="rId30" Type="http://schemas.openxmlformats.org/officeDocument/2006/relationships/image" Target="../media/image195.wmf"/><Relationship Id="rId35" Type="http://schemas.openxmlformats.org/officeDocument/2006/relationships/image" Target="../media/image19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4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200" dirty="0" smtClean="0">
              <a:solidFill>
                <a:srgbClr val="000000"/>
              </a:solidFill>
            </a:endParaRPr>
          </a:p>
          <a:p>
            <a:endParaRPr lang="en-US" altLang="zh-CN" sz="3200" dirty="0">
              <a:solidFill>
                <a:srgbClr val="000000"/>
              </a:solidFill>
            </a:endParaRPr>
          </a:p>
          <a:p>
            <a:endParaRPr lang="en-US" altLang="zh-CN" sz="3200" dirty="0" smtClean="0">
              <a:solidFill>
                <a:srgbClr val="000000"/>
              </a:solidFill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</a:rPr>
              <a:t>复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endParaRPr lang="en-US" altLang="zh-CN" sz="3200" dirty="0">
              <a:solidFill>
                <a:srgbClr val="000000"/>
              </a:solidFill>
            </a:endParaRPr>
          </a:p>
          <a:p>
            <a:endParaRPr lang="en-US" altLang="zh-CN" sz="3200" dirty="0" smtClean="0">
              <a:solidFill>
                <a:srgbClr val="000000"/>
              </a:solidFill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</a:rPr>
              <a:t>习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1F5666-722D-40E7-9363-1D1590ECA2F2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18059" y="548680"/>
            <a:ext cx="79057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          ，         ，那么规定矩阵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与矩阵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的乘积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AB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       ，其中</a:t>
            </a: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527594"/>
              </p:ext>
            </p:extLst>
          </p:nvPr>
        </p:nvGraphicFramePr>
        <p:xfrm>
          <a:off x="1551310" y="705843"/>
          <a:ext cx="147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Equation" r:id="rId3" imgW="736600" imgH="241300" progId="Equation.DSMT4">
                  <p:embed/>
                </p:oleObj>
              </mc:Choice>
              <mc:Fallback>
                <p:oleObj name="Equation" r:id="rId3" imgW="736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310" y="705843"/>
                        <a:ext cx="1473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811477"/>
              </p:ext>
            </p:extLst>
          </p:nvPr>
        </p:nvGraphicFramePr>
        <p:xfrm>
          <a:off x="3305746" y="705843"/>
          <a:ext cx="1420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Equation" r:id="rId5" imgW="710891" imgH="241195" progId="Equation.DSMT4">
                  <p:embed/>
                </p:oleObj>
              </mc:Choice>
              <mc:Fallback>
                <p:oleObj name="Equation" r:id="rId5" imgW="7108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746" y="705843"/>
                        <a:ext cx="14208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58776"/>
              </p:ext>
            </p:extLst>
          </p:nvPr>
        </p:nvGraphicFramePr>
        <p:xfrm>
          <a:off x="4678536" y="1332905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1" name="Equation" r:id="rId7" imgW="558558" imgH="241195" progId="Equation.DSMT4">
                  <p:embed/>
                </p:oleObj>
              </mc:Choice>
              <mc:Fallback>
                <p:oleObj name="Equation" r:id="rId7" imgW="55855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536" y="1332905"/>
                        <a:ext cx="1117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622364"/>
              </p:ext>
            </p:extLst>
          </p:nvPr>
        </p:nvGraphicFramePr>
        <p:xfrm>
          <a:off x="1334071" y="1764705"/>
          <a:ext cx="55832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Equation" r:id="rId9" imgW="2527300" imgH="431800" progId="Equation.DSMT4">
                  <p:embed/>
                </p:oleObj>
              </mc:Choice>
              <mc:Fallback>
                <p:oleObj name="Equation" r:id="rId9" imgW="2527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071" y="1764705"/>
                        <a:ext cx="5583238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577615"/>
              </p:ext>
            </p:extLst>
          </p:nvPr>
        </p:nvGraphicFramePr>
        <p:xfrm>
          <a:off x="4139952" y="2780928"/>
          <a:ext cx="38242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3" name="Equation" r:id="rId11" imgW="1739900" imgH="203200" progId="Equation.DSMT4">
                  <p:embed/>
                </p:oleObj>
              </mc:Choice>
              <mc:Fallback>
                <p:oleObj name="Equation" r:id="rId11" imgW="1739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780928"/>
                        <a:ext cx="382428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18059" y="3284984"/>
            <a:ext cx="457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并把此乘积记作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AB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   </a:t>
            </a:r>
          </a:p>
        </p:txBody>
      </p:sp>
      <p:sp>
        <p:nvSpPr>
          <p:cNvPr id="25" name="矩形 24"/>
          <p:cNvSpPr/>
          <p:nvPr/>
        </p:nvSpPr>
        <p:spPr>
          <a:xfrm>
            <a:off x="179512" y="44624"/>
            <a:ext cx="324036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矩阵与矩阵相乘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179512" y="3860279"/>
            <a:ext cx="395366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运算规则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：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298524" y="4898963"/>
            <a:ext cx="4955009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kumimoji="1" lang="zh-CN" altLang="en-US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AB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zh-CN" altLang="en-US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B=A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zh-CN" altLang="en-US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298524" y="5442917"/>
            <a:ext cx="4522961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3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B+C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AB+AC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4223901" y="5444455"/>
            <a:ext cx="258034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B+C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BA+CA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251520" y="4364335"/>
            <a:ext cx="52180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AB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C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BC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0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6" grpId="0"/>
      <p:bldP spid="27" grpId="0"/>
      <p:bldP spid="28" grpId="0"/>
      <p:bldP spid="29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练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习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题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1552575" y="29289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8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9289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500034" y="498902"/>
            <a:ext cx="7643866" cy="2786082"/>
            <a:chOff x="571472" y="3214686"/>
            <a:chExt cx="7643866" cy="2786082"/>
          </a:xfrm>
        </p:grpSpPr>
        <p:sp>
          <p:nvSpPr>
            <p:cNvPr id="31" name="TextBox 30"/>
            <p:cNvSpPr txBox="1"/>
            <p:nvPr/>
          </p:nvSpPr>
          <p:spPr>
            <a:xfrm>
              <a:off x="571472" y="3500438"/>
              <a:ext cx="764386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4.</a:t>
              </a:r>
              <a:r>
                <a:rPr lang="zh-CN" altLang="en-US" sz="2400" b="1" dirty="0" smtClean="0">
                  <a:latin typeface="+mn-ea"/>
                </a:rPr>
                <a:t>设                       ，问：</a:t>
              </a:r>
              <a:endParaRPr lang="en-US" altLang="zh-CN" sz="2400" b="1" dirty="0" smtClean="0">
                <a:latin typeface="+mn-ea"/>
              </a:endParaRPr>
            </a:p>
            <a:p>
              <a:endParaRPr lang="en-US" altLang="zh-CN" sz="2400" b="1" dirty="0" smtClean="0">
                <a:latin typeface="+mn-ea"/>
              </a:endParaRPr>
            </a:p>
            <a:p>
              <a:pPr marL="457200" indent="-457200">
                <a:lnSpc>
                  <a:spcPct val="150000"/>
                </a:lnSpc>
                <a:buAutoNum type="arabicParenBoth"/>
              </a:pPr>
              <a:r>
                <a:rPr lang="zh-CN" altLang="en-US" sz="2400" b="1" dirty="0" smtClean="0">
                  <a:latin typeface="+mn-ea"/>
                </a:rPr>
                <a:t>         吗？</a:t>
              </a:r>
              <a:endParaRPr lang="en-US" altLang="zh-CN" sz="2400" b="1" dirty="0" smtClean="0">
                <a:latin typeface="+mn-ea"/>
              </a:endParaRPr>
            </a:p>
            <a:p>
              <a:pPr marL="457200" indent="-457200">
                <a:lnSpc>
                  <a:spcPct val="150000"/>
                </a:lnSpc>
                <a:buAutoNum type="arabicParenBoth"/>
              </a:pPr>
              <a:r>
                <a:rPr lang="zh-CN" altLang="en-US" sz="2400" b="1" dirty="0" smtClean="0">
                  <a:latin typeface="+mn-ea"/>
                </a:rPr>
                <a:t>                        吗？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(3)</a:t>
              </a:r>
              <a:r>
                <a:rPr lang="zh-CN" altLang="en-US" sz="2400" b="1" dirty="0" smtClean="0">
                  <a:latin typeface="+mn-ea"/>
                </a:rPr>
                <a:t>                        吗？                                      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32" name="Object 10"/>
            <p:cNvGraphicFramePr>
              <a:graphicFrameLocks noChangeAspect="1"/>
            </p:cNvGraphicFramePr>
            <p:nvPr/>
          </p:nvGraphicFramePr>
          <p:xfrm>
            <a:off x="1285852" y="3214686"/>
            <a:ext cx="3565525" cy="1036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99" name="Equation" r:id="rId5" imgW="1612900" imgH="469900" progId="Equation.DSMT4">
                    <p:embed/>
                  </p:oleObj>
                </mc:Choice>
                <mc:Fallback>
                  <p:oleObj name="Equation" r:id="rId5" imgW="16129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3214686"/>
                          <a:ext cx="3565525" cy="1036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2691615"/>
                </p:ext>
              </p:extLst>
            </p:nvPr>
          </p:nvGraphicFramePr>
          <p:xfrm>
            <a:off x="1071538" y="4349759"/>
            <a:ext cx="14033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0" name="Equation" r:id="rId7" imgW="634449" imgH="164957" progId="Equation.DSMT4">
                    <p:embed/>
                  </p:oleObj>
                </mc:Choice>
                <mc:Fallback>
                  <p:oleObj name="Equation" r:id="rId7" imgW="63444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4349759"/>
                          <a:ext cx="1403350" cy="36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2"/>
            <p:cNvGraphicFramePr>
              <a:graphicFrameLocks noChangeAspect="1"/>
            </p:cNvGraphicFramePr>
            <p:nvPr/>
          </p:nvGraphicFramePr>
          <p:xfrm>
            <a:off x="1081089" y="4813314"/>
            <a:ext cx="3705225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1" name="Equation" r:id="rId9" imgW="1676400" imgH="279400" progId="Equation.DSMT4">
                    <p:embed/>
                  </p:oleObj>
                </mc:Choice>
                <mc:Fallback>
                  <p:oleObj name="Equation" r:id="rId9" imgW="16764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089" y="4813314"/>
                          <a:ext cx="3705225" cy="615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3"/>
            <p:cNvGraphicFramePr>
              <a:graphicFrameLocks noChangeAspect="1"/>
            </p:cNvGraphicFramePr>
            <p:nvPr/>
          </p:nvGraphicFramePr>
          <p:xfrm>
            <a:off x="1071538" y="5440381"/>
            <a:ext cx="3705225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2" name="Equation" r:id="rId11" imgW="1675673" imgH="253890" progId="Equation.DSMT4">
                    <p:embed/>
                  </p:oleObj>
                </mc:Choice>
                <mc:Fallback>
                  <p:oleObj name="Equation" r:id="rId11" imgW="1675673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5440381"/>
                          <a:ext cx="3705225" cy="560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前凸带形 11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P53  4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1763688" y="3212976"/>
            <a:ext cx="4752826" cy="2634654"/>
            <a:chOff x="2688" y="1536"/>
            <a:chExt cx="3024" cy="2367"/>
          </a:xfrm>
        </p:grpSpPr>
        <p:sp>
          <p:nvSpPr>
            <p:cNvPr id="14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709568"/>
              </p:ext>
            </p:extLst>
          </p:nvPr>
        </p:nvGraphicFramePr>
        <p:xfrm>
          <a:off x="2123728" y="3573016"/>
          <a:ext cx="18526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Equation" r:id="rId13" imgW="837836" imgH="203112" progId="Equation.DSMT4">
                  <p:embed/>
                </p:oleObj>
              </mc:Choice>
              <mc:Fallback>
                <p:oleObj name="Equation" r:id="rId13" imgW="8378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573016"/>
                        <a:ext cx="185261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185173"/>
              </p:ext>
            </p:extLst>
          </p:nvPr>
        </p:nvGraphicFramePr>
        <p:xfrm>
          <a:off x="2102271" y="4099059"/>
          <a:ext cx="4125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4" name="Equation" r:id="rId15" imgW="1866900" imgH="228600" progId="Equation.DSMT4">
                  <p:embed/>
                </p:oleObj>
              </mc:Choice>
              <mc:Fallback>
                <p:oleObj name="Equation" r:id="rId15" imgW="186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271" y="4099059"/>
                        <a:ext cx="41259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179754"/>
              </p:ext>
            </p:extLst>
          </p:nvPr>
        </p:nvGraphicFramePr>
        <p:xfrm>
          <a:off x="2104926" y="4725144"/>
          <a:ext cx="4070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5" name="Equation" r:id="rId17" imgW="1841500" imgH="228600" progId="Equation.DSMT4">
                  <p:embed/>
                </p:oleObj>
              </mc:Choice>
              <mc:Fallback>
                <p:oleObj name="Equation" r:id="rId17" imgW="1841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926" y="4725144"/>
                        <a:ext cx="40703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25C346-54B1-4E9F-AE5B-E8E593208EE5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练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习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题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28596" y="188640"/>
            <a:ext cx="7500990" cy="2123658"/>
            <a:chOff x="428596" y="500042"/>
            <a:chExt cx="7500990" cy="2123658"/>
          </a:xfrm>
        </p:grpSpPr>
        <p:sp>
          <p:nvSpPr>
            <p:cNvPr id="39" name="TextBox 38"/>
            <p:cNvSpPr txBox="1"/>
            <p:nvPr/>
          </p:nvSpPr>
          <p:spPr>
            <a:xfrm>
              <a:off x="428596" y="500042"/>
              <a:ext cx="750099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5.</a:t>
              </a:r>
              <a:r>
                <a:rPr lang="zh-CN" altLang="en-US" sz="2400" b="1" dirty="0" smtClean="0">
                  <a:latin typeface="+mn-ea"/>
                </a:rPr>
                <a:t>举反例说明下列命题是错误的：</a:t>
              </a:r>
              <a:endParaRPr lang="en-US" altLang="zh-CN" sz="24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(1)</a:t>
              </a:r>
              <a:r>
                <a:rPr lang="zh-CN" altLang="en-US" sz="2400" b="1" dirty="0" smtClean="0">
                  <a:latin typeface="+mn-ea"/>
                </a:rPr>
                <a:t>若       则     </a:t>
              </a:r>
              <a:r>
                <a:rPr lang="en-US" altLang="zh-CN" sz="2400" b="1" dirty="0" smtClean="0">
                  <a:latin typeface="+mn-ea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(2)</a:t>
              </a:r>
              <a:r>
                <a:rPr lang="zh-CN" altLang="en-US" sz="2400" b="1" dirty="0" smtClean="0">
                  <a:latin typeface="+mn-ea"/>
                </a:rPr>
                <a:t>若       则     或      </a:t>
              </a:r>
              <a:r>
                <a:rPr lang="en-US" altLang="zh-CN" sz="2400" b="1" dirty="0" smtClean="0">
                  <a:latin typeface="+mn-ea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+mn-ea"/>
                </a:rPr>
                <a:t>(3)</a:t>
              </a:r>
              <a:r>
                <a:rPr lang="zh-CN" altLang="en-US" sz="2400" b="1" dirty="0" smtClean="0">
                  <a:latin typeface="+mn-ea"/>
                </a:rPr>
                <a:t>若          且     则      </a:t>
              </a:r>
              <a:r>
                <a:rPr lang="en-US" altLang="zh-CN" sz="2400" b="1" dirty="0" smtClean="0">
                  <a:latin typeface="+mn-ea"/>
                </a:rPr>
                <a:t>.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40" name="Object 3"/>
            <p:cNvGraphicFramePr>
              <a:graphicFrameLocks noChangeAspect="1"/>
            </p:cNvGraphicFramePr>
            <p:nvPr/>
          </p:nvGraphicFramePr>
          <p:xfrm>
            <a:off x="1285852" y="928670"/>
            <a:ext cx="1093787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7" name="Equation" r:id="rId3" imgW="494870" imgH="203024" progId="Equation.DSMT4">
                    <p:embed/>
                  </p:oleObj>
                </mc:Choice>
                <mc:Fallback>
                  <p:oleObj name="Equation" r:id="rId3" imgW="494870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928670"/>
                          <a:ext cx="1093787" cy="449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2643174" y="1000108"/>
            <a:ext cx="869950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8" name="Equation" r:id="rId5" imgW="393359" imgH="177646" progId="Equation.DSMT4">
                    <p:embed/>
                  </p:oleObj>
                </mc:Choice>
                <mc:Fallback>
                  <p:oleObj name="Equation" r:id="rId5" imgW="39335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74" y="1000108"/>
                          <a:ext cx="869950" cy="392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5"/>
            <p:cNvGraphicFramePr>
              <a:graphicFrameLocks noChangeAspect="1"/>
            </p:cNvGraphicFramePr>
            <p:nvPr/>
          </p:nvGraphicFramePr>
          <p:xfrm>
            <a:off x="1214414" y="1500174"/>
            <a:ext cx="1177925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9" name="Equation" r:id="rId7" imgW="533169" imgH="203112" progId="Equation.DSMT4">
                    <p:embed/>
                  </p:oleObj>
                </mc:Choice>
                <mc:Fallback>
                  <p:oleObj name="Equation" r:id="rId7" imgW="53316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1500174"/>
                          <a:ext cx="1177925" cy="449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6"/>
            <p:cNvGraphicFramePr>
              <a:graphicFrameLocks noChangeAspect="1"/>
            </p:cNvGraphicFramePr>
            <p:nvPr/>
          </p:nvGraphicFramePr>
          <p:xfrm>
            <a:off x="3714744" y="1571612"/>
            <a:ext cx="95408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0" name="Equation" r:id="rId9" imgW="431613" imgH="165028" progId="Equation.DSMT4">
                    <p:embed/>
                  </p:oleObj>
                </mc:Choice>
                <mc:Fallback>
                  <p:oleObj name="Equation" r:id="rId9" imgW="431613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4744" y="1571612"/>
                          <a:ext cx="954088" cy="36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7"/>
            <p:cNvGraphicFramePr>
              <a:graphicFrameLocks noChangeAspect="1"/>
            </p:cNvGraphicFramePr>
            <p:nvPr/>
          </p:nvGraphicFramePr>
          <p:xfrm>
            <a:off x="2643174" y="1571612"/>
            <a:ext cx="8699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1" name="Equation" r:id="rId11" imgW="393359" imgH="177646" progId="Equation.DSMT4">
                    <p:embed/>
                  </p:oleObj>
                </mc:Choice>
                <mc:Fallback>
                  <p:oleObj name="Equation" r:id="rId11" imgW="39335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74" y="1571612"/>
                          <a:ext cx="869950" cy="392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8"/>
            <p:cNvGraphicFramePr>
              <a:graphicFrameLocks noChangeAspect="1"/>
            </p:cNvGraphicFramePr>
            <p:nvPr/>
          </p:nvGraphicFramePr>
          <p:xfrm>
            <a:off x="1214414" y="2106606"/>
            <a:ext cx="15716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2" name="Equation" r:id="rId12" imgW="710891" imgH="177723" progId="Equation.DSMT4">
                    <p:embed/>
                  </p:oleObj>
                </mc:Choice>
                <mc:Fallback>
                  <p:oleObj name="Equation" r:id="rId12" imgW="710891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2106606"/>
                          <a:ext cx="1571625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9"/>
            <p:cNvGraphicFramePr>
              <a:graphicFrameLocks noChangeAspect="1"/>
            </p:cNvGraphicFramePr>
            <p:nvPr/>
          </p:nvGraphicFramePr>
          <p:xfrm>
            <a:off x="3059108" y="2108193"/>
            <a:ext cx="8699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3" name="Equation" r:id="rId14" imgW="393359" imgH="177646" progId="Equation.DSMT4">
                    <p:embed/>
                  </p:oleObj>
                </mc:Choice>
                <mc:Fallback>
                  <p:oleObj name="Equation" r:id="rId14" imgW="39335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108" y="2108193"/>
                          <a:ext cx="869950" cy="392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0"/>
            <p:cNvGraphicFramePr>
              <a:graphicFrameLocks noChangeAspect="1"/>
            </p:cNvGraphicFramePr>
            <p:nvPr/>
          </p:nvGraphicFramePr>
          <p:xfrm>
            <a:off x="4143372" y="2143116"/>
            <a:ext cx="982662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4" name="Equation" r:id="rId16" imgW="444114" imgH="164957" progId="Equation.DSMT4">
                    <p:embed/>
                  </p:oleObj>
                </mc:Choice>
                <mc:Fallback>
                  <p:oleObj name="Equation" r:id="rId16" imgW="444114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2143116"/>
                          <a:ext cx="982662" cy="363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前凸带形 21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P53  5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44739" y="2420888"/>
            <a:ext cx="5126235" cy="973750"/>
            <a:chOff x="4716016" y="2473834"/>
            <a:chExt cx="5126235" cy="973750"/>
          </a:xfrm>
        </p:grpSpPr>
        <p:graphicFrame>
          <p:nvGraphicFramePr>
            <p:cNvPr id="6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9296704"/>
                </p:ext>
              </p:extLst>
            </p:nvPr>
          </p:nvGraphicFramePr>
          <p:xfrm>
            <a:off x="5868144" y="2473834"/>
            <a:ext cx="2638425" cy="97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5" name="Equation" r:id="rId18" imgW="1193800" imgH="469900" progId="Equation.DSMT4">
                    <p:embed/>
                  </p:oleObj>
                </mc:Choice>
                <mc:Fallback>
                  <p:oleObj name="Equation" r:id="rId18" imgW="11938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44" y="2473834"/>
                          <a:ext cx="2638425" cy="973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8517765"/>
                </p:ext>
              </p:extLst>
            </p:nvPr>
          </p:nvGraphicFramePr>
          <p:xfrm>
            <a:off x="8748464" y="2696879"/>
            <a:ext cx="1093787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6" name="Equation" r:id="rId20" imgW="494870" imgH="203024" progId="Equation.DSMT4">
                    <p:embed/>
                  </p:oleObj>
                </mc:Choice>
                <mc:Fallback>
                  <p:oleObj name="Equation" r:id="rId20" imgW="494870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8464" y="2696879"/>
                          <a:ext cx="1093787" cy="449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4716016" y="2708920"/>
              <a:ext cx="419698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400" b="1" dirty="0" smtClean="0">
                  <a:solidFill>
                    <a:prstClr val="black"/>
                  </a:solidFill>
                </a:rPr>
                <a:t>（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1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）取                                      而</a:t>
              </a:r>
              <a:endParaRPr lang="en-US" altLang="zh-CN" sz="24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44739" y="3301464"/>
            <a:ext cx="6609035" cy="991632"/>
            <a:chOff x="-1044624" y="2743984"/>
            <a:chExt cx="6609035" cy="991632"/>
          </a:xfrm>
        </p:grpSpPr>
        <p:graphicFrame>
          <p:nvGraphicFramePr>
            <p:cNvPr id="6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452650"/>
                </p:ext>
              </p:extLst>
            </p:nvPr>
          </p:nvGraphicFramePr>
          <p:xfrm>
            <a:off x="107504" y="2743984"/>
            <a:ext cx="1825625" cy="98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7" name="Equation" r:id="rId22" imgW="825500" imgH="469900" progId="Equation.DSMT4">
                    <p:embed/>
                  </p:oleObj>
                </mc:Choice>
                <mc:Fallback>
                  <p:oleObj name="Equation" r:id="rId22" imgW="8255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04" y="2743984"/>
                          <a:ext cx="1825625" cy="982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3822960"/>
                </p:ext>
              </p:extLst>
            </p:nvPr>
          </p:nvGraphicFramePr>
          <p:xfrm>
            <a:off x="2195736" y="3044041"/>
            <a:ext cx="3368675" cy="384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8" name="Equation" r:id="rId24" imgW="1524000" imgH="203200" progId="Equation.DSMT4">
                    <p:embed/>
                  </p:oleObj>
                </mc:Choice>
                <mc:Fallback>
                  <p:oleObj name="Equation" r:id="rId24" imgW="15240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736" y="3044041"/>
                          <a:ext cx="3368675" cy="3849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-1044624" y="2996952"/>
              <a:ext cx="336983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（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）取                          有</a:t>
              </a:r>
              <a:endParaRPr lang="en-US" altLang="zh-CN" sz="24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9592" y="4338276"/>
            <a:ext cx="6899449" cy="1322972"/>
            <a:chOff x="2051720" y="3933056"/>
            <a:chExt cx="6899449" cy="1322972"/>
          </a:xfrm>
        </p:grpSpPr>
        <p:graphicFrame>
          <p:nvGraphicFramePr>
            <p:cNvPr id="6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9013073"/>
                </p:ext>
              </p:extLst>
            </p:nvPr>
          </p:nvGraphicFramePr>
          <p:xfrm>
            <a:off x="3275856" y="3933056"/>
            <a:ext cx="5675313" cy="1322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9" name="Equation" r:id="rId26" imgW="2565400" imgH="685800" progId="Equation.DSMT4">
                    <p:embed/>
                  </p:oleObj>
                </mc:Choice>
                <mc:Fallback>
                  <p:oleObj name="Equation" r:id="rId26" imgW="25654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3933056"/>
                          <a:ext cx="5675313" cy="13229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051720" y="4097690"/>
              <a:ext cx="3277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（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3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）取</a:t>
              </a:r>
              <a:endParaRPr lang="en-US" altLang="zh-CN" sz="2400" b="1" dirty="0">
                <a:solidFill>
                  <a:prstClr val="black"/>
                </a:solidFill>
              </a:endParaRPr>
            </a:p>
            <a:p>
              <a:pPr lvl="0"/>
              <a:endParaRPr lang="en-US" altLang="zh-CN" sz="2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899592" y="2162498"/>
            <a:ext cx="7128792" cy="3786782"/>
            <a:chOff x="2688" y="1536"/>
            <a:chExt cx="3024" cy="2367"/>
          </a:xfrm>
        </p:grpSpPr>
        <p:sp>
          <p:nvSpPr>
            <p:cNvPr id="30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1C152F-103B-4972-856C-4E609118C614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练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习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题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14348" y="812053"/>
            <a:ext cx="7358114" cy="830997"/>
            <a:chOff x="714348" y="642918"/>
            <a:chExt cx="7358114" cy="830997"/>
          </a:xfrm>
        </p:grpSpPr>
        <p:sp>
          <p:nvSpPr>
            <p:cNvPr id="36" name="矩形 35"/>
            <p:cNvSpPr/>
            <p:nvPr/>
          </p:nvSpPr>
          <p:spPr>
            <a:xfrm>
              <a:off x="714348" y="642918"/>
              <a:ext cx="73581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8.</a:t>
              </a:r>
              <a:r>
                <a:rPr lang="zh-CN" altLang="en-US" sz="2400" b="1" dirty="0" smtClean="0">
                  <a:latin typeface="+mn-ea"/>
                </a:rPr>
                <a:t>设    为  阶矩阵，且  为对称阵，证明      也是对称阵</a:t>
              </a:r>
              <a:r>
                <a:rPr lang="en-US" altLang="zh-CN" sz="2400" b="1" dirty="0" smtClean="0">
                  <a:latin typeface="+mn-ea"/>
                </a:rPr>
                <a:t>.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37" name="Object 3"/>
            <p:cNvGraphicFramePr>
              <a:graphicFrameLocks noChangeAspect="1"/>
            </p:cNvGraphicFramePr>
            <p:nvPr/>
          </p:nvGraphicFramePr>
          <p:xfrm>
            <a:off x="1357290" y="693722"/>
            <a:ext cx="728662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1" name="Equation" r:id="rId3" imgW="330057" imgH="203112" progId="Equation.DSMT4">
                    <p:embed/>
                  </p:oleObj>
                </mc:Choice>
                <mc:Fallback>
                  <p:oleObj name="Equation" r:id="rId3" imgW="33005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693722"/>
                          <a:ext cx="728662" cy="449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"/>
            <p:cNvGraphicFramePr>
              <a:graphicFrameLocks noChangeAspect="1"/>
            </p:cNvGraphicFramePr>
            <p:nvPr/>
          </p:nvGraphicFramePr>
          <p:xfrm>
            <a:off x="2362186" y="785794"/>
            <a:ext cx="280988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2" name="Equation" r:id="rId5" imgW="126835" imgH="139518" progId="Equation.DSMT4">
                    <p:embed/>
                  </p:oleObj>
                </mc:Choice>
                <mc:Fallback>
                  <p:oleObj name="Equation" r:id="rId5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186" y="785794"/>
                          <a:ext cx="280988" cy="309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0384866"/>
                </p:ext>
              </p:extLst>
            </p:nvPr>
          </p:nvGraphicFramePr>
          <p:xfrm>
            <a:off x="6658694" y="642918"/>
            <a:ext cx="100965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3" name="Equation" r:id="rId7" imgW="457200" imgH="190500" progId="Equation.DSMT4">
                    <p:embed/>
                  </p:oleObj>
                </mc:Choice>
                <mc:Fallback>
                  <p:oleObj name="Equation" r:id="rId7" imgW="457200" imgH="190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8694" y="642918"/>
                          <a:ext cx="1009650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5"/>
            <p:cNvGraphicFramePr>
              <a:graphicFrameLocks noChangeAspect="1"/>
            </p:cNvGraphicFramePr>
            <p:nvPr/>
          </p:nvGraphicFramePr>
          <p:xfrm>
            <a:off x="4143372" y="706421"/>
            <a:ext cx="36512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4" name="Equation" r:id="rId9" imgW="164885" imgH="164885" progId="Equation.DSMT4">
                    <p:embed/>
                  </p:oleObj>
                </mc:Choice>
                <mc:Fallback>
                  <p:oleObj name="Equation" r:id="rId9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706421"/>
                          <a:ext cx="365125" cy="36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" name="组合 70"/>
          <p:cNvGrpSpPr/>
          <p:nvPr/>
        </p:nvGrpSpPr>
        <p:grpSpPr>
          <a:xfrm>
            <a:off x="714348" y="2492896"/>
            <a:ext cx="7358114" cy="830997"/>
            <a:chOff x="785786" y="1571612"/>
            <a:chExt cx="7358114" cy="830997"/>
          </a:xfrm>
        </p:grpSpPr>
        <p:sp>
          <p:nvSpPr>
            <p:cNvPr id="72" name="矩形 71"/>
            <p:cNvSpPr/>
            <p:nvPr/>
          </p:nvSpPr>
          <p:spPr>
            <a:xfrm>
              <a:off x="785786" y="1571612"/>
              <a:ext cx="73581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9.</a:t>
              </a:r>
              <a:r>
                <a:rPr lang="zh-CN" altLang="en-US" sz="2400" b="1" dirty="0" smtClean="0">
                  <a:latin typeface="+mn-ea"/>
                </a:rPr>
                <a:t>设    都是  阶对称矩阵，证明   是对称阵的充分必要条件是        </a:t>
              </a:r>
              <a:r>
                <a:rPr lang="en-US" altLang="zh-CN" sz="2400" b="1" dirty="0" smtClean="0">
                  <a:latin typeface="+mn-ea"/>
                </a:rPr>
                <a:t>.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73" name="Object 3"/>
            <p:cNvGraphicFramePr>
              <a:graphicFrameLocks noChangeAspect="1"/>
            </p:cNvGraphicFramePr>
            <p:nvPr/>
          </p:nvGraphicFramePr>
          <p:xfrm>
            <a:off x="1428728" y="1622416"/>
            <a:ext cx="728662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5" name="Equation" r:id="rId11" imgW="330057" imgH="203112" progId="Equation.DSMT4">
                    <p:embed/>
                  </p:oleObj>
                </mc:Choice>
                <mc:Fallback>
                  <p:oleObj name="Equation" r:id="rId11" imgW="33005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1622416"/>
                          <a:ext cx="728662" cy="449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3"/>
            <p:cNvGraphicFramePr>
              <a:graphicFrameLocks noChangeAspect="1"/>
            </p:cNvGraphicFramePr>
            <p:nvPr/>
          </p:nvGraphicFramePr>
          <p:xfrm>
            <a:off x="2714612" y="1690678"/>
            <a:ext cx="280988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6" name="Equation" r:id="rId13" imgW="126835" imgH="139518" progId="Equation.DSMT4">
                    <p:embed/>
                  </p:oleObj>
                </mc:Choice>
                <mc:Fallback>
                  <p:oleObj name="Equation" r:id="rId1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12" y="1690678"/>
                          <a:ext cx="280988" cy="309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4"/>
            <p:cNvGraphicFramePr>
              <a:graphicFrameLocks noChangeAspect="1"/>
            </p:cNvGraphicFramePr>
            <p:nvPr/>
          </p:nvGraphicFramePr>
          <p:xfrm>
            <a:off x="5429256" y="1598613"/>
            <a:ext cx="588962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7" name="Equation" r:id="rId15" imgW="266353" imgH="164885" progId="Equation.DSMT4">
                    <p:embed/>
                  </p:oleObj>
                </mc:Choice>
                <mc:Fallback>
                  <p:oleObj name="Equation" r:id="rId15" imgW="266353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6" y="1598613"/>
                          <a:ext cx="588962" cy="366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10"/>
            <p:cNvGraphicFramePr>
              <a:graphicFrameLocks noChangeAspect="1"/>
            </p:cNvGraphicFramePr>
            <p:nvPr/>
          </p:nvGraphicFramePr>
          <p:xfrm>
            <a:off x="2714612" y="2000240"/>
            <a:ext cx="1233487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8" name="Equation" r:id="rId17" imgW="558558" imgH="165028" progId="Equation.DSMT4">
                    <p:embed/>
                  </p:oleObj>
                </mc:Choice>
                <mc:Fallback>
                  <p:oleObj name="Equation" r:id="rId17" imgW="558558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12" y="2000240"/>
                          <a:ext cx="1233487" cy="366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143335"/>
              </p:ext>
            </p:extLst>
          </p:nvPr>
        </p:nvGraphicFramePr>
        <p:xfrm>
          <a:off x="1950119" y="1806575"/>
          <a:ext cx="4710113" cy="470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9" name="Equation" r:id="rId19" imgW="2133600" imgH="228600" progId="Equation.DSMT4">
                  <p:embed/>
                </p:oleObj>
              </mc:Choice>
              <mc:Fallback>
                <p:oleObj name="Equation" r:id="rId19" imgW="213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119" y="1806575"/>
                        <a:ext cx="4710113" cy="4702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984091" y="1815207"/>
            <a:ext cx="9956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证明：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984091" y="3429000"/>
            <a:ext cx="4668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证明：</a:t>
            </a:r>
            <a:r>
              <a:rPr lang="zh-CN" altLang="en-US" sz="2400" b="1" dirty="0" smtClean="0">
                <a:latin typeface="+mn-ea"/>
              </a:rPr>
              <a:t>若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zh-CN" altLang="en-US" sz="2400" b="1" dirty="0" smtClean="0">
                <a:latin typeface="+mn-ea"/>
              </a:rPr>
              <a:t>是对称矩阵，则</a:t>
            </a:r>
            <a:endParaRPr kumimoji="1" lang="zh-CN" altLang="en-US" sz="2400" b="1" dirty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02932"/>
              </p:ext>
            </p:extLst>
          </p:nvPr>
        </p:nvGraphicFramePr>
        <p:xfrm>
          <a:off x="2145407" y="3861049"/>
          <a:ext cx="423386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0" name="Equation" r:id="rId21" imgW="1917700" imgH="228600" progId="Equation.DSMT4">
                  <p:embed/>
                </p:oleObj>
              </mc:Choice>
              <mc:Fallback>
                <p:oleObj name="Equation" r:id="rId21" imgW="1917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407" y="3861049"/>
                        <a:ext cx="4233863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331640" y="4293096"/>
            <a:ext cx="4668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latin typeface="+mn-ea"/>
              </a:rPr>
              <a:t>反之，</a:t>
            </a:r>
            <a:r>
              <a:rPr lang="zh-CN" altLang="en-US" sz="2400" b="1" dirty="0" smtClean="0">
                <a:latin typeface="+mn-ea"/>
              </a:rPr>
              <a:t>若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AB =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BA . </a:t>
            </a:r>
            <a:r>
              <a:rPr lang="zh-CN" altLang="en-US" sz="2400" b="1" dirty="0" smtClean="0">
                <a:latin typeface="+mn-ea"/>
              </a:rPr>
              <a:t>则</a:t>
            </a:r>
            <a:endParaRPr kumimoji="1" lang="zh-CN" altLang="en-US" sz="2400" b="1" dirty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331640" y="5229200"/>
            <a:ext cx="4668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zh-CN" altLang="en-US" sz="2400" b="1" dirty="0">
                <a:latin typeface="+mn-ea"/>
              </a:rPr>
              <a:t>故，</a:t>
            </a:r>
            <a:r>
              <a:rPr lang="zh-CN" altLang="en-US" sz="2400" b="1" dirty="0" smtClean="0">
                <a:latin typeface="+mn-ea"/>
              </a:rPr>
              <a:t>若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zh-CN" altLang="en-US" sz="2400" b="1" dirty="0">
                <a:latin typeface="+mn-ea"/>
              </a:rPr>
              <a:t>是对称矩阵</a:t>
            </a:r>
          </a:p>
        </p:txBody>
      </p:sp>
      <p:sp>
        <p:nvSpPr>
          <p:cNvPr id="23" name="前凸带形 22"/>
          <p:cNvSpPr/>
          <p:nvPr/>
        </p:nvSpPr>
        <p:spPr>
          <a:xfrm>
            <a:off x="5508104" y="0"/>
            <a:ext cx="2808312" cy="812053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P53  8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827584" y="3212976"/>
            <a:ext cx="6336704" cy="2736304"/>
            <a:chOff x="2688" y="1536"/>
            <a:chExt cx="3024" cy="2367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856373" y="1628800"/>
            <a:ext cx="6019883" cy="849846"/>
            <a:chOff x="2688" y="1536"/>
            <a:chExt cx="3024" cy="2367"/>
          </a:xfrm>
        </p:grpSpPr>
        <p:sp>
          <p:nvSpPr>
            <p:cNvPr id="34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9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533658"/>
              </p:ext>
            </p:extLst>
          </p:nvPr>
        </p:nvGraphicFramePr>
        <p:xfrm>
          <a:off x="2195736" y="4797400"/>
          <a:ext cx="403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1" name="Equation" r:id="rId23" imgW="1828800" imgH="228600" progId="Equation.DSMT4">
                  <p:embed/>
                </p:oleObj>
              </mc:Choice>
              <mc:Fallback>
                <p:oleObj name="Equation" r:id="rId23" imgW="1828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797400"/>
                        <a:ext cx="4038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ABCCAC-B76D-430B-8949-BCA1BFB4AE7C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9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2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1631232" y="661699"/>
            <a:ext cx="6534940" cy="9397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1675992" y="1955981"/>
            <a:ext cx="6534940" cy="8774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83"/>
          <p:cNvSpPr>
            <a:spLocks noChangeArrowheads="1"/>
          </p:cNvSpPr>
          <p:nvPr/>
        </p:nvSpPr>
        <p:spPr bwMode="auto">
          <a:xfrm>
            <a:off x="1907704" y="2163880"/>
            <a:ext cx="6318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会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伴随矩阵求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的逆矩阵</a:t>
            </a:r>
          </a:p>
        </p:txBody>
      </p:sp>
      <p:sp>
        <p:nvSpPr>
          <p:cNvPr id="47" name="左大括号 46"/>
          <p:cNvSpPr/>
          <p:nvPr/>
        </p:nvSpPr>
        <p:spPr bwMode="auto">
          <a:xfrm>
            <a:off x="182329" y="874428"/>
            <a:ext cx="1097990" cy="4354772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07704" y="900761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理解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逆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矩阵的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和运算规律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626716" y="3212976"/>
            <a:ext cx="6534940" cy="9397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671476" y="4507258"/>
            <a:ext cx="6534940" cy="8774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83"/>
          <p:cNvSpPr>
            <a:spLocks noChangeArrowheads="1"/>
          </p:cNvSpPr>
          <p:nvPr/>
        </p:nvSpPr>
        <p:spPr bwMode="auto">
          <a:xfrm>
            <a:off x="1903188" y="4715157"/>
            <a:ext cx="6318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掌握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求解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矩阵方程的基本方法</a:t>
            </a:r>
          </a:p>
        </p:txBody>
      </p:sp>
      <p:sp>
        <p:nvSpPr>
          <p:cNvPr id="53" name="矩形 52"/>
          <p:cNvSpPr/>
          <p:nvPr/>
        </p:nvSpPr>
        <p:spPr>
          <a:xfrm>
            <a:off x="1903188" y="3452038"/>
            <a:ext cx="5078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掌握求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逆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矩阵的三种常用方法</a:t>
            </a:r>
          </a:p>
        </p:txBody>
      </p: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教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学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23B82E-D090-464F-948F-1C723A56B6C7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4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0" animBg="1"/>
      <p:bldP spid="50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zh-CN" sz="2800" dirty="0" smtClean="0"/>
              <a:t>逆</a:t>
            </a:r>
            <a:endParaRPr lang="en-US" altLang="zh-CN" dirty="0"/>
          </a:p>
          <a:p>
            <a:r>
              <a:rPr lang="zh-CN" altLang="zh-CN" sz="2800" dirty="0" smtClean="0"/>
              <a:t>矩</a:t>
            </a:r>
            <a:endParaRPr lang="en-US" altLang="zh-CN" sz="2800" dirty="0" smtClean="0"/>
          </a:p>
          <a:p>
            <a:r>
              <a:rPr lang="zh-CN" altLang="zh-CN" sz="2800" dirty="0" smtClean="0"/>
              <a:t>阵</a:t>
            </a:r>
            <a:endParaRPr lang="en-US" altLang="zh-CN" sz="2800" dirty="0" smtClean="0"/>
          </a:p>
          <a:p>
            <a:r>
              <a:rPr lang="zh-CN" altLang="en-US" sz="2800" dirty="0" smtClean="0"/>
              <a:t>定</a:t>
            </a:r>
            <a:endParaRPr lang="en-US" altLang="zh-CN" sz="2800" dirty="0" smtClean="0"/>
          </a:p>
          <a:p>
            <a:r>
              <a:rPr lang="zh-CN" altLang="en-US" sz="2800" dirty="0" smtClean="0"/>
              <a:t>义</a:t>
            </a:r>
            <a:endParaRPr lang="en-US" altLang="zh-CN" sz="2800" dirty="0" smtClean="0"/>
          </a:p>
          <a:p>
            <a:endParaRPr lang="en-US" altLang="zh-CN" dirty="0"/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43286" y="188640"/>
            <a:ext cx="68291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,….,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分别用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1,2,3,….26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代替，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表示空格。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假设要传送“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accomplish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task”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012733"/>
              </p:ext>
            </p:extLst>
          </p:nvPr>
        </p:nvGraphicFramePr>
        <p:xfrm>
          <a:off x="174253" y="1484784"/>
          <a:ext cx="3749675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1" name="Equation" r:id="rId4" imgW="1752480" imgH="927000" progId="Equation.DSMT4">
                  <p:embed/>
                </p:oleObj>
              </mc:Choice>
              <mc:Fallback>
                <p:oleObj name="Equation" r:id="rId4" imgW="1752480" imgH="9270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53" y="1484784"/>
                        <a:ext cx="3749675" cy="198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07504" y="260648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引例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7E2033-F9A3-483D-8547-38190C131DA2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924473" y="1196752"/>
            <a:ext cx="187166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7D"/>
                </a:solidFill>
              </a:rPr>
              <a:t>加密矩阵</a:t>
            </a:r>
            <a:endParaRPr kumimoji="1" lang="en-US" altLang="zh-CN" sz="2400" b="1" dirty="0">
              <a:solidFill>
                <a:srgbClr val="00007D"/>
              </a:solidFill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974044"/>
              </p:ext>
            </p:extLst>
          </p:nvPr>
        </p:nvGraphicFramePr>
        <p:xfrm>
          <a:off x="4816475" y="1484313"/>
          <a:ext cx="3186113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2" name="Equation" r:id="rId6" imgW="1485720" imgH="927000" progId="Equation.DSMT4">
                  <p:embed/>
                </p:oleObj>
              </mc:Choice>
              <mc:Fallback>
                <p:oleObj name="Equation" r:id="rId6" imgW="1485720" imgH="927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1484313"/>
                        <a:ext cx="3186113" cy="198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07692"/>
              </p:ext>
            </p:extLst>
          </p:nvPr>
        </p:nvGraphicFramePr>
        <p:xfrm>
          <a:off x="292100" y="3748509"/>
          <a:ext cx="3675063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3" name="Equation" r:id="rId8" imgW="1714320" imgH="927000" progId="Equation.DSMT4">
                  <p:embed/>
                </p:oleObj>
              </mc:Choice>
              <mc:Fallback>
                <p:oleObj name="Equation" r:id="rId8" imgW="1714320" imgH="927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3748509"/>
                        <a:ext cx="3675063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80057" y="3573016"/>
            <a:ext cx="187166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7D"/>
                </a:solidFill>
              </a:rPr>
              <a:t>输出</a:t>
            </a:r>
            <a:endParaRPr kumimoji="1" lang="en-US" altLang="zh-CN" sz="2400" b="1" dirty="0">
              <a:solidFill>
                <a:srgbClr val="00007D"/>
              </a:solidFill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860577" y="3789040"/>
            <a:ext cx="187166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00007D"/>
                </a:solidFill>
              </a:rPr>
              <a:t>怎样还原</a:t>
            </a:r>
            <a:r>
              <a:rPr kumimoji="1" lang="en-US" altLang="zh-CN" sz="2400" b="1" i="1" dirty="0" smtClean="0">
                <a:solidFill>
                  <a:srgbClr val="00007D"/>
                </a:solidFill>
              </a:rPr>
              <a:t>X</a:t>
            </a:r>
            <a:r>
              <a:rPr kumimoji="1" lang="zh-CN" altLang="en-US" sz="2400" b="1" dirty="0" smtClean="0">
                <a:solidFill>
                  <a:srgbClr val="00007D"/>
                </a:solidFill>
              </a:rPr>
              <a:t>？</a:t>
            </a:r>
            <a:endParaRPr kumimoji="1" lang="en-US" altLang="zh-CN" sz="2400" b="1" dirty="0">
              <a:solidFill>
                <a:srgbClr val="00007D"/>
              </a:solidFill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4860032" y="4293096"/>
            <a:ext cx="187166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 dirty="0" smtClean="0">
                <a:solidFill>
                  <a:srgbClr val="00007D"/>
                </a:solidFill>
              </a:rPr>
              <a:t>X</a:t>
            </a:r>
            <a:r>
              <a:rPr kumimoji="1" lang="en-US" altLang="zh-CN" sz="2400" b="1" dirty="0" smtClean="0">
                <a:solidFill>
                  <a:srgbClr val="00007D"/>
                </a:solidFill>
              </a:rPr>
              <a:t>=</a:t>
            </a:r>
            <a:r>
              <a:rPr kumimoji="1" lang="en-US" altLang="zh-CN" sz="2400" b="1" i="1" dirty="0" smtClean="0">
                <a:solidFill>
                  <a:srgbClr val="00007D"/>
                </a:solidFill>
              </a:rPr>
              <a:t>A</a:t>
            </a:r>
            <a:r>
              <a:rPr kumimoji="1" lang="en-US" altLang="zh-CN" sz="2400" b="1" baseline="30000" dirty="0" smtClean="0">
                <a:solidFill>
                  <a:srgbClr val="00007D"/>
                </a:solidFill>
                <a:sym typeface="Symbol"/>
              </a:rPr>
              <a:t></a:t>
            </a:r>
            <a:r>
              <a:rPr kumimoji="1" lang="en-US" altLang="zh-CN" sz="2400" b="1" baseline="30000" dirty="0">
                <a:solidFill>
                  <a:srgbClr val="00007D"/>
                </a:solidFill>
              </a:rPr>
              <a:t>1</a:t>
            </a:r>
            <a:r>
              <a:rPr kumimoji="1" lang="en-US" altLang="zh-CN" sz="2400" b="1" i="1" dirty="0">
                <a:solidFill>
                  <a:srgbClr val="00007D"/>
                </a:solidFill>
              </a:rPr>
              <a:t>Y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4860032" y="4795936"/>
            <a:ext cx="187166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 dirty="0" smtClean="0">
                <a:solidFill>
                  <a:srgbClr val="00007D"/>
                </a:solidFill>
              </a:rPr>
              <a:t>A</a:t>
            </a:r>
            <a:r>
              <a:rPr kumimoji="1" lang="en-US" altLang="zh-CN" sz="2400" b="1" baseline="30000" dirty="0" smtClean="0">
                <a:solidFill>
                  <a:srgbClr val="00007D"/>
                </a:solidFill>
                <a:sym typeface="Symbol"/>
              </a:rPr>
              <a:t></a:t>
            </a:r>
            <a:r>
              <a:rPr kumimoji="1" lang="en-US" altLang="zh-CN" sz="2400" b="1" baseline="30000" dirty="0" smtClean="0">
                <a:solidFill>
                  <a:srgbClr val="00007D"/>
                </a:solidFill>
              </a:rPr>
              <a:t>1</a:t>
            </a:r>
            <a:r>
              <a:rPr kumimoji="1" lang="en-US" altLang="zh-CN" sz="2400" b="1" i="1" dirty="0" smtClean="0">
                <a:solidFill>
                  <a:srgbClr val="00007D"/>
                </a:solidFill>
              </a:rPr>
              <a:t>=</a:t>
            </a:r>
            <a:r>
              <a:rPr kumimoji="1" lang="zh-CN" altLang="en-US" sz="2400" b="1" dirty="0" smtClean="0">
                <a:solidFill>
                  <a:srgbClr val="00007D"/>
                </a:solidFill>
              </a:rPr>
              <a:t>？</a:t>
            </a:r>
            <a:endParaRPr kumimoji="1" lang="en-US" altLang="zh-CN" sz="2400" b="1" dirty="0">
              <a:solidFill>
                <a:srgbClr val="000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zh-CN" sz="2800" dirty="0" smtClean="0"/>
              <a:t>一</a:t>
            </a:r>
            <a:endParaRPr lang="en-US" altLang="zh-CN" sz="2800" dirty="0" smtClean="0"/>
          </a:p>
          <a:p>
            <a:r>
              <a:rPr lang="zh-CN" altLang="zh-CN" sz="2800" dirty="0" smtClean="0"/>
              <a:t>逆</a:t>
            </a:r>
            <a:endParaRPr lang="en-US" altLang="zh-CN" dirty="0"/>
          </a:p>
          <a:p>
            <a:r>
              <a:rPr lang="zh-CN" altLang="zh-CN" sz="2800" dirty="0" smtClean="0"/>
              <a:t>矩</a:t>
            </a:r>
            <a:endParaRPr lang="en-US" altLang="zh-CN" sz="2800" dirty="0" smtClean="0"/>
          </a:p>
          <a:p>
            <a:r>
              <a:rPr lang="zh-CN" altLang="zh-CN" sz="2800" dirty="0" smtClean="0"/>
              <a:t>阵</a:t>
            </a:r>
            <a:endParaRPr lang="en-US" altLang="zh-CN" sz="2800" dirty="0" smtClean="0"/>
          </a:p>
          <a:p>
            <a:r>
              <a:rPr lang="zh-CN" altLang="en-US" sz="2800" dirty="0" smtClean="0"/>
              <a:t>定</a:t>
            </a:r>
            <a:endParaRPr lang="en-US" altLang="zh-CN" sz="2800" dirty="0" smtClean="0"/>
          </a:p>
          <a:p>
            <a:r>
              <a:rPr lang="zh-CN" altLang="en-US" sz="2800" dirty="0" smtClean="0"/>
              <a:t>义</a:t>
            </a:r>
            <a:endParaRPr lang="en-US" altLang="zh-CN" sz="2800" dirty="0" smtClean="0"/>
          </a:p>
          <a:p>
            <a:endParaRPr lang="en-US" altLang="zh-CN" dirty="0"/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23896" y="284229"/>
            <a:ext cx="7020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阶方阵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称为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可逆的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，如果有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阶方阵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，使得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9584" y="1124744"/>
            <a:ext cx="338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</a:rPr>
              <a:t>这里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是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阶单位矩阵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12429"/>
              </p:ext>
            </p:extLst>
          </p:nvPr>
        </p:nvGraphicFramePr>
        <p:xfrm>
          <a:off x="3247009" y="764704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6" name="Equation" r:id="rId4" imgW="914400" imgH="165100" progId="Equation.DSMT4">
                  <p:embed/>
                </p:oleObj>
              </mc:Choice>
              <mc:Fallback>
                <p:oleObj name="Equation" r:id="rId4" imgW="914400" imgH="16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009" y="764704"/>
                        <a:ext cx="195897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17890" y="1570534"/>
            <a:ext cx="726111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</a:rPr>
              <a:t>下面要解决的问题是：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问题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1  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 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若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可逆，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满足                            的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是否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唯一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？</a:t>
            </a:r>
            <a:endParaRPr kumimoji="1" lang="en-US" altLang="zh-CN" sz="2400" b="1" dirty="0" smtClean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问题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2  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若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可逆，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应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满足什么条件？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问题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3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满足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什么条件，才可逆？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1804134" y="3496758"/>
            <a:ext cx="324000" cy="1800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51720" y="3447584"/>
            <a:ext cx="372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唯一的逆矩阵记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为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455898" y="4005064"/>
            <a:ext cx="324000" cy="1800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480674"/>
              </p:ext>
            </p:extLst>
          </p:nvPr>
        </p:nvGraphicFramePr>
        <p:xfrm>
          <a:off x="6807292" y="3836301"/>
          <a:ext cx="95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7" name="Equation" r:id="rId6" imgW="444307" imgH="241195" progId="Equation.DSMT4">
                  <p:embed/>
                </p:oleObj>
              </mc:Choice>
              <mc:Fallback>
                <p:oleObj name="Equation" r:id="rId6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92" y="3836301"/>
                        <a:ext cx="95091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002479"/>
              </p:ext>
            </p:extLst>
          </p:nvPr>
        </p:nvGraphicFramePr>
        <p:xfrm>
          <a:off x="2071172" y="4963723"/>
          <a:ext cx="95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8" name="Equation" r:id="rId8" imgW="444307" imgH="241195" progId="Equation.DSMT4">
                  <p:embed/>
                </p:oleObj>
              </mc:Choice>
              <mc:Fallback>
                <p:oleObj name="Equation" r:id="rId8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172" y="4963723"/>
                        <a:ext cx="95091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右箭头 14"/>
          <p:cNvSpPr/>
          <p:nvPr/>
        </p:nvSpPr>
        <p:spPr>
          <a:xfrm>
            <a:off x="3213900" y="5160415"/>
            <a:ext cx="324000" cy="1800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45320" y="5019582"/>
            <a:ext cx="14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可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逆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5972" y="2708920"/>
            <a:ext cx="46602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b="1" dirty="0" smtClean="0">
                <a:solidFill>
                  <a:srgbClr val="0000FF"/>
                </a:solidFill>
              </a:rPr>
              <a:t>证明：</a:t>
            </a:r>
            <a:r>
              <a:rPr kumimoji="1" lang="zh-CN" altLang="en-US" sz="2200" b="1" dirty="0" smtClean="0"/>
              <a:t>若 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AC=CA=E</a:t>
            </a:r>
          </a:p>
          <a:p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 </a:t>
            </a:r>
            <a:r>
              <a:rPr kumimoji="1" lang="zh-CN" altLang="en-US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B=BE=B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C=EC=C </a:t>
            </a:r>
            <a:endParaRPr kumimoji="1" lang="zh-CN" altLang="en-US" sz="2200" b="1" dirty="0"/>
          </a:p>
        </p:txBody>
      </p:sp>
      <p:sp>
        <p:nvSpPr>
          <p:cNvPr id="19" name="矩形 18"/>
          <p:cNvSpPr/>
          <p:nvPr/>
        </p:nvSpPr>
        <p:spPr>
          <a:xfrm>
            <a:off x="107504" y="260648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31900"/>
              </p:ext>
            </p:extLst>
          </p:nvPr>
        </p:nvGraphicFramePr>
        <p:xfrm>
          <a:off x="4211960" y="2276872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9" name="Equation" r:id="rId9" imgW="914400" imgH="165100" progId="Equation.DSMT4">
                  <p:embed/>
                </p:oleObj>
              </mc:Choice>
              <mc:Fallback>
                <p:oleObj name="Equation" r:id="rId9" imgW="914400" imgH="16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276872"/>
                        <a:ext cx="195897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B98D0F-CCA9-4A70-86A6-DDA17808EF94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6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  <p:bldP spid="15" grpId="0" animBg="1"/>
      <p:bldP spid="16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dirty="0"/>
              <a:t>一</a:t>
            </a:r>
            <a:endParaRPr lang="en-US" altLang="zh-CN" sz="2800" dirty="0" smtClean="0"/>
          </a:p>
          <a:p>
            <a:r>
              <a:rPr lang="zh-CN" altLang="zh-CN" sz="2800" dirty="0" smtClean="0"/>
              <a:t>逆</a:t>
            </a:r>
            <a:endParaRPr lang="en-US" altLang="zh-CN" dirty="0"/>
          </a:p>
          <a:p>
            <a:r>
              <a:rPr lang="zh-CN" altLang="zh-CN" sz="2800" dirty="0" smtClean="0"/>
              <a:t>矩</a:t>
            </a:r>
            <a:endParaRPr lang="en-US" altLang="zh-CN" sz="2800" dirty="0" smtClean="0"/>
          </a:p>
          <a:p>
            <a:r>
              <a:rPr lang="zh-CN" altLang="zh-CN" sz="2800" dirty="0" smtClean="0"/>
              <a:t>阵</a:t>
            </a:r>
            <a:endParaRPr lang="en-US" altLang="zh-CN" sz="2800" dirty="0" smtClean="0"/>
          </a:p>
          <a:p>
            <a:r>
              <a:rPr lang="zh-CN" altLang="en-US" dirty="0"/>
              <a:t>定义</a:t>
            </a:r>
            <a:endParaRPr lang="en-US" altLang="zh-CN" dirty="0" smtClean="0"/>
          </a:p>
          <a:p>
            <a:endParaRPr lang="en-US" altLang="zh-CN" sz="2800" dirty="0" smtClean="0"/>
          </a:p>
          <a:p>
            <a:endParaRPr lang="en-US" altLang="zh-CN" dirty="0"/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146104" y="668115"/>
            <a:ext cx="191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</a:rPr>
              <a:t>方阵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可逆    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474572"/>
              </p:ext>
            </p:extLst>
          </p:nvPr>
        </p:nvGraphicFramePr>
        <p:xfrm>
          <a:off x="1402904" y="761777"/>
          <a:ext cx="1006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7" name="Equation" r:id="rId3" imgW="469696" imgH="203112" progId="Equation.DSMT4">
                  <p:embed/>
                </p:oleObj>
              </mc:Choice>
              <mc:Fallback>
                <p:oleObj name="Equation" r:id="rId3" imgW="469696" imgH="203112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904" y="761777"/>
                        <a:ext cx="10064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2545904" y="815752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545904" y="1044352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479104" y="1454124"/>
            <a:ext cx="3429000" cy="1758851"/>
          </a:xfrm>
          <a:prstGeom prst="cloudCallout">
            <a:avLst>
              <a:gd name="adj1" fmla="val -37917"/>
              <a:gd name="adj2" fmla="val -78333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</a:rPr>
              <a:t>此时，称矩阵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为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非奇异矩阵</a:t>
            </a:r>
            <a:endParaRPr kumimoji="1" lang="en-US" altLang="zh-CN" sz="2400" b="1" dirty="0" smtClean="0">
              <a:solidFill>
                <a:srgbClr val="FF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chemeClr val="tx1"/>
                </a:solidFill>
              </a:rPr>
              <a:t>或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满秩矩阵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220072" y="1301725"/>
            <a:ext cx="3048000" cy="1371601"/>
            <a:chOff x="5220072" y="1301725"/>
            <a:chExt cx="3048000" cy="1371601"/>
          </a:xfrm>
        </p:grpSpPr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5220072" y="1301725"/>
              <a:ext cx="3048000" cy="1371601"/>
            </a:xfrm>
            <a:prstGeom prst="cloudCallout">
              <a:avLst>
                <a:gd name="adj1" fmla="val -46616"/>
                <a:gd name="adj2" fmla="val -64352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7193950"/>
                </p:ext>
              </p:extLst>
            </p:nvPr>
          </p:nvGraphicFramePr>
          <p:xfrm>
            <a:off x="5846341" y="1466624"/>
            <a:ext cx="1795462" cy="925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28" name="Equation" r:id="rId5" imgW="837836" imgH="431613" progId="Equation.DSMT4">
                    <p:embed/>
                  </p:oleObj>
                </mc:Choice>
                <mc:Fallback>
                  <p:oleObj name="Equation" r:id="rId5" imgW="837836" imgH="431613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6341" y="1466624"/>
                          <a:ext cx="1795462" cy="925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1419552" y="3193348"/>
            <a:ext cx="6821122" cy="925513"/>
            <a:chOff x="685" y="2494"/>
            <a:chExt cx="3143" cy="583"/>
          </a:xfrm>
        </p:grpSpPr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685" y="2624"/>
              <a:ext cx="21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</a:rPr>
                <a:t>可逆的充要条件是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0</a:t>
              </a:r>
              <a:r>
                <a:rPr kumimoji="1" lang="zh-CN" altLang="en-US" sz="2400" b="1" dirty="0">
                  <a:solidFill>
                    <a:srgbClr val="000000"/>
                  </a:solidFill>
                  <a:sym typeface="Symbol"/>
                </a:rPr>
                <a:t>，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</a:rPr>
                <a:t>而且</a:t>
              </a:r>
            </a:p>
          </p:txBody>
        </p:sp>
        <p:graphicFrame>
          <p:nvGraphicFramePr>
            <p:cNvPr id="2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7676698"/>
                </p:ext>
              </p:extLst>
            </p:nvPr>
          </p:nvGraphicFramePr>
          <p:xfrm>
            <a:off x="2696" y="2494"/>
            <a:ext cx="1132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29" name="Equation" r:id="rId7" imgW="838080" imgH="431640" progId="Equation.DSMT4">
                    <p:embed/>
                  </p:oleObj>
                </mc:Choice>
                <mc:Fallback>
                  <p:oleObj name="Equation" r:id="rId7" imgW="838080" imgH="43164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2494"/>
                          <a:ext cx="1132" cy="5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右箭头 29"/>
          <p:cNvSpPr/>
          <p:nvPr/>
        </p:nvSpPr>
        <p:spPr>
          <a:xfrm>
            <a:off x="2372626" y="4758102"/>
            <a:ext cx="335786" cy="22380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904288"/>
              </p:ext>
            </p:extLst>
          </p:nvPr>
        </p:nvGraphicFramePr>
        <p:xfrm>
          <a:off x="2799281" y="4652517"/>
          <a:ext cx="1006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0" name="Equation" r:id="rId9" imgW="469696" imgH="203112" progId="Equation.DSMT4">
                  <p:embed/>
                </p:oleObj>
              </mc:Choice>
              <mc:Fallback>
                <p:oleObj name="Equation" r:id="rId9" imgW="469696" imgH="203112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281" y="4652517"/>
                        <a:ext cx="10064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右箭头 31"/>
          <p:cNvSpPr/>
          <p:nvPr/>
        </p:nvSpPr>
        <p:spPr>
          <a:xfrm>
            <a:off x="3865404" y="4765912"/>
            <a:ext cx="335786" cy="22380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5238941" y="4797745"/>
            <a:ext cx="335786" cy="22380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297533"/>
              </p:ext>
            </p:extLst>
          </p:nvPr>
        </p:nvGraphicFramePr>
        <p:xfrm>
          <a:off x="5572979" y="4666805"/>
          <a:ext cx="24209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1" name="Equation" r:id="rId11" imgW="1129810" imgH="190417" progId="Equation.DSMT4">
                  <p:embed/>
                </p:oleObj>
              </mc:Choice>
              <mc:Fallback>
                <p:oleObj name="Equation" r:id="rId11" imgW="1129810" imgH="190417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979" y="4666805"/>
                        <a:ext cx="242093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720061"/>
              </p:ext>
            </p:extLst>
          </p:nvPr>
        </p:nvGraphicFramePr>
        <p:xfrm>
          <a:off x="1398263" y="5373809"/>
          <a:ext cx="1143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2" name="Equation" r:id="rId13" imgW="532937" imgH="164957" progId="Equation.DSMT4">
                  <p:embed/>
                </p:oleObj>
              </mc:Choice>
              <mc:Fallback>
                <p:oleObj name="Equation" r:id="rId13" imgW="532937" imgH="164957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263" y="5373809"/>
                        <a:ext cx="11430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206575" y="4678815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可逆</a:t>
            </a:r>
            <a:endParaRPr lang="zh-CN" altLang="en-US" dirty="0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433428"/>
              </p:ext>
            </p:extLst>
          </p:nvPr>
        </p:nvGraphicFramePr>
        <p:xfrm>
          <a:off x="2520650" y="5301801"/>
          <a:ext cx="16859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3" name="Equation" r:id="rId15" imgW="787400" imgH="228600" progId="Equation.DSMT4">
                  <p:embed/>
                </p:oleObj>
              </mc:Choice>
              <mc:Fallback>
                <p:oleObj name="Equation" r:id="rId15" imgW="787400" imgH="228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650" y="5301801"/>
                        <a:ext cx="16859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48012"/>
              </p:ext>
            </p:extLst>
          </p:nvPr>
        </p:nvGraphicFramePr>
        <p:xfrm>
          <a:off x="4232412" y="5301801"/>
          <a:ext cx="17129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4" name="Equation" r:id="rId17" imgW="800100" imgH="228600" progId="Equation.DSMT4">
                  <p:embed/>
                </p:oleObj>
              </mc:Choice>
              <mc:Fallback>
                <p:oleObj name="Equation" r:id="rId17" imgW="800100" imgH="2286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412" y="5301801"/>
                        <a:ext cx="171291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0770"/>
              </p:ext>
            </p:extLst>
          </p:nvPr>
        </p:nvGraphicFramePr>
        <p:xfrm>
          <a:off x="5930550" y="5301801"/>
          <a:ext cx="18764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5" name="Equation" r:id="rId19" imgW="876300" imgH="190500" progId="Equation.DSMT4">
                  <p:embed/>
                </p:oleObj>
              </mc:Choice>
              <mc:Fallback>
                <p:oleObj name="Equation" r:id="rId19" imgW="876300" imgH="1905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550" y="5301801"/>
                        <a:ext cx="18764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/>
          <p:cNvSpPr/>
          <p:nvPr/>
        </p:nvSpPr>
        <p:spPr>
          <a:xfrm>
            <a:off x="174127" y="4057908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14"/>
          <p:cNvSpPr txBox="1">
            <a:spLocks noGrp="1" noChangeArrowheads="1"/>
          </p:cNvSpPr>
          <p:nvPr>
            <p:ph sz="quarter" idx="10"/>
          </p:nvPr>
        </p:nvSpPr>
        <p:spPr bwMode="auto">
          <a:xfrm>
            <a:off x="1468498" y="4119463"/>
            <a:ext cx="68868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</a:rPr>
              <a:t>若方阵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AB=E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（或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BA=E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可逆，且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=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baseline="30000" dirty="0" smtClean="0">
                <a:solidFill>
                  <a:srgbClr val="000000"/>
                </a:solidFill>
                <a:sym typeface="Symbol"/>
              </a:rPr>
              <a:t></a:t>
            </a:r>
            <a:r>
              <a:rPr kumimoji="1" lang="en-US" altLang="zh-CN" sz="2400" b="1" baseline="30000" dirty="0" smtClean="0">
                <a:solidFill>
                  <a:srgbClr val="000000"/>
                </a:solidFill>
                <a:sym typeface="Symbol"/>
              </a:rPr>
              <a:t>1</a:t>
            </a:r>
            <a:r>
              <a:rPr kumimoji="1" lang="zh-CN" altLang="en-US" sz="2400" b="1" baseline="30000" dirty="0" smtClean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42" name="矩形 41"/>
          <p:cNvSpPr/>
          <p:nvPr/>
        </p:nvSpPr>
        <p:spPr>
          <a:xfrm>
            <a:off x="174126" y="3363867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69871"/>
              </p:ext>
            </p:extLst>
          </p:nvPr>
        </p:nvGraphicFramePr>
        <p:xfrm>
          <a:off x="1116087" y="114638"/>
          <a:ext cx="26638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6" name="Equation" r:id="rId21" imgW="1244600" imgH="228600" progId="Equation.DSMT4">
                  <p:embed/>
                </p:oleObj>
              </mc:Choice>
              <mc:Fallback>
                <p:oleObj name="Equation" r:id="rId21" imgW="1244600" imgH="2286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87" y="114638"/>
                        <a:ext cx="26638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974420"/>
              </p:ext>
            </p:extLst>
          </p:nvPr>
        </p:nvGraphicFramePr>
        <p:xfrm>
          <a:off x="4278585" y="115888"/>
          <a:ext cx="35337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7" name="Equation" r:id="rId23" imgW="1650960" imgH="228600" progId="Equation.DSMT4">
                  <p:embed/>
                </p:oleObj>
              </mc:Choice>
              <mc:Fallback>
                <p:oleObj name="Equation" r:id="rId23" imgW="1650960" imgH="228600" progId="Equation.DSMT4">
                  <p:embed/>
                  <p:pic>
                    <p:nvPicPr>
                      <p:cNvPr id="0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585" y="115888"/>
                        <a:ext cx="35337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>
          <a:xfrm>
            <a:off x="3950980" y="260648"/>
            <a:ext cx="20450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8D7CE3-1CF4-4CCD-964C-B1D17C90C6B0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4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0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8" grpId="0" animBg="1" autoUpdateAnimBg="0"/>
      <p:bldP spid="30" grpId="0" animBg="1"/>
      <p:bldP spid="32" grpId="0" animBg="1"/>
      <p:bldP spid="33" grpId="0" animBg="1"/>
      <p:bldP spid="36" grpId="0"/>
      <p:bldP spid="40" grpId="0" animBg="1"/>
      <p:bldP spid="41" grpId="0"/>
      <p:bldP spid="42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D9C725-2342-4BF9-92A8-60BC13F10554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636912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27469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86104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05322" y="449882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3" name="TextBox 22"/>
          <p:cNvSpPr txBox="1"/>
          <p:nvPr>
            <p:custDataLst>
              <p:tags r:id="rId12"/>
            </p:custDataLst>
          </p:nvPr>
        </p:nvSpPr>
        <p:spPr>
          <a:xfrm>
            <a:off x="914400" y="1000759"/>
            <a:ext cx="7315200" cy="127611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设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n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阶矩阵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,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B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,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C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满足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ABC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，则（      ）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4" name="TextBox 23"/>
          <p:cNvSpPr txBox="1"/>
          <p:nvPr>
            <p:custDataLst>
              <p:tags r:id="rId13"/>
            </p:custDataLst>
          </p:nvPr>
        </p:nvSpPr>
        <p:spPr>
          <a:xfrm>
            <a:off x="1828800" y="2564904"/>
            <a:ext cx="209512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ACB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5" name="TextBox 24"/>
          <p:cNvSpPr txBox="1"/>
          <p:nvPr>
            <p:custDataLst>
              <p:tags r:id="rId14"/>
            </p:custDataLst>
          </p:nvPr>
        </p:nvSpPr>
        <p:spPr>
          <a:xfrm>
            <a:off x="1828800" y="3212976"/>
            <a:ext cx="1983105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CBA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6" name="TextBox 25"/>
          <p:cNvSpPr txBox="1"/>
          <p:nvPr>
            <p:custDataLst>
              <p:tags r:id="rId15"/>
            </p:custDataLst>
          </p:nvPr>
        </p:nvSpPr>
        <p:spPr>
          <a:xfrm>
            <a:off x="1828800" y="3861048"/>
            <a:ext cx="1983105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BAC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7" name="TextBox 26"/>
          <p:cNvSpPr txBox="1"/>
          <p:nvPr>
            <p:custDataLst>
              <p:tags r:id="rId16"/>
            </p:custDataLst>
          </p:nvPr>
        </p:nvSpPr>
        <p:spPr>
          <a:xfrm>
            <a:off x="1828800" y="4509120"/>
            <a:ext cx="1983105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BCA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8" name="TextBox 27"/>
          <p:cNvSpPr txBox="1"/>
          <p:nvPr>
            <p:custDataLst>
              <p:tags r:id="rId17"/>
            </p:custDataLst>
          </p:nvPr>
        </p:nvSpPr>
        <p:spPr>
          <a:xfrm>
            <a:off x="4061048" y="2492896"/>
            <a:ext cx="209512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CAB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9" name="TextBox 28"/>
          <p:cNvSpPr txBox="1"/>
          <p:nvPr>
            <p:custDataLst>
              <p:tags r:id="rId18"/>
            </p:custDataLst>
          </p:nvPr>
        </p:nvSpPr>
        <p:spPr>
          <a:xfrm>
            <a:off x="4061048" y="3002086"/>
            <a:ext cx="209512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B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CA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8184" y="14127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21" name="TextBox 20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39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458094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解</a:t>
            </a:r>
            <a:r>
              <a:rPr kumimoji="1" lang="zh-CN" altLang="en-US" sz="2400" b="1" dirty="0" smtClean="0">
                <a:solidFill>
                  <a:srgbClr val="0000FF"/>
                </a:solidFill>
                <a:sym typeface="Wingdings" pitchFamily="2" charset="2"/>
              </a:rPr>
              <a:t>：</a:t>
            </a:r>
            <a:endParaRPr kumimoji="1" lang="zh-CN" altLang="en-US" sz="2400" b="1" dirty="0" smtClean="0">
              <a:solidFill>
                <a:srgbClr val="000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1520" y="44624"/>
            <a:ext cx="6331842" cy="1437010"/>
            <a:chOff x="251520" y="44624"/>
            <a:chExt cx="6331842" cy="1497013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251520" y="519063"/>
              <a:ext cx="1853392" cy="480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</a:rPr>
                <a:t>例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</a:rPr>
                <a:t>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</a:rPr>
                <a:t>1  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设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矩阵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7311471"/>
                </p:ext>
              </p:extLst>
            </p:nvPr>
          </p:nvGraphicFramePr>
          <p:xfrm>
            <a:off x="2130425" y="44624"/>
            <a:ext cx="2228850" cy="149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7" name="Equation" r:id="rId4" imgW="1040948" imgH="698197" progId="Equation.DSMT4">
                    <p:embed/>
                  </p:oleObj>
                </mc:Choice>
                <mc:Fallback>
                  <p:oleObj name="Equation" r:id="rId4" imgW="1040948" imgH="698197" progId="Equation.DSMT4">
                    <p:embed/>
                    <p:pic>
                      <p:nvPicPr>
                        <p:cNvPr id="0" name="Picture 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425" y="44624"/>
                          <a:ext cx="2228850" cy="149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5205960"/>
                </p:ext>
              </p:extLst>
            </p:nvPr>
          </p:nvGraphicFramePr>
          <p:xfrm>
            <a:off x="4572000" y="569727"/>
            <a:ext cx="2011362" cy="519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8" name="Equation" r:id="rId6" imgW="939600" imgH="241200" progId="Equation.DSMT4">
                    <p:embed/>
                  </p:oleObj>
                </mc:Choice>
                <mc:Fallback>
                  <p:oleObj name="Equation" r:id="rId6" imgW="939600" imgH="241200" progId="Equation.DSMT4">
                    <p:embed/>
                    <p:pic>
                      <p:nvPicPr>
                        <p:cNvPr id="0" name="Picture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569727"/>
                          <a:ext cx="2011362" cy="519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33295"/>
              </p:ext>
            </p:extLst>
          </p:nvPr>
        </p:nvGraphicFramePr>
        <p:xfrm>
          <a:off x="1172815" y="1484784"/>
          <a:ext cx="95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9" name="Equation" r:id="rId8" imgW="444307" imgH="241195" progId="Equation.DSMT4">
                  <p:embed/>
                </p:oleObj>
              </mc:Choice>
              <mc:Fallback>
                <p:oleObj name="Equation" r:id="rId8" imgW="444307" imgH="241195" progId="Equation.DSMT4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815" y="1484784"/>
                        <a:ext cx="95091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057852"/>
              </p:ext>
            </p:extLst>
          </p:nvPr>
        </p:nvGraphicFramePr>
        <p:xfrm>
          <a:off x="1693863" y="4232275"/>
          <a:ext cx="43211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0" name="Equation" r:id="rId10" imgW="2019240" imgH="901440" progId="Equation.DSMT4">
                  <p:embed/>
                </p:oleObj>
              </mc:Choice>
              <mc:Fallback>
                <p:oleObj name="Equation" r:id="rId10" imgW="2019240" imgH="901440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4232275"/>
                        <a:ext cx="4321175" cy="193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771897"/>
              </p:ext>
            </p:extLst>
          </p:nvPr>
        </p:nvGraphicFramePr>
        <p:xfrm>
          <a:off x="1397223" y="2780928"/>
          <a:ext cx="54070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1" name="Equation" r:id="rId12" imgW="2527200" imgH="711000" progId="Equation.DSMT4">
                  <p:embed/>
                </p:oleObj>
              </mc:Choice>
              <mc:Fallback>
                <p:oleObj name="Equation" r:id="rId12" imgW="2527200" imgH="71100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223" y="2780928"/>
                        <a:ext cx="540702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074883"/>
              </p:ext>
            </p:extLst>
          </p:nvPr>
        </p:nvGraphicFramePr>
        <p:xfrm>
          <a:off x="2394619" y="1412776"/>
          <a:ext cx="4265613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2" name="Equation" r:id="rId14" imgW="1993900" imgH="698500" progId="Equation.DSMT4">
                  <p:embed/>
                </p:oleObj>
              </mc:Choice>
              <mc:Fallback>
                <p:oleObj name="Equation" r:id="rId14" imgW="1993900" imgH="69850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619" y="1412776"/>
                        <a:ext cx="4265613" cy="130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dirty="0"/>
              <a:t>一</a:t>
            </a:r>
            <a:endParaRPr lang="en-US" altLang="zh-CN" sz="2800" dirty="0" smtClean="0"/>
          </a:p>
          <a:p>
            <a:r>
              <a:rPr lang="zh-CN" altLang="zh-CN" sz="2800" dirty="0" smtClean="0"/>
              <a:t>逆</a:t>
            </a:r>
            <a:endParaRPr lang="en-US" altLang="zh-CN" dirty="0"/>
          </a:p>
          <a:p>
            <a:r>
              <a:rPr lang="zh-CN" altLang="zh-CN" sz="2800" dirty="0" smtClean="0"/>
              <a:t>矩</a:t>
            </a:r>
            <a:endParaRPr lang="en-US" altLang="zh-CN" sz="2800" dirty="0" smtClean="0"/>
          </a:p>
          <a:p>
            <a:r>
              <a:rPr lang="zh-CN" altLang="zh-CN" sz="2800" dirty="0" smtClean="0"/>
              <a:t>阵</a:t>
            </a:r>
            <a:endParaRPr lang="en-US" altLang="zh-CN" sz="2800" dirty="0" smtClean="0"/>
          </a:p>
          <a:p>
            <a:r>
              <a:rPr lang="zh-CN" altLang="en-US" dirty="0" smtClean="0"/>
              <a:t>计</a:t>
            </a:r>
            <a:endParaRPr lang="en-US" altLang="zh-CN" dirty="0" smtClean="0"/>
          </a:p>
          <a:p>
            <a:r>
              <a:rPr lang="zh-CN" altLang="en-US" dirty="0" smtClean="0"/>
              <a:t>算</a:t>
            </a:r>
            <a:endParaRPr lang="en-US" altLang="zh-CN" sz="2800" dirty="0" smtClean="0"/>
          </a:p>
          <a:p>
            <a:endParaRPr lang="en-US" altLang="zh-CN" dirty="0"/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A00F60-0BBE-4F6D-AC96-E4590F2926D9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1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778991"/>
            <a:ext cx="79143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            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 如果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阶方阵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可逆，那么      、    、     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</a:rPr>
              <a:t>与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也可逆，且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273666"/>
              </p:ext>
            </p:extLst>
          </p:nvPr>
        </p:nvGraphicFramePr>
        <p:xfrm>
          <a:off x="827584" y="1645444"/>
          <a:ext cx="17319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7" name="Equation" r:id="rId3" imgW="787400" imgH="228600" progId="Equation.DSMT4">
                  <p:embed/>
                </p:oleObj>
              </mc:Choice>
              <mc:Fallback>
                <p:oleObj name="Equation" r:id="rId3" imgW="78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645444"/>
                        <a:ext cx="173196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466433"/>
              </p:ext>
            </p:extLst>
          </p:nvPr>
        </p:nvGraphicFramePr>
        <p:xfrm>
          <a:off x="5546229" y="764704"/>
          <a:ext cx="5445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8" name="Equation" r:id="rId5" imgW="253890" imgH="190417" progId="Equation.DSMT4">
                  <p:embed/>
                </p:oleObj>
              </mc:Choice>
              <mc:Fallback>
                <p:oleObj name="Equation" r:id="rId5" imgW="253890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229" y="764704"/>
                        <a:ext cx="544512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763488"/>
              </p:ext>
            </p:extLst>
          </p:nvPr>
        </p:nvGraphicFramePr>
        <p:xfrm>
          <a:off x="6163766" y="764704"/>
          <a:ext cx="4905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9" name="Equation" r:id="rId7" imgW="228600" imgH="190500" progId="Equation.DSMT4">
                  <p:embed/>
                </p:oleObj>
              </mc:Choice>
              <mc:Fallback>
                <p:oleObj name="Equation" r:id="rId7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3766" y="764704"/>
                        <a:ext cx="490538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883979"/>
              </p:ext>
            </p:extLst>
          </p:nvPr>
        </p:nvGraphicFramePr>
        <p:xfrm>
          <a:off x="6889750" y="808038"/>
          <a:ext cx="13858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0" name="Equation" r:id="rId9" imgW="647419" imgH="203112" progId="Equation.DSMT4">
                  <p:embed/>
                </p:oleObj>
              </mc:Choice>
              <mc:Fallback>
                <p:oleObj name="Equation" r:id="rId9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808038"/>
                        <a:ext cx="13858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787274"/>
              </p:ext>
            </p:extLst>
          </p:nvPr>
        </p:nvGraphicFramePr>
        <p:xfrm>
          <a:off x="827584" y="2276872"/>
          <a:ext cx="23177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1" name="Equation" r:id="rId11" imgW="1054100" imgH="228600" progId="Equation.DSMT4">
                  <p:embed/>
                </p:oleObj>
              </mc:Choice>
              <mc:Fallback>
                <p:oleObj name="Equation" r:id="rId11" imgW="1054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76872"/>
                        <a:ext cx="23177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159433"/>
              </p:ext>
            </p:extLst>
          </p:nvPr>
        </p:nvGraphicFramePr>
        <p:xfrm>
          <a:off x="827584" y="2924944"/>
          <a:ext cx="21780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2" name="Equation" r:id="rId13" imgW="990170" imgH="406224" progId="Equation.DSMT4">
                  <p:embed/>
                </p:oleObj>
              </mc:Choice>
              <mc:Fallback>
                <p:oleObj name="Equation" r:id="rId13" imgW="99017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24944"/>
                        <a:ext cx="21780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127310"/>
              </p:ext>
            </p:extLst>
          </p:nvPr>
        </p:nvGraphicFramePr>
        <p:xfrm>
          <a:off x="811213" y="4005263"/>
          <a:ext cx="2351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3" name="Equation" r:id="rId15" imgW="1066680" imgH="228600" progId="Equation.DSMT4">
                  <p:embed/>
                </p:oleObj>
              </mc:Choice>
              <mc:Fallback>
                <p:oleObj name="Equation" r:id="rId15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4005263"/>
                        <a:ext cx="23510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5496" y="673532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dirty="0"/>
              <a:t>二</a:t>
            </a:r>
            <a:endParaRPr lang="en-US" altLang="zh-CN" sz="2800" dirty="0" smtClean="0"/>
          </a:p>
          <a:p>
            <a:r>
              <a:rPr lang="zh-CN" altLang="zh-CN" sz="2800" dirty="0" smtClean="0"/>
              <a:t>逆</a:t>
            </a:r>
            <a:endParaRPr lang="en-US" altLang="zh-CN" dirty="0"/>
          </a:p>
          <a:p>
            <a:r>
              <a:rPr lang="zh-CN" altLang="zh-CN" sz="2800" dirty="0" smtClean="0"/>
              <a:t>矩</a:t>
            </a:r>
            <a:endParaRPr lang="en-US" altLang="zh-CN" sz="2800" dirty="0" smtClean="0"/>
          </a:p>
          <a:p>
            <a:r>
              <a:rPr lang="zh-CN" altLang="zh-CN" sz="2800" dirty="0" smtClean="0"/>
              <a:t>阵</a:t>
            </a:r>
            <a:endParaRPr lang="en-US" altLang="zh-CN" sz="2800" dirty="0" smtClean="0"/>
          </a:p>
          <a:p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 smtClean="0"/>
              <a:t>质</a:t>
            </a:r>
            <a:endParaRPr lang="en-US" altLang="zh-CN" sz="2800" dirty="0" smtClean="0"/>
          </a:p>
          <a:p>
            <a:endParaRPr lang="en-US" altLang="zh-CN" dirty="0"/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467"/>
              </p:ext>
            </p:extLst>
          </p:nvPr>
        </p:nvGraphicFramePr>
        <p:xfrm>
          <a:off x="3635896" y="1614582"/>
          <a:ext cx="16208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4" name="Equation" r:id="rId17" imgW="736560" imgH="190440" progId="Equation.DSMT4">
                  <p:embed/>
                </p:oleObj>
              </mc:Choice>
              <mc:Fallback>
                <p:oleObj name="Equation" r:id="rId17" imgW="736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614582"/>
                        <a:ext cx="16208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296483"/>
              </p:ext>
            </p:extLst>
          </p:nvPr>
        </p:nvGraphicFramePr>
        <p:xfrm>
          <a:off x="3508647" y="2276872"/>
          <a:ext cx="4664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5" name="Equation" r:id="rId19" imgW="2120760" imgH="228600" progId="Equation.DSMT4">
                  <p:embed/>
                </p:oleObj>
              </mc:Choice>
              <mc:Fallback>
                <p:oleObj name="Equation" r:id="rId19" imgW="2120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647" y="2276872"/>
                        <a:ext cx="466407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423403"/>
              </p:ext>
            </p:extLst>
          </p:nvPr>
        </p:nvGraphicFramePr>
        <p:xfrm>
          <a:off x="3548063" y="2997200"/>
          <a:ext cx="206692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6" name="Equation" r:id="rId21" imgW="939600" imgH="406080" progId="Equation.DSMT4">
                  <p:embed/>
                </p:oleObj>
              </mc:Choice>
              <mc:Fallback>
                <p:oleObj name="Equation" r:id="rId21" imgW="939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2997200"/>
                        <a:ext cx="206692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289167"/>
              </p:ext>
            </p:extLst>
          </p:nvPr>
        </p:nvGraphicFramePr>
        <p:xfrm>
          <a:off x="3493853" y="3933056"/>
          <a:ext cx="46720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17" name="Equation" r:id="rId23" imgW="2120760" imgH="228600" progId="Equation.DSMT4">
                  <p:embed/>
                </p:oleObj>
              </mc:Choice>
              <mc:Fallback>
                <p:oleObj name="Equation" r:id="rId23" imgW="2120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853" y="3933056"/>
                        <a:ext cx="46720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31840" y="160998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</a:rPr>
              <a:t>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69226" y="227687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</a:rPr>
              <a:t>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1840" y="321297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</a:rPr>
              <a:t>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1840" y="397294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</a:rPr>
              <a:t>证</a:t>
            </a:r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F7E0C8-B168-4DE5-AC41-7AE113DAAFE1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8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707904" y="128245"/>
            <a:ext cx="1368152" cy="4924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200" dirty="0" smtClean="0">
              <a:solidFill>
                <a:srgbClr val="000000"/>
              </a:solidFill>
            </a:endParaRPr>
          </a:p>
          <a:p>
            <a:endParaRPr lang="en-US" altLang="zh-CN" sz="3200" dirty="0">
              <a:solidFill>
                <a:srgbClr val="000000"/>
              </a:solidFill>
            </a:endParaRPr>
          </a:p>
          <a:p>
            <a:endParaRPr lang="en-US" altLang="zh-CN" sz="3200" dirty="0" smtClean="0">
              <a:solidFill>
                <a:srgbClr val="000000"/>
              </a:solidFill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</a:rPr>
              <a:t>复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endParaRPr lang="en-US" altLang="zh-CN" sz="3200" dirty="0">
              <a:solidFill>
                <a:srgbClr val="000000"/>
              </a:solidFill>
            </a:endParaRPr>
          </a:p>
          <a:p>
            <a:endParaRPr lang="en-US" altLang="zh-CN" sz="3200" dirty="0" smtClean="0">
              <a:solidFill>
                <a:srgbClr val="000000"/>
              </a:solidFill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</a:rPr>
              <a:t>习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F22C9B-F6E0-47FA-BD60-747076605641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9512" y="44624"/>
            <a:ext cx="324036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矩阵与矩阵相乘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95536" y="764704"/>
            <a:ext cx="3672408" cy="504056"/>
            <a:chOff x="539552" y="548680"/>
            <a:chExt cx="3672408" cy="504056"/>
          </a:xfrm>
        </p:grpSpPr>
        <p:sp>
          <p:nvSpPr>
            <p:cNvPr id="32" name="TextBox 31"/>
            <p:cNvSpPr txBox="1"/>
            <p:nvPr/>
          </p:nvSpPr>
          <p:spPr>
            <a:xfrm>
              <a:off x="539552" y="548680"/>
              <a:ext cx="36724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1)</a:t>
              </a:r>
              <a:endParaRPr lang="en-US" altLang="zh-CN" sz="2600" b="1" dirty="0" smtClean="0"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4446809"/>
                </p:ext>
              </p:extLst>
            </p:nvPr>
          </p:nvGraphicFramePr>
          <p:xfrm>
            <a:off x="1187624" y="595536"/>
            <a:ext cx="25622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4" name="Equation" r:id="rId3" imgW="1282700" imgH="228600" progId="Equation.DSMT4">
                    <p:embed/>
                  </p:oleObj>
                </mc:Choice>
                <mc:Fallback>
                  <p:oleObj name="Equation" r:id="rId3" imgW="12827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595536"/>
                          <a:ext cx="25622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395536" y="1412776"/>
            <a:ext cx="5760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2) </a:t>
            </a:r>
            <a:r>
              <a:rPr lang="zh-CN" altLang="zh-CN" sz="2600" b="1" dirty="0" smtClean="0"/>
              <a:t>由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AB =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600" b="1" dirty="0"/>
              <a:t>，不能</a:t>
            </a:r>
            <a:r>
              <a:rPr lang="zh-CN" altLang="zh-CN" sz="2600" b="1" dirty="0" smtClean="0"/>
              <a:t>推出</a:t>
            </a:r>
            <a:r>
              <a:rPr lang="en-US" altLang="zh-CN" sz="2600" b="1" dirty="0" smtClean="0"/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zh-CN" sz="2600" b="1" dirty="0" smtClean="0"/>
              <a:t>或</a:t>
            </a:r>
            <a:r>
              <a:rPr lang="en-US" altLang="zh-CN" sz="2600" b="1" dirty="0" smtClean="0"/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= 0</a:t>
            </a:r>
            <a:endParaRPr lang="en-US" altLang="zh-CN" sz="26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2000453"/>
            <a:ext cx="5760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3) </a:t>
            </a:r>
            <a:r>
              <a:rPr lang="zh-CN" altLang="zh-CN" sz="2600" b="1" dirty="0" smtClean="0"/>
              <a:t>由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600" b="1" dirty="0" smtClean="0"/>
              <a:t> </a:t>
            </a:r>
            <a:r>
              <a:rPr lang="en-US" altLang="zh-CN" sz="2600" b="1" dirty="0"/>
              <a:t>=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zh-CN" altLang="zh-CN" sz="2600" b="1" dirty="0" smtClean="0"/>
              <a:t>，</a:t>
            </a:r>
            <a:r>
              <a:rPr lang="zh-CN" altLang="zh-CN" sz="2600" b="1" dirty="0"/>
              <a:t>不能</a:t>
            </a:r>
            <a:r>
              <a:rPr lang="zh-CN" altLang="zh-CN" sz="2600" b="1" dirty="0" smtClean="0"/>
              <a:t>推出</a:t>
            </a:r>
            <a:r>
              <a:rPr lang="en-US" altLang="zh-CN" sz="2600" b="1" dirty="0" smtClean="0"/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= 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60304" y="128245"/>
            <a:ext cx="1507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牢  记</a:t>
            </a:r>
            <a:endParaRPr lang="en-US" altLang="zh-CN" sz="26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1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/>
      <p:bldP spid="35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</a:rPr>
              <a:t>关于伴随矩阵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388228"/>
              </p:ext>
            </p:extLst>
          </p:nvPr>
        </p:nvGraphicFramePr>
        <p:xfrm>
          <a:off x="684039" y="2508002"/>
          <a:ext cx="26638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7" name="Equation" r:id="rId4" imgW="1244600" imgH="228600" progId="Equation.DSMT4">
                  <p:embed/>
                </p:oleObj>
              </mc:Choice>
              <mc:Fallback>
                <p:oleObj name="Equation" r:id="rId4" imgW="1244600" imgH="228600" progId="Equation.DSMT4">
                  <p:embed/>
                  <p:pic>
                    <p:nvPicPr>
                      <p:cNvPr id="0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39" y="2508002"/>
                        <a:ext cx="26638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199694"/>
              </p:ext>
            </p:extLst>
          </p:nvPr>
        </p:nvGraphicFramePr>
        <p:xfrm>
          <a:off x="827584" y="3126160"/>
          <a:ext cx="182086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8" name="Equation" r:id="rId6" imgW="850680" imgH="444240" progId="Equation.DSMT4">
                  <p:embed/>
                </p:oleObj>
              </mc:Choice>
              <mc:Fallback>
                <p:oleObj name="Equation" r:id="rId6" imgW="850680" imgH="444240" progId="Equation.DSMT4">
                  <p:embed/>
                  <p:pic>
                    <p:nvPicPr>
                      <p:cNvPr id="0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126160"/>
                        <a:ext cx="182086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165855"/>
              </p:ext>
            </p:extLst>
          </p:nvPr>
        </p:nvGraphicFramePr>
        <p:xfrm>
          <a:off x="2862263" y="3138215"/>
          <a:ext cx="21748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9" name="Equation" r:id="rId8" imgW="1015920" imgH="431640" progId="Equation.DSMT4">
                  <p:embed/>
                </p:oleObj>
              </mc:Choice>
              <mc:Fallback>
                <p:oleObj name="Equation" r:id="rId8" imgW="101592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3138215"/>
                        <a:ext cx="21748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561069"/>
              </p:ext>
            </p:extLst>
          </p:nvPr>
        </p:nvGraphicFramePr>
        <p:xfrm>
          <a:off x="2843808" y="5316314"/>
          <a:ext cx="20113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0" name="Equation" r:id="rId10" imgW="939600" imgH="228600" progId="Equation.DSMT4">
                  <p:embed/>
                </p:oleObj>
              </mc:Choice>
              <mc:Fallback>
                <p:oleObj name="Equation" r:id="rId10" imgW="93960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316314"/>
                        <a:ext cx="20113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784932"/>
              </p:ext>
            </p:extLst>
          </p:nvPr>
        </p:nvGraphicFramePr>
        <p:xfrm>
          <a:off x="2862263" y="4365104"/>
          <a:ext cx="2120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1" name="Equation" r:id="rId12" imgW="990360" imgH="228600" progId="Equation.DSMT4">
                  <p:embed/>
                </p:oleObj>
              </mc:Choice>
              <mc:Fallback>
                <p:oleObj name="Equation" r:id="rId12" imgW="99036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4365104"/>
                        <a:ext cx="21209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1560" y="40466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FF"/>
                </a:solidFill>
              </a:rPr>
              <a:t>关于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逆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矩阵的行列式</a:t>
            </a:r>
            <a:endParaRPr kumimoji="1"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317072"/>
              </p:ext>
            </p:extLst>
          </p:nvPr>
        </p:nvGraphicFramePr>
        <p:xfrm>
          <a:off x="806450" y="1093788"/>
          <a:ext cx="24193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2" name="Equation" r:id="rId14" imgW="1130040" imgH="190440" progId="Equation.DSMT4">
                  <p:embed/>
                </p:oleObj>
              </mc:Choice>
              <mc:Fallback>
                <p:oleObj name="Equation" r:id="rId14" imgW="1130040" imgH="1904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1093788"/>
                        <a:ext cx="24193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289292"/>
              </p:ext>
            </p:extLst>
          </p:nvPr>
        </p:nvGraphicFramePr>
        <p:xfrm>
          <a:off x="3263900" y="1125538"/>
          <a:ext cx="18478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3" name="Equation" r:id="rId16" imgW="863280" imgH="228600" progId="Equation.DSMT4">
                  <p:embed/>
                </p:oleObj>
              </mc:Choice>
              <mc:Fallback>
                <p:oleObj name="Equation" r:id="rId16" imgW="86328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125538"/>
                        <a:ext cx="18478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467652"/>
              </p:ext>
            </p:extLst>
          </p:nvPr>
        </p:nvGraphicFramePr>
        <p:xfrm>
          <a:off x="5159375" y="909638"/>
          <a:ext cx="19018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4" name="Equation" r:id="rId18" imgW="888840" imgH="431640" progId="Equation.DSMT4">
                  <p:embed/>
                </p:oleObj>
              </mc:Choice>
              <mc:Fallback>
                <p:oleObj name="Equation" r:id="rId18" imgW="88884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909638"/>
                        <a:ext cx="19018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dirty="0" smtClean="0"/>
              <a:t>方</a:t>
            </a:r>
            <a:endParaRPr lang="en-US" altLang="zh-CN" sz="2800" dirty="0" smtClean="0"/>
          </a:p>
          <a:p>
            <a:r>
              <a:rPr lang="zh-CN" altLang="zh-CN" sz="2800" dirty="0" smtClean="0"/>
              <a:t>阵</a:t>
            </a:r>
            <a:r>
              <a:rPr lang="zh-CN" altLang="en-US" sz="2800" dirty="0" smtClean="0"/>
              <a:t>行列式的</a:t>
            </a:r>
            <a:endParaRPr lang="en-US" altLang="zh-CN" sz="2800" dirty="0" smtClean="0"/>
          </a:p>
          <a:p>
            <a:r>
              <a:rPr lang="zh-CN" altLang="en-US" dirty="0" smtClean="0"/>
              <a:t>计</a:t>
            </a:r>
            <a:endParaRPr lang="en-US" altLang="zh-CN" dirty="0" smtClean="0"/>
          </a:p>
          <a:p>
            <a:r>
              <a:rPr lang="zh-CN" altLang="en-US" dirty="0" smtClean="0"/>
              <a:t>算</a:t>
            </a:r>
            <a:endParaRPr lang="en-US" altLang="zh-CN" sz="2800" dirty="0" smtClean="0"/>
          </a:p>
          <a:p>
            <a:endParaRPr lang="en-US" altLang="zh-CN" dirty="0"/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F8BCCD-1209-4062-B27C-267F296F084B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520" y="332656"/>
            <a:ext cx="7560840" cy="869950"/>
            <a:chOff x="251520" y="295904"/>
            <a:chExt cx="7560840" cy="869950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251520" y="500047"/>
              <a:ext cx="756084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</a:rPr>
                <a:t>例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</a:rPr>
                <a:t>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</a:rPr>
                <a:t>2    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设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4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 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为 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 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阶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矩阵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</a:rPr>
                <a:t>，且                                  ，则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1720021"/>
                </p:ext>
              </p:extLst>
            </p:nvPr>
          </p:nvGraphicFramePr>
          <p:xfrm>
            <a:off x="4630961" y="295904"/>
            <a:ext cx="2173287" cy="869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29" name="Equation" r:id="rId3" imgW="1015559" imgH="406224" progId="Equation.DSMT4">
                    <p:embed/>
                  </p:oleObj>
                </mc:Choice>
                <mc:Fallback>
                  <p:oleObj name="Equation" r:id="rId3" imgW="1015559" imgH="406224" progId="Equation.DSMT4">
                    <p:embed/>
                    <p:pic>
                      <p:nvPicPr>
                        <p:cNvPr id="0" name="Picture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961" y="295904"/>
                          <a:ext cx="2173287" cy="869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325937"/>
              </p:ext>
            </p:extLst>
          </p:nvPr>
        </p:nvGraphicFramePr>
        <p:xfrm>
          <a:off x="971600" y="1001662"/>
          <a:ext cx="32639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0" name="Equation" r:id="rId5" imgW="1524000" imgH="279400" progId="Equation.DSMT4">
                  <p:embed/>
                </p:oleObj>
              </mc:Choice>
              <mc:Fallback>
                <p:oleObj name="Equation" r:id="rId5" imgW="1524000" imgH="279400" progId="Equation.DSMT4">
                  <p:embed/>
                  <p:pic>
                    <p:nvPicPr>
                      <p:cNvPr id="0" name="Picture 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01662"/>
                        <a:ext cx="32639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271903"/>
              </p:ext>
            </p:extLst>
          </p:nvPr>
        </p:nvGraphicFramePr>
        <p:xfrm>
          <a:off x="1115616" y="3081015"/>
          <a:ext cx="48704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1" name="Equation" r:id="rId7" imgW="2272314" imgH="317362" progId="Equation.DSMT4">
                  <p:embed/>
                </p:oleObj>
              </mc:Choice>
              <mc:Fallback>
                <p:oleObj name="Equation" r:id="rId7" imgW="2272314" imgH="317362" progId="Equation.DSMT4">
                  <p:embed/>
                  <p:pic>
                    <p:nvPicPr>
                      <p:cNvPr id="0" name="Picture 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081015"/>
                        <a:ext cx="487045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880615"/>
              </p:ext>
            </p:extLst>
          </p:nvPr>
        </p:nvGraphicFramePr>
        <p:xfrm>
          <a:off x="2915816" y="2784152"/>
          <a:ext cx="2667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2" name="Equation" r:id="rId9" imgW="1244600" imgH="457200" progId="Equation.DSMT4">
                  <p:embed/>
                </p:oleObj>
              </mc:Choice>
              <mc:Fallback>
                <p:oleObj name="Equation" r:id="rId9" imgW="1244600" imgH="457200" progId="Equation.DSMT4">
                  <p:embed/>
                  <p:pic>
                    <p:nvPicPr>
                      <p:cNvPr id="0" name="Picture 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784152"/>
                        <a:ext cx="26670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385780"/>
              </p:ext>
            </p:extLst>
          </p:nvPr>
        </p:nvGraphicFramePr>
        <p:xfrm>
          <a:off x="1103313" y="4101702"/>
          <a:ext cx="3022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3" name="Equation" r:id="rId11" imgW="1409400" imgH="279360" progId="Equation.DSMT4">
                  <p:embed/>
                </p:oleObj>
              </mc:Choice>
              <mc:Fallback>
                <p:oleObj name="Equation" r:id="rId11" imgW="1409400" imgH="279360" progId="Equation.DSMT4">
                  <p:embed/>
                  <p:pic>
                    <p:nvPicPr>
                      <p:cNvPr id="0" name="Picture 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4101702"/>
                        <a:ext cx="30226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26664"/>
              </p:ext>
            </p:extLst>
          </p:nvPr>
        </p:nvGraphicFramePr>
        <p:xfrm>
          <a:off x="2915816" y="3760390"/>
          <a:ext cx="5603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4" name="Equation" r:id="rId13" imgW="253780" imgH="406048" progId="Equation.DSMT4">
                  <p:embed/>
                </p:oleObj>
              </mc:Choice>
              <mc:Fallback>
                <p:oleObj name="Equation" r:id="rId13" imgW="253780" imgH="406048" progId="Equation.DSMT4">
                  <p:embed/>
                  <p:pic>
                    <p:nvPicPr>
                      <p:cNvPr id="0" name="Picture 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760390"/>
                        <a:ext cx="560387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83250"/>
              </p:ext>
            </p:extLst>
          </p:nvPr>
        </p:nvGraphicFramePr>
        <p:xfrm>
          <a:off x="932905" y="1672902"/>
          <a:ext cx="1766887" cy="5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5" name="Equation" r:id="rId15" imgW="825500" imgH="279400" progId="Equation.DSMT4">
                  <p:embed/>
                </p:oleObj>
              </mc:Choice>
              <mc:Fallback>
                <p:oleObj name="Equation" r:id="rId15" imgW="825500" imgH="279400" progId="Equation.DSMT4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905" y="1672902"/>
                        <a:ext cx="1766887" cy="5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86195"/>
              </p:ext>
            </p:extLst>
          </p:nvPr>
        </p:nvGraphicFramePr>
        <p:xfrm>
          <a:off x="3325441" y="1048146"/>
          <a:ext cx="5984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6" name="Equation" r:id="rId17" imgW="279400" imgH="190500" progId="Equation.DSMT4">
                  <p:embed/>
                </p:oleObj>
              </mc:Choice>
              <mc:Fallback>
                <p:oleObj name="Equation" r:id="rId17" imgW="279400" imgH="190500" progId="Equation.DSMT4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441" y="1048146"/>
                        <a:ext cx="598487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675337"/>
              </p:ext>
            </p:extLst>
          </p:nvPr>
        </p:nvGraphicFramePr>
        <p:xfrm>
          <a:off x="2547292" y="1672158"/>
          <a:ext cx="27447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7" name="Equation" r:id="rId19" imgW="1282700" imgH="279400" progId="Equation.DSMT4">
                  <p:embed/>
                </p:oleObj>
              </mc:Choice>
              <mc:Fallback>
                <p:oleObj name="Equation" r:id="rId19" imgW="1282700" imgH="279400" progId="Equation.DSMT4">
                  <p:embed/>
                  <p:pic>
                    <p:nvPicPr>
                      <p:cNvPr id="0" name="Picture 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292" y="1672158"/>
                        <a:ext cx="274478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64413"/>
              </p:ext>
            </p:extLst>
          </p:nvPr>
        </p:nvGraphicFramePr>
        <p:xfrm>
          <a:off x="5148064" y="1672158"/>
          <a:ext cx="11953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8" name="Equation" r:id="rId21" imgW="558800" imgH="279400" progId="Equation.DSMT4">
                  <p:embed/>
                </p:oleObj>
              </mc:Choice>
              <mc:Fallback>
                <p:oleObj name="Equation" r:id="rId21" imgW="558800" imgH="279400" progId="Equation.DSMT4">
                  <p:embed/>
                  <p:pic>
                    <p:nvPicPr>
                      <p:cNvPr id="0" name="Picture 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672158"/>
                        <a:ext cx="119538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863991"/>
              </p:ext>
            </p:extLst>
          </p:nvPr>
        </p:nvGraphicFramePr>
        <p:xfrm>
          <a:off x="2627784" y="2046411"/>
          <a:ext cx="13589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9" name="Equation" r:id="rId23" imgW="634725" imgH="431613" progId="Equation.DSMT4">
                  <p:embed/>
                </p:oleObj>
              </mc:Choice>
              <mc:Fallback>
                <p:oleObj name="Equation" r:id="rId23" imgW="634725" imgH="431613" progId="Equation.DSMT4">
                  <p:embed/>
                  <p:pic>
                    <p:nvPicPr>
                      <p:cNvPr id="0" name="Picture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046411"/>
                        <a:ext cx="13589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593091"/>
              </p:ext>
            </p:extLst>
          </p:nvPr>
        </p:nvGraphicFramePr>
        <p:xfrm>
          <a:off x="3991782" y="2248222"/>
          <a:ext cx="8683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0" name="Equation" r:id="rId25" imgW="406224" imgH="190417" progId="Equation.DSMT4">
                  <p:embed/>
                </p:oleObj>
              </mc:Choice>
              <mc:Fallback>
                <p:oleObj name="Equation" r:id="rId25" imgW="406224" imgH="190417" progId="Equation.DSMT4">
                  <p:embed/>
                  <p:pic>
                    <p:nvPicPr>
                      <p:cNvPr id="0" name="Picture 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782" y="2248222"/>
                        <a:ext cx="86836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25635"/>
              </p:ext>
            </p:extLst>
          </p:nvPr>
        </p:nvGraphicFramePr>
        <p:xfrm>
          <a:off x="899592" y="4912518"/>
          <a:ext cx="18478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1" name="Equation" r:id="rId27" imgW="863225" imgH="279279" progId="Equation.DSMT4">
                  <p:embed/>
                </p:oleObj>
              </mc:Choice>
              <mc:Fallback>
                <p:oleObj name="Equation" r:id="rId27" imgW="863225" imgH="279279" progId="Equation.DSMT4">
                  <p:embed/>
                  <p:pic>
                    <p:nvPicPr>
                      <p:cNvPr id="0" name="Picture 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12518"/>
                        <a:ext cx="18478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289711"/>
              </p:ext>
            </p:extLst>
          </p:nvPr>
        </p:nvGraphicFramePr>
        <p:xfrm>
          <a:off x="2699792" y="4768502"/>
          <a:ext cx="18478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2" name="Equation" r:id="rId29" imgW="863225" imgH="457002" progId="Equation.DSMT4">
                  <p:embed/>
                </p:oleObj>
              </mc:Choice>
              <mc:Fallback>
                <p:oleObj name="Equation" r:id="rId29" imgW="863225" imgH="457002" progId="Equation.DSMT4">
                  <p:embed/>
                  <p:pic>
                    <p:nvPicPr>
                      <p:cNvPr id="0" name="Picture 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768502"/>
                        <a:ext cx="184785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073199"/>
              </p:ext>
            </p:extLst>
          </p:nvPr>
        </p:nvGraphicFramePr>
        <p:xfrm>
          <a:off x="4491038" y="4812977"/>
          <a:ext cx="20113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3" name="Equation" r:id="rId31" imgW="939392" imgH="406224" progId="Equation.DSMT4">
                  <p:embed/>
                </p:oleObj>
              </mc:Choice>
              <mc:Fallback>
                <p:oleObj name="Equation" r:id="rId31" imgW="939392" imgH="406224" progId="Equation.DSMT4">
                  <p:embed/>
                  <p:pic>
                    <p:nvPicPr>
                      <p:cNvPr id="0" name="Picture 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4812977"/>
                        <a:ext cx="2011362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514100"/>
              </p:ext>
            </p:extLst>
          </p:nvPr>
        </p:nvGraphicFramePr>
        <p:xfrm>
          <a:off x="6444208" y="4830340"/>
          <a:ext cx="8159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4" name="Equation" r:id="rId33" imgW="380835" imgH="406224" progId="Equation.DSMT4">
                  <p:embed/>
                </p:oleObj>
              </mc:Choice>
              <mc:Fallback>
                <p:oleObj name="Equation" r:id="rId33" imgW="380835" imgH="406224" progId="Equation.DSMT4">
                  <p:embed/>
                  <p:pic>
                    <p:nvPicPr>
                      <p:cNvPr id="0" name="Picture 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830340"/>
                        <a:ext cx="81597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827584" y="1528142"/>
            <a:ext cx="5976664" cy="1296144"/>
            <a:chOff x="2688" y="1536"/>
            <a:chExt cx="3024" cy="2367"/>
          </a:xfrm>
        </p:grpSpPr>
        <p:sp>
          <p:nvSpPr>
            <p:cNvPr id="28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Group 2"/>
          <p:cNvGrpSpPr>
            <a:grpSpLocks/>
          </p:cNvGrpSpPr>
          <p:nvPr/>
        </p:nvGrpSpPr>
        <p:grpSpPr bwMode="auto">
          <a:xfrm>
            <a:off x="611560" y="4768407"/>
            <a:ext cx="7056784" cy="792183"/>
            <a:chOff x="2688" y="1536"/>
            <a:chExt cx="3024" cy="2367"/>
          </a:xfrm>
        </p:grpSpPr>
        <p:sp>
          <p:nvSpPr>
            <p:cNvPr id="37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8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9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dirty="0" smtClean="0"/>
              <a:t>方</a:t>
            </a:r>
            <a:endParaRPr lang="en-US" altLang="zh-CN" sz="2800" dirty="0" smtClean="0"/>
          </a:p>
          <a:p>
            <a:r>
              <a:rPr lang="zh-CN" altLang="zh-CN" sz="2800" dirty="0" smtClean="0"/>
              <a:t>阵</a:t>
            </a:r>
            <a:r>
              <a:rPr lang="zh-CN" altLang="en-US" sz="2800" dirty="0" smtClean="0"/>
              <a:t>行列式的</a:t>
            </a:r>
            <a:endParaRPr lang="en-US" altLang="zh-CN" sz="2800" dirty="0" smtClean="0"/>
          </a:p>
          <a:p>
            <a:r>
              <a:rPr lang="zh-CN" altLang="en-US" dirty="0" smtClean="0"/>
              <a:t>计</a:t>
            </a:r>
            <a:endParaRPr lang="en-US" altLang="zh-CN" dirty="0" smtClean="0"/>
          </a:p>
          <a:p>
            <a:r>
              <a:rPr lang="zh-CN" altLang="en-US" dirty="0" smtClean="0"/>
              <a:t>算</a:t>
            </a:r>
            <a:endParaRPr lang="en-US" altLang="zh-CN" sz="2800" dirty="0" smtClean="0"/>
          </a:p>
          <a:p>
            <a:endParaRPr lang="en-US" altLang="zh-CN" dirty="0"/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170CB4-61CB-4830-BE0D-34F26B965DE4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779913" y="1484784"/>
            <a:ext cx="3024335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476672"/>
            <a:ext cx="75608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例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3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    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设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|A|=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|B|=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A+B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|=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dirty="0" smtClean="0"/>
              <a:t>方</a:t>
            </a:r>
            <a:endParaRPr lang="en-US" altLang="zh-CN" sz="2800" dirty="0" smtClean="0"/>
          </a:p>
          <a:p>
            <a:r>
              <a:rPr lang="zh-CN" altLang="zh-CN" sz="2800" dirty="0" smtClean="0"/>
              <a:t>阵</a:t>
            </a:r>
            <a:r>
              <a:rPr lang="zh-CN" altLang="en-US" sz="2800" dirty="0" smtClean="0"/>
              <a:t>行列式的</a:t>
            </a:r>
            <a:endParaRPr lang="en-US" altLang="zh-CN" sz="2800" dirty="0" smtClean="0"/>
          </a:p>
          <a:p>
            <a:r>
              <a:rPr lang="zh-CN" altLang="en-US" dirty="0" smtClean="0"/>
              <a:t>计</a:t>
            </a:r>
            <a:endParaRPr lang="en-US" altLang="zh-CN" dirty="0" smtClean="0"/>
          </a:p>
          <a:p>
            <a:r>
              <a:rPr lang="zh-CN" altLang="en-US" dirty="0" smtClean="0"/>
              <a:t>算</a:t>
            </a:r>
            <a:endParaRPr lang="en-US" altLang="zh-CN" sz="2800" dirty="0" smtClean="0"/>
          </a:p>
          <a:p>
            <a:endParaRPr lang="en-US" altLang="zh-CN" dirty="0"/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476672"/>
            <a:ext cx="194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计算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kumimoji="1"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。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323528" y="1124744"/>
            <a:ext cx="30243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解</a:t>
            </a:r>
            <a:r>
              <a:rPr kumimoji="1" lang="zh-CN" altLang="en-US" sz="2400" b="1" dirty="0" smtClean="0">
                <a:solidFill>
                  <a:srgbClr val="0000FF"/>
                </a:solidFill>
                <a:sym typeface="Wingdings" pitchFamily="2" charset="2"/>
              </a:rPr>
              <a:t>：构造法</a:t>
            </a:r>
            <a:endParaRPr kumimoji="1" lang="zh-CN" alt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3356992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6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3608" y="1628800"/>
            <a:ext cx="5076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kumimoji="1"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3608" y="2175247"/>
            <a:ext cx="5076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=|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BB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AA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|=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9612" y="2780928"/>
            <a:ext cx="5076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=|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kumimoji="1"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en-US" altLang="zh-CN" sz="24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A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）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|=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3608" y="3327375"/>
            <a:ext cx="2574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=|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||</a:t>
            </a:r>
            <a:r>
              <a:rPr kumimoji="1"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kumimoji="1" lang="en-US" altLang="zh-CN" sz="24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kumimoji="1"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A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||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|=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779913" y="1484784"/>
            <a:ext cx="3240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sym typeface="Wingdings" pitchFamily="2" charset="2"/>
              </a:rPr>
              <a:t>想办法</a:t>
            </a:r>
            <a:r>
              <a:rPr kumimoji="1" lang="zh-CN" altLang="en-US" sz="2400" b="1" dirty="0" smtClean="0">
                <a:solidFill>
                  <a:srgbClr val="FF0000"/>
                </a:solidFill>
                <a:sym typeface="Wingdings" pitchFamily="2" charset="2"/>
              </a:rPr>
              <a:t>构造出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|A+B</a:t>
            </a:r>
            <a:r>
              <a:rPr kumimoji="1" lang="en-US" altLang="zh-CN" sz="24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endParaRPr kumimoji="1" lang="zh-CN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19C3E6-B36A-45A5-9B3C-D07E0712E42C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1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6" grpId="0" autoUpdateAnimBg="0"/>
      <p:bldP spid="15" grpId="0"/>
      <p:bldP spid="12" grpId="0"/>
      <p:bldP spid="16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272940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伴随矩阵法：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适合于低阶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的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阶或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阶）、具体的数字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矩阵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；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P53  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9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3.4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）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5536" y="980728"/>
            <a:ext cx="7286676" cy="2690813"/>
            <a:chOff x="395536" y="980728"/>
            <a:chExt cx="7286676" cy="2690813"/>
          </a:xfrm>
        </p:grpSpPr>
        <p:sp>
          <p:nvSpPr>
            <p:cNvPr id="6" name="TextBox 5"/>
            <p:cNvSpPr txBox="1"/>
            <p:nvPr/>
          </p:nvSpPr>
          <p:spPr>
            <a:xfrm>
              <a:off x="395536" y="1268760"/>
              <a:ext cx="72866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n-ea"/>
                </a:rPr>
                <a:t>9</a:t>
              </a:r>
              <a:r>
                <a:rPr lang="en-US" altLang="zh-CN" sz="2400" b="1" dirty="0" smtClean="0">
                  <a:latin typeface="+mn-ea"/>
                </a:rPr>
                <a:t>.</a:t>
              </a:r>
              <a:r>
                <a:rPr lang="zh-CN" altLang="en-US" sz="2400" b="1" dirty="0" smtClean="0">
                  <a:latin typeface="+mn-ea"/>
                </a:rPr>
                <a:t>求下列矩阵的逆阵：</a:t>
              </a:r>
              <a:endParaRPr lang="en-US" altLang="zh-CN" sz="2400" b="1" dirty="0" smtClean="0">
                <a:latin typeface="+mn-ea"/>
              </a:endParaRPr>
            </a:p>
            <a:p>
              <a:pPr marL="457200" indent="-457200"/>
              <a:endParaRPr lang="en-US" altLang="zh-CN" sz="2400" b="1" dirty="0" smtClean="0">
                <a:latin typeface="+mn-ea"/>
              </a:endParaRPr>
            </a:p>
            <a:p>
              <a:pPr marL="457200" indent="-457200"/>
              <a:r>
                <a:rPr lang="en-US" altLang="zh-CN" sz="2400" b="1" dirty="0" smtClean="0">
                  <a:latin typeface="+mn-ea"/>
                </a:rPr>
                <a:t>(3)                   (4)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8179721"/>
                </p:ext>
              </p:extLst>
            </p:nvPr>
          </p:nvGraphicFramePr>
          <p:xfrm>
            <a:off x="744538" y="2058988"/>
            <a:ext cx="2498725" cy="153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0" name="Equation" r:id="rId3" imgW="1130040" imgH="698400" progId="Equation.DSMT4">
                    <p:embed/>
                  </p:oleObj>
                </mc:Choice>
                <mc:Fallback>
                  <p:oleObj name="Equation" r:id="rId3" imgW="1130040" imgH="6984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538" y="2058988"/>
                          <a:ext cx="2498725" cy="1539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0509682"/>
                </p:ext>
              </p:extLst>
            </p:nvPr>
          </p:nvGraphicFramePr>
          <p:xfrm>
            <a:off x="4477667" y="980728"/>
            <a:ext cx="2614613" cy="2690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1" name="Equation" r:id="rId5" imgW="1180800" imgH="1218960" progId="Equation.DSMT4">
                    <p:embed/>
                  </p:oleObj>
                </mc:Choice>
                <mc:Fallback>
                  <p:oleObj name="Equation" r:id="rId5" imgW="1180800" imgH="121896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667" y="980728"/>
                          <a:ext cx="2614613" cy="2690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三</a:t>
            </a:r>
            <a:endParaRPr lang="en-US" altLang="zh-CN" dirty="0" smtClean="0"/>
          </a:p>
          <a:p>
            <a:r>
              <a:rPr lang="zh-CN" altLang="zh-CN" sz="2800" dirty="0" smtClean="0"/>
              <a:t>求</a:t>
            </a:r>
            <a:r>
              <a:rPr lang="zh-CN" altLang="zh-CN" sz="2800" dirty="0"/>
              <a:t>逆矩阵的</a:t>
            </a:r>
            <a:r>
              <a:rPr lang="zh-CN" altLang="zh-CN" sz="2800" dirty="0" smtClean="0"/>
              <a:t>方法</a:t>
            </a:r>
            <a:endParaRPr lang="en-US" altLang="zh-CN" sz="2800" dirty="0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269165"/>
              </p:ext>
            </p:extLst>
          </p:nvPr>
        </p:nvGraphicFramePr>
        <p:xfrm>
          <a:off x="363538" y="3609975"/>
          <a:ext cx="3284537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2" name="Equation" r:id="rId7" imgW="1485720" imgH="901440" progId="Equation.DSMT4">
                  <p:embed/>
                </p:oleObj>
              </mc:Choice>
              <mc:Fallback>
                <p:oleObj name="Equation" r:id="rId7" imgW="148572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609975"/>
                        <a:ext cx="3284537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422447"/>
              </p:ext>
            </p:extLst>
          </p:nvPr>
        </p:nvGraphicFramePr>
        <p:xfrm>
          <a:off x="4362598" y="3703414"/>
          <a:ext cx="3233738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3" name="Equation" r:id="rId9" imgW="1460160" imgH="952200" progId="Equation.DSMT4">
                  <p:embed/>
                </p:oleObj>
              </mc:Choice>
              <mc:Fallback>
                <p:oleObj name="Equation" r:id="rId9" imgW="146016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598" y="3703414"/>
                        <a:ext cx="3233738" cy="210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35191E-C140-4731-B8D5-EE7E9B823021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1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6588224" y="2444695"/>
            <a:ext cx="648072" cy="4082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652120" y="2444695"/>
            <a:ext cx="648072" cy="4082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三</a:t>
            </a:r>
            <a:endParaRPr lang="en-US" altLang="zh-CN" dirty="0" smtClean="0"/>
          </a:p>
          <a:p>
            <a:r>
              <a:rPr lang="zh-CN" altLang="zh-CN" sz="2800" dirty="0" smtClean="0"/>
              <a:t>求</a:t>
            </a:r>
            <a:r>
              <a:rPr lang="zh-CN" altLang="zh-CN" sz="2800" dirty="0"/>
              <a:t>逆矩阵的</a:t>
            </a:r>
            <a:r>
              <a:rPr lang="zh-CN" altLang="zh-CN" sz="2800" dirty="0" smtClean="0"/>
              <a:t>方法</a:t>
            </a:r>
            <a:endParaRPr lang="en-US" altLang="zh-CN" sz="28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272940"/>
            <a:ext cx="7632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定义法：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适合于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抽象的矩阵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。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51520" y="764704"/>
            <a:ext cx="7848872" cy="830997"/>
            <a:chOff x="251520" y="1124744"/>
            <a:chExt cx="7848872" cy="830997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251520" y="1124744"/>
              <a:ext cx="784887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00"/>
                  </a:solidFill>
                </a:rPr>
                <a:t>例：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设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阶方阵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A,B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满足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 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</a:rPr>
                <a:t>                           ，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证明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             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为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可逆矩阵。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1543396"/>
                </p:ext>
              </p:extLst>
            </p:nvPr>
          </p:nvGraphicFramePr>
          <p:xfrm>
            <a:off x="3751560" y="1124744"/>
            <a:ext cx="2260600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96" name="Equation" r:id="rId3" imgW="1054100" imgH="190500" progId="Equation.DSMT4">
                    <p:embed/>
                  </p:oleObj>
                </mc:Choice>
                <mc:Fallback>
                  <p:oleObj name="Equation" r:id="rId3" imgW="1054100" imgH="190500" progId="Equation.DSMT4">
                    <p:embed/>
                    <p:pic>
                      <p:nvPicPr>
                        <p:cNvPr id="0" name="Picture 3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560" y="1124744"/>
                          <a:ext cx="2260600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894662"/>
                </p:ext>
              </p:extLst>
            </p:nvPr>
          </p:nvGraphicFramePr>
          <p:xfrm>
            <a:off x="6966346" y="1204367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97" name="Equation" r:id="rId5" imgW="494870" imgH="164957" progId="Equation.DSMT4">
                    <p:embed/>
                  </p:oleObj>
                </mc:Choice>
                <mc:Fallback>
                  <p:oleObj name="Equation" r:id="rId5" imgW="494870" imgH="164957" progId="Equation.DSMT4">
                    <p:embed/>
                    <p:pic>
                      <p:nvPicPr>
                        <p:cNvPr id="0" name="Picture 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6346" y="1204367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251520" y="1556792"/>
            <a:ext cx="7632848" cy="864096"/>
            <a:chOff x="251520" y="1657568"/>
            <a:chExt cx="7632848" cy="864096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251520" y="1657568"/>
              <a:ext cx="763284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证明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思路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</a:rPr>
                <a:t>：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要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证明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             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为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可逆矩阵，只需找到一个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矩阵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满足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                             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；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5848127"/>
                </p:ext>
              </p:extLst>
            </p:nvPr>
          </p:nvGraphicFramePr>
          <p:xfrm>
            <a:off x="2699792" y="1708423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98" name="Equation" r:id="rId7" imgW="494870" imgH="164957" progId="Equation.DSMT4">
                    <p:embed/>
                  </p:oleObj>
                </mc:Choice>
                <mc:Fallback>
                  <p:oleObj name="Equation" r:id="rId7" imgW="494870" imgH="164957" progId="Equation.DSMT4">
                    <p:embed/>
                    <p:pic>
                      <p:nvPicPr>
                        <p:cNvPr id="0" name="Picture 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1708423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3173679"/>
                </p:ext>
              </p:extLst>
            </p:nvPr>
          </p:nvGraphicFramePr>
          <p:xfrm>
            <a:off x="2123728" y="2086689"/>
            <a:ext cx="2151063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99" name="Equation" r:id="rId9" imgW="1002865" imgH="203112" progId="Equation.DSMT4">
                    <p:embed/>
                  </p:oleObj>
                </mc:Choice>
                <mc:Fallback>
                  <p:oleObj name="Equation" r:id="rId9" imgW="1002865" imgH="203112" progId="Equation.DSMT4">
                    <p:embed/>
                    <p:pic>
                      <p:nvPicPr>
                        <p:cNvPr id="0" name="Picture 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2086689"/>
                          <a:ext cx="2151063" cy="434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59532" y="2420888"/>
            <a:ext cx="7632848" cy="1200329"/>
            <a:chOff x="359532" y="2829129"/>
            <a:chExt cx="7632848" cy="1200329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59532" y="2829129"/>
              <a:ext cx="7632848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 smtClean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已知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等式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                               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中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，通过左乘或右乘一个矩阵，想办法去掉一些多余的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矩阵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如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              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；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9558566"/>
                </p:ext>
              </p:extLst>
            </p:nvPr>
          </p:nvGraphicFramePr>
          <p:xfrm>
            <a:off x="2167384" y="2852936"/>
            <a:ext cx="2260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00" name="Equation" r:id="rId11" imgW="1054100" imgH="190500" progId="Equation.DSMT4">
                    <p:embed/>
                  </p:oleObj>
                </mc:Choice>
                <mc:Fallback>
                  <p:oleObj name="Equation" r:id="rId11" imgW="1054100" imgH="190500" progId="Equation.DSMT4">
                    <p:embed/>
                    <p:pic>
                      <p:nvPicPr>
                        <p:cNvPr id="0" name="Picture 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384" y="2852936"/>
                          <a:ext cx="22606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7763177"/>
                </p:ext>
              </p:extLst>
            </p:nvPr>
          </p:nvGraphicFramePr>
          <p:xfrm>
            <a:off x="5652120" y="3209418"/>
            <a:ext cx="1035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01" name="Equation" r:id="rId13" imgW="482391" imgH="228501" progId="Equation.DSMT4">
                    <p:embed/>
                  </p:oleObj>
                </mc:Choice>
                <mc:Fallback>
                  <p:oleObj name="Equation" r:id="rId13" imgW="482391" imgH="228501" progId="Equation.DSMT4">
                    <p:embed/>
                    <p:pic>
                      <p:nvPicPr>
                        <p:cNvPr id="0" name="Picture 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3209418"/>
                          <a:ext cx="1035050" cy="487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95536" y="3284984"/>
            <a:ext cx="7632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通过移项，把等式右端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变为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95536" y="3789040"/>
            <a:ext cx="7848872" cy="830997"/>
            <a:chOff x="395536" y="4263479"/>
            <a:chExt cx="7848872" cy="830997"/>
          </a:xfrm>
        </p:grpSpPr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395536" y="4263479"/>
              <a:ext cx="784887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zh-CN" sz="2400" b="1" dirty="0" smtClean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想办法分解因式，使等号左端其中一个因子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是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             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，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等号右端是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单位矩阵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。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0316960"/>
                </p:ext>
              </p:extLst>
            </p:nvPr>
          </p:nvGraphicFramePr>
          <p:xfrm>
            <a:off x="7110362" y="4263479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02" name="Equation" r:id="rId15" imgW="494870" imgH="164957" progId="Equation.DSMT4">
                    <p:embed/>
                  </p:oleObj>
                </mc:Choice>
                <mc:Fallback>
                  <p:oleObj name="Equation" r:id="rId15" imgW="494870" imgH="164957" progId="Equation.DSMT4">
                    <p:embed/>
                    <p:pic>
                      <p:nvPicPr>
                        <p:cNvPr id="0" name="Picture 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0362" y="4263479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51429"/>
              </p:ext>
            </p:extLst>
          </p:nvPr>
        </p:nvGraphicFramePr>
        <p:xfrm>
          <a:off x="4572000" y="4689822"/>
          <a:ext cx="24780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3" name="Equation" r:id="rId17" imgW="1155199" imgH="177723" progId="Equation.DSMT4">
                  <p:embed/>
                </p:oleObj>
              </mc:Choice>
              <mc:Fallback>
                <p:oleObj name="Equation" r:id="rId17" imgW="1155199" imgH="177723" progId="Equation.DSMT4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89822"/>
                        <a:ext cx="2478087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212229"/>
              </p:ext>
            </p:extLst>
          </p:nvPr>
        </p:nvGraphicFramePr>
        <p:xfrm>
          <a:off x="919163" y="4599335"/>
          <a:ext cx="29416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4" name="Equation" r:id="rId19" imgW="1371600" imgH="228600" progId="Equation.DSMT4">
                  <p:embed/>
                </p:oleObj>
              </mc:Choice>
              <mc:Fallback>
                <p:oleObj name="Equation" r:id="rId19" imgW="1371600" imgH="22860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599335"/>
                        <a:ext cx="2941637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1115617" y="4673798"/>
            <a:ext cx="288032" cy="3600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339752" y="4673798"/>
            <a:ext cx="288032" cy="3600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79912" y="4385766"/>
            <a:ext cx="792088" cy="648072"/>
            <a:chOff x="3779912" y="4529782"/>
            <a:chExt cx="792088" cy="648072"/>
          </a:xfrm>
        </p:grpSpPr>
        <p:sp>
          <p:nvSpPr>
            <p:cNvPr id="28" name="右箭头 27"/>
            <p:cNvSpPr/>
            <p:nvPr/>
          </p:nvSpPr>
          <p:spPr>
            <a:xfrm>
              <a:off x="3881624" y="4935538"/>
              <a:ext cx="690376" cy="24231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79912" y="4529782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 smtClean="0"/>
                <a:t>移项</a:t>
              </a:r>
              <a:endParaRPr lang="zh-CN" altLang="en-US" sz="2200" b="1" dirty="0"/>
            </a:p>
          </p:txBody>
        </p:sp>
      </p:grp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921796"/>
              </p:ext>
            </p:extLst>
          </p:nvPr>
        </p:nvGraphicFramePr>
        <p:xfrm>
          <a:off x="590550" y="5223222"/>
          <a:ext cx="32416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5" name="Equation" r:id="rId21" imgW="1511300" imgH="203200" progId="Equation.DSMT4">
                  <p:embed/>
                </p:oleObj>
              </mc:Choice>
              <mc:Fallback>
                <p:oleObj name="Equation" r:id="rId21" imgW="1511300" imgH="20320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223222"/>
                        <a:ext cx="324167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右箭头 30"/>
          <p:cNvSpPr/>
          <p:nvPr/>
        </p:nvSpPr>
        <p:spPr>
          <a:xfrm>
            <a:off x="251520" y="5321870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3851920" y="5321870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550146"/>
              </p:ext>
            </p:extLst>
          </p:nvPr>
        </p:nvGraphicFramePr>
        <p:xfrm>
          <a:off x="4292600" y="5010497"/>
          <a:ext cx="3295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6" name="Equation" r:id="rId23" imgW="1536033" imgH="406224" progId="Equation.DSMT4">
                  <p:embed/>
                </p:oleObj>
              </mc:Choice>
              <mc:Fallback>
                <p:oleObj name="Equation" r:id="rId23" imgW="1536033" imgH="406224" progId="Equation.DSMT4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5010497"/>
                        <a:ext cx="32956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4788024" y="1916832"/>
            <a:ext cx="2088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通用三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步：</a:t>
            </a:r>
            <a:endParaRPr kumimoji="1" lang="en-US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A6C71B-4F63-49B0-B86D-7941B597C7D2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2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" grpId="0" animBg="1"/>
      <p:bldP spid="19" grpId="0"/>
      <p:bldP spid="25" grpId="0" animBg="1"/>
      <p:bldP spid="26" grpId="0" animBg="1"/>
      <p:bldP spid="31" grpId="0" animBg="1"/>
      <p:bldP spid="32" grpId="0" animBg="1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5364088" y="1484784"/>
            <a:ext cx="648072" cy="4082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423057"/>
              </p:ext>
            </p:extLst>
          </p:nvPr>
        </p:nvGraphicFramePr>
        <p:xfrm>
          <a:off x="2123728" y="4005064"/>
          <a:ext cx="354012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" name="Equation" r:id="rId3" imgW="1651000" imgH="406400" progId="Equation.DSMT4">
                  <p:embed/>
                </p:oleObj>
              </mc:Choice>
              <mc:Fallback>
                <p:oleObj name="Equation" r:id="rId3" imgW="1651000" imgH="4064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005064"/>
                        <a:ext cx="3540125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77768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练习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1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设矩阵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BA*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，并求逆。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Group 2"/>
          <p:cNvGrpSpPr>
            <a:grpSpLocks/>
          </p:cNvGrpSpPr>
          <p:nvPr/>
        </p:nvGrpSpPr>
        <p:grpSpPr bwMode="auto">
          <a:xfrm>
            <a:off x="1835696" y="3861048"/>
            <a:ext cx="4464496" cy="1033921"/>
            <a:chOff x="2688" y="1536"/>
            <a:chExt cx="3024" cy="2367"/>
          </a:xfrm>
        </p:grpSpPr>
        <p:sp>
          <p:nvSpPr>
            <p:cNvPr id="29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395536" y="1445875"/>
            <a:ext cx="7776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解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等式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BA*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两端同时右乘矩阵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kumimoji="1" lang="en-US" altLang="zh-CN" sz="24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4860032" y="1988840"/>
            <a:ext cx="2880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AB=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|A|B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kumimoji="1" lang="en-US" altLang="zh-CN" sz="24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1187624" y="2607295"/>
            <a:ext cx="4752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移项      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|A|B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A=O</a:t>
            </a:r>
            <a:endParaRPr kumimoji="1" lang="en-US" altLang="zh-CN" sz="24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1187624" y="3183359"/>
            <a:ext cx="5760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因式分解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)(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kumimoji="1" lang="en-US" altLang="zh-CN" sz="24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三</a:t>
            </a:r>
            <a:endParaRPr lang="en-US" altLang="zh-CN" dirty="0" smtClean="0"/>
          </a:p>
          <a:p>
            <a:r>
              <a:rPr lang="zh-CN" altLang="zh-CN" sz="2800" dirty="0" smtClean="0"/>
              <a:t>求</a:t>
            </a:r>
            <a:r>
              <a:rPr lang="zh-CN" altLang="zh-CN" sz="2800" dirty="0"/>
              <a:t>逆矩阵的</a:t>
            </a:r>
            <a:r>
              <a:rPr lang="zh-CN" altLang="zh-CN" sz="2800" dirty="0" smtClean="0"/>
              <a:t>方法</a:t>
            </a:r>
            <a:endParaRPr lang="en-US" altLang="zh-CN" sz="2800" dirty="0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79984" y="2031231"/>
            <a:ext cx="3303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ABA*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BA*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en-US" altLang="zh-CN" sz="24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355976" y="2132856"/>
            <a:ext cx="288032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B0F260-449F-423D-AE99-A7AC5C09E7D2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2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7" grpId="0"/>
      <p:bldP spid="38" grpId="0"/>
      <p:bldP spid="39" grpId="0"/>
      <p:bldP spid="40" grpId="0"/>
      <p:bldP spid="19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75608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练习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2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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+4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求逆。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31864"/>
              </p:ext>
            </p:extLst>
          </p:nvPr>
        </p:nvGraphicFramePr>
        <p:xfrm>
          <a:off x="4388811" y="1045294"/>
          <a:ext cx="3540125" cy="79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4" name="Equation" r:id="rId3" imgW="1651000" imgH="406400" progId="Equation.DSMT4">
                  <p:embed/>
                </p:oleObj>
              </mc:Choice>
              <mc:Fallback>
                <p:oleObj name="Equation" r:id="rId3" imgW="1651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811" y="1045294"/>
                        <a:ext cx="3540125" cy="799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67544" y="2204864"/>
            <a:ext cx="77048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练习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3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方阵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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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及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都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可逆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，并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及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A+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kumimoji="1"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98015"/>
              </p:ext>
            </p:extLst>
          </p:nvPr>
        </p:nvGraphicFramePr>
        <p:xfrm>
          <a:off x="2725738" y="4167510"/>
          <a:ext cx="33226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5" name="Equation" r:id="rId5" imgW="1549080" imgH="406080" progId="Equation.DSMT4">
                  <p:embed/>
                </p:oleObj>
              </mc:Choice>
              <mc:Fallback>
                <p:oleObj name="Equation" r:id="rId5" imgW="1549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4167510"/>
                        <a:ext cx="3322637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4139952" y="954919"/>
            <a:ext cx="4176464" cy="1033921"/>
            <a:chOff x="2688" y="1536"/>
            <a:chExt cx="3024" cy="2367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2335858" y="4077072"/>
            <a:ext cx="4108350" cy="1033921"/>
            <a:chOff x="2688" y="1536"/>
            <a:chExt cx="3024" cy="2367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467544" y="1268760"/>
            <a:ext cx="37366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+4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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5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19945" y="3111351"/>
            <a:ext cx="3303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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361871"/>
              </p:ext>
            </p:extLst>
          </p:nvPr>
        </p:nvGraphicFramePr>
        <p:xfrm>
          <a:off x="5093122" y="2870151"/>
          <a:ext cx="22050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6" name="Equation" r:id="rId7" imgW="1028520" imgH="406080" progId="Equation.DSMT4">
                  <p:embed/>
                </p:oleObj>
              </mc:Choice>
              <mc:Fallback>
                <p:oleObj name="Equation" r:id="rId7" imgW="1028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122" y="2870151"/>
                        <a:ext cx="2205037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4572000" y="2780928"/>
            <a:ext cx="3168352" cy="1033921"/>
            <a:chOff x="2688" y="1536"/>
            <a:chExt cx="3024" cy="2367"/>
          </a:xfrm>
        </p:grpSpPr>
        <p:sp>
          <p:nvSpPr>
            <p:cNvPr id="41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2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611560" y="3687415"/>
            <a:ext cx="3303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A+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4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三</a:t>
            </a:r>
            <a:endParaRPr lang="en-US" altLang="zh-CN" dirty="0" smtClean="0"/>
          </a:p>
          <a:p>
            <a:r>
              <a:rPr lang="zh-CN" altLang="zh-CN" sz="2800" dirty="0" smtClean="0"/>
              <a:t>求</a:t>
            </a:r>
            <a:r>
              <a:rPr lang="zh-CN" altLang="zh-CN" sz="2800" dirty="0"/>
              <a:t>逆矩阵的</a:t>
            </a:r>
            <a:r>
              <a:rPr lang="zh-CN" altLang="zh-CN" sz="2800" dirty="0" smtClean="0"/>
              <a:t>方法</a:t>
            </a:r>
            <a:endParaRPr lang="en-US" altLang="zh-CN" sz="2800" dirty="0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251520" y="5157192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初等变换法：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适合于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任意的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具体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的数字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矩阵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；</a:t>
            </a:r>
            <a:endParaRPr kumimoji="1" lang="en-US" altLang="zh-CN" sz="2400" b="1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</a:rPr>
              <a:t>   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第三章介绍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10818E-2449-41D7-B6AD-A65FB02EAE72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5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7" grpId="0"/>
      <p:bldP spid="38" grpId="0"/>
      <p:bldP spid="49" grpId="0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四</a:t>
            </a:r>
            <a:r>
              <a:rPr lang="zh-CN" altLang="en-US" dirty="0" smtClean="0"/>
              <a:t> </a:t>
            </a:r>
            <a:r>
              <a:rPr lang="zh-CN" altLang="en-US" sz="2800" dirty="0" smtClean="0"/>
              <a:t>求</a:t>
            </a:r>
            <a:endParaRPr lang="en-US" altLang="zh-CN" sz="2800" dirty="0" smtClean="0"/>
          </a:p>
          <a:p>
            <a:r>
              <a:rPr lang="zh-CN" altLang="en-US" sz="2800" dirty="0" smtClean="0"/>
              <a:t>解</a:t>
            </a:r>
            <a:endParaRPr lang="en-US" altLang="zh-CN" sz="2800" dirty="0" smtClean="0"/>
          </a:p>
          <a:p>
            <a:r>
              <a:rPr lang="zh-CN" altLang="en-US" sz="2800" dirty="0" smtClean="0"/>
              <a:t>矩</a:t>
            </a:r>
            <a:endParaRPr lang="en-US" altLang="zh-CN" sz="2800" dirty="0" smtClean="0"/>
          </a:p>
          <a:p>
            <a:r>
              <a:rPr lang="zh-CN" altLang="en-US" sz="2800" dirty="0" smtClean="0"/>
              <a:t>阵</a:t>
            </a:r>
            <a:endParaRPr lang="en-US" altLang="zh-CN" sz="2800" dirty="0" smtClean="0"/>
          </a:p>
          <a:p>
            <a:r>
              <a:rPr lang="zh-CN" altLang="en-US" sz="2800" dirty="0" smtClean="0"/>
              <a:t>方</a:t>
            </a:r>
            <a:endParaRPr lang="en-US" altLang="zh-CN" sz="2800" dirty="0" smtClean="0"/>
          </a:p>
          <a:p>
            <a:r>
              <a:rPr lang="zh-CN" altLang="en-US" sz="2800" dirty="0" smtClean="0"/>
              <a:t>程</a:t>
            </a:r>
            <a:endParaRPr lang="en-US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60512"/>
            <a:ext cx="17684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rgbClr val="2943C7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600" b="1" dirty="0" smtClean="0">
                <a:solidFill>
                  <a:srgbClr val="2943C7"/>
                </a:solidFill>
              </a:rPr>
              <a:t>常规题型</a:t>
            </a:r>
            <a:endParaRPr lang="zh-CN" altLang="en-US" sz="2600" b="1" dirty="0">
              <a:solidFill>
                <a:srgbClr val="2943C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005355"/>
            <a:ext cx="3929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600" b="1" dirty="0" smtClean="0"/>
              <a:t>已知</a:t>
            </a:r>
            <a:r>
              <a:rPr lang="en-US" altLang="zh-CN" sz="2600" b="1" dirty="0" smtClean="0"/>
              <a:t> 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zh-CN" altLang="en-US" sz="2600" b="1" dirty="0"/>
              <a:t>，</a:t>
            </a:r>
            <a:r>
              <a:rPr lang="zh-CN" altLang="zh-CN" sz="2600" b="1" dirty="0" smtClean="0"/>
              <a:t>求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dirty="0"/>
              <a:t>。</a:t>
            </a:r>
            <a:endParaRPr lang="zh-CN" altLang="en-US" sz="2600" b="1" dirty="0"/>
          </a:p>
        </p:txBody>
      </p:sp>
      <p:sp>
        <p:nvSpPr>
          <p:cNvPr id="9" name="右箭头 8"/>
          <p:cNvSpPr/>
          <p:nvPr/>
        </p:nvSpPr>
        <p:spPr>
          <a:xfrm>
            <a:off x="4313672" y="1170460"/>
            <a:ext cx="474352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730921"/>
              </p:ext>
            </p:extLst>
          </p:nvPr>
        </p:nvGraphicFramePr>
        <p:xfrm>
          <a:off x="4860032" y="1073188"/>
          <a:ext cx="1416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9" name="Equation" r:id="rId3" imgW="660113" imgH="190417" progId="Equation.DSMT4">
                  <p:embed/>
                </p:oleObj>
              </mc:Choice>
              <mc:Fallback>
                <p:oleObj name="Equation" r:id="rId3" imgW="660113" imgH="190417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073188"/>
                        <a:ext cx="14160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9552" y="1856437"/>
            <a:ext cx="3929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600" b="1" dirty="0" smtClean="0"/>
              <a:t>已知</a:t>
            </a:r>
            <a:r>
              <a:rPr lang="en-US" altLang="zh-CN" sz="2600" b="1" dirty="0" smtClean="0"/>
              <a:t> 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zh-CN" altLang="en-US" sz="2600" b="1" dirty="0"/>
              <a:t>，</a:t>
            </a:r>
            <a:r>
              <a:rPr lang="zh-CN" altLang="zh-CN" sz="2600" b="1" dirty="0" smtClean="0"/>
              <a:t>求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dirty="0"/>
              <a:t>。</a:t>
            </a:r>
            <a:endParaRPr lang="zh-CN" altLang="en-US" sz="2600" b="1" dirty="0"/>
          </a:p>
        </p:txBody>
      </p:sp>
      <p:sp>
        <p:nvSpPr>
          <p:cNvPr id="13" name="右箭头 12"/>
          <p:cNvSpPr/>
          <p:nvPr/>
        </p:nvSpPr>
        <p:spPr>
          <a:xfrm>
            <a:off x="4283968" y="1967744"/>
            <a:ext cx="474352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732347"/>
              </p:ext>
            </p:extLst>
          </p:nvPr>
        </p:nvGraphicFramePr>
        <p:xfrm>
          <a:off x="4843463" y="1870646"/>
          <a:ext cx="13890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0" name="Equation" r:id="rId5" imgW="647700" imgH="190500" progId="Equation.DSMT4">
                  <p:embed/>
                </p:oleObj>
              </mc:Choice>
              <mc:Fallback>
                <p:oleObj name="Equation" r:id="rId5" imgW="647700" imgH="1905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1870646"/>
                        <a:ext cx="13890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9552" y="2648525"/>
            <a:ext cx="41520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600" b="1" dirty="0" smtClean="0"/>
              <a:t>已知</a:t>
            </a:r>
            <a:r>
              <a:rPr lang="en-US" altLang="zh-CN" sz="2600" b="1" dirty="0" smtClean="0"/>
              <a:t> 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AXC=B</a:t>
            </a:r>
            <a:r>
              <a:rPr lang="zh-CN" altLang="en-US" sz="2600" b="1" dirty="0"/>
              <a:t>，</a:t>
            </a:r>
            <a:r>
              <a:rPr lang="zh-CN" altLang="zh-CN" sz="2600" b="1" dirty="0" smtClean="0"/>
              <a:t>求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dirty="0"/>
              <a:t>。</a:t>
            </a:r>
            <a:endParaRPr lang="zh-CN" altLang="en-US" sz="2600" b="1" dirty="0"/>
          </a:p>
        </p:txBody>
      </p:sp>
      <p:sp>
        <p:nvSpPr>
          <p:cNvPr id="17" name="右箭头 16"/>
          <p:cNvSpPr/>
          <p:nvPr/>
        </p:nvSpPr>
        <p:spPr>
          <a:xfrm>
            <a:off x="4495651" y="2771271"/>
            <a:ext cx="474352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790413"/>
              </p:ext>
            </p:extLst>
          </p:nvPr>
        </p:nvGraphicFramePr>
        <p:xfrm>
          <a:off x="4996656" y="2661275"/>
          <a:ext cx="1879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1" name="Equation" r:id="rId7" imgW="876300" imgH="203200" progId="Equation.DSMT4">
                  <p:embed/>
                </p:oleObj>
              </mc:Choice>
              <mc:Fallback>
                <p:oleObj name="Equation" r:id="rId7" imgW="876300" imgH="2032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656" y="2661275"/>
                        <a:ext cx="18796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C561A5-AFB5-4BE1-91C3-EC9A1F6FC3EA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2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2" grpId="0"/>
      <p:bldP spid="13" grpId="0" animBg="1"/>
      <p:bldP spid="15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73897" y="375047"/>
            <a:ext cx="7776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练习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：</a:t>
            </a:r>
            <a:r>
              <a:rPr kumimoji="1" lang="zh-CN" altLang="en-US" sz="2400" b="1" dirty="0" smtClean="0"/>
              <a:t>解下列矩阵方程</a:t>
            </a:r>
            <a:endParaRPr kumimoji="1"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732038"/>
              </p:ext>
            </p:extLst>
          </p:nvPr>
        </p:nvGraphicFramePr>
        <p:xfrm>
          <a:off x="251520" y="945930"/>
          <a:ext cx="3214688" cy="855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" name="Equation" r:id="rId3" imgW="1498600" imgH="469900" progId="Equation.DSMT4">
                  <p:embed/>
                </p:oleObj>
              </mc:Choice>
              <mc:Fallback>
                <p:oleObj name="Equation" r:id="rId3" imgW="1498600" imgH="46990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45930"/>
                        <a:ext cx="3214688" cy="855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536855"/>
              </p:ext>
            </p:extLst>
          </p:nvPr>
        </p:nvGraphicFramePr>
        <p:xfrm>
          <a:off x="179512" y="2420888"/>
          <a:ext cx="4113212" cy="136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" name="Equation" r:id="rId5" imgW="1917700" imgH="698500" progId="Equation.DSMT4">
                  <p:embed/>
                </p:oleObj>
              </mc:Choice>
              <mc:Fallback>
                <p:oleObj name="Equation" r:id="rId5" imgW="1917700" imgH="69850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20888"/>
                        <a:ext cx="4113212" cy="1368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55129"/>
              </p:ext>
            </p:extLst>
          </p:nvPr>
        </p:nvGraphicFramePr>
        <p:xfrm>
          <a:off x="4932040" y="1412776"/>
          <a:ext cx="234315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" name="Equation" r:id="rId7" imgW="1091726" imgH="469696" progId="Equation.DSMT4">
                  <p:embed/>
                </p:oleObj>
              </mc:Choice>
              <mc:Fallback>
                <p:oleObj name="Equation" r:id="rId7" imgW="1091726" imgH="469696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412776"/>
                        <a:ext cx="2343150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795109"/>
              </p:ext>
            </p:extLst>
          </p:nvPr>
        </p:nvGraphicFramePr>
        <p:xfrm>
          <a:off x="4716016" y="2708920"/>
          <a:ext cx="288766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" name="Equation" r:id="rId9" imgW="1346200" imgH="647700" progId="Equation.DSMT4">
                  <p:embed/>
                </p:oleObj>
              </mc:Choice>
              <mc:Fallback>
                <p:oleObj name="Equation" r:id="rId9" imgW="1346200" imgH="6477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708920"/>
                        <a:ext cx="2887662" cy="1296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前凸带形 12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P54  14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485565"/>
              </p:ext>
            </p:extLst>
          </p:nvPr>
        </p:nvGraphicFramePr>
        <p:xfrm>
          <a:off x="179512" y="4365104"/>
          <a:ext cx="3568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" name="Equation" r:id="rId11" imgW="1663700" imgH="469900" progId="Equation.DSMT4">
                  <p:embed/>
                </p:oleObj>
              </mc:Choice>
              <mc:Fallback>
                <p:oleObj name="Equation" r:id="rId11" imgW="1663700" imgH="4699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365104"/>
                        <a:ext cx="3568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534785"/>
              </p:ext>
            </p:extLst>
          </p:nvPr>
        </p:nvGraphicFramePr>
        <p:xfrm>
          <a:off x="4813647" y="4221088"/>
          <a:ext cx="220662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9" name="Equation" r:id="rId13" imgW="1028520" imgH="647640" progId="Equation.DSMT4">
                  <p:embed/>
                </p:oleObj>
              </mc:Choice>
              <mc:Fallback>
                <p:oleObj name="Equation" r:id="rId13" imgW="1028520" imgH="64764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647" y="4221088"/>
                        <a:ext cx="2206625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4211960" y="1052736"/>
            <a:ext cx="4104455" cy="4680520"/>
            <a:chOff x="2688" y="1536"/>
            <a:chExt cx="3024" cy="2367"/>
          </a:xfrm>
        </p:grpSpPr>
        <p:sp>
          <p:nvSpPr>
            <p:cNvPr id="24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四</a:t>
            </a:r>
            <a:r>
              <a:rPr lang="zh-CN" altLang="en-US" dirty="0" smtClean="0"/>
              <a:t> </a:t>
            </a:r>
            <a:r>
              <a:rPr lang="zh-CN" altLang="en-US" sz="2800" dirty="0" smtClean="0"/>
              <a:t>求</a:t>
            </a:r>
            <a:endParaRPr lang="en-US" altLang="zh-CN" sz="2800" dirty="0" smtClean="0"/>
          </a:p>
          <a:p>
            <a:r>
              <a:rPr lang="zh-CN" altLang="en-US" sz="2800" dirty="0" smtClean="0"/>
              <a:t>解</a:t>
            </a:r>
            <a:endParaRPr lang="en-US" altLang="zh-CN" sz="2800" dirty="0" smtClean="0"/>
          </a:p>
          <a:p>
            <a:r>
              <a:rPr lang="zh-CN" altLang="en-US" sz="2800" dirty="0" smtClean="0"/>
              <a:t>矩</a:t>
            </a:r>
            <a:endParaRPr lang="en-US" altLang="zh-CN" sz="2800" dirty="0" smtClean="0"/>
          </a:p>
          <a:p>
            <a:r>
              <a:rPr lang="zh-CN" altLang="en-US" sz="2800" dirty="0" smtClean="0"/>
              <a:t>阵</a:t>
            </a:r>
            <a:endParaRPr lang="en-US" altLang="zh-CN" sz="2800" dirty="0" smtClean="0"/>
          </a:p>
          <a:p>
            <a:r>
              <a:rPr lang="zh-CN" altLang="en-US" sz="2800" dirty="0" smtClean="0"/>
              <a:t>方</a:t>
            </a:r>
            <a:endParaRPr lang="en-US" altLang="zh-CN" sz="2800" dirty="0" smtClean="0"/>
          </a:p>
          <a:p>
            <a:r>
              <a:rPr lang="zh-CN" altLang="en-US" sz="2800" dirty="0" smtClean="0"/>
              <a:t>程</a:t>
            </a:r>
            <a:endParaRPr lang="en-US" altLang="zh-CN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34A2BC-1067-4F92-A65E-183B5A087A23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6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4355976" y="2204864"/>
            <a:ext cx="648072" cy="4082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419872" y="2204864"/>
            <a:ext cx="648072" cy="4082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000000"/>
                </a:solidFill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</a:rPr>
              <a:t>逆</a:t>
            </a:r>
            <a:r>
              <a:rPr lang="zh-CN" altLang="zh-CN" sz="3600" dirty="0">
                <a:solidFill>
                  <a:srgbClr val="000000"/>
                </a:solidFill>
              </a:rPr>
              <a:t>矩阵的定义、性质与计算</a:t>
            </a:r>
            <a:endParaRPr lang="zh-CN" altLang="en-US" sz="36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16632"/>
            <a:ext cx="17748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变换题型</a:t>
            </a:r>
            <a:endParaRPr lang="zh-CN" altLang="en-US" sz="2600" b="1" dirty="0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29733" y="692696"/>
            <a:ext cx="7776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练习：</a:t>
            </a:r>
            <a:r>
              <a:rPr kumimoji="1" lang="zh-CN" altLang="en-US" sz="2400" b="1" dirty="0" smtClean="0"/>
              <a:t>解下列矩阵方程</a:t>
            </a:r>
            <a:endParaRPr kumimoji="1"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841778"/>
              </p:ext>
            </p:extLst>
          </p:nvPr>
        </p:nvGraphicFramePr>
        <p:xfrm>
          <a:off x="407988" y="1196752"/>
          <a:ext cx="67833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4" name="Equation" r:id="rId3" imgW="3162240" imgH="253800" progId="Equation.DSMT4">
                  <p:embed/>
                </p:oleObj>
              </mc:Choice>
              <mc:Fallback>
                <p:oleObj name="Equation" r:id="rId3" imgW="3162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1196752"/>
                        <a:ext cx="678338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前凸带形 13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P54  19.20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5536" y="116632"/>
            <a:ext cx="177484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rgbClr val="2943C7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600" b="1" dirty="0">
                <a:solidFill>
                  <a:srgbClr val="2943C7"/>
                </a:solidFill>
              </a:rPr>
              <a:t>变换</a:t>
            </a:r>
            <a:r>
              <a:rPr lang="zh-CN" altLang="en-US" sz="2600" b="1" dirty="0" smtClean="0">
                <a:solidFill>
                  <a:srgbClr val="2943C7"/>
                </a:solidFill>
              </a:rPr>
              <a:t>题型</a:t>
            </a:r>
            <a:endParaRPr lang="zh-CN" altLang="en-US" sz="2600" b="1" dirty="0">
              <a:solidFill>
                <a:srgbClr val="2943C7"/>
              </a:solidFill>
            </a:endParaRPr>
          </a:p>
          <a:p>
            <a:endParaRPr lang="zh-CN" altLang="en-US" sz="2600" b="1" dirty="0"/>
          </a:p>
        </p:txBody>
      </p:sp>
      <p:sp>
        <p:nvSpPr>
          <p:cNvPr id="3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四</a:t>
            </a:r>
            <a:r>
              <a:rPr lang="zh-CN" altLang="en-US" dirty="0" smtClean="0"/>
              <a:t> </a:t>
            </a:r>
            <a:r>
              <a:rPr lang="zh-CN" altLang="en-US" sz="2800" dirty="0" smtClean="0"/>
              <a:t>求</a:t>
            </a:r>
            <a:endParaRPr lang="en-US" altLang="zh-CN" sz="2800" dirty="0" smtClean="0"/>
          </a:p>
          <a:p>
            <a:r>
              <a:rPr lang="zh-CN" altLang="en-US" sz="2800" dirty="0" smtClean="0"/>
              <a:t>解</a:t>
            </a:r>
            <a:endParaRPr lang="en-US" altLang="zh-CN" sz="2800" dirty="0" smtClean="0"/>
          </a:p>
          <a:p>
            <a:r>
              <a:rPr lang="zh-CN" altLang="en-US" sz="2800" dirty="0" smtClean="0"/>
              <a:t>矩</a:t>
            </a:r>
            <a:endParaRPr lang="en-US" altLang="zh-CN" sz="2800" dirty="0" smtClean="0"/>
          </a:p>
          <a:p>
            <a:r>
              <a:rPr lang="zh-CN" altLang="en-US" sz="2800" dirty="0" smtClean="0"/>
              <a:t>阵</a:t>
            </a:r>
            <a:endParaRPr lang="en-US" altLang="zh-CN" sz="2800" dirty="0" smtClean="0"/>
          </a:p>
          <a:p>
            <a:r>
              <a:rPr lang="zh-CN" altLang="en-US" sz="2800" dirty="0" smtClean="0"/>
              <a:t>方</a:t>
            </a:r>
            <a:endParaRPr lang="en-US" altLang="zh-CN" sz="2800" dirty="0" smtClean="0"/>
          </a:p>
          <a:p>
            <a:r>
              <a:rPr lang="zh-CN" altLang="en-US" sz="2800" dirty="0" smtClean="0"/>
              <a:t>程</a:t>
            </a:r>
            <a:endParaRPr lang="en-US" altLang="zh-CN" sz="28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59532" y="2204864"/>
            <a:ext cx="7632848" cy="843845"/>
            <a:chOff x="359532" y="2852936"/>
            <a:chExt cx="7632848" cy="843845"/>
          </a:xfrm>
        </p:grpSpPr>
        <p:sp>
          <p:nvSpPr>
            <p:cNvPr id="34" name="Text Box 2"/>
            <p:cNvSpPr txBox="1">
              <a:spLocks noChangeArrowheads="1"/>
            </p:cNvSpPr>
            <p:nvPr/>
          </p:nvSpPr>
          <p:spPr bwMode="auto">
            <a:xfrm>
              <a:off x="359532" y="2852936"/>
              <a:ext cx="763284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 smtClean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已知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等式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中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，通过左乘或右乘一个矩阵，想办法去掉一些多余的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矩阵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如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               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等；</a:t>
              </a:r>
              <a:endParaRPr kumimoji="1" lang="zh-CN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6027481"/>
                </p:ext>
              </p:extLst>
            </p:nvPr>
          </p:nvGraphicFramePr>
          <p:xfrm>
            <a:off x="3563888" y="3209418"/>
            <a:ext cx="1035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5" name="Equation" r:id="rId5" imgW="482391" imgH="228501" progId="Equation.DSMT4">
                    <p:embed/>
                  </p:oleObj>
                </mc:Choice>
                <mc:Fallback>
                  <p:oleObj name="Equation" r:id="rId5" imgW="482391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3209418"/>
                          <a:ext cx="1035050" cy="487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395536" y="2996952"/>
            <a:ext cx="7632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移项，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含有未知矩阵的放在等号左端，不含未知矩阵的移到等号右端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395536" y="3789040"/>
            <a:ext cx="7848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提取未知矩阵，变成三种常规题型之一</a:t>
            </a:r>
            <a:r>
              <a:rPr kumimoji="1" lang="zh-CN" altLang="zh-CN" sz="2400" b="1" dirty="0" smtClean="0">
                <a:solidFill>
                  <a:srgbClr val="000000"/>
                </a:solidFill>
              </a:rPr>
              <a:t>。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467544" y="1671191"/>
            <a:ext cx="2736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通用三步：</a:t>
            </a:r>
            <a:endParaRPr kumimoji="1" lang="en-US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266569"/>
              </p:ext>
            </p:extLst>
          </p:nvPr>
        </p:nvGraphicFramePr>
        <p:xfrm>
          <a:off x="2114550" y="5011738"/>
          <a:ext cx="25590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6" name="Equation" r:id="rId7" imgW="1193760" imgH="203040" progId="Equation.DSMT4">
                  <p:embed/>
                </p:oleObj>
              </mc:Choice>
              <mc:Fallback>
                <p:oleObj name="Equation" r:id="rId7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5011738"/>
                        <a:ext cx="255905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378647"/>
              </p:ext>
            </p:extLst>
          </p:nvPr>
        </p:nvGraphicFramePr>
        <p:xfrm>
          <a:off x="1003349" y="4293096"/>
          <a:ext cx="45767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7" name="Equation" r:id="rId9" imgW="2133360" imgH="203040" progId="Equation.DSMT4">
                  <p:embed/>
                </p:oleObj>
              </mc:Choice>
              <mc:Fallback>
                <p:oleObj name="Equation" r:id="rId9" imgW="2133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49" y="4293096"/>
                        <a:ext cx="457676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1043608" y="4725144"/>
            <a:ext cx="792088" cy="648072"/>
            <a:chOff x="3779912" y="4529782"/>
            <a:chExt cx="792088" cy="648072"/>
          </a:xfrm>
        </p:grpSpPr>
        <p:sp>
          <p:nvSpPr>
            <p:cNvPr id="30" name="右箭头 29"/>
            <p:cNvSpPr/>
            <p:nvPr/>
          </p:nvSpPr>
          <p:spPr>
            <a:xfrm>
              <a:off x="3881624" y="4935538"/>
              <a:ext cx="690376" cy="24231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79912" y="4529782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 smtClean="0"/>
                <a:t>移项</a:t>
              </a:r>
              <a:endParaRPr lang="zh-CN" altLang="en-US" sz="2200" b="1" dirty="0"/>
            </a:p>
          </p:txBody>
        </p:sp>
      </p:grp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779980"/>
              </p:ext>
            </p:extLst>
          </p:nvPr>
        </p:nvGraphicFramePr>
        <p:xfrm>
          <a:off x="809625" y="5510213"/>
          <a:ext cx="28051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8" name="Equation" r:id="rId11" imgW="1307880" imgH="203040" progId="Equation.DSMT4">
                  <p:embed/>
                </p:oleObj>
              </mc:Choice>
              <mc:Fallback>
                <p:oleObj name="Equation" r:id="rId11" imgW="1307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5510213"/>
                        <a:ext cx="2805113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右箭头 39"/>
          <p:cNvSpPr/>
          <p:nvPr/>
        </p:nvSpPr>
        <p:spPr>
          <a:xfrm>
            <a:off x="482396" y="5609902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3794764" y="5609902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98021"/>
              </p:ext>
            </p:extLst>
          </p:nvPr>
        </p:nvGraphicFramePr>
        <p:xfrm>
          <a:off x="4197126" y="5486400"/>
          <a:ext cx="27511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9" name="Equation" r:id="rId13" imgW="1282680" imgH="228600" progId="Equation.DSMT4">
                  <p:embed/>
                </p:oleObj>
              </mc:Choice>
              <mc:Fallback>
                <p:oleObj name="Equation" r:id="rId13" imgW="1282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126" y="5486400"/>
                        <a:ext cx="275113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995E2A-5C6E-4659-8968-0398B851D261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5796136" y="4470211"/>
            <a:ext cx="21944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提取未知矩阵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注意两点：</a:t>
            </a:r>
            <a:endParaRPr kumimoji="1" lang="en-US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2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14" grpId="0" animBg="1"/>
      <p:bldP spid="37" grpId="0"/>
      <p:bldP spid="39" grpId="0"/>
      <p:bldP spid="41" grpId="0"/>
      <p:bldP spid="40" grpId="0" animBg="1"/>
      <p:bldP spid="42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95536" y="404664"/>
            <a:ext cx="79057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把矩阵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的行换成同序数的列得到的新矩阵，叫做   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转置矩阵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，记作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0" name="矩形 19"/>
          <p:cNvSpPr/>
          <p:nvPr/>
        </p:nvSpPr>
        <p:spPr>
          <a:xfrm>
            <a:off x="179512" y="385500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2117C6-6B33-4955-9223-5169BD26C51C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200" dirty="0" smtClean="0">
              <a:solidFill>
                <a:srgbClr val="000000"/>
              </a:solidFill>
            </a:endParaRPr>
          </a:p>
          <a:p>
            <a:endParaRPr lang="en-US" altLang="zh-CN" sz="3200" dirty="0">
              <a:solidFill>
                <a:srgbClr val="000000"/>
              </a:solidFill>
            </a:endParaRPr>
          </a:p>
          <a:p>
            <a:endParaRPr lang="en-US" altLang="zh-CN" sz="3200" dirty="0" smtClean="0">
              <a:solidFill>
                <a:srgbClr val="000000"/>
              </a:solidFill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</a:rPr>
              <a:t>复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endParaRPr lang="en-US" altLang="zh-CN" sz="3200" dirty="0">
              <a:solidFill>
                <a:srgbClr val="000000"/>
              </a:solidFill>
            </a:endParaRPr>
          </a:p>
          <a:p>
            <a:endParaRPr lang="en-US" altLang="zh-CN" sz="3200" dirty="0" smtClean="0">
              <a:solidFill>
                <a:srgbClr val="000000"/>
              </a:solidFill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</a:rPr>
              <a:t>习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67544" y="1543323"/>
            <a:ext cx="5256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7D"/>
                </a:solidFill>
                <a:latin typeface="Times New Roman" pitchFamily="18" charset="0"/>
                <a:ea typeface="楷体_GB2312" pitchFamily="49" charset="-122"/>
              </a:rPr>
              <a:t>转置矩阵的运算性质</a:t>
            </a:r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574322"/>
              </p:ext>
            </p:extLst>
          </p:nvPr>
        </p:nvGraphicFramePr>
        <p:xfrm>
          <a:off x="1958008" y="2407419"/>
          <a:ext cx="2114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3" imgW="977900" imgH="228600" progId="Equation.DSMT4">
                  <p:embed/>
                </p:oleObj>
              </mc:Choice>
              <mc:Fallback>
                <p:oleObj name="Equation" r:id="rId3" imgW="97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008" y="2407419"/>
                        <a:ext cx="21145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186049"/>
              </p:ext>
            </p:extLst>
          </p:nvPr>
        </p:nvGraphicFramePr>
        <p:xfrm>
          <a:off x="1958008" y="3199507"/>
          <a:ext cx="34020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Equation" r:id="rId5" imgW="1574800" imgH="228600" progId="Equation.DSMT4">
                  <p:embed/>
                </p:oleObj>
              </mc:Choice>
              <mc:Fallback>
                <p:oleObj name="Equation" r:id="rId5" imgW="1574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008" y="3199507"/>
                        <a:ext cx="3402013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911216"/>
              </p:ext>
            </p:extLst>
          </p:nvPr>
        </p:nvGraphicFramePr>
        <p:xfrm>
          <a:off x="2025650" y="4063603"/>
          <a:ext cx="2413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Equation" r:id="rId7" imgW="1117600" imgH="228600" progId="Equation.DSMT4">
                  <p:embed/>
                </p:oleObj>
              </mc:Choice>
              <mc:Fallback>
                <p:oleObj name="Equation" r:id="rId7" imgW="1117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4063603"/>
                        <a:ext cx="24130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795961"/>
              </p:ext>
            </p:extLst>
          </p:nvPr>
        </p:nvGraphicFramePr>
        <p:xfrm>
          <a:off x="2070026" y="4927699"/>
          <a:ext cx="32940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Equation" r:id="rId9" imgW="1523880" imgH="241200" progId="Equation.DSMT4">
                  <p:embed/>
                </p:oleObj>
              </mc:Choice>
              <mc:Fallback>
                <p:oleObj name="Equation" r:id="rId9" imgW="1523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026" y="4927699"/>
                        <a:ext cx="329406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14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0" grpId="0" animBg="1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7236296" y="2420888"/>
            <a:ext cx="648072" cy="4082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084168" y="2444695"/>
            <a:ext cx="648072" cy="4082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000000"/>
                </a:solidFill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</a:rPr>
              <a:t>逆</a:t>
            </a:r>
            <a:r>
              <a:rPr lang="zh-CN" altLang="zh-CN" sz="3600" dirty="0">
                <a:solidFill>
                  <a:srgbClr val="000000"/>
                </a:solidFill>
              </a:rPr>
              <a:t>矩阵的定义、性质与计算</a:t>
            </a:r>
            <a:endParaRPr lang="zh-CN" altLang="en-US" sz="36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8640"/>
            <a:ext cx="17748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变换题型</a:t>
            </a:r>
            <a:endParaRPr lang="zh-CN" altLang="en-US" sz="2600" b="1" dirty="0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29733" y="692696"/>
            <a:ext cx="7776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练习：</a:t>
            </a:r>
            <a:r>
              <a:rPr kumimoji="1" lang="zh-CN" altLang="en-US" sz="2400" b="1" dirty="0" smtClean="0"/>
              <a:t>解下列矩阵方程</a:t>
            </a:r>
            <a:endParaRPr kumimoji="1"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914510"/>
              </p:ext>
            </p:extLst>
          </p:nvPr>
        </p:nvGraphicFramePr>
        <p:xfrm>
          <a:off x="744538" y="1341438"/>
          <a:ext cx="68087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0" name="Equation" r:id="rId3" imgW="3174840" imgH="495000" progId="Equation.DSMT4">
                  <p:embed/>
                </p:oleObj>
              </mc:Choice>
              <mc:Fallback>
                <p:oleObj name="Equation" r:id="rId3" imgW="31748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1341438"/>
                        <a:ext cx="6808787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252237"/>
              </p:ext>
            </p:extLst>
          </p:nvPr>
        </p:nvGraphicFramePr>
        <p:xfrm>
          <a:off x="2972991" y="5157192"/>
          <a:ext cx="27511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1" name="Equation" r:id="rId5" imgW="1282700" imgH="254000" progId="Equation.DSMT4">
                  <p:embed/>
                </p:oleObj>
              </mc:Choice>
              <mc:Fallback>
                <p:oleObj name="Equation" r:id="rId5" imgW="1282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2991" y="5157192"/>
                        <a:ext cx="275113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前凸带形 13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P54  19.20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49" name="Group 2"/>
          <p:cNvGrpSpPr>
            <a:grpSpLocks/>
          </p:cNvGrpSpPr>
          <p:nvPr/>
        </p:nvGrpSpPr>
        <p:grpSpPr bwMode="auto">
          <a:xfrm>
            <a:off x="2025572" y="4850039"/>
            <a:ext cx="4585186" cy="1099241"/>
            <a:chOff x="2688" y="1536"/>
            <a:chExt cx="3024" cy="2367"/>
          </a:xfrm>
        </p:grpSpPr>
        <p:sp>
          <p:nvSpPr>
            <p:cNvPr id="50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5536" y="188640"/>
            <a:ext cx="177484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rgbClr val="2943C7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600" b="1" dirty="0">
                <a:solidFill>
                  <a:srgbClr val="2943C7"/>
                </a:solidFill>
              </a:rPr>
              <a:t>变换</a:t>
            </a:r>
            <a:r>
              <a:rPr lang="zh-CN" altLang="en-US" sz="2600" b="1" dirty="0" smtClean="0">
                <a:solidFill>
                  <a:srgbClr val="2943C7"/>
                </a:solidFill>
              </a:rPr>
              <a:t>题型</a:t>
            </a:r>
            <a:endParaRPr lang="zh-CN" altLang="en-US" sz="2600" b="1" dirty="0">
              <a:solidFill>
                <a:srgbClr val="2943C7"/>
              </a:solidFill>
            </a:endParaRPr>
          </a:p>
          <a:p>
            <a:endParaRPr lang="zh-CN" altLang="en-US" sz="2600" b="1" dirty="0"/>
          </a:p>
        </p:txBody>
      </p:sp>
      <p:sp>
        <p:nvSpPr>
          <p:cNvPr id="3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四</a:t>
            </a:r>
            <a:r>
              <a:rPr lang="zh-CN" altLang="en-US" dirty="0" smtClean="0"/>
              <a:t> </a:t>
            </a:r>
            <a:r>
              <a:rPr lang="zh-CN" altLang="en-US" sz="2800" dirty="0" smtClean="0"/>
              <a:t>求</a:t>
            </a:r>
            <a:endParaRPr lang="en-US" altLang="zh-CN" sz="2800" dirty="0" smtClean="0"/>
          </a:p>
          <a:p>
            <a:r>
              <a:rPr lang="zh-CN" altLang="en-US" sz="2800" dirty="0" smtClean="0"/>
              <a:t>解</a:t>
            </a:r>
            <a:endParaRPr lang="en-US" altLang="zh-CN" sz="2800" dirty="0" smtClean="0"/>
          </a:p>
          <a:p>
            <a:r>
              <a:rPr lang="zh-CN" altLang="en-US" sz="2800" dirty="0" smtClean="0"/>
              <a:t>矩</a:t>
            </a:r>
            <a:endParaRPr lang="en-US" altLang="zh-CN" sz="2800" dirty="0" smtClean="0"/>
          </a:p>
          <a:p>
            <a:r>
              <a:rPr lang="zh-CN" altLang="en-US" sz="2800" dirty="0" smtClean="0"/>
              <a:t>阵</a:t>
            </a:r>
            <a:endParaRPr lang="en-US" altLang="zh-CN" sz="2800" dirty="0" smtClean="0"/>
          </a:p>
          <a:p>
            <a:r>
              <a:rPr lang="zh-CN" altLang="en-US" sz="2800" dirty="0" smtClean="0"/>
              <a:t>方</a:t>
            </a:r>
            <a:endParaRPr lang="en-US" altLang="zh-CN" sz="2800" dirty="0" smtClean="0"/>
          </a:p>
          <a:p>
            <a:r>
              <a:rPr lang="zh-CN" altLang="en-US" sz="2800" dirty="0" smtClean="0"/>
              <a:t>程</a:t>
            </a:r>
            <a:endParaRPr lang="en-US" altLang="zh-CN" sz="28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083920"/>
              </p:ext>
            </p:extLst>
          </p:nvPr>
        </p:nvGraphicFramePr>
        <p:xfrm>
          <a:off x="436512" y="2402086"/>
          <a:ext cx="77358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2" name="Equation" r:id="rId7" imgW="3606480" imgH="228600" progId="Equation.DSMT4">
                  <p:embed/>
                </p:oleObj>
              </mc:Choice>
              <mc:Fallback>
                <p:oleObj name="Equation" r:id="rId7" imgW="3606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12" y="2402086"/>
                        <a:ext cx="77358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099054"/>
              </p:ext>
            </p:extLst>
          </p:nvPr>
        </p:nvGraphicFramePr>
        <p:xfrm>
          <a:off x="1043608" y="2852936"/>
          <a:ext cx="46847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3" name="Equation" r:id="rId9" imgW="2184120" imgH="203040" progId="Equation.DSMT4">
                  <p:embed/>
                </p:oleObj>
              </mc:Choice>
              <mc:Fallback>
                <p:oleObj name="Equation" r:id="rId9" imgW="2184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852936"/>
                        <a:ext cx="46847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540833"/>
              </p:ext>
            </p:extLst>
          </p:nvPr>
        </p:nvGraphicFramePr>
        <p:xfrm>
          <a:off x="1223963" y="3284538"/>
          <a:ext cx="31051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4" name="Equation" r:id="rId11" imgW="1447560" imgH="228600" progId="Equation.DSMT4">
                  <p:embed/>
                </p:oleObj>
              </mc:Choice>
              <mc:Fallback>
                <p:oleObj name="Equation" r:id="rId11" imgW="1447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3284538"/>
                        <a:ext cx="31051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735182"/>
              </p:ext>
            </p:extLst>
          </p:nvPr>
        </p:nvGraphicFramePr>
        <p:xfrm>
          <a:off x="1150938" y="3771826"/>
          <a:ext cx="31051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5" name="Equation" r:id="rId13" imgW="1447560" imgH="228600" progId="Equation.DSMT4">
                  <p:embed/>
                </p:oleObj>
              </mc:Choice>
              <mc:Fallback>
                <p:oleObj name="Equation" r:id="rId13" imgW="1447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771826"/>
                        <a:ext cx="31051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725498"/>
              </p:ext>
            </p:extLst>
          </p:nvPr>
        </p:nvGraphicFramePr>
        <p:xfrm>
          <a:off x="1050925" y="4275138"/>
          <a:ext cx="3378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6" name="Equation" r:id="rId15" imgW="1574640" imgH="228600" progId="Equation.DSMT4">
                  <p:embed/>
                </p:oleObj>
              </mc:Choice>
              <mc:Fallback>
                <p:oleObj name="Equation" r:id="rId15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4275138"/>
                        <a:ext cx="33782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17479"/>
              </p:ext>
            </p:extLst>
          </p:nvPr>
        </p:nvGraphicFramePr>
        <p:xfrm>
          <a:off x="4475163" y="4292600"/>
          <a:ext cx="33242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7" name="Equation" r:id="rId17" imgW="1549080" imgH="228600" progId="Equation.DSMT4">
                  <p:embed/>
                </p:oleObj>
              </mc:Choice>
              <mc:Fallback>
                <p:oleObj name="Equation" r:id="rId17" imgW="1549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4292600"/>
                        <a:ext cx="33242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FD99E7-D910-4499-99E8-5BCAF88C6DC8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6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000000"/>
                </a:solidFill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</a:rPr>
              <a:t>逆</a:t>
            </a:r>
            <a:r>
              <a:rPr lang="zh-CN" altLang="zh-CN" sz="3600" dirty="0">
                <a:solidFill>
                  <a:srgbClr val="000000"/>
                </a:solidFill>
              </a:rPr>
              <a:t>矩阵的定义、性质与计算</a:t>
            </a:r>
            <a:endParaRPr lang="zh-CN" altLang="en-US" sz="36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8640"/>
            <a:ext cx="177484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rgbClr val="2943C7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600" b="1" dirty="0">
                <a:solidFill>
                  <a:srgbClr val="2943C7"/>
                </a:solidFill>
              </a:rPr>
              <a:t>变换</a:t>
            </a:r>
            <a:r>
              <a:rPr lang="zh-CN" altLang="en-US" sz="2600" b="1" dirty="0" smtClean="0">
                <a:solidFill>
                  <a:srgbClr val="2943C7"/>
                </a:solidFill>
              </a:rPr>
              <a:t>题型</a:t>
            </a:r>
            <a:endParaRPr lang="zh-CN" altLang="en-US" sz="2600" b="1" dirty="0">
              <a:solidFill>
                <a:srgbClr val="2943C7"/>
              </a:solidFill>
            </a:endParaRPr>
          </a:p>
          <a:p>
            <a:endParaRPr lang="zh-CN" altLang="en-US" sz="2600" b="1" dirty="0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29733" y="692696"/>
            <a:ext cx="7776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练习：</a:t>
            </a:r>
            <a:r>
              <a:rPr kumimoji="1" lang="zh-CN" altLang="en-US" sz="2400" b="1" dirty="0" smtClean="0"/>
              <a:t>解下列矩阵方程</a:t>
            </a:r>
            <a:endParaRPr kumimoji="1"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498532"/>
              </p:ext>
            </p:extLst>
          </p:nvPr>
        </p:nvGraphicFramePr>
        <p:xfrm>
          <a:off x="395536" y="1114946"/>
          <a:ext cx="585628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5" name="Equation" r:id="rId3" imgW="2730240" imgH="698400" progId="Equation.DSMT4">
                  <p:embed/>
                </p:oleObj>
              </mc:Choice>
              <mc:Fallback>
                <p:oleObj name="Equation" r:id="rId3" imgW="2730240" imgH="69840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14946"/>
                        <a:ext cx="5856288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274123"/>
              </p:ext>
            </p:extLst>
          </p:nvPr>
        </p:nvGraphicFramePr>
        <p:xfrm>
          <a:off x="251520" y="3203178"/>
          <a:ext cx="661987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6" name="Equation" r:id="rId5" imgW="3085920" imgH="698400" progId="Equation.DSMT4">
                  <p:embed/>
                </p:oleObj>
              </mc:Choice>
              <mc:Fallback>
                <p:oleObj name="Equation" r:id="rId5" imgW="3085920" imgH="69840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203178"/>
                        <a:ext cx="6619875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764948"/>
              </p:ext>
            </p:extLst>
          </p:nvPr>
        </p:nvGraphicFramePr>
        <p:xfrm>
          <a:off x="5483225" y="1862138"/>
          <a:ext cx="234156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7" name="Equation" r:id="rId7" imgW="1091880" imgH="939600" progId="Equation.DSMT4">
                  <p:embed/>
                </p:oleObj>
              </mc:Choice>
              <mc:Fallback>
                <p:oleObj name="Equation" r:id="rId7" imgW="1091880" imgH="93960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1862138"/>
                        <a:ext cx="2341563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353105"/>
              </p:ext>
            </p:extLst>
          </p:nvPr>
        </p:nvGraphicFramePr>
        <p:xfrm>
          <a:off x="4615705" y="4355306"/>
          <a:ext cx="3268663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8" name="Equation" r:id="rId9" imgW="1524000" imgH="698500" progId="Equation.DSMT4">
                  <p:embed/>
                </p:oleObj>
              </mc:Choice>
              <mc:Fallback>
                <p:oleObj name="Equation" r:id="rId9" imgW="1524000" imgH="69850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5705" y="4355306"/>
                        <a:ext cx="3268663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前凸带形 13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P54  17.18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5367275" y="1916146"/>
            <a:ext cx="2664297" cy="1807561"/>
            <a:chOff x="2688" y="1457"/>
            <a:chExt cx="3024" cy="2447"/>
          </a:xfrm>
        </p:grpSpPr>
        <p:sp>
          <p:nvSpPr>
            <p:cNvPr id="17" name="Line 3"/>
            <p:cNvSpPr>
              <a:spLocks noChangeShapeType="1"/>
            </p:cNvSpPr>
            <p:nvPr/>
          </p:nvSpPr>
          <p:spPr bwMode="auto">
            <a:xfrm>
              <a:off x="2688" y="1458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2688" y="1458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2688" y="3895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2688" y="3895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rot="16200000">
              <a:off x="1512" y="2681"/>
              <a:ext cx="244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rot="16200000">
              <a:off x="4414" y="2659"/>
              <a:ext cx="2437" cy="3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4427984" y="4078257"/>
            <a:ext cx="3744416" cy="1871023"/>
            <a:chOff x="2688" y="1536"/>
            <a:chExt cx="3024" cy="2367"/>
          </a:xfrm>
        </p:grpSpPr>
        <p:sp>
          <p:nvSpPr>
            <p:cNvPr id="30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四</a:t>
            </a:r>
            <a:r>
              <a:rPr lang="zh-CN" altLang="en-US" dirty="0" smtClean="0"/>
              <a:t> </a:t>
            </a:r>
            <a:r>
              <a:rPr lang="zh-CN" altLang="en-US" sz="2800" dirty="0" smtClean="0"/>
              <a:t>求</a:t>
            </a:r>
            <a:endParaRPr lang="en-US" altLang="zh-CN" sz="2800" dirty="0" smtClean="0"/>
          </a:p>
          <a:p>
            <a:r>
              <a:rPr lang="zh-CN" altLang="en-US" sz="2800" dirty="0" smtClean="0"/>
              <a:t>解</a:t>
            </a:r>
            <a:endParaRPr lang="en-US" altLang="zh-CN" sz="2800" dirty="0" smtClean="0"/>
          </a:p>
          <a:p>
            <a:r>
              <a:rPr lang="zh-CN" altLang="en-US" sz="2800" dirty="0" smtClean="0"/>
              <a:t>矩</a:t>
            </a:r>
            <a:endParaRPr lang="en-US" altLang="zh-CN" sz="2800" dirty="0" smtClean="0"/>
          </a:p>
          <a:p>
            <a:r>
              <a:rPr lang="zh-CN" altLang="en-US" sz="2800" dirty="0" smtClean="0"/>
              <a:t>阵</a:t>
            </a:r>
            <a:endParaRPr lang="en-US" altLang="zh-CN" sz="2800" dirty="0" smtClean="0"/>
          </a:p>
          <a:p>
            <a:r>
              <a:rPr lang="zh-CN" altLang="en-US" sz="2800" dirty="0" smtClean="0"/>
              <a:t>方</a:t>
            </a:r>
            <a:endParaRPr lang="en-US" altLang="zh-CN" sz="2800" dirty="0" smtClean="0"/>
          </a:p>
          <a:p>
            <a:r>
              <a:rPr lang="zh-CN" altLang="en-US" sz="2800" dirty="0" smtClean="0"/>
              <a:t>程</a:t>
            </a:r>
            <a:endParaRPr lang="en-US" altLang="zh-CN" sz="28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677280"/>
              </p:ext>
            </p:extLst>
          </p:nvPr>
        </p:nvGraphicFramePr>
        <p:xfrm>
          <a:off x="514350" y="2670175"/>
          <a:ext cx="1816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9" name="Equation" r:id="rId11" imgW="1815840" imgH="279360" progId="Equation.DSMT4">
                  <p:embed/>
                </p:oleObj>
              </mc:Choice>
              <mc:Fallback>
                <p:oleObj name="Equation" r:id="rId11" imgW="1815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350" y="2670175"/>
                        <a:ext cx="1816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477490"/>
              </p:ext>
            </p:extLst>
          </p:nvPr>
        </p:nvGraphicFramePr>
        <p:xfrm>
          <a:off x="2638425" y="2636838"/>
          <a:ext cx="2552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0" name="Equation" r:id="rId13" imgW="2552400" imgH="355320" progId="Equation.DSMT4">
                  <p:embed/>
                </p:oleObj>
              </mc:Choice>
              <mc:Fallback>
                <p:oleObj name="Equation" r:id="rId13" imgW="2552400" imgH="35532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636838"/>
                        <a:ext cx="2552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338412"/>
              </p:ext>
            </p:extLst>
          </p:nvPr>
        </p:nvGraphicFramePr>
        <p:xfrm>
          <a:off x="611560" y="4564930"/>
          <a:ext cx="23971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1" name="Equation" r:id="rId15" imgW="1117440" imgH="190440" progId="Equation.DSMT4">
                  <p:embed/>
                </p:oleObj>
              </mc:Choice>
              <mc:Fallback>
                <p:oleObj name="Equation" r:id="rId15" imgW="1117440" imgH="1904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564930"/>
                        <a:ext cx="239712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237726"/>
              </p:ext>
            </p:extLst>
          </p:nvPr>
        </p:nvGraphicFramePr>
        <p:xfrm>
          <a:off x="596776" y="5013176"/>
          <a:ext cx="37592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2" name="Equation" r:id="rId17" imgW="1752480" imgH="203040" progId="Equation.DSMT4">
                  <p:embed/>
                </p:oleObj>
              </mc:Choice>
              <mc:Fallback>
                <p:oleObj name="Equation" r:id="rId17" imgW="1752480" imgH="203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76" y="5013176"/>
                        <a:ext cx="37592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949231"/>
              </p:ext>
            </p:extLst>
          </p:nvPr>
        </p:nvGraphicFramePr>
        <p:xfrm>
          <a:off x="611560" y="5475634"/>
          <a:ext cx="34036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" name="Equation" r:id="rId19" imgW="1587240" imgH="203040" progId="Equation.DSMT4">
                  <p:embed/>
                </p:oleObj>
              </mc:Choice>
              <mc:Fallback>
                <p:oleObj name="Equation" r:id="rId19" imgW="1587240" imgH="2030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475634"/>
                        <a:ext cx="34036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8F1162-BEFC-4A8B-AA17-EF39034F90DB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/>
              <a:t> 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</a:t>
            </a:r>
            <a:endParaRPr lang="en-US" altLang="zh-CN" sz="2800" dirty="0"/>
          </a:p>
        </p:txBody>
      </p:sp>
      <p:sp>
        <p:nvSpPr>
          <p:cNvPr id="43" name="圆角矩形 42"/>
          <p:cNvSpPr/>
          <p:nvPr/>
        </p:nvSpPr>
        <p:spPr>
          <a:xfrm>
            <a:off x="1631232" y="661699"/>
            <a:ext cx="6534940" cy="9397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1675992" y="1955981"/>
            <a:ext cx="6534940" cy="8774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83"/>
          <p:cNvSpPr>
            <a:spLocks noChangeArrowheads="1"/>
          </p:cNvSpPr>
          <p:nvPr/>
        </p:nvSpPr>
        <p:spPr bwMode="auto">
          <a:xfrm>
            <a:off x="1907704" y="2163880"/>
            <a:ext cx="6318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怎样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伴随矩阵求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的逆矩阵</a:t>
            </a:r>
          </a:p>
        </p:txBody>
      </p:sp>
      <p:sp>
        <p:nvSpPr>
          <p:cNvPr id="47" name="左大括号 46"/>
          <p:cNvSpPr/>
          <p:nvPr/>
        </p:nvSpPr>
        <p:spPr bwMode="auto">
          <a:xfrm>
            <a:off x="182329" y="874428"/>
            <a:ext cx="1097990" cy="4354772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07704" y="900761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逆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矩阵的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逆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矩阵的性质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626716" y="3212976"/>
            <a:ext cx="6534940" cy="9397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671476" y="4507258"/>
            <a:ext cx="6534940" cy="8774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83"/>
          <p:cNvSpPr>
            <a:spLocks noChangeArrowheads="1"/>
          </p:cNvSpPr>
          <p:nvPr/>
        </p:nvSpPr>
        <p:spPr bwMode="auto">
          <a:xfrm>
            <a:off x="1903188" y="4715157"/>
            <a:ext cx="6318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求解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矩阵方程的基本方法</a:t>
            </a:r>
          </a:p>
        </p:txBody>
      </p:sp>
      <p:sp>
        <p:nvSpPr>
          <p:cNvPr id="53" name="矩形 52"/>
          <p:cNvSpPr/>
          <p:nvPr/>
        </p:nvSpPr>
        <p:spPr>
          <a:xfrm>
            <a:off x="1903188" y="3452038"/>
            <a:ext cx="5078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逆矩阵的三种常用方法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1601490"/>
            <a:ext cx="288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请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回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答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99D262-E7A8-4A57-A12C-E99399394AF5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2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0" animBg="1"/>
      <p:bldP spid="50" grpId="0" animBg="1"/>
      <p:bldP spid="51" grpId="0" animBg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/>
              <a:t>六  </a:t>
            </a:r>
            <a:r>
              <a:rPr lang="zh-CN" altLang="en-US" sz="2800" dirty="0" smtClean="0"/>
              <a:t>课</a:t>
            </a:r>
            <a:endParaRPr lang="en-US" altLang="zh-CN" sz="2800" dirty="0" smtClean="0"/>
          </a:p>
          <a:p>
            <a:r>
              <a:rPr lang="zh-CN" altLang="en-US" sz="2800" dirty="0" smtClean="0"/>
              <a:t>本</a:t>
            </a:r>
            <a:endParaRPr lang="en-US" altLang="zh-CN" sz="2800" dirty="0" smtClean="0"/>
          </a:p>
          <a:p>
            <a:r>
              <a:rPr lang="zh-CN" altLang="en-US" sz="2800" dirty="0" smtClean="0"/>
              <a:t>知</a:t>
            </a:r>
            <a:endParaRPr lang="en-US" altLang="zh-CN" sz="2800" dirty="0" smtClean="0"/>
          </a:p>
          <a:p>
            <a:r>
              <a:rPr lang="zh-CN" altLang="en-US" sz="2800" dirty="0" smtClean="0"/>
              <a:t>识</a:t>
            </a:r>
            <a:endParaRPr lang="en-US" altLang="zh-CN" sz="2800" dirty="0" smtClean="0"/>
          </a:p>
          <a:p>
            <a:r>
              <a:rPr lang="zh-CN" altLang="en-US" sz="2800" dirty="0" smtClean="0"/>
              <a:t>之</a:t>
            </a:r>
            <a:endParaRPr lang="en-US" altLang="zh-CN" sz="2800" dirty="0" smtClean="0"/>
          </a:p>
          <a:p>
            <a:r>
              <a:rPr lang="zh-CN" altLang="en-US" sz="2800" dirty="0" smtClean="0"/>
              <a:t>延</a:t>
            </a:r>
            <a:endParaRPr lang="en-US" altLang="zh-CN" sz="2800" dirty="0" smtClean="0"/>
          </a:p>
          <a:p>
            <a:r>
              <a:rPr lang="zh-CN" altLang="en-US" sz="2800" dirty="0" smtClean="0"/>
              <a:t>伸</a:t>
            </a:r>
            <a:endParaRPr lang="en-US" altLang="zh-C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717323"/>
            <a:ext cx="26677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zh-CN" sz="2600" b="1" dirty="0" smtClean="0"/>
              <a:t>求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600" b="1" dirty="0"/>
              <a:t>的逆矩阵：</a:t>
            </a:r>
            <a:endParaRPr lang="zh-CN" altLang="en-US" sz="26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395536" y="116632"/>
            <a:ext cx="5040560" cy="527026"/>
            <a:chOff x="395536" y="360512"/>
            <a:chExt cx="5040560" cy="527026"/>
          </a:xfrm>
        </p:grpSpPr>
        <p:sp>
          <p:nvSpPr>
            <p:cNvPr id="4" name="TextBox 3"/>
            <p:cNvSpPr txBox="1"/>
            <p:nvPr/>
          </p:nvSpPr>
          <p:spPr>
            <a:xfrm>
              <a:off x="395536" y="360512"/>
              <a:ext cx="504056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 </a:t>
              </a:r>
              <a:r>
                <a:rPr lang="zh-CN" altLang="zh-CN" sz="2600" b="1" dirty="0" smtClean="0">
                  <a:solidFill>
                    <a:srgbClr val="3399FF"/>
                  </a:solidFill>
                </a:rPr>
                <a:t>公式</a:t>
              </a:r>
              <a:r>
                <a:rPr lang="en-US" altLang="zh-CN" sz="2600" b="1" dirty="0" smtClean="0">
                  <a:solidFill>
                    <a:srgbClr val="3399FF"/>
                  </a:solidFill>
                </a:rPr>
                <a:t>                                </a:t>
              </a:r>
              <a:r>
                <a:rPr lang="zh-CN" altLang="zh-CN" sz="2600" b="1" dirty="0" smtClean="0">
                  <a:solidFill>
                    <a:srgbClr val="3399FF"/>
                  </a:solidFill>
                </a:rPr>
                <a:t>之妙用</a:t>
              </a:r>
              <a:endParaRPr lang="zh-CN" altLang="zh-CN" sz="2600" b="1" dirty="0">
                <a:solidFill>
                  <a:srgbClr val="3399FF"/>
                </a:solidFill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7210530"/>
                </p:ext>
              </p:extLst>
            </p:nvPr>
          </p:nvGraphicFramePr>
          <p:xfrm>
            <a:off x="1259632" y="371600"/>
            <a:ext cx="2314575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94" name="Equation" r:id="rId3" imgW="1079032" imgH="241195" progId="Equation.DSMT4">
                    <p:embed/>
                  </p:oleObj>
                </mc:Choice>
                <mc:Fallback>
                  <p:oleObj name="Equation" r:id="rId3" imgW="1079032" imgH="241195" progId="Equation.DSMT4">
                    <p:embed/>
                    <p:pic>
                      <p:nvPicPr>
                        <p:cNvPr id="0" name="Picture 5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371600"/>
                          <a:ext cx="2314575" cy="515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336887"/>
              </p:ext>
            </p:extLst>
          </p:nvPr>
        </p:nvGraphicFramePr>
        <p:xfrm>
          <a:off x="3003550" y="548680"/>
          <a:ext cx="3459163" cy="8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95" name="Equation" r:id="rId5" imgW="1612900" imgH="469900" progId="Equation.DSMT4">
                  <p:embed/>
                </p:oleObj>
              </mc:Choice>
              <mc:Fallback>
                <p:oleObj name="Equation" r:id="rId5" imgW="1612900" imgH="469900" progId="Equation.DSMT4">
                  <p:embed/>
                  <p:pic>
                    <p:nvPicPr>
                      <p:cNvPr id="0" name="Picture 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548680"/>
                        <a:ext cx="3459163" cy="8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箭头 16"/>
          <p:cNvSpPr/>
          <p:nvPr/>
        </p:nvSpPr>
        <p:spPr>
          <a:xfrm>
            <a:off x="1957387" y="2337133"/>
            <a:ext cx="474352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02681"/>
              </p:ext>
            </p:extLst>
          </p:nvPr>
        </p:nvGraphicFramePr>
        <p:xfrm>
          <a:off x="6472758" y="548680"/>
          <a:ext cx="1771650" cy="865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96" name="Equation" r:id="rId7" imgW="825500" imgH="457200" progId="Equation.DSMT4">
                  <p:embed/>
                </p:oleObj>
              </mc:Choice>
              <mc:Fallback>
                <p:oleObj name="Equation" r:id="rId7" imgW="825500" imgH="457200" progId="Equation.DSMT4">
                  <p:embed/>
                  <p:pic>
                    <p:nvPicPr>
                      <p:cNvPr id="0" name="Picture 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758" y="548680"/>
                        <a:ext cx="1771650" cy="865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555159"/>
              </p:ext>
            </p:extLst>
          </p:nvPr>
        </p:nvGraphicFramePr>
        <p:xfrm>
          <a:off x="849832" y="1374155"/>
          <a:ext cx="4714875" cy="902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97" name="Equation" r:id="rId9" imgW="2197100" imgH="457200" progId="Equation.DSMT4">
                  <p:embed/>
                </p:oleObj>
              </mc:Choice>
              <mc:Fallback>
                <p:oleObj name="Equation" r:id="rId9" imgW="2197100" imgH="457200" progId="Equation.DSMT4">
                  <p:embed/>
                  <p:pic>
                    <p:nvPicPr>
                      <p:cNvPr id="0" name="Picture 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832" y="1374155"/>
                        <a:ext cx="4714875" cy="9027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467544" y="2204864"/>
            <a:ext cx="1488330" cy="492443"/>
            <a:chOff x="561877" y="2492896"/>
            <a:chExt cx="1488330" cy="492443"/>
          </a:xfrm>
        </p:grpSpPr>
        <p:sp>
          <p:nvSpPr>
            <p:cNvPr id="12" name="TextBox 11"/>
            <p:cNvSpPr txBox="1"/>
            <p:nvPr/>
          </p:nvSpPr>
          <p:spPr>
            <a:xfrm>
              <a:off x="561877" y="2492896"/>
              <a:ext cx="76976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b="1" dirty="0" smtClean="0">
                  <a:latin typeface="Times New Roman" pitchFamily="18" charset="0"/>
                  <a:cs typeface="Times New Roman" pitchFamily="18" charset="0"/>
                </a:rPr>
                <a:t>2.</a:t>
              </a:r>
              <a:r>
                <a:rPr lang="zh-CN" altLang="en-US" sz="2600" b="1" dirty="0" smtClean="0">
                  <a:latin typeface="Times New Roman" pitchFamily="18" charset="0"/>
                  <a:cs typeface="Times New Roman" pitchFamily="18" charset="0"/>
                </a:rPr>
                <a:t>求</a:t>
              </a:r>
              <a:endParaRPr lang="zh-CN" altLang="en-US" sz="2600" b="1" dirty="0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0980632"/>
                </p:ext>
              </p:extLst>
            </p:nvPr>
          </p:nvGraphicFramePr>
          <p:xfrm>
            <a:off x="1259632" y="2492896"/>
            <a:ext cx="79057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98" name="Equation" r:id="rId11" imgW="368300" imgH="228600" progId="Equation.DSMT4">
                    <p:embed/>
                  </p:oleObj>
                </mc:Choice>
                <mc:Fallback>
                  <p:oleObj name="Equation" r:id="rId11" imgW="368300" imgH="228600" progId="Equation.DSMT4">
                    <p:embed/>
                    <p:pic>
                      <p:nvPicPr>
                        <p:cNvPr id="0" name="Picture 5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2492896"/>
                          <a:ext cx="790575" cy="450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921120"/>
              </p:ext>
            </p:extLst>
          </p:nvPr>
        </p:nvGraphicFramePr>
        <p:xfrm>
          <a:off x="2469107" y="2060848"/>
          <a:ext cx="568096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99" name="Equation" r:id="rId13" imgW="2781300" imgH="406400" progId="Equation.DSMT4">
                  <p:embed/>
                </p:oleObj>
              </mc:Choice>
              <mc:Fallback>
                <p:oleObj name="Equation" r:id="rId13" imgW="2781300" imgH="406400" progId="Equation.DSMT4">
                  <p:embed/>
                  <p:pic>
                    <p:nvPicPr>
                      <p:cNvPr id="0" name="Picture 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107" y="2060848"/>
                        <a:ext cx="5680968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731110"/>
              </p:ext>
            </p:extLst>
          </p:nvPr>
        </p:nvGraphicFramePr>
        <p:xfrm>
          <a:off x="2389435" y="2743324"/>
          <a:ext cx="55610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0" name="Equation" r:id="rId15" imgW="2590800" imgH="457200" progId="Equation.DSMT4">
                  <p:embed/>
                </p:oleObj>
              </mc:Choice>
              <mc:Fallback>
                <p:oleObj name="Equation" r:id="rId15" imgW="2590800" imgH="457200" progId="Equation.DSMT4">
                  <p:embed/>
                  <p:pic>
                    <p:nvPicPr>
                      <p:cNvPr id="0" name="Picture 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435" y="2743324"/>
                        <a:ext cx="556101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467544" y="2826945"/>
            <a:ext cx="1489843" cy="492443"/>
            <a:chOff x="561877" y="3512621"/>
            <a:chExt cx="1489843" cy="492443"/>
          </a:xfrm>
        </p:grpSpPr>
        <p:sp>
          <p:nvSpPr>
            <p:cNvPr id="19" name="TextBox 18"/>
            <p:cNvSpPr txBox="1"/>
            <p:nvPr/>
          </p:nvSpPr>
          <p:spPr>
            <a:xfrm>
              <a:off x="561877" y="3512621"/>
              <a:ext cx="76976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b="1" dirty="0" smtClean="0">
                  <a:latin typeface="Times New Roman" pitchFamily="18" charset="0"/>
                  <a:cs typeface="Times New Roman" pitchFamily="18" charset="0"/>
                </a:rPr>
                <a:t>3.</a:t>
              </a:r>
              <a:r>
                <a:rPr lang="zh-CN" altLang="en-US" sz="2600" b="1" dirty="0" smtClean="0">
                  <a:latin typeface="Times New Roman" pitchFamily="18" charset="0"/>
                  <a:cs typeface="Times New Roman" pitchFamily="18" charset="0"/>
                </a:rPr>
                <a:t>求</a:t>
              </a:r>
              <a:endParaRPr lang="zh-CN" altLang="en-US" sz="2600" b="1" dirty="0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3990123"/>
                </p:ext>
              </p:extLst>
            </p:nvPr>
          </p:nvGraphicFramePr>
          <p:xfrm>
            <a:off x="1261145" y="3554214"/>
            <a:ext cx="79057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01" name="Equation" r:id="rId17" imgW="368300" imgH="228600" progId="Equation.DSMT4">
                    <p:embed/>
                  </p:oleObj>
                </mc:Choice>
                <mc:Fallback>
                  <p:oleObj name="Equation" r:id="rId17" imgW="368300" imgH="228600" progId="Equation.DSMT4">
                    <p:embed/>
                    <p:pic>
                      <p:nvPicPr>
                        <p:cNvPr id="0" name="Picture 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145" y="3554214"/>
                          <a:ext cx="790575" cy="450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右箭头 20"/>
          <p:cNvSpPr/>
          <p:nvPr/>
        </p:nvSpPr>
        <p:spPr>
          <a:xfrm>
            <a:off x="1843075" y="3026366"/>
            <a:ext cx="474352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467544" y="3429000"/>
            <a:ext cx="2641971" cy="576263"/>
            <a:chOff x="561877" y="4149080"/>
            <a:chExt cx="2641971" cy="576263"/>
          </a:xfrm>
        </p:grpSpPr>
        <p:sp>
          <p:nvSpPr>
            <p:cNvPr id="22" name="TextBox 21"/>
            <p:cNvSpPr txBox="1"/>
            <p:nvPr/>
          </p:nvSpPr>
          <p:spPr>
            <a:xfrm>
              <a:off x="561877" y="4160693"/>
              <a:ext cx="110479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2600" b="1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zh-CN" altLang="en-US" sz="2600" b="1" dirty="0" smtClean="0">
                  <a:latin typeface="Times New Roman" pitchFamily="18" charset="0"/>
                  <a:cs typeface="Times New Roman" pitchFamily="18" charset="0"/>
                </a:rPr>
                <a:t>证明</a:t>
              </a:r>
              <a:endParaRPr lang="zh-CN" altLang="en-US" sz="2600" b="1" dirty="0"/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1224249"/>
                </p:ext>
              </p:extLst>
            </p:nvPr>
          </p:nvGraphicFramePr>
          <p:xfrm>
            <a:off x="1622698" y="4149080"/>
            <a:ext cx="1581150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02" name="Equation" r:id="rId19" imgW="736600" imgH="292100" progId="Equation.DSMT4">
                    <p:embed/>
                  </p:oleObj>
                </mc:Choice>
                <mc:Fallback>
                  <p:oleObj name="Equation" r:id="rId19" imgW="736600" imgH="292100" progId="Equation.DSMT4">
                    <p:embed/>
                    <p:pic>
                      <p:nvPicPr>
                        <p:cNvPr id="0" name="Picture 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698" y="4149080"/>
                          <a:ext cx="1581150" cy="576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539552" y="3933056"/>
            <a:ext cx="7776864" cy="839465"/>
            <a:chOff x="539552" y="4725144"/>
            <a:chExt cx="7776864" cy="839465"/>
          </a:xfrm>
        </p:grpSpPr>
        <p:sp>
          <p:nvSpPr>
            <p:cNvPr id="24" name="TextBox 23"/>
            <p:cNvSpPr txBox="1"/>
            <p:nvPr/>
          </p:nvSpPr>
          <p:spPr>
            <a:xfrm>
              <a:off x="539552" y="4736558"/>
              <a:ext cx="777686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FF"/>
                  </a:solidFill>
                </a:rPr>
                <a:t>证明：</a:t>
              </a:r>
              <a:r>
                <a:rPr lang="zh-CN" altLang="zh-CN" sz="2200" b="1" dirty="0"/>
                <a:t>先</a:t>
              </a:r>
              <a:r>
                <a:rPr lang="zh-CN" altLang="zh-CN" sz="2200" b="1" dirty="0" smtClean="0"/>
                <a:t>证明若</a:t>
              </a:r>
              <a:r>
                <a:rPr lang="en-US" altLang="zh-CN" sz="2200" b="1" dirty="0" smtClean="0"/>
                <a:t>            </a:t>
              </a:r>
              <a:r>
                <a:rPr lang="zh-CN" altLang="en-US" sz="2200" b="1" dirty="0"/>
                <a:t> </a:t>
              </a:r>
              <a:r>
                <a:rPr lang="zh-CN" altLang="en-US" sz="2200" b="1" dirty="0" smtClean="0"/>
                <a:t> </a:t>
              </a:r>
              <a:r>
                <a:rPr lang="en-US" altLang="zh-CN" sz="2200" b="1" dirty="0" smtClean="0"/>
                <a:t> ,  </a:t>
              </a:r>
              <a:r>
                <a:rPr lang="zh-CN" altLang="zh-CN" sz="2200" b="1" dirty="0" smtClean="0"/>
                <a:t>则</a:t>
              </a:r>
              <a:r>
                <a:rPr lang="en-US" altLang="zh-CN" sz="2200" b="1" dirty="0" smtClean="0"/>
                <a:t>                 </a:t>
              </a:r>
              <a:r>
                <a:rPr lang="zh-CN" altLang="zh-CN" sz="2200" b="1" dirty="0" smtClean="0"/>
                <a:t>。</a:t>
              </a:r>
              <a:r>
                <a:rPr lang="zh-CN" altLang="zh-CN" sz="2200" b="1" dirty="0"/>
                <a:t>反证法，</a:t>
              </a:r>
              <a:r>
                <a:rPr lang="zh-CN" altLang="zh-CN" sz="2200" b="1" dirty="0" smtClean="0"/>
                <a:t>设</a:t>
              </a:r>
              <a:r>
                <a:rPr lang="en-US" altLang="zh-CN" sz="2200" b="1" dirty="0" smtClean="0"/>
                <a:t>                 </a:t>
              </a:r>
              <a:r>
                <a:rPr lang="zh-CN" altLang="zh-CN" sz="2200" b="1" dirty="0" smtClean="0"/>
                <a:t>，</a:t>
              </a:r>
              <a:r>
                <a:rPr lang="zh-CN" altLang="zh-CN" sz="2200" b="1" dirty="0"/>
                <a:t>则</a:t>
              </a:r>
              <a:r>
                <a:rPr lang="en-US" altLang="zh-CN" sz="2200" b="1" dirty="0"/>
                <a:t> </a:t>
              </a:r>
              <a:r>
                <a:rPr lang="en-US" altLang="zh-CN" sz="2200" b="1" dirty="0" smtClean="0"/>
                <a:t>      </a:t>
              </a:r>
              <a:r>
                <a:rPr lang="zh-CN" altLang="zh-CN" sz="2200" b="1" dirty="0" smtClean="0"/>
                <a:t>可逆</a:t>
              </a:r>
              <a:r>
                <a:rPr lang="zh-CN" altLang="zh-CN" sz="2200" b="1" dirty="0"/>
                <a:t>，</a:t>
              </a:r>
              <a:r>
                <a:rPr lang="zh-CN" altLang="zh-CN" sz="2200" b="1" dirty="0" smtClean="0"/>
                <a:t>由</a:t>
              </a:r>
              <a:r>
                <a:rPr lang="en-US" altLang="zh-CN" sz="2200" b="1" dirty="0" smtClean="0"/>
                <a:t>                                  </a:t>
              </a:r>
              <a:r>
                <a:rPr lang="zh-CN" altLang="zh-CN" sz="2200" b="1" dirty="0" smtClean="0"/>
                <a:t>，得</a:t>
              </a:r>
              <a:r>
                <a:rPr lang="en-US" altLang="zh-CN" sz="2200" b="1" dirty="0" smtClean="0"/>
                <a:t> </a:t>
              </a:r>
              <a:r>
                <a:rPr lang="en-US" altLang="zh-CN" sz="2200" b="1" i="1" dirty="0" smtClean="0">
                  <a:latin typeface="Times New Roman" pitchFamily="18" charset="0"/>
                  <a:cs typeface="Times New Roman" pitchFamily="18" charset="0"/>
                </a:rPr>
                <a:t>A=</a:t>
              </a:r>
              <a:r>
                <a:rPr lang="en-US" altLang="zh-CN" sz="2200" b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zh-CN" sz="2200" b="1" dirty="0" smtClean="0"/>
                <a:t>，与</a:t>
              </a:r>
              <a:r>
                <a:rPr lang="en-US" altLang="zh-CN" sz="2200" b="1" dirty="0" smtClean="0"/>
                <a:t>       </a:t>
              </a:r>
              <a:r>
                <a:rPr lang="zh-CN" altLang="zh-CN" sz="2200" b="1" dirty="0" smtClean="0"/>
                <a:t>可逆</a:t>
              </a:r>
              <a:r>
                <a:rPr lang="zh-CN" altLang="zh-CN" sz="2200" b="1" dirty="0"/>
                <a:t>矛盾。</a:t>
              </a:r>
              <a:endParaRPr lang="zh-CN" altLang="en-US" sz="2200" b="1" dirty="0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2493121"/>
                </p:ext>
              </p:extLst>
            </p:nvPr>
          </p:nvGraphicFramePr>
          <p:xfrm>
            <a:off x="2496120" y="5085184"/>
            <a:ext cx="2147888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03" name="Equation" r:id="rId21" imgW="1002865" imgH="241195" progId="Equation.DSMT4">
                    <p:embed/>
                  </p:oleObj>
                </mc:Choice>
                <mc:Fallback>
                  <p:oleObj name="Equation" r:id="rId21" imgW="1002865" imgH="241195" progId="Equation.DSMT4">
                    <p:embed/>
                    <p:pic>
                      <p:nvPicPr>
                        <p:cNvPr id="0" name="Picture 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120" y="5085184"/>
                          <a:ext cx="2147888" cy="479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9813485"/>
                </p:ext>
              </p:extLst>
            </p:nvPr>
          </p:nvGraphicFramePr>
          <p:xfrm>
            <a:off x="2609801" y="4752950"/>
            <a:ext cx="954087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04" name="Equation" r:id="rId23" imgW="444307" imgH="241195" progId="Equation.DSMT4">
                    <p:embed/>
                  </p:oleObj>
                </mc:Choice>
                <mc:Fallback>
                  <p:oleObj name="Equation" r:id="rId23" imgW="444307" imgH="241195" progId="Equation.DSMT4">
                    <p:embed/>
                    <p:pic>
                      <p:nvPicPr>
                        <p:cNvPr id="0" name="Picture 5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801" y="4752950"/>
                          <a:ext cx="954087" cy="476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318259"/>
                </p:ext>
              </p:extLst>
            </p:nvPr>
          </p:nvGraphicFramePr>
          <p:xfrm>
            <a:off x="4084439" y="4725144"/>
            <a:ext cx="1063625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05" name="Equation" r:id="rId25" imgW="495085" imgH="279279" progId="Equation.DSMT4">
                    <p:embed/>
                  </p:oleObj>
                </mc:Choice>
                <mc:Fallback>
                  <p:oleObj name="Equation" r:id="rId25" imgW="495085" imgH="279279" progId="Equation.DSMT4">
                    <p:embed/>
                    <p:pic>
                      <p:nvPicPr>
                        <p:cNvPr id="0" name="Picture 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439" y="4725144"/>
                          <a:ext cx="1063625" cy="5040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0280245"/>
                </p:ext>
              </p:extLst>
            </p:nvPr>
          </p:nvGraphicFramePr>
          <p:xfrm>
            <a:off x="6892751" y="4735058"/>
            <a:ext cx="1063625" cy="494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06" name="Equation" r:id="rId27" imgW="495085" imgH="279279" progId="Equation.DSMT4">
                    <p:embed/>
                  </p:oleObj>
                </mc:Choice>
                <mc:Fallback>
                  <p:oleObj name="Equation" r:id="rId27" imgW="495085" imgH="279279" progId="Equation.DSMT4">
                    <p:embed/>
                    <p:pic>
                      <p:nvPicPr>
                        <p:cNvPr id="0" name="Picture 5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2751" y="4735058"/>
                          <a:ext cx="1063625" cy="4941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5532239"/>
                </p:ext>
              </p:extLst>
            </p:nvPr>
          </p:nvGraphicFramePr>
          <p:xfrm>
            <a:off x="946758" y="5067399"/>
            <a:ext cx="4349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07" name="Equation" r:id="rId29" imgW="203112" imgH="190417" progId="Equation.DSMT4">
                    <p:embed/>
                  </p:oleObj>
                </mc:Choice>
                <mc:Fallback>
                  <p:oleObj name="Equation" r:id="rId29" imgW="203112" imgH="190417" progId="Equation.DSMT4">
                    <p:embed/>
                    <p:pic>
                      <p:nvPicPr>
                        <p:cNvPr id="0" name="Picture 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758" y="5067399"/>
                          <a:ext cx="434975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6006247"/>
                </p:ext>
              </p:extLst>
            </p:nvPr>
          </p:nvGraphicFramePr>
          <p:xfrm>
            <a:off x="6297265" y="5085184"/>
            <a:ext cx="4349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08" name="Equation" r:id="rId31" imgW="203112" imgH="190417" progId="Equation.DSMT4">
                    <p:embed/>
                  </p:oleObj>
                </mc:Choice>
                <mc:Fallback>
                  <p:oleObj name="Equation" r:id="rId31" imgW="203112" imgH="190417" progId="Equation.DSMT4">
                    <p:embed/>
                    <p:pic>
                      <p:nvPicPr>
                        <p:cNvPr id="0" name="Picture 6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7265" y="5085184"/>
                          <a:ext cx="434975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946930" y="4725144"/>
            <a:ext cx="3985110" cy="477838"/>
            <a:chOff x="946930" y="4725144"/>
            <a:chExt cx="3985110" cy="477838"/>
          </a:xfrm>
        </p:grpSpPr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9485071"/>
                </p:ext>
              </p:extLst>
            </p:nvPr>
          </p:nvGraphicFramePr>
          <p:xfrm>
            <a:off x="2181592" y="4725144"/>
            <a:ext cx="950913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09" name="Equation" r:id="rId32" imgW="444307" imgH="241195" progId="Equation.DSMT4">
                    <p:embed/>
                  </p:oleObj>
                </mc:Choice>
                <mc:Fallback>
                  <p:oleObj name="Equation" r:id="rId32" imgW="444307" imgH="241195" progId="Equation.DSMT4">
                    <p:embed/>
                    <p:pic>
                      <p:nvPicPr>
                        <p:cNvPr id="0" name="Picture 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1592" y="4725144"/>
                          <a:ext cx="950913" cy="477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946930" y="4725144"/>
              <a:ext cx="39851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latin typeface="Times New Roman" pitchFamily="18" charset="0"/>
                  <a:cs typeface="Times New Roman" pitchFamily="18" charset="0"/>
                </a:rPr>
                <a:t>再</a:t>
              </a:r>
              <a:r>
                <a:rPr lang="zh-CN" altLang="en-US" sz="2200" b="1" dirty="0" smtClean="0">
                  <a:latin typeface="Times New Roman" pitchFamily="18" charset="0"/>
                  <a:cs typeface="Times New Roman" pitchFamily="18" charset="0"/>
                </a:rPr>
                <a:t>证明当              时，有</a:t>
              </a:r>
              <a:endParaRPr lang="zh-CN" altLang="en-US" sz="2200" b="1" dirty="0"/>
            </a:p>
          </p:txBody>
        </p:sp>
      </p:grp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906008"/>
              </p:ext>
            </p:extLst>
          </p:nvPr>
        </p:nvGraphicFramePr>
        <p:xfrm>
          <a:off x="4003725" y="4653136"/>
          <a:ext cx="15763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10" name="Equation" r:id="rId34" imgW="736600" imgH="292100" progId="Equation.DSMT4">
                  <p:embed/>
                </p:oleObj>
              </mc:Choice>
              <mc:Fallback>
                <p:oleObj name="Equation" r:id="rId34" imgW="736600" imgH="292100" progId="Equation.DSMT4">
                  <p:embed/>
                  <p:pic>
                    <p:nvPicPr>
                      <p:cNvPr id="0" name="Picture 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725" y="4653136"/>
                        <a:ext cx="157638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946930" y="5156441"/>
            <a:ext cx="4921214" cy="477838"/>
            <a:chOff x="946930" y="5608656"/>
            <a:chExt cx="4921214" cy="477838"/>
          </a:xfrm>
        </p:grpSpPr>
        <p:sp>
          <p:nvSpPr>
            <p:cNvPr id="35" name="TextBox 34"/>
            <p:cNvSpPr txBox="1"/>
            <p:nvPr/>
          </p:nvSpPr>
          <p:spPr>
            <a:xfrm>
              <a:off x="946930" y="5608656"/>
              <a:ext cx="49212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200" b="1" dirty="0" smtClean="0">
                  <a:latin typeface="Times New Roman" pitchFamily="18" charset="0"/>
                  <a:cs typeface="Times New Roman" pitchFamily="18" charset="0"/>
                </a:rPr>
                <a:t>等式</a:t>
              </a:r>
              <a:r>
                <a:rPr lang="en-US" altLang="zh-CN" sz="2200" b="1" dirty="0" smtClean="0">
                  <a:latin typeface="Times New Roman" pitchFamily="18" charset="0"/>
                  <a:cs typeface="Times New Roman" pitchFamily="18" charset="0"/>
                </a:rPr>
                <a:t>                       </a:t>
              </a:r>
              <a:r>
                <a:rPr lang="zh-CN" altLang="zh-CN" sz="2200" b="1" dirty="0" smtClean="0">
                  <a:latin typeface="Times New Roman" pitchFamily="18" charset="0"/>
                  <a:cs typeface="Times New Roman" pitchFamily="18" charset="0"/>
                </a:rPr>
                <a:t>两端</a:t>
              </a:r>
              <a:r>
                <a:rPr lang="zh-CN" altLang="zh-CN" sz="2200" b="1" dirty="0">
                  <a:latin typeface="Times New Roman" pitchFamily="18" charset="0"/>
                  <a:cs typeface="Times New Roman" pitchFamily="18" charset="0"/>
                </a:rPr>
                <a:t>取行列式，得到 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115443"/>
                </p:ext>
              </p:extLst>
            </p:nvPr>
          </p:nvGraphicFramePr>
          <p:xfrm>
            <a:off x="1616918" y="5608656"/>
            <a:ext cx="1658938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11" name="Equation" r:id="rId36" imgW="774364" imgH="241195" progId="Equation.DSMT4">
                    <p:embed/>
                  </p:oleObj>
                </mc:Choice>
                <mc:Fallback>
                  <p:oleObj name="Equation" r:id="rId36" imgW="774364" imgH="241195" progId="Equation.DSMT4">
                    <p:embed/>
                    <p:pic>
                      <p:nvPicPr>
                        <p:cNvPr id="0" name="Picture 6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918" y="5608656"/>
                          <a:ext cx="1658938" cy="477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086695"/>
              </p:ext>
            </p:extLst>
          </p:nvPr>
        </p:nvGraphicFramePr>
        <p:xfrm>
          <a:off x="5829448" y="5083398"/>
          <a:ext cx="17668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12" name="Equation" r:id="rId38" imgW="825500" imgH="292100" progId="Equation.DSMT4">
                  <p:embed/>
                </p:oleObj>
              </mc:Choice>
              <mc:Fallback>
                <p:oleObj name="Equation" r:id="rId38" imgW="825500" imgH="292100" progId="Equation.DSMT4">
                  <p:embed/>
                  <p:pic>
                    <p:nvPicPr>
                      <p:cNvPr id="0" name="Picture 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448" y="5083398"/>
                        <a:ext cx="176688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99241"/>
              </p:ext>
            </p:extLst>
          </p:nvPr>
        </p:nvGraphicFramePr>
        <p:xfrm>
          <a:off x="987298" y="5517232"/>
          <a:ext cx="35321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13" name="Equation" r:id="rId40" imgW="1651000" imgH="292100" progId="Equation.DSMT4">
                  <p:embed/>
                </p:oleObj>
              </mc:Choice>
              <mc:Fallback>
                <p:oleObj name="Equation" r:id="rId40" imgW="1651000" imgH="292100" progId="Equation.DSMT4">
                  <p:embed/>
                  <p:pic>
                    <p:nvPicPr>
                      <p:cNvPr id="0" name="Picture 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298" y="5517232"/>
                        <a:ext cx="3532187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6B3A35-9FDB-4BCC-8EF3-B237FE285F8F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书后习题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P53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9~20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23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24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题记住结果</a:t>
            </a:r>
            <a:endParaRPr lang="en-US" altLang="zh-CN" sz="4000" b="1" dirty="0" smtClean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15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21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22</a:t>
            </a:r>
            <a:r>
              <a:rPr lang="zh-CN" altLang="en-US" sz="4000" b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不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做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000000"/>
                </a:solidFill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</a:rPr>
              <a:t>逆</a:t>
            </a:r>
            <a:r>
              <a:rPr lang="zh-CN" altLang="zh-CN" dirty="0">
                <a:solidFill>
                  <a:srgbClr val="000000"/>
                </a:solidFill>
              </a:rPr>
              <a:t>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72C04E-B1EF-4195-9622-FC71E1EBCCD9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7C9846-D193-4D9A-A1E4-346B0A553E2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506091" y="148049"/>
            <a:ext cx="80359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阶方阵的元素所构成的行列式，叫做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方阵</a:t>
            </a:r>
            <a:r>
              <a:rPr kumimoji="1" lang="zh-CN" altLang="en-US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的行列式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，记作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det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0" name="矩形 9"/>
          <p:cNvSpPr/>
          <p:nvPr/>
        </p:nvSpPr>
        <p:spPr>
          <a:xfrm>
            <a:off x="323528" y="116632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10E772-8B7E-48CB-A414-67F8D4053F74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395536" y="1412776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7D"/>
                </a:solidFill>
                <a:latin typeface="Times New Roman" pitchFamily="18" charset="0"/>
                <a:ea typeface="楷体_GB2312" pitchFamily="49" charset="-122"/>
              </a:rPr>
              <a:t>方阵</a:t>
            </a:r>
            <a:r>
              <a:rPr kumimoji="1" lang="zh-CN" altLang="en-US" sz="2800" b="1" dirty="0">
                <a:solidFill>
                  <a:srgbClr val="00007D"/>
                </a:solidFill>
                <a:latin typeface="Times New Roman" pitchFamily="18" charset="0"/>
                <a:ea typeface="楷体_GB2312" pitchFamily="49" charset="-122"/>
              </a:rPr>
              <a:t>行列式</a:t>
            </a:r>
            <a:r>
              <a:rPr kumimoji="1" lang="zh-CN" altLang="en-US" sz="2800" b="1" dirty="0" smtClean="0">
                <a:solidFill>
                  <a:srgbClr val="00007D"/>
                </a:solidFill>
                <a:latin typeface="Times New Roman" pitchFamily="18" charset="0"/>
                <a:ea typeface="楷体_GB2312" pitchFamily="49" charset="-122"/>
              </a:rPr>
              <a:t>的运算</a:t>
            </a:r>
            <a:r>
              <a:rPr kumimoji="1" lang="zh-CN" altLang="en-US" sz="2800" b="1" dirty="0">
                <a:solidFill>
                  <a:srgbClr val="00007D"/>
                </a:solidFill>
                <a:latin typeface="Times New Roman" pitchFamily="18" charset="0"/>
                <a:ea typeface="楷体_GB2312" pitchFamily="49" charset="-122"/>
              </a:rPr>
              <a:t>性质</a:t>
            </a:r>
          </a:p>
        </p:txBody>
      </p:sp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759540"/>
              </p:ext>
            </p:extLst>
          </p:nvPr>
        </p:nvGraphicFramePr>
        <p:xfrm>
          <a:off x="1691680" y="2276872"/>
          <a:ext cx="1803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0" name="Equation" r:id="rId3" imgW="901309" imgH="279279" progId="Equation.DSMT4">
                  <p:embed/>
                </p:oleObj>
              </mc:Choice>
              <mc:Fallback>
                <p:oleObj name="Equation" r:id="rId3" imgW="901309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276872"/>
                        <a:ext cx="1803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958048"/>
              </p:ext>
            </p:extLst>
          </p:nvPr>
        </p:nvGraphicFramePr>
        <p:xfrm>
          <a:off x="1691680" y="3090416"/>
          <a:ext cx="2157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1" name="Equation" r:id="rId5" imgW="1079280" imgH="241200" progId="Equation.DSMT4">
                  <p:embed/>
                </p:oleObj>
              </mc:Choice>
              <mc:Fallback>
                <p:oleObj name="Equation" r:id="rId5" imgW="1079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090416"/>
                        <a:ext cx="21574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10718"/>
              </p:ext>
            </p:extLst>
          </p:nvPr>
        </p:nvGraphicFramePr>
        <p:xfrm>
          <a:off x="1705496" y="4005064"/>
          <a:ext cx="2157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2" name="Equation" r:id="rId7" imgW="1079280" imgH="241200" progId="Equation.DSMT4">
                  <p:embed/>
                </p:oleObj>
              </mc:Choice>
              <mc:Fallback>
                <p:oleObj name="Equation" r:id="rId7" imgW="1079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496" y="4005064"/>
                        <a:ext cx="21574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915307"/>
              </p:ext>
            </p:extLst>
          </p:nvPr>
        </p:nvGraphicFramePr>
        <p:xfrm>
          <a:off x="3937744" y="4026520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3" name="Equation" r:id="rId9" imgW="965200" imgH="241300" progId="Equation.DSMT4">
                  <p:embed/>
                </p:oleObj>
              </mc:Choice>
              <mc:Fallback>
                <p:oleObj name="Equation" r:id="rId9" imgW="965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744" y="4026520"/>
                        <a:ext cx="1930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288567"/>
              </p:ext>
            </p:extLst>
          </p:nvPr>
        </p:nvGraphicFramePr>
        <p:xfrm>
          <a:off x="3923928" y="4572992"/>
          <a:ext cx="1803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Equation" r:id="rId11" imgW="901440" imgH="291960" progId="Equation.DSMT4">
                  <p:embed/>
                </p:oleObj>
              </mc:Choice>
              <mc:Fallback>
                <p:oleObj name="Equation" r:id="rId11" imgW="9014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572992"/>
                        <a:ext cx="1803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200" dirty="0" smtClean="0">
              <a:solidFill>
                <a:srgbClr val="000000"/>
              </a:solidFill>
            </a:endParaRPr>
          </a:p>
          <a:p>
            <a:endParaRPr lang="en-US" altLang="zh-CN" sz="3200" dirty="0">
              <a:solidFill>
                <a:srgbClr val="000000"/>
              </a:solidFill>
            </a:endParaRPr>
          </a:p>
          <a:p>
            <a:endParaRPr lang="en-US" altLang="zh-CN" sz="3200" dirty="0" smtClean="0">
              <a:solidFill>
                <a:srgbClr val="000000"/>
              </a:solidFill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</a:rPr>
              <a:t>复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endParaRPr lang="en-US" altLang="zh-CN" sz="3200" dirty="0">
              <a:solidFill>
                <a:srgbClr val="000000"/>
              </a:solidFill>
            </a:endParaRPr>
          </a:p>
          <a:p>
            <a:endParaRPr lang="en-US" altLang="zh-CN" sz="3200" dirty="0" smtClean="0">
              <a:solidFill>
                <a:srgbClr val="000000"/>
              </a:solidFill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</a:rPr>
              <a:t>习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9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 animBg="1"/>
      <p:bldP spid="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复习余子式及代数余子式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9612" y="1415778"/>
            <a:ext cx="7772400" cy="615950"/>
            <a:chOff x="109612" y="1415778"/>
            <a:chExt cx="7772400" cy="615950"/>
          </a:xfrm>
        </p:grpSpPr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109612" y="1491978"/>
              <a:ext cx="777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把               称为元素   的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代数余子式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．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66812" y="1415778"/>
              <a:ext cx="3932237" cy="615950"/>
              <a:chOff x="566812" y="1415778"/>
              <a:chExt cx="3932237" cy="615950"/>
            </a:xfrm>
          </p:grpSpPr>
          <p:graphicFrame>
            <p:nvGraphicFramePr>
              <p:cNvPr id="34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1457465"/>
                  </p:ext>
                </p:extLst>
              </p:nvPr>
            </p:nvGraphicFramePr>
            <p:xfrm>
              <a:off x="566812" y="1415778"/>
              <a:ext cx="2295525" cy="615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78" name="Equation" r:id="rId3" imgW="1040948" imgH="279279" progId="Equation.DSMT4">
                      <p:embed/>
                    </p:oleObj>
                  </mc:Choice>
                  <mc:Fallback>
                    <p:oleObj name="Equation" r:id="rId3" imgW="1040948" imgH="27927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6812" y="1415778"/>
                            <a:ext cx="2295525" cy="6159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9087166"/>
                  </p:ext>
                </p:extLst>
              </p:nvPr>
            </p:nvGraphicFramePr>
            <p:xfrm>
              <a:off x="3995812" y="1487215"/>
              <a:ext cx="503237" cy="530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79" name="Equation" r:id="rId5" imgW="177646" imgH="241091" progId="Equation.DSMT4">
                      <p:embed/>
                    </p:oleObj>
                  </mc:Choice>
                  <mc:Fallback>
                    <p:oleObj name="Equation" r:id="rId5" imgW="177646" imgH="241091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812" y="1487215"/>
                            <a:ext cx="503237" cy="530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组合 3"/>
          <p:cNvGrpSpPr/>
          <p:nvPr/>
        </p:nvGrpSpPr>
        <p:grpSpPr>
          <a:xfrm>
            <a:off x="109612" y="188640"/>
            <a:ext cx="7924800" cy="1084263"/>
            <a:chOff x="109612" y="188640"/>
            <a:chExt cx="7924800" cy="1084263"/>
          </a:xfrm>
        </p:grpSpPr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109612" y="188640"/>
              <a:ext cx="7924800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在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n 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阶行列式中，把元素      所在的第   行和第    列划后，留下来的</a:t>
              </a:r>
              <a:r>
                <a:rPr kumimoji="1" lang="en-US" altLang="zh-CN" sz="2400" b="1" i="1" dirty="0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kumimoji="1" lang="zh-CN" altLang="en-US" b="1" i="1" dirty="0" smtClean="0">
                  <a:solidFill>
                    <a:srgbClr val="000000"/>
                  </a:solidFill>
                </a:rPr>
                <a:t>－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阶行列式叫做元素     的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余子式</a:t>
              </a:r>
              <a:r>
                <a:rPr kumimoji="1" lang="zh-CN" altLang="en-US" sz="2400" b="1" dirty="0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，记作        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. </a:t>
              </a:r>
            </a:p>
          </p:txBody>
        </p:sp>
        <p:graphicFrame>
          <p:nvGraphicFramePr>
            <p:cNvPr id="3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486354"/>
                </p:ext>
              </p:extLst>
            </p:nvPr>
          </p:nvGraphicFramePr>
          <p:xfrm>
            <a:off x="5219774" y="304528"/>
            <a:ext cx="22383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0" name="Equation" r:id="rId7" imgW="101468" imgH="177569" progId="Equation.DSMT4">
                    <p:embed/>
                  </p:oleObj>
                </mc:Choice>
                <mc:Fallback>
                  <p:oleObj name="Equation" r:id="rId7" imgW="10146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774" y="304528"/>
                          <a:ext cx="223838" cy="39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0189222"/>
                </p:ext>
              </p:extLst>
            </p:nvPr>
          </p:nvGraphicFramePr>
          <p:xfrm>
            <a:off x="6300862" y="315640"/>
            <a:ext cx="327025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1" name="Equation" r:id="rId9" imgW="126835" imgH="202936" progId="Equation.DSMT4">
                    <p:embed/>
                  </p:oleObj>
                </mc:Choice>
                <mc:Fallback>
                  <p:oleObj name="Equation" r:id="rId9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862" y="315640"/>
                          <a:ext cx="327025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0594556"/>
                </p:ext>
              </p:extLst>
            </p:nvPr>
          </p:nvGraphicFramePr>
          <p:xfrm>
            <a:off x="6966024" y="742678"/>
            <a:ext cx="558800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2" name="Equation" r:id="rId11" imgW="253890" imgH="241195" progId="Equation.DSMT4">
                    <p:embed/>
                  </p:oleObj>
                </mc:Choice>
                <mc:Fallback>
                  <p:oleObj name="Equation" r:id="rId11" imgW="253890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6024" y="742678"/>
                          <a:ext cx="558800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5746169"/>
                </p:ext>
              </p:extLst>
            </p:nvPr>
          </p:nvGraphicFramePr>
          <p:xfrm>
            <a:off x="4387924" y="741090"/>
            <a:ext cx="503238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3" name="Equation" r:id="rId13" imgW="177646" imgH="241091" progId="Equation.DSMT4">
                    <p:embed/>
                  </p:oleObj>
                </mc:Choice>
                <mc:Fallback>
                  <p:oleObj name="Equation" r:id="rId13" imgW="177646" imgH="2410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924" y="741090"/>
                          <a:ext cx="503238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190849"/>
                </p:ext>
              </p:extLst>
            </p:nvPr>
          </p:nvGraphicFramePr>
          <p:xfrm>
            <a:off x="3490987" y="263253"/>
            <a:ext cx="503237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4" name="Equation" r:id="rId14" imgW="177646" imgH="241091" progId="Equation.DSMT4">
                    <p:embed/>
                  </p:oleObj>
                </mc:Choice>
                <mc:Fallback>
                  <p:oleObj name="Equation" r:id="rId14" imgW="177646" imgH="2410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987" y="263253"/>
                          <a:ext cx="503237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76672" y="2445246"/>
            <a:ext cx="76200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行列式展开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行列式等于它的任一行（列）的各元素与其对应元素的代数余子式乘积之和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23528" y="3597374"/>
            <a:ext cx="76200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行列式展开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推论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行列式任一行（列）的各元素与另外一行对应元素的代数余子式乘积之和等于零。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031005"/>
              </p:ext>
            </p:extLst>
          </p:nvPr>
        </p:nvGraphicFramePr>
        <p:xfrm>
          <a:off x="1452563" y="4795490"/>
          <a:ext cx="44053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5" name="Equation" r:id="rId15" imgW="2666880" imgH="469800" progId="Equation.DSMT4">
                  <p:embed/>
                </p:oleObj>
              </mc:Choice>
              <mc:Fallback>
                <p:oleObj name="Equation" r:id="rId15" imgW="2666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4795490"/>
                        <a:ext cx="44053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64B1AF-14CB-4503-A596-485454A942AB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0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五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伴随矩阵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</a:rPr>
              <a:t>定义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23528" y="548680"/>
            <a:ext cx="803592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行列式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|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|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的各个元素的代数余子式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ij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所构成的如下矩阵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称为矩阵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伴随矩阵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968599"/>
              </p:ext>
            </p:extLst>
          </p:nvPr>
        </p:nvGraphicFramePr>
        <p:xfrm>
          <a:off x="2412678" y="1340843"/>
          <a:ext cx="34988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Equation" r:id="rId3" imgW="1752600" imgH="939800" progId="Equation.DSMT4">
                  <p:embed/>
                </p:oleObj>
              </mc:Choice>
              <mc:Fallback>
                <p:oleObj name="Equation" r:id="rId3" imgW="17526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678" y="1340843"/>
                        <a:ext cx="3498850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23528" y="4100289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计算</a:t>
            </a:r>
            <a:endParaRPr kumimoji="1" lang="zh-CN" altLang="en-US" sz="2400" b="1" dirty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180948"/>
              </p:ext>
            </p:extLst>
          </p:nvPr>
        </p:nvGraphicFramePr>
        <p:xfrm>
          <a:off x="1475656" y="4077072"/>
          <a:ext cx="1597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077072"/>
                        <a:ext cx="15970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46683" y="548680"/>
            <a:ext cx="1012949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335F7D-6E13-44D4-AB26-CA76ACE2D363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2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7"/>
          <p:cNvSpPr>
            <a:spLocks noChangeArrowheads="1"/>
          </p:cNvSpPr>
          <p:nvPr/>
        </p:nvSpPr>
        <p:spPr bwMode="auto">
          <a:xfrm rot="5400000" flipV="1">
            <a:off x="6711157" y="1794669"/>
            <a:ext cx="1727200" cy="503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 rot="5400000" flipH="1" flipV="1">
            <a:off x="5458619" y="1794669"/>
            <a:ext cx="1727200" cy="503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5400000" flipH="1" flipV="1">
            <a:off x="4737894" y="1794669"/>
            <a:ext cx="1727200" cy="503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2511425" y="2549525"/>
            <a:ext cx="2663825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2511425" y="1614488"/>
            <a:ext cx="2663825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2511425" y="1182688"/>
            <a:ext cx="2663825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2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43352"/>
              </p:ext>
            </p:extLst>
          </p:nvPr>
        </p:nvGraphicFramePr>
        <p:xfrm>
          <a:off x="2235200" y="1117600"/>
          <a:ext cx="573881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6" name="Equation" r:id="rId4" imgW="2869920" imgH="939600" progId="Equation.DSMT4">
                  <p:embed/>
                </p:oleObj>
              </mc:Choice>
              <mc:Fallback>
                <p:oleObj name="Equation" r:id="rId4" imgW="28699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117600"/>
                        <a:ext cx="5738813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五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伴随矩阵的性质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27" name="Object 46"/>
          <p:cNvGraphicFramePr>
            <a:graphicFrameLocks noChangeAspect="1"/>
          </p:cNvGraphicFramePr>
          <p:nvPr/>
        </p:nvGraphicFramePr>
        <p:xfrm>
          <a:off x="2195513" y="3662363"/>
          <a:ext cx="30718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7" name="Equation" r:id="rId6" imgW="1536700" imgH="927100" progId="Equation.DSMT4">
                  <p:embed/>
                </p:oleObj>
              </mc:Choice>
              <mc:Fallback>
                <p:oleObj name="Equation" r:id="rId6" imgW="15367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62363"/>
                        <a:ext cx="30718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455613" y="4937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性质</a:t>
            </a:r>
          </a:p>
        </p:txBody>
      </p:sp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1219200" y="455613"/>
          <a:ext cx="2746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8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5613"/>
                        <a:ext cx="2746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55613" y="1773238"/>
            <a:ext cx="1452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证明  </a:t>
            </a:r>
            <a:endParaRPr kumimoji="1" lang="zh-CN" altLang="en-US" sz="24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" name="Object 8"/>
          <p:cNvGraphicFramePr>
            <a:graphicFrameLocks noChangeAspect="1"/>
          </p:cNvGraphicFramePr>
          <p:nvPr/>
        </p:nvGraphicFramePr>
        <p:xfrm>
          <a:off x="1531938" y="1792288"/>
          <a:ext cx="6111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9" name="Equation" r:id="rId10" imgW="304668" imgH="190417" progId="Equation.DSMT4">
                  <p:embed/>
                </p:oleObj>
              </mc:Choice>
              <mc:Fallback>
                <p:oleObj name="Equation" r:id="rId10" imgW="304668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1792288"/>
                        <a:ext cx="6111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5219700" y="4376738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0" name="Equation" r:id="rId12" imgW="507780" imgH="203112" progId="Equation.DSMT4">
                  <p:embed/>
                </p:oleObj>
              </mc:Choice>
              <mc:Fallback>
                <p:oleObj name="Equation" r:id="rId12" imgW="50778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376738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3"/>
          <p:cNvGraphicFramePr>
            <a:graphicFrameLocks noChangeAspect="1"/>
          </p:cNvGraphicFramePr>
          <p:nvPr/>
        </p:nvGraphicFramePr>
        <p:xfrm>
          <a:off x="2195513" y="3662363"/>
          <a:ext cx="30718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1" name="Equation" r:id="rId14" imgW="1536700" imgH="927100" progId="Equation.DSMT4">
                  <p:embed/>
                </p:oleObj>
              </mc:Choice>
              <mc:Fallback>
                <p:oleObj name="Equation" r:id="rId14" imgW="15367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62363"/>
                        <a:ext cx="30718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4"/>
          <p:cNvGraphicFramePr>
            <a:graphicFrameLocks noChangeAspect="1"/>
          </p:cNvGraphicFramePr>
          <p:nvPr/>
        </p:nvGraphicFramePr>
        <p:xfrm>
          <a:off x="2195513" y="3662363"/>
          <a:ext cx="30718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2" name="Equation" r:id="rId16" imgW="1536700" imgH="927100" progId="Equation.DSMT4">
                  <p:embed/>
                </p:oleObj>
              </mc:Choice>
              <mc:Fallback>
                <p:oleObj name="Equation" r:id="rId16" imgW="15367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62363"/>
                        <a:ext cx="30718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5"/>
          <p:cNvGraphicFramePr>
            <a:graphicFrameLocks noChangeAspect="1"/>
          </p:cNvGraphicFramePr>
          <p:nvPr/>
        </p:nvGraphicFramePr>
        <p:xfrm>
          <a:off x="2195513" y="3662363"/>
          <a:ext cx="30718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3" name="Equation" r:id="rId18" imgW="1536700" imgH="927100" progId="Equation.DSMT4">
                  <p:embed/>
                </p:oleObj>
              </mc:Choice>
              <mc:Fallback>
                <p:oleObj name="Equation" r:id="rId18" imgW="15367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62363"/>
                        <a:ext cx="30718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8"/>
          <p:cNvGraphicFramePr>
            <a:graphicFrameLocks noChangeAspect="1"/>
          </p:cNvGraphicFramePr>
          <p:nvPr/>
        </p:nvGraphicFramePr>
        <p:xfrm>
          <a:off x="2195513" y="3662363"/>
          <a:ext cx="30718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4" name="Equation" r:id="rId20" imgW="1536700" imgH="927100" progId="Equation.DSMT4">
                  <p:embed/>
                </p:oleObj>
              </mc:Choice>
              <mc:Fallback>
                <p:oleObj name="Equation" r:id="rId20" imgW="15367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62363"/>
                        <a:ext cx="30718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471571"/>
              </p:ext>
            </p:extLst>
          </p:nvPr>
        </p:nvGraphicFramePr>
        <p:xfrm>
          <a:off x="2182813" y="3662363"/>
          <a:ext cx="30972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5" name="Equation" r:id="rId22" imgW="1549400" imgH="927100" progId="Equation.DSMT4">
                  <p:embed/>
                </p:oleObj>
              </mc:Choice>
              <mc:Fallback>
                <p:oleObj name="Equation" r:id="rId22" imgW="15494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662363"/>
                        <a:ext cx="30972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72E0CA-2EF0-40E9-BD0B-16FAE170C4F5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6" grpId="0" animBg="1"/>
      <p:bldP spid="36" grpId="1" animBg="1"/>
      <p:bldP spid="36" grpId="2" animBg="1"/>
      <p:bldP spid="36" grpId="3" animBg="1"/>
      <p:bldP spid="35" grpId="0" animBg="1"/>
      <p:bldP spid="35" grpId="1" animBg="1"/>
      <p:bldP spid="30" grpId="0" animBg="1"/>
      <p:bldP spid="30" grpId="1" animBg="1"/>
      <p:bldP spid="29" grpId="0" animBg="1"/>
      <p:bldP spid="29" grpId="1" animBg="1"/>
      <p:bldP spid="28" grpId="0" animBg="1"/>
      <p:bldP spid="28" grpId="1" animBg="1"/>
      <p:bldP spid="28" grpId="2" animBg="1"/>
      <p:bldP spid="28" grpId="3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458094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解</a:t>
            </a:r>
            <a:r>
              <a:rPr kumimoji="1" lang="zh-CN" altLang="en-US" sz="2400" b="1" dirty="0" smtClean="0">
                <a:solidFill>
                  <a:srgbClr val="0000FF"/>
                </a:solidFill>
                <a:sym typeface="Wingdings" pitchFamily="2" charset="2"/>
              </a:rPr>
              <a:t>：</a:t>
            </a:r>
            <a:endParaRPr kumimoji="1" lang="zh-CN" altLang="en-US" sz="2400" b="1" dirty="0" smtClean="0">
              <a:solidFill>
                <a:srgbClr val="000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1520" y="44624"/>
            <a:ext cx="6922393" cy="1437010"/>
            <a:chOff x="251520" y="44624"/>
            <a:chExt cx="6922393" cy="1497013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251520" y="519063"/>
              <a:ext cx="1766830" cy="480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</a:rPr>
                <a:t>例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</a:rPr>
                <a:t> </a:t>
              </a:r>
              <a:r>
                <a:rPr kumimoji="1" lang="en-US" altLang="zh-CN" sz="2400" b="1" dirty="0">
                  <a:solidFill>
                    <a:srgbClr val="0000FF"/>
                  </a:solidFill>
                </a:rPr>
                <a:t>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</a:rPr>
                <a:t>   </a:t>
              </a:r>
              <a:r>
                <a:rPr kumimoji="1" lang="zh-CN" altLang="zh-CN" sz="2400" b="1" dirty="0" smtClean="0">
                  <a:solidFill>
                    <a:srgbClr val="000000"/>
                  </a:solidFill>
                </a:rPr>
                <a:t>设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矩阵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3877898"/>
                </p:ext>
              </p:extLst>
            </p:nvPr>
          </p:nvGraphicFramePr>
          <p:xfrm>
            <a:off x="2130425" y="44624"/>
            <a:ext cx="2228850" cy="149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8" name="Equation" r:id="rId4" imgW="1040948" imgH="698197" progId="Equation.DSMT4">
                    <p:embed/>
                  </p:oleObj>
                </mc:Choice>
                <mc:Fallback>
                  <p:oleObj name="Equation" r:id="rId4" imgW="1040948" imgH="69819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425" y="44624"/>
                          <a:ext cx="2228850" cy="149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7570952"/>
                </p:ext>
              </p:extLst>
            </p:nvPr>
          </p:nvGraphicFramePr>
          <p:xfrm>
            <a:off x="4672013" y="619961"/>
            <a:ext cx="2501900" cy="54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9" name="Equation" r:id="rId6" imgW="1168200" imgH="253800" progId="Equation.DSMT4">
                    <p:embed/>
                  </p:oleObj>
                </mc:Choice>
                <mc:Fallback>
                  <p:oleObj name="Equation" r:id="rId6" imgW="1168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013" y="619961"/>
                          <a:ext cx="2501900" cy="54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40913"/>
              </p:ext>
            </p:extLst>
          </p:nvPr>
        </p:nvGraphicFramePr>
        <p:xfrm>
          <a:off x="1172815" y="1484784"/>
          <a:ext cx="95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0" name="Equation" r:id="rId8" imgW="444307" imgH="241195" progId="Equation.DSMT4">
                  <p:embed/>
                </p:oleObj>
              </mc:Choice>
              <mc:Fallback>
                <p:oleObj name="Equation" r:id="rId8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815" y="1484784"/>
                        <a:ext cx="95091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862029"/>
              </p:ext>
            </p:extLst>
          </p:nvPr>
        </p:nvGraphicFramePr>
        <p:xfrm>
          <a:off x="2411760" y="1412776"/>
          <a:ext cx="467360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1" name="Equation" r:id="rId10" imgW="2184400" imgH="698500" progId="Equation.DSMT4">
                  <p:embed/>
                </p:oleObj>
              </mc:Choice>
              <mc:Fallback>
                <p:oleObj name="Equation" r:id="rId10" imgW="21844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412776"/>
                        <a:ext cx="4673601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263976" y="2552489"/>
            <a:ext cx="490538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217856"/>
              </p:ext>
            </p:extLst>
          </p:nvPr>
        </p:nvGraphicFramePr>
        <p:xfrm>
          <a:off x="1403648" y="4425280"/>
          <a:ext cx="30702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2" name="Equation" r:id="rId12" imgW="1435100" imgH="711200" progId="Equation.DSMT4">
                  <p:embed/>
                </p:oleObj>
              </mc:Choice>
              <mc:Fallback>
                <p:oleObj name="Equation" r:id="rId12" imgW="14351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425280"/>
                        <a:ext cx="307022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313760"/>
              </p:ext>
            </p:extLst>
          </p:nvPr>
        </p:nvGraphicFramePr>
        <p:xfrm>
          <a:off x="2394619" y="3127425"/>
          <a:ext cx="4265613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3" name="Equation" r:id="rId14" imgW="1993900" imgH="698500" progId="Equation.DSMT4">
                  <p:embed/>
                </p:oleObj>
              </mc:Choice>
              <mc:Fallback>
                <p:oleObj name="Equation" r:id="rId14" imgW="19939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619" y="3127425"/>
                        <a:ext cx="4265613" cy="130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998851"/>
              </p:ext>
            </p:extLst>
          </p:nvPr>
        </p:nvGraphicFramePr>
        <p:xfrm>
          <a:off x="1957388" y="2557463"/>
          <a:ext cx="3857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4" name="Equation" r:id="rId16" imgW="1752600" imgH="279400" progId="Equation.DSMT4">
                  <p:embed/>
                </p:oleObj>
              </mc:Choice>
              <mc:Fallback>
                <p:oleObj name="Equation" r:id="rId16" imgW="1752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2557463"/>
                        <a:ext cx="38576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770957" y="2574305"/>
            <a:ext cx="1008955" cy="52310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84141"/>
              </p:ext>
            </p:extLst>
          </p:nvPr>
        </p:nvGraphicFramePr>
        <p:xfrm>
          <a:off x="4563666" y="4437112"/>
          <a:ext cx="2363788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5" name="Equation" r:id="rId18" imgW="1104840" imgH="698400" progId="Equation.DSMT4">
                  <p:embed/>
                </p:oleObj>
              </mc:Choice>
              <mc:Fallback>
                <p:oleObj name="Equation" r:id="rId18" imgW="11048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666" y="4437112"/>
                        <a:ext cx="2363788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五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伴随矩阵的</a:t>
            </a:r>
            <a:r>
              <a:rPr lang="zh-CN" altLang="en-US" dirty="0">
                <a:solidFill>
                  <a:srgbClr val="000000"/>
                </a:solidFill>
              </a:rPr>
              <a:t>计算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515AF2-C229-4290-AF43-C5B2AFEC8395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练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习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题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28596" y="275976"/>
            <a:ext cx="7000924" cy="1036637"/>
            <a:chOff x="428596" y="2392363"/>
            <a:chExt cx="7000924" cy="1036637"/>
          </a:xfrm>
        </p:grpSpPr>
        <p:sp>
          <p:nvSpPr>
            <p:cNvPr id="49" name="TextBox 48"/>
            <p:cNvSpPr txBox="1"/>
            <p:nvPr/>
          </p:nvSpPr>
          <p:spPr>
            <a:xfrm>
              <a:off x="428596" y="2643182"/>
              <a:ext cx="7000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1.</a:t>
              </a:r>
              <a:r>
                <a:rPr lang="zh-CN" altLang="en-US" sz="2400" b="1" dirty="0" smtClean="0">
                  <a:latin typeface="+mn-ea"/>
                </a:rPr>
                <a:t>设            求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5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8550625"/>
                </p:ext>
              </p:extLst>
            </p:nvPr>
          </p:nvGraphicFramePr>
          <p:xfrm>
            <a:off x="1076313" y="2392363"/>
            <a:ext cx="1852613" cy="1036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4" name="Equation" r:id="rId3" imgW="838200" imgH="469900" progId="Equation.DSMT4">
                    <p:embed/>
                  </p:oleObj>
                </mc:Choice>
                <mc:Fallback>
                  <p:oleObj name="Equation" r:id="rId3" imgW="8382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313" y="2392363"/>
                          <a:ext cx="1852613" cy="1036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3720149"/>
                </p:ext>
              </p:extLst>
            </p:nvPr>
          </p:nvGraphicFramePr>
          <p:xfrm>
            <a:off x="3244857" y="2643182"/>
            <a:ext cx="2327275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5" name="Equation" r:id="rId5" imgW="1054100" imgH="203200" progId="Equation.DSMT4">
                    <p:embed/>
                  </p:oleObj>
                </mc:Choice>
                <mc:Fallback>
                  <p:oleObj name="Equation" r:id="rId5" imgW="10541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4857" y="2643182"/>
                          <a:ext cx="2327275" cy="449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516665"/>
              </p:ext>
            </p:extLst>
          </p:nvPr>
        </p:nvGraphicFramePr>
        <p:xfrm>
          <a:off x="4058520" y="1284620"/>
          <a:ext cx="2241376" cy="1103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name="Equation" r:id="rId7" imgW="952087" imgH="469696" progId="Equation.DSMT4">
                  <p:embed/>
                </p:oleObj>
              </mc:Choice>
              <mc:Fallback>
                <p:oleObj name="Equation" r:id="rId7" imgW="952087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520" y="1284620"/>
                        <a:ext cx="2241376" cy="11037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3851920" y="980729"/>
            <a:ext cx="2718694" cy="1584176"/>
            <a:chOff x="2688" y="1536"/>
            <a:chExt cx="3024" cy="2367"/>
          </a:xfrm>
        </p:grpSpPr>
        <p:sp>
          <p:nvSpPr>
            <p:cNvPr id="26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71600" y="157794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归纳法可得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7544" y="2636912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2.</a:t>
            </a:r>
            <a:r>
              <a:rPr lang="zh-CN" altLang="en-US" sz="2400" b="1" dirty="0" smtClean="0">
                <a:latin typeface="+mn-ea"/>
              </a:rPr>
              <a:t>设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zh-CN" altLang="en-US" sz="2400" b="1" dirty="0" smtClean="0">
                <a:latin typeface="+mn-ea"/>
              </a:rPr>
              <a:t>求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 B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4" y="3255367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解：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 B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 A B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A B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 B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A 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544" y="383143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(B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 )(B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A)( 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)…B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4" y="4767535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=  (B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AB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4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756392"/>
              </p:ext>
            </p:extLst>
          </p:nvPr>
        </p:nvGraphicFramePr>
        <p:xfrm>
          <a:off x="2987824" y="4263802"/>
          <a:ext cx="2609850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7" name="Equation" r:id="rId9" imgW="1180800" imgH="698400" progId="Equation.DSMT4">
                  <p:embed/>
                </p:oleObj>
              </mc:Choice>
              <mc:Fallback>
                <p:oleObj name="Equation" r:id="rId9" imgW="11808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263802"/>
                        <a:ext cx="2609850" cy="154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827584" y="537321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求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的第二种方法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5576" y="2060848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求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的第一种方法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C384B7-9989-407B-984B-49FA10168B42}" type="datetime1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/>
      <p:bldP spid="38" grpId="0"/>
      <p:bldP spid="39" grpId="0"/>
      <p:bldP spid="40" grpId="0"/>
      <p:bldP spid="34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2058</Words>
  <Application>Microsoft Office PowerPoint</Application>
  <PresentationFormat>全屏显示(4:3)</PresentationFormat>
  <Paragraphs>552</Paragraphs>
  <Slides>34</Slides>
  <Notes>6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Office 主题​​</vt:lpstr>
      <vt:lpstr>Equation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PowerPoint 演示文稿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§2.2  逆矩阵的定义、性质与计算</dc:title>
  <dc:creator>卢玉贞</dc:creator>
  <cp:lastModifiedBy>dlyuzhen</cp:lastModifiedBy>
  <cp:revision>184</cp:revision>
  <dcterms:created xsi:type="dcterms:W3CDTF">2015-01-08T02:55:12Z</dcterms:created>
  <dcterms:modified xsi:type="dcterms:W3CDTF">2023-03-19T01:55:35Z</dcterms:modified>
</cp:coreProperties>
</file>