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3" r:id="rId2"/>
    <p:sldId id="336" r:id="rId3"/>
    <p:sldId id="347" r:id="rId4"/>
    <p:sldId id="341" r:id="rId5"/>
    <p:sldId id="317" r:id="rId6"/>
    <p:sldId id="318" r:id="rId7"/>
    <p:sldId id="319" r:id="rId8"/>
    <p:sldId id="325" r:id="rId9"/>
    <p:sldId id="320" r:id="rId10"/>
    <p:sldId id="321" r:id="rId11"/>
    <p:sldId id="322" r:id="rId12"/>
    <p:sldId id="324" r:id="rId13"/>
    <p:sldId id="292" r:id="rId14"/>
    <p:sldId id="343" r:id="rId15"/>
    <p:sldId id="349" r:id="rId16"/>
    <p:sldId id="330" r:id="rId17"/>
    <p:sldId id="350" r:id="rId18"/>
    <p:sldId id="329" r:id="rId19"/>
    <p:sldId id="342" r:id="rId20"/>
    <p:sldId id="294" r:id="rId21"/>
    <p:sldId id="298" r:id="rId22"/>
    <p:sldId id="314" r:id="rId23"/>
    <p:sldId id="315" r:id="rId24"/>
    <p:sldId id="299" r:id="rId25"/>
    <p:sldId id="33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4" autoAdjust="0"/>
  </p:normalViewPr>
  <p:slideViewPr>
    <p:cSldViewPr>
      <p:cViewPr>
        <p:scale>
          <a:sx n="70" d="100"/>
          <a:sy n="70" d="100"/>
        </p:scale>
        <p:origin x="-1980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0241ECC-D21B-4976-A64A-929B956B0FBB}" type="presOf" srcId="{A4DBE9E6-97EB-4725-A2C1-3C97D390DE6E}" destId="{CD4B3101-F142-4E5E-B80A-8D9996F097C7}" srcOrd="0" destOrd="0" presId="urn:microsoft.com/office/officeart/2005/8/layout/venn1"/>
    <dgm:cxn modelId="{3F0E77B1-5832-49AF-BFF1-09EB8A13E9A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9CFF5C3-6B4A-4C2D-82EF-5543CFF00D9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183593B-9196-4EF9-8E19-BF9777F0AC40}" type="presOf" srcId="{737B5EC5-D0D2-4529-A675-2479ADB7512A}" destId="{4470F79F-6492-40EA-A900-0CDDBA36E791}" srcOrd="0" destOrd="0" presId="urn:microsoft.com/office/officeart/2005/8/layout/venn1"/>
    <dgm:cxn modelId="{C36998CB-F1C1-4D28-B803-8901A137951E}" type="presOf" srcId="{B9B3E140-8B8D-4175-BD94-00D1649702AA}" destId="{6DAFA64C-DC3D-43CC-9306-9A83B9F4FF30}" srcOrd="0" destOrd="0" presId="urn:microsoft.com/office/officeart/2005/8/layout/venn1"/>
    <dgm:cxn modelId="{8CC7357C-80FE-4817-A744-CA5FD249C39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250D8A4-650F-4840-854D-F3594466607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5EF3A92-B8B2-4CFD-8C65-17046B939398}" type="presOf" srcId="{AABD46EF-623D-4EC1-9905-9F9517C84035}" destId="{8A8110AF-7FCF-4E47-932E-B9CB33926204}" srcOrd="0" destOrd="0" presId="urn:microsoft.com/office/officeart/2005/8/layout/venn1"/>
    <dgm:cxn modelId="{B70B93D4-414A-47C7-8165-25317E7A6A1F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4C05D6E-42A7-4A34-A411-5EBCD087E962}" type="presOf" srcId="{EF24F56F-F948-4FAE-A21B-C908CFF0947F}" destId="{04E584C8-CAF4-4F3A-A494-457051CBD1BA}" srcOrd="0" destOrd="0" presId="urn:microsoft.com/office/officeart/2005/8/layout/venn1"/>
    <dgm:cxn modelId="{E7D936B5-9FF8-47D2-8A4F-941DD0395262}" type="presOf" srcId="{45ECB1DE-4976-41EA-BF4A-BA9625218151}" destId="{61DA2F6A-A3A4-47F6-9631-E32DDDDECDEE}" srcOrd="0" destOrd="0" presId="urn:microsoft.com/office/officeart/2005/8/layout/venn1"/>
    <dgm:cxn modelId="{168C30E5-2FC0-4C49-AD00-B0A0E3CF0AC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5D324B7-273A-4799-A0D1-C69E89325771}" type="presOf" srcId="{21F9EB01-2DBC-4DE3-BF4F-D736561A8F50}" destId="{EDBBB33F-27B5-48AE-A61C-C9DE23066AD1}" srcOrd="0" destOrd="0" presId="urn:microsoft.com/office/officeart/2005/8/layout/venn1"/>
    <dgm:cxn modelId="{23972CA9-3E36-4FA7-BA95-FAE5F957BE80}" type="presOf" srcId="{CE6CFCA0-C49C-4951-BE4A-2894AF7F0369}" destId="{7B1E7C52-CF18-48B2-BB65-024F73E359D3}" srcOrd="0" destOrd="0" presId="urn:microsoft.com/office/officeart/2005/8/layout/venn1"/>
    <dgm:cxn modelId="{523BEDF7-34F1-44FD-90F4-9E2E35BB9DB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A9AED07-5B4F-40E5-8AA7-A0206FAE6B13}" type="presOf" srcId="{0E6DF1C2-1746-482F-BF52-CD765E80A365}" destId="{171034FF-3396-4AA1-9482-05BACFB2D723}" srcOrd="0" destOrd="0" presId="urn:microsoft.com/office/officeart/2005/8/layout/venn1"/>
    <dgm:cxn modelId="{ED809EAD-2D22-4B7C-A19A-CC41FFA0527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F90097A-DBFC-40AB-A01C-594703A704B9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5C8A937B-234F-46AD-B6CA-36AE1C99B089}" type="presOf" srcId="{A4DBE9E6-97EB-4725-A2C1-3C97D390DE6E}" destId="{CD4B3101-F142-4E5E-B80A-8D9996F097C7}" srcOrd="0" destOrd="0" presId="urn:microsoft.com/office/officeart/2005/8/layout/venn1"/>
    <dgm:cxn modelId="{0548DA04-DF61-484D-944B-38E4FBA910A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284DBDA-ADA4-47C9-80EA-A6197053DAE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0E6D25EC-8BF7-440A-AC39-937FFA8312F8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A2449FE-5B8A-4117-AB3B-D1934490E179}" type="presOf" srcId="{B9B3E140-8B8D-4175-BD94-00D1649702AA}" destId="{6DAFA64C-DC3D-43CC-9306-9A83B9F4FF30}" srcOrd="0" destOrd="0" presId="urn:microsoft.com/office/officeart/2005/8/layout/venn1"/>
    <dgm:cxn modelId="{935B39E6-BC53-432F-B269-4C0A657E3B2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330FFAF-B293-4041-B3A6-BB90106DD737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A891791-29F1-4039-AFF7-E1A1BF90A220}" type="presOf" srcId="{AABD46EF-623D-4EC1-9905-9F9517C84035}" destId="{8A8110AF-7FCF-4E47-932E-B9CB33926204}" srcOrd="0" destOrd="0" presId="urn:microsoft.com/office/officeart/2005/8/layout/venn1"/>
    <dgm:cxn modelId="{08B04AF1-499C-4AE7-9E43-9733A06709A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901681D-F457-4D7B-817C-806FB0C79E2B}" type="presOf" srcId="{45ECB1DE-4976-41EA-BF4A-BA9625218151}" destId="{61DA2F6A-A3A4-47F6-9631-E32DDDDECDEE}" srcOrd="0" destOrd="0" presId="urn:microsoft.com/office/officeart/2005/8/layout/venn1"/>
    <dgm:cxn modelId="{84E3598C-1E6F-4852-A826-D7E8AC6F5749}" type="presOf" srcId="{EF24F56F-F948-4FAE-A21B-C908CFF0947F}" destId="{04E584C8-CAF4-4F3A-A494-457051CBD1BA}" srcOrd="0" destOrd="0" presId="urn:microsoft.com/office/officeart/2005/8/layout/venn1"/>
    <dgm:cxn modelId="{1BC1FEF6-E6BF-4A60-B6B5-250FB581CAE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BD37B28-9C44-4588-B308-752FCD4BFF87}" type="presOf" srcId="{CE6CFCA0-C49C-4951-BE4A-2894AF7F0369}" destId="{7B1E7C52-CF18-48B2-BB65-024F73E359D3}" srcOrd="0" destOrd="0" presId="urn:microsoft.com/office/officeart/2005/8/layout/venn1"/>
    <dgm:cxn modelId="{0201908E-7ABA-4242-947C-69E7AD31E859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880F0E1-9DE6-425A-964D-BA06993A018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C304BF5C-E403-426E-9D58-92B7C69DB792}" type="presOf" srcId="{0E6DF1C2-1746-482F-BF52-CD765E80A365}" destId="{171034FF-3396-4AA1-9482-05BACFB2D723}" srcOrd="0" destOrd="0" presId="urn:microsoft.com/office/officeart/2005/8/layout/venn1"/>
    <dgm:cxn modelId="{F9578C01-EABE-42FC-BB65-B7BF103783C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11E3CD17-9FF4-42FB-BA46-045620C39907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D3FBCF0-DD2C-47EB-A63A-A0E0A1E64D5B}" type="presOf" srcId="{8A5913D2-4896-41F8-9856-90C73F67022D}" destId="{6F917F00-94F3-4752-A2F0-5E137890CEB8}" srcOrd="0" destOrd="0" presId="urn:microsoft.com/office/officeart/2005/8/layout/venn1"/>
    <dgm:cxn modelId="{8465DB88-15AE-4F28-A34D-9E3AFD903DBE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8E62840-7F13-42CB-86BB-A85513945A2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50CEE34-8D85-4F49-ACC5-DCF4C3B178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43B97DF-DF2A-4EA7-A9AB-29E21449ACAE}" type="presOf" srcId="{737B5EC5-D0D2-4529-A675-2479ADB7512A}" destId="{4470F79F-6492-40EA-A900-0CDDBA36E791}" srcOrd="0" destOrd="0" presId="urn:microsoft.com/office/officeart/2005/8/layout/venn1"/>
    <dgm:cxn modelId="{73BE8B50-F7A5-4EE4-B209-5B50558BF31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D266A949-B82C-4666-8631-98FCA13EAEB6}" type="presOf" srcId="{938154DC-7DEC-4435-8AEE-F287F60DA644}" destId="{A319629E-037B-4B5B-8915-441F51FA60BC}" srcOrd="0" destOrd="0" presId="urn:microsoft.com/office/officeart/2005/8/layout/venn1"/>
    <dgm:cxn modelId="{CD4B0AE5-05A7-466F-8099-FD3BA8636880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978E6CA-0407-42E9-814A-4D9F19AA103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B9EBB62-C114-494C-A5A5-BD6D77FB69F2}" type="presOf" srcId="{EF24F56F-F948-4FAE-A21B-C908CFF0947F}" destId="{04E584C8-CAF4-4F3A-A494-457051CBD1BA}" srcOrd="0" destOrd="0" presId="urn:microsoft.com/office/officeart/2005/8/layout/venn1"/>
    <dgm:cxn modelId="{62918821-DE42-42C5-B38B-C87DF9A4FA09}" type="presOf" srcId="{45ECB1DE-4976-41EA-BF4A-BA9625218151}" destId="{61DA2F6A-A3A4-47F6-9631-E32DDDDECDEE}" srcOrd="0" destOrd="0" presId="urn:microsoft.com/office/officeart/2005/8/layout/venn1"/>
    <dgm:cxn modelId="{037B4F6A-EBF6-4C9C-AAD8-E5AD38366DCD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EED5C32-BECC-4F7C-B6AD-3CBC62EF48F6}" type="presOf" srcId="{CE6CFCA0-C49C-4951-BE4A-2894AF7F0369}" destId="{7B1E7C52-CF18-48B2-BB65-024F73E359D3}" srcOrd="0" destOrd="0" presId="urn:microsoft.com/office/officeart/2005/8/layout/venn1"/>
    <dgm:cxn modelId="{973CAE76-A958-41EC-9871-B5FB0184F10A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4577D55-026A-4D3A-A51C-25E19E9901B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B157856-8E3B-45FC-A0EE-C0BDDA58302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35A1DEC-2A4E-4501-A5B0-0363208B1289}" type="presOf" srcId="{0E6DF1C2-1746-482F-BF52-CD765E80A365}" destId="{171034FF-3396-4AA1-9482-05BACFB2D723}" srcOrd="0" destOrd="0" presId="urn:microsoft.com/office/officeart/2005/8/layout/venn1"/>
    <dgm:cxn modelId="{82D92CEF-3D19-43F3-9247-506546B2178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BB8FBF9-69F9-4319-8DF3-32AF7F076B2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D7C1DB5-F22C-404A-8878-649235BEE19D}" type="presOf" srcId="{A4DBE9E6-97EB-4725-A2C1-3C97D390DE6E}" destId="{CD4B3101-F142-4E5E-B80A-8D9996F097C7}" srcOrd="0" destOrd="0" presId="urn:microsoft.com/office/officeart/2005/8/layout/venn1"/>
    <dgm:cxn modelId="{8A7C9BDF-8469-44AC-9193-70DB7E927CA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1D0D626-1D49-448D-9A06-E4E657C1A339}" type="presOf" srcId="{737B5EC5-D0D2-4529-A675-2479ADB7512A}" destId="{4470F79F-6492-40EA-A900-0CDDBA36E791}" srcOrd="0" destOrd="0" presId="urn:microsoft.com/office/officeart/2005/8/layout/venn1"/>
    <dgm:cxn modelId="{D64FDBAE-97C3-4166-AAFC-EEB1CA80652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F71CA6C-F6C3-4CE0-880F-A118FDDE7E3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1D1611D9-B503-4AF6-A0C6-D99E940BB246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F27E4EE-C067-441E-8A40-56C59EC3EE9E}" type="presOf" srcId="{938154DC-7DEC-4435-8AEE-F287F60DA644}" destId="{A319629E-037B-4B5B-8915-441F51FA60BC}" srcOrd="0" destOrd="0" presId="urn:microsoft.com/office/officeart/2005/8/layout/venn1"/>
    <dgm:cxn modelId="{8DD1BEDF-E2D9-4576-B8AD-864CC79D90E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7D09D602-3BD0-47E7-9D46-DEA71898F19F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881D8FF-7F1E-49C0-AD3A-F6073D610687}" type="presOf" srcId="{EF24F56F-F948-4FAE-A21B-C908CFF0947F}" destId="{04E584C8-CAF4-4F3A-A494-457051CBD1BA}" srcOrd="0" destOrd="0" presId="urn:microsoft.com/office/officeart/2005/8/layout/venn1"/>
    <dgm:cxn modelId="{0954C168-047A-47F8-8324-D091FCD1EE0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B9BCFC3E-724E-4B9F-AE95-D6387B214590}" type="presOf" srcId="{21F9EB01-2DBC-4DE3-BF4F-D736561A8F50}" destId="{EDBBB33F-27B5-48AE-A61C-C9DE23066AD1}" srcOrd="0" destOrd="0" presId="urn:microsoft.com/office/officeart/2005/8/layout/venn1"/>
    <dgm:cxn modelId="{6A63CE29-56DF-4738-B951-15C5A104321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507F076-1989-45AB-A633-2FFE5E0EFF1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B88B064-0806-49F8-AB7C-BE2CA7DD500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6F0BA78-02B8-4650-9987-AB7F89C8A0F4}" type="presOf" srcId="{4E65984A-BA92-43D1-B9A2-B9086CB43038}" destId="{952DD290-D500-4BE9-9525-723274617DF1}" srcOrd="0" destOrd="0" presId="urn:microsoft.com/office/officeart/2005/8/layout/venn1"/>
    <dgm:cxn modelId="{6EE1DDA5-CDE5-4539-A17F-A392D9320E9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9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4A21-2494-4569-8029-3ADE83BF511D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5E8E-55B8-4E81-9D54-364DE12406A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2.2 </a:t>
            </a:r>
            <a:r>
              <a:rPr lang="zh-CN" altLang="en-US" dirty="0" smtClean="0"/>
              <a:t>逆矩阵的定义、性质与计算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45318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0892918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967335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6189683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260586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8044316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76E6-8B11-49DD-8F97-566CE125A05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5E99-4DEB-4A29-8A88-4849491EE18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0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2.2 </a:t>
            </a:r>
            <a:r>
              <a:rPr lang="zh-CN" altLang="en-US" dirty="0" smtClean="0"/>
              <a:t>逆矩阵的定义、性质与计算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9119181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1514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058490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515176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0391764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190849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64DC-F588-491F-8482-8A3F2F67AFB5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6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2.2 </a:t>
            </a:r>
            <a:r>
              <a:rPr lang="zh-CN" altLang="en-US" dirty="0" smtClean="0"/>
              <a:t>逆矩阵的定义、性质与计算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9119181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1514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058490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515176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0391764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190849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8D13-BC11-4620-B7E2-F6FEEBEAB05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6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2.2 </a:t>
            </a:r>
            <a:r>
              <a:rPr lang="zh-CN" altLang="en-US" dirty="0" smtClean="0"/>
              <a:t>逆矩阵的定义、性质与计算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9119181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1514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058490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515176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0391764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190849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255-A51B-4001-BDA1-6032E50FA26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6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97160" y="6376243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3400-460E-4B33-BC8F-C43F54E17B8F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41181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41181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32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oleObject" Target="../embeddings/oleObject35.bin"/><Relationship Id="rId2" Type="http://schemas.openxmlformats.org/officeDocument/2006/relationships/tags" Target="../tags/tag1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34.bin"/><Relationship Id="rId10" Type="http://schemas.openxmlformats.org/officeDocument/2006/relationships/tags" Target="../tags/tag9.xml"/><Relationship Id="rId19" Type="http://schemas.openxmlformats.org/officeDocument/2006/relationships/image" Target="../media/image33.tmp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33.tmp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2800" dirty="0" smtClean="0"/>
              <a:t>求</a:t>
            </a:r>
            <a:r>
              <a:rPr lang="zh-CN" altLang="zh-CN" sz="2800" dirty="0"/>
              <a:t>逆矩阵的</a:t>
            </a:r>
            <a:r>
              <a:rPr lang="zh-CN" altLang="zh-CN" sz="2800" dirty="0" smtClean="0"/>
              <a:t>方法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1383159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适合于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抽象的矩阵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9532" y="2343070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中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，通过左乘或右乘一个矩阵，想办法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去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</a:p>
            <a:p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一些多余的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如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4594129"/>
                </p:ext>
              </p:extLst>
            </p:nvPr>
          </p:nvGraphicFramePr>
          <p:xfrm>
            <a:off x="4041006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8" name="Equation" r:id="rId3" imgW="482391" imgH="228501" progId="Equation.DSMT4">
                    <p:embed/>
                  </p:oleObj>
                </mc:Choice>
                <mc:Fallback>
                  <p:oleObj name="Equation" r:id="rId3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006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183359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变为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95536" y="3687415"/>
            <a:ext cx="39244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想办法分解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因式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。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           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11560" y="1839014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251520" y="260648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复习：求逆矩阵的方法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伴随矩阵法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适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用于低阶的、具体的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数字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51520" y="4221088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具体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的数字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矩阵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；</a:t>
            </a: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 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第三章介绍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49731" y="6356350"/>
            <a:ext cx="2181029" cy="365125"/>
          </a:xfrm>
        </p:spPr>
        <p:txBody>
          <a:bodyPr/>
          <a:lstStyle/>
          <a:p>
            <a:fld id="{FC4F3BFD-DE60-4E96-92EB-A7A21890DC7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33872" y="6093296"/>
            <a:ext cx="727720" cy="365125"/>
          </a:xfrm>
        </p:spPr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</p:spPr>
        <p:txBody>
          <a:bodyPr/>
          <a:lstStyle/>
          <a:p>
            <a:fld id="{277C9846-D193-4D9A-A1E4-346B0A553E2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35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438" y="188640"/>
            <a:ext cx="78849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齐次线性方程组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）的系数行列式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528" y="696296"/>
            <a:ext cx="7884970" cy="572464"/>
            <a:chOff x="323528" y="912320"/>
            <a:chExt cx="7884970" cy="572464"/>
          </a:xfrm>
        </p:grpSpPr>
        <p:sp>
          <p:nvSpPr>
            <p:cNvPr id="8" name="矩形 7"/>
            <p:cNvSpPr/>
            <p:nvPr/>
          </p:nvSpPr>
          <p:spPr>
            <a:xfrm>
              <a:off x="323528" y="912320"/>
              <a:ext cx="788497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           则齐次线性方程组（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）有唯一零解。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228095"/>
                </p:ext>
              </p:extLst>
            </p:nvPr>
          </p:nvGraphicFramePr>
          <p:xfrm>
            <a:off x="467544" y="1046521"/>
            <a:ext cx="79375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6" name="Equation" r:id="rId3" imgW="799753" imgH="291973" progId="Equation.DSMT4">
                    <p:embed/>
                  </p:oleObj>
                </mc:Choice>
                <mc:Fallback>
                  <p:oleObj name="Equation" r:id="rId3" imgW="79975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1046521"/>
                          <a:ext cx="79375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62780"/>
              </p:ext>
            </p:extLst>
          </p:nvPr>
        </p:nvGraphicFramePr>
        <p:xfrm>
          <a:off x="1467197" y="1484784"/>
          <a:ext cx="55530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Equation" r:id="rId5" imgW="5562600" imgH="1955800" progId="Equation.DSMT4">
                  <p:embed/>
                </p:oleObj>
              </mc:Choice>
              <mc:Fallback>
                <p:oleObj name="Equation" r:id="rId5" imgW="55626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197" y="1484784"/>
                        <a:ext cx="55530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18864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99E333-42EB-4AD9-B9ED-DAD17F682C7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475" y="1628800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克莱姆法则研究的问题是什么？</a:t>
            </a:r>
            <a:endParaRPr lang="en-US" altLang="zh-CN" sz="2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13"/>
          <p:cNvGrpSpPr/>
          <p:nvPr/>
        </p:nvGrpSpPr>
        <p:grpSpPr>
          <a:xfrm>
            <a:off x="285720" y="71415"/>
            <a:ext cx="2702104" cy="1341361"/>
            <a:chOff x="4211960" y="0"/>
            <a:chExt cx="3096344" cy="1741579"/>
          </a:xfrm>
        </p:grpSpPr>
        <p:sp>
          <p:nvSpPr>
            <p:cNvPr id="6" name="云形 5"/>
            <p:cNvSpPr/>
            <p:nvPr/>
          </p:nvSpPr>
          <p:spPr>
            <a:xfrm>
              <a:off x="4211960" y="0"/>
              <a:ext cx="3096344" cy="174157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1999" y="301418"/>
              <a:ext cx="2538681" cy="1102446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问题</a:t>
              </a:r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1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28596" y="2339018"/>
            <a:ext cx="749852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克莱姆法则是研究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个方程，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个未知数的线性方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程组的解；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克莱姆法则的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是：在系数行列式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不等于零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的前提下，线性方程组有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唯一解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45252" y="3429000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ysClr val="windowText" lastClr="000000"/>
                </a:solidFill>
              </a:rPr>
              <a:t>克莱姆法则的结论是什么？</a:t>
            </a: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67D578-9791-4A51-A892-D663B4624150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3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build="p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15616" y="1121057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284046" y="1377523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了解常用的矩阵分块法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115616" y="2489209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sz="24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谨记：无论对矩阵怎样分块，</a:t>
            </a:r>
            <a:endParaRPr lang="en-US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altLang="zh-CN" sz="24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保证每一步运算都可以进行</a:t>
            </a:r>
            <a:endParaRPr lang="zh-CN" altLang="zh-CN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6E848A-06C4-415D-B8D7-F7E55CF0B900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89936"/>
              </p:ext>
            </p:extLst>
          </p:nvPr>
        </p:nvGraphicFramePr>
        <p:xfrm>
          <a:off x="5702498" y="836141"/>
          <a:ext cx="261391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Equation" r:id="rId3" imgW="1320227" imgH="241195" progId="Equation.DSMT4">
                  <p:embed/>
                </p:oleObj>
              </mc:Choice>
              <mc:Fallback>
                <p:oleObj name="Equation" r:id="rId3" imgW="1320227" imgH="241195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498" y="836141"/>
                        <a:ext cx="261391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20645"/>
              </p:ext>
            </p:extLst>
          </p:nvPr>
        </p:nvGraphicFramePr>
        <p:xfrm>
          <a:off x="182439" y="3590454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9" name="Equation" r:id="rId5" imgW="3302000" imgH="952500" progId="Equation.DSMT4">
                  <p:embed/>
                </p:oleObj>
              </mc:Choice>
              <mc:Fallback>
                <p:oleObj name="Equation" r:id="rId5" imgW="3302000" imgH="9525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9" y="3590454"/>
                        <a:ext cx="72802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81246"/>
              </p:ext>
            </p:extLst>
          </p:nvPr>
        </p:nvGraphicFramePr>
        <p:xfrm>
          <a:off x="2502223" y="1288579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Equation" r:id="rId7" imgW="774364" imgH="1002865" progId="Equation.DSMT4">
                  <p:embed/>
                </p:oleObj>
              </mc:Choice>
              <mc:Fallback>
                <p:oleObj name="Equation" r:id="rId7" imgW="774364" imgH="1002865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23" y="1288579"/>
                        <a:ext cx="1709737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838077" y="4149254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838077" y="4652491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838077" y="5157316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1601664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335089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3070102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862264" y="3572991"/>
            <a:ext cx="10795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943352" y="3572991"/>
            <a:ext cx="25908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822002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</a:t>
            </a:r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矩阵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有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行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列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，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i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行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</a:rPr>
              <a:t>记作</a:t>
            </a:r>
            <a:endParaRPr lang="zh-CN" altLang="en-US" sz="24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5985" y="2175247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j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列记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n-ea"/>
              </a:rPr>
              <a:t>作</a:t>
            </a:r>
            <a:endParaRPr lang="zh-CN" altLang="en-US" sz="24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563888" y="764704"/>
            <a:ext cx="4752528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88640"/>
            <a:ext cx="310118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按行或列分块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E4923A-B600-4604-9328-C7D3A8CD55BB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1"/>
      <p:bldP spid="23" grpId="1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572000" y="3312383"/>
            <a:ext cx="1872208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58874"/>
            <a:ext cx="756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1  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方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r>
              <a:rPr lang="zh-CN" altLang="en-US" sz="2800" dirty="0" smtClean="0"/>
              <a:t>行列式的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63493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），计算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23529" y="1185850"/>
            <a:ext cx="79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09525"/>
              </p:ext>
            </p:extLst>
          </p:nvPr>
        </p:nvGraphicFramePr>
        <p:xfrm>
          <a:off x="1023119" y="2849568"/>
          <a:ext cx="30448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3" imgW="1422360" imgH="698400" progId="Equation.DSMT4">
                  <p:embed/>
                </p:oleObj>
              </mc:Choice>
              <mc:Fallback>
                <p:oleObj name="Equation" r:id="rId3" imgW="1422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19" y="2849568"/>
                        <a:ext cx="3044825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3312383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方法很重要！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熟练掌握！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21426"/>
              </p:ext>
            </p:extLst>
          </p:nvPr>
        </p:nvGraphicFramePr>
        <p:xfrm>
          <a:off x="908050" y="4349766"/>
          <a:ext cx="331628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Equation" r:id="rId5" imgW="1549080" imgH="698400" progId="Equation.DSMT4">
                  <p:embed/>
                </p:oleObj>
              </mc:Choice>
              <mc:Fallback>
                <p:oleObj name="Equation" r:id="rId5" imgW="1549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349766"/>
                        <a:ext cx="3316288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47964" y="4850523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1065229" y="1201452"/>
          <a:ext cx="6007101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Equation" r:id="rId7" imgW="6006960" imgH="419040" progId="Equation.DSMT4">
                  <p:embed/>
                </p:oleObj>
              </mc:Choice>
              <mc:Fallback>
                <p:oleObj name="Equation" r:id="rId7" imgW="6006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29" y="1201452"/>
                        <a:ext cx="6007101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774964" y="1624010"/>
          <a:ext cx="3797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3" name="Equation" r:id="rId9" imgW="3797280" imgH="1447560" progId="Equation.DSMT4">
                  <p:embed/>
                </p:oleObj>
              </mc:Choice>
              <mc:Fallback>
                <p:oleObj name="Equation" r:id="rId9" imgW="37972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64" y="1624010"/>
                        <a:ext cx="3797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3EAB39-BA95-49D1-921E-CD2FF5CAD35A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utoUpdateAnimBg="0"/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A70EA1-13F9-4303-BF9A-82B9ED8507D8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>
            <p:custDataLst>
              <p:tags r:id="rId7"/>
            </p:custDataLst>
          </p:nvPr>
        </p:nvSpPr>
        <p:spPr>
          <a:xfrm>
            <a:off x="251520" y="1772816"/>
            <a:ext cx="7975600" cy="1531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67544" y="1023119"/>
            <a:ext cx="756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4" y="1599183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+4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+9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），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则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05508"/>
              </p:ext>
            </p:extLst>
          </p:nvPr>
        </p:nvGraphicFramePr>
        <p:xfrm>
          <a:off x="539552" y="3072432"/>
          <a:ext cx="26638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15" imgW="1244600" imgH="698500" progId="Equation.DSMT4">
                  <p:embed/>
                </p:oleObj>
              </mc:Choice>
              <mc:Fallback>
                <p:oleObj name="Equation" r:id="rId15" imgW="12446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72432"/>
                        <a:ext cx="266382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23081"/>
              </p:ext>
            </p:extLst>
          </p:nvPr>
        </p:nvGraphicFramePr>
        <p:xfrm>
          <a:off x="4211960" y="2492896"/>
          <a:ext cx="26638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17" imgW="1244520" imgH="698400" progId="Equation.DSMT4">
                  <p:embed/>
                </p:oleObj>
              </mc:Choice>
              <mc:Fallback>
                <p:oleObj name="Equation" r:id="rId17" imgW="124452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492896"/>
                        <a:ext cx="266382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39951" y="4077072"/>
            <a:ext cx="28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(4)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(5)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952" y="4633972"/>
            <a:ext cx="28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845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012160" y="1700808"/>
            <a:ext cx="1872208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756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 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方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r>
              <a:rPr lang="zh-CN" altLang="en-US" sz="2800" dirty="0" smtClean="0"/>
              <a:t>行列式的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23529" y="1484784"/>
            <a:ext cx="79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7008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思想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很重要！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熟练掌握！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188640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3920" y="836712"/>
            <a:ext cx="7192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，计算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592" y="1527175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|C| 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103239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9592" y="2679303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|C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39652" y="3183359"/>
            <a:ext cx="5004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|+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=1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9592" y="3759423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|C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20127"/>
              </p:ext>
            </p:extLst>
          </p:nvPr>
        </p:nvGraphicFramePr>
        <p:xfrm>
          <a:off x="1141413" y="4292600"/>
          <a:ext cx="45100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3" imgW="1968480" imgH="723600" progId="Equation.DSMT4">
                  <p:embed/>
                </p:oleObj>
              </mc:Choice>
              <mc:Fallback>
                <p:oleObj name="Equation" r:id="rId3" imgW="196848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292600"/>
                        <a:ext cx="451008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08" y="8367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181FFE-E57A-4A06-9AFD-F4F7BD1FD655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utoUpdateAnimBg="0"/>
      <p:bldP spid="8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E824C3-7665-41CC-8963-EBD496EDE71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755576" y="1239142"/>
            <a:ext cx="7315200" cy="125375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69280" y="1095127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A|=|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9720" y="1095127"/>
            <a:ext cx="338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|B|=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69280" y="1599183"/>
            <a:ext cx="7343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则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+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3968" y="2365410"/>
            <a:ext cx="5601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+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3968" y="2903877"/>
            <a:ext cx="5601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1600" y="3403943"/>
            <a:ext cx="5601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 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+3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3975447"/>
            <a:ext cx="5601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2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04854"/>
              </p:ext>
            </p:extLst>
          </p:nvPr>
        </p:nvGraphicFramePr>
        <p:xfrm>
          <a:off x="2374428" y="685800"/>
          <a:ext cx="41417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28" y="685800"/>
                        <a:ext cx="41417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5852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657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60417" y="685304"/>
            <a:ext cx="5334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34072"/>
              </p:ext>
            </p:extLst>
          </p:nvPr>
        </p:nvGraphicFramePr>
        <p:xfrm>
          <a:off x="1783829" y="3302000"/>
          <a:ext cx="38115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5" name="Equation" r:id="rId5" imgW="1663700" imgH="939800" progId="Equation.DSMT4">
                  <p:embed/>
                </p:oleObj>
              </mc:Choice>
              <mc:Fallback>
                <p:oleObj name="Equation" r:id="rId5" imgW="1663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829" y="3302000"/>
                        <a:ext cx="38115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8712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69517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227117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73427"/>
              </p:ext>
            </p:extLst>
          </p:nvPr>
        </p:nvGraphicFramePr>
        <p:xfrm>
          <a:off x="4125392" y="2741613"/>
          <a:ext cx="8064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Equation" r:id="rId7" imgW="330057" imgH="101556" progId="Equation.DSMT4">
                  <p:embed/>
                </p:oleObj>
              </mc:Choice>
              <mc:Fallback>
                <p:oleObj name="Equation" r:id="rId7" imgW="330057" imgH="10155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392" y="2741613"/>
                        <a:ext cx="8064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782742" y="4013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系数矩阵   </a:t>
            </a:r>
          </a:p>
        </p:txBody>
      </p:sp>
      <p:sp>
        <p:nvSpPr>
          <p:cNvPr id="16" name="矩形 15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B67BDC-0D11-4C25-BE79-C710B096A8A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utoUpdateAnimBg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17247"/>
              </p:ext>
            </p:extLst>
          </p:nvPr>
        </p:nvGraphicFramePr>
        <p:xfrm>
          <a:off x="2374428" y="685800"/>
          <a:ext cx="41417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28" y="685800"/>
                        <a:ext cx="41417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25970"/>
              </p:ext>
            </p:extLst>
          </p:nvPr>
        </p:nvGraphicFramePr>
        <p:xfrm>
          <a:off x="1862138" y="2708275"/>
          <a:ext cx="46259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5" imgW="2019240" imgH="1168200" progId="Equation.DSMT4">
                  <p:embed/>
                </p:oleObj>
              </mc:Choice>
              <mc:Fallback>
                <p:oleObj name="Equation" r:id="rId5" imgW="20192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708275"/>
                        <a:ext cx="4625975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27757" y="3501008"/>
            <a:ext cx="1888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增广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矩阵  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19248" y="5127575"/>
            <a:ext cx="6837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线性方程组与增广矩阵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之间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存在着一一对应关系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6355DC-C2E2-4E81-BCE9-9510546BDC2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复习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17684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常规题型</a:t>
            </a:r>
            <a:endParaRPr lang="zh-CN" altLang="en-US" sz="2600" b="1" dirty="0">
              <a:solidFill>
                <a:srgbClr val="2943C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764704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9" name="右箭头 8"/>
          <p:cNvSpPr/>
          <p:nvPr/>
        </p:nvSpPr>
        <p:spPr>
          <a:xfrm>
            <a:off x="4313672" y="929809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26944"/>
              </p:ext>
            </p:extLst>
          </p:nvPr>
        </p:nvGraphicFramePr>
        <p:xfrm>
          <a:off x="4860032" y="832537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0" name="Equation" r:id="rId3" imgW="660113" imgH="190417" progId="Equation.DSMT4">
                  <p:embed/>
                </p:oleObj>
              </mc:Choice>
              <mc:Fallback>
                <p:oleObj name="Equation" r:id="rId3" imgW="66011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832537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1340768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3" name="右箭头 12"/>
          <p:cNvSpPr/>
          <p:nvPr/>
        </p:nvSpPr>
        <p:spPr>
          <a:xfrm>
            <a:off x="4283968" y="1452075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94113"/>
              </p:ext>
            </p:extLst>
          </p:nvPr>
        </p:nvGraphicFramePr>
        <p:xfrm>
          <a:off x="4843463" y="1354977"/>
          <a:ext cx="1389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1" name="Equation" r:id="rId5" imgW="647700" imgH="190500" progId="Equation.DSMT4">
                  <p:embed/>
                </p:oleObj>
              </mc:Choice>
              <mc:Fallback>
                <p:oleObj name="Equation" r:id="rId5" imgW="6477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354977"/>
                        <a:ext cx="1389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1916832"/>
            <a:ext cx="4152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AXC=B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7" name="右箭头 16"/>
          <p:cNvSpPr/>
          <p:nvPr/>
        </p:nvSpPr>
        <p:spPr>
          <a:xfrm>
            <a:off x="4495651" y="2039578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86544"/>
              </p:ext>
            </p:extLst>
          </p:nvPr>
        </p:nvGraphicFramePr>
        <p:xfrm>
          <a:off x="4996656" y="1929582"/>
          <a:ext cx="1879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2" name="Equation" r:id="rId7" imgW="876300" imgH="203200" progId="Equation.DSMT4">
                  <p:embed/>
                </p:oleObj>
              </mc:Choice>
              <mc:Fallback>
                <p:oleObj name="Equation" r:id="rId7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656" y="1929582"/>
                        <a:ext cx="1879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59532" y="3471391"/>
            <a:ext cx="7632848" cy="843845"/>
            <a:chOff x="359532" y="2852936"/>
            <a:chExt cx="7632848" cy="843845"/>
          </a:xfrm>
        </p:grpSpPr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中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，通过左乘或右乘一个矩阵，想办法去掉一些多余的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如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等；</a:t>
              </a:r>
              <a:endParaRPr kumimoji="1" lang="zh-CN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013550"/>
                </p:ext>
              </p:extLst>
            </p:nvPr>
          </p:nvGraphicFramePr>
          <p:xfrm>
            <a:off x="3563888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23" name="Equation" r:id="rId9" imgW="482391" imgH="228501" progId="Equation.DSMT4">
                    <p:embed/>
                  </p:oleObj>
                </mc:Choice>
                <mc:Fallback>
                  <p:oleObj name="Equation" r:id="rId9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95536" y="4335487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移项，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含有未知矩阵的放在等号左端，不含未知矩阵的移到等号右端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95536" y="5199583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提取未知矩阵，变成三种常规题型之一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67544" y="2937718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2461518"/>
            <a:ext cx="1774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题型</a:t>
            </a:r>
            <a:endParaRPr lang="zh-CN" altLang="en-US" sz="2600" b="1" dirty="0">
              <a:solidFill>
                <a:srgbClr val="2943C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49731" y="6356350"/>
            <a:ext cx="2181029" cy="365125"/>
          </a:xfrm>
        </p:spPr>
        <p:txBody>
          <a:bodyPr/>
          <a:lstStyle/>
          <a:p>
            <a:fld id="{269AE600-2F04-43C3-A905-21CAC84B60AA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33872" y="6093296"/>
            <a:ext cx="727720" cy="365125"/>
          </a:xfrm>
        </p:spPr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</p:spPr>
        <p:txBody>
          <a:bodyPr/>
          <a:lstStyle/>
          <a:p>
            <a:fld id="{277C9846-D193-4D9A-A1E4-346B0A553E2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  <p:bldP spid="13" grpId="0" animBg="1"/>
      <p:bldP spid="15" grpId="0"/>
      <p:bldP spid="17" grpId="0" animBg="1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7704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Equation" r:id="rId4" imgW="2070100" imgH="952500" progId="Equation.DSMT4">
                  <p:embed/>
                </p:oleObj>
              </mc:Choice>
              <mc:Fallback>
                <p:oleObj name="Equation" r:id="rId4" imgW="2070100" imgH="9525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4691"/>
              </p:ext>
            </p:extLst>
          </p:nvPr>
        </p:nvGraphicFramePr>
        <p:xfrm>
          <a:off x="899592" y="3140968"/>
          <a:ext cx="4876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6" imgW="2209800" imgH="939800" progId="Equation.DSMT4">
                  <p:embed/>
                </p:oleObj>
              </mc:Choice>
              <mc:Fallback>
                <p:oleObj name="Equation" r:id="rId6" imgW="2209800" imgH="9398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4876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395536" y="407707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5240813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 smtClean="0">
                <a:solidFill>
                  <a:srgbClr val="0000FF"/>
                </a:solidFill>
              </a:rPr>
              <a:t>线性方程组</a:t>
            </a:r>
            <a:r>
              <a:rPr lang="zh-CN" altLang="zh-CN" sz="2600" dirty="0">
                <a:solidFill>
                  <a:srgbClr val="0000FF"/>
                </a:solidFill>
              </a:rPr>
              <a:t>矩阵表示</a:t>
            </a:r>
            <a:r>
              <a:rPr lang="zh-CN" altLang="zh-CN" sz="2600" dirty="0" smtClean="0">
                <a:solidFill>
                  <a:srgbClr val="0000FF"/>
                </a:solidFill>
              </a:rPr>
              <a:t>形式</a:t>
            </a:r>
            <a:r>
              <a:rPr lang="zh-CN" altLang="en-US" sz="2600" dirty="0" smtClean="0">
                <a:solidFill>
                  <a:srgbClr val="0000FF"/>
                </a:solidFill>
              </a:rPr>
              <a:t>）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5798914" y="4149080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84077"/>
              </p:ext>
            </p:extLst>
          </p:nvPr>
        </p:nvGraphicFramePr>
        <p:xfrm>
          <a:off x="6444208" y="4077072"/>
          <a:ext cx="1149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8" imgW="520248" imgH="177646" progId="Equation.DSMT4">
                  <p:embed/>
                </p:oleObj>
              </mc:Choice>
              <mc:Fallback>
                <p:oleObj name="Equation" r:id="rId8" imgW="520248" imgH="177646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77072"/>
                        <a:ext cx="11493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012160" y="1340768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非常重要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12160" y="1856437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经常用到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012160" y="2360493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必须掌握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256C9B-D726-4A01-803C-33FBCAC60F1F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2" grpId="1" animBg="1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22782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2" name="Equation" r:id="rId4" imgW="2070100" imgH="952500" progId="Equation.DSMT4">
                  <p:embed/>
                </p:oleObj>
              </mc:Choice>
              <mc:Fallback>
                <p:oleObj name="Equation" r:id="rId4" imgW="2070100" imgH="9525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433890" y="388733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47662" y="5445224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 smtClean="0">
                <a:solidFill>
                  <a:srgbClr val="0000FF"/>
                </a:solidFill>
              </a:rPr>
              <a:t>线性方程组</a:t>
            </a:r>
            <a:r>
              <a:rPr lang="zh-CN" altLang="en-US" sz="2600" dirty="0" smtClean="0">
                <a:solidFill>
                  <a:srgbClr val="0000FF"/>
                </a:solidFill>
              </a:rPr>
              <a:t>向量</a:t>
            </a:r>
            <a:r>
              <a:rPr lang="zh-CN" altLang="zh-CN" sz="2600" dirty="0" smtClean="0">
                <a:solidFill>
                  <a:srgbClr val="0000FF"/>
                </a:solidFill>
              </a:rPr>
              <a:t>表示形式</a:t>
            </a:r>
            <a:r>
              <a:rPr lang="zh-CN" altLang="en-US" sz="2600" dirty="0" smtClean="0">
                <a:solidFill>
                  <a:srgbClr val="0000FF"/>
                </a:solidFill>
              </a:rPr>
              <a:t>）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76402"/>
              </p:ext>
            </p:extLst>
          </p:nvPr>
        </p:nvGraphicFramePr>
        <p:xfrm>
          <a:off x="980443" y="2941488"/>
          <a:ext cx="33067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3" name="Equation" r:id="rId6" imgW="1498600" imgH="939800" progId="Equation.DSMT4">
                  <p:embed/>
                </p:oleObj>
              </mc:Choice>
              <mc:Fallback>
                <p:oleObj name="Equation" r:id="rId6" imgW="1498600" imgH="939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43" y="2941488"/>
                        <a:ext cx="3306762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51339"/>
              </p:ext>
            </p:extLst>
          </p:nvPr>
        </p:nvGraphicFramePr>
        <p:xfrm>
          <a:off x="1006599" y="4941168"/>
          <a:ext cx="3781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4" name="Equation" r:id="rId8" imgW="1714500" imgH="228600" progId="Equation.DSMT4">
                  <p:embed/>
                </p:oleObj>
              </mc:Choice>
              <mc:Fallback>
                <p:oleObj name="Equation" r:id="rId8" imgW="17145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99" y="4941168"/>
                        <a:ext cx="3781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左右箭头 12"/>
          <p:cNvSpPr/>
          <p:nvPr/>
        </p:nvSpPr>
        <p:spPr>
          <a:xfrm>
            <a:off x="482496" y="5121208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091" name="Object 131"/>
          <p:cNvGraphicFramePr>
            <a:graphicFrameLocks noChangeAspect="1"/>
          </p:cNvGraphicFramePr>
          <p:nvPr/>
        </p:nvGraphicFramePr>
        <p:xfrm>
          <a:off x="4545013" y="2928938"/>
          <a:ext cx="335756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5" name="Equation" r:id="rId10" imgW="1524000" imgH="939800" progId="Equation.DSMT4">
                  <p:embed/>
                </p:oleObj>
              </mc:Choice>
              <mc:Fallback>
                <p:oleObj name="Equation" r:id="rId10" imgW="1524000" imgH="939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28938"/>
                        <a:ext cx="335756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12160" y="1340768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非常重要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12160" y="1856437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经常用到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012160" y="2360493"/>
            <a:ext cx="201622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</a:rPr>
              <a:t>必须掌握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D81FB-6F39-4B67-8F26-46DEDC209C5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77503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P55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书</a:t>
            </a:r>
            <a:endParaRPr lang="en-US" altLang="zh-CN" dirty="0" smtClean="0"/>
          </a:p>
          <a:p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endParaRPr lang="en-US" altLang="zh-CN" dirty="0" smtClean="0"/>
          </a:p>
          <a:p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讲</a:t>
            </a:r>
            <a:endParaRPr lang="zh-CN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71566" y="293351"/>
            <a:ext cx="7043772" cy="9725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 smtClean="0"/>
              <a:t>23</a:t>
            </a:r>
            <a:r>
              <a:rPr lang="zh-CN" altLang="en-US" sz="2600" dirty="0" smtClean="0"/>
              <a:t>、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设矩阵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可逆，证明其伴随矩阵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也可逆，  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  <a:p>
            <a:pPr marL="457200" indent="-457200" algn="l"/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85720" y="1384856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证明：因为矩阵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可逆，我们有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785918" y="1936425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85918" y="2507929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 / |A|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   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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214810" y="2571744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 / |A|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214810" y="3079433"/>
            <a:ext cx="378621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 / |A|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 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143372" y="2643182"/>
            <a:ext cx="71438" cy="78581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14414" y="3643314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</a:t>
            </a:r>
            <a:endParaRPr lang="zh-CN" altLang="en-US" sz="28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857356" y="3722375"/>
            <a:ext cx="592935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 -1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 / |A|=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528" y="4437112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要求：记住结论，随时可用！</a:t>
            </a:r>
            <a:endParaRPr lang="en-US" altLang="zh-CN" sz="2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9D0761-173C-4897-9671-F82B71504925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1"/>
      <p:bldP spid="24" grpId="0" animBg="1"/>
      <p:bldP spid="25" grpId="0"/>
      <p:bldP spid="2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77503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P55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书</a:t>
            </a:r>
            <a:endParaRPr lang="en-US" altLang="zh-CN" dirty="0" smtClean="0"/>
          </a:p>
          <a:p>
            <a:r>
              <a:rPr lang="zh-CN" altLang="en-US" dirty="0" smtClean="0"/>
              <a:t>后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endParaRPr lang="en-US" altLang="zh-CN" dirty="0" smtClean="0"/>
          </a:p>
          <a:p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讲</a:t>
            </a:r>
            <a:endParaRPr lang="zh-CN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71566" y="293351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 smtClean="0"/>
              <a:t>24</a:t>
            </a:r>
            <a:r>
              <a:rPr lang="zh-CN" altLang="en-US" sz="2600" dirty="0" smtClean="0"/>
              <a:t>、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设矩阵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伴随矩阵为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，证明  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85720" y="2000240"/>
            <a:ext cx="757242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：（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）反证法，设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  <a:sym typeface="Symbol"/>
              </a:rPr>
              <a:t>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357290" y="3571876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）由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42976" y="864855"/>
            <a:ext cx="564360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 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42976" y="1436359"/>
            <a:ext cx="564360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 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428728" y="2507929"/>
            <a:ext cx="652764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可逆，且由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E=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，得到 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A=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428728" y="3007995"/>
            <a:ext cx="528641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dirty="0">
                <a:latin typeface="黑体" pitchFamily="2" charset="-122"/>
                <a:ea typeface="黑体" pitchFamily="2" charset="-122"/>
                <a:sym typeface="Symbol"/>
              </a:rPr>
              <a:t>  </a:t>
            </a:r>
            <a:r>
              <a:rPr lang="en-US" altLang="zh-CN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矛盾。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357290" y="4079565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得     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|=||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|=|</a:t>
            </a:r>
            <a:r>
              <a:rPr lang="en-US" altLang="zh-CN" sz="2600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err="1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 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57290" y="4579631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即     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|=|</a:t>
            </a:r>
            <a:r>
              <a:rPr lang="en-US" altLang="zh-CN" sz="2600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err="1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909386" y="4581128"/>
            <a:ext cx="347903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故有  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|= |</a:t>
            </a:r>
            <a:r>
              <a:rPr lang="en-US" altLang="zh-CN" sz="2600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baseline="30000" dirty="0" smtClean="0"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23528" y="5168805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要求：记住结论，随时可用！</a:t>
            </a:r>
            <a:endParaRPr lang="en-US" altLang="zh-CN" sz="2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6658D7-50C6-473B-8454-71C751EAACCE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6" grpId="0"/>
      <p:bldP spid="22" grpId="0"/>
      <p:bldP spid="27" grpId="0"/>
      <p:bldP spid="28" grpId="0"/>
      <p:bldP spid="29" grpId="0"/>
      <p:bldP spid="30" grpId="0"/>
      <p:bldP spid="31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章内容总结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内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容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69269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 smtClean="0"/>
              <a:t>1.</a:t>
            </a:r>
            <a:r>
              <a:rPr lang="zh-CN" altLang="zh-CN" sz="2200" b="1" dirty="0" smtClean="0"/>
              <a:t>矩阵</a:t>
            </a:r>
            <a:r>
              <a:rPr lang="zh-CN" altLang="zh-CN" sz="2200" b="1" dirty="0"/>
              <a:t>的加法、数乘及其乘法运算</a:t>
            </a:r>
          </a:p>
          <a:p>
            <a:r>
              <a:rPr lang="zh-CN" altLang="zh-CN" sz="2200" b="1" dirty="0">
                <a:solidFill>
                  <a:srgbClr val="FF0000"/>
                </a:solidFill>
              </a:rPr>
              <a:t>重点：乘法运算及其运算规律</a:t>
            </a:r>
          </a:p>
          <a:p>
            <a:r>
              <a:rPr lang="zh-CN" altLang="zh-CN" sz="2000" b="1" dirty="0" smtClean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/>
              <a:t>：</a:t>
            </a:r>
            <a:r>
              <a:rPr lang="zh-CN" altLang="zh-CN" sz="2000" b="1" dirty="0" smtClean="0"/>
              <a:t>由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000" b="1" dirty="0"/>
              <a:t>，不能</a:t>
            </a:r>
            <a:r>
              <a:rPr lang="zh-CN" altLang="zh-CN" sz="2000" b="1" dirty="0" smtClean="0"/>
              <a:t>推出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2000" b="1" dirty="0" smtClean="0"/>
              <a:t>或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/>
              <a:t>，但</a:t>
            </a:r>
            <a:r>
              <a:rPr lang="zh-CN" altLang="zh-CN" sz="2000" b="1" dirty="0" smtClean="0"/>
              <a:t>若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 smtClean="0"/>
              <a:t>可逆</a:t>
            </a:r>
            <a:r>
              <a:rPr lang="zh-CN" altLang="zh-CN" sz="2000" b="1" dirty="0"/>
              <a:t>，则一定</a:t>
            </a:r>
            <a:r>
              <a:rPr lang="zh-CN" altLang="zh-CN" sz="2000" b="1" dirty="0" smtClean="0"/>
              <a:t>有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000" b="1" dirty="0"/>
              <a:t>：</a:t>
            </a:r>
            <a:r>
              <a:rPr lang="zh-CN" altLang="zh-CN" sz="2000" b="1" dirty="0" smtClean="0"/>
              <a:t>由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= AC</a:t>
            </a:r>
            <a:r>
              <a:rPr lang="zh-CN" altLang="zh-CN" sz="2000" b="1" dirty="0"/>
              <a:t>，不能</a:t>
            </a:r>
            <a:r>
              <a:rPr lang="zh-CN" altLang="zh-CN" sz="2000" b="1" dirty="0" smtClean="0"/>
              <a:t>推出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= C</a:t>
            </a:r>
            <a:r>
              <a:rPr lang="zh-CN" altLang="zh-CN" sz="2000" b="1" dirty="0"/>
              <a:t>，但</a:t>
            </a:r>
            <a:r>
              <a:rPr lang="zh-CN" altLang="zh-CN" sz="2000" b="1" dirty="0" smtClean="0"/>
              <a:t>若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 smtClean="0"/>
              <a:t>可逆</a:t>
            </a:r>
            <a:r>
              <a:rPr lang="zh-CN" altLang="zh-CN" sz="2000" b="1" dirty="0"/>
              <a:t>，则一定有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2274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 smtClean="0"/>
              <a:t>2.</a:t>
            </a:r>
            <a:r>
              <a:rPr lang="zh-CN" altLang="zh-CN" sz="2200" b="1" dirty="0" smtClean="0"/>
              <a:t> 对称矩阵</a:t>
            </a:r>
            <a:r>
              <a:rPr lang="zh-CN" altLang="zh-CN" sz="2200" b="1" dirty="0"/>
              <a:t>及方阵的</a:t>
            </a:r>
            <a:r>
              <a:rPr lang="zh-CN" altLang="zh-CN" sz="2200" b="1" dirty="0" smtClean="0"/>
              <a:t>行列式</a:t>
            </a:r>
            <a:endParaRPr lang="en-US" altLang="zh-CN" sz="2200" b="1" dirty="0" smtClean="0"/>
          </a:p>
          <a:p>
            <a:pPr lvl="1"/>
            <a:r>
              <a:rPr lang="en-US" altLang="zh-CN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 smtClean="0">
                <a:solidFill>
                  <a:srgbClr val="0000FF"/>
                </a:solidFill>
              </a:rPr>
              <a:t>注意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dirty="0" smtClean="0"/>
              <a:t>：</a:t>
            </a:r>
            <a:r>
              <a:rPr lang="zh-CN" altLang="zh-CN" sz="2000" b="1" dirty="0" smtClean="0"/>
              <a:t>尽管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/>
              <a:t>，</a:t>
            </a:r>
            <a:r>
              <a:rPr lang="zh-CN" altLang="zh-CN" sz="2000" b="1" dirty="0" smtClean="0"/>
              <a:t>但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78930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3.</a:t>
            </a:r>
            <a:r>
              <a:rPr lang="zh-CN" altLang="zh-CN" sz="2200" b="1" dirty="0" smtClean="0"/>
              <a:t> 伴随矩阵</a:t>
            </a:r>
            <a:r>
              <a:rPr lang="zh-CN" altLang="zh-CN" sz="2200" b="1" dirty="0"/>
              <a:t>及其</a:t>
            </a:r>
            <a:r>
              <a:rPr lang="zh-CN" altLang="zh-CN" sz="2200" b="1" dirty="0" smtClean="0"/>
              <a:t>性质</a:t>
            </a:r>
            <a:endParaRPr lang="en-US" altLang="zh-CN" sz="2200" b="1" dirty="0" smtClean="0"/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AA*=A*A=|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A|E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581128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 smtClean="0"/>
              <a:t>4.</a:t>
            </a:r>
            <a:r>
              <a:rPr lang="zh-CN" altLang="zh-CN" sz="2200" b="1" dirty="0" smtClean="0"/>
              <a:t> 逆矩阵</a:t>
            </a:r>
            <a:r>
              <a:rPr lang="zh-CN" altLang="en-US" sz="2200" b="1" dirty="0" smtClean="0"/>
              <a:t>定义、性质</a:t>
            </a:r>
            <a:r>
              <a:rPr lang="zh-CN" altLang="zh-CN" sz="2200" b="1" dirty="0" smtClean="0"/>
              <a:t>及其</a:t>
            </a:r>
            <a:r>
              <a:rPr lang="zh-CN" altLang="en-US" sz="2200" b="1" dirty="0" smtClean="0"/>
              <a:t>运算规律</a:t>
            </a:r>
            <a:endParaRPr lang="zh-CN" altLang="zh-CN" sz="2200" b="1" dirty="0"/>
          </a:p>
          <a:p>
            <a:pPr lvl="1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/>
              <a:t>可逆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|A|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latin typeface="+mn-ea"/>
                <a:cs typeface="Times New Roman" pitchFamily="18" charset="0"/>
              </a:rPr>
              <a:t>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AB=E</a:t>
            </a:r>
            <a:r>
              <a:rPr lang="zh-CN" altLang="en-US" sz="20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 smtClean="0"/>
              <a:t>可逆</a:t>
            </a:r>
            <a:endParaRPr lang="en-US" altLang="zh-CN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zh-CN" altLang="zh-CN" sz="2000" b="1" dirty="0" smtClean="0"/>
              <a:t>逆</a:t>
            </a:r>
            <a:r>
              <a:rPr lang="zh-CN" altLang="zh-CN" sz="2000" b="1" dirty="0"/>
              <a:t>矩阵的运算</a:t>
            </a:r>
            <a:r>
              <a:rPr lang="zh-CN" altLang="zh-CN" sz="2000" b="1" dirty="0" smtClean="0"/>
              <a:t>规律</a:t>
            </a:r>
            <a:endParaRPr lang="zh-CN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5252427"/>
            <a:ext cx="430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de-DE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altLang="zh-CN" sz="20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2000" b="1" i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3033"/>
              </p:ext>
            </p:extLst>
          </p:nvPr>
        </p:nvGraphicFramePr>
        <p:xfrm>
          <a:off x="6804248" y="5168487"/>
          <a:ext cx="288032" cy="56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7" name="Equation" r:id="rId3" imgW="164957" imgH="406048" progId="Equation.DSMT4">
                  <p:embed/>
                </p:oleObj>
              </mc:Choice>
              <mc:Fallback>
                <p:oleObj name="Equation" r:id="rId3" imgW="164957" imgH="406048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168487"/>
                        <a:ext cx="288032" cy="564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59298"/>
              </p:ext>
            </p:extLst>
          </p:nvPr>
        </p:nvGraphicFramePr>
        <p:xfrm>
          <a:off x="3138041" y="4985296"/>
          <a:ext cx="15779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8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041" y="4985296"/>
                        <a:ext cx="1577975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D638DD-392F-4E20-8A18-3AF34F82D70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355976" y="2276872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章内容总结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 smtClean="0"/>
              <a:t>4.</a:t>
            </a:r>
            <a:r>
              <a:rPr lang="zh-CN" altLang="zh-CN" sz="2200" b="1" dirty="0" smtClean="0"/>
              <a:t> </a:t>
            </a:r>
            <a:r>
              <a:rPr lang="zh-CN" altLang="en-US" sz="2200" b="1" dirty="0" smtClean="0"/>
              <a:t>求</a:t>
            </a:r>
            <a:r>
              <a:rPr lang="zh-CN" altLang="zh-CN" sz="2200" b="1" dirty="0" smtClean="0"/>
              <a:t>逆矩阵</a:t>
            </a:r>
            <a:r>
              <a:rPr lang="zh-CN" altLang="en-US" sz="2200" b="1" dirty="0" smtClean="0"/>
              <a:t>方法总结</a:t>
            </a:r>
            <a:endParaRPr lang="zh-CN" altLang="zh-CN" sz="22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20700"/>
              </p:ext>
            </p:extLst>
          </p:nvPr>
        </p:nvGraphicFramePr>
        <p:xfrm>
          <a:off x="755576" y="1412776"/>
          <a:ext cx="31908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319087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内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容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507" y="2996952"/>
            <a:ext cx="79208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5</a:t>
            </a:r>
            <a:r>
              <a:rPr lang="en-US" altLang="zh-CN" sz="2200" b="1" dirty="0" smtClean="0"/>
              <a:t>.</a:t>
            </a:r>
            <a:r>
              <a:rPr lang="zh-CN" altLang="zh-CN" sz="2200" b="1" dirty="0" smtClean="0"/>
              <a:t> </a:t>
            </a: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求解矩阵方程</a:t>
            </a:r>
            <a:endParaRPr lang="zh-CN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 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200" b="1" dirty="0" smtClean="0"/>
              <a:t>常规</a:t>
            </a:r>
            <a:r>
              <a:rPr lang="zh-CN" altLang="en-US" sz="2200" b="1" dirty="0"/>
              <a:t>题型</a:t>
            </a:r>
            <a:endParaRPr lang="en-US" altLang="zh-CN" sz="2200" b="1" dirty="0"/>
          </a:p>
          <a:p>
            <a:r>
              <a:rPr lang="en-US" altLang="zh-CN" sz="2200" b="1" dirty="0"/>
              <a:t>      </a:t>
            </a:r>
            <a:r>
              <a:rPr lang="zh-CN" altLang="en-US" sz="2200" b="1" dirty="0"/>
              <a:t>变换题型</a:t>
            </a:r>
            <a:endParaRPr lang="zh-CN" altLang="zh-CN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55976" y="224725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通用三步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39752" y="4034681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9752" y="400506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通用三步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9947" y="1844824"/>
            <a:ext cx="220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第三章  介绍</a:t>
            </a:r>
            <a:endParaRPr lang="zh-CN" altLang="en-US" sz="24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EBFE07-E031-42F1-A196-4C7EB1320622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" grpId="0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</a:rPr>
              <a:t>逆</a:t>
            </a:r>
            <a:r>
              <a:rPr lang="zh-CN" altLang="zh-CN" sz="3600" dirty="0">
                <a:solidFill>
                  <a:srgbClr val="000000"/>
                </a:solidFill>
              </a:rPr>
              <a:t>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复习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zh-CN" altLang="en-US" dirty="0" smtClean="0"/>
              <a:t>的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/>
              <a:t>次幂</a:t>
            </a:r>
            <a:endParaRPr lang="en-US" altLang="zh-CN" sz="2800" dirty="0" smtClean="0"/>
          </a:p>
        </p:txBody>
      </p:sp>
      <p:sp>
        <p:nvSpPr>
          <p:cNvPr id="15" name="内容占位符 3"/>
          <p:cNvSpPr>
            <a:spLocks noGrp="1"/>
          </p:cNvSpPr>
          <p:nvPr>
            <p:ph sz="quarter" idx="10"/>
          </p:nvPr>
        </p:nvSpPr>
        <p:spPr>
          <a:xfrm>
            <a:off x="476632" y="188640"/>
            <a:ext cx="4095368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求方阵</a:t>
            </a:r>
            <a:r>
              <a:rPr lang="en-US" altLang="zh-CN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="1" i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的三种方法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539552" y="980728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：归纳法，书本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P53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题、第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题（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内容占位符 3"/>
          <p:cNvSpPr txBox="1">
            <a:spLocks/>
          </p:cNvSpPr>
          <p:nvPr/>
        </p:nvSpPr>
        <p:spPr>
          <a:xfrm>
            <a:off x="539552" y="1628800"/>
            <a:ext cx="748883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：列矩阵乘以行矩阵，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书本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P53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题（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内容占位符 3"/>
          <p:cNvSpPr txBox="1">
            <a:spLocks/>
          </p:cNvSpPr>
          <p:nvPr/>
        </p:nvSpPr>
        <p:spPr>
          <a:xfrm>
            <a:off x="560489" y="4437112"/>
            <a:ext cx="74888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sz="27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A=P</a:t>
            </a:r>
            <a:r>
              <a:rPr lang="en-US" altLang="zh-CN" sz="2800" b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P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书本</a:t>
            </a:r>
            <a:r>
              <a:rPr lang="en-US" altLang="zh-CN" sz="2700" b="1" dirty="0">
                <a:latin typeface="黑体" pitchFamily="49" charset="-122"/>
                <a:ea typeface="黑体" pitchFamily="49" charset="-122"/>
              </a:rPr>
              <a:t>P55</a:t>
            </a: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700" b="1" dirty="0"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691680" y="2204864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或者：矩阵</a:t>
            </a:r>
            <a:r>
              <a:rPr lang="en-US" altLang="zh-CN" sz="27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700" b="1" dirty="0" smtClean="0">
                <a:latin typeface="黑体" pitchFamily="49" charset="-122"/>
                <a:ea typeface="黑体" pitchFamily="49" charset="-122"/>
              </a:rPr>
              <a:t>的任意两列元素</a:t>
            </a:r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对应成比例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9731" y="6356350"/>
            <a:ext cx="2181029" cy="365125"/>
          </a:xfrm>
        </p:spPr>
        <p:txBody>
          <a:bodyPr/>
          <a:lstStyle/>
          <a:p>
            <a:fld id="{EE7AE2AC-E5BA-4437-99F5-9296921307C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72" y="6093296"/>
            <a:ext cx="727720" cy="365125"/>
          </a:xfrm>
        </p:spPr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</p:spPr>
        <p:txBody>
          <a:bodyPr/>
          <a:lstStyle/>
          <a:p>
            <a:fld id="{277C9846-D193-4D9A-A1E4-346B0A553E2C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79777"/>
              </p:ext>
            </p:extLst>
          </p:nvPr>
        </p:nvGraphicFramePr>
        <p:xfrm>
          <a:off x="1723553" y="2853060"/>
          <a:ext cx="47926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3" imgW="2171520" imgH="698400" progId="Equation.DSMT4">
                  <p:embed/>
                </p:oleObj>
              </mc:Choice>
              <mc:Fallback>
                <p:oleObj name="Equation" r:id="rId3" imgW="2171520" imgH="698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553" y="2853060"/>
                        <a:ext cx="479266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/>
          <p:cNvSpPr txBox="1">
            <a:spLocks/>
          </p:cNvSpPr>
          <p:nvPr/>
        </p:nvSpPr>
        <p:spPr>
          <a:xfrm>
            <a:off x="1547664" y="50851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2195736" y="5157192"/>
            <a:ext cx="93610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b="1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内容占位符 3"/>
          <p:cNvSpPr txBox="1">
            <a:spLocks/>
          </p:cNvSpPr>
          <p:nvPr/>
        </p:nvSpPr>
        <p:spPr>
          <a:xfrm>
            <a:off x="4796408" y="5157192"/>
            <a:ext cx="135976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  <a:sym typeface="Symbol"/>
              </a:rPr>
              <a:t>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b="1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内容占位符 3"/>
          <p:cNvSpPr txBox="1">
            <a:spLocks/>
          </p:cNvSpPr>
          <p:nvPr/>
        </p:nvSpPr>
        <p:spPr>
          <a:xfrm>
            <a:off x="3059832" y="5157192"/>
            <a:ext cx="93610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b="1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内容占位符 3"/>
          <p:cNvSpPr txBox="1">
            <a:spLocks/>
          </p:cNvSpPr>
          <p:nvPr/>
        </p:nvSpPr>
        <p:spPr>
          <a:xfrm>
            <a:off x="3923928" y="5157192"/>
            <a:ext cx="93610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b="1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内容占位符 3"/>
          <p:cNvSpPr txBox="1">
            <a:spLocks/>
          </p:cNvSpPr>
          <p:nvPr/>
        </p:nvSpPr>
        <p:spPr>
          <a:xfrm>
            <a:off x="6156176" y="5157192"/>
            <a:ext cx="187637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400" b="1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1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</a:t>
            </a:r>
            <a:r>
              <a:rPr lang="en-US" altLang="zh-CN" sz="2400" b="1" i="1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7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8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8" grpId="0"/>
      <p:bldP spid="13" grpId="0"/>
      <p:bldP spid="14" grpId="0"/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85786" cy="5412804"/>
          </a:xfrm>
        </p:spPr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183" y="2345193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8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9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0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367613" y="2584255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了解克莱姆法则的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34076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教学要求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D9E56B-7C11-4998-A158-1CB5B2887968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6938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5702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0974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89767"/>
              </p:ext>
            </p:extLst>
          </p:nvPr>
        </p:nvGraphicFramePr>
        <p:xfrm>
          <a:off x="1661650" y="5229200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" name="Equation" r:id="rId3" imgW="4318000" imgH="787400" progId="Equation.DSMT4">
                  <p:embed/>
                </p:oleObj>
              </mc:Choice>
              <mc:Fallback>
                <p:oleObj name="Equation" r:id="rId3" imgW="4318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0" y="5229200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28596" y="207189"/>
            <a:ext cx="7996426" cy="936667"/>
            <a:chOff x="428596" y="207189"/>
            <a:chExt cx="7996426" cy="936667"/>
          </a:xfrm>
        </p:grpSpPr>
        <p:sp>
          <p:nvSpPr>
            <p:cNvPr id="8" name="矩形 7"/>
            <p:cNvSpPr/>
            <p:nvPr/>
          </p:nvSpPr>
          <p:spPr>
            <a:xfrm>
              <a:off x="428596" y="207189"/>
              <a:ext cx="7996426" cy="9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如果含有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个未知数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线性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方程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组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882086"/>
                </p:ext>
              </p:extLst>
            </p:nvPr>
          </p:nvGraphicFramePr>
          <p:xfrm>
            <a:off x="3563888" y="692696"/>
            <a:ext cx="1943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9" name="Equation" r:id="rId5" imgW="1943100" imgH="419100" progId="Equation.DSMT4">
                    <p:embed/>
                  </p:oleObj>
                </mc:Choice>
                <mc:Fallback>
                  <p:oleObj name="Equation" r:id="rId5" imgW="1943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692696"/>
                          <a:ext cx="19431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57024"/>
              </p:ext>
            </p:extLst>
          </p:nvPr>
        </p:nvGraphicFramePr>
        <p:xfrm>
          <a:off x="1978768" y="1052736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0" name="Equation" r:id="rId7" imgW="5664200" imgH="1955800" progId="Equation.DSMT4">
                  <p:embed/>
                </p:oleObj>
              </mc:Choice>
              <mc:Fallback>
                <p:oleObj name="Equation" r:id="rId7" imgW="56642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768" y="1052736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1911"/>
              </p:ext>
            </p:extLst>
          </p:nvPr>
        </p:nvGraphicFramePr>
        <p:xfrm>
          <a:off x="1872803" y="3429000"/>
          <a:ext cx="2941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1" name="Equation" r:id="rId9" imgW="2946400" imgH="1473200" progId="Equation.DSMT4">
                  <p:embed/>
                </p:oleObj>
              </mc:Choice>
              <mc:Fallback>
                <p:oleObj name="Equation" r:id="rId9" imgW="29464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03" y="3429000"/>
                        <a:ext cx="2941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027"/>
          <p:cNvGrpSpPr/>
          <p:nvPr/>
        </p:nvGrpSpPr>
        <p:grpSpPr>
          <a:xfrm>
            <a:off x="4792366" y="2780928"/>
            <a:ext cx="3740073" cy="2376264"/>
            <a:chOff x="5724128" y="3789040"/>
            <a:chExt cx="3527290" cy="223224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云形标注 13"/>
            <p:cNvSpPr/>
            <p:nvPr/>
          </p:nvSpPr>
          <p:spPr>
            <a:xfrm>
              <a:off x="5724128" y="3789040"/>
              <a:ext cx="3527290" cy="2232248"/>
            </a:xfrm>
            <a:prstGeom prst="cloudCallout">
              <a:avLst>
                <a:gd name="adj1" fmla="val -62750"/>
                <a:gd name="adj2" fmla="val 55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338540"/>
                </p:ext>
              </p:extLst>
            </p:nvPr>
          </p:nvGraphicFramePr>
          <p:xfrm>
            <a:off x="5735316" y="4212716"/>
            <a:ext cx="3312368" cy="1199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2" name="Equation" r:id="rId11" imgW="5727600" imgH="1562040" progId="Equation.DSMT4">
                    <p:embed/>
                  </p:oleObj>
                </mc:Choice>
                <mc:Fallback>
                  <p:oleObj name="Equation" r:id="rId11" imgW="5727600" imgH="1562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316" y="4212716"/>
                          <a:ext cx="3312368" cy="11997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59292" y="116632"/>
            <a:ext cx="202611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克莱姆法则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2924944"/>
            <a:ext cx="7996426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的系数行列式不等于零，即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那么方程组有唯一解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FCE886-99FA-4F89-80C4-784BCCF97E8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克莱姆法则条件和结论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785794"/>
            <a:ext cx="7560840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条件：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）必须是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个方程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个未知数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）系数行列式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不等于零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结论：</a:t>
            </a:r>
            <a:endParaRPr lang="en-US" altLang="zh-CN" sz="2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）线性方程组有唯一解；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）唯一解为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5052"/>
              </p:ext>
            </p:extLst>
          </p:nvPr>
        </p:nvGraphicFramePr>
        <p:xfrm>
          <a:off x="1979712" y="3645024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3" imgW="4318000" imgH="787400" progId="Equation.DSMT4">
                  <p:embed/>
                </p:oleObj>
              </mc:Choice>
              <mc:Fallback>
                <p:oleObj name="Equation" r:id="rId3" imgW="4318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645024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532302-4C15-4343-9289-6BFB2C4B158F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54830"/>
              </p:ext>
            </p:extLst>
          </p:nvPr>
        </p:nvGraphicFramePr>
        <p:xfrm>
          <a:off x="1106884" y="1968512"/>
          <a:ext cx="6921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name="Equation" r:id="rId3" imgW="6921500" imgH="1562100" progId="Equation.DSMT4">
                  <p:embed/>
                </p:oleObj>
              </mc:Choice>
              <mc:Fallback>
                <p:oleObj name="Equation" r:id="rId3" imgW="69215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884" y="1968512"/>
                        <a:ext cx="69215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260648"/>
            <a:ext cx="75608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/>
              <a:t>证明：</a:t>
            </a:r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endParaRPr lang="en-US" altLang="zh-CN" sz="2600" b="1" dirty="0"/>
          </a:p>
          <a:p>
            <a:r>
              <a:rPr lang="zh-CN" altLang="en-US" sz="2600" b="1" dirty="0"/>
              <a:t>当           时，得到</a:t>
            </a:r>
            <a:endParaRPr lang="en-US" altLang="zh-CN" sz="2600" b="1" dirty="0"/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13602"/>
              </p:ext>
            </p:extLst>
          </p:nvPr>
        </p:nvGraphicFramePr>
        <p:xfrm>
          <a:off x="1115616" y="3556176"/>
          <a:ext cx="46101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name="Equation" r:id="rId5" imgW="4610100" imgH="1562100" progId="Equation.DSMT4">
                  <p:embed/>
                </p:oleObj>
              </mc:Choice>
              <mc:Fallback>
                <p:oleObj name="Equation" r:id="rId5" imgW="4610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56176"/>
                        <a:ext cx="461010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6606"/>
              </p:ext>
            </p:extLst>
          </p:nvPr>
        </p:nvGraphicFramePr>
        <p:xfrm>
          <a:off x="709182" y="5157192"/>
          <a:ext cx="7937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3" name="Equation" r:id="rId7" imgW="799753" imgH="291973" progId="Equation.DSMT4">
                  <p:embed/>
                </p:oleObj>
              </mc:Choice>
              <mc:Fallback>
                <p:oleObj name="Equation" r:id="rId7" imgW="79975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82" y="5157192"/>
                        <a:ext cx="7937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7917"/>
              </p:ext>
            </p:extLst>
          </p:nvPr>
        </p:nvGraphicFramePr>
        <p:xfrm>
          <a:off x="3059832" y="5157192"/>
          <a:ext cx="4279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4" name="Equation" r:id="rId9" imgW="4279900" imgH="787400" progId="Equation.DSMT4">
                  <p:embed/>
                </p:oleObj>
              </mc:Choice>
              <mc:Fallback>
                <p:oleObj name="Equation" r:id="rId9" imgW="42799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57192"/>
                        <a:ext cx="42799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79018"/>
              </p:ext>
            </p:extLst>
          </p:nvPr>
        </p:nvGraphicFramePr>
        <p:xfrm>
          <a:off x="683568" y="476672"/>
          <a:ext cx="3733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Equation" r:id="rId11" imgW="3746500" imgH="1473200" progId="Equation.DSMT4">
                  <p:embed/>
                </p:oleObj>
              </mc:Choice>
              <mc:Fallback>
                <p:oleObj name="Equation" r:id="rId11" imgW="37465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6672"/>
                        <a:ext cx="3733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克莱姆法则证明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F0DB36-3DFF-4FCF-A0B0-E3B51067CE70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前凸带形 4"/>
          <p:cNvSpPr/>
          <p:nvPr/>
        </p:nvSpPr>
        <p:spPr>
          <a:xfrm>
            <a:off x="5364088" y="0"/>
            <a:ext cx="2946156" cy="945930"/>
          </a:xfrm>
          <a:prstGeom prst="ribbon">
            <a:avLst>
              <a:gd name="adj1" fmla="val 33333"/>
              <a:gd name="adj2" fmla="val 4913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>
                <a:solidFill>
                  <a:srgbClr val="4BACC6">
                    <a:lumMod val="50000"/>
                  </a:srgbClr>
                </a:solidFill>
              </a:rPr>
              <a:t>P54     15</a:t>
            </a:r>
            <a:endParaRPr lang="zh-CN" altLang="en-US" sz="2400" b="1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32656"/>
            <a:ext cx="7319734" cy="104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练习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用克拉姆法则解下列方程组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09041"/>
              </p:ext>
            </p:extLst>
          </p:nvPr>
        </p:nvGraphicFramePr>
        <p:xfrm>
          <a:off x="1691680" y="1412776"/>
          <a:ext cx="291465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0" name="Equation" r:id="rId3" imgW="1320480" imgH="723600" progId="Equation.DSMT4">
                  <p:embed/>
                </p:oleObj>
              </mc:Choice>
              <mc:Fallback>
                <p:oleObj name="Equation" r:id="rId3" imgW="1320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291465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3068960"/>
            <a:ext cx="3147015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解：计算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个行列式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94150"/>
              </p:ext>
            </p:extLst>
          </p:nvPr>
        </p:nvGraphicFramePr>
        <p:xfrm>
          <a:off x="1327150" y="3732213"/>
          <a:ext cx="26352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Equation" r:id="rId5" imgW="1193760" imgH="698400" progId="Equation.DSMT4">
                  <p:embed/>
                </p:oleObj>
              </mc:Choice>
              <mc:Fallback>
                <p:oleObj name="Equation" r:id="rId5" imgW="1193760" imgH="698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732213"/>
                        <a:ext cx="263525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63729"/>
              </p:ext>
            </p:extLst>
          </p:nvPr>
        </p:nvGraphicFramePr>
        <p:xfrm>
          <a:off x="4127500" y="3716338"/>
          <a:ext cx="27193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2" name="Equation" r:id="rId7" imgW="1231560" imgH="698400" progId="Equation.DSMT4">
                  <p:embed/>
                </p:oleObj>
              </mc:Choice>
              <mc:Fallback>
                <p:oleObj name="Equation" r:id="rId7" imgW="1231560" imgH="698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716338"/>
                        <a:ext cx="2719388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56410"/>
              </p:ext>
            </p:extLst>
          </p:nvPr>
        </p:nvGraphicFramePr>
        <p:xfrm>
          <a:off x="1259632" y="5374034"/>
          <a:ext cx="2187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74034"/>
                        <a:ext cx="2187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12892"/>
              </p:ext>
            </p:extLst>
          </p:nvPr>
        </p:nvGraphicFramePr>
        <p:xfrm>
          <a:off x="3950618" y="5301208"/>
          <a:ext cx="31416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Equation" r:id="rId11" imgW="1422360" imgH="228600" progId="Equation.DSMT4">
                  <p:embed/>
                </p:oleObj>
              </mc:Choice>
              <mc:Fallback>
                <p:oleObj name="Equation" r:id="rId11" imgW="142236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18" y="5301208"/>
                        <a:ext cx="31416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EF8D2-D776-44A9-A570-013426E0A4CE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82002" y="2163054"/>
            <a:ext cx="360040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81691"/>
              </p:ext>
            </p:extLst>
          </p:nvPr>
        </p:nvGraphicFramePr>
        <p:xfrm>
          <a:off x="1043608" y="2183755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Equation" r:id="rId3" imgW="5664200" imgH="1955800" progId="Equation.DSMT4">
                  <p:embed/>
                </p:oleObj>
              </mc:Choice>
              <mc:Fallback>
                <p:oleObj name="Equation" r:id="rId3" imgW="56642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83755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克莱姆法则运用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596" y="476672"/>
            <a:ext cx="7560840" cy="492443"/>
            <a:chOff x="428596" y="476672"/>
            <a:chExt cx="7560840" cy="492443"/>
          </a:xfrm>
        </p:grpSpPr>
        <p:sp>
          <p:nvSpPr>
            <p:cNvPr id="11" name="矩形 10"/>
            <p:cNvSpPr/>
            <p:nvPr/>
          </p:nvSpPr>
          <p:spPr>
            <a:xfrm>
              <a:off x="428596" y="476672"/>
              <a:ext cx="75608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              如果线性方程组（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）的系数行列式           ，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61681"/>
                </p:ext>
              </p:extLst>
            </p:nvPr>
          </p:nvGraphicFramePr>
          <p:xfrm>
            <a:off x="6948264" y="565350"/>
            <a:ext cx="7937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1" name="Equation" r:id="rId5" imgW="799753" imgH="291973" progId="Equation.DSMT4">
                    <p:embed/>
                  </p:oleObj>
                </mc:Choice>
                <mc:Fallback>
                  <p:oleObj name="Equation" r:id="rId5" imgW="79975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565350"/>
                          <a:ext cx="7937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428596" y="38550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6364" y="980728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则（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）一定有解，且解是唯一的。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6012160" y="1628800"/>
            <a:ext cx="1872208" cy="1182326"/>
          </a:xfrm>
          <a:prstGeom prst="cloudCallout">
            <a:avLst>
              <a:gd name="adj1" fmla="val -86780"/>
              <a:gd name="adj2" fmla="val 3896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>
                <a:solidFill>
                  <a:prstClr val="black"/>
                </a:solidFill>
              </a:rPr>
              <a:t>不全为零，非齐次线性方程组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D44984-7C47-464A-8992-CFE2B95164C9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2270</TotalTime>
  <Words>1949</Words>
  <Application>Microsoft Office PowerPoint</Application>
  <PresentationFormat>全屏显示(4:3)</PresentationFormat>
  <Paragraphs>394</Paragraphs>
  <Slides>25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主题2</vt:lpstr>
      <vt:lpstr>Equation</vt:lpstr>
      <vt:lpstr>2.2 逆矩阵的定义、性质与计算</vt:lpstr>
      <vt:lpstr>2.2 逆矩阵的定义、性质与计算</vt:lpstr>
      <vt:lpstr>2.2 逆矩阵的定义、性质与计算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2.4  克莱姆法则</vt:lpstr>
      <vt:lpstr>2.5 分块矩阵法</vt:lpstr>
      <vt:lpstr>2.5 分块矩阵法</vt:lpstr>
      <vt:lpstr>2.2 逆矩阵的定义、性质与计算</vt:lpstr>
      <vt:lpstr>PowerPoint 演示文稿</vt:lpstr>
      <vt:lpstr>2.2 逆矩阵的定义、性质与计算</vt:lpstr>
      <vt:lpstr>PowerPoint 演示文稿</vt:lpstr>
      <vt:lpstr>2.5 分块矩阵法</vt:lpstr>
      <vt:lpstr>2.5 分块矩阵法</vt:lpstr>
      <vt:lpstr>2.5 分块矩阵法</vt:lpstr>
      <vt:lpstr>2.5 分块矩阵法</vt:lpstr>
      <vt:lpstr>2.5 分块矩阵法</vt:lpstr>
      <vt:lpstr>2.5 分块矩阵法</vt:lpstr>
      <vt:lpstr>第2章  矩阵及其运算</vt:lpstr>
      <vt:lpstr>第2章  矩阵及其运算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229</cp:revision>
  <dcterms:created xsi:type="dcterms:W3CDTF">2015-01-05T18:34:44Z</dcterms:created>
  <dcterms:modified xsi:type="dcterms:W3CDTF">2023-03-03T00:53:06Z</dcterms:modified>
</cp:coreProperties>
</file>