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66" r:id="rId4"/>
    <p:sldMasterId id="2147483669" r:id="rId5"/>
  </p:sldMasterIdLst>
  <p:notesMasterIdLst>
    <p:notesMasterId r:id="rId36"/>
  </p:notesMasterIdLst>
  <p:sldIdLst>
    <p:sldId id="256" r:id="rId6"/>
    <p:sldId id="316" r:id="rId7"/>
    <p:sldId id="257" r:id="rId8"/>
    <p:sldId id="315" r:id="rId9"/>
    <p:sldId id="314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2" r:id="rId18"/>
    <p:sldId id="303" r:id="rId19"/>
    <p:sldId id="304" r:id="rId20"/>
    <p:sldId id="285" r:id="rId21"/>
    <p:sldId id="305" r:id="rId22"/>
    <p:sldId id="264" r:id="rId23"/>
    <p:sldId id="265" r:id="rId24"/>
    <p:sldId id="306" r:id="rId25"/>
    <p:sldId id="307" r:id="rId26"/>
    <p:sldId id="308" r:id="rId27"/>
    <p:sldId id="309" r:id="rId28"/>
    <p:sldId id="312" r:id="rId29"/>
    <p:sldId id="317" r:id="rId30"/>
    <p:sldId id="313" r:id="rId31"/>
    <p:sldId id="311" r:id="rId32"/>
    <p:sldId id="267" r:id="rId33"/>
    <p:sldId id="286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45" d="100"/>
          <a:sy n="45" d="100"/>
        </p:scale>
        <p:origin x="-9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DB5690E6-BF47-4E7C-A4DB-DD6C24A57A6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1E758A5-43BE-4C05-8539-6C982E72405A}" type="presOf" srcId="{EF24F56F-F948-4FAE-A21B-C908CFF0947F}" destId="{04E584C8-CAF4-4F3A-A494-457051CBD1BA}" srcOrd="0" destOrd="0" presId="urn:microsoft.com/office/officeart/2005/8/layout/venn1"/>
    <dgm:cxn modelId="{B41BFBDE-101C-4307-9F4E-721A8BE8A34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A231BD38-EFA5-4743-8FAC-72534D07CC44}" type="presOf" srcId="{8A5913D2-4896-41F8-9856-90C73F67022D}" destId="{6F917F00-94F3-4752-A2F0-5E137890CEB8}" srcOrd="0" destOrd="0" presId="urn:microsoft.com/office/officeart/2005/8/layout/venn1"/>
    <dgm:cxn modelId="{73EE6754-2FFE-45A1-8215-2E67CA27A53A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1C39CB5-6552-4BE9-B758-2583D88618F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82FE223-80E0-4B9F-9200-11B7529C0340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55ADE91-9DFB-4917-A053-176DB9AF6A39}" type="presOf" srcId="{B9B3E140-8B8D-4175-BD94-00D1649702AA}" destId="{6DAFA64C-DC3D-43CC-9306-9A83B9F4FF30}" srcOrd="0" destOrd="0" presId="urn:microsoft.com/office/officeart/2005/8/layout/venn1"/>
    <dgm:cxn modelId="{5EFBD6C1-FDC2-4211-B27E-98B9EDAAD29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807D2783-0D05-46F7-AED8-0A0353B51B17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71A9E2D-2B93-4CFB-B9B9-216F60E94326}" type="presOf" srcId="{AABD46EF-623D-4EC1-9905-9F9517C84035}" destId="{8A8110AF-7FCF-4E47-932E-B9CB33926204}" srcOrd="0" destOrd="0" presId="urn:microsoft.com/office/officeart/2005/8/layout/venn1"/>
    <dgm:cxn modelId="{31FB0F1A-281D-4817-AC69-35093D21932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A32B2E8-0F6A-4BE8-A1C4-DFDA03FC16F8}" type="presOf" srcId="{45ECB1DE-4976-41EA-BF4A-BA9625218151}" destId="{61DA2F6A-A3A4-47F6-9631-E32DDDDECDEE}" srcOrd="0" destOrd="0" presId="urn:microsoft.com/office/officeart/2005/8/layout/venn1"/>
    <dgm:cxn modelId="{CB484329-C34C-48CA-8652-52D51BC8DAB5}" type="presOf" srcId="{EF24F56F-F948-4FAE-A21B-C908CFF0947F}" destId="{04E584C8-CAF4-4F3A-A494-457051CBD1BA}" srcOrd="0" destOrd="0" presId="urn:microsoft.com/office/officeart/2005/8/layout/venn1"/>
    <dgm:cxn modelId="{03354DCB-769E-4CB0-96FB-25448C63277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2FB6EF8-8F8F-4923-8AC1-8134E95C183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733E588-BD3B-4570-BC8D-3F9C86BC8D20}" type="presOf" srcId="{CE6CFCA0-C49C-4951-BE4A-2894AF7F0369}" destId="{7B1E7C52-CF18-48B2-BB65-024F73E359D3}" srcOrd="0" destOrd="0" presId="urn:microsoft.com/office/officeart/2005/8/layout/venn1"/>
    <dgm:cxn modelId="{F8BB1B7A-FB2D-4AE4-AFCB-E398D5B84FA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F9F7C31-14E5-490F-B353-6E7878ED3A08}" type="presOf" srcId="{0E6DF1C2-1746-482F-BF52-CD765E80A365}" destId="{171034FF-3396-4AA1-9482-05BACFB2D723}" srcOrd="0" destOrd="0" presId="urn:microsoft.com/office/officeart/2005/8/layout/venn1"/>
    <dgm:cxn modelId="{D8500B1E-EB09-4526-90E2-D6AA7D51EF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5EB0AA8-E081-4D67-AC10-ABF95DE15D8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F09D765F-59CD-4E46-8DA6-58657A1CEC08}" type="presOf" srcId="{A4DBE9E6-97EB-4725-A2C1-3C97D390DE6E}" destId="{CD4B3101-F142-4E5E-B80A-8D9996F097C7}" srcOrd="0" destOrd="0" presId="urn:microsoft.com/office/officeart/2005/8/layout/venn1"/>
    <dgm:cxn modelId="{9337E663-299B-451B-8AB2-E8EE16F6A924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5A778C9-A973-4F49-ABF4-DB085E49CA1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A8B788C4-1DC3-4770-B76A-E072560B0AD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2C7134A-532E-42D7-913F-0F7095D9C3F6}" type="presOf" srcId="{B9B3E140-8B8D-4175-BD94-00D1649702AA}" destId="{6DAFA64C-DC3D-43CC-9306-9A83B9F4FF30}" srcOrd="0" destOrd="0" presId="urn:microsoft.com/office/officeart/2005/8/layout/venn1"/>
    <dgm:cxn modelId="{896A9902-DA7E-46CC-8928-F3FCB029F29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41C19A0C-1704-43BD-8840-3EDCD59DFA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A95D599-1F92-4D92-AE16-B5C898F0AE95}" type="presOf" srcId="{AABD46EF-623D-4EC1-9905-9F9517C84035}" destId="{8A8110AF-7FCF-4E47-932E-B9CB33926204}" srcOrd="0" destOrd="0" presId="urn:microsoft.com/office/officeart/2005/8/layout/venn1"/>
    <dgm:cxn modelId="{DB43B355-4FEB-4834-AAA4-88A38EF0BE1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AF1DE2F-3A89-42EA-AA24-3FC78C25A627}" type="presOf" srcId="{EF24F56F-F948-4FAE-A21B-C908CFF0947F}" destId="{04E584C8-CAF4-4F3A-A494-457051CBD1BA}" srcOrd="0" destOrd="0" presId="urn:microsoft.com/office/officeart/2005/8/layout/venn1"/>
    <dgm:cxn modelId="{95E2F167-A008-497E-BE17-C606AE5456AC}" type="presOf" srcId="{45ECB1DE-4976-41EA-BF4A-BA9625218151}" destId="{61DA2F6A-A3A4-47F6-9631-E32DDDDECDEE}" srcOrd="0" destOrd="0" presId="urn:microsoft.com/office/officeart/2005/8/layout/venn1"/>
    <dgm:cxn modelId="{FA02C334-7A1B-43FA-B19D-6C161FDE44D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9DB458D-2ACE-48A8-9C01-430698A08B8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D25D542-F045-4273-A86C-F914DA5CCFC8}" type="presOf" srcId="{CE6CFCA0-C49C-4951-BE4A-2894AF7F0369}" destId="{7B1E7C52-CF18-48B2-BB65-024F73E359D3}" srcOrd="0" destOrd="0" presId="urn:microsoft.com/office/officeart/2005/8/layout/venn1"/>
    <dgm:cxn modelId="{D4BF3DAA-AC42-4ECA-8BE6-C8663F613D1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6D97090-34C7-4092-8CAB-399C647225CD}" type="presOf" srcId="{21F9EB01-2DBC-4DE3-BF4F-D736561A8F50}" destId="{EDBBB33F-27B5-48AE-A61C-C9DE23066AD1}" srcOrd="0" destOrd="0" presId="urn:microsoft.com/office/officeart/2005/8/layout/venn1"/>
    <dgm:cxn modelId="{D106A7AC-0CFE-4AA7-AE32-F8B52DA90BD7}" type="presOf" srcId="{CE6CFCA0-C49C-4951-BE4A-2894AF7F0369}" destId="{7B1E7C52-CF18-48B2-BB65-024F73E359D3}" srcOrd="0" destOrd="0" presId="urn:microsoft.com/office/officeart/2005/8/layout/venn1"/>
    <dgm:cxn modelId="{5B941DA2-F308-443E-8E89-0319D3320008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14909D2-9122-437A-889D-DCAC914ED80D}" type="presOf" srcId="{4E65984A-BA92-43D1-B9A2-B9086CB43038}" destId="{952DD290-D500-4BE9-9525-723274617DF1}" srcOrd="0" destOrd="0" presId="urn:microsoft.com/office/officeart/2005/8/layout/venn1"/>
    <dgm:cxn modelId="{3BB5109C-8FA6-4FF3-86B3-5B7BDB14FD5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6148598-CF17-47F1-A455-4437B23040C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48DCBEA4-2F7F-47CD-95BD-58B4E213F16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0D25E02-BE9B-4446-9595-B2C67BFF84CB}" type="presOf" srcId="{A4DBE9E6-97EB-4725-A2C1-3C97D390DE6E}" destId="{CD4B3101-F142-4E5E-B80A-8D9996F097C7}" srcOrd="0" destOrd="0" presId="urn:microsoft.com/office/officeart/2005/8/layout/venn1"/>
    <dgm:cxn modelId="{8C39FB42-6844-4AB1-A658-EB64F537BDA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6E27623-F83B-4458-A918-6BFA399225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FC625D0-B39E-432A-8514-50D5EB7AC4D6}" type="presOf" srcId="{737B5EC5-D0D2-4529-A675-2479ADB7512A}" destId="{4470F79F-6492-40EA-A900-0CDDBA36E791}" srcOrd="0" destOrd="0" presId="urn:microsoft.com/office/officeart/2005/8/layout/venn1"/>
    <dgm:cxn modelId="{CF570C7B-0E7B-4F7B-9634-B69F0EAF24B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77BACEF-994D-4B12-833B-72F2543B03D7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68B7096-EA4E-4D90-BCF5-664F4BEE97B2}" type="presOf" srcId="{AABD46EF-623D-4EC1-9905-9F9517C84035}" destId="{8A8110AF-7FCF-4E47-932E-B9CB33926204}" srcOrd="0" destOrd="0" presId="urn:microsoft.com/office/officeart/2005/8/layout/venn1"/>
    <dgm:cxn modelId="{42611771-2081-47AA-A3F3-2E80044C499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639867C-A8D7-48DD-AD85-DF4FE3F8646E}" type="presOf" srcId="{EF24F56F-F948-4FAE-A21B-C908CFF0947F}" destId="{04E584C8-CAF4-4F3A-A494-457051CBD1BA}" srcOrd="0" destOrd="0" presId="urn:microsoft.com/office/officeart/2005/8/layout/venn1"/>
    <dgm:cxn modelId="{5E08E227-DDD4-4895-934E-CCB54F0F353F}" type="presOf" srcId="{45ECB1DE-4976-41EA-BF4A-BA9625218151}" destId="{61DA2F6A-A3A4-47F6-9631-E32DDDDECDEE}" srcOrd="0" destOrd="0" presId="urn:microsoft.com/office/officeart/2005/8/layout/venn1"/>
    <dgm:cxn modelId="{F445D464-AA52-4953-A98E-7EDCC411BB7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5C285404-1EAD-43AA-89A7-1959D77A31FA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4933ED7-49E6-4A3F-8546-CE87D40BF33A}" type="presOf" srcId="{21F9EB01-2DBC-4DE3-BF4F-D736561A8F50}" destId="{EDBBB33F-27B5-48AE-A61C-C9DE23066AD1}" srcOrd="0" destOrd="0" presId="urn:microsoft.com/office/officeart/2005/8/layout/venn1"/>
    <dgm:cxn modelId="{E39CACBE-D70A-4A04-8D09-8FCCF6D7C04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272AD90-5508-44F4-A2FE-083A7629227F}" type="presOf" srcId="{0E6DF1C2-1746-482F-BF52-CD765E80A365}" destId="{171034FF-3396-4AA1-9482-05BACFB2D723}" srcOrd="0" destOrd="0" presId="urn:microsoft.com/office/officeart/2005/8/layout/venn1"/>
    <dgm:cxn modelId="{3BF68C27-7D67-4F42-A19F-8364CBF81056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AA1398E-08E4-41ED-A776-49EFFDA2F951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9CEF0EA-3FB4-4787-8A65-2EC8369BC6F4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5474136-05A0-4AC4-A730-28E26B5436E2}" type="presOf" srcId="{8A5913D2-4896-41F8-9856-90C73F67022D}" destId="{6F917F00-94F3-4752-A2F0-5E137890CEB8}" srcOrd="0" destOrd="0" presId="urn:microsoft.com/office/officeart/2005/8/layout/venn1"/>
    <dgm:cxn modelId="{626C0036-E648-4C1D-B029-8971C0966FA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3DEDF7B-FD22-49B3-8754-BF6AC4C8A57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1D9F3AC-5D14-44CD-AC85-1F07ECFDB1A2}" type="presOf" srcId="{737B5EC5-D0D2-4529-A675-2479ADB7512A}" destId="{4470F79F-6492-40EA-A900-0CDDBA36E791}" srcOrd="0" destOrd="0" presId="urn:microsoft.com/office/officeart/2005/8/layout/venn1"/>
    <dgm:cxn modelId="{CFDF4D6B-BE3A-4E3E-BA86-9FF3BF433E2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3919DF1-4777-472B-902B-80F5ADBE1E68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4D1E379-4544-4AD6-8DC3-F8866FDFD12F}" type="presOf" srcId="{0E6DF1C2-1746-482F-BF52-CD765E80A365}" destId="{171034FF-3396-4AA1-9482-05BACFB2D723}" srcOrd="0" destOrd="0" presId="urn:microsoft.com/office/officeart/2005/8/layout/venn1"/>
    <dgm:cxn modelId="{FA676838-7A76-4510-A75C-B55756F6513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4CE46390-ED36-4500-BCFB-95717F3D0C88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5AA7CBF-0286-4CD8-8EA6-7285C276AEBD}" type="presOf" srcId="{AABD46EF-623D-4EC1-9905-9F9517C84035}" destId="{8A8110AF-7FCF-4E47-932E-B9CB33926204}" srcOrd="0" destOrd="0" presId="urn:microsoft.com/office/officeart/2005/8/layout/venn1"/>
    <dgm:cxn modelId="{446E019A-70AC-47A5-940F-4FC383617DC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5E4808C0-311B-41C7-848C-6F5DBEC025D4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E9820DE-109B-4847-B21D-6878F5B8B73D}" type="presOf" srcId="{A4DBE9E6-97EB-4725-A2C1-3C97D390DE6E}" destId="{CD4B3101-F142-4E5E-B80A-8D9996F097C7}" srcOrd="0" destOrd="0" presId="urn:microsoft.com/office/officeart/2005/8/layout/venn1"/>
    <dgm:cxn modelId="{8AF2596C-5238-4D5C-85D6-1BD5EB22BD8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ADEA955-2B6E-4EB9-991E-B6B45D4B9640}" type="presOf" srcId="{737B5EC5-D0D2-4529-A675-2479ADB7512A}" destId="{4470F79F-6492-40EA-A900-0CDDBA36E791}" srcOrd="0" destOrd="0" presId="urn:microsoft.com/office/officeart/2005/8/layout/venn1"/>
    <dgm:cxn modelId="{83F6FF47-1E10-4B8B-BDD9-B780CDCF4F8A}" type="presOf" srcId="{B9B3E140-8B8D-4175-BD94-00D1649702AA}" destId="{6DAFA64C-DC3D-43CC-9306-9A83B9F4FF30}" srcOrd="0" destOrd="0" presId="urn:microsoft.com/office/officeart/2005/8/layout/venn1"/>
    <dgm:cxn modelId="{940FA503-16AA-4AAA-8218-9C41263A60F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1DA77C2-3865-49DE-9E61-A5ADB1975992}" type="presOf" srcId="{AABD46EF-623D-4EC1-9905-9F9517C84035}" destId="{8A8110AF-7FCF-4E47-932E-B9CB33926204}" srcOrd="0" destOrd="0" presId="urn:microsoft.com/office/officeart/2005/8/layout/venn1"/>
    <dgm:cxn modelId="{A3EB62A2-6F7B-45AE-BC47-A17EF489E135}" type="presOf" srcId="{938154DC-7DEC-4435-8AEE-F287F60DA644}" destId="{A319629E-037B-4B5B-8915-441F51FA60BC}" srcOrd="0" destOrd="0" presId="urn:microsoft.com/office/officeart/2005/8/layout/venn1"/>
    <dgm:cxn modelId="{F9CF4CD4-4CA5-46BC-8B51-8A40FA44A41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57B9E3E-98A3-487E-B985-FE992408A4E6}" type="presOf" srcId="{45ECB1DE-4976-41EA-BF4A-BA9625218151}" destId="{61DA2F6A-A3A4-47F6-9631-E32DDDDECDEE}" srcOrd="0" destOrd="0" presId="urn:microsoft.com/office/officeart/2005/8/layout/venn1"/>
    <dgm:cxn modelId="{4C375781-4084-4EBB-873F-A349BCB2CF0E}" type="presOf" srcId="{EF24F56F-F948-4FAE-A21B-C908CFF0947F}" destId="{04E584C8-CAF4-4F3A-A494-457051CBD1BA}" srcOrd="0" destOrd="0" presId="urn:microsoft.com/office/officeart/2005/8/layout/venn1"/>
    <dgm:cxn modelId="{44E3F73F-0E57-45F1-8785-38EB7817508D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5FC46B7-2BBF-48A8-834B-0B2A175F7CCA}" type="presOf" srcId="{CE6CFCA0-C49C-4951-BE4A-2894AF7F0369}" destId="{7B1E7C52-CF18-48B2-BB65-024F73E359D3}" srcOrd="0" destOrd="0" presId="urn:microsoft.com/office/officeart/2005/8/layout/venn1"/>
    <dgm:cxn modelId="{28D173D0-3286-4A0C-A059-1584CF5CE319}" type="presOf" srcId="{21F9EB01-2DBC-4DE3-BF4F-D736561A8F50}" destId="{EDBBB33F-27B5-48AE-A61C-C9DE23066AD1}" srcOrd="0" destOrd="0" presId="urn:microsoft.com/office/officeart/2005/8/layout/venn1"/>
    <dgm:cxn modelId="{1E547803-C036-4D72-AA5A-5DAB77AE3C7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AA05920-E628-41B8-8A8B-08A5C6A57EA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CC2C5EC-0ABF-47F3-AC9D-4CDCBBD22624}" type="presOf" srcId="{0E6DF1C2-1746-482F-BF52-CD765E80A365}" destId="{171034FF-3396-4AA1-9482-05BACFB2D723}" srcOrd="0" destOrd="0" presId="urn:microsoft.com/office/officeart/2005/8/layout/venn1"/>
    <dgm:cxn modelId="{DD497E97-8E92-43E6-83BD-94245F8F3411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8E834-E4E4-4A3E-864A-AC9F7C33F98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7A1BE-B74C-42A1-8A92-7222B1B23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7805-26E9-4A4D-A22E-14F47C31F1C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299BE8-B7C5-4B1E-AFF3-A4C13C86501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1904" y="6093296"/>
            <a:ext cx="5837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5536" y="6093296"/>
            <a:ext cx="44239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CA3B13-B67D-45AD-B77E-BB84A814E28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1904" y="6093296"/>
            <a:ext cx="5837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5536" y="6093296"/>
            <a:ext cx="44239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2099318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022998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8279967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31422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5530456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90123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A59A-7FF6-4A41-9DE8-2E2811DF860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FD46-7FD5-4A25-A221-5311ECBECDF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1696431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7689104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1402673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970251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5285828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11185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7D9D-A9EB-4186-AF99-B7158E71CBAA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1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F720-BFEE-4C8A-B03C-BF8F92E584E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427613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4354769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6185866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124451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8002538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931239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96E1-E874-4B47-A562-6F14839A4450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5304-AEF5-4A9C-99A6-E1FA4846867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AE46-EBB4-4274-B995-E22DCE1C5C4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5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9267727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9726042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7895421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844794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60915538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7910518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2D35-7087-411B-97B4-2192F62B3820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3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8A9B-4B8B-4A71-B917-509A74E9944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3CEB-1370-4915-827F-61A96F02812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8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3CDB-E477-433C-97E1-5DA2389BC4D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293A-FB9F-431D-908B-134FD626AE5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B426-9AB0-4B6F-87B5-5AEFD641E5E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1854-F46C-40AC-A9D6-9F7CDF451FE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95C9-1A16-43DE-A03B-FD91482036E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AF0B-AACE-4F10-8DA9-15BBFEAC57D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7104-FC48-414C-8D37-84C90C6D6CE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ACCE32-E617-4C7F-A3A7-A4DD8327AA5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1904" y="6093296"/>
            <a:ext cx="5837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5536" y="6093296"/>
            <a:ext cx="44239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543-DA46-46F7-B76B-FDBB3D1A7D0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9D15-0B6B-410F-BF58-4A07D2DB5EF5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AB7F-11E6-4E75-B56C-6EB04817871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3F71-B935-4E3E-8AA1-743EFAA4121D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46B6-B1FA-483B-A0B0-4268CEF1EC72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85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6512" y="6093296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0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0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         习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复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习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07" y="4462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初等矩阵的定义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876A39-4249-467B-9B03-DB127F6EB28B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9512" y="60152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初等矩阵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107901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性质</a:t>
            </a:r>
            <a:r>
              <a:rPr lang="en-US" altLang="zh-CN" sz="2800" b="1" dirty="0" smtClean="0"/>
              <a:t>1  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施行</a:t>
            </a:r>
            <a:r>
              <a:rPr lang="zh-CN" altLang="zh-CN" sz="2800" b="1" dirty="0"/>
              <a:t>一次初等行变换，相当于</a:t>
            </a:r>
            <a:r>
              <a:rPr lang="zh-CN" altLang="zh-CN" sz="2800" b="1" dirty="0" smtClean="0"/>
              <a:t>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左边乘以相应的</a:t>
            </a:r>
            <a:r>
              <a:rPr lang="zh-CN" altLang="zh-CN" sz="2800" b="1" dirty="0" smtClean="0"/>
              <a:t>初等</a:t>
            </a:r>
            <a:r>
              <a:rPr lang="zh-CN" altLang="en-US" sz="2800" b="1" dirty="0" smtClean="0"/>
              <a:t>矩</a:t>
            </a:r>
            <a:r>
              <a:rPr lang="zh-CN" altLang="zh-CN" sz="2800" b="1" dirty="0" smtClean="0"/>
              <a:t>阵</a:t>
            </a:r>
            <a:r>
              <a:rPr lang="zh-CN" altLang="zh-CN" sz="2800" b="1" dirty="0"/>
              <a:t>；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施行</a:t>
            </a:r>
            <a:r>
              <a:rPr lang="zh-CN" altLang="zh-CN" sz="2800" b="1" dirty="0"/>
              <a:t>一次初等列变换，相当于</a:t>
            </a:r>
            <a:r>
              <a:rPr lang="zh-CN" altLang="zh-CN" sz="2800" b="1" dirty="0" smtClean="0"/>
              <a:t>在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右边乘以相应的</a:t>
            </a:r>
            <a:r>
              <a:rPr lang="zh-CN" altLang="zh-CN" sz="2800" b="1" dirty="0" smtClean="0"/>
              <a:t>初等</a:t>
            </a:r>
            <a:r>
              <a:rPr lang="zh-CN" altLang="en-US" sz="2800" b="1" dirty="0" smtClean="0"/>
              <a:t>矩</a:t>
            </a:r>
            <a:r>
              <a:rPr lang="zh-CN" altLang="zh-CN" sz="2800" b="1" dirty="0" smtClean="0"/>
              <a:t>阵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496" y="249289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性质</a:t>
            </a:r>
            <a:r>
              <a:rPr lang="en-US" altLang="zh-CN" sz="2800" b="1" dirty="0" smtClean="0"/>
              <a:t>2 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653499"/>
              </p:ext>
            </p:extLst>
          </p:nvPr>
        </p:nvGraphicFramePr>
        <p:xfrm>
          <a:off x="1120924" y="2564904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3" imgW="1866600" imgH="355320" progId="Equation.DSMT4">
                  <p:embed/>
                </p:oleObj>
              </mc:Choice>
              <mc:Fallback>
                <p:oleObj name="Equation" r:id="rId3" imgW="1866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924" y="2564904"/>
                        <a:ext cx="1866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01241"/>
              </p:ext>
            </p:extLst>
          </p:nvPr>
        </p:nvGraphicFramePr>
        <p:xfrm>
          <a:off x="3229325" y="2564606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5" imgW="2349360" imgH="355320" progId="Equation.DSMT4">
                  <p:embed/>
                </p:oleObj>
              </mc:Choice>
              <mc:Fallback>
                <p:oleObj name="Equation" r:id="rId5" imgW="2349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325" y="2564606"/>
                        <a:ext cx="234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21680"/>
              </p:ext>
            </p:extLst>
          </p:nvPr>
        </p:nvGraphicFramePr>
        <p:xfrm>
          <a:off x="5757716" y="2564904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7" imgW="2666880" imgH="355320" progId="Equation.DSMT4">
                  <p:embed/>
                </p:oleObj>
              </mc:Choice>
              <mc:Fallback>
                <p:oleObj name="Equation" r:id="rId7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716" y="2564904"/>
                        <a:ext cx="2667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496" y="3068960"/>
            <a:ext cx="7189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3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 smtClean="0">
                <a:sym typeface="Symbol"/>
              </a:rPr>
              <a:t>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 smtClean="0"/>
              <a:t>等价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ym typeface="Symbol"/>
              </a:rPr>
              <a:t>            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可表示为一系列初等矩阵的乘积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108520" y="4131077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 性质</a:t>
            </a:r>
            <a:r>
              <a:rPr lang="en-US" altLang="zh-CN" sz="2800" b="1" dirty="0"/>
              <a:t>4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ym typeface="Symbol"/>
              </a:rPr>
              <a:t>行等价</a:t>
            </a:r>
            <a:r>
              <a:rPr lang="en-US" altLang="zh-CN" sz="2800" b="1" dirty="0">
                <a:sym typeface="Symbol"/>
              </a:rPr>
              <a:t></a:t>
            </a:r>
            <a:r>
              <a:rPr lang="zh-CN" altLang="zh-CN" sz="2800" b="1" dirty="0" smtClean="0"/>
              <a:t>存在</a:t>
            </a:r>
            <a:r>
              <a:rPr lang="zh-CN" altLang="zh-CN" sz="2800" b="1" dirty="0"/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    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</a:t>
            </a:r>
            <a:r>
              <a:rPr lang="zh-CN" altLang="zh-CN" sz="2800" b="1" dirty="0" smtClean="0"/>
              <a:t>使</a:t>
            </a:r>
            <a:r>
              <a:rPr lang="en-US" altLang="zh-CN" sz="2800" b="1" dirty="0" smtClean="0"/>
              <a:t>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6420" y="521003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线性方程组无解、有解的判定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7" grpId="0"/>
      <p:bldP spid="21" grpId="0" uiExpand="1" build="p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4341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3" imgW="4825800" imgH="2209680" progId="Equation.DSMT4">
                  <p:embed/>
                </p:oleObj>
              </mc:Choice>
              <mc:Fallback>
                <p:oleObj name="Equation" r:id="rId3" imgW="4825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5" imgW="4101840" imgH="2209680" progId="Equation.DSMT4">
                  <p:embed/>
                </p:oleObj>
              </mc:Choice>
              <mc:Fallback>
                <p:oleObj name="Equation" r:id="rId5" imgW="4101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8C7426-4194-49B9-8A8D-DAFC8522064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5365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3" imgW="4101840" imgH="2209680" progId="Equation.DSMT4">
                  <p:embed/>
                </p:oleObj>
              </mc:Choice>
              <mc:Fallback>
                <p:oleObj name="Equation" r:id="rId3" imgW="4101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7"/>
          <p:cNvGraphicFramePr>
            <a:graphicFrameLocks noChangeAspect="1"/>
          </p:cNvGraphicFramePr>
          <p:nvPr/>
        </p:nvGraphicFramePr>
        <p:xfrm>
          <a:off x="777875" y="3076575"/>
          <a:ext cx="3975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name="Equation" r:id="rId5" imgW="3974760" imgH="2209680" progId="Equation.DSMT4">
                  <p:embed/>
                </p:oleObj>
              </mc:Choice>
              <mc:Fallback>
                <p:oleObj name="Equation" r:id="rId5" imgW="39747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076575"/>
                        <a:ext cx="3975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000625" y="3857625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72125" y="3762375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1776A9-0F5C-41C6-A531-1B1C55B3C66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638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44725" y="285750"/>
          <a:ext cx="411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Equation" r:id="rId3" imgW="4114800" imgH="2209680" progId="Equation.DSMT4">
                  <p:embed/>
                </p:oleObj>
              </mc:Choice>
              <mc:Fallback>
                <p:oleObj name="Equation" r:id="rId3" imgW="4114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85750"/>
                        <a:ext cx="411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4725" y="252413"/>
            <a:ext cx="544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75438" y="1047750"/>
            <a:ext cx="175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2692400"/>
            <a:ext cx="90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6633"/>
            <a:ext cx="1749852" cy="954914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练习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28565"/>
              </p:ext>
            </p:extLst>
          </p:nvPr>
        </p:nvGraphicFramePr>
        <p:xfrm>
          <a:off x="349250" y="3235325"/>
          <a:ext cx="4940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5" imgW="4940280" imgH="2209680" progId="Equation.DSMT4">
                  <p:embed/>
                </p:oleObj>
              </mc:Choice>
              <mc:Fallback>
                <p:oleObj name="Equation" r:id="rId5" imgW="49402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235325"/>
                        <a:ext cx="4940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5529783" y="4187924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01283" y="4092674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15E8BB-D4FA-4670-85D3-946A2B4EA9F0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5188" y="180975"/>
            <a:ext cx="708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17725" y="620713"/>
            <a:ext cx="5883959" cy="1651000"/>
            <a:chOff x="1316608" y="620688"/>
            <a:chExt cx="5884698" cy="1651000"/>
          </a:xfrm>
        </p:grpSpPr>
        <p:graphicFrame>
          <p:nvGraphicFramePr>
            <p:cNvPr id="22531" name="Object 100"/>
            <p:cNvGraphicFramePr>
              <a:graphicFrameLocks noChangeAspect="1"/>
            </p:cNvGraphicFramePr>
            <p:nvPr/>
          </p:nvGraphicFramePr>
          <p:xfrm>
            <a:off x="1316608" y="620688"/>
            <a:ext cx="3327400" cy="165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2" name="Equation" r:id="rId3" imgW="3327400" imgH="1651000" progId="Equation.DSMT4">
                    <p:embed/>
                  </p:oleObj>
                </mc:Choice>
                <mc:Fallback>
                  <p:oleObj name="Equation" r:id="rId3" imgW="3327400" imgH="165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608" y="620688"/>
                          <a:ext cx="3327400" cy="165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Box 7"/>
            <p:cNvSpPr txBox="1">
              <a:spLocks noChangeArrowheads="1"/>
            </p:cNvSpPr>
            <p:nvPr/>
          </p:nvSpPr>
          <p:spPr bwMode="auto">
            <a:xfrm>
              <a:off x="4831449" y="1196752"/>
              <a:ext cx="2369857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</a:p>
            <a:p>
              <a:pPr eaLnBrk="1" hangingPunct="1"/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2557463"/>
            <a:ext cx="2555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的值。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5650" y="3284538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  <a:endParaRPr lang="en-US" altLang="zh-CN" sz="2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16633"/>
            <a:ext cx="1606976" cy="1026352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22538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12" name="Object 109"/>
          <p:cNvGraphicFramePr>
            <a:graphicFrameLocks noChangeAspect="1"/>
          </p:cNvGraphicFramePr>
          <p:nvPr/>
        </p:nvGraphicFramePr>
        <p:xfrm>
          <a:off x="1622425" y="3563938"/>
          <a:ext cx="4622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5" imgW="4622760" imgH="1650960" progId="Equation.DSMT4">
                  <p:embed/>
                </p:oleObj>
              </mc:Choice>
              <mc:Fallback>
                <p:oleObj name="Equation" r:id="rId5" imgW="46227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63938"/>
                        <a:ext cx="4622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6D68B4-2CD8-4237-AA36-8E4E98127BC4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23557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3554" name="Object 109"/>
          <p:cNvGraphicFramePr>
            <a:graphicFrameLocks noChangeAspect="1"/>
          </p:cNvGraphicFramePr>
          <p:nvPr/>
        </p:nvGraphicFramePr>
        <p:xfrm>
          <a:off x="1622425" y="3563938"/>
          <a:ext cx="4622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8" name="Equation" r:id="rId3" imgW="4622760" imgH="1650960" progId="Equation.DSMT4">
                  <p:embed/>
                </p:oleObj>
              </mc:Choice>
              <mc:Fallback>
                <p:oleObj name="Equation" r:id="rId3" imgW="46227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63938"/>
                        <a:ext cx="4622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97636"/>
              </p:ext>
            </p:extLst>
          </p:nvPr>
        </p:nvGraphicFramePr>
        <p:xfrm>
          <a:off x="1858963" y="21431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9" name="Equation" r:id="rId5" imgW="4356000" imgH="1650960" progId="Equation.DSMT4">
                  <p:embed/>
                </p:oleObj>
              </mc:Choice>
              <mc:Fallback>
                <p:oleObj name="Equation" r:id="rId5" imgW="4356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14313"/>
                        <a:ext cx="4356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D27AC9-1E24-4B71-8B29-78764E6987D2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24581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4578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85682"/>
              </p:ext>
            </p:extLst>
          </p:nvPr>
        </p:nvGraphicFramePr>
        <p:xfrm>
          <a:off x="1858963" y="21431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Equation" r:id="rId3" imgW="4356000" imgH="1650960" progId="Equation.DSMT4">
                  <p:embed/>
                </p:oleObj>
              </mc:Choice>
              <mc:Fallback>
                <p:oleObj name="Equation" r:id="rId3" imgW="4356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14313"/>
                        <a:ext cx="4356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09"/>
          <p:cNvGraphicFramePr>
            <a:graphicFrameLocks noChangeAspect="1"/>
          </p:cNvGraphicFramePr>
          <p:nvPr/>
        </p:nvGraphicFramePr>
        <p:xfrm>
          <a:off x="1952625" y="2135188"/>
          <a:ext cx="416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5" imgW="4165560" imgH="1650960" progId="Equation.DSMT4">
                  <p:embed/>
                </p:oleObj>
              </mc:Choice>
              <mc:Fallback>
                <p:oleObj name="Equation" r:id="rId5" imgW="4165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135188"/>
                        <a:ext cx="416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7563" y="4200525"/>
            <a:ext cx="2416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故</a:t>
            </a:r>
            <a:r>
              <a:rPr lang="zh-CN" altLang="en-US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=5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=1</a:t>
            </a:r>
            <a:endParaRPr lang="zh-CN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296692-AAEA-4423-9B18-4525EC8DE3A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教学要求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07" y="332656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教学要求：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掌握有关矩阵秩的性质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621AA0-F74C-47CA-BA11-B2DCBFBF18EA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2560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388" y="115888"/>
            <a:ext cx="4334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二、有关矩阵秩的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条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性质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3" imgW="2222500" imgH="469900" progId="Equation.DSMT4">
                  <p:embed/>
                </p:oleObj>
              </mc:Choice>
              <mc:Fallback>
                <p:oleObj name="Equation" r:id="rId3" imgW="222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tion" r:id="rId5" imgW="3784600" imgH="495300" progId="Equation.DSMT4">
                  <p:embed/>
                </p:oleObj>
              </mc:Choice>
              <mc:Fallback>
                <p:oleObj name="Equation" r:id="rId5" imgW="3784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670718" y="1758156"/>
            <a:ext cx="2165350" cy="3333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961491" y="74554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由定义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95936" y="126876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由定义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E6EBE1-0EFD-4FFD-9A36-2BAB2D1DE65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5536" y="312298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  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7092" y="3140968"/>
            <a:ext cx="1590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927252" y="3140968"/>
            <a:ext cx="52134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475656" y="3697868"/>
            <a:ext cx="5328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23950" y="4347120"/>
            <a:ext cx="2469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5" grpId="0"/>
      <p:bldP spid="19" grpId="0"/>
      <p:bldP spid="20" grpId="0"/>
      <p:bldP spid="23" grpId="0" animBg="1"/>
      <p:bldP spid="8" grpId="0"/>
      <p:bldP spid="39" grpId="0" animBg="1"/>
      <p:bldP spid="21" grpId="0"/>
      <p:bldP spid="22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62294"/>
              </p:ext>
            </p:extLst>
          </p:nvPr>
        </p:nvGraphicFramePr>
        <p:xfrm>
          <a:off x="3002012" y="980728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3" imgW="2578100" imgH="1651000" progId="Equation.DSMT4">
                  <p:embed/>
                </p:oleObj>
              </mc:Choice>
              <mc:Fallback>
                <p:oleObj name="Equation" r:id="rId3" imgW="2578100" imgH="1651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12" y="980728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7744" y="260648"/>
            <a:ext cx="25795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28761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08" y="44624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590" y="26177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3FAD2-3DCC-4182-8813-112EABFD78A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5536" y="34290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02322" y="3429000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50,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54308" y="3429000"/>
            <a:ext cx="1866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可逆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03924"/>
              </p:ext>
            </p:extLst>
          </p:nvPr>
        </p:nvGraphicFramePr>
        <p:xfrm>
          <a:off x="3218036" y="836712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3" imgW="2578100" imgH="1651000" progId="Equation.DSMT4">
                  <p:embed/>
                </p:oleObj>
              </mc:Choice>
              <mc:Fallback>
                <p:oleObj name="Equation" r:id="rId3" imgW="2578100" imgH="1651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36" y="836712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2492896"/>
            <a:ext cx="7416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</a:rPr>
              <a:t>且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z="2800" b="1" dirty="0">
                <a:solidFill>
                  <a:prstClr val="black"/>
                </a:solidFill>
              </a:rPr>
              <a:t>，则必有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    )</a:t>
            </a:r>
            <a:r>
              <a:rPr lang="zh-CN" altLang="zh-CN" sz="2800" b="1" dirty="0">
                <a:solidFill>
                  <a:prstClr val="black"/>
                </a:solidFill>
              </a:rPr>
              <a:t>。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60648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是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prstClr val="black"/>
                </a:solidFill>
              </a:rPr>
              <a:t>矩阵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，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741682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 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= 0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3/2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402964"/>
            <a:ext cx="7992888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否则</a:t>
            </a: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若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，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，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与</a:t>
            </a:r>
            <a:r>
              <a:rPr lang="zh-CN" altLang="zh-CN" sz="2800" b="1" dirty="0">
                <a:solidFill>
                  <a:prstClr val="black"/>
                </a:solidFill>
              </a:rPr>
              <a:t>已知矛盾。</a:t>
            </a:r>
          </a:p>
          <a:p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2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4B7BE7-2238-4C84-99C0-6FB01E6F23E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教学要求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07" y="332656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教学要求：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77727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的</a:t>
              </a:r>
              <a:r>
                <a:rPr lang="zh-CN" altLang="en-US" sz="2800" b="1" dirty="0" smtClean="0">
                  <a:solidFill>
                    <a:prstClr val="black"/>
                  </a:solidFill>
                </a:rPr>
                <a:t>八条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性质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F1DF4-9216-4AD0-A41C-10C429E155A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571500"/>
            <a:ext cx="806608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     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            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阶矩阵，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=2.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证明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。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2357438"/>
            <a:ext cx="605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证明：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因为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9200" y="3644900"/>
          <a:ext cx="563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3" imgW="5638680" imgH="2070000" progId="Equation.DSMT4">
                  <p:embed/>
                </p:oleObj>
              </mc:Choice>
              <mc:Fallback>
                <p:oleObj name="Equation" r:id="rId3" imgW="56386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44900"/>
                        <a:ext cx="563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 rot="19438304">
            <a:off x="98051" y="349242"/>
            <a:ext cx="1120837" cy="592185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宋体" charset="-122"/>
                <a:cs typeface="Times New Roman" pitchFamily="18" charset="0"/>
              </a:rPr>
              <a:t>3</a:t>
            </a:r>
            <a:endParaRPr lang="zh-CN" altLang="en-US" sz="2800" dirty="0">
              <a:solidFill>
                <a:prstClr val="black"/>
              </a:solidFill>
              <a:latin typeface="宋体"/>
              <a:ea typeface="宋体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1000" y="2928938"/>
            <a:ext cx="326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故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只需证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C7F432-197B-43D0-B5CF-2AC18BCEECE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3174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9200" y="3644900"/>
          <a:ext cx="563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3" name="Equation" r:id="rId3" imgW="5638680" imgH="2070000" progId="Equation.DSMT4">
                  <p:embed/>
                </p:oleObj>
              </mc:Choice>
              <mc:Fallback>
                <p:oleObj name="Equation" r:id="rId3" imgW="56386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44900"/>
                        <a:ext cx="563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381000" y="2928938"/>
            <a:ext cx="326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故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只需证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60550" y="573088"/>
          <a:ext cx="4787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4" name="Equation" r:id="rId5" imgW="4787640" imgH="2070000" progId="Equation.DSMT4">
                  <p:embed/>
                </p:oleObj>
              </mc:Choice>
              <mc:Fallback>
                <p:oleObj name="Equation" r:id="rId5" imgW="47876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73088"/>
                        <a:ext cx="4787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D113FE-0E23-4633-BA59-06FC28A08A5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6013" y="358775"/>
            <a:ext cx="636905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 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阶方阵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等价，则必有（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；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	</a:t>
            </a:r>
            <a:endParaRPr lang="zh-CN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5575" y="3143250"/>
            <a:ext cx="81613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本题考查知识点：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等价矩阵具有相同的秩</a:t>
            </a:r>
            <a:endParaRPr lang="en-US" altLang="zh-CN" sz="2800" b="1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秩的定义 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59563" y="358775"/>
            <a:ext cx="44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85728"/>
            <a:ext cx="1512168" cy="882099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4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4915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B8A078-8F13-48D9-A79A-3053690114F2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3277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2780" name="TextBox 2"/>
          <p:cNvSpPr txBox="1">
            <a:spLocks noChangeArrowheads="1"/>
          </p:cNvSpPr>
          <p:nvPr/>
        </p:nvSpPr>
        <p:spPr bwMode="auto">
          <a:xfrm>
            <a:off x="179388" y="115888"/>
            <a:ext cx="3775075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二、有关矩阵秩的性质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1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6" name="Equation" r:id="rId3" imgW="2222500" imgH="469900" progId="Equation.DSMT4">
                  <p:embed/>
                </p:oleObj>
              </mc:Choice>
              <mc:Fallback>
                <p:oleObj name="Equation" r:id="rId3" imgW="222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7" name="Equation" r:id="rId5" imgW="3784600" imgH="495300" progId="Equation.DSMT4">
                  <p:embed/>
                </p:oleObj>
              </mc:Choice>
              <mc:Fallback>
                <p:oleObj name="Equation" r:id="rId5" imgW="3784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3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32785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可逆，则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6" name="Object 74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8" name="Equation" r:id="rId7" imgW="3860800" imgH="393700" progId="Equation.DSMT4">
                  <p:embed/>
                </p:oleObj>
              </mc:Choice>
              <mc:Fallback>
                <p:oleObj name="Equation" r:id="rId7" imgW="3860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9" name="Equation" r:id="rId9" imgW="6451600" imgH="495300" progId="Equation.DSMT4">
                  <p:embed/>
                </p:oleObj>
              </mc:Choice>
              <mc:Fallback>
                <p:oleObj name="Equation" r:id="rId9" imgW="6451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0416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1013" y="3579813"/>
            <a:ext cx="5878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特别的，当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为非零列向量时，有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4894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7700" y="4994275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747"/>
          <p:cNvGraphicFramePr>
            <a:graphicFrameLocks noChangeAspect="1"/>
          </p:cNvGraphicFramePr>
          <p:nvPr/>
        </p:nvGraphicFramePr>
        <p:xfrm>
          <a:off x="1152525" y="5021263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0" name="Equation" r:id="rId11" imgW="4140200" imgH="495300" progId="Equation.DSMT4">
                  <p:embed/>
                </p:oleObj>
              </mc:Choice>
              <mc:Fallback>
                <p:oleObj name="Equation" r:id="rId11" imgW="4140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21263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4213" y="557053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6013" y="5516563"/>
            <a:ext cx="322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                        ，则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533525" y="5589588"/>
            <a:ext cx="5316538" cy="431800"/>
            <a:chOff x="1245493" y="2258403"/>
            <a:chExt cx="5315843" cy="431800"/>
          </a:xfrm>
        </p:grpSpPr>
        <p:graphicFrame>
          <p:nvGraphicFramePr>
            <p:cNvPr id="32776" name="Object 748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1" name="Equation" r:id="rId13" imgW="1930400" imgH="431800" progId="Equation.DSMT4">
                    <p:embed/>
                  </p:oleObj>
                </mc:Choice>
                <mc:Fallback>
                  <p:oleObj name="Equation" r:id="rId13" imgW="1930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749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2" name="Equation" r:id="rId15" imgW="2565400" imgH="393700" progId="Equation.DSMT4">
                    <p:embed/>
                  </p:oleObj>
                </mc:Choice>
                <mc:Fallback>
                  <p:oleObj name="Equation" r:id="rId15" imgW="2565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288" y="692150"/>
            <a:ext cx="0" cy="53482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288" y="3068638"/>
            <a:ext cx="770572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288" y="4581525"/>
            <a:ext cx="777716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288" y="5013325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288" y="5589588"/>
            <a:ext cx="604837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288" y="6021388"/>
            <a:ext cx="72723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2" name="Object 750"/>
          <p:cNvGraphicFramePr>
            <a:graphicFrameLocks noChangeAspect="1"/>
          </p:cNvGraphicFramePr>
          <p:nvPr/>
        </p:nvGraphicFramePr>
        <p:xfrm>
          <a:off x="1138238" y="4518025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3" name="Equation" r:id="rId17" imgW="3721100" imgH="495300" progId="Equation.DSMT4">
                  <p:embed/>
                </p:oleObj>
              </mc:Choice>
              <mc:Fallback>
                <p:oleObj name="Equation" r:id="rId17" imgW="3721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18025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689683" y="4132237"/>
            <a:ext cx="126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5.6.7.8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证明见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FA14A3-D932-44D9-942F-5D945DD032C1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  <p:bldP spid="26" grpId="0"/>
      <p:bldP spid="28" grpId="0"/>
      <p:bldP spid="2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85728"/>
            <a:ext cx="1512168" cy="882099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5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4915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DCA368-FCEB-4608-A87C-DDDB7D74D899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141" y="1268760"/>
            <a:ext cx="6510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维列向量，矩阵</a:t>
            </a:r>
            <a:r>
              <a:rPr lang="en-US" altLang="zh-CN" sz="2800" b="1" i="1" kern="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kern="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kern="1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kern="1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2800" b="1" kern="100" dirty="0">
              <a:latin typeface="Times New Roman" pitchFamily="18" charset="0"/>
              <a:cs typeface="Times New Roman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i="1" kern="1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kern="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kern="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b="1" kern="1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kern="100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979" y="27809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7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7202" y="279312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  </a:t>
            </a:r>
            <a:r>
              <a:rPr lang="zh-CN" altLang="zh-CN" sz="2800" b="1" kern="100" dirty="0">
                <a:ea typeface="Calibri"/>
                <a:cs typeface="Times New Roman"/>
              </a:rPr>
              <a:t> </a:t>
            </a:r>
            <a:r>
              <a:rPr lang="en-US" altLang="zh-CN" sz="2800" b="1" i="1" kern="100" dirty="0">
                <a:latin typeface="Times New Roman"/>
              </a:rPr>
              <a:t>R</a:t>
            </a:r>
            <a:r>
              <a:rPr lang="en-US" altLang="zh-CN" sz="2800" b="1" kern="100" dirty="0">
                <a:latin typeface="Times New Roman"/>
              </a:rPr>
              <a:t>(</a:t>
            </a:r>
            <a:r>
              <a:rPr lang="en-US" altLang="zh-CN" sz="2800" b="1" i="1" kern="100" dirty="0">
                <a:latin typeface="Times New Roman"/>
              </a:rPr>
              <a:t>A</a:t>
            </a:r>
            <a:r>
              <a:rPr lang="en-US" altLang="zh-CN" sz="2800" b="1" kern="100" dirty="0">
                <a:latin typeface="Times New Roman"/>
              </a:rPr>
              <a:t>)=</a:t>
            </a:r>
            <a:r>
              <a:rPr lang="en-US" altLang="zh-CN" sz="2800" b="1" i="1" kern="100" dirty="0">
                <a:latin typeface="Times New Roman"/>
              </a:rPr>
              <a:t> R</a:t>
            </a:r>
            <a:r>
              <a:rPr lang="en-US" altLang="zh-CN" sz="2800" b="1" kern="100" dirty="0">
                <a:latin typeface="Times New Roman"/>
              </a:rPr>
              <a:t>(</a:t>
            </a:r>
            <a:r>
              <a:rPr lang="en-US" altLang="zh-CN" sz="2800" b="1" kern="100" dirty="0">
                <a:cs typeface="Times New Roman"/>
                <a:sym typeface="Symbol"/>
              </a:rPr>
              <a:t></a:t>
            </a:r>
            <a:r>
              <a:rPr lang="en-US" altLang="zh-CN" sz="2800" b="1" i="1" kern="100" baseline="30000" dirty="0">
                <a:latin typeface="Times New Roman"/>
              </a:rPr>
              <a:t>T</a:t>
            </a:r>
            <a:r>
              <a:rPr lang="en-US" altLang="zh-CN" sz="2800" b="1" kern="100" dirty="0">
                <a:cs typeface="Times New Roman"/>
              </a:rPr>
              <a:t>+</a:t>
            </a:r>
            <a:r>
              <a:rPr lang="en-US" altLang="zh-CN" sz="2800" b="1" kern="100" dirty="0">
                <a:cs typeface="Times New Roman"/>
                <a:sym typeface="Symbol"/>
              </a:rPr>
              <a:t></a:t>
            </a:r>
            <a:r>
              <a:rPr lang="en-US" altLang="zh-CN" sz="2800" b="1" i="1" kern="100" baseline="30000" dirty="0">
                <a:latin typeface="Times New Roman"/>
              </a:rPr>
              <a:t> T</a:t>
            </a:r>
            <a:r>
              <a:rPr lang="en-US" altLang="zh-CN" sz="2800" b="1" kern="100" dirty="0">
                <a:latin typeface="Times New Roman"/>
              </a:rPr>
              <a:t>) 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 </a:t>
            </a:r>
            <a:endParaRPr lang="zh-CN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82420" y="3513202"/>
            <a:ext cx="328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4119" y="4233282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4849996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67838" y="3049796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85728"/>
            <a:ext cx="1512168" cy="882099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6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4915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43847"/>
              </p:ext>
            </p:extLst>
          </p:nvPr>
        </p:nvGraphicFramePr>
        <p:xfrm>
          <a:off x="1907704" y="76470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3" imgW="2120760" imgH="1562040" progId="Equation.DSMT4">
                  <p:embed/>
                </p:oleObj>
              </mc:Choice>
              <mc:Fallback>
                <p:oleObj name="Equation" r:id="rId3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12687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               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3407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2402885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为常数，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阶非零矩阵</a:t>
            </a:r>
            <a:r>
              <a:rPr lang="zh-CN" altLang="zh-CN" sz="2800" b="1" dirty="0" smtClean="0"/>
              <a:t>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/>
              <a:t>，则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31938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95736" y="30689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405790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477798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又因为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，得到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405790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800" b="1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68038" y="30689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123515-43C8-497B-B464-52171D0EDF8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5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85728"/>
            <a:ext cx="1512168" cy="882099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7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4915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20601"/>
              </p:ext>
            </p:extLst>
          </p:nvPr>
        </p:nvGraphicFramePr>
        <p:xfrm>
          <a:off x="1907704" y="76470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3" imgW="2120760" imgH="1562040" progId="Equation.DSMT4">
                  <p:embed/>
                </p:oleObj>
              </mc:Choice>
              <mc:Fallback>
                <p:oleObj name="Equation" r:id="rId3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12687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               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34076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63988" y="1268760"/>
            <a:ext cx="356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为常数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满足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31409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95736" y="30689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39138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391389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39952" y="306896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9984" y="242088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zh-CN" altLang="en-US" sz="2800" b="1" dirty="0" smtClean="0">
                <a:sym typeface="Symbol"/>
              </a:rPr>
              <a:t>，</a:t>
            </a:r>
            <a:r>
              <a:rPr lang="zh-CN" altLang="zh-CN" sz="2800" b="1" dirty="0" smtClean="0"/>
              <a:t>则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3861048"/>
            <a:ext cx="356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47664" y="535405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endParaRPr lang="zh-CN" altLang="en-US" sz="28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B0ABCD-3D7F-4664-A381-29B78187F1D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7664" y="441794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，又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48691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73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18" grpId="0"/>
      <p:bldP spid="22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1"/>
            <a:ext cx="7315200" cy="16418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Microsoft Yahei"/>
              </a:rPr>
              <a:t>设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Microsoft Yahei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="1" i="1" baseline="-25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m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</a:t>
            </a:r>
            <a:r>
              <a:rPr lang="en-US" altLang="zh-CN" sz="2600" b="1" i="1" baseline="-25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n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nm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=E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Symbol"/>
              </a:rPr>
              <a:t>则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   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R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)=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,</a:t>
            </a:r>
          </a:p>
          <a:p>
            <a:endParaRPr lang="en-US" altLang="zh-CN" sz="2600" b="1" i="1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Symbol"/>
            </a:endParaRPr>
          </a:p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                                      R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i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2]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dirty="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65" y="2360493"/>
            <a:ext cx="74523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解 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AB=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，则  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zh-CN" alt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2936557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同理 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zh-CN" alt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76470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224" y="16096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755D822-5183-40BC-8234-517E88D87027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zh-CN" smtClean="0"/>
              <a:t>/30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1560" y="3584629"/>
            <a:ext cx="6983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注意</a:t>
            </a:r>
            <a:r>
              <a:rPr lang="zh-CN" altLang="en-US" sz="2600" b="1" dirty="0" smtClean="0">
                <a:latin typeface="+mn-ea"/>
              </a:rPr>
              <a:t>   若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m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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，称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为行满秩矩阵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960" y="4160693"/>
            <a:ext cx="6983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若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m</a:t>
            </a:r>
            <a:r>
              <a:rPr lang="en-US" altLang="zh-CN" sz="2600" b="1" baseline="-25000" dirty="0" err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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，称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smtClean="0">
                <a:latin typeface="Times New Roman" pitchFamily="18" charset="0"/>
                <a:cs typeface="Times New Roman" pitchFamily="18" charset="0"/>
                <a:sym typeface="Symbol"/>
              </a:rPr>
              <a:t>为列满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秩矩阵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4736757"/>
            <a:ext cx="4896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若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n</a:t>
            </a:r>
            <a:r>
              <a:rPr lang="en-US" altLang="zh-CN" sz="26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</a:t>
            </a:r>
            <a:r>
              <a:rPr lang="en-US" altLang="zh-CN" sz="2600" b="1" i="1" baseline="-25000" dirty="0" err="1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n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，称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为满秩矩阵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0072" y="4725144"/>
            <a:ext cx="3040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为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可逆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矩阵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36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941168"/>
            <a:ext cx="78245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</a:p>
          <a:p>
            <a:r>
              <a:rPr lang="zh-CN" altLang="zh-CN" sz="2800" b="1" dirty="0" smtClean="0">
                <a:solidFill>
                  <a:prstClr val="black"/>
                </a:solidFill>
              </a:rPr>
              <a:t>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是幂等矩阵，即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，则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4624"/>
            <a:ext cx="2628292" cy="1242139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8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581128"/>
            <a:ext cx="2016224" cy="72008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rgbClr val="4BACC6">
                    <a:lumMod val="75000"/>
                  </a:srgbClr>
                </a:solidFill>
                <a:latin typeface="宋体"/>
                <a:cs typeface="Times New Roman" pitchFamily="18" charset="0"/>
              </a:rPr>
              <a:t>练习</a:t>
            </a:r>
            <a:endParaRPr lang="zh-CN" altLang="en-US" sz="2800" dirty="0">
              <a:solidFill>
                <a:srgbClr val="4BACC6">
                  <a:lumMod val="75000"/>
                </a:srgbClr>
              </a:solidFill>
              <a:latin typeface="宋体"/>
            </a:endParaRPr>
          </a:p>
        </p:txBody>
      </p:sp>
      <p:sp>
        <p:nvSpPr>
          <p:cNvPr id="20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52536" y="1321604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600" b="1" dirty="0" smtClean="0">
                <a:solidFill>
                  <a:prstClr val="black"/>
                </a:solidFill>
              </a:rPr>
              <a:t> </a:t>
            </a:r>
            <a:r>
              <a:rPr lang="zh-CN" altLang="zh-CN" sz="2700" b="1" dirty="0" smtClean="0">
                <a:solidFill>
                  <a:prstClr val="black"/>
                </a:solidFill>
              </a:rPr>
              <a:t>若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</a:rPr>
              <a:t>是对合矩阵，即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700" b="1" dirty="0">
                <a:solidFill>
                  <a:prstClr val="black"/>
                </a:solidFill>
              </a:rPr>
              <a:t>，则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7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7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7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7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7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9168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608" y="1916832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                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6816"/>
              </p:ext>
            </p:extLst>
          </p:nvPr>
        </p:nvGraphicFramePr>
        <p:xfrm>
          <a:off x="1514475" y="19558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" name="Equation" r:id="rId3" imgW="1091726" imgH="380835" progId="Equation.DSMT4">
                  <p:embed/>
                </p:oleObj>
              </mc:Choice>
              <mc:Fallback>
                <p:oleObj name="Equation" r:id="rId3" imgW="109172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955800"/>
                        <a:ext cx="1092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38756"/>
              </p:ext>
            </p:extLst>
          </p:nvPr>
        </p:nvGraphicFramePr>
        <p:xfrm>
          <a:off x="3089275" y="1935163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" name="Equation" r:id="rId5" imgW="2895600" imgH="495300" progId="Equation.DSMT4">
                  <p:embed/>
                </p:oleObj>
              </mc:Choice>
              <mc:Fallback>
                <p:oleObj name="Equation" r:id="rId5" imgW="2895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935163"/>
                        <a:ext cx="289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780" y="234888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由性质</a:t>
            </a:r>
            <a:r>
              <a:rPr lang="en-US" altLang="zh-CN" sz="2800" b="1" dirty="0" smtClean="0"/>
              <a:t>8     </a:t>
            </a:r>
            <a:r>
              <a:rPr lang="zh-CN" altLang="en-US" sz="2800" b="1" dirty="0" smtClean="0"/>
              <a:t>                </a:t>
            </a:r>
            <a:endParaRPr lang="zh-CN" altLang="en-US" sz="28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5840"/>
              </p:ext>
            </p:extLst>
          </p:nvPr>
        </p:nvGraphicFramePr>
        <p:xfrm>
          <a:off x="2611438" y="2439988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8" name="Equation" r:id="rId7" imgW="3784600" imgH="495300" progId="Equation.DSMT4">
                  <p:embed/>
                </p:oleObj>
              </mc:Choice>
              <mc:Fallback>
                <p:oleObj name="Equation" r:id="rId7" imgW="3784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439988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71600" y="2852936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再由性质</a:t>
            </a:r>
            <a:r>
              <a:rPr lang="en-US" altLang="zh-CN" sz="2800" b="1" dirty="0"/>
              <a:t>6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                </a:t>
            </a:r>
            <a:endParaRPr lang="zh-CN" altLang="en-US" sz="2800" b="1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50867"/>
              </p:ext>
            </p:extLst>
          </p:nvPr>
        </p:nvGraphicFramePr>
        <p:xfrm>
          <a:off x="3100388" y="291465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9" name="Equation" r:id="rId9" imgW="3721100" imgH="495300" progId="Equation.DSMT4">
                  <p:embed/>
                </p:oleObj>
              </mc:Choice>
              <mc:Fallback>
                <p:oleObj name="Equation" r:id="rId9" imgW="3721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914650"/>
                        <a:ext cx="372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60802"/>
              </p:ext>
            </p:extLst>
          </p:nvPr>
        </p:nvGraphicFramePr>
        <p:xfrm>
          <a:off x="912813" y="3448050"/>
          <a:ext cx="674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" name="Equation" r:id="rId11" imgW="6743520" imgH="495000" progId="Equation.DSMT4">
                  <p:embed/>
                </p:oleObj>
              </mc:Choice>
              <mc:Fallback>
                <p:oleObj name="Equation" r:id="rId11" imgW="67435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48050"/>
                        <a:ext cx="674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104560" y="393305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得到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               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18572"/>
              </p:ext>
            </p:extLst>
          </p:nvPr>
        </p:nvGraphicFramePr>
        <p:xfrm>
          <a:off x="2538413" y="4037013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" name="Equation" r:id="rId13" imgW="3708360" imgH="393480" progId="Equation.DSMT4">
                  <p:embed/>
                </p:oleObj>
              </mc:Choice>
              <mc:Fallback>
                <p:oleObj name="Equation" r:id="rId13" imgW="3708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037013"/>
                        <a:ext cx="370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95000" y="1897668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  </a:t>
            </a:r>
            <a:endParaRPr lang="zh-CN" altLang="en-US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FE9A18-5695-4825-BE98-218A0BDC1345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1" grpId="0"/>
      <p:bldP spid="22" grpId="0"/>
      <p:bldP spid="23" grpId="0"/>
      <p:bldP spid="26" grpId="0"/>
      <p:bldP spid="28" grpId="0"/>
      <p:bldP spid="31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392460"/>
            <a:ext cx="504057" cy="4836740"/>
          </a:xfrm>
        </p:spPr>
        <p:txBody>
          <a:bodyPr/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内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容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小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结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8" y="980728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844824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03988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掌握有关矩阵秩的性质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D71617-7FBB-4E2D-98B4-7902BCEC357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矩阵的秩</a:t>
            </a:r>
            <a:endParaRPr lang="zh-CN" altLang="zh-CN" sz="2800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44605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阶子式的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概念</a:t>
            </a:r>
            <a:endParaRPr lang="zh-CN" altLang="zh-CN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65509"/>
              </p:ext>
            </p:extLst>
          </p:nvPr>
        </p:nvGraphicFramePr>
        <p:xfrm>
          <a:off x="3707904" y="211088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" name="Equation" r:id="rId3" imgW="4317840" imgH="2209680" progId="Equation.DSMT4">
                  <p:embed/>
                </p:oleObj>
              </mc:Choice>
              <mc:Fallback>
                <p:oleObj name="Equation" r:id="rId3" imgW="4317840" imgH="2209680" progId="Equation.DSMT4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11088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283968" y="1044605"/>
            <a:ext cx="38884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83968" y="2132856"/>
            <a:ext cx="388843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64088" y="260648"/>
            <a:ext cx="0" cy="216024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876256" y="260648"/>
            <a:ext cx="0" cy="216024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544" y="247373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任取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行和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列，位于这些行列交叉处的元素构成的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阶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87139"/>
              </p:ext>
            </p:extLst>
          </p:nvPr>
        </p:nvGraphicFramePr>
        <p:xfrm>
          <a:off x="2862064" y="3370312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" name="Equation" r:id="rId5" imgW="2286000" imgH="1066680" progId="Equation.DSMT4">
                  <p:embed/>
                </p:oleObj>
              </mc:Choice>
              <mc:Fallback>
                <p:oleObj name="Equation" r:id="rId5" imgW="2286000" imgH="1066680" progId="Equation.DSMT4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064" y="3370312"/>
                        <a:ext cx="228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39552" y="4581128"/>
            <a:ext cx="510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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的最高阶子式的阶数是多少阶？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68888" y="4581128"/>
            <a:ext cx="171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Min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{</a:t>
            </a:r>
            <a:r>
              <a:rPr lang="en-US" altLang="zh-CN" sz="2400" b="1" i="1" dirty="0" err="1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m,n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}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9C9FF4-61C4-422C-B6B3-72784012C548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292494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行列式，叫做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的一个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阶子式。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89532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共有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16488" y="2924944"/>
            <a:ext cx="294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400" b="1" baseline="30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  <a:sym typeface="Symbol"/>
              </a:rPr>
              <a:t>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400" b="1" baseline="30000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  <a:sym typeface="Symbol"/>
              </a:rPr>
              <a:t>个</a:t>
            </a:r>
            <a:r>
              <a:rPr lang="en-US" altLang="zh-CN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  <a:sym typeface="Symbol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  <a:sym typeface="Symbol"/>
              </a:rPr>
              <a:t>阶子式。</a:t>
            </a:r>
            <a:endParaRPr lang="zh-CN" altLang="zh-CN" sz="24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4" grpId="0"/>
      <p:bldP spid="45" grpId="0"/>
      <p:bldP spid="47" grpId="0"/>
      <p:bldP spid="18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P78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10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12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三、思考题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P78</a:t>
            </a:r>
            <a:endParaRPr lang="en-US" altLang="zh-CN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11</a:t>
            </a:r>
            <a:endParaRPr lang="en-US" altLang="zh-CN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51360B-7134-4907-BBA9-E1F97465B6E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94905"/>
              </p:ext>
            </p:extLst>
          </p:nvPr>
        </p:nvGraphicFramePr>
        <p:xfrm>
          <a:off x="5457444" y="395222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Equation" r:id="rId3" imgW="520474" imgH="330057" progId="Equation.DSMT4">
                  <p:embed/>
                </p:oleObj>
              </mc:Choice>
              <mc:Fallback>
                <p:oleObj name="Equation" r:id="rId3" imgW="520474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444" y="3952220"/>
                        <a:ext cx="520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矩阵的秩</a:t>
            </a:r>
            <a:endParaRPr lang="zh-CN" altLang="zh-CN" sz="2800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3744" y="1753652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744" y="227687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3744" y="2833772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行阶梯型矩阵的秩等于非零行的行数 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528" y="980728"/>
            <a:ext cx="7848872" cy="872227"/>
            <a:chOff x="323528" y="980728"/>
            <a:chExt cx="7848872" cy="872227"/>
          </a:xfrm>
        </p:grpSpPr>
        <p:sp>
          <p:nvSpPr>
            <p:cNvPr id="4" name="TextBox 3"/>
            <p:cNvSpPr txBox="1"/>
            <p:nvPr/>
          </p:nvSpPr>
          <p:spPr>
            <a:xfrm>
              <a:off x="824980" y="1052736"/>
              <a:ext cx="613821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秩的定义：最高阶非零子式的阶数</a:t>
              </a:r>
            </a:p>
            <a:p>
              <a:endParaRPr lang="zh-CN" altLang="en-US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115616" y="1628800"/>
            <a:ext cx="0" cy="18000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15616" y="2276872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115616" y="3429000"/>
            <a:ext cx="6912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15616" y="2780928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544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50664"/>
              </p:ext>
            </p:extLst>
          </p:nvPr>
        </p:nvGraphicFramePr>
        <p:xfrm>
          <a:off x="1187624" y="3573016"/>
          <a:ext cx="2908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5" imgW="2908300" imgH="1651000" progId="Equation.DSMT4">
                  <p:embed/>
                </p:oleObj>
              </mc:Choice>
              <mc:Fallback>
                <p:oleObj name="Equation" r:id="rId5" imgW="29083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73016"/>
                        <a:ext cx="29083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979712" y="3637136"/>
            <a:ext cx="940296" cy="1016000"/>
            <a:chOff x="4860032" y="3717032"/>
            <a:chExt cx="940296" cy="1016000"/>
          </a:xfrm>
        </p:grpSpPr>
        <p:sp>
          <p:nvSpPr>
            <p:cNvPr id="33" name="矩形 32"/>
            <p:cNvSpPr/>
            <p:nvPr/>
          </p:nvSpPr>
          <p:spPr>
            <a:xfrm>
              <a:off x="4860032" y="3717032"/>
              <a:ext cx="940296" cy="9361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9706831"/>
                </p:ext>
              </p:extLst>
            </p:nvPr>
          </p:nvGraphicFramePr>
          <p:xfrm>
            <a:off x="4974828" y="3717032"/>
            <a:ext cx="7493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2" name="Equation" r:id="rId7" imgW="749300" imgH="1016000" progId="Equation.DSMT4">
                    <p:embed/>
                  </p:oleObj>
                </mc:Choice>
                <mc:Fallback>
                  <p:oleObj name="Equation" r:id="rId7" imgW="749300" imgH="1016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828" y="3717032"/>
                          <a:ext cx="7493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83768" y="3641700"/>
            <a:ext cx="1546076" cy="1587500"/>
            <a:chOff x="6084168" y="3785716"/>
            <a:chExt cx="1546076" cy="1587500"/>
          </a:xfrm>
        </p:grpSpPr>
        <p:sp>
          <p:nvSpPr>
            <p:cNvPr id="41" name="矩形 40"/>
            <p:cNvSpPr/>
            <p:nvPr/>
          </p:nvSpPr>
          <p:spPr>
            <a:xfrm>
              <a:off x="6084168" y="3789040"/>
              <a:ext cx="1546076" cy="1520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298453"/>
                </p:ext>
              </p:extLst>
            </p:nvPr>
          </p:nvGraphicFramePr>
          <p:xfrm>
            <a:off x="6228928" y="3785716"/>
            <a:ext cx="1295400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3" name="Equation" r:id="rId9" imgW="1295400" imgH="1587500" progId="Equation.DSMT4">
                    <p:embed/>
                  </p:oleObj>
                </mc:Choice>
                <mc:Fallback>
                  <p:oleObj name="Equation" r:id="rId9" imgW="1295400" imgH="158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928" y="3785716"/>
                          <a:ext cx="1295400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37569"/>
              </p:ext>
            </p:extLst>
          </p:nvPr>
        </p:nvGraphicFramePr>
        <p:xfrm>
          <a:off x="6275388" y="3568700"/>
          <a:ext cx="1828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11" imgW="1828800" imgH="1651000" progId="Equation.DSMT4">
                  <p:embed/>
                </p:oleObj>
              </mc:Choice>
              <mc:Fallback>
                <p:oleObj name="Equation" r:id="rId11" imgW="1828800" imgH="165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3568700"/>
                        <a:ext cx="18288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标注 45"/>
          <p:cNvSpPr/>
          <p:nvPr/>
        </p:nvSpPr>
        <p:spPr>
          <a:xfrm>
            <a:off x="5673824" y="5237088"/>
            <a:ext cx="1994520" cy="784200"/>
          </a:xfrm>
          <a:prstGeom prst="wedgeRoundRectCallout">
            <a:avLst>
              <a:gd name="adj1" fmla="val 10614"/>
              <a:gd name="adj2" fmla="val -677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任意一个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阶子式都等于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995936" y="5373216"/>
            <a:ext cx="1622276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95736" y="5301208"/>
            <a:ext cx="1762100" cy="648072"/>
            <a:chOff x="2195736" y="5301208"/>
            <a:chExt cx="17621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2195736" y="5301208"/>
              <a:ext cx="1762100" cy="64807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037443"/>
                </p:ext>
              </p:extLst>
            </p:nvPr>
          </p:nvGraphicFramePr>
          <p:xfrm>
            <a:off x="2344812" y="5470872"/>
            <a:ext cx="1435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5" name="Equation" r:id="rId13" imgW="1434477" imgH="406224" progId="Equation.DSMT4">
                    <p:embed/>
                  </p:oleObj>
                </mc:Choice>
                <mc:Fallback>
                  <p:oleObj name="Equation" r:id="rId13" imgW="143447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812" y="5470872"/>
                          <a:ext cx="14351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接连接符 16"/>
          <p:cNvCxnSpPr/>
          <p:nvPr/>
        </p:nvCxnSpPr>
        <p:spPr>
          <a:xfrm>
            <a:off x="4355976" y="35730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36096" y="35730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D92B05-9A18-457A-8780-E0F7DA7C2B1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27153 0.0004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40382 0.0002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8" grpId="0"/>
      <p:bldP spid="4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5379" y="241484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练习：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P78     7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zh-CN" altLang="zh-CN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3326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矩阵的秩</a:t>
            </a:r>
            <a:endParaRPr lang="zh-CN" altLang="zh-CN" sz="2800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3744" y="1753652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3744" y="227687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744" y="2833772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行阶梯型矩阵的秩等于非零行的行数 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3528" y="980728"/>
            <a:ext cx="7848872" cy="872227"/>
            <a:chOff x="323528" y="980728"/>
            <a:chExt cx="7848872" cy="872227"/>
          </a:xfrm>
        </p:grpSpPr>
        <p:sp>
          <p:nvSpPr>
            <p:cNvPr id="31" name="TextBox 30"/>
            <p:cNvSpPr txBox="1"/>
            <p:nvPr/>
          </p:nvSpPr>
          <p:spPr>
            <a:xfrm>
              <a:off x="824980" y="1052736"/>
              <a:ext cx="613821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秩的定义：最高阶非零子式的阶数</a:t>
              </a:r>
            </a:p>
            <a:p>
              <a:endParaRPr lang="zh-CN" altLang="en-US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1115616" y="1628800"/>
            <a:ext cx="0" cy="352839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15616" y="2276872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15616" y="2780928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5616" y="3429000"/>
            <a:ext cx="71878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31640" y="3481844"/>
            <a:ext cx="697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4  </a:t>
            </a:r>
            <a:r>
              <a:rPr lang="zh-CN" altLang="zh-CN" sz="2800" dirty="0" smtClean="0"/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阶方阵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可逆的充要条件是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 n</a:t>
            </a:r>
            <a:endParaRPr lang="zh-CN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115616" y="4005064"/>
            <a:ext cx="71878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4057908"/>
            <a:ext cx="6684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zh-CN" sz="2800" dirty="0" smtClean="0"/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  <a:sym typeface="Symbol"/>
              </a:rPr>
              <a:t>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中存在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阶子式不等于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31640" y="4561964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中所有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子式全为</a:t>
            </a:r>
            <a:r>
              <a:rPr lang="en-US" altLang="zh-CN" sz="2800" b="1" dirty="0" smtClean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115616" y="5157192"/>
            <a:ext cx="71878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FD94A9-D3C2-4B96-888D-01D7EB42E776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矩阵的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623439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black"/>
                  </a:solidFill>
                </a:rPr>
                <a:t>3.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重要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性质：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初等变换不改变矩阵的秩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3341" y="1300698"/>
            <a:ext cx="7848872" cy="4072518"/>
            <a:chOff x="251520" y="1772816"/>
            <a:chExt cx="7848872" cy="2960459"/>
          </a:xfrm>
        </p:grpSpPr>
        <p:sp>
          <p:nvSpPr>
            <p:cNvPr id="9" name="TextBox 8"/>
            <p:cNvSpPr txBox="1"/>
            <p:nvPr/>
          </p:nvSpPr>
          <p:spPr>
            <a:xfrm>
              <a:off x="683568" y="2060848"/>
              <a:ext cx="1988045" cy="581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prstClr val="black"/>
                  </a:solidFill>
                </a:rPr>
                <a:t>4.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秩的计算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568" y="2573035"/>
              <a:ext cx="7388645" cy="194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prstClr val="black"/>
                  </a:solidFill>
                </a:rPr>
                <a:t>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任意一个矩阵总可以通过一系列的初等行变换化为行阶梯型矩阵，再利用初等变换不改变矩阵的秩，行阶梯型矩阵的秩等于非零行的行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数</a:t>
              </a:r>
              <a:r>
                <a:rPr lang="zh-CN" altLang="en-US" sz="2800" b="1" dirty="0" smtClean="0">
                  <a:solidFill>
                    <a:prstClr val="black"/>
                  </a:solidFill>
                </a:rPr>
                <a:t>，</a:t>
              </a:r>
              <a:r>
                <a:rPr lang="zh-CN" altLang="zh-CN" sz="2800" b="1" dirty="0" smtClean="0">
                  <a:solidFill>
                    <a:prstClr val="black"/>
                  </a:solidFill>
                </a:rPr>
                <a:t>可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求出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。</a:t>
              </a:r>
              <a:endParaRPr lang="zh-CN" altLang="en-US" sz="2800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51520" y="1772816"/>
              <a:ext cx="7848872" cy="2960459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092292-39EB-43C5-B419-580AA1BACA43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126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199"/>
          <p:cNvGraphicFramePr>
            <a:graphicFrameLocks noChangeAspect="1"/>
          </p:cNvGraphicFramePr>
          <p:nvPr/>
        </p:nvGraphicFramePr>
        <p:xfrm>
          <a:off x="2143125" y="285750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3" imgW="4318000" imgH="2209800" progId="Equation.DSMT4">
                  <p:embed/>
                </p:oleObj>
              </mc:Choice>
              <mc:Fallback>
                <p:oleObj name="Equation" r:id="rId3" imgW="43180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85750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4725" y="252413"/>
            <a:ext cx="544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75438" y="1047750"/>
            <a:ext cx="175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2692400"/>
            <a:ext cx="90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6633"/>
            <a:ext cx="1749852" cy="954914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graphicFrame>
        <p:nvGraphicFramePr>
          <p:cNvPr id="5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5" imgW="4584600" imgH="2209680" progId="Equation.DSMT4">
                  <p:embed/>
                </p:oleObj>
              </mc:Choice>
              <mc:Fallback>
                <p:oleObj name="Equation" r:id="rId5" imgW="45846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A48D2C-FF69-4AAB-AE8D-3C19B1A098BF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2293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Equation" r:id="rId3" imgW="4584600" imgH="2209680" progId="Equation.DSMT4">
                  <p:embed/>
                </p:oleObj>
              </mc:Choice>
              <mc:Fallback>
                <p:oleObj name="Equation" r:id="rId3" imgW="45846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5" imgW="4673520" imgH="2209680" progId="Equation.DSMT4">
                  <p:embed/>
                </p:oleObj>
              </mc:Choice>
              <mc:Fallback>
                <p:oleObj name="Equation" r:id="rId5" imgW="46735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845B93-2324-452C-A387-05745CC658EC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smtClean="0"/>
          </a:p>
        </p:txBody>
      </p:sp>
      <p:sp>
        <p:nvSpPr>
          <p:cNvPr id="13317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6" name="Equation" r:id="rId3" imgW="4673520" imgH="2209680" progId="Equation.DSMT4">
                  <p:embed/>
                </p:oleObj>
              </mc:Choice>
              <mc:Fallback>
                <p:oleObj name="Equation" r:id="rId3" imgW="46735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Equation" r:id="rId5" imgW="4825800" imgH="2209680" progId="Equation.DSMT4">
                  <p:embed/>
                </p:oleObj>
              </mc:Choice>
              <mc:Fallback>
                <p:oleObj name="Equation" r:id="rId5" imgW="4825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BAF72D-80E3-4AFE-8DE0-3BDE8FA5700E}" type="datetime1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m&quot;],&quot;CaseSensitive&quot;:false,&quot;FuzzyMatch&quot;:false},{&quot;Num&quot;:2,&quot;Score&quot;:1.0,&quot;Answers&quot;:[&quot;m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1673</Words>
  <Application>Microsoft Office PowerPoint</Application>
  <PresentationFormat>全屏显示(4:3)</PresentationFormat>
  <Paragraphs>467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Office 主题</vt:lpstr>
      <vt:lpstr>主题2</vt:lpstr>
      <vt:lpstr>1_主题2</vt:lpstr>
      <vt:lpstr>2_主题2</vt:lpstr>
      <vt:lpstr>3_主题2</vt:lpstr>
      <vt:lpstr>Equation</vt:lpstr>
      <vt:lpstr>复         习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PowerPoint 演示文稿</vt:lpstr>
      <vt:lpstr>3.3  矩阵的秩</vt:lpstr>
      <vt:lpstr>3.3  矩阵的秩</vt:lpstr>
      <vt:lpstr>3.3  矩阵的秩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 矩阵的秩</dc:title>
  <dc:creator>卢玉贞</dc:creator>
  <cp:lastModifiedBy>dlyuzhen</cp:lastModifiedBy>
  <cp:revision>162</cp:revision>
  <dcterms:created xsi:type="dcterms:W3CDTF">2015-01-15T02:01:59Z</dcterms:created>
  <dcterms:modified xsi:type="dcterms:W3CDTF">2022-03-31T17:44:30Z</dcterms:modified>
</cp:coreProperties>
</file>