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theme/theme5.xml" ContentType="application/vnd.openxmlformats-officedocument.them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41"/>
  </p:notesMasterIdLst>
  <p:sldIdLst>
    <p:sldId id="342" r:id="rId5"/>
    <p:sldId id="350" r:id="rId6"/>
    <p:sldId id="365" r:id="rId7"/>
    <p:sldId id="366" r:id="rId8"/>
    <p:sldId id="382" r:id="rId9"/>
    <p:sldId id="349" r:id="rId10"/>
    <p:sldId id="418" r:id="rId11"/>
    <p:sldId id="383" r:id="rId12"/>
    <p:sldId id="388" r:id="rId13"/>
    <p:sldId id="394" r:id="rId14"/>
    <p:sldId id="399" r:id="rId15"/>
    <p:sldId id="306" r:id="rId16"/>
    <p:sldId id="413" r:id="rId17"/>
    <p:sldId id="414" r:id="rId18"/>
    <p:sldId id="311" r:id="rId19"/>
    <p:sldId id="326" r:id="rId20"/>
    <p:sldId id="390" r:id="rId21"/>
    <p:sldId id="419" r:id="rId22"/>
    <p:sldId id="420" r:id="rId23"/>
    <p:sldId id="421" r:id="rId24"/>
    <p:sldId id="409" r:id="rId25"/>
    <p:sldId id="410" r:id="rId26"/>
    <p:sldId id="402" r:id="rId27"/>
    <p:sldId id="403" r:id="rId28"/>
    <p:sldId id="386" r:id="rId29"/>
    <p:sldId id="405" r:id="rId30"/>
    <p:sldId id="411" r:id="rId31"/>
    <p:sldId id="406" r:id="rId32"/>
    <p:sldId id="407" r:id="rId33"/>
    <p:sldId id="412" r:id="rId34"/>
    <p:sldId id="315" r:id="rId35"/>
    <p:sldId id="379" r:id="rId36"/>
    <p:sldId id="317" r:id="rId37"/>
    <p:sldId id="417" r:id="rId38"/>
    <p:sldId id="398" r:id="rId39"/>
    <p:sldId id="395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599B35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4" autoAdjust="0"/>
    <p:restoredTop sz="94197" autoAdjust="0"/>
  </p:normalViewPr>
  <p:slideViewPr>
    <p:cSldViewPr>
      <p:cViewPr varScale="1">
        <p:scale>
          <a:sx n="84" d="100"/>
          <a:sy n="84" d="100"/>
        </p:scale>
        <p:origin x="-18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4270378-B3E1-4A1D-B68E-E79C516F69DC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A2164997-356D-4F04-8C68-F28DA048C06A}" type="presOf" srcId="{A4DBE9E6-97EB-4725-A2C1-3C97D390DE6E}" destId="{CD4B3101-F142-4E5E-B80A-8D9996F097C7}" srcOrd="0" destOrd="0" presId="urn:microsoft.com/office/officeart/2005/8/layout/venn1"/>
    <dgm:cxn modelId="{4E0C435C-F510-4BDF-BBBA-9425C865A85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0D2C1097-DA2E-4105-BFA9-3CCB110EF532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3954C5BB-9FFA-4A4F-A43E-0D48CF2F94C8}" type="presOf" srcId="{B9B3E140-8B8D-4175-BD94-00D1649702AA}" destId="{6DAFA64C-DC3D-43CC-9306-9A83B9F4FF30}" srcOrd="0" destOrd="0" presId="urn:microsoft.com/office/officeart/2005/8/layout/venn1"/>
    <dgm:cxn modelId="{76159832-E2CC-4656-B8A6-93DD453BB9B3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2E059CB-8B23-44C7-8BD3-DB47387D9773}" type="presOf" srcId="{AABD46EF-623D-4EC1-9905-9F9517C84035}" destId="{8A8110AF-7FCF-4E47-932E-B9CB33926204}" srcOrd="0" destOrd="0" presId="urn:microsoft.com/office/officeart/2005/8/layout/venn1"/>
    <dgm:cxn modelId="{C74B8625-6E6E-4F6A-BD43-EAF3019F859F}" type="presOf" srcId="{938154DC-7DEC-4435-8AEE-F287F60DA644}" destId="{A319629E-037B-4B5B-8915-441F51FA60BC}" srcOrd="0" destOrd="0" presId="urn:microsoft.com/office/officeart/2005/8/layout/venn1"/>
    <dgm:cxn modelId="{ECD67148-A5AD-4A2D-900B-DFDEFC6F227A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0062227B-7EDC-42FF-A689-C91B8FDFC4BC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6BC5EDF1-F12C-4E70-9AA2-657D4DA496F9}" type="presOf" srcId="{EF24F56F-F948-4FAE-A21B-C908CFF0947F}" destId="{04E584C8-CAF4-4F3A-A494-457051CBD1BA}" srcOrd="0" destOrd="0" presId="urn:microsoft.com/office/officeart/2005/8/layout/venn1"/>
    <dgm:cxn modelId="{20F38E69-46FD-4C22-9FA5-0BF6A106F64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CE937B0-2351-41F8-8C16-7A7A4B841A0F}" type="presOf" srcId="{CE6CFCA0-C49C-4951-BE4A-2894AF7F0369}" destId="{7B1E7C52-CF18-48B2-BB65-024F73E359D3}" srcOrd="0" destOrd="0" presId="urn:microsoft.com/office/officeart/2005/8/layout/venn1"/>
    <dgm:cxn modelId="{43DD8A31-C27F-48FE-8F88-9BE85B9F52BD}" type="presOf" srcId="{21F9EB01-2DBC-4DE3-BF4F-D736561A8F50}" destId="{EDBBB33F-27B5-48AE-A61C-C9DE23066AD1}" srcOrd="0" destOrd="0" presId="urn:microsoft.com/office/officeart/2005/8/layout/venn1"/>
    <dgm:cxn modelId="{1360EF75-37CF-4857-A24C-CDAF3FB023C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51B644AC-7118-4754-AC6E-483D3102DB0B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D9E901E-CFC0-46C7-B29E-203626467757}" type="presOf" srcId="{4E65984A-BA92-43D1-B9A2-B9086CB43038}" destId="{952DD290-D500-4BE9-9525-723274617DF1}" srcOrd="0" destOrd="0" presId="urn:microsoft.com/office/officeart/2005/8/layout/venn1"/>
    <dgm:cxn modelId="{CE509CC7-0DFE-4512-8994-8B09FEB86D6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AE939DD-32E6-4862-9A76-521B5B5692A6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B5F320E-D3DC-4E05-8C67-429C71FC7340}" type="presOf" srcId="{8A5913D2-4896-41F8-9856-90C73F67022D}" destId="{6F917F00-94F3-4752-A2F0-5E137890CEB8}" srcOrd="0" destOrd="0" presId="urn:microsoft.com/office/officeart/2005/8/layout/venn1"/>
    <dgm:cxn modelId="{5E4CBC56-1252-4188-ADE0-34138EA4455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2D138E0E-2BAD-436D-A5A1-A530F19D27BB}" type="presOf" srcId="{B9B3E140-8B8D-4175-BD94-00D1649702AA}" destId="{6DAFA64C-DC3D-43CC-9306-9A83B9F4FF30}" srcOrd="0" destOrd="0" presId="urn:microsoft.com/office/officeart/2005/8/layout/venn1"/>
    <dgm:cxn modelId="{8B7D4DC9-A165-4B02-8DD7-9317CDCEFDD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265A2CF-DF10-449E-ABE0-5E9DCBA2593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F22FE68-F399-48BE-B029-762FA4315F4A}" type="presOf" srcId="{938154DC-7DEC-4435-8AEE-F287F60DA644}" destId="{A319629E-037B-4B5B-8915-441F51FA60BC}" srcOrd="0" destOrd="0" presId="urn:microsoft.com/office/officeart/2005/8/layout/venn1"/>
    <dgm:cxn modelId="{5693A7CC-C721-406A-9B08-E2FBEC61B7F8}" type="presOf" srcId="{AABD46EF-623D-4EC1-9905-9F9517C84035}" destId="{8A8110AF-7FCF-4E47-932E-B9CB33926204}" srcOrd="0" destOrd="0" presId="urn:microsoft.com/office/officeart/2005/8/layout/venn1"/>
    <dgm:cxn modelId="{761C3806-26F1-43D6-BA7A-5CF7EB779A5F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5F59572-EEE9-45D1-823C-951BB37C163A}" type="presOf" srcId="{EF24F56F-F948-4FAE-A21B-C908CFF0947F}" destId="{04E584C8-CAF4-4F3A-A494-457051CBD1BA}" srcOrd="0" destOrd="0" presId="urn:microsoft.com/office/officeart/2005/8/layout/venn1"/>
    <dgm:cxn modelId="{F2D14A17-F28D-43DF-8F2C-7DF730D336B5}" type="presOf" srcId="{45ECB1DE-4976-41EA-BF4A-BA9625218151}" destId="{61DA2F6A-A3A4-47F6-9631-E32DDDDECDEE}" srcOrd="0" destOrd="0" presId="urn:microsoft.com/office/officeart/2005/8/layout/venn1"/>
    <dgm:cxn modelId="{B14399E5-002B-4116-AA0B-0EA4F2699E1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73996AF1-6189-4020-842C-B91111BEB71D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2EF1629-026A-4CAD-A101-99D8C6F94DCA}" type="presOf" srcId="{CE6CFCA0-C49C-4951-BE4A-2894AF7F0369}" destId="{7B1E7C52-CF18-48B2-BB65-024F73E359D3}" srcOrd="0" destOrd="0" presId="urn:microsoft.com/office/officeart/2005/8/layout/venn1"/>
    <dgm:cxn modelId="{55AFF6AF-EDB4-482F-B4BD-5CB9932879C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20B6B04E-9E1B-4500-A1A9-29CC7BB57E1D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C8CA994-2B57-4266-822B-C0F42C43CADA}" type="presOf" srcId="{4E65984A-BA92-43D1-B9A2-B9086CB43038}" destId="{952DD290-D500-4BE9-9525-723274617DF1}" srcOrd="0" destOrd="0" presId="urn:microsoft.com/office/officeart/2005/8/layout/venn1"/>
    <dgm:cxn modelId="{466BE2F0-3DEB-490A-99A5-9F62B35F67C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2E47E79-D3FB-41E1-BC32-56075A5A8E19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D1B67A6-A371-4898-AC00-B402851DB0D8}" type="presOf" srcId="{8A5913D2-4896-41F8-9856-90C73F67022D}" destId="{6F917F00-94F3-4752-A2F0-5E137890CEB8}" srcOrd="0" destOrd="0" presId="urn:microsoft.com/office/officeart/2005/8/layout/venn1"/>
    <dgm:cxn modelId="{1205CE16-6E60-438B-A0DA-9D0FCA69902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7DC59B32-4F9F-490D-A3BF-14C26138E3EB}" type="presOf" srcId="{B9B3E140-8B8D-4175-BD94-00D1649702AA}" destId="{6DAFA64C-DC3D-43CC-9306-9A83B9F4FF30}" srcOrd="0" destOrd="0" presId="urn:microsoft.com/office/officeart/2005/8/layout/venn1"/>
    <dgm:cxn modelId="{99D7F1CA-1DAE-4A3C-B270-F6C0AF33C163}" type="presOf" srcId="{737B5EC5-D0D2-4529-A675-2479ADB7512A}" destId="{4470F79F-6492-40EA-A900-0CDDBA36E791}" srcOrd="0" destOrd="0" presId="urn:microsoft.com/office/officeart/2005/8/layout/venn1"/>
    <dgm:cxn modelId="{B9B0BE00-7170-41A4-AC9B-75585825401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0AFE1E14-1716-4BE7-9D76-5C5DA4B02267}" type="presOf" srcId="{AABD46EF-623D-4EC1-9905-9F9517C84035}" destId="{8A8110AF-7FCF-4E47-932E-B9CB33926204}" srcOrd="0" destOrd="0" presId="urn:microsoft.com/office/officeart/2005/8/layout/venn1"/>
    <dgm:cxn modelId="{134BB972-69B6-495A-B49D-94CB50695A28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7D09FA1-DA26-458A-858A-9CCB4CDE438F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99FE1A9-A870-47E6-8FA4-FB0E29FE4912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E63ACC-7FF2-4F95-83FD-402AEF598E0F}">
      <dgm:prSet phldrT="[文本]" custT="1"/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1 </a:t>
          </a:r>
          <a:r>
            <a:rPr lang="zh-CN" altLang="en-US" sz="3600" b="1" dirty="0" smtClean="0">
              <a:solidFill>
                <a:schemeClr val="tx1"/>
              </a:solidFill>
            </a:rPr>
            <a:t>线性组合或线性表示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126238BE-9435-4B17-B50D-300CF3E1A60E}" type="parTrans" cxnId="{5AC29346-F362-487E-BE53-83F37D8AEE93}">
      <dgm:prSet/>
      <dgm:spPr/>
      <dgm:t>
        <a:bodyPr/>
        <a:lstStyle/>
        <a:p>
          <a:endParaRPr lang="zh-CN" altLang="en-US"/>
        </a:p>
      </dgm:t>
    </dgm:pt>
    <dgm:pt modelId="{6D3EFF42-38C0-42A3-8DC1-8A502F5D209B}" type="sibTrans" cxnId="{5AC29346-F362-487E-BE53-83F37D8AEE93}">
      <dgm:prSet/>
      <dgm:spPr/>
      <dgm:t>
        <a:bodyPr/>
        <a:lstStyle/>
        <a:p>
          <a:endParaRPr lang="zh-CN" altLang="en-US"/>
        </a:p>
      </dgm:t>
    </dgm:pt>
    <dgm:pt modelId="{C5BC4857-8166-4FB2-9B41-B2AEA9372B4E}">
      <dgm:prSet phldrT="[文本]" custT="1"/>
      <dgm:spPr>
        <a:solidFill>
          <a:srgbClr val="00B050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2 </a:t>
          </a:r>
          <a:r>
            <a:rPr lang="zh-CN" altLang="en-US" sz="3600" b="1" dirty="0" smtClean="0">
              <a:solidFill>
                <a:schemeClr val="tx1"/>
              </a:solidFill>
            </a:rPr>
            <a:t>线性相关与线性无关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DB19D34C-E0B8-4152-B292-EEF1C84C9F5A}" type="parTrans" cxnId="{AF668DE2-23FA-4BC4-B480-EE8F4172A844}">
      <dgm:prSet/>
      <dgm:spPr/>
      <dgm:t>
        <a:bodyPr/>
        <a:lstStyle/>
        <a:p>
          <a:endParaRPr lang="zh-CN" altLang="en-US"/>
        </a:p>
      </dgm:t>
    </dgm:pt>
    <dgm:pt modelId="{E052FB0A-BDC8-433C-9F3B-B8103C3F46F8}" type="sibTrans" cxnId="{AF668DE2-23FA-4BC4-B480-EE8F4172A844}">
      <dgm:prSet/>
      <dgm:spPr/>
      <dgm:t>
        <a:bodyPr/>
        <a:lstStyle/>
        <a:p>
          <a:endParaRPr lang="zh-CN" altLang="en-US"/>
        </a:p>
      </dgm:t>
    </dgm:pt>
    <dgm:pt modelId="{46A39987-2CB3-4CCE-A5EC-80648EF777AD}">
      <dgm:prSet phldrT="[文本]" custT="1"/>
      <dgm:spPr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3 </a:t>
          </a:r>
          <a:r>
            <a:rPr lang="zh-CN" altLang="en-US" sz="3600" b="1" dirty="0" smtClean="0">
              <a:solidFill>
                <a:schemeClr val="tx1"/>
              </a:solidFill>
            </a:rPr>
            <a:t>两个向量组等价</a:t>
          </a:r>
          <a:endParaRPr lang="zh-CN" altLang="en-US" sz="3600" dirty="0">
            <a:solidFill>
              <a:schemeClr val="tx1"/>
            </a:solidFill>
          </a:endParaRPr>
        </a:p>
      </dgm:t>
    </dgm:pt>
    <dgm:pt modelId="{FC3980DD-9452-414B-A997-7AC4C09946EE}" type="parTrans" cxnId="{17861BD6-B75F-43ED-8AC5-B42680D466AB}">
      <dgm:prSet/>
      <dgm:spPr/>
      <dgm:t>
        <a:bodyPr/>
        <a:lstStyle/>
        <a:p>
          <a:endParaRPr lang="zh-CN" altLang="en-US"/>
        </a:p>
      </dgm:t>
    </dgm:pt>
    <dgm:pt modelId="{B14E03B3-1E63-4DBE-8120-095CDDFAD196}" type="sibTrans" cxnId="{17861BD6-B75F-43ED-8AC5-B42680D466AB}">
      <dgm:prSet/>
      <dgm:spPr/>
      <dgm:t>
        <a:bodyPr/>
        <a:lstStyle/>
        <a:p>
          <a:endParaRPr lang="zh-CN" altLang="en-US"/>
        </a:p>
      </dgm:t>
    </dgm:pt>
    <dgm:pt modelId="{583C643F-739E-4655-B4AC-E22918BA29F0}">
      <dgm:prSet custT="1"/>
      <dgm:spPr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en-US" altLang="zh-CN" sz="3600" b="1" dirty="0" smtClean="0">
              <a:solidFill>
                <a:schemeClr val="tx1"/>
              </a:solidFill>
            </a:rPr>
            <a:t>4 </a:t>
          </a:r>
          <a:r>
            <a:rPr lang="zh-CN" altLang="en-US" sz="3600" b="1" dirty="0" smtClean="0">
              <a:solidFill>
                <a:schemeClr val="tx1"/>
              </a:solidFill>
            </a:rPr>
            <a:t>最大无关组与秩</a:t>
          </a:r>
          <a:endParaRPr lang="zh-CN" altLang="en-US" sz="3600" b="1" dirty="0">
            <a:solidFill>
              <a:schemeClr val="tx1"/>
            </a:solidFill>
          </a:endParaRPr>
        </a:p>
      </dgm:t>
    </dgm:pt>
    <dgm:pt modelId="{D2B4E333-8B50-40E1-94BC-1CD41BFD31C5}" type="parTrans" cxnId="{EC2256BC-C40D-4CA7-A9D4-4E93F0BB73EB}">
      <dgm:prSet/>
      <dgm:spPr/>
      <dgm:t>
        <a:bodyPr/>
        <a:lstStyle/>
        <a:p>
          <a:endParaRPr lang="zh-CN" altLang="en-US"/>
        </a:p>
      </dgm:t>
    </dgm:pt>
    <dgm:pt modelId="{203EA185-B765-4D9A-B2DE-040B5B013447}" type="sibTrans" cxnId="{EC2256BC-C40D-4CA7-A9D4-4E93F0BB73EB}">
      <dgm:prSet/>
      <dgm:spPr/>
      <dgm:t>
        <a:bodyPr/>
        <a:lstStyle/>
        <a:p>
          <a:endParaRPr lang="zh-CN" altLang="en-US"/>
        </a:p>
      </dgm:t>
    </dgm:pt>
    <dgm:pt modelId="{DE796A6A-6E1F-4D65-824A-6C392AE46A74}" type="pres">
      <dgm:prSet presAssocID="{499FE1A9-A870-47E6-8FA4-FB0E29FE491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D8CF991-2BCA-4610-ACE7-EC78369C3EA0}" type="pres">
      <dgm:prSet presAssocID="{8AE63ACC-7FF2-4F95-83FD-402AEF598E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F203D-C346-495C-A29C-A00299523A2B}" type="pres">
      <dgm:prSet presAssocID="{6D3EFF42-38C0-42A3-8DC1-8A502F5D209B}" presName="sibTrans" presStyleCnt="0"/>
      <dgm:spPr/>
    </dgm:pt>
    <dgm:pt modelId="{F664346A-DBC0-4EE7-B151-5CFFA1988276}" type="pres">
      <dgm:prSet presAssocID="{C5BC4857-8166-4FB2-9B41-B2AEA9372B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336659-DE4F-4D1B-927A-79B7E80C1996}" type="pres">
      <dgm:prSet presAssocID="{E052FB0A-BDC8-433C-9F3B-B8103C3F46F8}" presName="sibTrans" presStyleCnt="0"/>
      <dgm:spPr/>
    </dgm:pt>
    <dgm:pt modelId="{28C2A2E2-A73B-4A68-8BF0-1922B07DA5E9}" type="pres">
      <dgm:prSet presAssocID="{46A39987-2CB3-4CCE-A5EC-80648EF777A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2B71D9-5CF1-4C9B-B0D7-6B5C1C6A4BA0}" type="pres">
      <dgm:prSet presAssocID="{B14E03B3-1E63-4DBE-8120-095CDDFAD196}" presName="sibTrans" presStyleCnt="0"/>
      <dgm:spPr/>
    </dgm:pt>
    <dgm:pt modelId="{5FCE750F-9C1D-430B-8A2D-F28153A7AC3F}" type="pres">
      <dgm:prSet presAssocID="{583C643F-739E-4655-B4AC-E22918BA29F0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F668DE2-23FA-4BC4-B480-EE8F4172A844}" srcId="{499FE1A9-A870-47E6-8FA4-FB0E29FE4912}" destId="{C5BC4857-8166-4FB2-9B41-B2AEA9372B4E}" srcOrd="1" destOrd="0" parTransId="{DB19D34C-E0B8-4152-B292-EEF1C84C9F5A}" sibTransId="{E052FB0A-BDC8-433C-9F3B-B8103C3F46F8}"/>
    <dgm:cxn modelId="{17861BD6-B75F-43ED-8AC5-B42680D466AB}" srcId="{499FE1A9-A870-47E6-8FA4-FB0E29FE4912}" destId="{46A39987-2CB3-4CCE-A5EC-80648EF777AD}" srcOrd="2" destOrd="0" parTransId="{FC3980DD-9452-414B-A997-7AC4C09946EE}" sibTransId="{B14E03B3-1E63-4DBE-8120-095CDDFAD196}"/>
    <dgm:cxn modelId="{074AA05B-48AC-4AB3-9735-D72C75B70AB3}" type="presOf" srcId="{8AE63ACC-7FF2-4F95-83FD-402AEF598E0F}" destId="{2D8CF991-2BCA-4610-ACE7-EC78369C3EA0}" srcOrd="0" destOrd="0" presId="urn:microsoft.com/office/officeart/2005/8/layout/default#1"/>
    <dgm:cxn modelId="{526C8303-3449-44CD-9C57-C43BA93BF7D0}" type="presOf" srcId="{499FE1A9-A870-47E6-8FA4-FB0E29FE4912}" destId="{DE796A6A-6E1F-4D65-824A-6C392AE46A74}" srcOrd="0" destOrd="0" presId="urn:microsoft.com/office/officeart/2005/8/layout/default#1"/>
    <dgm:cxn modelId="{CE90908C-6B27-4544-83E2-2670A1CAE2F7}" type="presOf" srcId="{46A39987-2CB3-4CCE-A5EC-80648EF777AD}" destId="{28C2A2E2-A73B-4A68-8BF0-1922B07DA5E9}" srcOrd="0" destOrd="0" presId="urn:microsoft.com/office/officeart/2005/8/layout/default#1"/>
    <dgm:cxn modelId="{91D819B9-2AD6-49E0-844E-FDE07DB241EB}" type="presOf" srcId="{583C643F-739E-4655-B4AC-E22918BA29F0}" destId="{5FCE750F-9C1D-430B-8A2D-F28153A7AC3F}" srcOrd="0" destOrd="0" presId="urn:microsoft.com/office/officeart/2005/8/layout/default#1"/>
    <dgm:cxn modelId="{5AC29346-F362-487E-BE53-83F37D8AEE93}" srcId="{499FE1A9-A870-47E6-8FA4-FB0E29FE4912}" destId="{8AE63ACC-7FF2-4F95-83FD-402AEF598E0F}" srcOrd="0" destOrd="0" parTransId="{126238BE-9435-4B17-B50D-300CF3E1A60E}" sibTransId="{6D3EFF42-38C0-42A3-8DC1-8A502F5D209B}"/>
    <dgm:cxn modelId="{084149A4-4CA2-4CF2-8323-6A0FEA43B0BF}" type="presOf" srcId="{C5BC4857-8166-4FB2-9B41-B2AEA9372B4E}" destId="{F664346A-DBC0-4EE7-B151-5CFFA1988276}" srcOrd="0" destOrd="0" presId="urn:microsoft.com/office/officeart/2005/8/layout/default#1"/>
    <dgm:cxn modelId="{EC2256BC-C40D-4CA7-A9D4-4E93F0BB73EB}" srcId="{499FE1A9-A870-47E6-8FA4-FB0E29FE4912}" destId="{583C643F-739E-4655-B4AC-E22918BA29F0}" srcOrd="3" destOrd="0" parTransId="{D2B4E333-8B50-40E1-94BC-1CD41BFD31C5}" sibTransId="{203EA185-B765-4D9A-B2DE-040B5B013447}"/>
    <dgm:cxn modelId="{6B299BCF-0687-45B9-9658-E0603135AF7A}" type="presParOf" srcId="{DE796A6A-6E1F-4D65-824A-6C392AE46A74}" destId="{2D8CF991-2BCA-4610-ACE7-EC78369C3EA0}" srcOrd="0" destOrd="0" presId="urn:microsoft.com/office/officeart/2005/8/layout/default#1"/>
    <dgm:cxn modelId="{60983BE6-654F-4DFA-B34C-D3481EE1AD49}" type="presParOf" srcId="{DE796A6A-6E1F-4D65-824A-6C392AE46A74}" destId="{CC4F203D-C346-495C-A29C-A00299523A2B}" srcOrd="1" destOrd="0" presId="urn:microsoft.com/office/officeart/2005/8/layout/default#1"/>
    <dgm:cxn modelId="{23F87ACD-A044-488C-AC15-3F53FAC07319}" type="presParOf" srcId="{DE796A6A-6E1F-4D65-824A-6C392AE46A74}" destId="{F664346A-DBC0-4EE7-B151-5CFFA1988276}" srcOrd="2" destOrd="0" presId="urn:microsoft.com/office/officeart/2005/8/layout/default#1"/>
    <dgm:cxn modelId="{6DF27723-CE37-4F97-B1EF-760A4AFFE19C}" type="presParOf" srcId="{DE796A6A-6E1F-4D65-824A-6C392AE46A74}" destId="{84336659-DE4F-4D1B-927A-79B7E80C1996}" srcOrd="3" destOrd="0" presId="urn:microsoft.com/office/officeart/2005/8/layout/default#1"/>
    <dgm:cxn modelId="{5225F52F-C72C-407C-AA33-99FCC3196930}" type="presParOf" srcId="{DE796A6A-6E1F-4D65-824A-6C392AE46A74}" destId="{28C2A2E2-A73B-4A68-8BF0-1922B07DA5E9}" srcOrd="4" destOrd="0" presId="urn:microsoft.com/office/officeart/2005/8/layout/default#1"/>
    <dgm:cxn modelId="{8A139597-BA08-43F4-A00E-A1F3E7E395D2}" type="presParOf" srcId="{DE796A6A-6E1F-4D65-824A-6C392AE46A74}" destId="{C92B71D9-5CF1-4C9B-B0D7-6B5C1C6A4BA0}" srcOrd="5" destOrd="0" presId="urn:microsoft.com/office/officeart/2005/8/layout/default#1"/>
    <dgm:cxn modelId="{B8D6A678-D3F4-4F1C-94A7-3A391970221F}" type="presParOf" srcId="{DE796A6A-6E1F-4D65-824A-6C392AE46A74}" destId="{5FCE750F-9C1D-430B-8A2D-F28153A7AC3F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C0ACFFE-50FE-4FCC-8B50-FBD11E45F26E}" type="presOf" srcId="{EF24F56F-F948-4FAE-A21B-C908CFF0947F}" destId="{04E584C8-CAF4-4F3A-A494-457051CBD1BA}" srcOrd="0" destOrd="0" presId="urn:microsoft.com/office/officeart/2005/8/layout/venn1"/>
    <dgm:cxn modelId="{A2DAD06C-3495-4D8C-AE0A-3E00FC1AED17}" type="presOf" srcId="{45ECB1DE-4976-41EA-BF4A-BA9625218151}" destId="{61DA2F6A-A3A4-47F6-9631-E32DDDDECDEE}" srcOrd="0" destOrd="0" presId="urn:microsoft.com/office/officeart/2005/8/layout/venn1"/>
    <dgm:cxn modelId="{342B7E77-0318-4DC5-BF79-C5CD90D8EC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D2336CD-82DF-4721-A318-FA1E4C3EB653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AC4502D-7D9C-4743-910E-C1A999A4E013}" type="presOf" srcId="{CE6CFCA0-C49C-4951-BE4A-2894AF7F0369}" destId="{7B1E7C52-CF18-48B2-BB65-024F73E359D3}" srcOrd="0" destOrd="0" presId="urn:microsoft.com/office/officeart/2005/8/layout/venn1"/>
    <dgm:cxn modelId="{E6494AF6-7B47-4ADD-81EF-6D3873C9DAF1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57A8119-F3FB-48EC-B440-672889527FE5}" type="presOf" srcId="{4E65984A-BA92-43D1-B9A2-B9086CB43038}" destId="{952DD290-D500-4BE9-9525-723274617DF1}" srcOrd="0" destOrd="0" presId="urn:microsoft.com/office/officeart/2005/8/layout/venn1"/>
    <dgm:cxn modelId="{D43FBCDA-37A4-4EE2-B154-581BFC607789}" type="presOf" srcId="{0E6DF1C2-1746-482F-BF52-CD765E80A365}" destId="{171034FF-3396-4AA1-9482-05BACFB2D723}" srcOrd="0" destOrd="0" presId="urn:microsoft.com/office/officeart/2005/8/layout/venn1"/>
    <dgm:cxn modelId="{9B4DBAEE-023F-4406-A983-EA16172B0DF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CF991-2BCA-4610-ACE7-EC78369C3EA0}">
      <dsp:nvSpPr>
        <dsp:cNvPr id="0" name=""/>
        <dsp:cNvSpPr/>
      </dsp:nvSpPr>
      <dsp:spPr>
        <a:xfrm>
          <a:off x="215004" y="398"/>
          <a:ext cx="3224186" cy="1934511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1 </a:t>
          </a:r>
          <a:r>
            <a:rPr lang="zh-CN" altLang="en-US" sz="3600" b="1" kern="1200" dirty="0" smtClean="0">
              <a:solidFill>
                <a:schemeClr val="tx1"/>
              </a:solidFill>
            </a:rPr>
            <a:t>线性组合或线性表示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15004" y="398"/>
        <a:ext cx="3224186" cy="1934511"/>
      </dsp:txXfrm>
    </dsp:sp>
    <dsp:sp modelId="{F664346A-DBC0-4EE7-B151-5CFFA1988276}">
      <dsp:nvSpPr>
        <dsp:cNvPr id="0" name=""/>
        <dsp:cNvSpPr/>
      </dsp:nvSpPr>
      <dsp:spPr>
        <a:xfrm>
          <a:off x="3761609" y="398"/>
          <a:ext cx="3224186" cy="1934511"/>
        </a:xfrm>
        <a:prstGeom prst="rect">
          <a:avLst/>
        </a:prstGeom>
        <a:solidFill>
          <a:srgbClr val="00B050"/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2 </a:t>
          </a:r>
          <a:r>
            <a:rPr lang="zh-CN" altLang="en-US" sz="3600" b="1" kern="1200" dirty="0" smtClean="0">
              <a:solidFill>
                <a:schemeClr val="tx1"/>
              </a:solidFill>
            </a:rPr>
            <a:t>线性相关与线性无关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3761609" y="398"/>
        <a:ext cx="3224186" cy="1934511"/>
      </dsp:txXfrm>
    </dsp:sp>
    <dsp:sp modelId="{28C2A2E2-A73B-4A68-8BF0-1922B07DA5E9}">
      <dsp:nvSpPr>
        <dsp:cNvPr id="0" name=""/>
        <dsp:cNvSpPr/>
      </dsp:nvSpPr>
      <dsp:spPr>
        <a:xfrm>
          <a:off x="215004" y="2257329"/>
          <a:ext cx="3224186" cy="1934511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3 </a:t>
          </a:r>
          <a:r>
            <a:rPr lang="zh-CN" altLang="en-US" sz="3600" b="1" kern="1200" dirty="0" smtClean="0">
              <a:solidFill>
                <a:schemeClr val="tx1"/>
              </a:solidFill>
            </a:rPr>
            <a:t>两个向量组等价</a:t>
          </a:r>
          <a:endParaRPr lang="zh-CN" altLang="en-US" sz="3600" kern="1200" dirty="0">
            <a:solidFill>
              <a:schemeClr val="tx1"/>
            </a:solidFill>
          </a:endParaRPr>
        </a:p>
      </dsp:txBody>
      <dsp:txXfrm>
        <a:off x="215004" y="2257329"/>
        <a:ext cx="3224186" cy="1934511"/>
      </dsp:txXfrm>
    </dsp:sp>
    <dsp:sp modelId="{5FCE750F-9C1D-430B-8A2D-F28153A7AC3F}">
      <dsp:nvSpPr>
        <dsp:cNvPr id="0" name=""/>
        <dsp:cNvSpPr/>
      </dsp:nvSpPr>
      <dsp:spPr>
        <a:xfrm>
          <a:off x="3761609" y="2257329"/>
          <a:ext cx="3224186" cy="1934511"/>
        </a:xfrm>
        <a:prstGeom prst="rect">
          <a:avLst/>
        </a:prstGeom>
        <a:solidFill>
          <a:schemeClr val="accent5">
            <a:lumMod val="60000"/>
            <a:lumOff val="40000"/>
          </a:schemeClr>
        </a:solidFill>
        <a:ln w="25400" cap="flat" cmpd="sng" algn="ctr">
          <a:noFill/>
          <a:prstDash val="solid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b="1" kern="1200" dirty="0" smtClean="0">
              <a:solidFill>
                <a:schemeClr val="tx1"/>
              </a:solidFill>
            </a:rPr>
            <a:t>4 </a:t>
          </a:r>
          <a:r>
            <a:rPr lang="zh-CN" altLang="en-US" sz="3600" b="1" kern="1200" dirty="0" smtClean="0">
              <a:solidFill>
                <a:schemeClr val="tx1"/>
              </a:solidFill>
            </a:rPr>
            <a:t>最大无关组与秩</a:t>
          </a:r>
          <a:endParaRPr lang="zh-CN" altLang="en-US" sz="3600" b="1" kern="1200" dirty="0">
            <a:solidFill>
              <a:schemeClr val="tx1"/>
            </a:solidFill>
          </a:endParaRPr>
        </a:p>
      </dsp:txBody>
      <dsp:txXfrm>
        <a:off x="3761609" y="2257329"/>
        <a:ext cx="3224186" cy="1934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11" Type="http://schemas.openxmlformats.org/officeDocument/2006/relationships/image" Target="../media/image76.wmf"/><Relationship Id="rId5" Type="http://schemas.openxmlformats.org/officeDocument/2006/relationships/image" Target="../media/image70.wmf"/><Relationship Id="rId10" Type="http://schemas.openxmlformats.org/officeDocument/2006/relationships/image" Target="../media/image75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9.wmf"/><Relationship Id="rId7" Type="http://schemas.openxmlformats.org/officeDocument/2006/relationships/image" Target="../media/image73.wmf"/><Relationship Id="rId12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9.wmf"/><Relationship Id="rId11" Type="http://schemas.openxmlformats.org/officeDocument/2006/relationships/image" Target="../media/image82.wmf"/><Relationship Id="rId5" Type="http://schemas.openxmlformats.org/officeDocument/2006/relationships/image" Target="../media/image68.wmf"/><Relationship Id="rId10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9.wmf"/><Relationship Id="rId7" Type="http://schemas.openxmlformats.org/officeDocument/2006/relationships/image" Target="../media/image73.wmf"/><Relationship Id="rId12" Type="http://schemas.openxmlformats.org/officeDocument/2006/relationships/image" Target="../media/image8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9.wmf"/><Relationship Id="rId11" Type="http://schemas.openxmlformats.org/officeDocument/2006/relationships/image" Target="../media/image88.wmf"/><Relationship Id="rId5" Type="http://schemas.openxmlformats.org/officeDocument/2006/relationships/image" Target="../media/image68.wmf"/><Relationship Id="rId10" Type="http://schemas.openxmlformats.org/officeDocument/2006/relationships/image" Target="../media/image87.wmf"/><Relationship Id="rId4" Type="http://schemas.openxmlformats.org/officeDocument/2006/relationships/image" Target="../media/image80.wmf"/><Relationship Id="rId9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9.wmf"/><Relationship Id="rId7" Type="http://schemas.openxmlformats.org/officeDocument/2006/relationships/image" Target="../media/image7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89.wmf"/><Relationship Id="rId4" Type="http://schemas.openxmlformats.org/officeDocument/2006/relationships/image" Target="../media/image80.wmf"/><Relationship Id="rId9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5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5.wmf"/><Relationship Id="rId15" Type="http://schemas.openxmlformats.org/officeDocument/2006/relationships/image" Target="../media/image17.wmf"/><Relationship Id="rId10" Type="http://schemas.openxmlformats.org/officeDocument/2006/relationships/image" Target="../media/image11.wmf"/><Relationship Id="rId4" Type="http://schemas.openxmlformats.org/officeDocument/2006/relationships/image" Target="../media/image6.wmf"/><Relationship Id="rId9" Type="http://schemas.openxmlformats.org/officeDocument/2006/relationships/image" Target="../media/image10.wmf"/><Relationship Id="rId1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103.wmf"/><Relationship Id="rId3" Type="http://schemas.openxmlformats.org/officeDocument/2006/relationships/image" Target="../media/image79.wmf"/><Relationship Id="rId7" Type="http://schemas.openxmlformats.org/officeDocument/2006/relationships/image" Target="../media/image73.wmf"/><Relationship Id="rId12" Type="http://schemas.openxmlformats.org/officeDocument/2006/relationships/image" Target="../media/image102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9.wmf"/><Relationship Id="rId11" Type="http://schemas.openxmlformats.org/officeDocument/2006/relationships/image" Target="../media/image101.wmf"/><Relationship Id="rId5" Type="http://schemas.openxmlformats.org/officeDocument/2006/relationships/image" Target="../media/image68.wmf"/><Relationship Id="rId10" Type="http://schemas.openxmlformats.org/officeDocument/2006/relationships/image" Target="../media/image89.wmf"/><Relationship Id="rId4" Type="http://schemas.openxmlformats.org/officeDocument/2006/relationships/image" Target="../media/image80.wmf"/><Relationship Id="rId9" Type="http://schemas.openxmlformats.org/officeDocument/2006/relationships/image" Target="../media/image67.wmf"/><Relationship Id="rId14" Type="http://schemas.openxmlformats.org/officeDocument/2006/relationships/image" Target="../media/image10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12" Type="http://schemas.openxmlformats.org/officeDocument/2006/relationships/image" Target="../media/image21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11" Type="http://schemas.openxmlformats.org/officeDocument/2006/relationships/image" Target="../media/image20.wmf"/><Relationship Id="rId5" Type="http://schemas.openxmlformats.org/officeDocument/2006/relationships/image" Target="../media/image5.wmf"/><Relationship Id="rId10" Type="http://schemas.openxmlformats.org/officeDocument/2006/relationships/image" Target="../media/image19.wmf"/><Relationship Id="rId4" Type="http://schemas.openxmlformats.org/officeDocument/2006/relationships/image" Target="../media/image6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6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25.wmf"/><Relationship Id="rId2" Type="http://schemas.openxmlformats.org/officeDocument/2006/relationships/image" Target="../media/image2.wmf"/><Relationship Id="rId1" Type="http://schemas.openxmlformats.org/officeDocument/2006/relationships/image" Target="../media/image22.wmf"/><Relationship Id="rId6" Type="http://schemas.openxmlformats.org/officeDocument/2006/relationships/image" Target="../media/image5.wmf"/><Relationship Id="rId11" Type="http://schemas.openxmlformats.org/officeDocument/2006/relationships/image" Target="../media/image24.wmf"/><Relationship Id="rId5" Type="http://schemas.openxmlformats.org/officeDocument/2006/relationships/image" Target="../media/image6.wmf"/><Relationship Id="rId10" Type="http://schemas.openxmlformats.org/officeDocument/2006/relationships/image" Target="../media/image23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2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28.wmf"/><Relationship Id="rId2" Type="http://schemas.openxmlformats.org/officeDocument/2006/relationships/image" Target="../media/image2.wmf"/><Relationship Id="rId1" Type="http://schemas.openxmlformats.org/officeDocument/2006/relationships/image" Target="../media/image22.wmf"/><Relationship Id="rId6" Type="http://schemas.openxmlformats.org/officeDocument/2006/relationships/image" Target="../media/image5.wmf"/><Relationship Id="rId11" Type="http://schemas.openxmlformats.org/officeDocument/2006/relationships/image" Target="../media/image27.wmf"/><Relationship Id="rId5" Type="http://schemas.openxmlformats.org/officeDocument/2006/relationships/image" Target="../media/image6.wmf"/><Relationship Id="rId10" Type="http://schemas.openxmlformats.org/officeDocument/2006/relationships/image" Target="../media/image26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6.wmf"/><Relationship Id="rId7" Type="http://schemas.openxmlformats.org/officeDocument/2006/relationships/image" Target="../media/image52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8.wmf"/><Relationship Id="rId9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2023/3/24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85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5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7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448D5-5017-4A2A-A833-BB4DDD369EC4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C33-504E-44F7-84AE-F3B904890BFD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DC273-BC46-4533-9D98-FAF5E04D569B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98979-FD49-4DA6-B604-E3C3CFBC4153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F7E8C-EF37-46A9-B28A-006627D19A86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4072922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735183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2822037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478189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0073375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9366789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C5A8-9B2A-410E-837B-FF178C167DAE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839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F853F-6B67-4FE0-84EB-3DD7DF4A9BB7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3853995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2015523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0558041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7883035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6988738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7945399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7A8B6-B262-4238-8FB3-CCAEC1F8E787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852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C3814-B086-4BE6-A2F3-CDD02B7F5554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FFA9-6036-4DF2-86CC-266143FE7A27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60889-9F99-48BF-9A9A-9CFBAA6647E8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B68FD-D8BA-4D19-9434-B502EF5F53F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63144-6F2D-4419-A591-034A423E9577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8E4C9-D41A-4449-8AA3-373C43D6CC7B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F0809-4289-4F03-91A4-128069C0CD95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279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D33BA-5E9D-4889-B77C-A3D9248F1E5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51520" y="6093296"/>
            <a:ext cx="727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62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7.wmf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2.bin"/><Relationship Id="rId11" Type="http://schemas.openxmlformats.org/officeDocument/2006/relationships/oleObject" Target="../embeddings/oleObject105.bin"/><Relationship Id="rId5" Type="http://schemas.openxmlformats.org/officeDocument/2006/relationships/image" Target="../media/image56.wmf"/><Relationship Id="rId15" Type="http://schemas.openxmlformats.org/officeDocument/2006/relationships/oleObject" Target="../embeddings/oleObject107.bin"/><Relationship Id="rId10" Type="http://schemas.openxmlformats.org/officeDocument/2006/relationships/oleObject" Target="../embeddings/oleObject104.bin"/><Relationship Id="rId19" Type="http://schemas.openxmlformats.org/officeDocument/2006/relationships/oleObject" Target="../embeddings/oleObject109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58.wmf"/><Relationship Id="rId14" Type="http://schemas.openxmlformats.org/officeDocument/2006/relationships/image" Target="../media/image6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1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61.wmf"/><Relationship Id="rId5" Type="http://schemas.openxmlformats.org/officeDocument/2006/relationships/image" Target="../media/image56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113.bin"/><Relationship Id="rId19" Type="http://schemas.openxmlformats.org/officeDocument/2006/relationships/image" Target="../media/image65.wmf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11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1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125.bin"/><Relationship Id="rId18" Type="http://schemas.openxmlformats.org/officeDocument/2006/relationships/oleObject" Target="../embeddings/oleObject128.bin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3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2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1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129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71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1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76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82.w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69.wmf"/><Relationship Id="rId22" Type="http://schemas.openxmlformats.org/officeDocument/2006/relationships/image" Target="../media/image8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8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8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8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57.bin"/><Relationship Id="rId18" Type="http://schemas.openxmlformats.org/officeDocument/2006/relationships/image" Target="../media/image76.wmf"/><Relationship Id="rId26" Type="http://schemas.openxmlformats.org/officeDocument/2006/relationships/image" Target="../media/image89.wmf"/><Relationship Id="rId3" Type="http://schemas.openxmlformats.org/officeDocument/2006/relationships/oleObject" Target="../embeddings/oleObject152.bin"/><Relationship Id="rId21" Type="http://schemas.openxmlformats.org/officeDocument/2006/relationships/oleObject" Target="../embeddings/oleObject161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59.bin"/><Relationship Id="rId25" Type="http://schemas.openxmlformats.org/officeDocument/2006/relationships/oleObject" Target="../embeddings/oleObject16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56.bin"/><Relationship Id="rId24" Type="http://schemas.openxmlformats.org/officeDocument/2006/relationships/image" Target="../media/image88.wmf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oleObject" Target="../embeddings/oleObject162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60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69.wmf"/><Relationship Id="rId22" Type="http://schemas.openxmlformats.org/officeDocument/2006/relationships/image" Target="../media/image87.wmf"/><Relationship Id="rId27" Type="http://schemas.openxmlformats.org/officeDocument/2006/relationships/oleObject" Target="../embeddings/oleObject1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wmf"/><Relationship Id="rId20" Type="http://schemas.openxmlformats.org/officeDocument/2006/relationships/image" Target="../media/image6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69.wmf"/><Relationship Id="rId22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9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9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85.bin"/><Relationship Id="rId4" Type="http://schemas.openxmlformats.org/officeDocument/2006/relationships/image" Target="../media/image9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9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76.wmf"/><Relationship Id="rId26" Type="http://schemas.openxmlformats.org/officeDocument/2006/relationships/oleObject" Target="../embeddings/oleObject201.bin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96.bin"/><Relationship Id="rId25" Type="http://schemas.openxmlformats.org/officeDocument/2006/relationships/image" Target="../media/image101.w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3.wmf"/><Relationship Id="rId20" Type="http://schemas.openxmlformats.org/officeDocument/2006/relationships/image" Target="../media/image67.wmf"/><Relationship Id="rId29" Type="http://schemas.openxmlformats.org/officeDocument/2006/relationships/image" Target="../media/image10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93.bin"/><Relationship Id="rId24" Type="http://schemas.openxmlformats.org/officeDocument/2006/relationships/oleObject" Target="../embeddings/oleObject200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oleObject" Target="../embeddings/oleObject202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97.bin"/><Relationship Id="rId31" Type="http://schemas.openxmlformats.org/officeDocument/2006/relationships/image" Target="../media/image104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69.wmf"/><Relationship Id="rId22" Type="http://schemas.openxmlformats.org/officeDocument/2006/relationships/image" Target="../media/image89.wmf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2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204.bin"/><Relationship Id="rId7" Type="http://schemas.openxmlformats.org/officeDocument/2006/relationships/oleObject" Target="../embeddings/oleObject2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05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120.wmf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215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1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222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9.wmf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12.wmf"/><Relationship Id="rId32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15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23.bin"/><Relationship Id="rId31" Type="http://schemas.openxmlformats.org/officeDocument/2006/relationships/oleObject" Target="../embeddings/oleObject2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27.bin"/><Relationship Id="rId30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7.wmf"/><Relationship Id="rId26" Type="http://schemas.openxmlformats.org/officeDocument/2006/relationships/image" Target="../media/image21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9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8.wmf"/><Relationship Id="rId22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audio" Target="../media/audio1.wav"/><Relationship Id="rId21" Type="http://schemas.openxmlformats.org/officeDocument/2006/relationships/image" Target="../media/image9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7.wmf"/><Relationship Id="rId25" Type="http://schemas.openxmlformats.org/officeDocument/2006/relationships/image" Target="../media/image24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26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52.bin"/><Relationship Id="rId5" Type="http://schemas.openxmlformats.org/officeDocument/2006/relationships/image" Target="../media/image22.wmf"/><Relationship Id="rId15" Type="http://schemas.openxmlformats.org/officeDocument/2006/relationships/image" Target="../media/image5.wmf"/><Relationship Id="rId23" Type="http://schemas.openxmlformats.org/officeDocument/2006/relationships/image" Target="../media/image23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8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23.wmf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6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76.bin"/><Relationship Id="rId26" Type="http://schemas.openxmlformats.org/officeDocument/2006/relationships/image" Target="../media/image39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78.bin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35.wmf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5.bin"/><Relationship Id="rId20" Type="http://schemas.openxmlformats.org/officeDocument/2006/relationships/image" Target="../media/image36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32.wmf"/><Relationship Id="rId24" Type="http://schemas.openxmlformats.org/officeDocument/2006/relationships/image" Target="../media/image38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oleObject" Target="../embeddings/oleObject79.bin"/><Relationship Id="rId10" Type="http://schemas.openxmlformats.org/officeDocument/2006/relationships/oleObject" Target="../embeddings/oleObject72.bin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74.bin"/><Relationship Id="rId22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47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67027056"/>
              </p:ext>
            </p:extLst>
          </p:nvPr>
        </p:nvGraphicFramePr>
        <p:xfrm>
          <a:off x="611560" y="764704"/>
          <a:ext cx="7200800" cy="4192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6093296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向量组的线性相关性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9016" y="968573"/>
            <a:ext cx="504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念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51D339-A348-4DF2-9C7F-77F7A53EDCB8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96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-2605" y="2852936"/>
            <a:ext cx="8319021" cy="1584127"/>
            <a:chOff x="-2605" y="2852936"/>
            <a:chExt cx="8319021" cy="1584127"/>
          </a:xfrm>
        </p:grpSpPr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0609794"/>
                </p:ext>
              </p:extLst>
            </p:nvPr>
          </p:nvGraphicFramePr>
          <p:xfrm>
            <a:off x="-2605" y="2860675"/>
            <a:ext cx="3473451" cy="1576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5" name="Equation" r:id="rId3" imgW="4254480" imgH="1930320" progId="Equation.DSMT4">
                    <p:embed/>
                  </p:oleObj>
                </mc:Choice>
                <mc:Fallback>
                  <p:oleObj name="Equation" r:id="rId3" imgW="4254480" imgH="193032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605" y="2860675"/>
                          <a:ext cx="3473451" cy="1576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702436"/>
                </p:ext>
              </p:extLst>
            </p:nvPr>
          </p:nvGraphicFramePr>
          <p:xfrm>
            <a:off x="3538260" y="3292582"/>
            <a:ext cx="529684" cy="1000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6" name="Equation" r:id="rId5" imgW="571252" imgH="1079032" progId="Equation.DSMT4">
                    <p:embed/>
                  </p:oleObj>
                </mc:Choice>
                <mc:Fallback>
                  <p:oleObj name="Equation" r:id="rId5" imgW="571252" imgH="1079032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8260" y="3292582"/>
                          <a:ext cx="529684" cy="10005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994657"/>
                </p:ext>
              </p:extLst>
            </p:nvPr>
          </p:nvGraphicFramePr>
          <p:xfrm>
            <a:off x="4172154" y="2923073"/>
            <a:ext cx="1857570" cy="1433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7" name="Equation" r:id="rId7" imgW="2501900" imgH="1930400" progId="Equation.DSMT4">
                    <p:embed/>
                  </p:oleObj>
                </mc:Choice>
                <mc:Fallback>
                  <p:oleObj name="Equation" r:id="rId7" imgW="2501900" imgH="1930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154" y="2923073"/>
                          <a:ext cx="1857570" cy="1433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780035"/>
                </p:ext>
              </p:extLst>
            </p:nvPr>
          </p:nvGraphicFramePr>
          <p:xfrm>
            <a:off x="6440158" y="2852936"/>
            <a:ext cx="1876258" cy="1566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8" name="Equation" r:id="rId9" imgW="2311400" imgH="1930400" progId="Equation.DSMT4">
                    <p:embed/>
                  </p:oleObj>
                </mc:Choice>
                <mc:Fallback>
                  <p:oleObj name="Equation" r:id="rId9" imgW="2311400" imgH="19304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0158" y="2852936"/>
                          <a:ext cx="1876258" cy="15669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肘形连接符 44"/>
            <p:cNvCxnSpPr>
              <a:endCxn id="39" idx="3"/>
            </p:cNvCxnSpPr>
            <p:nvPr/>
          </p:nvCxnSpPr>
          <p:spPr>
            <a:xfrm>
              <a:off x="6459806" y="3214291"/>
              <a:ext cx="1856610" cy="422137"/>
            </a:xfrm>
            <a:prstGeom prst="bentConnector3">
              <a:avLst>
                <a:gd name="adj1" fmla="val 25354"/>
              </a:avLst>
            </a:prstGeom>
            <a:ln w="2222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059832" y="2924944"/>
              <a:ext cx="0" cy="1416076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5508104" y="2923073"/>
              <a:ext cx="0" cy="1381485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7740352" y="2856291"/>
              <a:ext cx="0" cy="1515048"/>
            </a:xfrm>
            <a:prstGeom prst="line">
              <a:avLst/>
            </a:prstGeom>
            <a:ln w="222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288032" y="332656"/>
            <a:ext cx="8100392" cy="492443"/>
            <a:chOff x="0" y="344269"/>
            <a:chExt cx="8100392" cy="492443"/>
          </a:xfrm>
        </p:grpSpPr>
        <p:sp>
          <p:nvSpPr>
            <p:cNvPr id="44" name="TextBox 43"/>
            <p:cNvSpPr txBox="1"/>
            <p:nvPr/>
          </p:nvSpPr>
          <p:spPr>
            <a:xfrm>
              <a:off x="0" y="344269"/>
              <a:ext cx="81003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由此可得方程                                 的通解为</a:t>
              </a:r>
              <a:endParaRPr lang="zh-CN" altLang="en-US" sz="2600" b="1" dirty="0"/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2689024"/>
                </p:ext>
              </p:extLst>
            </p:nvPr>
          </p:nvGraphicFramePr>
          <p:xfrm>
            <a:off x="2195736" y="344269"/>
            <a:ext cx="2273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09" name="Equation" r:id="rId11" imgW="2273300" imgH="482600" progId="Equation.DSMT4">
                    <p:embed/>
                  </p:oleObj>
                </mc:Choice>
                <mc:Fallback>
                  <p:oleObj name="Equation" r:id="rId11" imgW="2273300" imgH="482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344269"/>
                          <a:ext cx="2273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933360"/>
              </p:ext>
            </p:extLst>
          </p:nvPr>
        </p:nvGraphicFramePr>
        <p:xfrm>
          <a:off x="3300413" y="973088"/>
          <a:ext cx="1905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0" name="Equation" r:id="rId13" imgW="1904760" imgH="1447560" progId="Equation.DSMT4">
                  <p:embed/>
                </p:oleObj>
              </mc:Choice>
              <mc:Fallback>
                <p:oleObj name="Equation" r:id="rId13" imgW="1904760" imgH="14475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973088"/>
                        <a:ext cx="1905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23528" y="4376717"/>
            <a:ext cx="31506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从而得到表达式</a:t>
            </a:r>
            <a:endParaRPr lang="zh-CN" altLang="en-US" sz="2600" b="1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279"/>
              </p:ext>
            </p:extLst>
          </p:nvPr>
        </p:nvGraphicFramePr>
        <p:xfrm>
          <a:off x="971600" y="4873461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1" name="Equation" r:id="rId15" imgW="2273300" imgH="482600" progId="Equation.DSMT4">
                  <p:embed/>
                </p:oleObj>
              </mc:Choice>
              <mc:Fallback>
                <p:oleObj name="Equation" r:id="rId15" imgW="2273300" imgH="482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873461"/>
                        <a:ext cx="2273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945008"/>
              </p:ext>
            </p:extLst>
          </p:nvPr>
        </p:nvGraphicFramePr>
        <p:xfrm>
          <a:off x="3347864" y="4846027"/>
          <a:ext cx="452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2" name="Equation" r:id="rId17" imgW="4521200" imgH="457200" progId="Equation.DSMT4">
                  <p:embed/>
                </p:oleObj>
              </mc:Choice>
              <mc:Fallback>
                <p:oleObj name="Equation" r:id="rId17" imgW="45212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846027"/>
                        <a:ext cx="4521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251520" y="5456837"/>
            <a:ext cx="4248472" cy="492443"/>
            <a:chOff x="425384" y="3614826"/>
            <a:chExt cx="4248472" cy="492443"/>
          </a:xfrm>
        </p:grpSpPr>
        <p:sp>
          <p:nvSpPr>
            <p:cNvPr id="59" name="TextBox 58"/>
            <p:cNvSpPr txBox="1"/>
            <p:nvPr/>
          </p:nvSpPr>
          <p:spPr>
            <a:xfrm>
              <a:off x="425384" y="3614826"/>
              <a:ext cx="42484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其中   可以任意取值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600262"/>
                </p:ext>
              </p:extLst>
            </p:nvPr>
          </p:nvGraphicFramePr>
          <p:xfrm>
            <a:off x="1187624" y="3746747"/>
            <a:ext cx="1905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513" name="Equation" r:id="rId19" imgW="190500" imgH="228600" progId="Equation.DSMT4">
                    <p:embed/>
                  </p:oleObj>
                </mc:Choice>
                <mc:Fallback>
                  <p:oleObj name="Equation" r:id="rId19" imgW="190500" imgH="228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3746747"/>
                          <a:ext cx="1905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0D206D1-D3B7-4642-8345-3E5C6E877AE1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60900"/>
              </p:ext>
            </p:extLst>
          </p:nvPr>
        </p:nvGraphicFramePr>
        <p:xfrm>
          <a:off x="6011863" y="3062288"/>
          <a:ext cx="48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14" name="Equation" r:id="rId21" imgW="482400" imgH="990360" progId="Equation.DSMT4">
                  <p:embed/>
                </p:oleObj>
              </mc:Choice>
              <mc:Fallback>
                <p:oleObj name="Equation" r:id="rId21" imgW="482400" imgH="99036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2288"/>
                        <a:ext cx="482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8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05765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593ED4-DD66-4CB8-8220-6B7827206352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0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066964" y="3645024"/>
            <a:ext cx="389984" cy="6480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1640" y="3645024"/>
            <a:ext cx="408583" cy="648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72793" y="3717032"/>
            <a:ext cx="358847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00584" y="6301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51520" y="260648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37093" y="365719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</a:t>
              </a:r>
              <a:r>
                <a:rPr lang="zh-CN" altLang="zh-CN" sz="2600" b="1" dirty="0" smtClean="0">
                  <a:latin typeface="+mn-ea"/>
                </a:rPr>
                <a:t>（Ⅰ）</a:t>
              </a:r>
              <a:r>
                <a:rPr lang="en-US" altLang="zh-CN" sz="2600" b="1" dirty="0" smtClean="0">
                  <a:latin typeface="+mn-ea"/>
                </a:rPr>
                <a:t>       </a:t>
              </a:r>
              <a:r>
                <a:rPr lang="zh-CN" altLang="zh-CN" sz="2600" b="1" dirty="0" smtClean="0">
                  <a:latin typeface="+mn-ea"/>
                </a:rPr>
                <a:t>和</a:t>
              </a:r>
              <a:r>
                <a:rPr lang="zh-CN" altLang="zh-CN" sz="2600" b="1" dirty="0">
                  <a:latin typeface="+mn-ea"/>
                </a:rPr>
                <a:t>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79679"/>
                </p:ext>
              </p:extLst>
            </p:nvPr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57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Picture 7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8196080"/>
                </p:ext>
              </p:extLst>
            </p:nvPr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58" name="Equation" r:id="rId6" imgW="431613" imgH="406224" progId="Equation.DSMT4">
                    <p:embed/>
                  </p:oleObj>
                </mc:Choice>
                <mc:Fallback>
                  <p:oleObj name="Equation" r:id="rId6" imgW="431613" imgH="406224" progId="Equation.DSMT4">
                    <p:embed/>
                    <p:pic>
                      <p:nvPicPr>
                        <p:cNvPr id="0" name="Picture 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31639" y="897136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1861217"/>
                </p:ext>
              </p:extLst>
            </p:nvPr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59" name="Equation" r:id="rId8" imgW="1320227" imgH="418918" progId="Equation.DSMT4">
                    <p:embed/>
                  </p:oleObj>
                </mc:Choice>
                <mc:Fallback>
                  <p:oleObj name="Equation" r:id="rId8" imgW="1320227" imgH="418918" progId="Equation.DSMT4">
                    <p:embed/>
                    <p:pic>
                      <p:nvPicPr>
                        <p:cNvPr id="0" name="Picture 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</a:t>
              </a:r>
              <a:r>
                <a:rPr lang="zh-CN" altLang="zh-CN" dirty="0" smtClean="0"/>
                <a:t>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36510" y="1389579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</a:t>
            </a:r>
            <a:r>
              <a:rPr lang="zh-CN" altLang="zh-CN" dirty="0" smtClean="0"/>
              <a:t>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55778" y="1389578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则称向量组（Ⅰ）能由向量组（Ⅱ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4560" y="1844824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线性表示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441806" y="2337296"/>
            <a:ext cx="7730594" cy="504056"/>
            <a:chOff x="441806" y="2337296"/>
            <a:chExt cx="7730594" cy="504056"/>
          </a:xfrm>
        </p:grpSpPr>
        <p:sp>
          <p:nvSpPr>
            <p:cNvPr id="35" name="TextBox 34"/>
            <p:cNvSpPr txBox="1"/>
            <p:nvPr/>
          </p:nvSpPr>
          <p:spPr>
            <a:xfrm>
              <a:off x="441806" y="23372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</a:t>
              </a:r>
              <a:r>
                <a:rPr lang="zh-CN" altLang="zh-CN" dirty="0" smtClean="0"/>
                <a:t>组</a:t>
              </a:r>
              <a:r>
                <a:rPr lang="en-US" altLang="zh-CN" dirty="0" smtClean="0"/>
                <a:t>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由列向量组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线</a:t>
              </a:r>
              <a:r>
                <a:rPr lang="zh-CN" altLang="zh-CN" dirty="0" smtClean="0"/>
                <a:t>性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6814987"/>
                </p:ext>
              </p:extLst>
            </p:nvPr>
          </p:nvGraphicFramePr>
          <p:xfrm>
            <a:off x="2266346" y="24222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60" name="Equation" r:id="rId10" imgW="1244600" imgH="419100" progId="Equation.DSMT4">
                    <p:embed/>
                  </p:oleObj>
                </mc:Choice>
                <mc:Fallback>
                  <p:oleObj name="Equation" r:id="rId10" imgW="1244600" imgH="419100" progId="Equation.DSMT4">
                    <p:embed/>
                    <p:pic>
                      <p:nvPicPr>
                        <p:cNvPr id="0" name="Picture 7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346" y="24222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4110534"/>
                </p:ext>
              </p:extLst>
            </p:nvPr>
          </p:nvGraphicFramePr>
          <p:xfrm>
            <a:off x="5651714" y="24222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61" name="Equation" r:id="rId11" imgW="1727200" imgH="419100" progId="Equation.DSMT4">
                    <p:embed/>
                  </p:oleObj>
                </mc:Choice>
                <mc:Fallback>
                  <p:oleObj name="Equation" r:id="rId11" imgW="1727200" imgH="419100" progId="Equation.DSMT4">
                    <p:embed/>
                    <p:pic>
                      <p:nvPicPr>
                        <p:cNvPr id="0" name="Picture 7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714" y="24222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107504" y="2841352"/>
            <a:ext cx="3483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表示，表达式</a:t>
            </a:r>
            <a:r>
              <a:rPr lang="zh-CN" altLang="zh-CN" dirty="0" smtClean="0"/>
              <a:t>为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683815" y="364502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3816" y="422108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3816" y="472514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6344" y="4005064"/>
            <a:ext cx="25922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6004" y="3356992"/>
            <a:ext cx="478331" cy="2101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22010" y="3359666"/>
            <a:ext cx="480591" cy="2101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64536" y="3356992"/>
            <a:ext cx="488813" cy="2101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47931"/>
              </p:ext>
            </p:extLst>
          </p:nvPr>
        </p:nvGraphicFramePr>
        <p:xfrm>
          <a:off x="179512" y="4860801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2" name="Equation" r:id="rId13" imgW="2438280" imgH="368280" progId="Equation.DSMT4">
                  <p:embed/>
                </p:oleObj>
              </mc:Choice>
              <mc:Fallback>
                <p:oleObj name="Equation" r:id="rId13" imgW="243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0801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897779"/>
              </p:ext>
            </p:extLst>
          </p:nvPr>
        </p:nvGraphicFramePr>
        <p:xfrm>
          <a:off x="4665185" y="3356992"/>
          <a:ext cx="3219431" cy="20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3" name="Equation" r:id="rId15" imgW="3060700" imgH="1955800" progId="Equation.DSMT4">
                  <p:embed/>
                </p:oleObj>
              </mc:Choice>
              <mc:Fallback>
                <p:oleObj name="Equation" r:id="rId15" imgW="3060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85" y="3356992"/>
                        <a:ext cx="3219431" cy="20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958484"/>
              </p:ext>
            </p:extLst>
          </p:nvPr>
        </p:nvGraphicFramePr>
        <p:xfrm>
          <a:off x="841524" y="3737786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4" name="Equation" r:id="rId17" imgW="1714500" imgH="533400" progId="Equation.DSMT4">
                  <p:embed/>
                </p:oleObj>
              </mc:Choice>
              <mc:Fallback>
                <p:oleObj name="Equation" r:id="rId17" imgW="1714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24" y="3737786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401881"/>
              </p:ext>
            </p:extLst>
          </p:nvPr>
        </p:nvGraphicFramePr>
        <p:xfrm>
          <a:off x="2590924" y="3767014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5" name="Equation" r:id="rId19" imgW="2006280" imgH="533160" progId="Equation.DSMT4">
                  <p:embed/>
                </p:oleObj>
              </mc:Choice>
              <mc:Fallback>
                <p:oleObj name="Equation" r:id="rId19" imgW="2006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24" y="3767014"/>
                        <a:ext cx="200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/>
          <p:cNvSpPr/>
          <p:nvPr/>
        </p:nvSpPr>
        <p:spPr>
          <a:xfrm>
            <a:off x="1514129" y="4932207"/>
            <a:ext cx="32181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</p:cNvCxnSpPr>
          <p:nvPr/>
        </p:nvCxnSpPr>
        <p:spPr>
          <a:xfrm flipV="1">
            <a:off x="1675037" y="4293097"/>
            <a:ext cx="0" cy="639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051968" y="4932207"/>
            <a:ext cx="32377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213855" y="4293096"/>
            <a:ext cx="990241" cy="639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285863" y="4932207"/>
            <a:ext cx="342169" cy="29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6"/>
          </p:cNvCxnSpPr>
          <p:nvPr/>
        </p:nvCxnSpPr>
        <p:spPr>
          <a:xfrm flipV="1">
            <a:off x="2628032" y="4653137"/>
            <a:ext cx="2103830" cy="4275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081C51-1045-4BBF-8C10-110FB3046B4F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41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13" grpId="0"/>
      <p:bldP spid="21" grpId="0" animBg="1"/>
      <p:bldP spid="30" grpId="0"/>
      <p:bldP spid="33" grpId="0"/>
      <p:bldP spid="34" grpId="0"/>
      <p:bldP spid="38" grpId="0"/>
      <p:bldP spid="9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1" grpId="0" animBg="1"/>
      <p:bldP spid="53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2066964" y="3645024"/>
            <a:ext cx="389984" cy="6480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1640" y="3645024"/>
            <a:ext cx="408583" cy="6480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72793" y="3717032"/>
            <a:ext cx="358847" cy="5760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41806" y="2337296"/>
            <a:ext cx="7730594" cy="504056"/>
            <a:chOff x="441806" y="2337296"/>
            <a:chExt cx="7730594" cy="504056"/>
          </a:xfrm>
        </p:grpSpPr>
        <p:sp>
          <p:nvSpPr>
            <p:cNvPr id="35" name="TextBox 34"/>
            <p:cNvSpPr txBox="1"/>
            <p:nvPr/>
          </p:nvSpPr>
          <p:spPr>
            <a:xfrm>
              <a:off x="441806" y="2337296"/>
              <a:ext cx="773059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设列向量</a:t>
              </a:r>
              <a:r>
                <a:rPr lang="zh-CN" altLang="zh-CN" dirty="0" smtClean="0"/>
                <a:t>组</a:t>
              </a:r>
              <a:r>
                <a:rPr lang="en-US" altLang="zh-CN" dirty="0" smtClean="0"/>
                <a:t>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由列向量组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en-US" dirty="0" smtClean="0"/>
                <a:t>线</a:t>
              </a:r>
              <a:r>
                <a:rPr lang="zh-CN" altLang="zh-CN" dirty="0" smtClean="0"/>
                <a:t>性</a:t>
              </a:r>
              <a:endParaRPr lang="zh-CN" altLang="en-US" dirty="0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4720180"/>
                </p:ext>
              </p:extLst>
            </p:nvPr>
          </p:nvGraphicFramePr>
          <p:xfrm>
            <a:off x="2266346" y="2422252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6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346" y="2422252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839539"/>
                </p:ext>
              </p:extLst>
            </p:nvPr>
          </p:nvGraphicFramePr>
          <p:xfrm>
            <a:off x="5651714" y="2422252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47" name="Equation" r:id="rId6" imgW="1727200" imgH="419100" progId="Equation.DSMT4">
                    <p:embed/>
                  </p:oleObj>
                </mc:Choice>
                <mc:Fallback>
                  <p:oleObj name="Equation" r:id="rId6" imgW="17272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1714" y="2422252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107504" y="2841352"/>
            <a:ext cx="3483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表示，表达式</a:t>
            </a:r>
            <a:r>
              <a:rPr lang="zh-CN" altLang="zh-CN" dirty="0" smtClean="0"/>
              <a:t>为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683815" y="364502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3816" y="4221088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683816" y="4725144"/>
            <a:ext cx="43924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36344" y="4005064"/>
            <a:ext cx="2592289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86004" y="3356992"/>
            <a:ext cx="478331" cy="210140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722010" y="3359666"/>
            <a:ext cx="480591" cy="21014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64536" y="3356992"/>
            <a:ext cx="488813" cy="21014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495456"/>
              </p:ext>
            </p:extLst>
          </p:nvPr>
        </p:nvGraphicFramePr>
        <p:xfrm>
          <a:off x="179512" y="4860801"/>
          <a:ext cx="2438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8" name="Equation" r:id="rId8" imgW="2438280" imgH="368280" progId="Equation.DSMT4">
                  <p:embed/>
                </p:oleObj>
              </mc:Choice>
              <mc:Fallback>
                <p:oleObj name="Equation" r:id="rId8" imgW="24382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860801"/>
                        <a:ext cx="2438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152552"/>
              </p:ext>
            </p:extLst>
          </p:nvPr>
        </p:nvGraphicFramePr>
        <p:xfrm>
          <a:off x="4665185" y="3356992"/>
          <a:ext cx="3219431" cy="2058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9" name="Equation" r:id="rId10" imgW="3060700" imgH="1955800" progId="Equation.DSMT4">
                  <p:embed/>
                </p:oleObj>
              </mc:Choice>
              <mc:Fallback>
                <p:oleObj name="Equation" r:id="rId10" imgW="3060700" imgH="195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85" y="3356992"/>
                        <a:ext cx="3219431" cy="20582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80814"/>
              </p:ext>
            </p:extLst>
          </p:nvPr>
        </p:nvGraphicFramePr>
        <p:xfrm>
          <a:off x="841524" y="3737786"/>
          <a:ext cx="171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0" name="Equation" r:id="rId12" imgW="1714500" imgH="533400" progId="Equation.DSMT4">
                  <p:embed/>
                </p:oleObj>
              </mc:Choice>
              <mc:Fallback>
                <p:oleObj name="Equation" r:id="rId12" imgW="1714500" imgH="533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24" y="3737786"/>
                        <a:ext cx="171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07824"/>
              </p:ext>
            </p:extLst>
          </p:nvPr>
        </p:nvGraphicFramePr>
        <p:xfrm>
          <a:off x="2590924" y="3767014"/>
          <a:ext cx="2006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51" name="Equation" r:id="rId14" imgW="2006280" imgH="533160" progId="Equation.DSMT4">
                  <p:embed/>
                </p:oleObj>
              </mc:Choice>
              <mc:Fallback>
                <p:oleObj name="Equation" r:id="rId14" imgW="2006280" imgH="533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924" y="3767014"/>
                        <a:ext cx="2006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椭圆 50"/>
          <p:cNvSpPr/>
          <p:nvPr/>
        </p:nvSpPr>
        <p:spPr>
          <a:xfrm>
            <a:off x="1514129" y="4932207"/>
            <a:ext cx="32181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直接箭头连接符 51"/>
          <p:cNvCxnSpPr>
            <a:stCxn id="51" idx="0"/>
          </p:cNvCxnSpPr>
          <p:nvPr/>
        </p:nvCxnSpPr>
        <p:spPr>
          <a:xfrm flipV="1">
            <a:off x="1675037" y="4293097"/>
            <a:ext cx="0" cy="63911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/>
          <p:cNvSpPr/>
          <p:nvPr/>
        </p:nvSpPr>
        <p:spPr>
          <a:xfrm>
            <a:off x="2051968" y="4932207"/>
            <a:ext cx="323775" cy="279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2213855" y="4293096"/>
            <a:ext cx="990241" cy="639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/>
          <p:cNvSpPr/>
          <p:nvPr/>
        </p:nvSpPr>
        <p:spPr>
          <a:xfrm>
            <a:off x="2285863" y="4932207"/>
            <a:ext cx="342169" cy="2969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/>
          <p:cNvCxnSpPr>
            <a:stCxn id="55" idx="6"/>
          </p:cNvCxnSpPr>
          <p:nvPr/>
        </p:nvCxnSpPr>
        <p:spPr>
          <a:xfrm flipV="1">
            <a:off x="2628032" y="4653137"/>
            <a:ext cx="2103830" cy="42756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C56D68-98E4-44B5-8031-C68E9CB825E0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295636" y="434861"/>
            <a:ext cx="6084676" cy="492443"/>
            <a:chOff x="2291893" y="2391835"/>
            <a:chExt cx="5817265" cy="492443"/>
          </a:xfrm>
        </p:grpSpPr>
        <p:sp>
          <p:nvSpPr>
            <p:cNvPr id="65" name="TextBox 64"/>
            <p:cNvSpPr txBox="1"/>
            <p:nvPr/>
          </p:nvSpPr>
          <p:spPr>
            <a:xfrm>
              <a:off x="2291893" y="2391835"/>
              <a:ext cx="58172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en-US" altLang="zh-CN" dirty="0" smtClean="0"/>
                <a:t>       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</a:t>
              </a:r>
              <a:r>
                <a:rPr lang="en-US" altLang="zh-CN" dirty="0"/>
                <a:t>                        </a:t>
              </a:r>
              <a:r>
                <a:rPr lang="zh-CN" altLang="zh-CN" dirty="0"/>
                <a:t>线性</a:t>
              </a:r>
              <a:r>
                <a:rPr lang="zh-CN" altLang="zh-CN" dirty="0" smtClean="0"/>
                <a:t>表示</a:t>
              </a:r>
              <a:endParaRPr lang="zh-CN" altLang="en-US" dirty="0"/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72733"/>
                </p:ext>
              </p:extLst>
            </p:nvPr>
          </p:nvGraphicFramePr>
          <p:xfrm>
            <a:off x="2483768" y="2420888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2" name="Equation" r:id="rId16" imgW="1244600" imgH="419100" progId="Equation.DSMT4">
                    <p:embed/>
                  </p:oleObj>
                </mc:Choice>
                <mc:Fallback>
                  <p:oleObj name="Equation" r:id="rId16" imgW="1244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420888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7875063"/>
                </p:ext>
              </p:extLst>
            </p:nvPr>
          </p:nvGraphicFramePr>
          <p:xfrm>
            <a:off x="4322773" y="2446594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53" name="Equation" r:id="rId18" imgW="1727200" imgH="419100" progId="Equation.DSMT4">
                    <p:embed/>
                  </p:oleObj>
                </mc:Choice>
                <mc:Fallback>
                  <p:oleObj name="Equation" r:id="rId18" imgW="17272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773" y="2446594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爆炸形 2 67"/>
          <p:cNvSpPr/>
          <p:nvPr/>
        </p:nvSpPr>
        <p:spPr>
          <a:xfrm>
            <a:off x="107504" y="188640"/>
            <a:ext cx="1296144" cy="1038309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左右箭头 68"/>
          <p:cNvSpPr/>
          <p:nvPr/>
        </p:nvSpPr>
        <p:spPr>
          <a:xfrm>
            <a:off x="1691680" y="1154941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752" y="991761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存在矩阵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B=AK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71" name="左右箭头 70"/>
          <p:cNvSpPr/>
          <p:nvPr/>
        </p:nvSpPr>
        <p:spPr>
          <a:xfrm>
            <a:off x="1691680" y="1731005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339752" y="1567825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69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/>
      <p:bldP spid="71" grpId="0" animBg="1"/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B040CA-41A0-4CE3-A4DC-0C9767FF6349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1295636" y="434861"/>
            <a:ext cx="6084676" cy="492443"/>
            <a:chOff x="2291893" y="2391835"/>
            <a:chExt cx="5817265" cy="492443"/>
          </a:xfrm>
        </p:grpSpPr>
        <p:sp>
          <p:nvSpPr>
            <p:cNvPr id="65" name="TextBox 64"/>
            <p:cNvSpPr txBox="1"/>
            <p:nvPr/>
          </p:nvSpPr>
          <p:spPr>
            <a:xfrm>
              <a:off x="2291893" y="2391835"/>
              <a:ext cx="581726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en-US" altLang="zh-CN" dirty="0" smtClean="0"/>
                <a:t>       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 </a:t>
              </a:r>
              <a:r>
                <a:rPr lang="zh-CN" altLang="zh-CN" dirty="0" smtClean="0"/>
                <a:t>能</a:t>
              </a:r>
              <a:r>
                <a:rPr lang="zh-CN" altLang="zh-CN" dirty="0"/>
                <a:t>由</a:t>
              </a:r>
              <a:r>
                <a:rPr lang="en-US" altLang="zh-CN" dirty="0"/>
                <a:t>                        </a:t>
              </a:r>
              <a:r>
                <a:rPr lang="zh-CN" altLang="zh-CN" dirty="0"/>
                <a:t>线性</a:t>
              </a:r>
              <a:r>
                <a:rPr lang="zh-CN" altLang="zh-CN" dirty="0" smtClean="0"/>
                <a:t>表示</a:t>
              </a:r>
              <a:endParaRPr lang="zh-CN" altLang="en-US" dirty="0"/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253102"/>
                </p:ext>
              </p:extLst>
            </p:nvPr>
          </p:nvGraphicFramePr>
          <p:xfrm>
            <a:off x="2483768" y="2420888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4" name="Equation" r:id="rId4" imgW="1244600" imgH="419100" progId="Equation.DSMT4">
                    <p:embed/>
                  </p:oleObj>
                </mc:Choice>
                <mc:Fallback>
                  <p:oleObj name="Equation" r:id="rId4" imgW="1244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3768" y="2420888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" name="对象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120980"/>
                </p:ext>
              </p:extLst>
            </p:nvPr>
          </p:nvGraphicFramePr>
          <p:xfrm>
            <a:off x="4322773" y="2446594"/>
            <a:ext cx="17272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5" name="Equation" r:id="rId6" imgW="1727200" imgH="419100" progId="Equation.DSMT4">
                    <p:embed/>
                  </p:oleObj>
                </mc:Choice>
                <mc:Fallback>
                  <p:oleObj name="Equation" r:id="rId6" imgW="17272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773" y="2446594"/>
                          <a:ext cx="17272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爆炸形 2 67"/>
          <p:cNvSpPr/>
          <p:nvPr/>
        </p:nvSpPr>
        <p:spPr>
          <a:xfrm>
            <a:off x="107504" y="188640"/>
            <a:ext cx="1296144" cy="1038309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" name="左右箭头 68"/>
          <p:cNvSpPr/>
          <p:nvPr/>
        </p:nvSpPr>
        <p:spPr>
          <a:xfrm>
            <a:off x="1691680" y="1154941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2339752" y="991761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存在矩阵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使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B=AK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71" name="左右箭头 70"/>
          <p:cNvSpPr/>
          <p:nvPr/>
        </p:nvSpPr>
        <p:spPr>
          <a:xfrm>
            <a:off x="1691680" y="1731005"/>
            <a:ext cx="432048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339752" y="1567825"/>
            <a:ext cx="44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矩阵方程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有解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60" name="爆炸形 2 59"/>
          <p:cNvSpPr/>
          <p:nvPr/>
        </p:nvSpPr>
        <p:spPr>
          <a:xfrm>
            <a:off x="-108520" y="2030651"/>
            <a:ext cx="2808312" cy="1254333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691680" y="304979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、矩阵方程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满足什么条件有解？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91680" y="3697868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、如何求出矩阵方程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？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8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576" y="1187475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3" name="Equation" r:id="rId3" imgW="4051080" imgH="419040" progId="Equation.DSMT4">
                  <p:embed/>
                </p:oleObj>
              </mc:Choice>
              <mc:Fallback>
                <p:oleObj name="Equation" r:id="rId3" imgW="4051080" imgH="419040" progId="Equation.DSMT4">
                  <p:embed/>
                  <p:pic>
                    <p:nvPicPr>
                      <p:cNvPr id="0" name="Picture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87475"/>
                        <a:ext cx="3916363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004" y="1196752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4" name="Equation" r:id="rId5" imgW="2527200" imgH="419040" progId="Equation.DSMT4">
                  <p:embed/>
                </p:oleObj>
              </mc:Choice>
              <mc:Fallback>
                <p:oleObj name="Equation" r:id="rId5" imgW="2527200" imgH="419040" progId="Equation.DSMT4">
                  <p:embed/>
                  <p:pic>
                    <p:nvPicPr>
                      <p:cNvPr id="0" name="Picture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004" y="1196752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9" name="TextBox 8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0704162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65" name="Equation" r:id="rId7" imgW="1676400" imgH="419100" progId="Equation.DSMT4">
                    <p:embed/>
                  </p:oleObj>
                </mc:Choice>
                <mc:Fallback>
                  <p:oleObj name="Equation" r:id="rId7" imgW="1676400" imgH="419100" progId="Equation.DSMT4">
                    <p:embed/>
                    <p:pic>
                      <p:nvPicPr>
                        <p:cNvPr id="0" name="Picture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7924457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66" name="Equation" r:id="rId9" imgW="1790700" imgH="419100" progId="Equation.DSMT4">
                    <p:embed/>
                  </p:oleObj>
                </mc:Choice>
                <mc:Fallback>
                  <p:oleObj name="Equation" r:id="rId9" imgW="1790700" imgH="419100" progId="Equation.DSMT4">
                    <p:embed/>
                    <p:pic>
                      <p:nvPicPr>
                        <p:cNvPr id="0" name="Picture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591235" y="1700808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497767"/>
              </p:ext>
            </p:extLst>
          </p:nvPr>
        </p:nvGraphicFramePr>
        <p:xfrm>
          <a:off x="1230710" y="2636913"/>
          <a:ext cx="6365626" cy="460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7" name="Equation" r:id="rId11" imgW="5613400" imgH="419100" progId="Equation.DSMT4">
                  <p:embed/>
                </p:oleObj>
              </mc:Choice>
              <mc:Fallback>
                <p:oleObj name="Equation" r:id="rId11" imgW="5613400" imgH="419100" progId="Equation.DSMT4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710" y="2636913"/>
                        <a:ext cx="6365626" cy="460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028159"/>
              </p:ext>
            </p:extLst>
          </p:nvPr>
        </p:nvGraphicFramePr>
        <p:xfrm>
          <a:off x="714348" y="4071942"/>
          <a:ext cx="4421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68" name="Equation" r:id="rId13" imgW="3873240" imgH="622080" progId="Equation.DSMT4">
                  <p:embed/>
                </p:oleObj>
              </mc:Choice>
              <mc:Fallback>
                <p:oleObj name="Equation" r:id="rId13" imgW="3873240" imgH="622080" progId="Equation.DSMT4">
                  <p:embed/>
                  <p:pic>
                    <p:nvPicPr>
                      <p:cNvPr id="0" name="Picture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071942"/>
                        <a:ext cx="44211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35496" y="2132856"/>
            <a:ext cx="7488833" cy="496044"/>
            <a:chOff x="35496" y="2132856"/>
            <a:chExt cx="7488833" cy="496044"/>
          </a:xfrm>
        </p:grpSpPr>
        <p:sp>
          <p:nvSpPr>
            <p:cNvPr id="23" name="TextBox 22"/>
            <p:cNvSpPr txBox="1"/>
            <p:nvPr/>
          </p:nvSpPr>
          <p:spPr>
            <a:xfrm>
              <a:off x="35496" y="2132856"/>
              <a:ext cx="748883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/>
                <a:t>线性</a:t>
              </a:r>
              <a:r>
                <a:rPr lang="zh-CN" altLang="zh-CN" dirty="0"/>
                <a:t>表示</a:t>
              </a:r>
              <a:r>
                <a:rPr lang="zh-CN" altLang="en-US" dirty="0" smtClean="0"/>
                <a:t>，</a:t>
              </a:r>
              <a:r>
                <a:rPr lang="zh-CN" altLang="zh-CN" dirty="0" smtClean="0"/>
                <a:t>则</a:t>
              </a:r>
              <a:r>
                <a:rPr lang="zh-CN" altLang="zh-CN" dirty="0"/>
                <a:t>存在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   </a:t>
              </a:r>
              <a:r>
                <a:rPr lang="zh-CN" altLang="en-US" dirty="0" smtClean="0"/>
                <a:t>使</a:t>
              </a:r>
              <a:endParaRPr lang="zh-CN" altLang="en-US" dirty="0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540054"/>
                </p:ext>
              </p:extLst>
            </p:nvPr>
          </p:nvGraphicFramePr>
          <p:xfrm>
            <a:off x="3094038" y="2209800"/>
            <a:ext cx="2220912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69" name="Equation" r:id="rId15" imgW="1854200" imgH="419100" progId="Equation.DSMT4">
                    <p:embed/>
                  </p:oleObj>
                </mc:Choice>
                <mc:Fallback>
                  <p:oleObj name="Equation" r:id="rId15" imgW="18542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038" y="2209800"/>
                          <a:ext cx="2220912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35496" y="1744360"/>
            <a:ext cx="8388423" cy="492443"/>
            <a:chOff x="1" y="1755676"/>
            <a:chExt cx="8388423" cy="492443"/>
          </a:xfrm>
        </p:grpSpPr>
        <p:sp>
          <p:nvSpPr>
            <p:cNvPr id="21" name="TextBox 20"/>
            <p:cNvSpPr txBox="1"/>
            <p:nvPr/>
          </p:nvSpPr>
          <p:spPr>
            <a:xfrm>
              <a:off x="1" y="1755676"/>
              <a:ext cx="838842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en-US" altLang="zh-CN" dirty="0" smtClean="0"/>
                <a:t>         </a:t>
              </a:r>
              <a:r>
                <a:rPr lang="zh-CN" altLang="zh-CN" dirty="0" smtClean="0"/>
                <a:t>若向量</a:t>
              </a:r>
              <a:r>
                <a:rPr lang="zh-CN" altLang="en-US" dirty="0" smtClean="0"/>
                <a:t>组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</a:t>
              </a:r>
              <a:r>
                <a:rPr lang="zh-CN" altLang="en-US" dirty="0" smtClean="0"/>
                <a:t>能</a:t>
              </a:r>
              <a:r>
                <a:rPr lang="zh-CN" altLang="zh-CN" dirty="0" smtClean="0"/>
                <a:t>由向量</a:t>
              </a:r>
              <a:r>
                <a:rPr lang="zh-CN" altLang="en-US" dirty="0" smtClean="0"/>
                <a:t>组</a:t>
              </a:r>
              <a:endParaRPr lang="zh-CN" altLang="en-US" dirty="0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4709680"/>
                </p:ext>
              </p:extLst>
            </p:nvPr>
          </p:nvGraphicFramePr>
          <p:xfrm>
            <a:off x="2895600" y="177281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70" name="Equation" r:id="rId17" imgW="1676400" imgH="419100" progId="Equation.DSMT4">
                    <p:embed/>
                  </p:oleObj>
                </mc:Choice>
                <mc:Fallback>
                  <p:oleObj name="Equation" r:id="rId17" imgW="1676400" imgH="419100" progId="Equation.DSMT4">
                    <p:embed/>
                    <p:pic>
                      <p:nvPicPr>
                        <p:cNvPr id="0" name="Picture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177281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783558"/>
                </p:ext>
              </p:extLst>
            </p:nvPr>
          </p:nvGraphicFramePr>
          <p:xfrm>
            <a:off x="6372200" y="1772816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71" name="Equation" r:id="rId18" imgW="1790700" imgH="419100" progId="Equation.DSMT4">
                    <p:embed/>
                  </p:oleObj>
                </mc:Choice>
                <mc:Fallback>
                  <p:oleObj name="Equation" r:id="rId18" imgW="1790700" imgH="419100" progId="Equation.DSMT4">
                    <p:embed/>
                    <p:pic>
                      <p:nvPicPr>
                        <p:cNvPr id="0" name="Picture 1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2200" y="1772816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7932058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72" name="Equation" r:id="rId19" imgW="393529" imgH="228501" progId="Equation.DSMT4">
                    <p:embed/>
                  </p:oleObj>
                </mc:Choice>
                <mc:Fallback>
                  <p:oleObj name="Equation" r:id="rId19" imgW="393529" imgH="228501" progId="Equation.DSMT4">
                    <p:embed/>
                    <p:pic>
                      <p:nvPicPr>
                        <p:cNvPr id="0" name="Picture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31" name="椭圆 30"/>
          <p:cNvSpPr/>
          <p:nvPr/>
        </p:nvSpPr>
        <p:spPr>
          <a:xfrm>
            <a:off x="6732240" y="3501008"/>
            <a:ext cx="1584176" cy="504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36712"/>
              </p:ext>
            </p:extLst>
          </p:nvPr>
        </p:nvGraphicFramePr>
        <p:xfrm>
          <a:off x="98425" y="3543300"/>
          <a:ext cx="8251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73" name="Equation" r:id="rId21" imgW="9943920" imgH="419040" progId="Equation.DSMT4">
                  <p:embed/>
                </p:oleObj>
              </mc:Choice>
              <mc:Fallback>
                <p:oleObj name="Equation" r:id="rId21" imgW="9943920" imgH="419040" progId="Equation.DSMT4">
                  <p:embed/>
                  <p:pic>
                    <p:nvPicPr>
                      <p:cNvPr id="0" name="Picture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" y="3543300"/>
                        <a:ext cx="8251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组合 51"/>
          <p:cNvGrpSpPr/>
          <p:nvPr/>
        </p:nvGrpSpPr>
        <p:grpSpPr>
          <a:xfrm>
            <a:off x="38349" y="3033699"/>
            <a:ext cx="3927723" cy="492443"/>
            <a:chOff x="38349" y="3033699"/>
            <a:chExt cx="3927723" cy="492443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2487645"/>
                </p:ext>
              </p:extLst>
            </p:nvPr>
          </p:nvGraphicFramePr>
          <p:xfrm>
            <a:off x="827584" y="3088258"/>
            <a:ext cx="3138488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74" name="Equation" r:id="rId23" imgW="3797300" imgH="419100" progId="Equation.DSMT4">
                    <p:embed/>
                  </p:oleObj>
                </mc:Choice>
                <mc:Fallback>
                  <p:oleObj name="Equation" r:id="rId23" imgW="3797300" imgH="419100" progId="Equation.DSMT4">
                    <p:embed/>
                    <p:pic>
                      <p:nvPicPr>
                        <p:cNvPr id="0" name="Picture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3088258"/>
                          <a:ext cx="3138488" cy="412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38349" y="3033699"/>
              <a:ext cx="129329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从而</a:t>
              </a:r>
              <a:endParaRPr lang="zh-CN" altLang="en-US" sz="2600" b="1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0" y="4714884"/>
            <a:ext cx="71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故</a:t>
            </a:r>
            <a:endParaRPr lang="zh-CN" altLang="en-US" sz="2800" b="1" dirty="0"/>
          </a:p>
        </p:txBody>
      </p: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917009"/>
              </p:ext>
            </p:extLst>
          </p:nvPr>
        </p:nvGraphicFramePr>
        <p:xfrm>
          <a:off x="755576" y="4797152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75" name="Equation" r:id="rId25" imgW="4051080" imgH="419040" progId="Equation.DSMT4">
                  <p:embed/>
                </p:oleObj>
              </mc:Choice>
              <mc:Fallback>
                <p:oleObj name="Equation" r:id="rId25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97152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166674"/>
              </p:ext>
            </p:extLst>
          </p:nvPr>
        </p:nvGraphicFramePr>
        <p:xfrm>
          <a:off x="4781476" y="480667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76" name="Equation" r:id="rId27" imgW="2527300" imgH="419100" progId="Equation.DSMT4">
                  <p:embed/>
                </p:oleObj>
              </mc:Choice>
              <mc:Fallback>
                <p:oleObj name="Equation" r:id="rId27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476" y="4806677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691680" y="5373216"/>
            <a:ext cx="676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、矩阵方程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 AX=B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有解的充要条件</a:t>
            </a:r>
            <a:r>
              <a:rPr lang="en-US" altLang="zh-CN" b="1" dirty="0" smtClean="0">
                <a:latin typeface="+mn-ea"/>
              </a:rPr>
              <a:t> </a:t>
            </a:r>
            <a:endParaRPr lang="zh-CN" altLang="en-US" b="1" dirty="0">
              <a:latin typeface="+mn-ea"/>
            </a:endParaRPr>
          </a:p>
        </p:txBody>
      </p:sp>
      <p:sp>
        <p:nvSpPr>
          <p:cNvPr id="37" name="爆炸形 2 36"/>
          <p:cNvSpPr/>
          <p:nvPr/>
        </p:nvSpPr>
        <p:spPr>
          <a:xfrm>
            <a:off x="-108520" y="5157192"/>
            <a:ext cx="1944216" cy="936104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1426AF-C25A-45D6-BE27-C37CFEFA0772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06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/>
      <p:bldP spid="31" grpId="0" animBg="1"/>
      <p:bldP spid="42" grpId="0"/>
      <p:bldP spid="36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36017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2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Picture 5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1720935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3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5348673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4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Picture 5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855246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5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516999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6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2930886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7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46141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88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84563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9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90461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0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7896" y="2996952"/>
            <a:ext cx="11437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证明：</a:t>
            </a:r>
            <a:r>
              <a:rPr lang="en-US" altLang="zh-CN" sz="2600" b="1" dirty="0" smtClean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510537"/>
              </p:ext>
            </p:extLst>
          </p:nvPr>
        </p:nvGraphicFramePr>
        <p:xfrm>
          <a:off x="1403648" y="3081908"/>
          <a:ext cx="2438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1" name="Equation" r:id="rId21" imgW="2438280" imgH="419040" progId="Equation.DSMT4">
                  <p:embed/>
                </p:oleObj>
              </mc:Choice>
              <mc:Fallback>
                <p:oleObj name="Equation" r:id="rId21" imgW="2438280" imgH="4190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81908"/>
                        <a:ext cx="2438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217811"/>
              </p:ext>
            </p:extLst>
          </p:nvPr>
        </p:nvGraphicFramePr>
        <p:xfrm>
          <a:off x="1456804" y="3645024"/>
          <a:ext cx="405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2" name="Equation" r:id="rId23" imgW="4051080" imgH="419040" progId="Equation.DSMT4">
                  <p:embed/>
                </p:oleObj>
              </mc:Choice>
              <mc:Fallback>
                <p:oleObj name="Equation" r:id="rId23" imgW="4051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56804" y="3645024"/>
                        <a:ext cx="40513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78291"/>
              </p:ext>
            </p:extLst>
          </p:nvPr>
        </p:nvGraphicFramePr>
        <p:xfrm>
          <a:off x="1475656" y="4234036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3" name="Equation" r:id="rId25" imgW="2425680" imgH="419040" progId="Equation.DSMT4">
                  <p:embed/>
                </p:oleObj>
              </mc:Choice>
              <mc:Fallback>
                <p:oleObj name="Equation" r:id="rId25" imgW="2425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75656" y="4234036"/>
                        <a:ext cx="24257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542ABBE-6A75-4F55-B56E-DCD938F82F5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62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76892"/>
            <a:ext cx="828091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0000CC"/>
                </a:solidFill>
              </a:rPr>
              <a:t>   </a:t>
            </a:r>
            <a:r>
              <a:rPr lang="zh-CN" altLang="zh-CN" sz="2400" b="1" dirty="0" smtClean="0">
                <a:solidFill>
                  <a:srgbClr val="0000CC"/>
                </a:solidFill>
              </a:rPr>
              <a:t>例</a:t>
            </a:r>
            <a:r>
              <a:rPr lang="en-US" altLang="zh-CN" sz="2600" b="1" dirty="0">
                <a:solidFill>
                  <a:srgbClr val="0000CC"/>
                </a:solidFill>
              </a:rPr>
              <a:t>2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 </a:t>
            </a:r>
            <a:r>
              <a:rPr lang="zh-CN" altLang="zh-CN" sz="2600" b="1" dirty="0"/>
              <a:t>确定常数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，使向量组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可由</a:t>
            </a:r>
            <a:r>
              <a:rPr lang="zh-CN" altLang="zh-CN" sz="2600" b="1" dirty="0" smtClean="0"/>
              <a:t>向量</a:t>
            </a:r>
            <a:r>
              <a:rPr lang="zh-CN" altLang="zh-CN" sz="2600" b="1" dirty="0"/>
              <a:t>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(1, 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线性表示，但是向量组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 smtClean="0"/>
              <a:t>不能由</a:t>
            </a:r>
            <a:endParaRPr lang="en-US" altLang="zh-CN" sz="2600" b="1" dirty="0" smtClean="0"/>
          </a:p>
          <a:p>
            <a:pPr>
              <a:lnSpc>
                <a:spcPct val="150000"/>
              </a:lnSpc>
            </a:pP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0C71F4-B2EC-4BAF-98A0-3CC70099A9F5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96" y="4808765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80233"/>
              </p:ext>
            </p:extLst>
          </p:nvPr>
        </p:nvGraphicFramePr>
        <p:xfrm>
          <a:off x="3006725" y="4396876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" name="Equation" r:id="rId3" imgW="6705360" imgH="1447560" progId="Equation.DSMT4">
                  <p:embed/>
                </p:oleObj>
              </mc:Choice>
              <mc:Fallback>
                <p:oleObj name="Equation" r:id="rId3" imgW="6705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396876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6084168" y="4437112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19971" y="5276655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99892" y="4808765"/>
            <a:ext cx="720080" cy="46789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95536" y="2708920"/>
            <a:ext cx="864096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187624" y="2708920"/>
            <a:ext cx="6768752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可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线性表示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55775" y="3861048"/>
            <a:ext cx="547260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3529" y="3861048"/>
            <a:ext cx="201622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95536" y="3284984"/>
            <a:ext cx="771324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向量组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不能由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线性表示</a:t>
            </a:r>
            <a:r>
              <a:rPr lang="zh-CN" altLang="zh-CN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即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394312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811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5" grpId="0"/>
      <p:bldP spid="28" grpId="0" animBg="1"/>
      <p:bldP spid="29" grpId="0" animBg="1"/>
      <p:bldP spid="30" grpId="0"/>
      <p:bldP spid="31" grpId="0"/>
      <p:bldP spid="33" grpId="0"/>
      <p:bldP spid="34" grpId="0"/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61EA92-4AA6-473F-9DBC-FBEF7F54FD43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96" y="4808765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906622"/>
              </p:ext>
            </p:extLst>
          </p:nvPr>
        </p:nvGraphicFramePr>
        <p:xfrm>
          <a:off x="3006725" y="4396876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3" imgW="6705360" imgH="1447560" progId="Equation.DSMT4">
                  <p:embed/>
                </p:oleObj>
              </mc:Choice>
              <mc:Fallback>
                <p:oleObj name="Equation" r:id="rId3" imgW="6705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396876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6084168" y="4437112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19971" y="5276655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99892" y="4808765"/>
            <a:ext cx="720080" cy="46789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55775" y="3861048"/>
            <a:ext cx="547260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3529" y="3861048"/>
            <a:ext cx="201622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394312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8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79512" y="151727"/>
            <a:ext cx="20313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 smtClean="0">
                <a:solidFill>
                  <a:srgbClr val="0000CC"/>
                </a:solidFill>
              </a:rPr>
              <a:t>  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时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35696" y="116632"/>
            <a:ext cx="3096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374064"/>
              </p:ext>
            </p:extLst>
          </p:nvPr>
        </p:nvGraphicFramePr>
        <p:xfrm>
          <a:off x="1233488" y="711200"/>
          <a:ext cx="33353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Equation" r:id="rId5" imgW="3530600" imgH="1447800" progId="Equation.DSMT4">
                  <p:embed/>
                </p:oleObj>
              </mc:Choice>
              <mc:Fallback>
                <p:oleObj name="Equation" r:id="rId5" imgW="35306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711200"/>
                        <a:ext cx="333533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60039" y="1916832"/>
            <a:ext cx="79472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，满足要求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2915816" y="764704"/>
            <a:ext cx="0" cy="117567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1619672" y="1052736"/>
            <a:ext cx="1296144" cy="0"/>
          </a:xfrm>
          <a:prstGeom prst="line">
            <a:avLst/>
          </a:prstGeom>
          <a:ln w="28575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连接符 37"/>
          <p:cNvCxnSpPr/>
          <p:nvPr/>
        </p:nvCxnSpPr>
        <p:spPr>
          <a:xfrm>
            <a:off x="2915816" y="1052736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>
            <a:off x="3394989" y="1556792"/>
            <a:ext cx="1032995" cy="5040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2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6F728A-8620-4E32-A85D-8BA15D58365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96" y="4808765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734033"/>
              </p:ext>
            </p:extLst>
          </p:nvPr>
        </p:nvGraphicFramePr>
        <p:xfrm>
          <a:off x="3006725" y="4396876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6" name="Equation" r:id="rId3" imgW="6705360" imgH="1447560" progId="Equation.DSMT4">
                  <p:embed/>
                </p:oleObj>
              </mc:Choice>
              <mc:Fallback>
                <p:oleObj name="Equation" r:id="rId3" imgW="6705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396876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6084168" y="4437112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19971" y="5276655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99892" y="4808765"/>
            <a:ext cx="720080" cy="46789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55775" y="3861048"/>
            <a:ext cx="547260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3529" y="3861048"/>
            <a:ext cx="201622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394312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4" y="57012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</a:rPr>
              <a:t>= </a:t>
            </a:r>
            <a:r>
              <a:rPr lang="zh-CN" altLang="zh-CN" sz="2600" b="1" dirty="0">
                <a:solidFill>
                  <a:srgbClr val="0000CC"/>
                </a:solidFill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2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时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  <a:p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52328" y="44624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095104"/>
              </p:ext>
            </p:extLst>
          </p:nvPr>
        </p:nvGraphicFramePr>
        <p:xfrm>
          <a:off x="2026146" y="658022"/>
          <a:ext cx="340995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57" name="Equation" r:id="rId5" imgW="3911600" imgH="1447800" progId="Equation.DSMT4">
                  <p:embed/>
                </p:oleObj>
              </mc:Choice>
              <mc:Fallback>
                <p:oleObj name="Equation" r:id="rId5" imgW="39116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146" y="658022"/>
                        <a:ext cx="3409950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19901" y="1924472"/>
            <a:ext cx="23959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8583" y="2500536"/>
            <a:ext cx="70737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/>
              <a:t>表示，</a:t>
            </a:r>
            <a:r>
              <a:rPr lang="zh-CN" altLang="zh-CN" sz="2600" b="1" dirty="0"/>
              <a:t>不合题意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121342" y="1916832"/>
            <a:ext cx="49070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3808" y="1916832"/>
            <a:ext cx="39604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62951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36166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BDB5693-6ADB-4984-83A2-AE36CCFF9762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21524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21524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E9DB6C-8905-470A-B33E-1FD13F71724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5496" y="4808765"/>
            <a:ext cx="3024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58662"/>
              </p:ext>
            </p:extLst>
          </p:nvPr>
        </p:nvGraphicFramePr>
        <p:xfrm>
          <a:off x="3006725" y="4396876"/>
          <a:ext cx="5110163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0" name="Equation" r:id="rId3" imgW="6705360" imgH="1447560" progId="Equation.DSMT4">
                  <p:embed/>
                </p:oleObj>
              </mc:Choice>
              <mc:Fallback>
                <p:oleObj name="Equation" r:id="rId3" imgW="67053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4396876"/>
                        <a:ext cx="5110163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6084168" y="4437112"/>
            <a:ext cx="0" cy="122413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4319971" y="5276655"/>
            <a:ext cx="1764197" cy="528609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99892" y="4808765"/>
            <a:ext cx="720080" cy="467890"/>
          </a:xfrm>
          <a:prstGeom prst="rect">
            <a:avLst/>
          </a:prstGeom>
          <a:noFill/>
          <a:ln>
            <a:solidFill>
              <a:srgbClr val="0000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55775" y="3861048"/>
            <a:ext cx="5472609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23529" y="3861048"/>
            <a:ext cx="2016223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195736" y="3943122"/>
            <a:ext cx="386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endParaRPr lang="zh-CN" altLang="en-US" sz="28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467543" y="272261"/>
            <a:ext cx="27723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i="1" dirty="0" smtClean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1</a:t>
            </a:r>
            <a:r>
              <a:rPr lang="zh-CN" altLang="en-US" sz="2600" b="1" dirty="0" smtClean="0">
                <a:solidFill>
                  <a:srgbClr val="0000CC"/>
                </a:solidFill>
                <a:sym typeface="Symbol"/>
              </a:rPr>
              <a:t>且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i="1" dirty="0" smtClean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 </a:t>
            </a:r>
            <a:r>
              <a:rPr lang="zh-CN" altLang="zh-CN" sz="2600" b="1" dirty="0">
                <a:solidFill>
                  <a:srgbClr val="0000CC"/>
                </a:solidFill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2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时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，</a:t>
            </a:r>
            <a:endParaRPr lang="zh-CN" altLang="zh-CN" sz="2600" b="1" dirty="0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0039" y="836712"/>
            <a:ext cx="738031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699554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0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5867279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1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481624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2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2203092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3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4828343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4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7974359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5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0274981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686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359322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7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45184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8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矩阵方程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，即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76225"/>
              </p:ext>
            </p:extLst>
          </p:nvPr>
        </p:nvGraphicFramePr>
        <p:xfrm>
          <a:off x="1111250" y="3676938"/>
          <a:ext cx="269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9" name="Equation" r:id="rId21" imgW="2692080" imgH="419040" progId="Equation.DSMT4">
                  <p:embed/>
                </p:oleObj>
              </mc:Choice>
              <mc:Fallback>
                <p:oleObj name="Equation" r:id="rId21" imgW="269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76938"/>
                        <a:ext cx="2692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21762"/>
              </p:ext>
            </p:extLst>
          </p:nvPr>
        </p:nvGraphicFramePr>
        <p:xfrm>
          <a:off x="3882752" y="3664238"/>
          <a:ext cx="205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0" name="Equation" r:id="rId23" imgW="2057400" imgH="419040" progId="Equation.DSMT4">
                  <p:embed/>
                </p:oleObj>
              </mc:Choice>
              <mc:Fallback>
                <p:oleObj name="Equation" r:id="rId23" imgW="2057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2752" y="3664238"/>
                        <a:ext cx="2057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39552" y="4168244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有解的充要条件是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的列向量可以由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的列向量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06768"/>
              </p:ext>
            </p:extLst>
          </p:nvPr>
        </p:nvGraphicFramePr>
        <p:xfrm>
          <a:off x="2555776" y="474430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1" name="Equation" r:id="rId25" imgW="2171520" imgH="355320" progId="Equation.DSMT4">
                  <p:embed/>
                </p:oleObj>
              </mc:Choice>
              <mc:Fallback>
                <p:oleObj name="Equation" r:id="rId25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74430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539552" y="4672300"/>
            <a:ext cx="75608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线性表示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946342"/>
              </p:ext>
            </p:extLst>
          </p:nvPr>
        </p:nvGraphicFramePr>
        <p:xfrm>
          <a:off x="2051720" y="481631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2" name="Equation" r:id="rId27" imgW="393529" imgH="228501" progId="Equation.DSMT4">
                  <p:embed/>
                </p:oleObj>
              </mc:Choice>
              <mc:Fallback>
                <p:oleObj name="Equation" r:id="rId27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81631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2A1CE4-3E8D-4566-AEBF-A887ABEBC918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372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9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67788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44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781937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5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7609328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6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6799675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7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578501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8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47453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49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765385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50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42049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1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011910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2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3419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矩阵方程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有解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074712"/>
              </p:ext>
            </p:extLst>
          </p:nvPr>
        </p:nvGraphicFramePr>
        <p:xfrm>
          <a:off x="5211217" y="312635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3" name="Equation" r:id="rId21" imgW="2171520" imgH="355320" progId="Equation.DSMT4">
                  <p:embed/>
                </p:oleObj>
              </mc:Choice>
              <mc:Fallback>
                <p:oleObj name="Equation" r:id="rId21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217" y="312635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770218"/>
              </p:ext>
            </p:extLst>
          </p:nvPr>
        </p:nvGraphicFramePr>
        <p:xfrm>
          <a:off x="4707161" y="31983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54" name="Equation" r:id="rId23" imgW="393529" imgH="228501" progId="Equation.DSMT4">
                  <p:embed/>
                </p:oleObj>
              </mc:Choice>
              <mc:Fallback>
                <p:oleObj name="Equation" r:id="rId23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161" y="31983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9512" y="371703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40161" y="3736196"/>
            <a:ext cx="55081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设</a:t>
            </a:r>
            <a:r>
              <a:rPr lang="zh-CN" altLang="en-US" sz="2600" b="1" dirty="0" smtClean="0">
                <a:latin typeface="+mn-ea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AC = 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6897" y="4232701"/>
            <a:ext cx="55132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故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），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5576" y="4736757"/>
            <a:ext cx="716947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同理，两端取转置，可得，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5577" y="5157192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故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min{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9D1F61-90E6-4083-9CC5-A650E1CE2496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/>
      <p:bldP spid="44" grpId="0"/>
      <p:bldP spid="45" grpId="0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1510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练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练习</a:t>
            </a:r>
            <a:r>
              <a:rPr lang="en-US" altLang="zh-CN" sz="2400" b="1" kern="0" dirty="0">
                <a:solidFill>
                  <a:prstClr val="black"/>
                </a:solidFill>
              </a:rPr>
              <a:t> </a:t>
            </a:r>
            <a:r>
              <a:rPr lang="en-US" altLang="zh-CN" sz="2400" b="1" kern="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判断下列矩阵方程是否有解？若有解，求出通解</a:t>
            </a:r>
          </a:p>
        </p:txBody>
      </p:sp>
      <p:graphicFrame>
        <p:nvGraphicFramePr>
          <p:cNvPr id="21506" name="Object 54"/>
          <p:cNvGraphicFramePr>
            <a:graphicFrameLocks noChangeAspect="1"/>
          </p:cNvGraphicFramePr>
          <p:nvPr/>
        </p:nvGraphicFramePr>
        <p:xfrm>
          <a:off x="1555750" y="642938"/>
          <a:ext cx="48768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9" name="Equation" r:id="rId3" imgW="4876560" imgH="1930320" progId="Equation.DSMT4">
                  <p:embed/>
                </p:oleObj>
              </mc:Choice>
              <mc:Fallback>
                <p:oleObj name="Equation" r:id="rId3" imgW="48765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642938"/>
                        <a:ext cx="48768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80902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0" name="Equation" r:id="rId5" imgW="6692760" imgH="1930320" progId="Equation.DSMT4">
                  <p:embed/>
                </p:oleObj>
              </mc:Choice>
              <mc:Fallback>
                <p:oleObj name="Equation" r:id="rId5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1" name="Equation" r:id="rId7" imgW="2666880" imgH="444240" progId="Equation.DSMT4">
                  <p:embed/>
                </p:oleObj>
              </mc:Choice>
              <mc:Fallback>
                <p:oleObj name="Equation" r:id="rId7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8B83FEB-00F1-4F49-8FAC-6BDBE320DE4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76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黑体" pitchFamily="49" charset="-122"/>
                <a:ea typeface="黑体" pitchFamily="49" charset="-122"/>
              </a:rPr>
              <a:t>3.4  </a:t>
            </a:r>
            <a:r>
              <a:rPr lang="zh-CN" altLang="en-US" sz="3600" smtClean="0">
                <a:latin typeface="黑体" pitchFamily="49" charset="-122"/>
                <a:ea typeface="黑体" pitchFamily="49" charset="-122"/>
              </a:rPr>
              <a:t>线性方程组的解</a:t>
            </a:r>
          </a:p>
        </p:txBody>
      </p:sp>
      <p:sp>
        <p:nvSpPr>
          <p:cNvPr id="22534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练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lang="zh-CN" altLang="en-US" smtClean="0">
                <a:latin typeface="黑体" pitchFamily="49" charset="-122"/>
                <a:ea typeface="黑体" pitchFamily="49" charset="-122"/>
              </a:rPr>
              <a:t>习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/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0901" name="Object 54"/>
          <p:cNvGraphicFramePr>
            <a:graphicFrameLocks noChangeAspect="1"/>
          </p:cNvGraphicFramePr>
          <p:nvPr/>
        </p:nvGraphicFramePr>
        <p:xfrm>
          <a:off x="1905000" y="571500"/>
          <a:ext cx="41783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0" name="Equation" r:id="rId3" imgW="4178160" imgH="1460160" progId="Equation.DSMT4">
                  <p:embed/>
                </p:oleObj>
              </mc:Choice>
              <mc:Fallback>
                <p:oleObj name="Equation" r:id="rId3" imgW="4178160" imgH="1460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"/>
                        <a:ext cx="41783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57188" y="2681288"/>
            <a:ext cx="493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解</a:t>
            </a:r>
          </a:p>
        </p:txBody>
      </p:sp>
      <p:graphicFrame>
        <p:nvGraphicFramePr>
          <p:cNvPr id="22531" name="Object 54"/>
          <p:cNvGraphicFramePr>
            <a:graphicFrameLocks noChangeAspect="1"/>
          </p:cNvGraphicFramePr>
          <p:nvPr/>
        </p:nvGraphicFramePr>
        <p:xfrm>
          <a:off x="750888" y="2713038"/>
          <a:ext cx="66929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1" name="Equation" r:id="rId5" imgW="6692760" imgH="1930320" progId="Equation.DSMT4">
                  <p:embed/>
                </p:oleObj>
              </mc:Choice>
              <mc:Fallback>
                <p:oleObj name="Equation" r:id="rId5" imgW="6692760" imgH="1930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2713038"/>
                        <a:ext cx="66929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28625" y="4610100"/>
            <a:ext cx="8032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因为</a:t>
            </a:r>
          </a:p>
        </p:txBody>
      </p:sp>
      <p:graphicFrame>
        <p:nvGraphicFramePr>
          <p:cNvPr id="22532" name="Object 7"/>
          <p:cNvGraphicFramePr>
            <a:graphicFrameLocks noChangeAspect="1"/>
          </p:cNvGraphicFramePr>
          <p:nvPr/>
        </p:nvGraphicFramePr>
        <p:xfrm>
          <a:off x="1285875" y="4643438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2" name="Equation" r:id="rId7" imgW="2666880" imgH="444240" progId="Equation.DSMT4">
                  <p:embed/>
                </p:oleObj>
              </mc:Choice>
              <mc:Fallback>
                <p:oleObj name="Equation" r:id="rId7" imgW="2666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643438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983038" y="4643438"/>
            <a:ext cx="38973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，所以有无穷多解，通解为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27625" y="2071688"/>
            <a:ext cx="25527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en-US" altLang="zh-CN" sz="2400" b="1" i="1" kern="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k</a:t>
            </a:r>
            <a:r>
              <a:rPr lang="en-US" altLang="zh-CN" sz="2400" b="1" kern="0" baseline="-25000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为任意实数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825" y="71438"/>
            <a:ext cx="7593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练习</a:t>
            </a:r>
            <a:r>
              <a:rPr lang="en-US" altLang="zh-CN" sz="2400" b="1" kern="0" dirty="0">
                <a:solidFill>
                  <a:prstClr val="black"/>
                </a:solidFill>
              </a:rPr>
              <a:t> </a:t>
            </a:r>
            <a:r>
              <a:rPr lang="en-US" altLang="zh-CN" sz="2400" b="1" kern="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kern="0" dirty="0" smtClean="0">
                <a:solidFill>
                  <a:prstClr val="black"/>
                </a:solidFill>
                <a:latin typeface="+mn-lt"/>
                <a:ea typeface="+mn-ea"/>
              </a:rPr>
              <a:t>  </a:t>
            </a:r>
            <a:r>
              <a:rPr lang="zh-CN" altLang="en-US" sz="2400" b="1" kern="0" dirty="0">
                <a:solidFill>
                  <a:prstClr val="black"/>
                </a:solidFill>
                <a:latin typeface="+mn-lt"/>
                <a:ea typeface="+mn-ea"/>
              </a:rPr>
              <a:t>判断下列矩阵方程是否有解？若有解，求出通解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6484E7-A794-40B8-A02A-9781CD1F4329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874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2217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B3CF10-9939-4334-8E65-7B8791B4D016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478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/>
              <a:t>列等价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87624" y="1784429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存在可逆矩阵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AQ=B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87624" y="2288485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ym typeface="Symbol"/>
              </a:rPr>
              <a:t>的列向量组等价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187624" y="3195804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行</a:t>
            </a:r>
            <a:r>
              <a:rPr lang="zh-CN" altLang="en-US" sz="2600" b="1" dirty="0" smtClean="0"/>
              <a:t>等价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23628" y="3656637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存在可逆矩阵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PA=B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23628" y="4160693"/>
            <a:ext cx="48245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>
                <a:sym typeface="Symbol"/>
              </a:rPr>
              <a:t>的行向量组等价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7D1C75A-10C6-458E-91E1-348E59D751E9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87624" y="4923996"/>
            <a:ext cx="3204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/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 smtClean="0"/>
              <a:t>等价</a:t>
            </a:r>
            <a:r>
              <a:rPr lang="zh-CN" altLang="en-US" sz="2600" b="1" dirty="0" smtClean="0">
                <a:sym typeface="Symbol"/>
              </a:rPr>
              <a:t>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223628" y="5384829"/>
            <a:ext cx="62286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存在可逆矩阵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，使得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PAQ=B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1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/>
      <p:bldP spid="28" grpId="0" animBg="1"/>
      <p:bldP spid="29" grpId="0"/>
      <p:bldP spid="22" grpId="0"/>
      <p:bldP spid="23" grpId="0"/>
      <p:bldP spid="25" grpId="0"/>
      <p:bldP spid="26" grpId="0"/>
      <p:bldP spid="27" grpId="0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 smtClean="0"/>
              <a:t>。</a:t>
            </a:r>
            <a:endParaRPr lang="zh-CN" altLang="en-US" sz="2600" b="1" dirty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792243"/>
              </p:ext>
            </p:extLst>
          </p:nvPr>
        </p:nvGraphicFramePr>
        <p:xfrm>
          <a:off x="539552" y="2313343"/>
          <a:ext cx="26035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6" name="Equation" r:id="rId3" imgW="2603500" imgH="1930400" progId="Equation.DSMT4">
                  <p:embed/>
                </p:oleObj>
              </mc:Choice>
              <mc:Fallback>
                <p:oleObj name="Equation" r:id="rId3" imgW="26035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313343"/>
                        <a:ext cx="26035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33331"/>
              </p:ext>
            </p:extLst>
          </p:nvPr>
        </p:nvGraphicFramePr>
        <p:xfrm>
          <a:off x="4251274" y="2331624"/>
          <a:ext cx="288032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97" name="Equation" r:id="rId5" imgW="2489200" imgH="1930400" progId="Equation.DSMT4">
                  <p:embed/>
                </p:oleObj>
              </mc:Choice>
              <mc:Fallback>
                <p:oleObj name="Equation" r:id="rId5" imgW="2489200" imgH="193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274" y="2331624"/>
                        <a:ext cx="288032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/>
          <p:cNvSpPr/>
          <p:nvPr/>
        </p:nvSpPr>
        <p:spPr>
          <a:xfrm>
            <a:off x="1234848" y="2313343"/>
            <a:ext cx="1752976" cy="467585"/>
          </a:xfrm>
          <a:prstGeom prst="ellipse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234848" y="2780928"/>
            <a:ext cx="1752976" cy="576064"/>
          </a:xfrm>
          <a:prstGeom prst="ellipse">
            <a:avLst/>
          </a:prstGeom>
          <a:noFill/>
          <a:ln>
            <a:solidFill>
              <a:srgbClr val="800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076056" y="3212976"/>
            <a:ext cx="194421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076056" y="3789040"/>
            <a:ext cx="1944216" cy="57606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20272" y="1784429"/>
            <a:ext cx="11079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en-US" dirty="0"/>
              <a:t>例如</a:t>
            </a:r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32392F-E37C-4BE7-9248-434993F72950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626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 animBg="1"/>
      <p:bldP spid="10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6" grpId="0"/>
      <p:bldP spid="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 smtClean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② </a:t>
            </a:r>
            <a:r>
              <a:rPr lang="zh-CN" altLang="zh-CN" sz="2600" b="1" dirty="0">
                <a:latin typeface="+mn-ea"/>
              </a:rPr>
              <a:t>向量组等价，所构成的矩阵不一定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264" y="2231004"/>
            <a:ext cx="1547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例如，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72238"/>
              </p:ext>
            </p:extLst>
          </p:nvPr>
        </p:nvGraphicFramePr>
        <p:xfrm>
          <a:off x="395536" y="2830402"/>
          <a:ext cx="374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8" name="Equation" r:id="rId3" imgW="3746500" imgH="419100" progId="Equation.DSMT4">
                  <p:embed/>
                </p:oleObj>
              </mc:Choice>
              <mc:Fallback>
                <p:oleObj name="Equation" r:id="rId3" imgW="37465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830402"/>
                        <a:ext cx="374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103503"/>
              </p:ext>
            </p:extLst>
          </p:nvPr>
        </p:nvGraphicFramePr>
        <p:xfrm>
          <a:off x="4098925" y="2792413"/>
          <a:ext cx="400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9" name="Equation" r:id="rId5" imgW="4000320" imgH="419040" progId="Equation.DSMT4">
                  <p:embed/>
                </p:oleObj>
              </mc:Choice>
              <mc:Fallback>
                <p:oleObj name="Equation" r:id="rId5" imgW="40003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2792413"/>
                        <a:ext cx="4000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368605"/>
            <a:ext cx="1440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不等价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465B82-9D7A-459E-BE51-7D2AFB9B1861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4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345804" y="128301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9512" y="200253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69658" y="332656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</a:t>
            </a:r>
            <a:r>
              <a:rPr lang="zh-CN" altLang="en-US" sz="2600" b="1" dirty="0" smtClean="0">
                <a:latin typeface="+mn-ea"/>
              </a:rPr>
              <a:t>，</a:t>
            </a:r>
            <a:endParaRPr lang="en-US" altLang="zh-CN" sz="2600" b="1" dirty="0" smtClean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1620" y="1323596"/>
            <a:ext cx="5200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CC"/>
                </a:solidFill>
              </a:rPr>
              <a:t>向量组等价</a:t>
            </a:r>
            <a:r>
              <a:rPr lang="zh-CN" altLang="en-US" sz="2600" b="1" dirty="0"/>
              <a:t>与</a:t>
            </a:r>
            <a:r>
              <a:rPr lang="zh-CN" altLang="en-US" sz="2600" b="1" dirty="0">
                <a:solidFill>
                  <a:srgbClr val="0000CC"/>
                </a:solidFill>
              </a:rPr>
              <a:t>矩阵等价</a:t>
            </a:r>
            <a:r>
              <a:rPr lang="zh-CN" altLang="en-US" sz="2600" b="1" dirty="0"/>
              <a:t>的含义不同</a:t>
            </a:r>
            <a:r>
              <a:rPr lang="zh-CN" altLang="en-US" dirty="0"/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9552" y="1820901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① 矩阵等价，其行</a:t>
            </a:r>
            <a:r>
              <a:rPr lang="en-US" altLang="zh-CN" sz="2600" b="1" dirty="0">
                <a:latin typeface="+mn-ea"/>
              </a:rPr>
              <a:t>(</a:t>
            </a:r>
            <a:r>
              <a:rPr lang="zh-CN" altLang="zh-CN" sz="2600" b="1" dirty="0">
                <a:latin typeface="+mn-ea"/>
              </a:rPr>
              <a:t>列</a:t>
            </a:r>
            <a:r>
              <a:rPr lang="en-US" altLang="zh-CN" sz="2600" b="1" dirty="0">
                <a:latin typeface="+mn-ea"/>
              </a:rPr>
              <a:t>)</a:t>
            </a:r>
            <a:r>
              <a:rPr lang="zh-CN" altLang="zh-CN" sz="2600" b="1" dirty="0">
                <a:latin typeface="+mn-ea"/>
              </a:rPr>
              <a:t>向量组不一定等价</a:t>
            </a:r>
            <a:r>
              <a:rPr lang="zh-CN" altLang="zh-CN" sz="2600" dirty="0" smtClean="0"/>
              <a:t>。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31615" y="2231005"/>
            <a:ext cx="64087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>
                <a:latin typeface="+mn-ea"/>
              </a:rPr>
              <a:t>② </a:t>
            </a:r>
            <a:r>
              <a:rPr lang="zh-CN" altLang="zh-CN" sz="2600" b="1" dirty="0">
                <a:latin typeface="+mn-ea"/>
              </a:rPr>
              <a:t>向量组等价，所构成的矩阵不一定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，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3528" y="2780928"/>
            <a:ext cx="79208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</a:t>
            </a:r>
            <a:r>
              <a:rPr lang="zh-CN" altLang="zh-CN" sz="2600" b="1" dirty="0" smtClean="0"/>
              <a:t>③ </a:t>
            </a:r>
            <a:r>
              <a:rPr lang="zh-CN" altLang="zh-CN" sz="2600" b="1" dirty="0"/>
              <a:t>当两个向量组等价，且所含向量个数相同时，</a:t>
            </a:r>
            <a:r>
              <a:rPr lang="zh-CN" altLang="zh-CN" sz="2600" b="1" dirty="0" smtClean="0"/>
              <a:t>这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两个向量</a:t>
            </a:r>
            <a:r>
              <a:rPr lang="zh-CN" altLang="zh-CN" sz="2600" b="1" dirty="0"/>
              <a:t>组构成的矩阵也等价。</a:t>
            </a:r>
          </a:p>
          <a:p>
            <a:endParaRPr lang="zh-CN" altLang="en-US" sz="2600" b="1" dirty="0"/>
          </a:p>
        </p:txBody>
      </p:sp>
      <p:sp>
        <p:nvSpPr>
          <p:cNvPr id="28" name="爆炸形 2 27"/>
          <p:cNvSpPr/>
          <p:nvPr/>
        </p:nvSpPr>
        <p:spPr>
          <a:xfrm>
            <a:off x="35496" y="1169937"/>
            <a:ext cx="1080120" cy="746895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9512" y="776317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则称这两个向量组等价。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09378"/>
              </p:ext>
            </p:extLst>
          </p:nvPr>
        </p:nvGraphicFramePr>
        <p:xfrm>
          <a:off x="996950" y="3645024"/>
          <a:ext cx="647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4" name="Equation" r:id="rId3" imgW="6476760" imgH="419040" progId="Equation.DSMT4">
                  <p:embed/>
                </p:oleObj>
              </mc:Choice>
              <mc:Fallback>
                <p:oleObj name="Equation" r:id="rId3" imgW="6476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645024"/>
                        <a:ext cx="6477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663703"/>
              </p:ext>
            </p:extLst>
          </p:nvPr>
        </p:nvGraphicFramePr>
        <p:xfrm>
          <a:off x="3467100" y="4143499"/>
          <a:ext cx="247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5" name="Equation" r:id="rId5" imgW="2476440" imgH="419040" progId="Equation.DSMT4">
                  <p:embed/>
                </p:oleObj>
              </mc:Choice>
              <mc:Fallback>
                <p:oleObj name="Equation" r:id="rId5" imgW="2476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143499"/>
                        <a:ext cx="247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556553"/>
              </p:ext>
            </p:extLst>
          </p:nvPr>
        </p:nvGraphicFramePr>
        <p:xfrm>
          <a:off x="1090613" y="4587826"/>
          <a:ext cx="6096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6" name="Equation" r:id="rId7" imgW="6095880" imgH="431640" progId="Equation.DSMT4">
                  <p:embed/>
                </p:oleObj>
              </mc:Choice>
              <mc:Fallback>
                <p:oleObj name="Equation" r:id="rId7" imgW="6095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587826"/>
                        <a:ext cx="6096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475097-BF7A-48D3-8BC1-EBD53E918FF5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30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0000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23528" y="1412776"/>
            <a:ext cx="7721963" cy="495425"/>
            <a:chOff x="323528" y="1412776"/>
            <a:chExt cx="7721963" cy="495425"/>
          </a:xfrm>
        </p:grpSpPr>
        <p:grpSp>
          <p:nvGrpSpPr>
            <p:cNvPr id="37" name="组合 36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 smtClean="0"/>
                    <a:t>是向量</a:t>
                  </a:r>
                  <a:endParaRPr lang="zh-CN" altLang="en-US" sz="2600" b="1" dirty="0"/>
                </a:p>
              </p:txBody>
            </p:sp>
            <p:graphicFrame>
              <p:nvGraphicFramePr>
                <p:cNvPr id="20" name="对象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32157947"/>
                    </p:ext>
                  </p:extLst>
                </p:nvPr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2696" name="Equation" r:id="rId4" imgW="1676400" imgH="419100" progId="Equation.DSMT4">
                        <p:embed/>
                      </p:oleObj>
                    </mc:Choice>
                    <mc:Fallback>
                      <p:oleObj name="Equation" r:id="rId4" imgW="1676400" imgH="419100" progId="Equation.DSMT4">
                        <p:embed/>
                        <p:pic>
                          <p:nvPicPr>
                            <p:cNvPr id="0" name="Picture 3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5" name="TextBox 24"/>
              <p:cNvSpPr txBox="1"/>
              <p:nvPr/>
            </p:nvSpPr>
            <p:spPr>
              <a:xfrm>
                <a:off x="3353468" y="1568405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 smtClean="0"/>
                  <a:t>线性组合，</a:t>
                </a:r>
                <a:endParaRPr lang="zh-CN" alt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21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783737"/>
                  </p:ext>
                </p:extLst>
              </p:nvPr>
            </p:nvGraphicFramePr>
            <p:xfrm>
              <a:off x="5580112" y="1633240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97" name="Equation" r:id="rId6" imgW="279279" imgH="355446" progId="Equation.DSMT4">
                      <p:embed/>
                    </p:oleObj>
                  </mc:Choice>
                  <mc:Fallback>
                    <p:oleObj name="Equation" r:id="rId6" imgW="279279" imgH="355446" progId="Equation.DSMT4">
                      <p:embed/>
                      <p:pic>
                        <p:nvPicPr>
                          <p:cNvPr id="0" name="Picture 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0112" y="1633240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4788024" y="1568405"/>
                <a:ext cx="9361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28" name="对象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9440212"/>
                  </p:ext>
                </p:extLst>
              </p:nvPr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698" name="Equation" r:id="rId8" imgW="1676400" imgH="419100" progId="Equation.DSMT4">
                      <p:embed/>
                    </p:oleObj>
                  </mc:Choice>
                  <mc:Fallback>
                    <p:oleObj name="Equation" r:id="rId8" imgW="1676400" imgH="419100" progId="Equation.DSMT4">
                      <p:embed/>
                      <p:pic>
                        <p:nvPicPr>
                          <p:cNvPr id="0" name="Picture 3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" name="TextBox 29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360244" y="1844824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/>
              <a:t>线性表示。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5940152" y="966102"/>
            <a:ext cx="1872208" cy="492443"/>
            <a:chOff x="6588224" y="980728"/>
            <a:chExt cx="1872208" cy="492443"/>
          </a:xfrm>
        </p:grpSpPr>
        <p:graphicFrame>
          <p:nvGraphicFramePr>
            <p:cNvPr id="18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7128453"/>
                </p:ext>
              </p:extLst>
            </p:nvPr>
          </p:nvGraphicFramePr>
          <p:xfrm>
            <a:off x="8181032" y="1064349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99" name="Equation" r:id="rId10" imgW="279279" imgH="355446" progId="Equation.DSMT4">
                    <p:embed/>
                  </p:oleObj>
                </mc:Choice>
                <mc:Fallback>
                  <p:oleObj name="Equation" r:id="rId10" imgW="279279" imgH="355446" progId="Equation.DSMT4">
                    <p:embed/>
                    <p:pic>
                      <p:nvPicPr>
                        <p:cNvPr id="0" name="Picture 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1032" y="1064349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6588224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则称向量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8313" y="908720"/>
            <a:ext cx="5471839" cy="504056"/>
            <a:chOff x="468313" y="908720"/>
            <a:chExt cx="5471839" cy="504056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418219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00" name="Equation" r:id="rId12" imgW="3759200" imgH="419100" progId="Equation.DSMT4">
                      <p:embed/>
                    </p:oleObj>
                  </mc:Choice>
                  <mc:Fallback>
                    <p:oleObj name="Equation" r:id="rId12" imgW="3759200" imgH="419100" progId="Equation.DSMT4">
                      <p:embed/>
                      <p:pic>
                        <p:nvPicPr>
                          <p:cNvPr id="0" name="Picture 3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362623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1" name="Equation" r:id="rId14" imgW="1104900" imgH="419100" progId="Equation.DSMT4">
                    <p:embed/>
                  </p:oleObj>
                </mc:Choice>
                <mc:Fallback>
                  <p:oleObj name="Equation" r:id="rId14" imgW="1104900" imgH="419100" progId="Equation.DSMT4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070458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02" name="Equation" r:id="rId16" imgW="2146300" imgH="419100" progId="Equation.DSMT4">
                      <p:embed/>
                    </p:oleObj>
                  </mc:Choice>
                  <mc:Fallback>
                    <p:oleObj name="Equation" r:id="rId16" imgW="2146300" imgH="419100" progId="Equation.DSMT4">
                      <p:embed/>
                      <p:pic>
                        <p:nvPicPr>
                          <p:cNvPr id="0" name="Picture 3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861258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2703" name="Equation" r:id="rId18" imgW="406048" imgH="406048" progId="Equation.DSMT4">
                      <p:embed/>
                    </p:oleObj>
                  </mc:Choice>
                  <mc:Fallback>
                    <p:oleObj name="Equation" r:id="rId18" imgW="406048" imgH="406048" progId="Equation.DSMT4">
                      <p:embed/>
                      <p:pic>
                        <p:nvPicPr>
                          <p:cNvPr id="0" name="Picture 3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471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 smtClean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708374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346655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4" name="Equation" r:id="rId20" imgW="253780" imgH="304536" progId="Equation.DSMT4">
                    <p:embed/>
                  </p:oleObj>
                </mc:Choice>
                <mc:Fallback>
                  <p:oleObj name="Equation" r:id="rId20" imgW="253780" imgH="304536" progId="Equation.DSMT4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501950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875964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5" name="Equation" r:id="rId22" imgW="228501" imgH="304668" progId="Equation.DSMT4">
                    <p:embed/>
                  </p:oleObj>
                </mc:Choice>
                <mc:Fallback>
                  <p:oleObj name="Equation" r:id="rId22" imgW="228501" imgH="304668" progId="Equation.DSMT4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5284438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0488759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6" name="Equation" r:id="rId24" imgW="241195" imgH="304668" progId="Equation.DSMT4">
                    <p:embed/>
                  </p:oleObj>
                </mc:Choice>
                <mc:Fallback>
                  <p:oleObj name="Equation" r:id="rId24" imgW="241195" imgH="304668" progId="Equation.DSMT4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4074799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A</a:t>
              </a:r>
              <a:endParaRPr lang="zh-CN" altLang="en-US" dirty="0"/>
            </a:p>
          </p:txBody>
        </p:sp>
      </p:grpSp>
      <p:sp>
        <p:nvSpPr>
          <p:cNvPr id="73" name="Text Box 10"/>
          <p:cNvSpPr txBox="1">
            <a:spLocks noChangeArrowheads="1"/>
          </p:cNvSpPr>
          <p:nvPr/>
        </p:nvSpPr>
        <p:spPr bwMode="auto">
          <a:xfrm>
            <a:off x="360244" y="2692132"/>
            <a:ext cx="74521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线性组合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：向量组进行适当的伸缩（数乘）与多边形组合（加法）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；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15180" y="4708376"/>
            <a:ext cx="428628" cy="1152374"/>
            <a:chOff x="3423291" y="4564360"/>
            <a:chExt cx="428628" cy="1152374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2" name="对象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0108746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7" name="Equation" r:id="rId26" imgW="253780" imgH="304536" progId="Equation.DSMT4">
                    <p:embed/>
                  </p:oleObj>
                </mc:Choice>
                <mc:Fallback>
                  <p:oleObj name="Equation" r:id="rId26" imgW="253780" imgH="304536" progId="Equation.DSMT4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" name="组合 62"/>
          <p:cNvGrpSpPr/>
          <p:nvPr/>
        </p:nvGrpSpPr>
        <p:grpSpPr>
          <a:xfrm>
            <a:off x="1763688" y="5284440"/>
            <a:ext cx="648071" cy="592832"/>
            <a:chOff x="2627784" y="5140424"/>
            <a:chExt cx="648071" cy="592832"/>
          </a:xfrm>
        </p:grpSpPr>
        <p:cxnSp>
          <p:nvCxnSpPr>
            <p:cNvPr id="64" name="直接箭头连接符 63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9278940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08" name="Equation" r:id="rId27" imgW="241195" imgH="304668" progId="Equation.DSMT4">
                    <p:embed/>
                  </p:oleObj>
                </mc:Choice>
                <mc:Fallback>
                  <p:oleObj name="Equation" r:id="rId27" imgW="241195" imgH="304668" progId="Equation.DSMT4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419" name="Object 163"/>
          <p:cNvGraphicFramePr>
            <a:graphicFrameLocks noChangeAspect="1"/>
          </p:cNvGraphicFramePr>
          <p:nvPr/>
        </p:nvGraphicFramePr>
        <p:xfrm>
          <a:off x="5000625" y="4214813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09" name="Equation" r:id="rId28" imgW="2197100" imgH="419100" progId="Equation.DSMT4">
                  <p:embed/>
                </p:oleObj>
              </mc:Choice>
              <mc:Fallback>
                <p:oleObj name="Equation" r:id="rId28" imgW="2197100" imgH="419100" progId="Equation.DSMT4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14813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83533D-BD48-42FA-8F5D-2CBA3119B55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1" name="页脚占位符 3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645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.14948 -0.0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9 2.59259E-6 L 0.18889 -0.1981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9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3382" y="1753652"/>
            <a:ext cx="1178258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1: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555547"/>
              </p:ext>
            </p:extLst>
          </p:nvPr>
        </p:nvGraphicFramePr>
        <p:xfrm>
          <a:off x="2035175" y="2433836"/>
          <a:ext cx="473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7" name="Equation" r:id="rId3" imgW="4736880" imgH="419040" progId="Equation.DSMT4">
                  <p:embed/>
                </p:oleObj>
              </mc:Choice>
              <mc:Fallback>
                <p:oleObj name="Equation" r:id="rId3" imgW="473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5175" y="2433836"/>
                        <a:ext cx="4737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35496" y="1772816"/>
            <a:ext cx="8156559" cy="492443"/>
            <a:chOff x="35496" y="476672"/>
            <a:chExt cx="8156559" cy="508660"/>
          </a:xfrm>
        </p:grpSpPr>
        <p:sp>
          <p:nvSpPr>
            <p:cNvPr id="6" name="TextBox 5"/>
            <p:cNvSpPr txBox="1"/>
            <p:nvPr/>
          </p:nvSpPr>
          <p:spPr>
            <a:xfrm>
              <a:off x="35496" y="476672"/>
              <a:ext cx="8156559" cy="508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</a:t>
              </a:r>
              <a:r>
                <a:rPr lang="zh-CN" altLang="zh-CN" sz="2600" b="1" dirty="0" smtClean="0">
                  <a:latin typeface="+mn-ea"/>
                </a:rPr>
                <a:t>向量组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9256911"/>
                </p:ext>
              </p:extLst>
            </p:nvPr>
          </p:nvGraphicFramePr>
          <p:xfrm>
            <a:off x="2571564" y="51578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8" name="Equation" r:id="rId5" imgW="1676400" imgH="419100" progId="Equation.DSMT4">
                    <p:embed/>
                  </p:oleObj>
                </mc:Choice>
                <mc:Fallback>
                  <p:oleObj name="Equation" r:id="rId5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564" y="51578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0460405"/>
                </p:ext>
              </p:extLst>
            </p:nvPr>
          </p:nvGraphicFramePr>
          <p:xfrm>
            <a:off x="6131768" y="515784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9" name="Equation" r:id="rId7" imgW="1752600" imgH="419100" progId="Equation.DSMT4">
                    <p:embed/>
                  </p:oleObj>
                </mc:Choice>
                <mc:Fallback>
                  <p:oleObj name="Equation" r:id="rId7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1768" y="515784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5496" y="2349078"/>
            <a:ext cx="1919519" cy="492443"/>
            <a:chOff x="35496" y="980728"/>
            <a:chExt cx="1919519" cy="492443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5226184"/>
                </p:ext>
              </p:extLst>
            </p:nvPr>
          </p:nvGraphicFramePr>
          <p:xfrm>
            <a:off x="1586715" y="1196752"/>
            <a:ext cx="368300" cy="216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0" name="Equation" r:id="rId9" imgW="368300" imgH="228600" progId="Equation.DSMT4">
                    <p:embed/>
                  </p:oleObj>
                </mc:Choice>
                <mc:Fallback>
                  <p:oleObj name="Equation" r:id="rId9" imgW="3683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715" y="1196752"/>
                          <a:ext cx="368300" cy="2160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35496" y="980728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116632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07704" y="260648"/>
            <a:ext cx="6336704" cy="504056"/>
            <a:chOff x="611560" y="260648"/>
            <a:chExt cx="6336704" cy="504056"/>
          </a:xfrm>
        </p:grpSpPr>
        <p:sp>
          <p:nvSpPr>
            <p:cNvPr id="28" name="TextBox 27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能</a:t>
              </a:r>
              <a:r>
                <a:rPr lang="zh-CN" altLang="zh-CN" sz="2600" b="1" dirty="0">
                  <a:latin typeface="+mn-ea"/>
                </a:rPr>
                <a:t>由向量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450390"/>
                </p:ext>
              </p:extLst>
            </p:nvPr>
          </p:nvGraphicFramePr>
          <p:xfrm>
            <a:off x="1671464" y="345604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1" name="Equation" r:id="rId11" imgW="1676400" imgH="419100" progId="Equation.DSMT4">
                    <p:embed/>
                  </p:oleObj>
                </mc:Choice>
                <mc:Fallback>
                  <p:oleObj name="Equation" r:id="rId11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464" y="345604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1900838"/>
                </p:ext>
              </p:extLst>
            </p:nvPr>
          </p:nvGraphicFramePr>
          <p:xfrm>
            <a:off x="5085556" y="3456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2" name="Equation" r:id="rId13" imgW="1790700" imgH="419100" progId="Equation.DSMT4">
                    <p:embed/>
                  </p:oleObj>
                </mc:Choice>
                <mc:Fallback>
                  <p:oleObj name="Equation" r:id="rId13" imgW="1790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556" y="3456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38349" y="753091"/>
            <a:ext cx="1941363" cy="492443"/>
            <a:chOff x="1" y="753091"/>
            <a:chExt cx="1941363" cy="492443"/>
          </a:xfrm>
        </p:grpSpPr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2303988"/>
                </p:ext>
              </p:extLst>
            </p:nvPr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3" name="Equation" r:id="rId15" imgW="393529" imgH="228501" progId="Equation.DSMT4">
                    <p:embed/>
                  </p:oleObj>
                </mc:Choice>
                <mc:Fallback>
                  <p:oleObj name="Equation" r:id="rId15" imgW="39352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</a:t>
              </a:r>
              <a:r>
                <a:rPr lang="zh-CN" altLang="zh-CN" sz="2600" b="1" dirty="0" smtClean="0">
                  <a:latin typeface="+mn-ea"/>
                </a:rPr>
                <a:t>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80235"/>
              </p:ext>
            </p:extLst>
          </p:nvPr>
        </p:nvGraphicFramePr>
        <p:xfrm>
          <a:off x="755650" y="1187450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4" name="Equation" r:id="rId17" imgW="4051080" imgH="419040" progId="Equation.DSMT4">
                  <p:embed/>
                </p:oleObj>
              </mc:Choice>
              <mc:Fallback>
                <p:oleObj name="Equation" r:id="rId17" imgW="4051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187450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485128"/>
              </p:ext>
            </p:extLst>
          </p:nvPr>
        </p:nvGraphicFramePr>
        <p:xfrm>
          <a:off x="4781550" y="1196975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5" name="Equation" r:id="rId19" imgW="2527300" imgH="419100" progId="Equation.DSMT4">
                  <p:embed/>
                </p:oleObj>
              </mc:Choice>
              <mc:Fallback>
                <p:oleObj name="Equation" r:id="rId19" imgW="25273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1196975"/>
                        <a:ext cx="252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53382" y="299695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 smtClean="0"/>
              <a:t>2:</a:t>
            </a:r>
            <a:endParaRPr lang="zh-CN" alt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368153" y="3016116"/>
            <a:ext cx="34198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矩阵方程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AX = B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有解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870898"/>
              </p:ext>
            </p:extLst>
          </p:nvPr>
        </p:nvGraphicFramePr>
        <p:xfrm>
          <a:off x="5211217" y="3126358"/>
          <a:ext cx="20970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6" name="Equation" r:id="rId21" imgW="2171520" imgH="355320" progId="Equation.DSMT4">
                  <p:embed/>
                </p:oleObj>
              </mc:Choice>
              <mc:Fallback>
                <p:oleObj name="Equation" r:id="rId21" imgW="217152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217" y="3126358"/>
                        <a:ext cx="20970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54599"/>
              </p:ext>
            </p:extLst>
          </p:nvPr>
        </p:nvGraphicFramePr>
        <p:xfrm>
          <a:off x="4707161" y="319836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7" name="Equation" r:id="rId23" imgW="393529" imgH="228501" progId="Equation.DSMT4">
                  <p:embed/>
                </p:oleObj>
              </mc:Choice>
              <mc:Fallback>
                <p:oleObj name="Equation" r:id="rId23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7161" y="319836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79512" y="3717032"/>
            <a:ext cx="1214771" cy="523220"/>
          </a:xfrm>
          <a:prstGeom prst="rect">
            <a:avLst/>
          </a:prstGeom>
          <a:solidFill>
            <a:srgbClr val="599B3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推论</a:t>
            </a:r>
            <a:r>
              <a:rPr lang="en-US" altLang="zh-CN" sz="2800" b="1" dirty="0"/>
              <a:t>3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403648" y="3717032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 min{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 flipH="1">
            <a:off x="159857" y="4358888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定理</a:t>
            </a:r>
            <a:r>
              <a:rPr lang="en-US" altLang="zh-CN" sz="2800" b="1" dirty="0" smtClean="0"/>
              <a:t>4.3</a:t>
            </a:r>
            <a:endParaRPr lang="zh-CN" altLang="en-US" sz="2800" b="1" dirty="0"/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138601"/>
              </p:ext>
            </p:extLst>
          </p:nvPr>
        </p:nvGraphicFramePr>
        <p:xfrm>
          <a:off x="806450" y="5013176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8" name="Equation" r:id="rId24" imgW="6959520" imgH="419040" progId="Equation.DSMT4">
                  <p:embed/>
                </p:oleObj>
              </mc:Choice>
              <mc:Fallback>
                <p:oleObj name="Equation" r:id="rId24" imgW="6959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013176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63463"/>
              </p:ext>
            </p:extLst>
          </p:nvPr>
        </p:nvGraphicFramePr>
        <p:xfrm>
          <a:off x="3491880" y="5530180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9" name="Equation" r:id="rId26" imgW="2527200" imgH="419040" progId="Equation.DSMT4">
                  <p:embed/>
                </p:oleObj>
              </mc:Choice>
              <mc:Fallback>
                <p:oleObj name="Equation" r:id="rId26" imgW="25272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530180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1763688" y="4365104"/>
            <a:ext cx="6768752" cy="504056"/>
            <a:chOff x="1016033" y="2348880"/>
            <a:chExt cx="7176021" cy="504056"/>
          </a:xfrm>
        </p:grpSpPr>
        <p:sp>
          <p:nvSpPr>
            <p:cNvPr id="47" name="TextBox 46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与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zh-CN" altLang="zh-CN" sz="2600" b="1" dirty="0" smtClean="0">
                  <a:latin typeface="+mn-ea"/>
                </a:rPr>
                <a:t>组</a:t>
              </a:r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等价</a:t>
              </a:r>
              <a:r>
                <a:rPr lang="en-US" altLang="zh-CN" sz="2600" b="1" dirty="0" smtClean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2540095"/>
                </p:ext>
              </p:extLst>
            </p:nvPr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0" name="Equation" r:id="rId28" imgW="1676400" imgH="419100" progId="Equation.DSMT4">
                    <p:embed/>
                  </p:oleObj>
                </mc:Choice>
                <mc:Fallback>
                  <p:oleObj name="Equation" r:id="rId28" imgW="1676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272328"/>
                </p:ext>
              </p:extLst>
            </p:nvPr>
          </p:nvGraphicFramePr>
          <p:xfrm>
            <a:off x="5447025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1" name="Equation" r:id="rId30" imgW="1752600" imgH="419100" progId="Equation.DSMT4">
                    <p:embed/>
                  </p:oleObj>
                </mc:Choice>
                <mc:Fallback>
                  <p:oleObj name="Equation" r:id="rId30" imgW="17526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7025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4ED92D0-76AA-4462-94E3-FB8EFCBCF98F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107504" y="3656637"/>
            <a:ext cx="7992888" cy="636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36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3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</a:t>
              </a:r>
              <a:endParaRPr lang="zh-CN" altLang="en-US" sz="26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945004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3" name="Equation" r:id="rId3" imgW="6769100" imgH="1930400" progId="Equation.DSMT4">
                    <p:embed/>
                  </p:oleObj>
                </mc:Choice>
                <mc:Fallback>
                  <p:oleObj name="Equation" r:id="rId3" imgW="6769100" imgH="1930400" progId="Equation.DSMT4">
                    <p:embed/>
                    <p:pic>
                      <p:nvPicPr>
                        <p:cNvPr id="0" name="Picture 12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742864" y="1396828"/>
            <a:ext cx="7069496" cy="492443"/>
            <a:chOff x="778868" y="2308125"/>
            <a:chExt cx="70694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778868" y="2308125"/>
              <a:ext cx="70694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证明向量组              与向量组                等价</a:t>
              </a:r>
              <a:r>
                <a:rPr lang="en-US" altLang="zh-CN" sz="2600" b="1" dirty="0" smtClean="0"/>
                <a:t>.</a:t>
              </a:r>
              <a:endParaRPr lang="zh-CN" altLang="en-US" sz="2600" b="1" dirty="0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120288"/>
                </p:ext>
              </p:extLst>
            </p:nvPr>
          </p:nvGraphicFramePr>
          <p:xfrm>
            <a:off x="2699792" y="2351146"/>
            <a:ext cx="7747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4" name="Equation" r:id="rId5" imgW="774364" imgH="406224" progId="Equation.DSMT4">
                    <p:embed/>
                  </p:oleObj>
                </mc:Choice>
                <mc:Fallback>
                  <p:oleObj name="Equation" r:id="rId5" imgW="774364" imgH="406224" progId="Equation.DSMT4">
                    <p:embed/>
                    <p:pic>
                      <p:nvPicPr>
                        <p:cNvPr id="0" name="Picture 12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2351146"/>
                          <a:ext cx="7747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4988733"/>
                </p:ext>
              </p:extLst>
            </p:nvPr>
          </p:nvGraphicFramePr>
          <p:xfrm>
            <a:off x="5004048" y="2341559"/>
            <a:ext cx="1066800" cy="425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615" name="Equation" r:id="rId7" imgW="1066800" imgH="419100" progId="Equation.DSMT4">
                    <p:embed/>
                  </p:oleObj>
                </mc:Choice>
                <mc:Fallback>
                  <p:oleObj name="Equation" r:id="rId7" imgW="1066800" imgH="419100" progId="Equation.DSMT4">
                    <p:embed/>
                    <p:pic>
                      <p:nvPicPr>
                        <p:cNvPr id="0" name="Picture 12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341559"/>
                          <a:ext cx="1066800" cy="425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61EDF8-6095-4729-9EDE-60811EFD6834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94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49903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7504" y="560293"/>
            <a:ext cx="7920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3</a:t>
            </a:r>
            <a:endParaRPr lang="zh-CN" altLang="en-US" sz="2600" b="1" dirty="0">
              <a:solidFill>
                <a:srgbClr val="0000FF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78868" y="72468"/>
            <a:ext cx="6755375" cy="1392915"/>
            <a:chOff x="782677" y="3912"/>
            <a:chExt cx="7394115" cy="1930400"/>
          </a:xfrm>
        </p:grpSpPr>
        <p:sp>
          <p:nvSpPr>
            <p:cNvPr id="9" name="TextBox 8"/>
            <p:cNvSpPr txBox="1"/>
            <p:nvPr/>
          </p:nvSpPr>
          <p:spPr>
            <a:xfrm>
              <a:off x="782677" y="722892"/>
              <a:ext cx="5167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</a:t>
              </a:r>
              <a:endParaRPr lang="zh-CN" altLang="en-US" sz="2600" b="1" dirty="0"/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22778"/>
                </p:ext>
              </p:extLst>
            </p:nvPr>
          </p:nvGraphicFramePr>
          <p:xfrm>
            <a:off x="1407692" y="3912"/>
            <a:ext cx="67691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3" name="Equation" r:id="rId3" imgW="6769080" imgH="1930320" progId="Equation.DSMT4">
                    <p:embed/>
                  </p:oleObj>
                </mc:Choice>
                <mc:Fallback>
                  <p:oleObj name="Equation" r:id="rId3" imgW="6769080" imgH="1930320" progId="Equation.DSMT4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692" y="3912"/>
                          <a:ext cx="67691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611560" y="1484784"/>
            <a:ext cx="8542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</a:t>
            </a:r>
            <a:r>
              <a:rPr lang="zh-CN" altLang="en-US" sz="2600" b="1" dirty="0"/>
              <a:t>明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626583" y="1484784"/>
            <a:ext cx="4297210" cy="514599"/>
            <a:chOff x="1466060" y="2953431"/>
            <a:chExt cx="4297210" cy="514599"/>
          </a:xfrm>
        </p:grpSpPr>
        <p:sp>
          <p:nvSpPr>
            <p:cNvPr id="17" name="TextBox 16"/>
            <p:cNvSpPr txBox="1"/>
            <p:nvPr/>
          </p:nvSpPr>
          <p:spPr>
            <a:xfrm>
              <a:off x="1466060" y="2953431"/>
              <a:ext cx="24482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记</a:t>
              </a:r>
              <a:endParaRPr lang="zh-CN" altLang="en-US" sz="2600" b="1" dirty="0"/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1963295"/>
                </p:ext>
              </p:extLst>
            </p:nvPr>
          </p:nvGraphicFramePr>
          <p:xfrm>
            <a:off x="1940570" y="2985430"/>
            <a:ext cx="3822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4" name="Equation" r:id="rId5" imgW="3822700" imgH="482600" progId="Equation.DSMT4">
                    <p:embed/>
                  </p:oleObj>
                </mc:Choice>
                <mc:Fallback>
                  <p:oleObj name="Equation" r:id="rId5" imgW="3822700" imgH="482600" progId="Equation.DSMT4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570" y="2985430"/>
                          <a:ext cx="3822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/>
          <p:cNvGrpSpPr/>
          <p:nvPr/>
        </p:nvGrpSpPr>
        <p:grpSpPr>
          <a:xfrm>
            <a:off x="755576" y="1903481"/>
            <a:ext cx="4666453" cy="492846"/>
            <a:chOff x="1466060" y="3741017"/>
            <a:chExt cx="4666453" cy="492846"/>
          </a:xfrm>
        </p:grpSpPr>
        <p:sp>
          <p:nvSpPr>
            <p:cNvPr id="21" name="TextBox 20"/>
            <p:cNvSpPr txBox="1"/>
            <p:nvPr/>
          </p:nvSpPr>
          <p:spPr>
            <a:xfrm>
              <a:off x="1466060" y="3741017"/>
              <a:ext cx="11845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只需证</a:t>
              </a:r>
              <a:endParaRPr lang="zh-CN" altLang="en-US" sz="2600" b="1" dirty="0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607051"/>
                </p:ext>
              </p:extLst>
            </p:nvPr>
          </p:nvGraphicFramePr>
          <p:xfrm>
            <a:off x="2576513" y="3776663"/>
            <a:ext cx="3556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05" name="Equation" r:id="rId7" imgW="3555720" imgH="457200" progId="Equation.DSMT4">
                    <p:embed/>
                  </p:oleObj>
                </mc:Choice>
                <mc:Fallback>
                  <p:oleObj name="Equation" r:id="rId7" imgW="3555720" imgH="457200" progId="Equation.DSMT4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513" y="3776663"/>
                          <a:ext cx="3556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63602"/>
              </p:ext>
            </p:extLst>
          </p:nvPr>
        </p:nvGraphicFramePr>
        <p:xfrm>
          <a:off x="1361608" y="2492896"/>
          <a:ext cx="2160588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6" name="Equation" r:id="rId9" imgW="2793960" imgH="1930320" progId="Equation.DSMT4">
                  <p:embed/>
                </p:oleObj>
              </mc:Choice>
              <mc:Fallback>
                <p:oleObj name="Equation" r:id="rId9" imgW="2793960" imgH="1930320" progId="Equation.DSMT4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08" y="2492896"/>
                        <a:ext cx="2160588" cy="149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47490"/>
              </p:ext>
            </p:extLst>
          </p:nvPr>
        </p:nvGraphicFramePr>
        <p:xfrm>
          <a:off x="276225" y="2886710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7" name="Equation" r:id="rId11" imgW="1181100" imgH="457200" progId="Equation.DSMT4">
                  <p:embed/>
                </p:oleObj>
              </mc:Choice>
              <mc:Fallback>
                <p:oleObj name="Equation" r:id="rId11" imgW="1181100" imgH="457200" progId="Equation.DSMT4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2886710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822045"/>
              </p:ext>
            </p:extLst>
          </p:nvPr>
        </p:nvGraphicFramePr>
        <p:xfrm>
          <a:off x="3500430" y="2878696"/>
          <a:ext cx="469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8" name="Equation" r:id="rId13" imgW="469696" imgH="990170" progId="Equation.DSMT4">
                  <p:embed/>
                </p:oleObj>
              </mc:Choice>
              <mc:Fallback>
                <p:oleObj name="Equation" r:id="rId13" imgW="469696" imgH="990170" progId="Equation.DSMT4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2878696"/>
                        <a:ext cx="4699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784017"/>
              </p:ext>
            </p:extLst>
          </p:nvPr>
        </p:nvGraphicFramePr>
        <p:xfrm>
          <a:off x="3923929" y="2507106"/>
          <a:ext cx="1944216" cy="144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9" name="Equation" r:id="rId15" imgW="3149280" imgH="1930320" progId="Equation.DSMT4">
                  <p:embed/>
                </p:oleObj>
              </mc:Choice>
              <mc:Fallback>
                <p:oleObj name="Equation" r:id="rId15" imgW="3149280" imgH="1930320" progId="Equation.DSMT4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9" y="2507106"/>
                        <a:ext cx="1944216" cy="1449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211313"/>
              </p:ext>
            </p:extLst>
          </p:nvPr>
        </p:nvGraphicFramePr>
        <p:xfrm>
          <a:off x="5857884" y="2664382"/>
          <a:ext cx="77787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0" name="Equation" r:id="rId17" imgW="583947" imgH="1205977" progId="Equation.DSMT4">
                  <p:embed/>
                </p:oleObj>
              </mc:Choice>
              <mc:Fallback>
                <p:oleObj name="Equation" r:id="rId17" imgW="583947" imgH="1205977" progId="Equation.DSMT4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2664382"/>
                        <a:ext cx="77787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0868"/>
              </p:ext>
            </p:extLst>
          </p:nvPr>
        </p:nvGraphicFramePr>
        <p:xfrm>
          <a:off x="6572264" y="2521506"/>
          <a:ext cx="1719191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Equation" r:id="rId19" imgW="2425680" imgH="1930320" progId="Equation.DSMT4">
                  <p:embed/>
                </p:oleObj>
              </mc:Choice>
              <mc:Fallback>
                <p:oleObj name="Equation" r:id="rId19" imgW="2425680" imgH="19303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2521506"/>
                        <a:ext cx="1719191" cy="13681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" name="组合 46"/>
          <p:cNvGrpSpPr/>
          <p:nvPr/>
        </p:nvGrpSpPr>
        <p:grpSpPr>
          <a:xfrm>
            <a:off x="323528" y="3868251"/>
            <a:ext cx="3930792" cy="520333"/>
            <a:chOff x="4673856" y="2924944"/>
            <a:chExt cx="4086920" cy="520333"/>
          </a:xfrm>
        </p:grpSpPr>
        <p:sp>
          <p:nvSpPr>
            <p:cNvPr id="48" name="TextBox 47"/>
            <p:cNvSpPr txBox="1"/>
            <p:nvPr/>
          </p:nvSpPr>
          <p:spPr>
            <a:xfrm>
              <a:off x="4673856" y="2924944"/>
              <a:ext cx="9361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可见</a:t>
              </a:r>
              <a:r>
                <a:rPr lang="zh-CN" altLang="en-US" sz="2600" b="1" dirty="0" smtClean="0"/>
                <a:t>，</a:t>
              </a:r>
              <a:endParaRPr lang="zh-CN" altLang="en-US" sz="2600" b="1" dirty="0"/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5226726"/>
                </p:ext>
              </p:extLst>
            </p:nvPr>
          </p:nvGraphicFramePr>
          <p:xfrm>
            <a:off x="5573076" y="2988077"/>
            <a:ext cx="3187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2" name="Equation" r:id="rId21" imgW="3187440" imgH="457200" progId="Equation.DSMT4">
                    <p:embed/>
                  </p:oleObj>
                </mc:Choice>
                <mc:Fallback>
                  <p:oleObj name="Equation" r:id="rId21" imgW="3187440" imgH="4572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3076" y="2988077"/>
                          <a:ext cx="3187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Box 53"/>
          <p:cNvSpPr txBox="1"/>
          <p:nvPr/>
        </p:nvSpPr>
        <p:spPr>
          <a:xfrm>
            <a:off x="323528" y="4316576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容易看出矩阵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/>
              <a:t>中有不等于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/>
              <a:t>的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/>
              <a:t>阶子式，故</a:t>
            </a:r>
            <a:endParaRPr lang="zh-CN" altLang="en-US" sz="2600" b="1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410775"/>
              </p:ext>
            </p:extLst>
          </p:nvPr>
        </p:nvGraphicFramePr>
        <p:xfrm>
          <a:off x="6762700" y="4351819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3" name="Equation" r:id="rId23" imgW="1409700" imgH="457200" progId="Equation.DSMT4">
                  <p:embed/>
                </p:oleObj>
              </mc:Choice>
              <mc:Fallback>
                <p:oleObj name="Equation" r:id="rId23" imgW="1409700" imgH="457200" progId="Equation.DSMT4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00" y="4351819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307147" y="4747475"/>
            <a:ext cx="5642729" cy="505205"/>
            <a:chOff x="319604" y="4903221"/>
            <a:chExt cx="5642729" cy="505205"/>
          </a:xfrm>
        </p:grpSpPr>
        <p:sp>
          <p:nvSpPr>
            <p:cNvPr id="58" name="TextBox 57"/>
            <p:cNvSpPr txBox="1"/>
            <p:nvPr/>
          </p:nvSpPr>
          <p:spPr>
            <a:xfrm>
              <a:off x="319604" y="4903221"/>
              <a:ext cx="68407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又</a:t>
              </a:r>
              <a:endParaRPr lang="zh-CN" altLang="en-US" sz="2600" b="1" dirty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358373"/>
                </p:ext>
              </p:extLst>
            </p:nvPr>
          </p:nvGraphicFramePr>
          <p:xfrm>
            <a:off x="768033" y="4951226"/>
            <a:ext cx="519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4" name="Equation" r:id="rId25" imgW="5194300" imgH="457200" progId="Equation.DSMT4">
                    <p:embed/>
                  </p:oleObj>
                </mc:Choice>
                <mc:Fallback>
                  <p:oleObj name="Equation" r:id="rId25" imgW="5194300" imgH="457200" progId="Equation.DSMT4">
                    <p:embed/>
                    <p:pic>
                      <p:nvPicPr>
                        <p:cNvPr id="0" name="Picture 3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033" y="4951226"/>
                          <a:ext cx="519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323528" y="5192285"/>
            <a:ext cx="4425129" cy="492443"/>
            <a:chOff x="722502" y="5230026"/>
            <a:chExt cx="4425129" cy="492443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6448467"/>
                </p:ext>
              </p:extLst>
            </p:nvPr>
          </p:nvGraphicFramePr>
          <p:xfrm>
            <a:off x="1718631" y="5264792"/>
            <a:ext cx="3429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15" name="Equation" r:id="rId27" imgW="3429000" imgH="457200" progId="Equation.DSMT4">
                    <p:embed/>
                  </p:oleObj>
                </mc:Choice>
                <mc:Fallback>
                  <p:oleObj name="Equation" r:id="rId27" imgW="3429000" imgH="457200" progId="Equation.DSMT4">
                    <p:embed/>
                    <p:pic>
                      <p:nvPicPr>
                        <p:cNvPr id="0" name="Picture 3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631" y="5264792"/>
                          <a:ext cx="3429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722502" y="5230026"/>
              <a:ext cx="9580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因此</a:t>
              </a:r>
              <a:r>
                <a:rPr lang="zh-CN" altLang="en-US" sz="2600" b="1" dirty="0" smtClean="0"/>
                <a:t>，</a:t>
              </a:r>
              <a:endParaRPr lang="zh-CN" altLang="en-US" sz="2600" b="1" dirty="0"/>
            </a:p>
          </p:txBody>
        </p:sp>
      </p:grpSp>
      <p:graphicFrame>
        <p:nvGraphicFramePr>
          <p:cNvPr id="113736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895747"/>
              </p:ext>
            </p:extLst>
          </p:nvPr>
        </p:nvGraphicFramePr>
        <p:xfrm>
          <a:off x="285720" y="2878696"/>
          <a:ext cx="9572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6" name="Equation" r:id="rId29" imgW="1181100" imgH="457200" progId="Equation.DSMT4">
                  <p:embed/>
                </p:oleObj>
              </mc:Choice>
              <mc:Fallback>
                <p:oleObj name="Equation" r:id="rId29" imgW="1181100" imgH="457200" progId="Equation.DSMT4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2878696"/>
                        <a:ext cx="9572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C21D13-1342-4834-A498-64D0E7908096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3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7906" y="148478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7504" y="116632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0000FF"/>
                </a:solidFill>
              </a:rPr>
              <a:t>   </a:t>
            </a:r>
            <a:r>
              <a:rPr lang="zh-CN" altLang="zh-CN" sz="2600" b="1" dirty="0" smtClean="0">
                <a:solidFill>
                  <a:srgbClr val="0000FF"/>
                </a:solidFill>
              </a:rPr>
              <a:t>例</a:t>
            </a:r>
            <a:r>
              <a:rPr lang="en-US" altLang="zh-CN" sz="2600" b="1" dirty="0">
                <a:solidFill>
                  <a:srgbClr val="0000FF"/>
                </a:solidFill>
              </a:rPr>
              <a:t>4</a:t>
            </a:r>
            <a:r>
              <a:rPr lang="en-US" altLang="zh-CN" sz="2600" b="1" dirty="0" smtClean="0">
                <a:solidFill>
                  <a:srgbClr val="0000FF"/>
                </a:solidFill>
              </a:rPr>
              <a:t>  </a:t>
            </a:r>
            <a:r>
              <a:rPr lang="zh-CN" altLang="zh-CN" sz="2600" b="1" dirty="0" smtClean="0"/>
              <a:t>设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/>
              <a:t>：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(1,0,2)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(1,1,3)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dirty="0">
                <a:solidFill>
                  <a:srgbClr val="0000FF"/>
                </a:solidFill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23528" y="1542542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解</a:t>
            </a:r>
            <a:r>
              <a:rPr lang="zh-CN" altLang="zh-CN" sz="2800" b="1" dirty="0"/>
              <a:t>：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1586094"/>
            <a:ext cx="23936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 </a:t>
            </a:r>
            <a:r>
              <a:rPr lang="en-US" altLang="zh-CN" sz="2600" b="1" dirty="0" smtClean="0">
                <a:sym typeface="Symbol"/>
              </a:rPr>
              <a:t>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9561" y="29333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11925"/>
              </p:ext>
            </p:extLst>
          </p:nvPr>
        </p:nvGraphicFramePr>
        <p:xfrm>
          <a:off x="3529013" y="2597634"/>
          <a:ext cx="392588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2" name="Equation" r:id="rId3" imgW="4991040" imgH="1447560" progId="Equation.DSMT4">
                  <p:embed/>
                </p:oleObj>
              </mc:Choice>
              <mc:Fallback>
                <p:oleObj name="Equation" r:id="rId3" imgW="4991040" imgH="144756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2597634"/>
                        <a:ext cx="3925887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3529" y="3879897"/>
            <a:ext cx="20882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sym typeface="Symbol"/>
              </a:rPr>
              <a:t></a:t>
            </a:r>
            <a:r>
              <a:rPr lang="en-US" altLang="zh-CN" sz="2600" b="1" dirty="0">
                <a:solidFill>
                  <a:srgbClr val="0000CC"/>
                </a:solidFill>
              </a:rPr>
              <a:t> -</a:t>
            </a:r>
            <a:r>
              <a:rPr lang="en-US" altLang="zh-CN" sz="2600" b="1" dirty="0" smtClean="0">
                <a:solidFill>
                  <a:srgbClr val="0000CC"/>
                </a:solidFill>
              </a:rPr>
              <a:t>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907704" y="3807889"/>
            <a:ext cx="446449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endParaRPr lang="zh-CN" altLang="en-US" sz="2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4743993"/>
            <a:ext cx="2232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0000CC"/>
                </a:solidFill>
              </a:rPr>
              <a:t>当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zh-CN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solidFill>
                  <a:srgbClr val="0000CC"/>
                </a:solidFill>
              </a:rPr>
              <a:t>时</a:t>
            </a:r>
            <a:r>
              <a:rPr lang="zh-CN" altLang="zh-CN" sz="2600" b="1" dirty="0"/>
              <a:t>，</a:t>
            </a:r>
            <a:endParaRPr lang="zh-CN" altLang="en-US" sz="2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1720" y="4722507"/>
            <a:ext cx="49632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=3,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594" y="5176041"/>
            <a:ext cx="7149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线性表示，向量组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不等价。</a:t>
            </a:r>
          </a:p>
          <a:p>
            <a:endParaRPr lang="zh-CN" altLang="en-US" sz="22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292080" y="2616773"/>
            <a:ext cx="0" cy="1086009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3995936" y="2694670"/>
            <a:ext cx="839214" cy="94305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560293"/>
            <a:ext cx="81003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：</a:t>
            </a:r>
            <a:r>
              <a:rPr lang="en-US" altLang="zh-CN" sz="2600" b="1" i="1" dirty="0"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/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7503" y="992341"/>
            <a:ext cx="7848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试问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取何值时，向量组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/>
              <a:t>与</a:t>
            </a:r>
            <a:r>
              <a:rPr lang="zh-CN" altLang="zh-CN" sz="2600" b="1" dirty="0"/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等价</a:t>
            </a:r>
            <a:r>
              <a:rPr lang="zh-CN" altLang="zh-CN" sz="2600" b="1" dirty="0" smtClean="0"/>
              <a:t>？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21188" y="1586094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i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4300332"/>
            <a:ext cx="6855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故</a:t>
            </a:r>
            <a:r>
              <a:rPr lang="zh-CN" altLang="zh-CN" sz="2600" b="1" dirty="0" smtClean="0">
                <a:latin typeface="+mn-ea"/>
              </a:rPr>
              <a:t>向量</a:t>
            </a:r>
            <a:r>
              <a:rPr lang="zh-CN" altLang="zh-CN" sz="2600" b="1" dirty="0">
                <a:latin typeface="+mn-ea"/>
              </a:rPr>
              <a:t>组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latin typeface="+mn-ea"/>
              </a:rPr>
              <a:t>与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 smtClean="0">
                <a:latin typeface="+mn-ea"/>
              </a:rPr>
              <a:t>；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49180" y="2058211"/>
            <a:ext cx="45191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BBC00C-DF6A-4098-9E3C-F6D1ECFBCE74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24128" y="3800653"/>
            <a:ext cx="6564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3637337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9" grpId="0"/>
      <p:bldP spid="10" grpId="0"/>
      <p:bldP spid="29" grpId="0"/>
      <p:bldP spid="3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6627" y="6132205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540568" y="-273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540568" y="-2738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0" y="1379171"/>
            <a:ext cx="8265871" cy="2342207"/>
            <a:chOff x="179512" y="-27384"/>
            <a:chExt cx="8265871" cy="2342207"/>
          </a:xfrm>
        </p:grpSpPr>
        <p:sp>
          <p:nvSpPr>
            <p:cNvPr id="11" name="TextBox 10"/>
            <p:cNvSpPr txBox="1"/>
            <p:nvPr/>
          </p:nvSpPr>
          <p:spPr>
            <a:xfrm>
              <a:off x="262133" y="377280"/>
              <a:ext cx="24670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/>
                <a:t>1 .</a:t>
              </a:r>
              <a:r>
                <a:rPr lang="zh-CN" altLang="en-US" sz="2600" b="1" dirty="0" smtClean="0"/>
                <a:t>已知向量组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600" b="1" dirty="0" smtClean="0"/>
                <a:t>:</a:t>
              </a:r>
              <a:endParaRPr lang="zh-CN" altLang="en-US" sz="2600" b="1" dirty="0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3059523"/>
                </p:ext>
              </p:extLst>
            </p:nvPr>
          </p:nvGraphicFramePr>
          <p:xfrm>
            <a:off x="2751248" y="-27384"/>
            <a:ext cx="2687304" cy="126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82" name="Equation" r:id="rId4" imgW="4089400" imgH="1930400" progId="Equation.DSMT4">
                    <p:embed/>
                  </p:oleObj>
                </mc:Choice>
                <mc:Fallback>
                  <p:oleObj name="Equation" r:id="rId4" imgW="4089400" imgH="1930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248" y="-27384"/>
                          <a:ext cx="2687304" cy="1268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9079278"/>
                </p:ext>
              </p:extLst>
            </p:nvPr>
          </p:nvGraphicFramePr>
          <p:xfrm>
            <a:off x="5823082" y="-27384"/>
            <a:ext cx="2622301" cy="1311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83" name="Equation" r:id="rId6" imgW="3860800" imgH="1930400" progId="Equation.DSMT4">
                    <p:embed/>
                  </p:oleObj>
                </mc:Choice>
                <mc:Fallback>
                  <p:oleObj name="Equation" r:id="rId6" imgW="3860800" imgH="1930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23082" y="-27384"/>
                          <a:ext cx="2622301" cy="1311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79512" y="1329938"/>
              <a:ext cx="8136904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latin typeface="+mn-ea"/>
                </a:rPr>
                <a:t> </a:t>
              </a:r>
              <a:r>
                <a:rPr lang="zh-CN" altLang="en-US" sz="2600" b="1" dirty="0" smtClean="0"/>
                <a:t>证明</a:t>
              </a:r>
              <a:r>
                <a:rPr lang="zh-CN" altLang="en-US" sz="2600" b="1" dirty="0"/>
                <a:t>，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 smtClean="0"/>
                <a:t>组不能由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600" b="1" dirty="0" smtClean="0"/>
                <a:t>组线性表示，</a:t>
              </a:r>
              <a:r>
                <a:rPr lang="en-US" altLang="zh-CN" sz="2600" b="1" i="1" dirty="0" smtClean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en-US" sz="2600" b="1" dirty="0"/>
                <a:t>组能由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组</a:t>
              </a:r>
              <a:r>
                <a:rPr lang="zh-CN" altLang="en-US" sz="2600" b="1" dirty="0" smtClean="0"/>
                <a:t>线性表  </a:t>
              </a:r>
              <a:endParaRPr lang="en-US" altLang="zh-CN" sz="2600" b="1" dirty="0" smtClean="0"/>
            </a:p>
            <a:p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</a:t>
              </a:r>
              <a:r>
                <a:rPr lang="zh-CN" altLang="en-US" sz="2600" b="1" dirty="0" smtClean="0"/>
                <a:t>示，</a:t>
              </a:r>
              <a:r>
                <a:rPr lang="zh-CN" altLang="en-US" sz="2800" b="1" dirty="0">
                  <a:latin typeface="+mn-ea"/>
                </a:rPr>
                <a:t>并求出表达式</a:t>
              </a:r>
              <a:r>
                <a:rPr lang="en-US" altLang="zh-CN" sz="3200" b="1" dirty="0" smtClean="0"/>
                <a:t>.</a:t>
              </a:r>
              <a:endParaRPr lang="zh-CN" altLang="en-US" sz="32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94454" y="329806"/>
              <a:ext cx="5760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6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四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前凸带形 17"/>
          <p:cNvSpPr/>
          <p:nvPr/>
        </p:nvSpPr>
        <p:spPr>
          <a:xfrm>
            <a:off x="4427984" y="106806"/>
            <a:ext cx="3744416" cy="1089946"/>
          </a:xfrm>
          <a:prstGeom prst="ribbon">
            <a:avLst>
              <a:gd name="adj1" fmla="val 33333"/>
              <a:gd name="adj2" fmla="val 450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P109  1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</a:rPr>
              <a:t>、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260648"/>
            <a:ext cx="968945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练习</a:t>
            </a:r>
            <a:endParaRPr lang="zh-CN" altLang="en-US" sz="26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A9BA67-19FA-4397-85F5-7EEBD5A52B23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4.1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zh-CN" altLang="en-US" dirty="0"/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2279"/>
              </p:ext>
            </p:extLst>
          </p:nvPr>
        </p:nvGraphicFramePr>
        <p:xfrm>
          <a:off x="23289" y="517934"/>
          <a:ext cx="8286807" cy="3889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430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29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145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72347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理解三个定义</a:t>
                      </a:r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endParaRPr lang="en-US" altLang="zh-CN" b="1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掌握三个定理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定义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定理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1、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一个向量可以由一个向量组线性表示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2、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一个向量组可以由另一个向量组线性表示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7234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微软雅黑" pitchFamily="34" charset="-122"/>
                          <a:ea typeface="微软雅黑" pitchFamily="34" charset="-122"/>
                        </a:rPr>
                        <a:t>3、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b="1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两个向量组等价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的充要条件</a:t>
                      </a:r>
                    </a:p>
                    <a:p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Rectangle 48"/>
          <p:cNvSpPr>
            <a:spLocks noChangeArrowheads="1"/>
          </p:cNvSpPr>
          <p:nvPr/>
        </p:nvSpPr>
        <p:spPr bwMode="auto">
          <a:xfrm>
            <a:off x="1701303" y="476672"/>
            <a:ext cx="4924425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Rectangle 49"/>
          <p:cNvSpPr>
            <a:spLocks noChangeArrowheads="1"/>
          </p:cNvSpPr>
          <p:nvPr/>
        </p:nvSpPr>
        <p:spPr bwMode="auto">
          <a:xfrm>
            <a:off x="6587629" y="481435"/>
            <a:ext cx="1714500" cy="981075"/>
          </a:xfrm>
          <a:prstGeom prst="rect">
            <a:avLst/>
          </a:prstGeom>
          <a:solidFill>
            <a:srgbClr val="E72D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15379" y="1462510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51"/>
          <p:cNvSpPr>
            <a:spLocks noChangeArrowheads="1"/>
          </p:cNvSpPr>
          <p:nvPr/>
        </p:nvSpPr>
        <p:spPr bwMode="auto">
          <a:xfrm>
            <a:off x="1663204" y="1462510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Rectangle 52"/>
          <p:cNvSpPr>
            <a:spLocks noChangeArrowheads="1"/>
          </p:cNvSpPr>
          <p:nvPr/>
        </p:nvSpPr>
        <p:spPr bwMode="auto">
          <a:xfrm>
            <a:off x="6587629" y="1462510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Rectangle 53"/>
          <p:cNvSpPr>
            <a:spLocks noChangeArrowheads="1"/>
          </p:cNvSpPr>
          <p:nvPr/>
        </p:nvSpPr>
        <p:spPr bwMode="auto">
          <a:xfrm>
            <a:off x="15379" y="2443585"/>
            <a:ext cx="16478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54"/>
          <p:cNvSpPr>
            <a:spLocks noChangeArrowheads="1"/>
          </p:cNvSpPr>
          <p:nvPr/>
        </p:nvSpPr>
        <p:spPr bwMode="auto">
          <a:xfrm>
            <a:off x="1663204" y="2443585"/>
            <a:ext cx="4924425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Rectangle 55"/>
          <p:cNvSpPr>
            <a:spLocks noChangeArrowheads="1"/>
          </p:cNvSpPr>
          <p:nvPr/>
        </p:nvSpPr>
        <p:spPr bwMode="auto">
          <a:xfrm>
            <a:off x="6587629" y="2443585"/>
            <a:ext cx="1714500" cy="982662"/>
          </a:xfrm>
          <a:prstGeom prst="rect">
            <a:avLst/>
          </a:prstGeom>
          <a:solidFill>
            <a:srgbClr val="FAE8E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15379" y="3426247"/>
            <a:ext cx="16478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1663204" y="3426247"/>
            <a:ext cx="4924425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587629" y="3426247"/>
            <a:ext cx="1714500" cy="981075"/>
          </a:xfrm>
          <a:prstGeom prst="rect">
            <a:avLst/>
          </a:prstGeom>
          <a:solidFill>
            <a:srgbClr val="F6CDCB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Rectangle 59"/>
          <p:cNvSpPr>
            <a:spLocks noChangeArrowheads="1"/>
          </p:cNvSpPr>
          <p:nvPr/>
        </p:nvSpPr>
        <p:spPr bwMode="auto">
          <a:xfrm>
            <a:off x="1663204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Rectangle 60"/>
          <p:cNvSpPr>
            <a:spLocks noChangeArrowheads="1"/>
          </p:cNvSpPr>
          <p:nvPr/>
        </p:nvSpPr>
        <p:spPr bwMode="auto">
          <a:xfrm>
            <a:off x="65876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Rectangle 62"/>
          <p:cNvSpPr>
            <a:spLocks noChangeArrowheads="1"/>
          </p:cNvSpPr>
          <p:nvPr/>
        </p:nvSpPr>
        <p:spPr bwMode="auto">
          <a:xfrm>
            <a:off x="10616" y="2443585"/>
            <a:ext cx="8305800" cy="11112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10616" y="3426247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Rectangle 64"/>
          <p:cNvSpPr>
            <a:spLocks noChangeArrowheads="1"/>
          </p:cNvSpPr>
          <p:nvPr/>
        </p:nvSpPr>
        <p:spPr bwMode="auto">
          <a:xfrm>
            <a:off x="1537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Rectangle 65"/>
          <p:cNvSpPr>
            <a:spLocks noChangeArrowheads="1"/>
          </p:cNvSpPr>
          <p:nvPr/>
        </p:nvSpPr>
        <p:spPr bwMode="auto">
          <a:xfrm>
            <a:off x="8302129" y="476672"/>
            <a:ext cx="9525" cy="3944937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10616" y="481435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10616" y="4407322"/>
            <a:ext cx="8305800" cy="9525"/>
          </a:xfrm>
          <a:prstGeom prst="rect">
            <a:avLst/>
          </a:prstGeom>
          <a:solidFill>
            <a:srgbClr val="FFFFCC"/>
          </a:solidFill>
          <a:ln w="0" cap="flat">
            <a:solidFill>
              <a:srgbClr val="FFFFCC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副标题 45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04057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教 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D517F7-2D84-4F4F-A870-AC550823A187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09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P106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1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206627" y="6132205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pPr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D4DCA3-D36D-4430-8780-9E054AF35F24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56356052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4680" name="Equation" r:id="rId3" imgW="1676400" imgH="419100" progId="Equation.DSMT4">
                          <p:embed/>
                        </p:oleObj>
                      </mc:Choice>
                      <mc:Fallback>
                        <p:oleObj name="Equation" r:id="rId3" imgW="1676400" imgH="419100" progId="Equation.DSMT4">
                          <p:embed/>
                          <p:pic>
                            <p:nvPicPr>
                              <p:cNvPr id="0" name="Picture 46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4562685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681" name="Equation" r:id="rId5" imgW="279279" imgH="355446" progId="Equation.DSMT4">
                        <p:embed/>
                      </p:oleObj>
                    </mc:Choice>
                    <mc:Fallback>
                      <p:oleObj name="Equation" r:id="rId5" imgW="279279" imgH="355446" progId="Equation.DSMT4">
                        <p:embed/>
                        <p:pic>
                          <p:nvPicPr>
                            <p:cNvPr id="0" name="Picture 46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1970601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682" name="Equation" r:id="rId7" imgW="1676400" imgH="419100" progId="Equation.DSMT4">
                        <p:embed/>
                      </p:oleObj>
                    </mc:Choice>
                    <mc:Fallback>
                      <p:oleObj name="Equation" r:id="rId7" imgW="1676400" imgH="419100" progId="Equation.DSMT4">
                        <p:embed/>
                        <p:pic>
                          <p:nvPicPr>
                            <p:cNvPr id="0" name="Picture 4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0181521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83" name="Equation" r:id="rId9" imgW="3759200" imgH="419100" progId="Equation.DSMT4">
                      <p:embed/>
                    </p:oleObj>
                  </mc:Choice>
                  <mc:Fallback>
                    <p:oleObj name="Equation" r:id="rId9" imgW="3759200" imgH="419100" progId="Equation.DSMT4">
                      <p:embed/>
                      <p:pic>
                        <p:nvPicPr>
                          <p:cNvPr id="0" name="Picture 4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3726454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84" name="Equation" r:id="rId11" imgW="279279" imgH="355446" progId="Equation.DSMT4">
                      <p:embed/>
                    </p:oleObj>
                  </mc:Choice>
                  <mc:Fallback>
                    <p:oleObj name="Equation" r:id="rId11" imgW="279279" imgH="355446" progId="Equation.DSMT4">
                      <p:embed/>
                      <p:pic>
                        <p:nvPicPr>
                          <p:cNvPr id="0" name="Picture 4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1221009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85" name="Equation" r:id="rId13" imgW="1104900" imgH="419100" progId="Equation.DSMT4">
                    <p:embed/>
                  </p:oleObj>
                </mc:Choice>
                <mc:Fallback>
                  <p:oleObj name="Equation" r:id="rId13" imgW="1104900" imgH="419100" progId="Equation.DSMT4">
                    <p:embed/>
                    <p:pic>
                      <p:nvPicPr>
                        <p:cNvPr id="0" name="Picture 4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7243889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86" name="Equation" r:id="rId15" imgW="2146300" imgH="419100" progId="Equation.DSMT4">
                      <p:embed/>
                    </p:oleObj>
                  </mc:Choice>
                  <mc:Fallback>
                    <p:oleObj name="Equation" r:id="rId15" imgW="2146300" imgH="419100" progId="Equation.DSMT4">
                      <p:embed/>
                      <p:pic>
                        <p:nvPicPr>
                          <p:cNvPr id="0" name="Picture 4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2416242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687" name="Equation" r:id="rId17" imgW="406048" imgH="406048" progId="Equation.DSMT4">
                      <p:embed/>
                    </p:oleObj>
                  </mc:Choice>
                  <mc:Fallback>
                    <p:oleObj name="Equation" r:id="rId17" imgW="406048" imgH="406048" progId="Equation.DSMT4">
                      <p:embed/>
                      <p:pic>
                        <p:nvPicPr>
                          <p:cNvPr id="0" name="Picture 4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" name="TextBox 39"/>
          <p:cNvSpPr txBox="1"/>
          <p:nvPr/>
        </p:nvSpPr>
        <p:spPr>
          <a:xfrm>
            <a:off x="1979712" y="255627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190776" y="2276872"/>
            <a:ext cx="7621584" cy="3692863"/>
            <a:chOff x="190776" y="2511452"/>
            <a:chExt cx="7621584" cy="3461512"/>
          </a:xfrm>
        </p:grpSpPr>
        <p:sp>
          <p:nvSpPr>
            <p:cNvPr id="6" name="圆角矩形 5"/>
            <p:cNvSpPr/>
            <p:nvPr/>
          </p:nvSpPr>
          <p:spPr>
            <a:xfrm>
              <a:off x="190776" y="2511452"/>
              <a:ext cx="7614688" cy="34615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Text Box 10"/>
            <p:cNvSpPr txBox="1">
              <a:spLocks noChangeArrowheads="1"/>
            </p:cNvSpPr>
            <p:nvPr/>
          </p:nvSpPr>
          <p:spPr bwMode="auto">
            <a:xfrm>
              <a:off x="360244" y="2559776"/>
              <a:ext cx="7452116" cy="42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hangingPunct="1">
                <a:lnSpc>
                  <a:spcPct val="125000"/>
                </a:lnSpc>
              </a:pPr>
              <a:r>
                <a:rPr lang="zh-CN" altLang="en-US" sz="2000" b="1" dirty="0">
                  <a:latin typeface="+mn-ea"/>
                  <a:sym typeface="Wingdings" pitchFamily="2" charset="2"/>
                </a:rPr>
                <a:t>平面</a:t>
              </a:r>
              <a:r>
                <a:rPr lang="zh-CN" altLang="en-US" sz="2000" b="1" dirty="0" smtClean="0">
                  <a:latin typeface="+mn-ea"/>
                  <a:sym typeface="Wingdings" pitchFamily="2" charset="2"/>
                </a:rPr>
                <a:t>几何演示：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15180" y="4210147"/>
            <a:ext cx="428628" cy="1152374"/>
            <a:chOff x="3423291" y="4564360"/>
            <a:chExt cx="428628" cy="1152374"/>
          </a:xfrm>
        </p:grpSpPr>
        <p:cxnSp>
          <p:nvCxnSpPr>
            <p:cNvPr id="120" name="直接箭头连接符 119"/>
            <p:cNvCxnSpPr/>
            <p:nvPr/>
          </p:nvCxnSpPr>
          <p:spPr bwMode="auto">
            <a:xfrm rot="5400000" flipH="1" flipV="1">
              <a:off x="3137539" y="5002354"/>
              <a:ext cx="1000132" cy="428628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9415018"/>
                </p:ext>
              </p:extLst>
            </p:nvPr>
          </p:nvGraphicFramePr>
          <p:xfrm>
            <a:off x="3491880" y="4564360"/>
            <a:ext cx="2540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88" name="Equation" r:id="rId19" imgW="253780" imgH="304536" progId="Equation.DSMT4">
                    <p:embed/>
                  </p:oleObj>
                </mc:Choice>
                <mc:Fallback>
                  <p:oleObj name="Equation" r:id="rId19" imgW="253780" imgH="304536" progId="Equation.DSMT4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1880" y="4564360"/>
                          <a:ext cx="2540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/>
          <p:cNvGrpSpPr/>
          <p:nvPr/>
        </p:nvGrpSpPr>
        <p:grpSpPr>
          <a:xfrm>
            <a:off x="2444061" y="5003723"/>
            <a:ext cx="1357322" cy="387123"/>
            <a:chOff x="3308157" y="5357936"/>
            <a:chExt cx="1357322" cy="38712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4963789"/>
                </p:ext>
              </p:extLst>
            </p:nvPr>
          </p:nvGraphicFramePr>
          <p:xfrm>
            <a:off x="4355976" y="5440259"/>
            <a:ext cx="2286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89" name="Equation" r:id="rId21" imgW="228501" imgH="304668" progId="Equation.DSMT4">
                    <p:embed/>
                  </p:oleObj>
                </mc:Choice>
                <mc:Fallback>
                  <p:oleObj name="Equation" r:id="rId21" imgW="228501" imgH="304668" progId="Equation.DSMT4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5976" y="5440259"/>
                          <a:ext cx="2286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5" name="直接箭头连接符 124"/>
            <p:cNvCxnSpPr/>
            <p:nvPr/>
          </p:nvCxnSpPr>
          <p:spPr bwMode="auto">
            <a:xfrm flipV="1">
              <a:off x="3308157" y="5357936"/>
              <a:ext cx="1357322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1763688" y="4786211"/>
            <a:ext cx="648071" cy="592832"/>
            <a:chOff x="2627784" y="5140424"/>
            <a:chExt cx="648071" cy="592832"/>
          </a:xfrm>
        </p:grpSpPr>
        <p:cxnSp>
          <p:nvCxnSpPr>
            <p:cNvPr id="126" name="直接箭头连接符 125"/>
            <p:cNvCxnSpPr/>
            <p:nvPr/>
          </p:nvCxnSpPr>
          <p:spPr bwMode="auto">
            <a:xfrm rot="16200000" flipV="1">
              <a:off x="2882946" y="5340347"/>
              <a:ext cx="428628" cy="357190"/>
            </a:xfrm>
            <a:prstGeom prst="straightConnector1">
              <a:avLst/>
            </a:prstGeom>
            <a:ln w="38100">
              <a:solidFill>
                <a:srgbClr val="0066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123657"/>
                </p:ext>
              </p:extLst>
            </p:nvPr>
          </p:nvGraphicFramePr>
          <p:xfrm>
            <a:off x="2627784" y="5140424"/>
            <a:ext cx="2413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0" name="Equation" r:id="rId23" imgW="241195" imgH="304668" progId="Equation.DSMT4">
                    <p:embed/>
                  </p:oleObj>
                </mc:Choice>
                <mc:Fallback>
                  <p:oleObj name="Equation" r:id="rId23" imgW="241195" imgH="304668" progId="Equation.DSMT4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7784" y="5140424"/>
                          <a:ext cx="2413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2408337" y="3576572"/>
            <a:ext cx="1428771" cy="1784343"/>
            <a:chOff x="3272433" y="3858775"/>
            <a:chExt cx="1428771" cy="1784343"/>
          </a:xfrm>
        </p:grpSpPr>
        <p:cxnSp>
          <p:nvCxnSpPr>
            <p:cNvPr id="114" name="直接箭头连接符 113"/>
            <p:cNvCxnSpPr/>
            <p:nvPr/>
          </p:nvCxnSpPr>
          <p:spPr bwMode="auto">
            <a:xfrm rot="5400000" flipH="1" flipV="1">
              <a:off x="3094647" y="4036561"/>
              <a:ext cx="1784343" cy="142877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51564" y="4221088"/>
              <a:ext cx="332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itchFamily="2" charset="2"/>
                </a:rPr>
                <a:t>β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408348" y="4633251"/>
            <a:ext cx="1857388" cy="729270"/>
            <a:chOff x="3272444" y="4987464"/>
            <a:chExt cx="1857388" cy="729270"/>
          </a:xfrm>
        </p:grpSpPr>
        <p:cxnSp>
          <p:nvCxnSpPr>
            <p:cNvPr id="124" name="直接箭头连接符 123"/>
            <p:cNvCxnSpPr/>
            <p:nvPr/>
          </p:nvCxnSpPr>
          <p:spPr bwMode="auto">
            <a:xfrm flipV="1">
              <a:off x="3272444" y="5216668"/>
              <a:ext cx="1857388" cy="500066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005244"/>
                </p:ext>
              </p:extLst>
            </p:nvPr>
          </p:nvGraphicFramePr>
          <p:xfrm>
            <a:off x="4572000" y="4987464"/>
            <a:ext cx="406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1" name="Equation" r:id="rId25" imgW="406048" imgH="304536" progId="Equation.DSMT4">
                    <p:embed/>
                  </p:oleObj>
                </mc:Choice>
                <mc:Fallback>
                  <p:oleObj name="Equation" r:id="rId25" imgW="406048" imgH="304536" progId="Equation.DSMT4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4987464"/>
                          <a:ext cx="406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组合 30"/>
          <p:cNvGrpSpPr/>
          <p:nvPr/>
        </p:nvGrpSpPr>
        <p:grpSpPr>
          <a:xfrm>
            <a:off x="2195736" y="4498179"/>
            <a:ext cx="504056" cy="804296"/>
            <a:chOff x="3059832" y="4852392"/>
            <a:chExt cx="504056" cy="804296"/>
          </a:xfrm>
        </p:grpSpPr>
        <p:cxnSp>
          <p:nvCxnSpPr>
            <p:cNvPr id="59" name="直接箭头连接符 58"/>
            <p:cNvCxnSpPr/>
            <p:nvPr/>
          </p:nvCxnSpPr>
          <p:spPr bwMode="auto">
            <a:xfrm flipV="1">
              <a:off x="3308157" y="5085184"/>
              <a:ext cx="255731" cy="571504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0143524"/>
                </p:ext>
              </p:extLst>
            </p:nvPr>
          </p:nvGraphicFramePr>
          <p:xfrm>
            <a:off x="3059832" y="4852392"/>
            <a:ext cx="4445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2" name="Equation" r:id="rId27" imgW="444114" imgH="304536" progId="Equation.DSMT4">
                    <p:embed/>
                  </p:oleObj>
                </mc:Choice>
                <mc:Fallback>
                  <p:oleObj name="Equation" r:id="rId27" imgW="444114" imgH="304536" progId="Equation.DSMT4">
                    <p:embed/>
                    <p:pic>
                      <p:nvPicPr>
                        <p:cNvPr id="0" name="Picture 4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4852392"/>
                          <a:ext cx="4445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1547664" y="4354163"/>
            <a:ext cx="850382" cy="1024880"/>
            <a:chOff x="2411760" y="4708376"/>
            <a:chExt cx="850382" cy="1024880"/>
          </a:xfrm>
        </p:grpSpPr>
        <p:cxnSp>
          <p:nvCxnSpPr>
            <p:cNvPr id="61" name="直接箭头连接符 60"/>
            <p:cNvCxnSpPr/>
            <p:nvPr/>
          </p:nvCxnSpPr>
          <p:spPr bwMode="auto">
            <a:xfrm rot="16200000" flipV="1">
              <a:off x="2572067" y="5043181"/>
              <a:ext cx="745792" cy="634358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3966721"/>
                </p:ext>
              </p:extLst>
            </p:nvPr>
          </p:nvGraphicFramePr>
          <p:xfrm>
            <a:off x="2411760" y="4708376"/>
            <a:ext cx="4318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693" name="Equation" r:id="rId29" imgW="431613" imgH="304668" progId="Equation.DSMT4">
                    <p:embed/>
                  </p:oleObj>
                </mc:Choice>
                <mc:Fallback>
                  <p:oleObj name="Equation" r:id="rId29" imgW="431613" imgH="304668" progId="Equation.DSMT4">
                    <p:embed/>
                    <p:pic>
                      <p:nvPicPr>
                        <p:cNvPr id="0" name="Picture 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4708376"/>
                          <a:ext cx="4318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323528" y="2924944"/>
            <a:ext cx="745211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l-GR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β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000" b="1" dirty="0">
                <a:latin typeface="+mn-ea"/>
                <a:sym typeface="Wingdings" pitchFamily="2" charset="2"/>
              </a:rPr>
              <a:t>的线性</a:t>
            </a:r>
            <a:r>
              <a:rPr lang="zh-CN" altLang="en-US" sz="2000" b="1" dirty="0" smtClean="0">
                <a:latin typeface="+mn-ea"/>
                <a:sym typeface="Wingdings" pitchFamily="2" charset="2"/>
              </a:rPr>
              <a:t>表示：</a:t>
            </a:r>
            <a:endParaRPr lang="en-US" altLang="zh-CN" sz="2000" b="1" dirty="0">
              <a:latin typeface="+mn-ea"/>
              <a:sym typeface="Wingdings" pitchFamily="2" charset="2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4572000" y="4191001"/>
            <a:ext cx="453160" cy="1799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3" name="对象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25514"/>
              </p:ext>
            </p:extLst>
          </p:nvPr>
        </p:nvGraphicFramePr>
        <p:xfrm>
          <a:off x="5076056" y="4081601"/>
          <a:ext cx="2563977" cy="433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694" name="Equation" r:id="rId31" imgW="1803400" imgH="304800" progId="Equation.DSMT4">
                  <p:embed/>
                </p:oleObj>
              </mc:Choice>
              <mc:Fallback>
                <p:oleObj name="Equation" r:id="rId31" imgW="1803400" imgH="304800" progId="Equation.DSMT4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4081601"/>
                        <a:ext cx="2563977" cy="4333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048E30D-BBD4-459A-B882-7ECD2FD6E25C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27" name="页脚占位符 2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57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0.19288 -0.066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0.22899 -0.1562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41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1" grpId="0" animBg="1"/>
      <p:bldP spid="8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360244" y="1844835"/>
            <a:ext cx="1694005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004048" y="1415758"/>
            <a:ext cx="3147240" cy="492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53" name="组合 52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20" name="对象 1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12534237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7476" name="Equation" r:id="rId3" imgW="1676400" imgH="419100" progId="Equation.DSMT4">
                          <p:embed/>
                        </p:oleObj>
                      </mc:Choice>
                      <mc:Fallback>
                        <p:oleObj name="Equation" r:id="rId3" imgW="1676400" imgH="419100" progId="Equation.DSMT4">
                          <p:embed/>
                          <p:pic>
                            <p:nvPicPr>
                              <p:cNvPr id="0" name="Picture 8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5" name="TextBox 2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21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584363971"/>
                    </p:ext>
                  </p:extLst>
                </p:nvPr>
              </p:nvGraphicFramePr>
              <p:xfrm>
                <a:off x="5580112" y="1633240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477" name="Equation" r:id="rId5" imgW="279279" imgH="355446" progId="Equation.DSMT4">
                        <p:embed/>
                      </p:oleObj>
                    </mc:Choice>
                    <mc:Fallback>
                      <p:oleObj name="Equation" r:id="rId5" imgW="279279" imgH="355446" progId="Equation.DSMT4">
                        <p:embed/>
                        <p:pic>
                          <p:nvPicPr>
                            <p:cNvPr id="0" name="Picture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0112" y="1633240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6" name="TextBox 25"/>
                <p:cNvSpPr txBox="1"/>
                <p:nvPr/>
              </p:nvSpPr>
              <p:spPr>
                <a:xfrm>
                  <a:off x="4788024" y="1568405"/>
                  <a:ext cx="93610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28" name="对象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39302450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478" name="Equation" r:id="rId7" imgW="1676400" imgH="419100" progId="Equation.DSMT4">
                        <p:embed/>
                      </p:oleObj>
                    </mc:Choice>
                    <mc:Fallback>
                      <p:oleObj name="Equation" r:id="rId7" imgW="1676400" imgH="419100" progId="Equation.DSMT4">
                        <p:embed/>
                        <p:pic>
                          <p:nvPicPr>
                            <p:cNvPr id="0" name="Picture 8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" name="TextBox 29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34" name="TextBox 33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676896" y="908720"/>
            <a:ext cx="6135464" cy="549825"/>
            <a:chOff x="1676896" y="908720"/>
            <a:chExt cx="6135464" cy="549825"/>
          </a:xfrm>
        </p:grpSpPr>
        <p:grpSp>
          <p:nvGrpSpPr>
            <p:cNvPr id="36" name="组合 35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17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83506083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479" name="Equation" r:id="rId9" imgW="3759200" imgH="419100" progId="Equation.DSMT4">
                      <p:embed/>
                    </p:oleObj>
                  </mc:Choice>
                  <mc:Fallback>
                    <p:oleObj name="Equation" r:id="rId9" imgW="3759200" imgH="419100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TextBox 11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013981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480" name="Equation" r:id="rId11" imgW="279279" imgH="355446" progId="Equation.DSMT4">
                      <p:embed/>
                    </p:oleObj>
                  </mc:Choice>
                  <mc:Fallback>
                    <p:oleObj name="Equation" r:id="rId11" imgW="279279" imgH="355446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" name="TextBox 1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" name="组合 8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5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3667455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481" name="Equation" r:id="rId13" imgW="2146300" imgH="419100" progId="Equation.DSMT4">
                      <p:embed/>
                    </p:oleObj>
                  </mc:Choice>
                  <mc:Fallback>
                    <p:oleObj name="Equation" r:id="rId13" imgW="2146300" imgH="419100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35" name="对象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0410699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482" name="Equation" r:id="rId15" imgW="406048" imgH="406048" progId="Equation.DSMT4">
                      <p:embed/>
                    </p:oleObj>
                  </mc:Choice>
                  <mc:Fallback>
                    <p:oleObj name="Equation" r:id="rId15" imgW="406048" imgH="406048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5536" y="3944669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故</a:t>
            </a:r>
            <a:r>
              <a:rPr lang="zh-CN" alt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zh-CN" altLang="en-US" dirty="0" smtClean="0">
                <a:sym typeface="Symbol"/>
              </a:rPr>
              <a:t>可以由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zh-CN" altLang="en-US" dirty="0" smtClean="0">
                <a:sym typeface="Symbol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sym typeface="Symbol"/>
              </a:rPr>
              <a:t>3</a:t>
            </a:r>
            <a:r>
              <a:rPr lang="zh-CN" altLang="en-US" dirty="0" smtClean="0">
                <a:sym typeface="Symbol"/>
              </a:rPr>
              <a:t>线性表示。</a:t>
            </a:r>
            <a:endParaRPr lang="zh-CN" alt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395536" y="4448725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零向量</a:t>
            </a:r>
            <a:r>
              <a:rPr lang="zh-CN" altLang="en-US" dirty="0" smtClean="0">
                <a:sym typeface="Symbol"/>
              </a:rPr>
              <a:t>可以由</a:t>
            </a:r>
            <a:r>
              <a:rPr lang="zh-CN" altLang="en-US" dirty="0" smtClean="0">
                <a:solidFill>
                  <a:srgbClr val="FF0000"/>
                </a:solidFill>
                <a:sym typeface="Symbol"/>
              </a:rPr>
              <a:t>任意向量组</a:t>
            </a:r>
            <a:r>
              <a:rPr lang="zh-CN" altLang="en-US" dirty="0" smtClean="0">
                <a:sym typeface="Symbol"/>
              </a:rPr>
              <a:t>线性表示。</a:t>
            </a:r>
            <a:endParaRPr lang="zh-CN" altLang="en-US" dirty="0"/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835400"/>
              </p:ext>
            </p:extLst>
          </p:nvPr>
        </p:nvGraphicFramePr>
        <p:xfrm>
          <a:off x="468313" y="955576"/>
          <a:ext cx="12033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3" name="Equation" r:id="rId17" imgW="1104900" imgH="419100" progId="Equation.DSMT4">
                  <p:embed/>
                </p:oleObj>
              </mc:Choice>
              <mc:Fallback>
                <p:oleObj name="Equation" r:id="rId17" imgW="11049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55576"/>
                        <a:ext cx="12033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323528" y="2288485"/>
            <a:ext cx="8097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graphicFrame>
        <p:nvGraphicFramePr>
          <p:cNvPr id="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098148"/>
              </p:ext>
            </p:extLst>
          </p:nvPr>
        </p:nvGraphicFramePr>
        <p:xfrm>
          <a:off x="1025525" y="2312988"/>
          <a:ext cx="6308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4" name="Equation" r:id="rId19" imgW="5956200" imgH="457200" progId="Equation.DSMT4">
                  <p:embed/>
                </p:oleObj>
              </mc:Choice>
              <mc:Fallback>
                <p:oleObj name="Equation" r:id="rId19" imgW="5956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312988"/>
                        <a:ext cx="6308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778244"/>
              </p:ext>
            </p:extLst>
          </p:nvPr>
        </p:nvGraphicFramePr>
        <p:xfrm>
          <a:off x="965200" y="2852738"/>
          <a:ext cx="40624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5" name="Equation" r:id="rId21" imgW="3835080" imgH="431640" progId="Equation.DSMT4">
                  <p:embed/>
                </p:oleObj>
              </mc:Choice>
              <mc:Fallback>
                <p:oleObj name="Equation" r:id="rId21" imgW="3835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852738"/>
                        <a:ext cx="40624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5130418" y="2852936"/>
            <a:ext cx="12417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 smtClean="0"/>
              <a:t>则有</a:t>
            </a:r>
            <a:endParaRPr lang="zh-CN" altLang="en-US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41480"/>
              </p:ext>
            </p:extLst>
          </p:nvPr>
        </p:nvGraphicFramePr>
        <p:xfrm>
          <a:off x="962025" y="3481388"/>
          <a:ext cx="28940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6" name="Equation" r:id="rId23" imgW="2730240" imgH="419040" progId="Equation.DSMT4">
                  <p:embed/>
                </p:oleObj>
              </mc:Choice>
              <mc:Fallback>
                <p:oleObj name="Equation" r:id="rId23" imgW="2730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481388"/>
                        <a:ext cx="28940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30923"/>
              </p:ext>
            </p:extLst>
          </p:nvPr>
        </p:nvGraphicFramePr>
        <p:xfrm>
          <a:off x="4022725" y="3429000"/>
          <a:ext cx="2851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87" name="Equation" r:id="rId25" imgW="2692080" imgH="419040" progId="Equation.DSMT4">
                  <p:embed/>
                </p:oleObj>
              </mc:Choice>
              <mc:Fallback>
                <p:oleObj name="Equation" r:id="rId25" imgW="2692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3429000"/>
                        <a:ext cx="28511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3B7142-7AFC-4993-9BAE-6B4B9BBEBADB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4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4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</a:t>
              </a:r>
              <a:r>
                <a:rPr lang="zh-CN" altLang="en-US" dirty="0" smtClean="0"/>
                <a:t>系数                   可以</a:t>
              </a:r>
              <a:r>
                <a:rPr lang="zh-CN" altLang="en-US" dirty="0" smtClean="0">
                  <a:solidFill>
                    <a:srgbClr val="0000CC"/>
                  </a:solidFill>
                </a:rPr>
                <a:t>全</a:t>
              </a:r>
              <a:r>
                <a:rPr lang="zh-CN" altLang="en-US" dirty="0">
                  <a:solidFill>
                    <a:srgbClr val="0000CC"/>
                  </a:solidFill>
                </a:rPr>
                <a:t>为零</a:t>
              </a:r>
              <a:r>
                <a:rPr lang="zh-CN" altLang="en-US" dirty="0" smtClean="0"/>
                <a:t>。 </a:t>
              </a:r>
              <a:endParaRPr lang="zh-CN" altLang="en-US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4202358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70" name="Equation" r:id="rId4" imgW="1397000" imgH="419100" progId="Equation.DSMT4">
                    <p:embed/>
                  </p:oleObj>
                </mc:Choice>
                <mc:Fallback>
                  <p:oleObj name="Equation" r:id="rId4" imgW="1397000" imgH="4191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Box 61"/>
          <p:cNvSpPr txBox="1"/>
          <p:nvPr/>
        </p:nvSpPr>
        <p:spPr>
          <a:xfrm>
            <a:off x="827583" y="3494644"/>
            <a:ext cx="4896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能由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的列向量组线性表示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710994202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7871" name="Equation" r:id="rId6" imgW="1676400" imgH="419100" progId="Equation.DSMT4">
                          <p:embed/>
                        </p:oleObj>
                      </mc:Choice>
                      <mc:Fallback>
                        <p:oleObj name="Equation" r:id="rId6" imgW="1676400" imgH="419100" progId="Equation.DSMT4">
                          <p:embed/>
                          <p:pic>
                            <p:nvPicPr>
                              <p:cNvPr id="0" name="Picture 10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8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88911946"/>
                    </p:ext>
                  </p:extLst>
                </p:nvPr>
              </p:nvGraphicFramePr>
              <p:xfrm>
                <a:off x="5588744" y="1667533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872" name="Equation" r:id="rId8" imgW="279279" imgH="355446" progId="Equation.DSMT4">
                        <p:embed/>
                      </p:oleObj>
                    </mc:Choice>
                    <mc:Fallback>
                      <p:oleObj name="Equation" r:id="rId8" imgW="279279" imgH="355446" progId="Equation.DSMT4">
                        <p:embed/>
                        <p:pic>
                          <p:nvPicPr>
                            <p:cNvPr id="0" name="Picture 10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8744" y="1667533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TextBox 80"/>
                <p:cNvSpPr txBox="1"/>
                <p:nvPr/>
              </p:nvSpPr>
              <p:spPr>
                <a:xfrm>
                  <a:off x="4788024" y="1568405"/>
                  <a:ext cx="8640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7325537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7873" name="Equation" r:id="rId10" imgW="1676400" imgH="419100" progId="Equation.DSMT4">
                        <p:embed/>
                      </p:oleObj>
                    </mc:Choice>
                    <mc:Fallback>
                      <p:oleObj name="Equation" r:id="rId10" imgW="1676400" imgH="419100" progId="Equation.DSMT4">
                        <p:embed/>
                        <p:pic>
                          <p:nvPicPr>
                            <p:cNvPr id="0" name="Picture 1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TextBox 82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6364126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74" name="Equation" r:id="rId12" imgW="3759200" imgH="419100" progId="Equation.DSMT4">
                      <p:embed/>
                    </p:oleObj>
                  </mc:Choice>
                  <mc:Fallback>
                    <p:oleObj name="Equation" r:id="rId12" imgW="3759200" imgH="419100" progId="Equation.DSMT4">
                      <p:embed/>
                      <p:pic>
                        <p:nvPicPr>
                          <p:cNvPr id="0" name="Picture 1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671342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75" name="Equation" r:id="rId14" imgW="279279" imgH="355446" progId="Equation.DSMT4">
                      <p:embed/>
                    </p:oleObj>
                  </mc:Choice>
                  <mc:Fallback>
                    <p:oleObj name="Equation" r:id="rId14" imgW="279279" imgH="355446" progId="Equation.DSMT4">
                      <p:embed/>
                      <p:pic>
                        <p:nvPicPr>
                          <p:cNvPr id="0" name="Picture 10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5435480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876" name="Equation" r:id="rId16" imgW="1104900" imgH="419100" progId="Equation.DSMT4">
                    <p:embed/>
                  </p:oleObj>
                </mc:Choice>
                <mc:Fallback>
                  <p:oleObj name="Equation" r:id="rId16" imgW="1104900" imgH="419100" progId="Equation.DSMT4">
                    <p:embed/>
                    <p:pic>
                      <p:nvPicPr>
                        <p:cNvPr id="0" name="Picture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76991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77" name="Equation" r:id="rId18" imgW="2146300" imgH="419100" progId="Equation.DSMT4">
                      <p:embed/>
                    </p:oleObj>
                  </mc:Choice>
                  <mc:Fallback>
                    <p:oleObj name="Equation" r:id="rId18" imgW="2146300" imgH="419100" progId="Equation.DSMT4">
                      <p:embed/>
                      <p:pic>
                        <p:nvPicPr>
                          <p:cNvPr id="0" name="Picture 1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136865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7878" name="Equation" r:id="rId20" imgW="406048" imgH="406048" progId="Equation.DSMT4">
                      <p:embed/>
                    </p:oleObj>
                  </mc:Choice>
                  <mc:Fallback>
                    <p:oleObj name="Equation" r:id="rId20" imgW="406048" imgH="406048" progId="Equation.DSMT4">
                      <p:embed/>
                      <p:pic>
                        <p:nvPicPr>
                          <p:cNvPr id="0" name="Picture 10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" name="TextBox 48"/>
          <p:cNvSpPr txBox="1"/>
          <p:nvPr/>
        </p:nvSpPr>
        <p:spPr>
          <a:xfrm>
            <a:off x="683568" y="2996952"/>
            <a:ext cx="56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600" b="1" dirty="0">
                <a:latin typeface="+mn-ea"/>
              </a:rPr>
              <a:t>（</a:t>
            </a:r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en-US" sz="2600" b="1" dirty="0" smtClean="0">
                <a:solidFill>
                  <a:srgbClr val="0000CC"/>
                </a:solidFill>
                <a:latin typeface="+mn-ea"/>
              </a:rPr>
              <a:t>非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齐次</a:t>
            </a:r>
            <a:r>
              <a:rPr lang="zh-CN" altLang="en-US" sz="2600" b="1" dirty="0" smtClean="0">
                <a:latin typeface="+mn-ea"/>
              </a:rPr>
              <a:t>方程组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latin typeface="+mn-ea"/>
              </a:rPr>
              <a:t>有解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6" name="对象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88116"/>
              </p:ext>
            </p:extLst>
          </p:nvPr>
        </p:nvGraphicFramePr>
        <p:xfrm>
          <a:off x="1734592" y="4433044"/>
          <a:ext cx="965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79" name="Equation" r:id="rId22" imgW="965200" imgH="292100" progId="Equation.DSMT4">
                  <p:embed/>
                </p:oleObj>
              </mc:Choice>
              <mc:Fallback>
                <p:oleObj name="Equation" r:id="rId22" imgW="96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4592" y="4433044"/>
                        <a:ext cx="9652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927339"/>
              </p:ext>
            </p:extLst>
          </p:nvPr>
        </p:nvGraphicFramePr>
        <p:xfrm>
          <a:off x="2782664" y="3633440"/>
          <a:ext cx="4165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0" name="Equation" r:id="rId24" imgW="4165560" imgH="1955520" progId="Equation.DSMT4">
                  <p:embed/>
                </p:oleObj>
              </mc:Choice>
              <mc:Fallback>
                <p:oleObj name="Equation" r:id="rId24" imgW="416556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664" y="3633440"/>
                        <a:ext cx="4165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35001"/>
              </p:ext>
            </p:extLst>
          </p:nvPr>
        </p:nvGraphicFramePr>
        <p:xfrm>
          <a:off x="1261988" y="5530180"/>
          <a:ext cx="410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1" name="Equation" r:id="rId26" imgW="4101840" imgH="419040" progId="Equation.DSMT4">
                  <p:embed/>
                </p:oleObj>
              </mc:Choice>
              <mc:Fallback>
                <p:oleObj name="Equation" r:id="rId26" imgW="4101840" imgH="419040" progId="Equation.DSMT4">
                  <p:embed/>
                  <p:pic>
                    <p:nvPicPr>
                      <p:cNvPr id="0" name="对象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988" y="5530180"/>
                        <a:ext cx="410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095F1E-218A-495A-845D-A388725E7715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53921"/>
              </p:ext>
            </p:extLst>
          </p:nvPr>
        </p:nvGraphicFramePr>
        <p:xfrm>
          <a:off x="467544" y="3632448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82" name="Equation" r:id="rId28" imgW="393529" imgH="228501" progId="Equation.DSMT4">
                  <p:embed/>
                </p:oleObj>
              </mc:Choice>
              <mc:Fallback>
                <p:oleObj name="Equation" r:id="rId28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32448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vol="0"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7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/>
            </a:r>
            <a:b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  <a:t/>
            </a:r>
            <a:br>
              <a:rPr lang="zh-CN" altLang="zh-CN" sz="3200" dirty="0" smtClean="0">
                <a:latin typeface="黑体" panose="02010609060101010101" pitchFamily="49" charset="-122"/>
                <a:ea typeface="黑体" panose="02010609060101010101" pitchFamily="49" charset="-122"/>
                <a:cs typeface="宋体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979712" y="2631323"/>
            <a:ext cx="1584176" cy="370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683568" y="2564904"/>
            <a:ext cx="7362462" cy="492443"/>
            <a:chOff x="1169978" y="2556273"/>
            <a:chExt cx="7362462" cy="492443"/>
          </a:xfrm>
        </p:grpSpPr>
        <p:sp>
          <p:nvSpPr>
            <p:cNvPr id="45" name="TextBox 44"/>
            <p:cNvSpPr txBox="1"/>
            <p:nvPr/>
          </p:nvSpPr>
          <p:spPr>
            <a:xfrm>
              <a:off x="1169978" y="2556273"/>
              <a:ext cx="736246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>
                  <a:latin typeface="+mn-ea"/>
                </a:rPr>
                <a:t>（</a:t>
              </a:r>
              <a:r>
                <a:rPr lang="en-US" altLang="zh-CN" dirty="0">
                  <a:latin typeface="+mn-ea"/>
                </a:rPr>
                <a:t>1</a:t>
              </a:r>
              <a:r>
                <a:rPr lang="zh-CN" altLang="en-US" dirty="0">
                  <a:latin typeface="+mn-ea"/>
                </a:rPr>
                <a:t>）</a:t>
              </a:r>
              <a:r>
                <a:rPr lang="zh-CN" altLang="en-US" dirty="0"/>
                <a:t>在该定义中，</a:t>
              </a:r>
              <a:r>
                <a:rPr lang="zh-CN" altLang="en-US" dirty="0" smtClean="0"/>
                <a:t>系数                   可以</a:t>
              </a:r>
              <a:r>
                <a:rPr lang="zh-CN" altLang="en-US" dirty="0" smtClean="0">
                  <a:solidFill>
                    <a:srgbClr val="0000CC"/>
                  </a:solidFill>
                </a:rPr>
                <a:t>全</a:t>
              </a:r>
              <a:r>
                <a:rPr lang="zh-CN" altLang="en-US" dirty="0">
                  <a:solidFill>
                    <a:srgbClr val="0000CC"/>
                  </a:solidFill>
                </a:rPr>
                <a:t>为零</a:t>
              </a:r>
              <a:r>
                <a:rPr lang="zh-CN" altLang="en-US" dirty="0" smtClean="0"/>
                <a:t>。 </a:t>
              </a:r>
              <a:endParaRPr lang="zh-CN" altLang="en-US" dirty="0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4619435"/>
                </p:ext>
              </p:extLst>
            </p:nvPr>
          </p:nvGraphicFramePr>
          <p:xfrm>
            <a:off x="4770378" y="2592944"/>
            <a:ext cx="1397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5" name="Equation" r:id="rId3" imgW="1397000" imgH="419100" progId="Equation.DSMT4">
                    <p:embed/>
                  </p:oleObj>
                </mc:Choice>
                <mc:Fallback>
                  <p:oleObj name="Equation" r:id="rId3" imgW="13970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378" y="2592944"/>
                          <a:ext cx="1397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TextBox 61"/>
          <p:cNvSpPr txBox="1"/>
          <p:nvPr/>
        </p:nvSpPr>
        <p:spPr>
          <a:xfrm>
            <a:off x="827583" y="3494644"/>
            <a:ext cx="48965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能由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的列向量组线性表示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爆炸形 2 66"/>
          <p:cNvSpPr/>
          <p:nvPr/>
        </p:nvSpPr>
        <p:spPr>
          <a:xfrm>
            <a:off x="-36512" y="2204864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65969" y="273124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定义</a:t>
            </a:r>
            <a:r>
              <a:rPr lang="en-US" altLang="zh-CN" sz="2600" b="1" dirty="0" smtClean="0"/>
              <a:t>4.1</a:t>
            </a:r>
            <a:endParaRPr lang="zh-CN" altLang="en-US" sz="2600" b="1" dirty="0"/>
          </a:p>
        </p:txBody>
      </p:sp>
      <p:grpSp>
        <p:nvGrpSpPr>
          <p:cNvPr id="75" name="组合 74"/>
          <p:cNvGrpSpPr/>
          <p:nvPr/>
        </p:nvGrpSpPr>
        <p:grpSpPr>
          <a:xfrm>
            <a:off x="323528" y="1412776"/>
            <a:ext cx="7721963" cy="924491"/>
            <a:chOff x="323528" y="1412776"/>
            <a:chExt cx="7721963" cy="924491"/>
          </a:xfrm>
        </p:grpSpPr>
        <p:grpSp>
          <p:nvGrpSpPr>
            <p:cNvPr id="76" name="组合 75"/>
            <p:cNvGrpSpPr/>
            <p:nvPr/>
          </p:nvGrpSpPr>
          <p:grpSpPr>
            <a:xfrm>
              <a:off x="323528" y="1412776"/>
              <a:ext cx="7721963" cy="495425"/>
              <a:chOff x="323528" y="1412776"/>
              <a:chExt cx="7721963" cy="495425"/>
            </a:xfrm>
          </p:grpSpPr>
          <p:grpSp>
            <p:nvGrpSpPr>
              <p:cNvPr id="78" name="组合 77"/>
              <p:cNvGrpSpPr/>
              <p:nvPr/>
            </p:nvGrpSpPr>
            <p:grpSpPr>
              <a:xfrm>
                <a:off x="323528" y="1412776"/>
                <a:ext cx="4464496" cy="495425"/>
                <a:chOff x="545156" y="1568405"/>
                <a:chExt cx="4464496" cy="495425"/>
              </a:xfrm>
            </p:grpSpPr>
            <p:grpSp>
              <p:nvGrpSpPr>
                <p:cNvPr id="84" name="组合 83"/>
                <p:cNvGrpSpPr/>
                <p:nvPr/>
              </p:nvGrpSpPr>
              <p:grpSpPr>
                <a:xfrm>
                  <a:off x="545156" y="1571387"/>
                  <a:ext cx="2839955" cy="492443"/>
                  <a:chOff x="545156" y="1571387"/>
                  <a:chExt cx="2839955" cy="492443"/>
                </a:xfrm>
              </p:grpSpPr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545156" y="1571387"/>
                    <a:ext cx="1227377" cy="4924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600" b="1" dirty="0" smtClean="0"/>
                      <a:t>是向量</a:t>
                    </a:r>
                    <a:endParaRPr lang="zh-CN" altLang="en-US" sz="2600" b="1" dirty="0"/>
                  </a:p>
                </p:txBody>
              </p:sp>
              <p:graphicFrame>
                <p:nvGraphicFramePr>
                  <p:cNvPr id="87" name="对象 8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31854475"/>
                      </p:ext>
                    </p:extLst>
                  </p:nvPr>
                </p:nvGraphicFramePr>
                <p:xfrm>
                  <a:off x="1708711" y="1592269"/>
                  <a:ext cx="1676400" cy="4191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716" name="Equation" r:id="rId5" imgW="1676400" imgH="419100" progId="Equation.DSMT4">
                          <p:embed/>
                        </p:oleObj>
                      </mc:Choice>
                      <mc:Fallback>
                        <p:oleObj name="Equation" r:id="rId5" imgW="1676400" imgH="4191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08711" y="1592269"/>
                                <a:ext cx="1676400" cy="4191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85" name="TextBox 84"/>
                <p:cNvSpPr txBox="1"/>
                <p:nvPr/>
              </p:nvSpPr>
              <p:spPr>
                <a:xfrm>
                  <a:off x="3353468" y="1568405"/>
                  <a:ext cx="165618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 smtClean="0"/>
                    <a:t>线性组合，</a:t>
                  </a:r>
                  <a:endParaRPr lang="zh-CN" altLang="en-US" dirty="0"/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572000" y="1412776"/>
                <a:ext cx="3473491" cy="492443"/>
                <a:chOff x="4788024" y="1568405"/>
                <a:chExt cx="3473491" cy="492443"/>
              </a:xfrm>
            </p:grpSpPr>
            <p:graphicFrame>
              <p:nvGraphicFramePr>
                <p:cNvPr id="80" name="Object 2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57172953"/>
                    </p:ext>
                  </p:extLst>
                </p:nvPr>
              </p:nvGraphicFramePr>
              <p:xfrm>
                <a:off x="5588744" y="1667533"/>
                <a:ext cx="279400" cy="3556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17" name="Equation" r:id="rId7" imgW="279279" imgH="355446" progId="Equation.DSMT4">
                        <p:embed/>
                      </p:oleObj>
                    </mc:Choice>
                    <mc:Fallback>
                      <p:oleObj name="Equation" r:id="rId7" imgW="279279" imgH="3554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88744" y="1667533"/>
                              <a:ext cx="279400" cy="3556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TextBox 80"/>
                <p:cNvSpPr txBox="1"/>
                <p:nvPr/>
              </p:nvSpPr>
              <p:spPr>
                <a:xfrm>
                  <a:off x="4788024" y="1568405"/>
                  <a:ext cx="864096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也称</a:t>
                  </a:r>
                </a:p>
              </p:txBody>
            </p:sp>
            <p:graphicFrame>
              <p:nvGraphicFramePr>
                <p:cNvPr id="82" name="对象 8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53130616"/>
                    </p:ext>
                  </p:extLst>
                </p:nvPr>
              </p:nvGraphicFramePr>
              <p:xfrm>
                <a:off x="6585115" y="1608058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718" name="Equation" r:id="rId9" imgW="1676400" imgH="419100" progId="Equation.DSMT4">
                        <p:embed/>
                      </p:oleObj>
                    </mc:Choice>
                    <mc:Fallback>
                      <p:oleObj name="Equation" r:id="rId9" imgW="1676400" imgH="4191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5115" y="1608058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3" name="TextBox 82"/>
                <p:cNvSpPr txBox="1"/>
                <p:nvPr/>
              </p:nvSpPr>
              <p:spPr>
                <a:xfrm>
                  <a:off x="5796136" y="1568405"/>
                  <a:ext cx="1152128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defRPr sz="2600" b="1"/>
                  </a:lvl1pPr>
                </a:lstStyle>
                <a:p>
                  <a:r>
                    <a:rPr lang="zh-CN" altLang="en-US" dirty="0"/>
                    <a:t>能由</a:t>
                  </a:r>
                </a:p>
              </p:txBody>
            </p:sp>
          </p:grpSp>
        </p:grpSp>
        <p:sp>
          <p:nvSpPr>
            <p:cNvPr id="77" name="TextBox 76"/>
            <p:cNvSpPr txBox="1"/>
            <p:nvPr/>
          </p:nvSpPr>
          <p:spPr>
            <a:xfrm>
              <a:off x="360244" y="1844824"/>
              <a:ext cx="16194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/>
                <a:t>线性表示。</a:t>
              </a: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68313" y="908720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21230937"/>
                  </p:ext>
                </p:extLst>
              </p:nvPr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19" name="Equation" r:id="rId11" imgW="3759200" imgH="419100" progId="Equation.DSMT4">
                      <p:embed/>
                    </p:oleObj>
                  </mc:Choice>
                  <mc:Fallback>
                    <p:oleObj name="Equation" r:id="rId11" imgW="37592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2275094"/>
                  </p:ext>
                </p:extLst>
              </p:nvPr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0" name="Equation" r:id="rId13" imgW="279279" imgH="355446" progId="Equation.DSMT4">
                      <p:embed/>
                    </p:oleObj>
                  </mc:Choice>
                  <mc:Fallback>
                    <p:oleObj name="Equation" r:id="rId13" imgW="279279" imgH="35544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8555316"/>
                </p:ext>
              </p:extLst>
            </p:nvPr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1" name="Equation" r:id="rId15" imgW="1104900" imgH="419100" progId="Equation.DSMT4">
                    <p:embed/>
                  </p:oleObj>
                </mc:Choice>
                <mc:Fallback>
                  <p:oleObj name="Equation" r:id="rId15" imgW="11049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054249" y="476672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6283120"/>
                  </p:ext>
                </p:extLst>
              </p:nvPr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2" name="Equation" r:id="rId17" imgW="2146300" imgH="419100" progId="Equation.DSMT4">
                      <p:embed/>
                    </p:oleObj>
                  </mc:Choice>
                  <mc:Fallback>
                    <p:oleObj name="Equation" r:id="rId17" imgW="2146300" imgH="4191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对于向量组</a:t>
                </a:r>
                <a:endParaRPr lang="zh-CN" altLang="en-US" sz="2600" b="1" dirty="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9111987"/>
                  </p:ext>
                </p:extLst>
              </p:nvPr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723" name="Equation" r:id="rId19" imgW="406048" imgH="406048" progId="Equation.DSMT4">
                      <p:embed/>
                    </p:oleObj>
                  </mc:Choice>
                  <mc:Fallback>
                    <p:oleObj name="Equation" r:id="rId19" imgW="406048" imgH="40604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9" name="TextBox 48"/>
          <p:cNvSpPr txBox="1"/>
          <p:nvPr/>
        </p:nvSpPr>
        <p:spPr>
          <a:xfrm>
            <a:off x="683568" y="2996952"/>
            <a:ext cx="56166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sz="2600" b="1" dirty="0">
                <a:latin typeface="+mn-ea"/>
              </a:rPr>
              <a:t>（</a:t>
            </a:r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en-US" sz="2600" b="1" dirty="0" smtClean="0">
                <a:solidFill>
                  <a:srgbClr val="0000CC"/>
                </a:solidFill>
                <a:latin typeface="+mn-ea"/>
              </a:rPr>
              <a:t>非</a:t>
            </a:r>
            <a:r>
              <a:rPr lang="zh-CN" altLang="en-US" sz="2600" b="1" dirty="0">
                <a:solidFill>
                  <a:srgbClr val="0000CC"/>
                </a:solidFill>
                <a:latin typeface="+mn-ea"/>
              </a:rPr>
              <a:t>齐次</a:t>
            </a:r>
            <a:r>
              <a:rPr lang="zh-CN" altLang="en-US" sz="2600" b="1" dirty="0" smtClean="0">
                <a:latin typeface="+mn-ea"/>
              </a:rPr>
              <a:t>方程组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latin typeface="+mn-ea"/>
              </a:rPr>
              <a:t>有解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5548A3-41E6-4734-89BC-264557516979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25813"/>
              </p:ext>
            </p:extLst>
          </p:nvPr>
        </p:nvGraphicFramePr>
        <p:xfrm>
          <a:off x="467544" y="3632448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4" name="Equation" r:id="rId21" imgW="393529" imgH="228501" progId="Equation.DSMT4">
                  <p:embed/>
                </p:oleObj>
              </mc:Choice>
              <mc:Fallback>
                <p:oleObj name="Equation" r:id="rId21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632448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圆角矩形 49"/>
          <p:cNvSpPr/>
          <p:nvPr/>
        </p:nvSpPr>
        <p:spPr>
          <a:xfrm>
            <a:off x="251520" y="4736757"/>
            <a:ext cx="7803311" cy="127291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827584" y="4294864"/>
            <a:ext cx="69127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能由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zh-CN" altLang="en-US" dirty="0" smtClean="0">
                <a:solidFill>
                  <a:srgbClr val="FF0000"/>
                </a:solidFill>
              </a:rPr>
              <a:t>向量</a:t>
            </a:r>
            <a:r>
              <a:rPr lang="zh-CN" altLang="en-US" dirty="0">
                <a:solidFill>
                  <a:srgbClr val="FF0000"/>
                </a:solidFill>
              </a:rPr>
              <a:t>组线性表示，且表达式唯一</a:t>
            </a:r>
            <a:r>
              <a:rPr lang="zh-CN" altLang="en-US" dirty="0" smtClean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60244" y="4736757"/>
            <a:ext cx="7956171" cy="492443"/>
            <a:chOff x="360244" y="4661707"/>
            <a:chExt cx="7956171" cy="492443"/>
          </a:xfrm>
        </p:grpSpPr>
        <p:sp>
          <p:nvSpPr>
            <p:cNvPr id="53" name="TextBox 52"/>
            <p:cNvSpPr txBox="1"/>
            <p:nvPr/>
          </p:nvSpPr>
          <p:spPr>
            <a:xfrm>
              <a:off x="360244" y="4661707"/>
              <a:ext cx="79561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/>
              </a:lvl1pPr>
            </a:lstStyle>
            <a:p>
              <a:r>
                <a:rPr lang="zh-CN" altLang="en-US" dirty="0" smtClean="0">
                  <a:latin typeface="+mn-ea"/>
                </a:rPr>
                <a:t>  （</a:t>
              </a:r>
              <a:r>
                <a:rPr lang="en-US" altLang="zh-CN" dirty="0">
                  <a:latin typeface="+mn-ea"/>
                </a:rPr>
                <a:t>3</a:t>
              </a:r>
              <a:r>
                <a:rPr lang="zh-CN" altLang="en-US" dirty="0" smtClean="0">
                  <a:latin typeface="+mn-ea"/>
                </a:rPr>
                <a:t>）</a:t>
              </a:r>
              <a:r>
                <a:rPr lang="zh-CN" altLang="zh-CN" dirty="0" smtClean="0">
                  <a:latin typeface="+mn-ea"/>
                </a:rPr>
                <a:t>根据</a:t>
              </a:r>
              <a:r>
                <a:rPr lang="zh-CN" altLang="zh-CN" dirty="0">
                  <a:latin typeface="+mn-ea"/>
                </a:rPr>
                <a:t>这一结论，可把向量</a:t>
              </a:r>
              <a:r>
                <a:rPr lang="en-US" altLang="zh-CN" dirty="0">
                  <a:latin typeface="+mn-ea"/>
                </a:rPr>
                <a:t>  </a:t>
              </a:r>
              <a:r>
                <a:rPr lang="zh-CN" altLang="zh-CN" dirty="0" smtClean="0">
                  <a:latin typeface="+mn-ea"/>
                </a:rPr>
                <a:t>能否</a:t>
              </a:r>
              <a:r>
                <a:rPr lang="zh-CN" altLang="zh-CN" dirty="0">
                  <a:latin typeface="+mn-ea"/>
                </a:rPr>
                <a:t>由</a:t>
              </a:r>
              <a:r>
                <a:rPr lang="en-US" altLang="zh-CN" dirty="0">
                  <a:latin typeface="+mn-ea"/>
                </a:rPr>
                <a:t> </a:t>
              </a:r>
              <a:r>
                <a:rPr lang="en-US" altLang="zh-CN" dirty="0" smtClean="0">
                  <a:latin typeface="+mn-ea"/>
                </a:rPr>
                <a:t> </a:t>
              </a:r>
              <a:r>
                <a:rPr lang="zh-CN" altLang="zh-CN" dirty="0" smtClean="0">
                  <a:latin typeface="+mn-ea"/>
                </a:rPr>
                <a:t>的列</a:t>
              </a:r>
              <a:r>
                <a:rPr lang="zh-CN" altLang="en-US" dirty="0" smtClean="0">
                  <a:latin typeface="+mn-ea"/>
                </a:rPr>
                <a:t>向</a:t>
              </a:r>
              <a:endParaRPr lang="zh-CN" altLang="en-US" dirty="0">
                <a:latin typeface="+mn-ea"/>
              </a:endParaRPr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660875"/>
                </p:ext>
              </p:extLst>
            </p:nvPr>
          </p:nvGraphicFramePr>
          <p:xfrm>
            <a:off x="5376912" y="4793084"/>
            <a:ext cx="203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5" name="Equation" r:id="rId23" imgW="203112" imgH="291973" progId="Equation.DSMT4">
                    <p:embed/>
                  </p:oleObj>
                </mc:Choice>
                <mc:Fallback>
                  <p:oleObj name="Equation" r:id="rId23" imgW="203112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912" y="4793084"/>
                          <a:ext cx="203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8747911"/>
                </p:ext>
              </p:extLst>
            </p:nvPr>
          </p:nvGraphicFramePr>
          <p:xfrm>
            <a:off x="6660232" y="4805784"/>
            <a:ext cx="2794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6" name="Equation" r:id="rId25" imgW="279400" imgH="279400" progId="Equation.DSMT4">
                    <p:embed/>
                  </p:oleObj>
                </mc:Choice>
                <mc:Fallback>
                  <p:oleObj name="Equation" r:id="rId25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805784"/>
                          <a:ext cx="2794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288034" y="5112366"/>
            <a:ext cx="7875521" cy="492443"/>
            <a:chOff x="288034" y="5112366"/>
            <a:chExt cx="7875521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288034" y="5112366"/>
              <a:ext cx="78755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en-US" dirty="0" smtClean="0"/>
                <a:t>量</a:t>
              </a:r>
              <a:r>
                <a:rPr lang="zh-CN" altLang="zh-CN" dirty="0" smtClean="0"/>
                <a:t>组</a:t>
              </a:r>
              <a:r>
                <a:rPr lang="zh-CN" altLang="zh-CN" dirty="0"/>
                <a:t>线性表示的问题转换成方程组</a:t>
              </a:r>
              <a:r>
                <a:rPr lang="en-US" altLang="zh-CN" dirty="0"/>
                <a:t>      </a:t>
              </a:r>
              <a:r>
                <a:rPr lang="zh-CN" altLang="zh-CN" dirty="0"/>
                <a:t>是否有解</a:t>
              </a:r>
              <a:r>
                <a:rPr lang="zh-CN" altLang="zh-CN" dirty="0" smtClean="0"/>
                <a:t>的</a:t>
              </a:r>
              <a:endParaRPr lang="en-US" altLang="zh-CN" dirty="0" smtClean="0"/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879393"/>
                </p:ext>
              </p:extLst>
            </p:nvPr>
          </p:nvGraphicFramePr>
          <p:xfrm>
            <a:off x="5407000" y="5225132"/>
            <a:ext cx="9652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7" name="Equation" r:id="rId27" imgW="965200" imgH="292100" progId="Equation.DSMT4">
                    <p:embed/>
                  </p:oleObj>
                </mc:Choice>
                <mc:Fallback>
                  <p:oleObj name="Equation" r:id="rId27" imgW="9652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000" y="5225132"/>
                          <a:ext cx="9652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TextBox 59"/>
          <p:cNvSpPr txBox="1"/>
          <p:nvPr/>
        </p:nvSpPr>
        <p:spPr>
          <a:xfrm>
            <a:off x="251520" y="5517232"/>
            <a:ext cx="78033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问</a:t>
            </a:r>
            <a:r>
              <a:rPr lang="zh-CN" altLang="zh-CN" sz="2600" b="1" dirty="0" smtClean="0">
                <a:latin typeface="+mn-ea"/>
              </a:rPr>
              <a:t>题。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47664" y="3872661"/>
            <a:ext cx="46213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0000CC"/>
                </a:solidFill>
              </a:rPr>
              <a:t>非齐次</a:t>
            </a:r>
            <a:r>
              <a:rPr lang="zh-CN" altLang="en-US" dirty="0" smtClean="0"/>
              <a:t>方程组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/>
              <a:t> 有</a:t>
            </a:r>
            <a:r>
              <a:rPr lang="zh-CN" altLang="en-US" dirty="0"/>
              <a:t>唯一</a:t>
            </a:r>
            <a:r>
              <a:rPr lang="zh-CN" altLang="en-US" dirty="0" smtClean="0"/>
              <a:t>解 </a:t>
            </a:r>
            <a:endParaRPr lang="en-US" altLang="zh-CN" dirty="0" smtClean="0"/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06515"/>
              </p:ext>
            </p:extLst>
          </p:nvPr>
        </p:nvGraphicFramePr>
        <p:xfrm>
          <a:off x="433884" y="4424536"/>
          <a:ext cx="393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8" name="Equation" r:id="rId29" imgW="393529" imgH="228501" progId="Equation.DSMT4">
                  <p:embed/>
                </p:oleObj>
              </mc:Choice>
              <mc:Fallback>
                <p:oleObj name="Equation" r:id="rId29" imgW="39352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884" y="4424536"/>
                        <a:ext cx="3937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52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60" grpId="0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22157" y="134903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定理</a:t>
            </a:r>
            <a:r>
              <a:rPr lang="en-US" altLang="zh-CN" sz="2800" b="1" dirty="0" smtClean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235" y="1321604"/>
            <a:ext cx="1100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证明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7517"/>
              </p:ext>
            </p:extLst>
          </p:nvPr>
        </p:nvGraphicFramePr>
        <p:xfrm>
          <a:off x="1835696" y="2432929"/>
          <a:ext cx="4320480" cy="492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8" name="Equation" r:id="rId4" imgW="3568700" imgH="419100" progId="Equation.DSMT4">
                  <p:embed/>
                </p:oleObj>
              </mc:Choice>
              <mc:Fallback>
                <p:oleObj name="Equation" r:id="rId4" imgW="3568700" imgH="4191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432929"/>
                        <a:ext cx="4320480" cy="4920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308914"/>
              </p:ext>
            </p:extLst>
          </p:nvPr>
        </p:nvGraphicFramePr>
        <p:xfrm>
          <a:off x="323528" y="3423606"/>
          <a:ext cx="7966744" cy="43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59" name="Equation" r:id="rId6" imgW="7632700" imgH="419100" progId="Equation.DSMT4">
                  <p:embed/>
                </p:oleObj>
              </mc:Choice>
              <mc:Fallback>
                <p:oleObj name="Equation" r:id="rId6" imgW="7632700" imgH="4191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423606"/>
                        <a:ext cx="7966744" cy="437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55273"/>
              </p:ext>
            </p:extLst>
          </p:nvPr>
        </p:nvGraphicFramePr>
        <p:xfrm>
          <a:off x="452438" y="4421188"/>
          <a:ext cx="4279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0" name="Equation" r:id="rId8" imgW="4279680" imgH="736560" progId="Equation.DSMT4">
                  <p:embed/>
                </p:oleObj>
              </mc:Choice>
              <mc:Fallback>
                <p:oleObj name="Equation" r:id="rId8" imgW="4279680" imgH="73656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421188"/>
                        <a:ext cx="4279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553876"/>
              </p:ext>
            </p:extLst>
          </p:nvPr>
        </p:nvGraphicFramePr>
        <p:xfrm>
          <a:off x="374650" y="5157788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1" name="Equation" r:id="rId10" imgW="5587920" imgH="431640" progId="Equation.DSMT4">
                  <p:embed/>
                </p:oleObj>
              </mc:Choice>
              <mc:Fallback>
                <p:oleObj name="Equation" r:id="rId10" imgW="5587920" imgH="43164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5157788"/>
                        <a:ext cx="5588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88347" y="270519"/>
            <a:ext cx="8356918" cy="492443"/>
            <a:chOff x="388347" y="270519"/>
            <a:chExt cx="8356918" cy="492443"/>
          </a:xfrm>
        </p:grpSpPr>
        <p:sp>
          <p:nvSpPr>
            <p:cNvPr id="9" name="TextBox 8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 smtClean="0">
                  <a:latin typeface="+mn-ea"/>
                </a:rPr>
                <a:t>           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zh-CN" sz="2600" b="1" dirty="0">
                  <a:latin typeface="+mn-ea"/>
                </a:rPr>
                <a:t>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</a:t>
              </a:r>
              <a:r>
                <a:rPr lang="zh-CN" altLang="zh-CN" sz="2600" b="1" dirty="0" smtClean="0">
                  <a:latin typeface="+mn-ea"/>
                </a:rPr>
                <a:t>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 smtClean="0">
                  <a:latin typeface="+mn-ea"/>
                </a:rPr>
                <a:t>向量</a:t>
              </a:r>
              <a:r>
                <a:rPr lang="en-US" altLang="zh-CN" sz="2600" b="1" dirty="0" smtClean="0">
                  <a:latin typeface="+mn-ea"/>
                </a:rPr>
                <a:t>          </a:t>
              </a:r>
              <a:r>
                <a:rPr lang="zh-CN" altLang="zh-CN" sz="2600" b="1" dirty="0" smtClean="0">
                  <a:latin typeface="+mn-ea"/>
                </a:rPr>
                <a:t>线</a:t>
              </a:r>
              <a:endParaRPr lang="en-US" altLang="zh-CN" sz="2600" b="1" dirty="0" smtClean="0">
                <a:latin typeface="+mn-ea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3700462"/>
                </p:ext>
              </p:extLst>
            </p:nvPr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2" name="Equation" r:id="rId12" imgW="1676400" imgH="419100" progId="Equation.DSMT4">
                    <p:embed/>
                  </p:oleObj>
                </mc:Choice>
                <mc:Fallback>
                  <p:oleObj name="Equation" r:id="rId12" imgW="1676400" imgH="419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622016" y="849660"/>
            <a:ext cx="5382704" cy="419100"/>
            <a:chOff x="1622016" y="777652"/>
            <a:chExt cx="5382704" cy="4191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2188057"/>
                </p:ext>
              </p:extLst>
            </p:nvPr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3" name="Equation" r:id="rId14" imgW="393529" imgH="228501" progId="Equation.DSMT4">
                    <p:embed/>
                  </p:oleObj>
                </mc:Choice>
                <mc:Fallback>
                  <p:oleObj name="Equation" r:id="rId14" imgW="393529" imgH="228501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309328"/>
                </p:ext>
              </p:extLst>
            </p:nvPr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4" name="Equation" r:id="rId16" imgW="4953000" imgH="419100" progId="Equation.DSMT4">
                    <p:embed/>
                  </p:oleObj>
                </mc:Choice>
                <mc:Fallback>
                  <p:oleObj name="Equation" r:id="rId16" imgW="4953000" imgH="4191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1403648" y="1340768"/>
            <a:ext cx="7272808" cy="492443"/>
            <a:chOff x="1403648" y="1340768"/>
            <a:chExt cx="7272808" cy="492443"/>
          </a:xfrm>
        </p:grpSpPr>
        <p:sp>
          <p:nvSpPr>
            <p:cNvPr id="25" name="TextBox 24"/>
            <p:cNvSpPr txBox="1"/>
            <p:nvPr/>
          </p:nvSpPr>
          <p:spPr>
            <a:xfrm>
              <a:off x="1403648" y="1340768"/>
              <a:ext cx="72728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dirty="0"/>
                <a:t>可以由一组向量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        </a:t>
              </a:r>
              <a:r>
                <a:rPr lang="zh-CN" altLang="zh-CN" dirty="0" smtClean="0"/>
                <a:t>线性表示</a:t>
              </a:r>
              <a:r>
                <a:rPr lang="zh-CN" altLang="en-US" dirty="0" smtClean="0"/>
                <a:t>，</a:t>
              </a:r>
              <a:endParaRPr lang="zh-CN" altLang="en-US" dirty="0"/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5563067"/>
                </p:ext>
              </p:extLst>
            </p:nvPr>
          </p:nvGraphicFramePr>
          <p:xfrm>
            <a:off x="5076056" y="1365457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5"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056" y="1365457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323528" y="1844824"/>
            <a:ext cx="3312368" cy="504056"/>
            <a:chOff x="323528" y="1844824"/>
            <a:chExt cx="3312368" cy="504056"/>
          </a:xfrm>
        </p:grpSpPr>
        <p:sp>
          <p:nvSpPr>
            <p:cNvPr id="29" name="TextBox 28"/>
            <p:cNvSpPr txBox="1"/>
            <p:nvPr/>
          </p:nvSpPr>
          <p:spPr>
            <a:xfrm>
              <a:off x="323528" y="1844824"/>
              <a:ext cx="331236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则存在</a:t>
              </a:r>
              <a:r>
                <a:rPr lang="zh-CN" altLang="zh-CN" dirty="0" smtClean="0"/>
                <a:t>数</a:t>
              </a:r>
              <a:r>
                <a:rPr lang="en-US" altLang="zh-CN" dirty="0" smtClean="0"/>
                <a:t>          </a:t>
              </a:r>
              <a:r>
                <a:rPr lang="zh-CN" altLang="zh-CN" dirty="0" smtClean="0"/>
                <a:t>，</a:t>
              </a:r>
              <a:endParaRPr lang="zh-CN" altLang="en-US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2644722"/>
                </p:ext>
              </p:extLst>
            </p:nvPr>
          </p:nvGraphicFramePr>
          <p:xfrm>
            <a:off x="1763688" y="1929780"/>
            <a:ext cx="15875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466" name="Equation" r:id="rId19" imgW="1587500" imgH="419100" progId="Equation.DSMT4">
                    <p:embed/>
                  </p:oleObj>
                </mc:Choice>
                <mc:Fallback>
                  <p:oleObj name="Equation" r:id="rId19" imgW="1587500" imgH="4191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688" y="1929780"/>
                          <a:ext cx="15875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Box 30"/>
          <p:cNvSpPr txBox="1"/>
          <p:nvPr/>
        </p:nvSpPr>
        <p:spPr>
          <a:xfrm>
            <a:off x="3516763" y="1859066"/>
            <a:ext cx="29994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使</a:t>
            </a:r>
            <a:endParaRPr lang="zh-CN" altLang="en-US" sz="2600" b="1" dirty="0"/>
          </a:p>
        </p:txBody>
      </p:sp>
      <p:sp>
        <p:nvSpPr>
          <p:cNvPr id="36" name="下弧形箭头 35"/>
          <p:cNvSpPr/>
          <p:nvPr/>
        </p:nvSpPr>
        <p:spPr>
          <a:xfrm>
            <a:off x="3275856" y="3789040"/>
            <a:ext cx="2088232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下弧形箭头 36"/>
          <p:cNvSpPr/>
          <p:nvPr/>
        </p:nvSpPr>
        <p:spPr>
          <a:xfrm>
            <a:off x="3851920" y="3789040"/>
            <a:ext cx="2607886" cy="50405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上弧形箭头 37"/>
          <p:cNvSpPr/>
          <p:nvPr/>
        </p:nvSpPr>
        <p:spPr>
          <a:xfrm>
            <a:off x="4673856" y="2996952"/>
            <a:ext cx="3066496" cy="504056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765966"/>
              </p:ext>
            </p:extLst>
          </p:nvPr>
        </p:nvGraphicFramePr>
        <p:xfrm>
          <a:off x="4518570" y="3789040"/>
          <a:ext cx="61223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7" name="Equation" r:id="rId21" imgW="545626" imgH="406048" progId="Equation.DSMT4">
                  <p:embed/>
                </p:oleObj>
              </mc:Choice>
              <mc:Fallback>
                <p:oleObj name="Equation" r:id="rId21" imgW="545626" imgH="406048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570" y="3789040"/>
                        <a:ext cx="61223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873683"/>
              </p:ext>
            </p:extLst>
          </p:nvPr>
        </p:nvGraphicFramePr>
        <p:xfrm>
          <a:off x="5635625" y="3700140"/>
          <a:ext cx="46513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8" name="Equation" r:id="rId23" imgW="571252" imgH="406224" progId="Equation.DSMT4">
                  <p:embed/>
                </p:oleObj>
              </mc:Choice>
              <mc:Fallback>
                <p:oleObj name="Equation" r:id="rId23" imgW="571252" imgH="406224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700140"/>
                        <a:ext cx="465138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179643"/>
              </p:ext>
            </p:extLst>
          </p:nvPr>
        </p:nvGraphicFramePr>
        <p:xfrm>
          <a:off x="6732240" y="2995290"/>
          <a:ext cx="726970" cy="505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69" name="Equation" r:id="rId25" imgW="583947" imgH="406224" progId="Equation.DSMT4">
                  <p:embed/>
                </p:oleObj>
              </mc:Choice>
              <mc:Fallback>
                <p:oleObj name="Equation" r:id="rId25" imgW="583947" imgH="406224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2995290"/>
                        <a:ext cx="726970" cy="5057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391546" y="776317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3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10B927-D24A-42EA-8369-ED713D63442E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936557"/>
            <a:ext cx="39284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</a:rPr>
              <a:t>初等变换不改变矩阵的秩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940152" y="4160693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矩阵的秩等于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最高阶非零子式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>
                <a:solidFill>
                  <a:srgbClr val="FF0000"/>
                </a:solidFill>
              </a:rPr>
              <a:t>的阶数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0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6" grpId="0" animBg="1"/>
      <p:bldP spid="17" grpId="0"/>
      <p:bldP spid="31" grpId="0"/>
      <p:bldP spid="36" grpId="0" animBg="1"/>
      <p:bldP spid="37" grpId="0" animBg="1"/>
      <p:bldP spid="38" grpId="0" animBg="1"/>
      <p:bldP spid="32" grpId="0"/>
      <p:bldP spid="42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87906" y="1643050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64450" y="74613"/>
            <a:ext cx="6438000" cy="1447800"/>
            <a:chOff x="464450" y="74613"/>
            <a:chExt cx="6438000" cy="1447800"/>
          </a:xfrm>
        </p:grpSpPr>
        <p:sp>
          <p:nvSpPr>
            <p:cNvPr id="6" name="TextBox 5"/>
            <p:cNvSpPr txBox="1"/>
            <p:nvPr/>
          </p:nvSpPr>
          <p:spPr>
            <a:xfrm>
              <a:off x="464450" y="560293"/>
              <a:ext cx="82809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sz="2600" b="1" dirty="0" smtClean="0">
                  <a:solidFill>
                    <a:srgbClr val="0000FF"/>
                  </a:solidFill>
                </a:rPr>
                <a:t>1</a:t>
              </a:r>
              <a:endParaRPr lang="zh-CN" altLang="en-US" sz="26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109428" y="74613"/>
              <a:ext cx="5793022" cy="1447800"/>
              <a:chOff x="947620" y="1289680"/>
              <a:chExt cx="5793022" cy="14478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7620" y="1766160"/>
                <a:ext cx="510244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 smtClean="0"/>
                  <a:t>设</a:t>
                </a:r>
                <a:endParaRPr lang="zh-CN" altLang="en-US" sz="2600" b="1" dirty="0"/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932846"/>
                  </p:ext>
                </p:extLst>
              </p:nvPr>
            </p:nvGraphicFramePr>
            <p:xfrm>
              <a:off x="1457442" y="1289680"/>
              <a:ext cx="5283200" cy="1447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15" name="Equation" r:id="rId3" imgW="5283200" imgH="1930400" progId="Equation.DSMT4">
                      <p:embed/>
                    </p:oleObj>
                  </mc:Choice>
                  <mc:Fallback>
                    <p:oleObj name="Equation" r:id="rId3" imgW="5283200" imgH="1930400" progId="Equation.DSMT4">
                      <p:embed/>
                      <p:pic>
                        <p:nvPicPr>
                          <p:cNvPr id="0" name="Picture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7442" y="1289680"/>
                            <a:ext cx="5283200" cy="1447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8" name="组合 17"/>
          <p:cNvGrpSpPr/>
          <p:nvPr/>
        </p:nvGrpSpPr>
        <p:grpSpPr>
          <a:xfrm>
            <a:off x="464450" y="1456328"/>
            <a:ext cx="7278996" cy="492443"/>
            <a:chOff x="464450" y="1456328"/>
            <a:chExt cx="7278996" cy="492443"/>
          </a:xfrm>
        </p:grpSpPr>
        <p:sp>
          <p:nvSpPr>
            <p:cNvPr id="13" name="TextBox 12"/>
            <p:cNvSpPr txBox="1"/>
            <p:nvPr/>
          </p:nvSpPr>
          <p:spPr>
            <a:xfrm>
              <a:off x="464450" y="1456328"/>
              <a:ext cx="72789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证明向量     能由向量组                  线性表示，并求</a:t>
              </a:r>
              <a:endParaRPr lang="zh-CN" altLang="en-US" sz="2600" b="1" dirty="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1979712" y="1500612"/>
              <a:ext cx="3240360" cy="419100"/>
              <a:chOff x="2208560" y="3074404"/>
              <a:chExt cx="3240360" cy="419100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212314"/>
                  </p:ext>
                </p:extLst>
              </p:nvPr>
            </p:nvGraphicFramePr>
            <p:xfrm>
              <a:off x="2208560" y="3148364"/>
              <a:ext cx="2032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16" name="Equation" r:id="rId5" imgW="203112" imgH="291973" progId="Equation.DSMT4">
                      <p:embed/>
                    </p:oleObj>
                  </mc:Choice>
                  <mc:Fallback>
                    <p:oleObj name="Equation" r:id="rId5" imgW="203112" imgH="291973" progId="Equation.DSMT4">
                      <p:embed/>
                      <p:pic>
                        <p:nvPicPr>
                          <p:cNvPr id="0" name="Picture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560" y="3148364"/>
                            <a:ext cx="2032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878877"/>
                  </p:ext>
                </p:extLst>
              </p:nvPr>
            </p:nvGraphicFramePr>
            <p:xfrm>
              <a:off x="4217020" y="3074404"/>
              <a:ext cx="12319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417" name="Equation" r:id="rId7" imgW="1231366" imgH="418918" progId="Equation.DSMT4">
                      <p:embed/>
                    </p:oleObj>
                  </mc:Choice>
                  <mc:Fallback>
                    <p:oleObj name="Equation" r:id="rId7" imgW="1231366" imgH="418918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7020" y="3074404"/>
                            <a:ext cx="12319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6" name="TextBox 15"/>
          <p:cNvSpPr txBox="1"/>
          <p:nvPr/>
        </p:nvSpPr>
        <p:spPr>
          <a:xfrm>
            <a:off x="467544" y="2288485"/>
            <a:ext cx="9001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证明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1361" y="2288485"/>
            <a:ext cx="7920880" cy="492443"/>
            <a:chOff x="395536" y="2392432"/>
            <a:chExt cx="7920880" cy="492443"/>
          </a:xfrm>
        </p:grpSpPr>
        <p:sp>
          <p:nvSpPr>
            <p:cNvPr id="17" name="TextBox 16"/>
            <p:cNvSpPr txBox="1"/>
            <p:nvPr/>
          </p:nvSpPr>
          <p:spPr>
            <a:xfrm>
              <a:off x="395536" y="2392432"/>
              <a:ext cx="79208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               只需证                             </a:t>
              </a:r>
              <a:endParaRPr lang="zh-CN" altLang="en-US" sz="2600" b="1" dirty="0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960451"/>
                </p:ext>
              </p:extLst>
            </p:nvPr>
          </p:nvGraphicFramePr>
          <p:xfrm>
            <a:off x="2789951" y="2393122"/>
            <a:ext cx="42037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418" name="Equation" r:id="rId9" imgW="4203360" imgH="482400" progId="Equation.DSMT4">
                    <p:embed/>
                  </p:oleObj>
                </mc:Choice>
                <mc:Fallback>
                  <p:oleObj name="Equation" r:id="rId9" imgW="4203360" imgH="482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951" y="2393122"/>
                          <a:ext cx="42037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标题 1"/>
          <p:cNvSpPr txBox="1">
            <a:spLocks/>
          </p:cNvSpPr>
          <p:nvPr/>
        </p:nvSpPr>
        <p:spPr>
          <a:xfrm>
            <a:off x="395536" y="6060132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  <a:tabLst>
                <a:tab pos="571500" algn="l"/>
              </a:tabLst>
            </a:pPr>
            <a:endParaRPr lang="zh-CN" altLang="en-US" dirty="0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412798" y="227484"/>
            <a:ext cx="504057" cy="548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+mn-ea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-479173" y="-33164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615362"/>
              </p:ext>
            </p:extLst>
          </p:nvPr>
        </p:nvGraphicFramePr>
        <p:xfrm>
          <a:off x="-2605" y="2860675"/>
          <a:ext cx="3473451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19" name="Equation" r:id="rId11" imgW="4254480" imgH="1930320" progId="Equation.DSMT4">
                  <p:embed/>
                </p:oleObj>
              </mc:Choice>
              <mc:Fallback>
                <p:oleObj name="Equation" r:id="rId11" imgW="4254480" imgH="193032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605" y="2860675"/>
                        <a:ext cx="3473451" cy="157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293655"/>
              </p:ext>
            </p:extLst>
          </p:nvPr>
        </p:nvGraphicFramePr>
        <p:xfrm>
          <a:off x="3538260" y="3292582"/>
          <a:ext cx="529684" cy="100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0" name="Equation" r:id="rId13" imgW="571252" imgH="1079032" progId="Equation.DSMT4">
                  <p:embed/>
                </p:oleObj>
              </mc:Choice>
              <mc:Fallback>
                <p:oleObj name="Equation" r:id="rId13" imgW="571252" imgH="1079032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260" y="3292582"/>
                        <a:ext cx="529684" cy="10005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42297"/>
              </p:ext>
            </p:extLst>
          </p:nvPr>
        </p:nvGraphicFramePr>
        <p:xfrm>
          <a:off x="4172154" y="2923073"/>
          <a:ext cx="1857570" cy="1433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1" name="Equation" r:id="rId15" imgW="2501900" imgH="1930400" progId="Equation.DSMT4">
                  <p:embed/>
                </p:oleObj>
              </mc:Choice>
              <mc:Fallback>
                <p:oleObj name="Equation" r:id="rId15" imgW="2501900" imgH="1930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2154" y="2923073"/>
                        <a:ext cx="1857570" cy="14332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360900"/>
              </p:ext>
            </p:extLst>
          </p:nvPr>
        </p:nvGraphicFramePr>
        <p:xfrm>
          <a:off x="6011863" y="3062288"/>
          <a:ext cx="482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2" name="Equation" r:id="rId17" imgW="482400" imgH="990360" progId="Equation.DSMT4">
                  <p:embed/>
                </p:oleObj>
              </mc:Choice>
              <mc:Fallback>
                <p:oleObj name="Equation" r:id="rId17" imgW="482400" imgH="9903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62288"/>
                        <a:ext cx="482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127764"/>
              </p:ext>
            </p:extLst>
          </p:nvPr>
        </p:nvGraphicFramePr>
        <p:xfrm>
          <a:off x="6440158" y="2852936"/>
          <a:ext cx="1876258" cy="1566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3" name="Equation" r:id="rId19" imgW="2311400" imgH="1930400" progId="Equation.DSMT4">
                  <p:embed/>
                </p:oleObj>
              </mc:Choice>
              <mc:Fallback>
                <p:oleObj name="Equation" r:id="rId19" imgW="2311400" imgH="1930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0158" y="2852936"/>
                        <a:ext cx="1876258" cy="15669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23528" y="4437112"/>
            <a:ext cx="648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 可见，                      </a:t>
            </a:r>
            <a:endParaRPr lang="zh-CN" altLang="en-US" sz="2600" b="1" dirty="0"/>
          </a:p>
        </p:txBody>
      </p:sp>
      <p:cxnSp>
        <p:nvCxnSpPr>
          <p:cNvPr id="45" name="肘形连接符 44"/>
          <p:cNvCxnSpPr>
            <a:endCxn id="39" idx="3"/>
          </p:cNvCxnSpPr>
          <p:nvPr/>
        </p:nvCxnSpPr>
        <p:spPr>
          <a:xfrm>
            <a:off x="6459806" y="3214291"/>
            <a:ext cx="1856610" cy="422137"/>
          </a:xfrm>
          <a:prstGeom prst="bentConnector3">
            <a:avLst>
              <a:gd name="adj1" fmla="val 25354"/>
            </a:avLst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059832" y="2924944"/>
            <a:ext cx="0" cy="1416076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508104" y="2923073"/>
            <a:ext cx="0" cy="1381485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7740352" y="2856291"/>
            <a:ext cx="0" cy="1515048"/>
          </a:xfrm>
          <a:prstGeom prst="line">
            <a:avLst/>
          </a:prstGeom>
          <a:ln w="222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7544" y="1844824"/>
            <a:ext cx="7278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出表示式</a:t>
            </a:r>
            <a:r>
              <a:rPr lang="en-US" altLang="zh-CN" sz="2600" b="1" dirty="0"/>
              <a:t>.</a:t>
            </a:r>
            <a:endParaRPr lang="zh-CN" altLang="en-US" sz="2600" b="1" dirty="0"/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5013176"/>
            <a:ext cx="79928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  因此</a:t>
            </a:r>
            <a:r>
              <a:rPr lang="zh-CN" altLang="en-US" sz="2600" b="1" dirty="0"/>
              <a:t>，</a:t>
            </a:r>
            <a:r>
              <a:rPr lang="zh-CN" altLang="en-US" sz="2600" b="1" dirty="0" smtClean="0"/>
              <a:t>向量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/>
              <a:t>能由向量组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600" b="1" dirty="0"/>
              <a:t>线性表示</a:t>
            </a:r>
            <a:r>
              <a:rPr lang="en-US" altLang="zh-CN" sz="2600" b="1" dirty="0" smtClean="0"/>
              <a:t>.</a:t>
            </a:r>
            <a:endParaRPr lang="zh-CN" altLang="en-US" sz="2600" b="1" dirty="0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76770"/>
              </p:ext>
            </p:extLst>
          </p:nvPr>
        </p:nvGraphicFramePr>
        <p:xfrm>
          <a:off x="1547664" y="4458568"/>
          <a:ext cx="4203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24" name="Equation" r:id="rId21" imgW="4203360" imgH="482400" progId="Equation.DSMT4">
                  <p:embed/>
                </p:oleObj>
              </mc:Choice>
              <mc:Fallback>
                <p:oleObj name="Equation" r:id="rId21" imgW="4203360" imgH="4824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458568"/>
                        <a:ext cx="42037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AF42F8-5839-446F-BC03-CFF110CFB542}" type="datetime1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/36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6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41" grpId="0"/>
      <p:bldP spid="49" grpId="0"/>
      <p:bldP spid="54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7321</TotalTime>
  <Words>2728</Words>
  <Application>Microsoft Office PowerPoint</Application>
  <PresentationFormat>全屏显示(4:3)</PresentationFormat>
  <Paragraphs>729</Paragraphs>
  <Slides>36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主题2</vt:lpstr>
      <vt:lpstr>1_主题2</vt:lpstr>
      <vt:lpstr>2_主题2</vt:lpstr>
      <vt:lpstr>3_主题2</vt:lpstr>
      <vt:lpstr>Equation</vt:lpstr>
      <vt:lpstr>MathType 6.0 Equation</vt:lpstr>
      <vt:lpstr>PowerPoint 演示文稿</vt:lpstr>
      <vt:lpstr> 4.1  向量组及其线性组合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   4.1 向量组及其线性组合  </vt:lpstr>
      <vt:lpstr>4.1 向量组及其线性组合</vt:lpstr>
      <vt:lpstr>4.1 向量组及其线性组合</vt:lpstr>
      <vt:lpstr>4.1 向量组及其线性组合</vt:lpstr>
      <vt:lpstr> 4.1  向量组及其线性组合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3.4  线性方程组的解</vt:lpstr>
      <vt:lpstr>3.4  线性方程组的解</vt:lpstr>
      <vt:lpstr> 4.1  向量组及其线性组合 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4.1 向量组及其线性组合</vt:lpstr>
      <vt:lpstr> 4.1  向量组及其线性组合 </vt:lpstr>
      <vt:lpstr>4.1 向量组及其线性组合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477</cp:revision>
  <dcterms:created xsi:type="dcterms:W3CDTF">2015-01-05T18:34:44Z</dcterms:created>
  <dcterms:modified xsi:type="dcterms:W3CDTF">2023-03-24T01:33:50Z</dcterms:modified>
</cp:coreProperties>
</file>