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22"/>
  </p:notesMasterIdLst>
  <p:sldIdLst>
    <p:sldId id="380" r:id="rId5"/>
    <p:sldId id="383" r:id="rId6"/>
    <p:sldId id="384" r:id="rId7"/>
    <p:sldId id="391" r:id="rId8"/>
    <p:sldId id="392" r:id="rId9"/>
    <p:sldId id="385" r:id="rId10"/>
    <p:sldId id="370" r:id="rId11"/>
    <p:sldId id="387" r:id="rId12"/>
    <p:sldId id="390" r:id="rId13"/>
    <p:sldId id="389" r:id="rId14"/>
    <p:sldId id="348" r:id="rId15"/>
    <p:sldId id="372" r:id="rId16"/>
    <p:sldId id="277" r:id="rId17"/>
    <p:sldId id="338" r:id="rId18"/>
    <p:sldId id="280" r:id="rId19"/>
    <p:sldId id="283" r:id="rId20"/>
    <p:sldId id="3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C0FCC9-F388-4A0F-951C-6BB4AFCFC7A4}">
          <p14:sldIdLst>
            <p14:sldId id="380"/>
            <p14:sldId id="383"/>
            <p14:sldId id="384"/>
            <p14:sldId id="391"/>
            <p14:sldId id="392"/>
            <p14:sldId id="385"/>
            <p14:sldId id="370"/>
            <p14:sldId id="387"/>
            <p14:sldId id="390"/>
            <p14:sldId id="389"/>
            <p14:sldId id="348"/>
            <p14:sldId id="372"/>
            <p14:sldId id="277"/>
          </p14:sldIdLst>
        </p14:section>
        <p14:section name="无标题节" id="{13C9DCB4-EA39-4853-BA07-333095D38BC7}">
          <p14:sldIdLst>
            <p14:sldId id="338"/>
            <p14:sldId id="280"/>
            <p14:sldId id="28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8" autoAdjust="0"/>
    <p:restoredTop sz="94872" autoAdjust="0"/>
  </p:normalViewPr>
  <p:slideViewPr>
    <p:cSldViewPr>
      <p:cViewPr>
        <p:scale>
          <a:sx n="70" d="100"/>
          <a:sy n="70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46EC86D-EA1D-40B3-91AF-593F1C056996}" type="presOf" srcId="{EF24F56F-F948-4FAE-A21B-C908CFF0947F}" destId="{04E584C8-CAF4-4F3A-A494-457051CBD1BA}" srcOrd="0" destOrd="0" presId="urn:microsoft.com/office/officeart/2005/8/layout/venn1"/>
    <dgm:cxn modelId="{D05A4987-5D09-4753-836D-033483939EEF}" type="presOf" srcId="{45ECB1DE-4976-41EA-BF4A-BA9625218151}" destId="{61DA2F6A-A3A4-47F6-9631-E32DDDDECDEE}" srcOrd="0" destOrd="0" presId="urn:microsoft.com/office/officeart/2005/8/layout/venn1"/>
    <dgm:cxn modelId="{1B13EE5B-05AD-4F1D-9EAE-2898BB2860D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3FCBDC4-0BE2-4897-B722-C3EC51F26348}" type="presOf" srcId="{CE6CFCA0-C49C-4951-BE4A-2894AF7F0369}" destId="{7B1E7C52-CF18-48B2-BB65-024F73E359D3}" srcOrd="0" destOrd="0" presId="urn:microsoft.com/office/officeart/2005/8/layout/venn1"/>
    <dgm:cxn modelId="{B872D197-D5BC-4CE4-A002-136BB7737C57}" type="presOf" srcId="{21F9EB01-2DBC-4DE3-BF4F-D736561A8F50}" destId="{EDBBB33F-27B5-48AE-A61C-C9DE23066AD1}" srcOrd="0" destOrd="0" presId="urn:microsoft.com/office/officeart/2005/8/layout/venn1"/>
    <dgm:cxn modelId="{02DF409A-71DC-436E-8920-F45093246ED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8F9EBE4-8639-4397-B419-C69A771881FE}" type="presOf" srcId="{4E65984A-BA92-43D1-B9A2-B9086CB43038}" destId="{952DD290-D500-4BE9-9525-723274617DF1}" srcOrd="0" destOrd="0" presId="urn:microsoft.com/office/officeart/2005/8/layout/venn1"/>
    <dgm:cxn modelId="{D99DEC5A-98F4-4541-89AF-4A671A6782F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3F5E04D-CA6D-4EA4-A4FD-829E14CF21C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0E2610B-E774-4D03-82A5-A8480AC72E52}" type="presOf" srcId="{A4DBE9E6-97EB-4725-A2C1-3C97D390DE6E}" destId="{CD4B3101-F142-4E5E-B80A-8D9996F097C7}" srcOrd="0" destOrd="0" presId="urn:microsoft.com/office/officeart/2005/8/layout/venn1"/>
    <dgm:cxn modelId="{67400566-A50B-48F4-98B6-DC3FA4F9637B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9BB17B6-81D9-47C9-9205-9E1FA12654A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7DC6D65-3011-42E6-8B13-9A1AD7CA78F8}" type="presOf" srcId="{737B5EC5-D0D2-4529-A675-2479ADB7512A}" destId="{4470F79F-6492-40EA-A900-0CDDBA36E791}" srcOrd="0" destOrd="0" presId="urn:microsoft.com/office/officeart/2005/8/layout/venn1"/>
    <dgm:cxn modelId="{D14B0E51-1757-4503-94EA-B03FE81B1A99}" type="presOf" srcId="{B9B3E140-8B8D-4175-BD94-00D1649702AA}" destId="{6DAFA64C-DC3D-43CC-9306-9A83B9F4FF30}" srcOrd="0" destOrd="0" presId="urn:microsoft.com/office/officeart/2005/8/layout/venn1"/>
    <dgm:cxn modelId="{D9C646B9-383A-4F6B-987C-559051D7876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B48F2C6E-6A36-48E3-B831-EFBD9B79337F}" type="presOf" srcId="{938154DC-7DEC-4435-8AEE-F287F60DA644}" destId="{A319629E-037B-4B5B-8915-441F51FA60BC}" srcOrd="0" destOrd="0" presId="urn:microsoft.com/office/officeart/2005/8/layout/venn1"/>
    <dgm:cxn modelId="{0F5613D8-2E92-4F58-9A95-336DCE4F635B}" type="presOf" srcId="{AABD46EF-623D-4EC1-9905-9F9517C84035}" destId="{8A8110AF-7FCF-4E47-932E-B9CB33926204}" srcOrd="0" destOrd="0" presId="urn:microsoft.com/office/officeart/2005/8/layout/venn1"/>
    <dgm:cxn modelId="{93F93DAC-6D76-4065-9704-4CB6AC9F66D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5C40CB3C-D4D3-4891-B2E2-A27D96F285B6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7A42BDF-20D9-49F0-B627-7E8D69A0907C}" type="presOf" srcId="{45ECB1DE-4976-41EA-BF4A-BA9625218151}" destId="{61DA2F6A-A3A4-47F6-9631-E32DDDDECDEE}" srcOrd="0" destOrd="0" presId="urn:microsoft.com/office/officeart/2005/8/layout/venn1"/>
    <dgm:cxn modelId="{A7DE62EC-0E6C-4A6A-8A24-6E7AB456252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CD0C4BB-6000-4AF7-8A42-18D6CEC0E4C7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52804C1-E7C7-48C4-B97B-91E36CF44AB5}" type="presOf" srcId="{CE6CFCA0-C49C-4951-BE4A-2894AF7F0369}" destId="{7B1E7C52-CF18-48B2-BB65-024F73E359D3}" srcOrd="0" destOrd="0" presId="urn:microsoft.com/office/officeart/2005/8/layout/venn1"/>
    <dgm:cxn modelId="{FAA94541-E08F-4CB8-84DF-463B9A3F725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F1AC8D8-BEAE-4F2F-8171-8A35CD696341}" type="presOf" srcId="{4E65984A-BA92-43D1-B9A2-B9086CB43038}" destId="{952DD290-D500-4BE9-9525-723274617DF1}" srcOrd="0" destOrd="0" presId="urn:microsoft.com/office/officeart/2005/8/layout/venn1"/>
    <dgm:cxn modelId="{9E65B97A-FF1D-4AB5-AE82-2BE1C6506D95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D705415-15E4-4182-836F-BEDF39CF4E5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872BF67-E5CB-4E82-83DB-D92E140B24C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A6FBE30-4D44-4410-A3C1-9FB22C14468C}" type="presOf" srcId="{A4DBE9E6-97EB-4725-A2C1-3C97D390DE6E}" destId="{CD4B3101-F142-4E5E-B80A-8D9996F097C7}" srcOrd="0" destOrd="0" presId="urn:microsoft.com/office/officeart/2005/8/layout/venn1"/>
    <dgm:cxn modelId="{0E9EE5D3-2745-4994-B3B7-24D3EAC9C68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E6A5CC8-A48D-4550-9CE2-8CB571E5CF15}" type="presOf" srcId="{B9B3E140-8B8D-4175-BD94-00D1649702AA}" destId="{6DAFA64C-DC3D-43CC-9306-9A83B9F4FF30}" srcOrd="0" destOrd="0" presId="urn:microsoft.com/office/officeart/2005/8/layout/venn1"/>
    <dgm:cxn modelId="{BB244E91-14FC-4E84-8769-31B23A04E1C6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7CA4CB0-FF25-4B40-87DB-DA24A6B81AF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A7212E20-200E-42EE-A13C-FBFF1A5C33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B31CEB-4549-456B-93B4-DBC71E1EBE17}" type="presOf" srcId="{938154DC-7DEC-4435-8AEE-F287F60DA644}" destId="{A319629E-037B-4B5B-8915-441F51FA60BC}" srcOrd="0" destOrd="0" presId="urn:microsoft.com/office/officeart/2005/8/layout/venn1"/>
    <dgm:cxn modelId="{8D9CFF9A-5E46-4B61-B4AE-F6DA1A0F220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6" cy="504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2" cy="356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A6BA-4EAE-4EF4-B23B-A5E70904F1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1DE6-6A41-47B8-9F07-120FA8814E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D79F-9705-41F2-AE2E-A53CED33903E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9853-969E-4CD2-9A91-F7711ECDDF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351F-4A49-41C9-B664-2795756872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C1E1-CB55-4AD5-B795-8E5F08C330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E328-8F9B-4908-97B5-4E2558B0994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E47A-F7B5-415A-8F77-40D266A6A64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1083053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7182807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329157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1782627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141479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9932236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96EB-129E-4FE7-8537-B29DC8D4D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ADE-59EF-43E9-A51E-4CD0738E2740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4E82-A507-43D8-86DB-29049721597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4C3B-75F2-4883-8276-1B4F387B22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F5BF-F632-4B28-924A-CA11A85769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224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26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23528" y="188640"/>
            <a:ext cx="4464496" cy="4924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981" y="188640"/>
            <a:ext cx="4326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线性相关</a:t>
            </a:r>
            <a:r>
              <a:rPr lang="zh-CN" altLang="zh-CN" sz="2600" b="1" dirty="0"/>
              <a:t>与线性无关的定义</a:t>
            </a:r>
            <a:endParaRPr lang="zh-CN" altLang="en-US" sz="26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7584" y="764704"/>
            <a:ext cx="3277468" cy="492443"/>
            <a:chOff x="971600" y="1484784"/>
            <a:chExt cx="3277468" cy="49244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4658500"/>
                </p:ext>
              </p:extLst>
            </p:nvPr>
          </p:nvGraphicFramePr>
          <p:xfrm>
            <a:off x="2483768" y="1484784"/>
            <a:ext cx="1765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6" name="Equation" r:id="rId4" imgW="1765080" imgH="419040" progId="Equation.DSMT4">
                    <p:embed/>
                  </p:oleObj>
                </mc:Choice>
                <mc:Fallback>
                  <p:oleObj name="Equation" r:id="rId4" imgW="17650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1484784"/>
                          <a:ext cx="1765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971600" y="1484784"/>
              <a:ext cx="15652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对向量组</a:t>
              </a:r>
              <a:endParaRPr lang="zh-CN" altLang="en-US" sz="26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23528" y="3068960"/>
            <a:ext cx="221355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线性无关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764704"/>
            <a:ext cx="7777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en-US" altLang="zh-CN" dirty="0"/>
              <a:t>                                         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如果</a:t>
            </a:r>
            <a:r>
              <a:rPr lang="zh-CN" altLang="zh-CN" dirty="0"/>
              <a:t>存在一组</a:t>
            </a:r>
            <a:r>
              <a:rPr lang="zh-CN" altLang="zh-CN" dirty="0">
                <a:solidFill>
                  <a:srgbClr val="FF0000"/>
                </a:solidFill>
              </a:rPr>
              <a:t>不全为零</a:t>
            </a:r>
            <a:r>
              <a:rPr lang="zh-CN" altLang="zh-CN" dirty="0" smtClean="0"/>
              <a:t>的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323528" y="1628800"/>
            <a:ext cx="5793348" cy="492443"/>
            <a:chOff x="578471" y="2720533"/>
            <a:chExt cx="5793348" cy="49244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683432"/>
                </p:ext>
              </p:extLst>
            </p:nvPr>
          </p:nvGraphicFramePr>
          <p:xfrm>
            <a:off x="2391544" y="272053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7" name="Equation" r:id="rId6" imgW="1676160" imgH="419040" progId="Equation.DSMT4">
                    <p:embed/>
                  </p:oleObj>
                </mc:Choice>
                <mc:Fallback>
                  <p:oleObj name="Equation" r:id="rId6" imgW="16761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544" y="272053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578471" y="2720533"/>
              <a:ext cx="1958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/>
                <a:t>则称向量组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5936" y="2720533"/>
              <a:ext cx="23758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>
                  <a:solidFill>
                    <a:srgbClr val="FF0000"/>
                  </a:solidFill>
                </a:rPr>
                <a:t>线性相关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57052" y="2132856"/>
            <a:ext cx="420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如果</a:t>
            </a:r>
            <a:r>
              <a:rPr lang="zh-CN" altLang="zh-CN" dirty="0">
                <a:solidFill>
                  <a:srgbClr val="0000CC"/>
                </a:solidFill>
              </a:rPr>
              <a:t>不存在不全为零</a:t>
            </a:r>
            <a:r>
              <a:rPr lang="zh-CN" altLang="zh-CN" dirty="0"/>
              <a:t>的系数，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956030" y="2144469"/>
            <a:ext cx="3029814" cy="498096"/>
            <a:chOff x="5100046" y="3440613"/>
            <a:chExt cx="3029814" cy="498096"/>
          </a:xfrm>
        </p:grpSpPr>
        <p:sp>
          <p:nvSpPr>
            <p:cNvPr id="35" name="TextBox 34"/>
            <p:cNvSpPr txBox="1"/>
            <p:nvPr/>
          </p:nvSpPr>
          <p:spPr>
            <a:xfrm>
              <a:off x="5100046" y="3440613"/>
              <a:ext cx="11903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即仅当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3093160"/>
                </p:ext>
              </p:extLst>
            </p:nvPr>
          </p:nvGraphicFramePr>
          <p:xfrm>
            <a:off x="6204223" y="3460871"/>
            <a:ext cx="1925637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8" name="Equation" r:id="rId8" imgW="1104840" imgH="406080" progId="Equation.DSMT4">
                    <p:embed/>
                  </p:oleObj>
                </mc:Choice>
                <mc:Fallback>
                  <p:oleObj name="Equation" r:id="rId8" imgW="11048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4223" y="3460871"/>
                          <a:ext cx="1925637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833118" y="2564904"/>
            <a:ext cx="3941120" cy="492443"/>
            <a:chOff x="3977134" y="3861048"/>
            <a:chExt cx="3941120" cy="492443"/>
          </a:xfrm>
        </p:grpSpPr>
        <p:grpSp>
          <p:nvGrpSpPr>
            <p:cNvPr id="13" name="组合 12"/>
            <p:cNvGrpSpPr/>
            <p:nvPr/>
          </p:nvGrpSpPr>
          <p:grpSpPr>
            <a:xfrm>
              <a:off x="5820535" y="3861048"/>
              <a:ext cx="2097719" cy="455771"/>
              <a:chOff x="5820535" y="3861048"/>
              <a:chExt cx="2097719" cy="455771"/>
            </a:xfrm>
          </p:grpSpPr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7200372"/>
                  </p:ext>
                </p:extLst>
              </p:nvPr>
            </p:nvGraphicFramePr>
            <p:xfrm>
              <a:off x="5820535" y="3861048"/>
              <a:ext cx="1703794" cy="430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49" name="Equation" r:id="rId10" imgW="1168200" imgH="406080" progId="Equation.DSMT4">
                      <p:embed/>
                    </p:oleObj>
                  </mc:Choice>
                  <mc:Fallback>
                    <p:oleObj name="Equation" r:id="rId10" imgW="116820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20535" y="3861048"/>
                            <a:ext cx="1703794" cy="430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8934286"/>
                  </p:ext>
                </p:extLst>
              </p:nvPr>
            </p:nvGraphicFramePr>
            <p:xfrm>
              <a:off x="7562654" y="3897719"/>
              <a:ext cx="3556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50" name="Equation" r:id="rId12" imgW="355320" imgH="419040" progId="Equation.DSMT4">
                      <p:embed/>
                    </p:oleObj>
                  </mc:Choice>
                  <mc:Fallback>
                    <p:oleObj name="Equation" r:id="rId12" imgW="355320" imgH="419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2654" y="3897719"/>
                            <a:ext cx="3556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TextBox 37"/>
            <p:cNvSpPr txBox="1"/>
            <p:nvPr/>
          </p:nvSpPr>
          <p:spPr>
            <a:xfrm>
              <a:off x="3977134" y="3861048"/>
              <a:ext cx="26405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/>
                <a:t>则</a:t>
              </a:r>
              <a:r>
                <a:rPr lang="zh-CN" altLang="en-US" dirty="0"/>
                <a:t>称向量</a:t>
              </a:r>
              <a:r>
                <a:rPr lang="zh-CN" altLang="en-US" dirty="0" smtClean="0"/>
                <a:t>组       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2564904"/>
            <a:ext cx="3774265" cy="504056"/>
            <a:chOff x="539552" y="3861048"/>
            <a:chExt cx="3774265" cy="504056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856681"/>
                </p:ext>
              </p:extLst>
            </p:nvPr>
          </p:nvGraphicFramePr>
          <p:xfrm>
            <a:off x="539552" y="3946004"/>
            <a:ext cx="31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51" name="Equation" r:id="rId14" imgW="317160" imgH="419040" progId="Equation.DSMT4">
                    <p:embed/>
                  </p:oleObj>
                </mc:Choice>
                <mc:Fallback>
                  <p:oleObj name="Equation" r:id="rId14" imgW="3171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946004"/>
                          <a:ext cx="31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763143" y="3861048"/>
              <a:ext cx="3550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/>
                <a:t>全为零时上式才</a:t>
              </a:r>
              <a:r>
                <a:rPr lang="zh-CN" altLang="zh-CN" dirty="0" smtClean="0"/>
                <a:t>成立</a:t>
              </a:r>
              <a:r>
                <a:rPr lang="zh-CN" altLang="en-US" dirty="0" smtClean="0"/>
                <a:t>，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1196752"/>
            <a:ext cx="7777068" cy="504056"/>
            <a:chOff x="467544" y="2132856"/>
            <a:chExt cx="7777068" cy="504056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123566"/>
                </p:ext>
              </p:extLst>
            </p:nvPr>
          </p:nvGraphicFramePr>
          <p:xfrm>
            <a:off x="3921556" y="2163267"/>
            <a:ext cx="34401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52" name="Equation" r:id="rId16" imgW="3593880" imgH="419040" progId="Equation.DSMT4">
                    <p:embed/>
                  </p:oleObj>
                </mc:Choice>
                <mc:Fallback>
                  <p:oleObj name="Equation" r:id="rId16" imgW="35938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556" y="2163267"/>
                          <a:ext cx="344011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7236296" y="2144469"/>
              <a:ext cx="1008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成立，</a:t>
              </a:r>
              <a:endParaRPr lang="zh-CN" altLang="en-US" sz="2600" b="1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7544" y="2132856"/>
              <a:ext cx="5793348" cy="504056"/>
              <a:chOff x="467544" y="2132856"/>
              <a:chExt cx="5793348" cy="504056"/>
            </a:xfrm>
          </p:grpSpPr>
          <p:graphicFrame>
            <p:nvGraphicFramePr>
              <p:cNvPr id="51" name="对象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724725"/>
                  </p:ext>
                </p:extLst>
              </p:nvPr>
            </p:nvGraphicFramePr>
            <p:xfrm>
              <a:off x="986235" y="2200854"/>
              <a:ext cx="2156375" cy="4360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53" name="Equation" r:id="rId18" imgW="1396800" imgH="419040" progId="Equation.DSMT4">
                      <p:embed/>
                    </p:oleObj>
                  </mc:Choice>
                  <mc:Fallback>
                    <p:oleObj name="Equation" r:id="rId18" imgW="1396800" imgH="419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235" y="2200854"/>
                            <a:ext cx="2156375" cy="4360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Box 31"/>
              <p:cNvSpPr txBox="1"/>
              <p:nvPr/>
            </p:nvSpPr>
            <p:spPr>
              <a:xfrm>
                <a:off x="467544" y="2132856"/>
                <a:ext cx="57933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数                              ，使</a:t>
                </a:r>
                <a:endParaRPr lang="zh-CN" altLang="en-US" dirty="0"/>
              </a:p>
            </p:txBody>
          </p:sp>
        </p:grpSp>
      </p:grpSp>
      <p:sp>
        <p:nvSpPr>
          <p:cNvPr id="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爆炸形 2 40"/>
          <p:cNvSpPr/>
          <p:nvPr/>
        </p:nvSpPr>
        <p:spPr>
          <a:xfrm>
            <a:off x="0" y="3501008"/>
            <a:ext cx="2448272" cy="93283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44098" y="3704392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含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零向量</a:t>
            </a:r>
            <a:r>
              <a:rPr lang="zh-CN" altLang="zh-CN" sz="2600" b="1" dirty="0">
                <a:latin typeface="+mn-ea"/>
              </a:rPr>
              <a:t>的向量组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一定线性相关</a:t>
            </a:r>
          </a:p>
          <a:p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629" y="4663689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145922" y="4214977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 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9592" y="5168805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三个向量线性相关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zh-CN" altLang="zh-CN" sz="2600" b="1" dirty="0" smtClean="0"/>
              <a:t>共</a:t>
            </a:r>
            <a:r>
              <a:rPr lang="zh-CN" altLang="en-US" sz="2600" b="1" dirty="0" smtClean="0"/>
              <a:t>面</a:t>
            </a:r>
            <a:endParaRPr lang="en-US" altLang="zh-CN" sz="26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EC7506-EE84-45D7-BC2A-1B11A15E2D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  <p:bldP spid="40" grpId="0"/>
      <p:bldP spid="23" grpId="0"/>
      <p:bldP spid="52" grpId="0"/>
      <p:bldP spid="41" grpId="0" animBg="1"/>
      <p:bldP spid="42" grpId="0"/>
      <p:bldP spid="44" grpId="0"/>
      <p:bldP spid="4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3140968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证明：设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可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由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线性表示，则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都可以由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005064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</a:t>
            </a:r>
            <a:r>
              <a:rPr lang="zh-CN" altLang="en-US" sz="2600" b="1" dirty="0">
                <a:latin typeface="+mn-ea"/>
                <a:sym typeface="Symbol"/>
              </a:rPr>
              <a:t>表示</a:t>
            </a:r>
            <a:r>
              <a:rPr lang="zh-CN" altLang="en-US" sz="2600" b="1" dirty="0" smtClean="0">
                <a:latin typeface="+mn-ea"/>
                <a:sym typeface="Symbol"/>
              </a:rPr>
              <a:t>，故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4437113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zh-CN" sz="26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4909230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                     =R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&lt;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</a:t>
            </a:r>
            <a:endParaRPr lang="en-US" altLang="zh-CN" sz="26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5445225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相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关。</a:t>
            </a:r>
            <a:endParaRPr lang="en-US" altLang="zh-CN" sz="26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19" y="2392432"/>
            <a:ext cx="7972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等价性证明：再证明，若定义</a:t>
            </a: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成立，则定义</a:t>
            </a:r>
            <a:r>
              <a:rPr lang="en-US" altLang="zh-CN" sz="2600" b="1" dirty="0">
                <a:latin typeface="+mn-ea"/>
              </a:rPr>
              <a:t>1</a:t>
            </a:r>
            <a:r>
              <a:rPr lang="en-US" altLang="zh-CN" sz="2600" b="1" dirty="0" smtClean="0">
                <a:latin typeface="+mn-ea"/>
              </a:rPr>
              <a:t> </a:t>
            </a:r>
            <a:r>
              <a:rPr lang="zh-CN" altLang="en-US" sz="2600" b="1" dirty="0" smtClean="0">
                <a:latin typeface="+mn-ea"/>
              </a:rPr>
              <a:t>一定成立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-27384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+mn-ea"/>
              </a:rPr>
              <a:t>最大无关组的定义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/>
              <a:t>若</a:t>
            </a:r>
            <a:r>
              <a:rPr lang="zh-CN" altLang="zh-CN" sz="2600" b="1" dirty="0"/>
              <a:t>在向量</a:t>
            </a:r>
            <a:r>
              <a:rPr lang="zh-CN" altLang="zh-CN" sz="2600" b="1" dirty="0" smtClean="0"/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中</a:t>
            </a:r>
            <a:r>
              <a:rPr lang="zh-CN" altLang="zh-CN" sz="2600" b="1" dirty="0"/>
              <a:t>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个向量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/>
              <a:t>满足</a:t>
            </a:r>
            <a:endParaRPr lang="zh-CN" alt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1412776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2</a:t>
            </a:r>
            <a:r>
              <a:rPr lang="zh-CN" altLang="en-US" sz="2600" b="1" dirty="0" smtClean="0">
                <a:sym typeface="Symbol"/>
              </a:rPr>
              <a:t>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表示</a:t>
            </a:r>
            <a:endParaRPr lang="zh-CN" altLang="en-US" sz="2600" b="1" dirty="0"/>
          </a:p>
        </p:txBody>
      </p:sp>
      <p:sp>
        <p:nvSpPr>
          <p:cNvPr id="20" name="矩形 19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1</a:t>
            </a:r>
            <a:r>
              <a:rPr lang="zh-CN" altLang="en-US" sz="2600" b="1" dirty="0" smtClean="0">
                <a:sym typeface="Symbol"/>
              </a:rPr>
              <a:t> 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 smtClean="0"/>
              <a:t>线性</a:t>
            </a:r>
            <a:r>
              <a:rPr lang="zh-CN" altLang="en-US" sz="2600" b="1" dirty="0" smtClean="0"/>
              <a:t>无关</a:t>
            </a:r>
            <a:endParaRPr lang="zh-CN" altLang="en-US" sz="2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1872407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/>
              <a:t>最大线性无</a:t>
            </a:r>
            <a:r>
              <a:rPr lang="zh-CN" altLang="en-US" sz="2600" b="1" dirty="0"/>
              <a:t>关</a:t>
            </a:r>
            <a:r>
              <a:rPr lang="zh-CN" altLang="en-US" sz="2600" b="1" dirty="0" smtClean="0"/>
              <a:t>组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9598" y="-99392"/>
            <a:ext cx="1194049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C82A36-5B18-4E00-ABF6-0AEA2325BCF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504" y="2032392"/>
            <a:ext cx="8208912" cy="30527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95536" y="1168296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zh-CN" sz="2600" b="1" dirty="0" smtClean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 smtClean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任何两</a:t>
            </a:r>
            <a:r>
              <a:rPr lang="zh-CN" altLang="zh-CN" sz="2600" b="1" dirty="0" smtClean="0">
                <a:latin typeface="+mn-ea"/>
              </a:rPr>
              <a:t>个</a:t>
            </a:r>
            <a:r>
              <a:rPr lang="zh-CN" altLang="en-US" sz="2600" b="1" dirty="0" smtClean="0">
                <a:latin typeface="+mn-ea"/>
              </a:rPr>
              <a:t>最</a:t>
            </a:r>
            <a:r>
              <a:rPr lang="zh-CN" altLang="zh-CN" sz="2600" b="1" dirty="0" smtClean="0">
                <a:latin typeface="+mn-ea"/>
              </a:rPr>
              <a:t>大</a:t>
            </a:r>
            <a:r>
              <a:rPr lang="zh-CN" altLang="zh-CN" sz="2600" b="1" dirty="0">
                <a:latin typeface="+mn-ea"/>
              </a:rPr>
              <a:t>无关组都</a:t>
            </a:r>
            <a:r>
              <a:rPr lang="zh-CN" altLang="zh-CN" sz="2600" b="1" dirty="0" smtClean="0">
                <a:latin typeface="+mn-ea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5" name="爆炸形 2 74"/>
          <p:cNvSpPr/>
          <p:nvPr/>
        </p:nvSpPr>
        <p:spPr>
          <a:xfrm>
            <a:off x="251520" y="188640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536" y="2032392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证明：设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+mn-ea"/>
              </a:rPr>
              <a:t>: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: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都是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latin typeface="+mn-ea"/>
                <a:sym typeface="Symbol"/>
              </a:rPr>
              <a:t>的最大无关组，则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936" y="2896488"/>
            <a:ext cx="7624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中的每一个向量都可由</a:t>
            </a:r>
            <a:endParaRPr lang="en-US" altLang="zh-CN" sz="2600" b="1" dirty="0" smtClean="0">
              <a:latin typeface="+mn-ea"/>
              <a:sym typeface="Symbol"/>
            </a:endParaRPr>
          </a:p>
          <a:p>
            <a:r>
              <a:rPr lang="en-US" altLang="zh-CN" sz="2600" b="1" dirty="0">
                <a:latin typeface="+mn-ea"/>
                <a:sym typeface="Symbol"/>
              </a:rPr>
              <a:t> </a:t>
            </a:r>
            <a:r>
              <a:rPr lang="en-US" altLang="zh-CN" sz="2600" b="1" dirty="0" smtClean="0">
                <a:latin typeface="+mn-ea"/>
                <a:sym typeface="Symbol"/>
              </a:rPr>
              <a:t>   </a:t>
            </a:r>
            <a:r>
              <a:rPr lang="zh-CN" altLang="en-US" sz="2600" b="1" dirty="0" smtClean="0">
                <a:latin typeface="+mn-ea"/>
                <a:sym typeface="Symbol"/>
              </a:rPr>
              <a:t>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线性表示，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3688576"/>
            <a:ext cx="7632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同理，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>
                <a:latin typeface="+mn-ea"/>
                <a:sym typeface="Symbol"/>
              </a:rPr>
              <a:t>中的每一个向量都可由</a:t>
            </a:r>
            <a:endParaRPr lang="en-US" altLang="zh-CN" sz="2600" b="1" dirty="0" smtClean="0">
              <a:latin typeface="+mn-ea"/>
              <a:sym typeface="Symbol"/>
            </a:endParaRPr>
          </a:p>
          <a:p>
            <a:r>
              <a:rPr lang="en-US" altLang="zh-CN" sz="2600" b="1" dirty="0">
                <a:latin typeface="+mn-ea"/>
                <a:sym typeface="Symbol"/>
              </a:rPr>
              <a:t> </a:t>
            </a:r>
            <a:r>
              <a:rPr lang="en-US" altLang="zh-CN" sz="2600" b="1" dirty="0" smtClean="0">
                <a:latin typeface="+mn-ea"/>
                <a:sym typeface="Symbol"/>
              </a:rPr>
              <a:t>    </a:t>
            </a:r>
            <a:r>
              <a:rPr lang="zh-CN" altLang="en-US" sz="2600" b="1" dirty="0" smtClean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线性表示，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4480664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</a:t>
            </a:r>
            <a:r>
              <a:rPr lang="zh-CN" altLang="en-US" sz="2600" b="1" dirty="0" smtClean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265C4A-D9DB-4085-9FF1-2BB02CD518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395536" y="1168296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zh-CN" sz="2600" b="1" dirty="0" smtClean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 smtClean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任何两</a:t>
            </a:r>
            <a:r>
              <a:rPr lang="zh-CN" altLang="zh-CN" sz="2600" b="1" dirty="0" smtClean="0">
                <a:latin typeface="+mn-ea"/>
              </a:rPr>
              <a:t>个</a:t>
            </a:r>
            <a:r>
              <a:rPr lang="zh-CN" altLang="en-US" sz="2600" b="1" dirty="0" smtClean="0">
                <a:latin typeface="+mn-ea"/>
              </a:rPr>
              <a:t>最</a:t>
            </a:r>
            <a:r>
              <a:rPr lang="zh-CN" altLang="zh-CN" sz="2600" b="1" dirty="0" smtClean="0">
                <a:latin typeface="+mn-ea"/>
              </a:rPr>
              <a:t>大</a:t>
            </a:r>
            <a:r>
              <a:rPr lang="zh-CN" altLang="zh-CN" sz="2600" b="1" dirty="0">
                <a:latin typeface="+mn-ea"/>
              </a:rPr>
              <a:t>无关组都</a:t>
            </a:r>
            <a:r>
              <a:rPr lang="zh-CN" altLang="zh-CN" sz="2600" b="1" dirty="0" smtClean="0">
                <a:latin typeface="+mn-ea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536" y="1888376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zh-CN" sz="2600" b="1" dirty="0" smtClean="0">
                <a:solidFill>
                  <a:srgbClr val="FF0000"/>
                </a:solidFill>
                <a:latin typeface="+mn-ea"/>
              </a:rPr>
              <a:t>无关</a:t>
            </a:r>
            <a:r>
              <a:rPr lang="zh-CN" altLang="zh-CN" sz="2600" b="1" dirty="0">
                <a:latin typeface="+mn-ea"/>
              </a:rPr>
              <a:t>（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相关</a:t>
            </a:r>
            <a:r>
              <a:rPr lang="zh-CN" altLang="zh-CN" sz="2600" b="1" dirty="0" smtClean="0">
                <a:latin typeface="+mn-ea"/>
              </a:rPr>
              <a:t>）</a:t>
            </a:r>
            <a:r>
              <a:rPr lang="zh-CN" altLang="en-US" sz="2600" b="1" dirty="0" smtClean="0">
                <a:latin typeface="+mn-ea"/>
                <a:sym typeface="Symbol"/>
              </a:rPr>
              <a:t></a:t>
            </a:r>
            <a:endParaRPr lang="en-US" altLang="zh-CN" sz="2600" b="1" dirty="0" smtClean="0">
              <a:latin typeface="+mn-ea"/>
              <a:sym typeface="Symbol"/>
            </a:endParaRPr>
          </a:p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=n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(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 smtClean="0">
                <a:latin typeface="+mn-ea"/>
              </a:rPr>
              <a:t>)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5" name="爆炸形 2 74"/>
          <p:cNvSpPr/>
          <p:nvPr/>
        </p:nvSpPr>
        <p:spPr>
          <a:xfrm>
            <a:off x="251520" y="188640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B4ED02-96BD-4859-8EFB-460ADB3B05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5" y="3112512"/>
            <a:ext cx="7828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  <a:sym typeface="Symbol"/>
              </a:rPr>
              <a:t>3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sym typeface="Symbol"/>
              </a:rPr>
              <a:t>）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中任意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个线性无关的向量都是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    最大无关组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sym typeface="Symbol"/>
              </a:rPr>
              <a:t> </a:t>
            </a:r>
            <a:endParaRPr lang="zh-CN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6024" y="1124744"/>
            <a:ext cx="7236296" cy="7920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024" y="260648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重要定理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：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zh-CN" altLang="zh-CN" sz="2600" b="1" dirty="0"/>
              <a:t>的秩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的行向量组的秩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的列向量组的秩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2595117"/>
            <a:ext cx="648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8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57493"/>
              </p:ext>
            </p:extLst>
          </p:nvPr>
        </p:nvGraphicFramePr>
        <p:xfrm>
          <a:off x="827584" y="2143602"/>
          <a:ext cx="4680520" cy="342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3" name="Equation" r:id="rId3" imgW="4025880" imgH="2946240" progId="Equation.DSMT4">
                  <p:embed/>
                </p:oleObj>
              </mc:Choice>
              <mc:Fallback>
                <p:oleObj name="Equation" r:id="rId3" imgW="4025880" imgH="294624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43602"/>
                        <a:ext cx="4680520" cy="3425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流程图: 过程 14"/>
          <p:cNvSpPr/>
          <p:nvPr/>
        </p:nvSpPr>
        <p:spPr>
          <a:xfrm>
            <a:off x="1736558" y="2202268"/>
            <a:ext cx="2214500" cy="223224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475656" y="2202268"/>
            <a:ext cx="1044116" cy="34589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4463988" y="3933056"/>
            <a:ext cx="3492388" cy="2016224"/>
          </a:xfrm>
          <a:prstGeom prst="wedgeRoundRectCallout">
            <a:avLst>
              <a:gd name="adj1" fmla="val -76361"/>
              <a:gd name="adj2" fmla="val -70930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900" b="1" dirty="0" smtClean="0">
                <a:solidFill>
                  <a:schemeClr val="tx1"/>
                </a:solidFill>
              </a:rPr>
              <a:t>个列向量线性无关构成</a:t>
            </a:r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 smtClean="0">
                <a:solidFill>
                  <a:schemeClr val="tx1"/>
                </a:solidFill>
              </a:rPr>
              <a:t>的列向量的最大无关组，</a:t>
            </a:r>
            <a:endParaRPr lang="en-US" altLang="zh-CN" sz="2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 smtClean="0">
                <a:solidFill>
                  <a:schemeClr val="tx1"/>
                </a:solidFill>
              </a:rPr>
              <a:t>列向量组的秩</a:t>
            </a:r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endParaRPr lang="zh-CN" altLang="en-US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475656" y="2129538"/>
            <a:ext cx="3960440" cy="72339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215516" y="3982649"/>
            <a:ext cx="3564396" cy="1966631"/>
          </a:xfrm>
          <a:prstGeom prst="wedgeRoundRectCallout">
            <a:avLst>
              <a:gd name="adj1" fmla="val 19980"/>
              <a:gd name="adj2" fmla="val -85990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个行向量</a:t>
            </a:r>
            <a:r>
              <a:rPr lang="zh-CN" alt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线性无关构成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的行向量的最大无关组</a:t>
            </a:r>
            <a:r>
              <a:rPr lang="zh-CN" alt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行向量组的秩</a:t>
            </a:r>
            <a:r>
              <a:rPr lang="en-US" altLang="zh-C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400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11247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定理：向量组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…,</a:t>
            </a:r>
            <a:r>
              <a:rPr lang="zh-CN" altLang="en-US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线性无关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)=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44471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向量组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…,</a:t>
            </a:r>
            <a:r>
              <a:rPr lang="zh-CN" altLang="en-US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线性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相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关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)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72000" y="2060848"/>
            <a:ext cx="3096344" cy="1728192"/>
            <a:chOff x="4355976" y="1860217"/>
            <a:chExt cx="4104456" cy="1943902"/>
          </a:xfrm>
        </p:grpSpPr>
        <p:sp>
          <p:nvSpPr>
            <p:cNvPr id="8" name="圆角矩形标注 7"/>
            <p:cNvSpPr/>
            <p:nvPr/>
          </p:nvSpPr>
          <p:spPr>
            <a:xfrm>
              <a:off x="4355976" y="1860217"/>
              <a:ext cx="4104456" cy="1943902"/>
            </a:xfrm>
            <a:prstGeom prst="wedgeRoundRectCallout">
              <a:avLst>
                <a:gd name="adj1" fmla="val -97416"/>
                <a:gd name="adj2" fmla="val 24238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中最高阶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非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子式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379473"/>
                </p:ext>
              </p:extLst>
            </p:nvPr>
          </p:nvGraphicFramePr>
          <p:xfrm>
            <a:off x="5692311" y="3265923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4" name="Equation" r:id="rId5" imgW="1320480" imgH="457200" progId="Equation.DSMT4">
                    <p:embed/>
                  </p:oleObj>
                </mc:Choice>
                <mc:Fallback>
                  <p:oleObj name="Equation" r:id="rId5" imgW="1320480" imgH="457200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2311" y="3265923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11DB-FE5B-4779-A81B-42C224060ED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17136 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  <p:bldP spid="14" grpId="0"/>
      <p:bldP spid="15" grpId="0" animBg="1"/>
      <p:bldP spid="18" grpId="0" animBg="1"/>
      <p:bldP spid="18" grpId="1" animBg="1"/>
      <p:bldP spid="18" grpId="2" animBg="1"/>
      <p:bldP spid="19" grpId="0" animBg="1"/>
      <p:bldP spid="21" grpId="0" animBg="1"/>
      <p:bldP spid="21" grpId="1" animBg="1"/>
      <p:bldP spid="22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547664" y="2787829"/>
            <a:ext cx="3123010" cy="461665"/>
            <a:chOff x="1619796" y="2920378"/>
            <a:chExt cx="312301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622319"/>
                </p:ext>
              </p:extLst>
            </p:nvPr>
          </p:nvGraphicFramePr>
          <p:xfrm>
            <a:off x="2355206" y="2924962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29" name="Equation" r:id="rId3" imgW="2387520" imgH="419040" progId="Equation.DSMT4">
                    <p:embed/>
                  </p:oleObj>
                </mc:Choice>
                <mc:Fallback>
                  <p:oleObj name="Equation" r:id="rId3" imgW="2387520" imgH="419040" progId="Equation.DSMT4">
                    <p:embed/>
                    <p:pic>
                      <p:nvPicPr>
                        <p:cNvPr id="0" name="Picture 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206" y="2924962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90529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0" name="Equation" r:id="rId5" imgW="3251160" imgH="1930320" progId="Equation.DSMT4">
                  <p:embed/>
                </p:oleObj>
              </mc:Choice>
              <mc:Fallback>
                <p:oleObj name="Equation" r:id="rId5" imgW="3251160" imgH="1930320" progId="Equation.DSMT4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</a:t>
            </a:r>
            <a:r>
              <a:rPr lang="zh-CN" altLang="zh-CN" sz="2600" b="1" dirty="0" smtClean="0"/>
              <a:t>个</a:t>
            </a:r>
            <a:r>
              <a:rPr lang="zh-CN" altLang="en-US" sz="2600" b="1" dirty="0" smtClean="0"/>
              <a:t>最</a:t>
            </a:r>
            <a:r>
              <a:rPr lang="zh-CN" altLang="zh-CN" sz="2600" b="1" dirty="0" smtClean="0"/>
              <a:t>大</a:t>
            </a:r>
            <a:r>
              <a:rPr lang="zh-CN" altLang="zh-CN" sz="2600" b="1" dirty="0"/>
              <a:t>无关组，并将其余向量</a:t>
            </a:r>
            <a:r>
              <a:rPr lang="zh-CN" altLang="zh-CN" sz="2600" b="1" dirty="0" smtClean="0"/>
              <a:t>用</a:t>
            </a:r>
            <a:r>
              <a:rPr lang="zh-CN" altLang="en-US" sz="2600" b="1" dirty="0"/>
              <a:t>最</a:t>
            </a:r>
            <a:r>
              <a:rPr lang="zh-CN" altLang="zh-CN" sz="2600" b="1" dirty="0" smtClean="0"/>
              <a:t>大</a:t>
            </a:r>
            <a:r>
              <a:rPr lang="zh-CN" altLang="zh-CN" sz="2600" b="1" dirty="0"/>
              <a:t>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50481"/>
              </p:ext>
            </p:extLst>
          </p:nvPr>
        </p:nvGraphicFramePr>
        <p:xfrm>
          <a:off x="3912369" y="4522068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1" name="Equation" r:id="rId7" imgW="1638000" imgH="419040" progId="Equation.DSMT4">
                  <p:embed/>
                </p:oleObj>
              </mc:Choice>
              <mc:Fallback>
                <p:oleObj name="Equation" r:id="rId7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369" y="4522068"/>
                        <a:ext cx="163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707904" y="544522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注意最大无关组不唯一！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55590"/>
              </p:ext>
            </p:extLst>
          </p:nvPr>
        </p:nvGraphicFramePr>
        <p:xfrm>
          <a:off x="3952875" y="4954588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2" name="Equation" r:id="rId9" imgW="2450880" imgH="419040" progId="Equation.DSMT4">
                  <p:embed/>
                </p:oleObj>
              </mc:Choice>
              <mc:Fallback>
                <p:oleObj name="Equation" r:id="rId9" imgW="2450880" imgH="41904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954588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77415"/>
              </p:ext>
            </p:extLst>
          </p:nvPr>
        </p:nvGraphicFramePr>
        <p:xfrm>
          <a:off x="422275" y="3860800"/>
          <a:ext cx="28321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3" name="Equation" r:id="rId11" imgW="2831760" imgH="1930320" progId="Equation.DSMT4">
                  <p:embed/>
                </p:oleObj>
              </mc:Choice>
              <mc:Fallback>
                <p:oleObj name="Equation" r:id="rId11" imgW="2831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860800"/>
                        <a:ext cx="28321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/>
          <p:cNvSpPr/>
          <p:nvPr/>
        </p:nvSpPr>
        <p:spPr>
          <a:xfrm>
            <a:off x="726221" y="3867294"/>
            <a:ext cx="461403" cy="1937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259632" y="3789040"/>
            <a:ext cx="381660" cy="1949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95736" y="3817099"/>
            <a:ext cx="410428" cy="192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51920" y="40050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400" b="1" dirty="0" smtClean="0"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400" b="1" dirty="0" smtClean="0"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 smtClean="0">
                <a:sym typeface="Symbol"/>
              </a:rPr>
              <a:t>是一个最大无关组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 smtClean="0">
                <a:solidFill>
                  <a:srgbClr val="3396D9"/>
                </a:solidFill>
              </a:rPr>
              <a:t>1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27784" y="44450"/>
            <a:ext cx="5497412" cy="1584350"/>
            <a:chOff x="2477474" y="873210"/>
            <a:chExt cx="5497412" cy="1584350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9078101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4" name="Equation" r:id="rId13" imgW="1447560" imgH="1930320" progId="Equation.DSMT4">
                    <p:embed/>
                  </p:oleObj>
                </mc:Choice>
                <mc:Fallback>
                  <p:oleObj name="Equation" r:id="rId13" imgW="144756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088420"/>
                </p:ext>
              </p:extLst>
            </p:nvPr>
          </p:nvGraphicFramePr>
          <p:xfrm>
            <a:off x="3557594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5" name="Equation" r:id="rId15" imgW="1485720" imgH="1930320" progId="Equation.DSMT4">
                    <p:embed/>
                  </p:oleObj>
                </mc:Choice>
                <mc:Fallback>
                  <p:oleObj name="Equation" r:id="rId15" imgW="148572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594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79240"/>
                </p:ext>
              </p:extLst>
            </p:nvPr>
          </p:nvGraphicFramePr>
          <p:xfrm>
            <a:off x="4781730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6" name="Equation" r:id="rId17" imgW="1485720" imgH="1930320" progId="Equation.DSMT4">
                    <p:embed/>
                  </p:oleObj>
                </mc:Choice>
                <mc:Fallback>
                  <p:oleObj name="Equation" r:id="rId17" imgW="148572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730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076346"/>
                </p:ext>
              </p:extLst>
            </p:nvPr>
          </p:nvGraphicFramePr>
          <p:xfrm>
            <a:off x="5789842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7" name="Equation" r:id="rId19" imgW="1295280" imgH="1930320" progId="Equation.DSMT4">
                    <p:embed/>
                  </p:oleObj>
                </mc:Choice>
                <mc:Fallback>
                  <p:oleObj name="Equation" r:id="rId19" imgW="129528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842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438350"/>
                </p:ext>
              </p:extLst>
            </p:nvPr>
          </p:nvGraphicFramePr>
          <p:xfrm>
            <a:off x="6941970" y="918149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8" name="Equation" r:id="rId21" imgW="1295280" imgH="1930320" progId="Equation.DSMT4">
                    <p:embed/>
                  </p:oleObj>
                </mc:Choice>
                <mc:Fallback>
                  <p:oleObj name="Equation" r:id="rId21" imgW="129528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1970" y="918149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Box 41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ED1CA9-D0FB-47A3-BC93-D186FAE82F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3" grpId="0" animBg="1"/>
      <p:bldP spid="34" grpId="0" animBg="1"/>
      <p:bldP spid="35" grpId="0" animBg="1"/>
      <p:bldP spid="27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练习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35155"/>
                </p:ext>
              </p:extLst>
            </p:nvPr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96" name="Equation" r:id="rId3" imgW="3784320" imgH="1930320" progId="Equation.DSMT4">
                    <p:embed/>
                  </p:oleObj>
                </mc:Choice>
                <mc:Fallback>
                  <p:oleObj name="Equation" r:id="rId3" imgW="3784320" imgH="1930320" progId="Equation.DSMT4">
                    <p:embed/>
                    <p:pic>
                      <p:nvPicPr>
                        <p:cNvPr id="0" name="Picture 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设矩阵</a:t>
              </a:r>
              <a:endParaRPr lang="zh-CN" altLang="en-US" sz="2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48680"/>
            <a:ext cx="3384376" cy="892552"/>
            <a:chOff x="5148064" y="548680"/>
            <a:chExt cx="3384376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968145"/>
                </p:ext>
              </p:extLst>
            </p:nvPr>
          </p:nvGraphicFramePr>
          <p:xfrm>
            <a:off x="5560640" y="633413"/>
            <a:ext cx="2971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97" name="Equation" r:id="rId5" imgW="2971800" imgH="419040" progId="Equation.DSMT4">
                    <p:embed/>
                  </p:oleObj>
                </mc:Choice>
                <mc:Fallback>
                  <p:oleObj name="Equation" r:id="rId5" imgW="2971800" imgH="419040" progId="Equation.DSMT4">
                    <p:embed/>
                    <p:pic>
                      <p:nvPicPr>
                        <p:cNvPr id="0" name="Picture 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0640" y="633413"/>
                          <a:ext cx="29718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349902" y="1640413"/>
            <a:ext cx="894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 smtClean="0"/>
              <a:t>并用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最</a:t>
            </a:r>
            <a:r>
              <a:rPr lang="zh-CN" altLang="zh-CN" dirty="0" smtClean="0"/>
              <a:t>大</a:t>
            </a:r>
            <a:r>
              <a:rPr lang="zh-CN" altLang="zh-CN" dirty="0"/>
              <a:t>无关向量组表示其它向量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84398"/>
              </p:ext>
            </p:extLst>
          </p:nvPr>
        </p:nvGraphicFramePr>
        <p:xfrm>
          <a:off x="4053805" y="2456681"/>
          <a:ext cx="30384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8" name="Equation" r:id="rId7" imgW="3974760" imgH="1930320" progId="Equation.DSMT4">
                  <p:embed/>
                </p:oleObj>
              </mc:Choice>
              <mc:Fallback>
                <p:oleObj name="Equation" r:id="rId7" imgW="3974760" imgH="1930320" progId="Equation.DSMT4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805" y="2456681"/>
                        <a:ext cx="30384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35496" y="1628775"/>
            <a:ext cx="7704856" cy="504081"/>
            <a:chOff x="-508" y="1628775"/>
            <a:chExt cx="7704856" cy="504081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5916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459014"/>
                </p:ext>
              </p:extLst>
            </p:nvPr>
          </p:nvGraphicFramePr>
          <p:xfrm>
            <a:off x="1739900" y="1628775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99" name="Equation" r:id="rId9" imgW="2133360" imgH="419040" progId="Equation.DSMT4">
                    <p:embed/>
                  </p:oleObj>
                </mc:Choice>
                <mc:Fallback>
                  <p:oleObj name="Equation" r:id="rId9" imgW="2133360" imgH="419040" progId="Equation.DSMT4">
                    <p:embed/>
                    <p:pic>
                      <p:nvPicPr>
                        <p:cNvPr id="0" name="Picture 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900" y="1628775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827584" y="2924944"/>
            <a:ext cx="3109416" cy="492443"/>
            <a:chOff x="1187624" y="2996952"/>
            <a:chExt cx="3109416" cy="492443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1953467"/>
                </p:ext>
              </p:extLst>
            </p:nvPr>
          </p:nvGraphicFramePr>
          <p:xfrm>
            <a:off x="1909440" y="3050158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00" name="Equation" r:id="rId11" imgW="2387520" imgH="419040" progId="Equation.DSMT4">
                    <p:embed/>
                  </p:oleObj>
                </mc:Choice>
                <mc:Fallback>
                  <p:oleObj name="Equation" r:id="rId11" imgW="2387520" imgH="419040" progId="Equation.DSMT4">
                    <p:embed/>
                    <p:pic>
                      <p:nvPicPr>
                        <p:cNvPr id="0" name="Picture 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440" y="3050158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1213" y="4076700"/>
            <a:ext cx="2214563" cy="1605186"/>
            <a:chOff x="341213" y="4076700"/>
            <a:chExt cx="2214563" cy="1605186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289716"/>
                </p:ext>
              </p:extLst>
            </p:nvPr>
          </p:nvGraphicFramePr>
          <p:xfrm>
            <a:off x="341213" y="4076700"/>
            <a:ext cx="2214563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01" name="Equation" r:id="rId13" imgW="2692080" imgH="1930320" progId="Equation.DSMT4">
                    <p:embed/>
                  </p:oleObj>
                </mc:Choice>
                <mc:Fallback>
                  <p:oleObj name="Equation" r:id="rId13" imgW="269208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13" y="4076700"/>
                          <a:ext cx="2214563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椭圆 31"/>
            <p:cNvSpPr/>
            <p:nvPr/>
          </p:nvSpPr>
          <p:spPr>
            <a:xfrm>
              <a:off x="611560" y="4077072"/>
              <a:ext cx="324036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043608" y="4077072"/>
              <a:ext cx="288032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763688" y="4077072"/>
              <a:ext cx="360040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27784" y="4221088"/>
            <a:ext cx="6120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所以向量组</a:t>
            </a:r>
            <a:r>
              <a:rPr lang="en-US" altLang="zh-CN" sz="2600" b="1" dirty="0"/>
              <a:t> </a:t>
            </a:r>
            <a:r>
              <a:rPr lang="en-US" altLang="zh-CN" sz="2600" b="1" dirty="0" smtClean="0"/>
              <a:t>                           </a:t>
            </a:r>
            <a:r>
              <a:rPr lang="zh-CN" altLang="zh-CN" sz="2600" b="1" dirty="0" smtClean="0"/>
              <a:t>的</a:t>
            </a:r>
            <a:r>
              <a:rPr lang="zh-CN" altLang="zh-CN" sz="2600" b="1" dirty="0"/>
              <a:t>秩等于</a:t>
            </a:r>
            <a:r>
              <a:rPr lang="en-US" altLang="zh-CN" sz="2600" b="1" dirty="0"/>
              <a:t>3 </a:t>
            </a:r>
            <a:endParaRPr lang="zh-CN" altLang="en-US" sz="26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31809"/>
              </p:ext>
            </p:extLst>
          </p:nvPr>
        </p:nvGraphicFramePr>
        <p:xfrm>
          <a:off x="4534644" y="425776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Equation" r:id="rId15" imgW="1942920" imgH="419040" progId="Equation.DSMT4">
                  <p:embed/>
                </p:oleObj>
              </mc:Choice>
              <mc:Fallback>
                <p:oleObj name="Equation" r:id="rId15" imgW="1942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644" y="4257760"/>
                        <a:ext cx="1943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699792" y="468609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一个最大无关组为</a:t>
            </a:r>
            <a:r>
              <a:rPr lang="en-US" altLang="zh-CN" sz="2600" b="1" dirty="0"/>
              <a:t> </a:t>
            </a:r>
            <a:endParaRPr lang="zh-CN" altLang="en-US" sz="2600" b="1" dirty="0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67823"/>
              </p:ext>
            </p:extLst>
          </p:nvPr>
        </p:nvGraphicFramePr>
        <p:xfrm>
          <a:off x="2914180" y="5232518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3" name="Equation" r:id="rId17" imgW="1701720" imgH="419040" progId="Equation.DSMT4">
                  <p:embed/>
                </p:oleObj>
              </mc:Choice>
              <mc:Fallback>
                <p:oleObj name="Equation" r:id="rId17" imgW="1701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180" y="5232518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70441"/>
              </p:ext>
            </p:extLst>
          </p:nvPr>
        </p:nvGraphicFramePr>
        <p:xfrm>
          <a:off x="5076056" y="5232518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Equation" r:id="rId19" imgW="1688760" imgH="419040" progId="Equation.DSMT4">
                  <p:embed/>
                </p:oleObj>
              </mc:Choice>
              <mc:Fallback>
                <p:oleObj name="Equation" r:id="rId19" imgW="1688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232518"/>
                        <a:ext cx="168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37618"/>
              </p:ext>
            </p:extLst>
          </p:nvPr>
        </p:nvGraphicFramePr>
        <p:xfrm>
          <a:off x="5712416" y="4715514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Equation" r:id="rId21" imgW="1117115" imgH="406224" progId="Equation.DSMT4">
                  <p:embed/>
                </p:oleObj>
              </mc:Choice>
              <mc:Fallback>
                <p:oleObj name="Equation" r:id="rId21" imgW="111711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416" y="4715514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E14438-2F86-49E1-9888-790A19793AB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5" grpId="0"/>
      <p:bldP spid="42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2" y="404664"/>
            <a:ext cx="82089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   </a:t>
            </a:r>
            <a:r>
              <a:rPr lang="zh-CN" altLang="en-US" sz="2600" b="1" dirty="0" smtClean="0"/>
              <a:t>例</a:t>
            </a:r>
            <a:r>
              <a:rPr lang="en-US" altLang="zh-CN" sz="2600" b="1" dirty="0" smtClean="0"/>
              <a:t>2  </a:t>
            </a:r>
            <a:r>
              <a:rPr lang="zh-CN" altLang="zh-CN" sz="2600" b="1" dirty="0" smtClean="0"/>
              <a:t>已知</a:t>
            </a:r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(3, 0,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(9, 6,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与向量组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2,1)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1,0)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 smtClean="0"/>
              <a:t>具有相同</a:t>
            </a:r>
            <a:r>
              <a:rPr lang="zh-CN" altLang="zh-CN" sz="2600" b="1" dirty="0"/>
              <a:t>的秩，且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线性表示，求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66" y="2204864"/>
            <a:ext cx="693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58643" y="2204864"/>
            <a:ext cx="6165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=0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?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356992"/>
            <a:ext cx="8064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</a:t>
            </a:r>
            <a:r>
              <a:rPr lang="zh-CN" altLang="zh-CN" sz="2600" b="1" dirty="0" smtClean="0"/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600" b="1" dirty="0" smtClean="0"/>
              <a:t>线性</a:t>
            </a:r>
            <a:r>
              <a:rPr lang="zh-CN" altLang="zh-CN" sz="2600" b="1" dirty="0"/>
              <a:t>表示</a:t>
            </a:r>
            <a:r>
              <a:rPr lang="zh-CN" altLang="zh-CN" sz="2600" b="1" dirty="0" smtClean="0"/>
              <a:t>，</a:t>
            </a:r>
            <a:endParaRPr lang="en-US" altLang="zh-CN" sz="2600" b="1" dirty="0" smtClean="0"/>
          </a:p>
          <a:p>
            <a:r>
              <a:rPr lang="zh-CN" altLang="zh-CN" sz="2600" b="1" dirty="0" smtClean="0"/>
              <a:t>得到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/>
              <a:t>线性表示</a:t>
            </a:r>
            <a:endParaRPr lang="zh-CN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563" y="4289614"/>
            <a:ext cx="54456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?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2792541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4283" y="4880773"/>
            <a:ext cx="2749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b="1" dirty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13D2BD-8ADE-47B3-92B5-A47F8FAD45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2852936"/>
            <a:ext cx="8055807" cy="3024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P111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14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15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19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EC3D2D-A2C7-4891-9B30-B9698F0E50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268992" y="188640"/>
            <a:ext cx="8055807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周末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作业</a:t>
            </a:r>
            <a:endParaRPr lang="en-US" altLang="zh-CN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第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章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PPT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中所有例题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搞懂、独立做一遍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6512" y="302043"/>
            <a:ext cx="8208912" cy="492443"/>
            <a:chOff x="-36512" y="476672"/>
            <a:chExt cx="8352928" cy="492443"/>
          </a:xfrm>
        </p:grpSpPr>
        <p:grpSp>
          <p:nvGrpSpPr>
            <p:cNvPr id="25" name="组合 24"/>
            <p:cNvGrpSpPr/>
            <p:nvPr/>
          </p:nvGrpSpPr>
          <p:grpSpPr>
            <a:xfrm>
              <a:off x="-36512" y="476672"/>
              <a:ext cx="8352928" cy="492443"/>
              <a:chOff x="-36512" y="476672"/>
              <a:chExt cx="8352928" cy="492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36512" y="476672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latin typeface="+mn-ea"/>
                  </a:rPr>
                  <a:t>             </a:t>
                </a:r>
                <a:r>
                  <a:rPr lang="zh-CN" altLang="zh-CN" sz="2600" b="1" dirty="0" smtClean="0">
                    <a:latin typeface="+mn-ea"/>
                  </a:rPr>
                  <a:t>向量</a:t>
                </a:r>
                <a:r>
                  <a:rPr lang="zh-CN" altLang="zh-CN" sz="2600" b="1" dirty="0">
                    <a:latin typeface="+mn-ea"/>
                  </a:rPr>
                  <a:t>组</a:t>
                </a:r>
                <a:r>
                  <a:rPr lang="en-US" altLang="zh-CN" sz="2600" b="1" dirty="0">
                    <a:latin typeface="+mn-ea"/>
                  </a:rPr>
                  <a:t> </a:t>
                </a:r>
                <a:r>
                  <a:rPr lang="en-US" altLang="zh-CN" sz="2600" b="1" dirty="0" smtClean="0">
                    <a:latin typeface="+mn-ea"/>
                  </a:rPr>
                  <a:t>          </a:t>
                </a:r>
                <a:r>
                  <a:rPr lang="zh-CN" altLang="zh-CN" sz="2600" b="1" dirty="0" smtClean="0">
                    <a:latin typeface="+mn-ea"/>
                  </a:rPr>
                  <a:t>线性相关</a:t>
                </a:r>
                <a:r>
                  <a:rPr lang="en-US" altLang="zh-CN" sz="2600" b="1" dirty="0" smtClean="0">
                    <a:latin typeface="+mn-ea"/>
                  </a:rPr>
                  <a:t>   </a:t>
                </a:r>
                <a:r>
                  <a:rPr lang="zh-CN" altLang="zh-CN" sz="2600" b="1" dirty="0" smtClean="0">
                    <a:latin typeface="+mn-ea"/>
                  </a:rPr>
                  <a:t>其中</a:t>
                </a:r>
                <a:endParaRPr lang="zh-CN" altLang="en-US" sz="2600" b="1" dirty="0">
                  <a:latin typeface="+mn-ea"/>
                </a:endParaRP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1752735"/>
                  </p:ext>
                </p:extLst>
              </p:nvPr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15" name="Equation" r:id="rId3" imgW="1676160" imgH="419040" progId="Equation.DSMT4">
                      <p:embed/>
                    </p:oleObj>
                  </mc:Choice>
                  <mc:Fallback>
                    <p:oleObj name="Equation" r:id="rId3" imgW="1676160" imgH="419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620134"/>
                </p:ext>
              </p:extLst>
            </p:nvPr>
          </p:nvGraphicFramePr>
          <p:xfrm>
            <a:off x="6603833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16" name="Equation" r:id="rId5" imgW="393480" imgH="228600" progId="Equation.DSMT4">
                    <p:embed/>
                  </p:oleObj>
                </mc:Choice>
                <mc:Fallback>
                  <p:oleObj name="Equation" r:id="rId5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3833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396524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216" y="734091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至少有一个向量能由其余向量线性表示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1844824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部分</a:t>
            </a:r>
            <a:r>
              <a:rPr lang="zh-CN" altLang="zh-CN" sz="2600" b="1" dirty="0"/>
              <a:t>相关，则整体相关</a:t>
            </a:r>
            <a:r>
              <a:rPr lang="zh-CN" altLang="zh-CN" sz="2600" b="1" dirty="0" smtClean="0"/>
              <a:t>；</a:t>
            </a:r>
            <a:endParaRPr lang="en-US" altLang="zh-CN" sz="2600" b="1" dirty="0"/>
          </a:p>
          <a:p>
            <a:r>
              <a:rPr lang="zh-CN" altLang="zh-CN" sz="2600" b="1" dirty="0" smtClean="0"/>
              <a:t>整体</a:t>
            </a:r>
            <a:r>
              <a:rPr lang="zh-CN" altLang="zh-CN" sz="2600" b="1" dirty="0"/>
              <a:t>无关，则部分无关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42" name="矩形 41"/>
          <p:cNvSpPr/>
          <p:nvPr/>
        </p:nvSpPr>
        <p:spPr>
          <a:xfrm>
            <a:off x="396524" y="169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67544" y="3368605"/>
            <a:ext cx="7776864" cy="492443"/>
            <a:chOff x="467544" y="404664"/>
            <a:chExt cx="7776864" cy="492443"/>
          </a:xfrm>
        </p:grpSpPr>
        <p:sp>
          <p:nvSpPr>
            <p:cNvPr id="44" name="TextBox 43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</a:t>
              </a:r>
              <a:r>
                <a:rPr lang="zh-CN" altLang="zh-CN" sz="2600" b="1" dirty="0" smtClean="0"/>
                <a:t>若</a:t>
              </a:r>
              <a:r>
                <a:rPr lang="en-US" altLang="zh-CN" sz="2600" b="1" dirty="0" smtClean="0"/>
                <a:t>                 </a:t>
              </a:r>
              <a:r>
                <a:rPr lang="zh-CN" altLang="zh-CN" sz="2600" b="1" dirty="0" smtClean="0"/>
                <a:t>线性无关</a:t>
              </a:r>
              <a:r>
                <a:rPr lang="zh-CN" altLang="zh-CN" sz="2600" b="1" dirty="0"/>
                <a:t>，而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    </a:t>
              </a:r>
              <a:r>
                <a:rPr lang="zh-CN" altLang="zh-CN" sz="2600" b="1" dirty="0" smtClean="0"/>
                <a:t>线性</a:t>
              </a:r>
              <a:endParaRPr lang="en-US" altLang="zh-CN" sz="2600" b="1" dirty="0" smtClean="0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760287"/>
                </p:ext>
              </p:extLst>
            </p:nvPr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17" name="Equation" r:id="rId7" imgW="1206360" imgH="419040" progId="Equation.DSMT4">
                    <p:embed/>
                  </p:oleObj>
                </mc:Choice>
                <mc:Fallback>
                  <p:oleObj name="Equation" r:id="rId7" imgW="12063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475211"/>
                </p:ext>
              </p:extLst>
            </p:nvPr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18" name="Equation" r:id="rId9" imgW="1587240" imgH="419040" progId="Equation.DSMT4">
                    <p:embed/>
                  </p:oleObj>
                </mc:Choice>
                <mc:Fallback>
                  <p:oleObj name="Equation" r:id="rId9" imgW="15872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395536" y="3728645"/>
            <a:ext cx="7776864" cy="492443"/>
            <a:chOff x="395536" y="859938"/>
            <a:chExt cx="7776864" cy="492443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557436"/>
                </p:ext>
              </p:extLst>
            </p:nvPr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19" name="Equation" r:id="rId11" imgW="279360" imgH="355320" progId="Equation.DSMT4">
                    <p:embed/>
                  </p:oleObj>
                </mc:Choice>
                <mc:Fallback>
                  <p:oleObj name="Equation" r:id="rId11" imgW="279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434949"/>
                </p:ext>
              </p:extLst>
            </p:nvPr>
          </p:nvGraphicFramePr>
          <p:xfrm>
            <a:off x="2843808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20" name="Equation" r:id="rId13" imgW="1206360" imgH="419040" progId="Equation.DSMT4">
                    <p:embed/>
                  </p:oleObj>
                </mc:Choice>
                <mc:Fallback>
                  <p:oleObj name="Equation" r:id="rId13" imgW="12063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Box 49"/>
            <p:cNvSpPr txBox="1"/>
            <p:nvPr/>
          </p:nvSpPr>
          <p:spPr>
            <a:xfrm>
              <a:off x="395536" y="859938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 smtClean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396524" y="314096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2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552696-9E6E-4128-BDDC-03DEA1C4FA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/>
      <p:bldP spid="41" grpId="0" build="p"/>
      <p:bldP spid="42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898149-D4EC-465C-A97D-D7AEC8F14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1520" y="3140968"/>
            <a:ext cx="8244408" cy="492443"/>
            <a:chOff x="0" y="4285861"/>
            <a:chExt cx="8244408" cy="492443"/>
          </a:xfrm>
        </p:grpSpPr>
        <p:sp>
          <p:nvSpPr>
            <p:cNvPr id="35" name="TextBox 34"/>
            <p:cNvSpPr txBox="1"/>
            <p:nvPr/>
          </p:nvSpPr>
          <p:spPr>
            <a:xfrm>
              <a:off x="0" y="42858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   </a:t>
              </a:r>
              <a:r>
                <a:rPr lang="zh-CN" altLang="zh-CN" sz="2600" b="1" dirty="0" smtClean="0"/>
                <a:t>若向量</a:t>
              </a:r>
              <a:r>
                <a:rPr lang="en-US" altLang="zh-CN" sz="2600" b="1" dirty="0" smtClean="0"/>
                <a:t>    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 smtClean="0"/>
                <a:t>的个数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 smtClean="0"/>
                <a:t>大于向量</a:t>
              </a:r>
              <a:endParaRPr lang="zh-CN" altLang="zh-CN" sz="2600" b="1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530185"/>
                </p:ext>
              </p:extLst>
            </p:nvPr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6" name="Equation" r:id="rId3" imgW="2628720" imgH="419040" progId="Equation.DSMT4">
                    <p:embed/>
                  </p:oleObj>
                </mc:Choice>
                <mc:Fallback>
                  <p:oleObj name="Equation" r:id="rId3" imgW="26287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矩形 36"/>
          <p:cNvSpPr/>
          <p:nvPr/>
        </p:nvSpPr>
        <p:spPr>
          <a:xfrm>
            <a:off x="396524" y="292494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520" y="358462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06640" y="4653513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94529" y="465351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51520" y="5168805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42" name="矩形 41"/>
          <p:cNvSpPr/>
          <p:nvPr/>
        </p:nvSpPr>
        <p:spPr>
          <a:xfrm>
            <a:off x="396524" y="449788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13104"/>
              </p:ext>
            </p:extLst>
          </p:nvPr>
        </p:nvGraphicFramePr>
        <p:xfrm>
          <a:off x="2198712" y="290430"/>
          <a:ext cx="518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7" name="Equation" r:id="rId5" imgW="5181480" imgH="431640" progId="Equation.DSMT4">
                  <p:embed/>
                </p:oleObj>
              </mc:Choice>
              <mc:Fallback>
                <p:oleObj name="Equation" r:id="rId5" imgW="5181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2" y="290430"/>
                        <a:ext cx="518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68726"/>
              </p:ext>
            </p:extLst>
          </p:nvPr>
        </p:nvGraphicFramePr>
        <p:xfrm>
          <a:off x="467544" y="911615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8" name="Equation" r:id="rId7" imgW="2133600" imgH="368300" progId="Equation.DSMT4">
                  <p:embed/>
                </p:oleObj>
              </mc:Choice>
              <mc:Fallback>
                <p:oleObj name="Equation" r:id="rId7" imgW="21336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1615"/>
                        <a:ext cx="2133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30612"/>
              </p:ext>
            </p:extLst>
          </p:nvPr>
        </p:nvGraphicFramePr>
        <p:xfrm>
          <a:off x="2571824" y="879665"/>
          <a:ext cx="581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9" name="Equation" r:id="rId9" imgW="5816520" imgH="431640" progId="Equation.DSMT4">
                  <p:embed/>
                </p:oleObj>
              </mc:Choice>
              <mc:Fallback>
                <p:oleObj name="Equation" r:id="rId9" imgW="5816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824" y="879665"/>
                        <a:ext cx="581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275244"/>
              </p:ext>
            </p:extLst>
          </p:nvPr>
        </p:nvGraphicFramePr>
        <p:xfrm>
          <a:off x="395536" y="1933765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0" name="Equation" r:id="rId11" imgW="2743200" imgH="482400" progId="Equation.DSMT4">
                  <p:embed/>
                </p:oleObj>
              </mc:Choice>
              <mc:Fallback>
                <p:oleObj name="Equation" r:id="rId11" imgW="2743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33765"/>
                        <a:ext cx="274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99963"/>
              </p:ext>
            </p:extLst>
          </p:nvPr>
        </p:nvGraphicFramePr>
        <p:xfrm>
          <a:off x="411163" y="1421003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1" name="Equation" r:id="rId13" imgW="3124080" imgH="419040" progId="Equation.DSMT4">
                  <p:embed/>
                </p:oleObj>
              </mc:Choice>
              <mc:Fallback>
                <p:oleObj name="Equation" r:id="rId13" imgW="312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21003"/>
                        <a:ext cx="3124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01678"/>
              </p:ext>
            </p:extLst>
          </p:nvPr>
        </p:nvGraphicFramePr>
        <p:xfrm>
          <a:off x="4184650" y="1370203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2" name="Equation" r:id="rId15" imgW="2933640" imgH="419040" progId="Equation.DSMT4">
                  <p:embed/>
                </p:oleObj>
              </mc:Choice>
              <mc:Fallback>
                <p:oleObj name="Equation" r:id="rId15" imgW="2933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1370203"/>
                        <a:ext cx="293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51507"/>
              </p:ext>
            </p:extLst>
          </p:nvPr>
        </p:nvGraphicFramePr>
        <p:xfrm>
          <a:off x="4687888" y="1895665"/>
          <a:ext cx="254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3" name="Equation" r:id="rId17" imgW="2539800" imgH="482400" progId="Equation.DSMT4">
                  <p:embed/>
                </p:oleObj>
              </mc:Choice>
              <mc:Fallback>
                <p:oleObj name="Equation" r:id="rId17" imgW="2539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895665"/>
                        <a:ext cx="254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395536" y="188640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2852" y="1958227"/>
            <a:ext cx="1679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（方阵）</a:t>
            </a:r>
            <a:endParaRPr lang="zh-CN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10691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  <p:bldP spid="40" grpId="0"/>
      <p:bldP spid="41" grpId="0"/>
      <p:bldP spid="42" grpId="0" animBg="1"/>
      <p:bldP spid="50" grpId="0" animBg="1"/>
      <p:bldP spid="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1356" y="152269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zh-CN" sz="2600" b="1" dirty="0" smtClean="0"/>
              <a:t>一</a:t>
            </a:r>
            <a:r>
              <a:rPr lang="zh-CN" altLang="en-US" sz="2600" b="1" dirty="0" smtClean="0"/>
              <a:t>：</a:t>
            </a:r>
            <a:endParaRPr lang="zh-CN" alt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595" y="1988840"/>
            <a:ext cx="792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2968496"/>
            <a:ext cx="79198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例  已知向量组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=(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1,0,0)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=(0,1,0)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=(0,0,1)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+mn-ea"/>
              </a:rPr>
              <a:t>线性无关。则向量组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3832592"/>
            <a:ext cx="79198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,1,0,0,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,0,1,0,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,0,0,1,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也</a:t>
            </a:r>
            <a:r>
              <a:rPr lang="zh-CN" altLang="en-US" sz="2600" b="1" dirty="0" smtClean="0">
                <a:latin typeface="+mn-ea"/>
              </a:rPr>
              <a:t>线性无关。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696688"/>
            <a:ext cx="547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zh-CN" altLang="en-US" sz="2600" b="1" dirty="0" smtClean="0"/>
              <a:t>  由已知 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 =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3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8743" y="5301208"/>
            <a:ext cx="2731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ym typeface="Symbol"/>
              </a:rPr>
              <a:t>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3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8035" y="5312821"/>
            <a:ext cx="1436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53B3B3-CC37-478D-BDD6-A7DEDC414EF8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06640" y="416277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 若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>
                <a:solidFill>
                  <a:srgbClr val="FF0000"/>
                </a:solidFill>
              </a:rPr>
              <a:t>线性无关，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4529" y="416277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则扩充分量所得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93156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向量组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>
                <a:solidFill>
                  <a:srgbClr val="FF0000"/>
                </a:solidFill>
              </a:rPr>
              <a:t>依然线性无关。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496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3" grpId="0"/>
      <p:bldP spid="12" grpId="0"/>
      <p:bldP spid="13" grpId="0"/>
      <p:bldP spid="14" grpId="0"/>
      <p:bldP spid="18" grpId="0"/>
      <p:bldP spid="22" grpId="0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2454B8-BDB3-4C93-96CE-42A3C953C1B7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44" y="11663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设</a:t>
            </a:r>
            <a:endParaRPr lang="zh-CN" altLang="zh-C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2836093"/>
            <a:ext cx="583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642266"/>
              </p:ext>
            </p:extLst>
          </p:nvPr>
        </p:nvGraphicFramePr>
        <p:xfrm>
          <a:off x="1835696" y="188640"/>
          <a:ext cx="36687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3" imgW="3441600" imgH="1473120" progId="Equation.DSMT4">
                  <p:embed/>
                </p:oleObj>
              </mc:Choice>
              <mc:Fallback>
                <p:oleObj name="Equation" r:id="rId3" imgW="34416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8640"/>
                        <a:ext cx="366871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49301" y="1844824"/>
            <a:ext cx="200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记</a:t>
            </a:r>
            <a:endParaRPr lang="zh-CN" altLang="zh-CN" sz="2800" b="1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8705"/>
              </p:ext>
            </p:extLst>
          </p:nvPr>
        </p:nvGraphicFramePr>
        <p:xfrm>
          <a:off x="4530700" y="2836093"/>
          <a:ext cx="1841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5" imgW="1726920" imgH="965160" progId="Equation.DSMT4">
                  <p:embed/>
                </p:oleObj>
              </mc:Choice>
              <mc:Fallback>
                <p:oleObj name="Equation" r:id="rId5" imgW="172692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00" y="2836093"/>
                        <a:ext cx="1841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7544" y="4348261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下列结论中：①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线性无关；③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线性相关；④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线性相关，正确的是（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352030"/>
              </p:ext>
            </p:extLst>
          </p:nvPr>
        </p:nvGraphicFramePr>
        <p:xfrm>
          <a:off x="2660997" y="1340768"/>
          <a:ext cx="435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tion" r:id="rId7" imgW="4089240" imgH="1473120" progId="Equation.DSMT4">
                  <p:embed/>
                </p:oleObj>
              </mc:Choice>
              <mc:Fallback>
                <p:oleObj name="Equation" r:id="rId7" imgW="40892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97" y="1340768"/>
                        <a:ext cx="435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04489"/>
              </p:ext>
            </p:extLst>
          </p:nvPr>
        </p:nvGraphicFramePr>
        <p:xfrm>
          <a:off x="1320800" y="2634207"/>
          <a:ext cx="258603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Equation" r:id="rId9" imgW="2425680" imgH="1473120" progId="Equation.DSMT4">
                  <p:embed/>
                </p:oleObj>
              </mc:Choice>
              <mc:Fallback>
                <p:oleObj name="Equation" r:id="rId9" imgW="24256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634207"/>
                        <a:ext cx="2586038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75856" y="5193193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7158" y="947374"/>
            <a:ext cx="7260784" cy="3728190"/>
            <a:chOff x="357158" y="947374"/>
            <a:chExt cx="7260784" cy="3728190"/>
          </a:xfrm>
        </p:grpSpPr>
        <p:sp>
          <p:nvSpPr>
            <p:cNvPr id="24" name="圆角矩形 23"/>
            <p:cNvSpPr/>
            <p:nvPr/>
          </p:nvSpPr>
          <p:spPr>
            <a:xfrm>
              <a:off x="1760026" y="1071545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左大括号 27"/>
            <p:cNvSpPr/>
            <p:nvPr/>
          </p:nvSpPr>
          <p:spPr bwMode="auto">
            <a:xfrm>
              <a:off x="357158" y="947374"/>
              <a:ext cx="1097990" cy="3653598"/>
            </a:xfrm>
            <a:prstGeom prst="lef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760026" y="2388394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76125" y="2512563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掌握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三秩相等定理 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760026" y="3904005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65727" y="1195714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理解最大无关组的定义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88118" y="4028174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会求向量组的秩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5E5388-B727-46C4-88F9-E0A85592CF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+mn-ea"/>
              </a:rPr>
              <a:t>最大无关组与秩的定义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/>
              <a:t>若</a:t>
            </a:r>
            <a:r>
              <a:rPr lang="zh-CN" altLang="zh-CN" sz="2600" b="1" dirty="0"/>
              <a:t>在向量</a:t>
            </a:r>
            <a:r>
              <a:rPr lang="zh-CN" altLang="zh-CN" sz="2600" b="1" dirty="0" smtClean="0"/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中</a:t>
            </a:r>
            <a:r>
              <a:rPr lang="zh-CN" altLang="zh-CN" sz="2600" b="1" dirty="0"/>
              <a:t>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个向量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/>
              <a:t>满足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872407"/>
            <a:ext cx="79538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 smtClean="0">
                <a:solidFill>
                  <a:prstClr val="black"/>
                </a:solidFill>
              </a:rPr>
              <a:t> </a:t>
            </a:r>
            <a:r>
              <a:rPr lang="zh-CN" altLang="zh-CN" sz="2600" b="1" dirty="0" smtClean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最大线性无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关组，</a:t>
            </a:r>
            <a:r>
              <a:rPr lang="zh-CN" altLang="zh-CN" sz="2600" b="1" dirty="0"/>
              <a:t>简称最大无关</a:t>
            </a:r>
            <a:r>
              <a:rPr lang="zh-CN" altLang="zh-CN" sz="2600" b="1" dirty="0" smtClean="0"/>
              <a:t>组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356738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2</a:t>
            </a:r>
            <a:r>
              <a:rPr lang="zh-CN" altLang="en-US" sz="2600" b="1" dirty="0" smtClean="0"/>
              <a:t>）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</a:t>
            </a:r>
            <a:r>
              <a:rPr lang="zh-CN" altLang="en-US" sz="2600" b="1" dirty="0">
                <a:solidFill>
                  <a:srgbClr val="0000CC"/>
                </a:solidFill>
              </a:rPr>
              <a:t>任何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0000CC"/>
                </a:solidFill>
              </a:rPr>
              <a:t>个向量都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线性相关，</a:t>
            </a:r>
            <a:r>
              <a:rPr lang="zh-CN" altLang="en-US" sz="2600" b="1" dirty="0"/>
              <a:t>则</a:t>
            </a:r>
            <a:r>
              <a:rPr lang="zh-CN" altLang="en-US" sz="2600" b="1" dirty="0" smtClean="0"/>
              <a:t>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492896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en-US" sz="2600" b="1" dirty="0">
                <a:latin typeface="+mn-ea"/>
              </a:rPr>
              <a:t>最</a:t>
            </a:r>
            <a:r>
              <a:rPr lang="zh-CN" altLang="zh-CN" sz="2600" b="1" dirty="0" smtClean="0">
                <a:latin typeface="+mn-ea"/>
              </a:rPr>
              <a:t>大</a:t>
            </a:r>
            <a:r>
              <a:rPr lang="zh-CN" altLang="zh-CN" sz="2600" b="1" dirty="0">
                <a:latin typeface="+mn-ea"/>
              </a:rPr>
              <a:t>无关组一般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不</a:t>
            </a:r>
            <a:r>
              <a:rPr lang="zh-CN" altLang="zh-CN" sz="2600" b="1" dirty="0" smtClean="0">
                <a:solidFill>
                  <a:srgbClr val="0000CC"/>
                </a:solidFill>
                <a:latin typeface="+mn-ea"/>
              </a:rPr>
              <a:t>唯一</a:t>
            </a:r>
            <a:endParaRPr lang="zh-CN" altLang="en-US" sz="2200" b="1" dirty="0"/>
          </a:p>
        </p:txBody>
      </p:sp>
      <p:sp>
        <p:nvSpPr>
          <p:cNvPr id="31" name="矩形 30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98" y="-99392"/>
            <a:ext cx="1194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定义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323527" y="258348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607" y="2420888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46" name="矩形 45"/>
          <p:cNvSpPr/>
          <p:nvPr/>
        </p:nvSpPr>
        <p:spPr>
          <a:xfrm>
            <a:off x="293440" y="4129916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312191" y="4070028"/>
            <a:ext cx="803425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例如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59632" y="407881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设向量组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：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1,0,0)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=(0,1,0)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1840" y="4509120"/>
            <a:ext cx="3816424" cy="57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=(0,0,1,)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=(1,1,1)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49411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ym typeface="Symbol"/>
              </a:rPr>
              <a:t>则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的一个最大无关组，同理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4" y="5446965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的最大无关组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952" y="2996952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en-US" sz="2600" b="1" dirty="0">
                <a:latin typeface="+mn-ea"/>
              </a:rPr>
              <a:t>最</a:t>
            </a:r>
            <a:r>
              <a:rPr lang="zh-CN" altLang="en-US" sz="2600" b="1" dirty="0" smtClean="0">
                <a:latin typeface="+mn-ea"/>
              </a:rPr>
              <a:t>大无关组中所含向量的个数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+mn-ea"/>
              </a:rPr>
              <a:t>是唯一的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3573016"/>
            <a:ext cx="7488832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）唯一的个数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称为向量组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的秩。</a:t>
            </a:r>
            <a:endParaRPr lang="zh-CN" altLang="zh-CN" sz="2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）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线性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无关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55143A-3FD4-452F-8DA2-B8B342020C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30" grpId="0"/>
      <p:bldP spid="35" grpId="0" animBg="1"/>
      <p:bldP spid="36" grpId="0"/>
      <p:bldP spid="46" grpId="0" animBg="1"/>
      <p:bldP spid="47" grpId="0"/>
      <p:bldP spid="48" grpId="0"/>
      <p:bldP spid="49" grpId="0"/>
      <p:bldP spid="50" grpId="0"/>
      <p:bldP spid="51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-27384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+mn-ea"/>
              </a:rPr>
              <a:t>最大无关组的定义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/>
              <a:t>若</a:t>
            </a:r>
            <a:r>
              <a:rPr lang="zh-CN" altLang="zh-CN" sz="2600" b="1" dirty="0"/>
              <a:t>在向量</a:t>
            </a:r>
            <a:r>
              <a:rPr lang="zh-CN" altLang="zh-CN" sz="2600" b="1" dirty="0" smtClean="0"/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中</a:t>
            </a:r>
            <a:r>
              <a:rPr lang="zh-CN" altLang="zh-CN" sz="2600" b="1" dirty="0"/>
              <a:t>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个向量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/>
              <a:t>满足</a:t>
            </a:r>
            <a:endParaRPr lang="zh-CN" alt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1412776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2</a:t>
            </a:r>
            <a:r>
              <a:rPr lang="zh-CN" altLang="en-US" sz="2600" b="1" dirty="0" smtClean="0">
                <a:sym typeface="Symbol"/>
              </a:rPr>
              <a:t>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表示</a:t>
            </a:r>
            <a:endParaRPr lang="zh-CN" altLang="en-US" sz="2600" b="1" dirty="0"/>
          </a:p>
        </p:txBody>
      </p:sp>
      <p:sp>
        <p:nvSpPr>
          <p:cNvPr id="20" name="矩形 19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1</a:t>
            </a:r>
            <a:r>
              <a:rPr lang="zh-CN" altLang="en-US" sz="2600" b="1" dirty="0" smtClean="0">
                <a:sym typeface="Symbol"/>
              </a:rPr>
              <a:t> 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 smtClean="0"/>
              <a:t>线性</a:t>
            </a:r>
            <a:r>
              <a:rPr lang="zh-CN" altLang="en-US" sz="2600" b="1" dirty="0" smtClean="0"/>
              <a:t>无关</a:t>
            </a:r>
            <a:endParaRPr lang="zh-CN" alt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9598" y="-99392"/>
            <a:ext cx="1194049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872407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/>
              <a:t>最大线性无</a:t>
            </a:r>
            <a:r>
              <a:rPr lang="zh-CN" altLang="en-US" sz="2600" b="1" dirty="0"/>
              <a:t>关</a:t>
            </a:r>
            <a:r>
              <a:rPr lang="zh-CN" altLang="en-US" sz="2600" b="1" dirty="0" smtClean="0"/>
              <a:t>组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74AAB1-6F74-41B9-8358-4B7C705D962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5" y="3040504"/>
            <a:ext cx="7828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中任意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个线性无关的向量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         都是最大无关组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sym typeface="Symbol"/>
              </a:rPr>
              <a:t> </a:t>
            </a:r>
            <a:endParaRPr lang="zh-CN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348880"/>
            <a:ext cx="66967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+mn-ea"/>
              </a:rPr>
              <a:t>定义</a:t>
            </a:r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和定义</a:t>
            </a:r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是</a:t>
            </a:r>
            <a:r>
              <a:rPr lang="zh-CN" altLang="en-US" sz="2600" b="1" dirty="0" smtClean="0">
                <a:latin typeface="+mn-ea"/>
              </a:rPr>
              <a:t>最</a:t>
            </a:r>
            <a:r>
              <a:rPr lang="zh-CN" altLang="zh-CN" sz="2600" b="1" dirty="0" smtClean="0">
                <a:latin typeface="+mn-ea"/>
              </a:rPr>
              <a:t>大</a:t>
            </a:r>
            <a:r>
              <a:rPr lang="zh-CN" altLang="zh-CN" sz="2600" b="1" dirty="0">
                <a:latin typeface="+mn-ea"/>
              </a:rPr>
              <a:t>无关</a:t>
            </a:r>
            <a:r>
              <a:rPr lang="zh-CN" altLang="zh-CN" sz="2600" b="1" dirty="0" smtClean="0">
                <a:latin typeface="+mn-ea"/>
              </a:rPr>
              <a:t>组</a:t>
            </a:r>
            <a:r>
              <a:rPr lang="zh-CN" altLang="en-US" sz="2600" b="1" dirty="0" smtClean="0">
                <a:latin typeface="+mn-ea"/>
              </a:rPr>
              <a:t>的两个等价定义</a:t>
            </a:r>
            <a:endParaRPr lang="zh-CN" altLang="en-US" sz="2200" b="1" dirty="0"/>
          </a:p>
        </p:txBody>
      </p:sp>
      <p:sp>
        <p:nvSpPr>
          <p:cNvPr id="35" name="矩形 34"/>
          <p:cNvSpPr/>
          <p:nvPr/>
        </p:nvSpPr>
        <p:spPr>
          <a:xfrm>
            <a:off x="323527" y="2439472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607" y="2276872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19" y="3068960"/>
            <a:ext cx="7972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等价性证明：首先证明，若定义</a:t>
            </a:r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成立，则定义</a:t>
            </a:r>
            <a:r>
              <a:rPr lang="en-US" altLang="zh-CN" sz="2600" b="1" dirty="0" smtClean="0">
                <a:latin typeface="+mn-ea"/>
              </a:rPr>
              <a:t>2 </a:t>
            </a:r>
            <a:r>
              <a:rPr lang="zh-CN" altLang="en-US" sz="2600" b="1" dirty="0" smtClean="0">
                <a:latin typeface="+mn-ea"/>
              </a:rPr>
              <a:t>一定成立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3789040"/>
            <a:ext cx="78488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若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 smtClean="0"/>
              <a:t>线性相关，则对于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 smtClean="0">
                <a:sym typeface="Symbol"/>
              </a:rPr>
              <a:t>，有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 线性相关，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5536" y="4937686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故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</a:t>
            </a:r>
            <a:r>
              <a:rPr lang="zh-CN" altLang="en-US" sz="2600" b="1" dirty="0" smtClean="0"/>
              <a:t>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 smtClean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 smtClean="0"/>
              <a:t>都可以由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线性表示</a:t>
            </a:r>
            <a:endParaRPr lang="zh-CN" altLang="en-US" sz="2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-27384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+mn-ea"/>
              </a:rPr>
              <a:t>最大无关组的定义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/>
              <a:t>若</a:t>
            </a:r>
            <a:r>
              <a:rPr lang="zh-CN" altLang="zh-CN" sz="2600" b="1" dirty="0"/>
              <a:t>在向量</a:t>
            </a:r>
            <a:r>
              <a:rPr lang="zh-CN" altLang="zh-CN" sz="2600" b="1" dirty="0" smtClean="0"/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中</a:t>
            </a:r>
            <a:r>
              <a:rPr lang="zh-CN" altLang="zh-CN" sz="2600" b="1" dirty="0"/>
              <a:t>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个向量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/>
              <a:t>满足</a:t>
            </a:r>
            <a:endParaRPr lang="zh-CN" alt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1412776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2</a:t>
            </a:r>
            <a:r>
              <a:rPr lang="zh-CN" altLang="en-US" sz="2600" b="1" dirty="0" smtClean="0">
                <a:sym typeface="Symbol"/>
              </a:rPr>
              <a:t>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表示</a:t>
            </a:r>
            <a:endParaRPr lang="zh-CN" altLang="en-US" sz="2600" b="1" dirty="0"/>
          </a:p>
        </p:txBody>
      </p:sp>
      <p:sp>
        <p:nvSpPr>
          <p:cNvPr id="20" name="矩形 19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/>
              <a:t>1</a:t>
            </a:r>
            <a:r>
              <a:rPr lang="zh-CN" altLang="en-US" sz="2600" b="1" dirty="0" smtClean="0">
                <a:sym typeface="Symbol"/>
              </a:rPr>
              <a:t> 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 smtClean="0"/>
              <a:t>线性</a:t>
            </a:r>
            <a:r>
              <a:rPr lang="zh-CN" altLang="en-US" sz="2600" b="1" dirty="0" smtClean="0"/>
              <a:t>无关</a:t>
            </a:r>
            <a:endParaRPr lang="zh-CN" alt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9598" y="-99392"/>
            <a:ext cx="1194049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872407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/>
              <a:t>最大线性无</a:t>
            </a:r>
            <a:r>
              <a:rPr lang="zh-CN" altLang="en-US" sz="2600" b="1" dirty="0"/>
              <a:t>关</a:t>
            </a:r>
            <a:r>
              <a:rPr lang="zh-CN" altLang="en-US" sz="2600" b="1" dirty="0" smtClean="0"/>
              <a:t>组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74AAB1-6F74-41B9-8358-4B7C705D962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/14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  <p:bldP spid="36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5300</TotalTime>
  <Words>1993</Words>
  <Application>Microsoft Office PowerPoint</Application>
  <PresentationFormat>全屏显示(4:3)</PresentationFormat>
  <Paragraphs>358</Paragraphs>
  <Slides>17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主题2</vt:lpstr>
      <vt:lpstr>1_主题2</vt:lpstr>
      <vt:lpstr>2_主题2</vt:lpstr>
      <vt:lpstr>3_主题2</vt:lpstr>
      <vt:lpstr>Equation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Microsoft</cp:lastModifiedBy>
  <cp:revision>359</cp:revision>
  <dcterms:created xsi:type="dcterms:W3CDTF">2015-01-05T18:34:44Z</dcterms:created>
  <dcterms:modified xsi:type="dcterms:W3CDTF">2023-03-28T01:42:17Z</dcterms:modified>
</cp:coreProperties>
</file>