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78" r:id="rId2"/>
    <p:sldId id="257" r:id="rId3"/>
    <p:sldId id="306" r:id="rId4"/>
    <p:sldId id="318" r:id="rId5"/>
    <p:sldId id="367" r:id="rId6"/>
    <p:sldId id="319" r:id="rId7"/>
    <p:sldId id="313" r:id="rId8"/>
    <p:sldId id="358" r:id="rId9"/>
    <p:sldId id="320" r:id="rId10"/>
    <p:sldId id="359" r:id="rId11"/>
    <p:sldId id="321" r:id="rId12"/>
    <p:sldId id="324" r:id="rId13"/>
    <p:sldId id="360" r:id="rId14"/>
    <p:sldId id="365" r:id="rId15"/>
    <p:sldId id="338" r:id="rId16"/>
    <p:sldId id="331" r:id="rId17"/>
    <p:sldId id="351" r:id="rId18"/>
    <p:sldId id="348" r:id="rId19"/>
    <p:sldId id="349" r:id="rId20"/>
    <p:sldId id="332" r:id="rId21"/>
    <p:sldId id="335" r:id="rId22"/>
    <p:sldId id="375" r:id="rId23"/>
    <p:sldId id="378" r:id="rId24"/>
    <p:sldId id="340" r:id="rId25"/>
    <p:sldId id="379" r:id="rId26"/>
    <p:sldId id="352" r:id="rId27"/>
    <p:sldId id="336" r:id="rId28"/>
    <p:sldId id="354" r:id="rId29"/>
    <p:sldId id="341" r:id="rId30"/>
    <p:sldId id="353" r:id="rId31"/>
    <p:sldId id="369" r:id="rId32"/>
    <p:sldId id="373" r:id="rId33"/>
    <p:sldId id="350" r:id="rId34"/>
    <p:sldId id="344" r:id="rId35"/>
    <p:sldId id="355" r:id="rId36"/>
    <p:sldId id="356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0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3" autoAdjust="0"/>
    <p:restoredTop sz="95475" autoAdjust="0"/>
  </p:normalViewPr>
  <p:slideViewPr>
    <p:cSldViewPr>
      <p:cViewPr varScale="1">
        <p:scale>
          <a:sx n="85" d="100"/>
          <a:sy n="85" d="100"/>
        </p:scale>
        <p:origin x="-17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2" y="8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CACDFE00-D4DF-4E37-9DFB-9E9ABDB435D5}" type="presOf" srcId="{A4DBE9E6-97EB-4725-A2C1-3C97D390DE6E}" destId="{CD4B3101-F142-4E5E-B80A-8D9996F097C7}" srcOrd="0" destOrd="0" presId="urn:microsoft.com/office/officeart/2005/8/layout/venn1"/>
    <dgm:cxn modelId="{626B9FA2-E52E-4EFA-AD5B-5603553AA250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A15A41C-DD85-4215-B393-0D4383E8719B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E4A8B910-7DC5-4498-B653-ED8CD969E762}" type="presOf" srcId="{B9B3E140-8B8D-4175-BD94-00D1649702AA}" destId="{6DAFA64C-DC3D-43CC-9306-9A83B9F4FF30}" srcOrd="0" destOrd="0" presId="urn:microsoft.com/office/officeart/2005/8/layout/venn1"/>
    <dgm:cxn modelId="{F65E01D4-84DB-4CA5-BA60-8443B53B2228}" type="presOf" srcId="{737B5EC5-D0D2-4529-A675-2479ADB7512A}" destId="{4470F79F-6492-40EA-A900-0CDDBA36E791}" srcOrd="0" destOrd="0" presId="urn:microsoft.com/office/officeart/2005/8/layout/venn1"/>
    <dgm:cxn modelId="{32E45583-30B3-4CB5-9F10-D1BA3BED1BAB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40F57946-834F-4B00-830D-16492F0C7E10}" type="presOf" srcId="{938154DC-7DEC-4435-8AEE-F287F60DA644}" destId="{A319629E-037B-4B5B-8915-441F51FA60BC}" srcOrd="0" destOrd="0" presId="urn:microsoft.com/office/officeart/2005/8/layout/venn1"/>
    <dgm:cxn modelId="{84B398AF-C332-4669-B155-A5A1A95EAA76}" type="presOf" srcId="{AABD46EF-623D-4EC1-9905-9F9517C84035}" destId="{8A8110AF-7FCF-4E47-932E-B9CB33926204}" srcOrd="0" destOrd="0" presId="urn:microsoft.com/office/officeart/2005/8/layout/venn1"/>
    <dgm:cxn modelId="{42CFB953-709D-4E12-99D7-4ADB18F8B6F2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D1777B7E-75B9-48D5-B754-1A31DB1E4556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7187753A-D341-4357-8363-627E537FDC9F}" type="presOf" srcId="{EF24F56F-F948-4FAE-A21B-C908CFF0947F}" destId="{04E584C8-CAF4-4F3A-A494-457051CBD1BA}" srcOrd="0" destOrd="0" presId="urn:microsoft.com/office/officeart/2005/8/layout/venn1"/>
    <dgm:cxn modelId="{4CFEDEA7-0223-45E4-BCA9-66CF199F855F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FBBC3CA3-4404-4E1F-895A-F0AA1D1ADD95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8BC806CE-5D10-402C-B98E-5D5BD70694ED}" type="presOf" srcId="{21F9EB01-2DBC-4DE3-BF4F-D736561A8F50}" destId="{EDBBB33F-27B5-48AE-A61C-C9DE23066AD1}" srcOrd="0" destOrd="0" presId="urn:microsoft.com/office/officeart/2005/8/layout/venn1"/>
    <dgm:cxn modelId="{E5BF89F8-AED4-40F0-A038-B02ACDAEF51F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E7DEFAB4-F0EC-4915-AD25-661000EBAFE9}" type="presOf" srcId="{0E6DF1C2-1746-482F-BF52-CD765E80A365}" destId="{171034FF-3396-4AA1-9482-05BACFB2D723}" srcOrd="0" destOrd="0" presId="urn:microsoft.com/office/officeart/2005/8/layout/venn1"/>
    <dgm:cxn modelId="{127C4665-C630-45C7-B090-503B262832D0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3A890017-D792-4232-BEDE-4B317DB110E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0876D198-592D-4060-86D3-E50C09A3D77D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852704F6-7C61-4756-B034-6A3892C13F2C}" type="presOf" srcId="{8A5913D2-4896-41F8-9856-90C73F67022D}" destId="{6F917F00-94F3-4752-A2F0-5E137890CEB8}" srcOrd="0" destOrd="0" presId="urn:microsoft.com/office/officeart/2005/8/layout/venn1"/>
    <dgm:cxn modelId="{C9F90FF8-FC57-444F-93B6-6F515FB6BFA0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4894AC1F-74A7-4951-B930-63BEF9C6DBD0}" type="presOf" srcId="{B9B3E140-8B8D-4175-BD94-00D1649702AA}" destId="{6DAFA64C-DC3D-43CC-9306-9A83B9F4FF30}" srcOrd="0" destOrd="0" presId="urn:microsoft.com/office/officeart/2005/8/layout/venn1"/>
    <dgm:cxn modelId="{2276F377-D2EA-4B69-9DE6-85F3DF1E2C97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90DD4AC7-8FBC-4582-990E-98734A2BDB26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F9FC372E-6EB7-485E-B3B1-B27137F8163A}" type="presOf" srcId="{AABD46EF-623D-4EC1-9905-9F9517C84035}" destId="{8A8110AF-7FCF-4E47-932E-B9CB33926204}" srcOrd="0" destOrd="0" presId="urn:microsoft.com/office/officeart/2005/8/layout/venn1"/>
    <dgm:cxn modelId="{E6A33E23-C9D2-4C30-BD69-3196A702D06D}" type="presOf" srcId="{938154DC-7DEC-4435-8AEE-F287F60DA644}" destId="{A319629E-037B-4B5B-8915-441F51FA60BC}" srcOrd="0" destOrd="0" presId="urn:microsoft.com/office/officeart/2005/8/layout/venn1"/>
    <dgm:cxn modelId="{86D9153F-59EC-4FDF-8383-3EB6972124A5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420B8CD0-C6AA-42E2-98EE-04E7A26F0E42}" type="presOf" srcId="{45ECB1DE-4976-41EA-BF4A-BA9625218151}" destId="{61DA2F6A-A3A4-47F6-9631-E32DDDDECDEE}" srcOrd="0" destOrd="0" presId="urn:microsoft.com/office/officeart/2005/8/layout/venn1"/>
    <dgm:cxn modelId="{463CA459-D7D8-4767-91ED-E118E03A65D5}" type="presOf" srcId="{EF24F56F-F948-4FAE-A21B-C908CFF0947F}" destId="{04E584C8-CAF4-4F3A-A494-457051CBD1BA}" srcOrd="0" destOrd="0" presId="urn:microsoft.com/office/officeart/2005/8/layout/venn1"/>
    <dgm:cxn modelId="{383BDAE4-D52A-4CF9-827B-AE298A2CECC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65072421-3C37-4108-9D66-57CC440CBC2B}" type="presOf" srcId="{21F9EB01-2DBC-4DE3-BF4F-D736561A8F50}" destId="{EDBBB33F-27B5-48AE-A61C-C9DE23066AD1}" srcOrd="0" destOrd="0" presId="urn:microsoft.com/office/officeart/2005/8/layout/venn1"/>
    <dgm:cxn modelId="{75F8C7F8-E5F0-4ABC-957F-ED85EF6AAF4F}" type="presOf" srcId="{CE6CFCA0-C49C-4951-BE4A-2894AF7F0369}" destId="{7B1E7C52-CF18-48B2-BB65-024F73E359D3}" srcOrd="0" destOrd="0" presId="urn:microsoft.com/office/officeart/2005/8/layout/venn1"/>
    <dgm:cxn modelId="{7EE2F8CB-8200-4C0F-B578-E9D48C28D057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98B53646-7F3C-40B6-87C4-D47A3AD25C40}" type="presOf" srcId="{0E6DF1C2-1746-482F-BF52-CD765E80A365}" destId="{171034FF-3396-4AA1-9482-05BACFB2D723}" srcOrd="0" destOrd="0" presId="urn:microsoft.com/office/officeart/2005/8/layout/venn1"/>
    <dgm:cxn modelId="{23AB7004-FA89-4CC3-991D-57C0DAB2C03F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3EA04CA1-46EB-437A-A171-EF451E7E851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jpeg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7" Type="http://schemas.openxmlformats.org/officeDocument/2006/relationships/image" Target="../media/image100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E0786-8871-4BB3-9246-1774C87B952E}" type="datetimeFigureOut">
              <a:rPr lang="zh-CN" altLang="en-US" smtClean="0"/>
              <a:pPr/>
              <a:t>2022/11/8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825C2-1FC4-40EE-81DF-62C5C6DC38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3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33" Type="http://schemas.microsoft.com/office/2007/relationships/hdphoto" Target="../media/hdphoto1.wdp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35056" y="66938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-28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494A7-247B-4BBC-A95A-8BB7275E709A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3872" y="6088211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88211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-28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AAD3-83C6-41C0-9435-DF06314D2EE7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3872" y="6088211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88211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89254437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8432348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27094685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62536053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85966391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8420896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-28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43C30-8AD7-4B27-AB42-C1C461ADCC47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3872" y="6088211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88211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3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1357739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160715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79707298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816843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26113504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5351202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2"/>
          </p:nvPr>
        </p:nvSpPr>
        <p:spPr>
          <a:xfrm>
            <a:off x="-28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92F39-CD4F-4AC2-8B5E-0B2473C18F2E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3872" y="6088211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88211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7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-28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0DD8A-A328-4E59-B15F-F7A92CBF450F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3872" y="6088211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88211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7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-28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6997-153B-47A7-B5FC-E5E2E330CC68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3872" y="6088211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08520" y="6088211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9" r:id="rId4"/>
    <p:sldLayoutId id="2147483670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0.tmp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30.tmp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30.tmp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5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3.wmf"/><Relationship Id="rId17" Type="http://schemas.openxmlformats.org/officeDocument/2006/relationships/image" Target="../media/image75.jpe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9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97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9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0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0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image" Target="../media/image115.wmf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oleObject" Target="../embeddings/oleObject118.bin"/><Relationship Id="rId2" Type="http://schemas.openxmlformats.org/officeDocument/2006/relationships/tags" Target="../tags/tag56.xml"/><Relationship Id="rId16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10" Type="http://schemas.openxmlformats.org/officeDocument/2006/relationships/tags" Target="../tags/tag64.xml"/><Relationship Id="rId19" Type="http://schemas.openxmlformats.org/officeDocument/2006/relationships/image" Target="../media/image30.tmp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image" Target="../media/image116.wmf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oleObject" Target="../embeddings/oleObject119.bin"/><Relationship Id="rId2" Type="http://schemas.openxmlformats.org/officeDocument/2006/relationships/tags" Target="../tags/tag70.xml"/><Relationship Id="rId16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image" Target="../media/image30.tmp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1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5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27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29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5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0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6.wmf"/><Relationship Id="rId26" Type="http://schemas.openxmlformats.org/officeDocument/2006/relationships/image" Target="../media/image50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49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30.tmp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997592" y="128500"/>
            <a:ext cx="3302150" cy="850993"/>
          </a:xfrm>
          <a:prstGeom prst="rect">
            <a:avLst/>
          </a:prstGeom>
          <a:solidFill>
            <a:srgbClr val="7BC14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rot="5400000">
            <a:off x="449843" y="2720093"/>
            <a:ext cx="3809895" cy="1832890"/>
            <a:chOff x="2346280" y="2992831"/>
            <a:chExt cx="4451440" cy="2856114"/>
          </a:xfrm>
        </p:grpSpPr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2346280" y="3979558"/>
              <a:ext cx="4451440" cy="1465666"/>
            </a:xfrm>
            <a:prstGeom prst="ellipse">
              <a:avLst/>
            </a:prstGeom>
            <a:gradFill rotWithShape="1">
              <a:gsLst>
                <a:gs pos="0">
                  <a:sysClr val="windowText" lastClr="000000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126582" y="2992831"/>
              <a:ext cx="3323400" cy="2856114"/>
              <a:chOff x="2928467" y="2992831"/>
              <a:chExt cx="3323400" cy="2856114"/>
            </a:xfrm>
          </p:grpSpPr>
          <p:grpSp>
            <p:nvGrpSpPr>
              <p:cNvPr id="5" name="Group 6"/>
              <p:cNvGrpSpPr>
                <a:grpSpLocks/>
              </p:cNvGrpSpPr>
              <p:nvPr/>
            </p:nvGrpSpPr>
            <p:grpSpPr bwMode="auto">
              <a:xfrm>
                <a:off x="3135605" y="3400293"/>
                <a:ext cx="3116262" cy="2448652"/>
                <a:chOff x="3216" y="2933"/>
                <a:chExt cx="1089" cy="856"/>
              </a:xfrm>
            </p:grpSpPr>
            <p:sp>
              <p:nvSpPr>
                <p:cNvPr id="7" name="Oval 9"/>
                <p:cNvSpPr>
                  <a:spLocks noChangeArrowheads="1"/>
                </p:cNvSpPr>
                <p:nvPr/>
              </p:nvSpPr>
              <p:spPr bwMode="auto">
                <a:xfrm flipV="1">
                  <a:off x="3332" y="3607"/>
                  <a:ext cx="183" cy="182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" lastClr="FFFFFF">
                        <a:alpha val="29999"/>
                      </a:sysClr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10800000"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</a:endParaRPr>
                </a:p>
              </p:txBody>
            </p:sp>
            <p:grpSp>
              <p:nvGrpSpPr>
                <p:cNvPr id="8" name="Group 10"/>
                <p:cNvGrpSpPr>
                  <a:grpSpLocks/>
                </p:cNvGrpSpPr>
                <p:nvPr/>
              </p:nvGrpSpPr>
              <p:grpSpPr bwMode="auto">
                <a:xfrm>
                  <a:off x="3216" y="2933"/>
                  <a:ext cx="1089" cy="688"/>
                  <a:chOff x="1719" y="2976"/>
                  <a:chExt cx="1089" cy="688"/>
                </a:xfrm>
              </p:grpSpPr>
              <p:sp>
                <p:nvSpPr>
                  <p:cNvPr id="9" name="Freeform 11"/>
                  <p:cNvSpPr>
                    <a:spLocks/>
                  </p:cNvSpPr>
                  <p:nvPr/>
                </p:nvSpPr>
                <p:spPr bwMode="auto">
                  <a:xfrm>
                    <a:off x="1719" y="2983"/>
                    <a:ext cx="1089" cy="681"/>
                  </a:xfrm>
                  <a:custGeom>
                    <a:avLst/>
                    <a:gdLst>
                      <a:gd name="T0" fmla="*/ 637 w 1862"/>
                      <a:gd name="T1" fmla="*/ 318 h 1164"/>
                      <a:gd name="T2" fmla="*/ 635 w 1862"/>
                      <a:gd name="T3" fmla="*/ 326 h 1164"/>
                      <a:gd name="T4" fmla="*/ 630 w 1862"/>
                      <a:gd name="T5" fmla="*/ 335 h 1164"/>
                      <a:gd name="T6" fmla="*/ 622 w 1862"/>
                      <a:gd name="T7" fmla="*/ 342 h 1164"/>
                      <a:gd name="T8" fmla="*/ 612 w 1862"/>
                      <a:gd name="T9" fmla="*/ 349 h 1164"/>
                      <a:gd name="T10" fmla="*/ 582 w 1862"/>
                      <a:gd name="T11" fmla="*/ 363 h 1164"/>
                      <a:gd name="T12" fmla="*/ 543 w 1862"/>
                      <a:gd name="T13" fmla="*/ 374 h 1164"/>
                      <a:gd name="T14" fmla="*/ 497 w 1862"/>
                      <a:gd name="T15" fmla="*/ 385 h 1164"/>
                      <a:gd name="T16" fmla="*/ 443 w 1862"/>
                      <a:gd name="T17" fmla="*/ 391 h 1164"/>
                      <a:gd name="T18" fmla="*/ 382 w 1862"/>
                      <a:gd name="T19" fmla="*/ 396 h 1164"/>
                      <a:gd name="T20" fmla="*/ 318 w 1862"/>
                      <a:gd name="T21" fmla="*/ 398 h 1164"/>
                      <a:gd name="T22" fmla="*/ 286 w 1862"/>
                      <a:gd name="T23" fmla="*/ 398 h 1164"/>
                      <a:gd name="T24" fmla="*/ 223 w 1862"/>
                      <a:gd name="T25" fmla="*/ 394 h 1164"/>
                      <a:gd name="T26" fmla="*/ 167 w 1862"/>
                      <a:gd name="T27" fmla="*/ 388 h 1164"/>
                      <a:gd name="T28" fmla="*/ 116 w 1862"/>
                      <a:gd name="T29" fmla="*/ 380 h 1164"/>
                      <a:gd name="T30" fmla="*/ 73 w 1862"/>
                      <a:gd name="T31" fmla="*/ 369 h 1164"/>
                      <a:gd name="T32" fmla="*/ 39 w 1862"/>
                      <a:gd name="T33" fmla="*/ 357 h 1164"/>
                      <a:gd name="T34" fmla="*/ 19 w 1862"/>
                      <a:gd name="T35" fmla="*/ 346 h 1164"/>
                      <a:gd name="T36" fmla="*/ 11 w 1862"/>
                      <a:gd name="T37" fmla="*/ 338 h 1164"/>
                      <a:gd name="T38" fmla="*/ 4 w 1862"/>
                      <a:gd name="T39" fmla="*/ 331 h 1164"/>
                      <a:gd name="T40" fmla="*/ 1 w 1862"/>
                      <a:gd name="T41" fmla="*/ 322 h 1164"/>
                      <a:gd name="T42" fmla="*/ 0 w 1862"/>
                      <a:gd name="T43" fmla="*/ 318 h 1164"/>
                      <a:gd name="T44" fmla="*/ 1 w 1862"/>
                      <a:gd name="T45" fmla="*/ 286 h 1164"/>
                      <a:gd name="T46" fmla="*/ 6 w 1862"/>
                      <a:gd name="T47" fmla="*/ 254 h 1164"/>
                      <a:gd name="T48" fmla="*/ 15 w 1862"/>
                      <a:gd name="T49" fmla="*/ 224 h 1164"/>
                      <a:gd name="T50" fmla="*/ 25 w 1862"/>
                      <a:gd name="T51" fmla="*/ 194 h 1164"/>
                      <a:gd name="T52" fmla="*/ 39 w 1862"/>
                      <a:gd name="T53" fmla="*/ 166 h 1164"/>
                      <a:gd name="T54" fmla="*/ 54 w 1862"/>
                      <a:gd name="T55" fmla="*/ 140 h 1164"/>
                      <a:gd name="T56" fmla="*/ 73 w 1862"/>
                      <a:gd name="T57" fmla="*/ 116 h 1164"/>
                      <a:gd name="T58" fmla="*/ 93 w 1862"/>
                      <a:gd name="T59" fmla="*/ 93 h 1164"/>
                      <a:gd name="T60" fmla="*/ 116 w 1862"/>
                      <a:gd name="T61" fmla="*/ 73 h 1164"/>
                      <a:gd name="T62" fmla="*/ 140 w 1862"/>
                      <a:gd name="T63" fmla="*/ 54 h 1164"/>
                      <a:gd name="T64" fmla="*/ 167 w 1862"/>
                      <a:gd name="T65" fmla="*/ 39 h 1164"/>
                      <a:gd name="T66" fmla="*/ 194 w 1862"/>
                      <a:gd name="T67" fmla="*/ 25 h 1164"/>
                      <a:gd name="T68" fmla="*/ 223 w 1862"/>
                      <a:gd name="T69" fmla="*/ 15 h 1164"/>
                      <a:gd name="T70" fmla="*/ 254 w 1862"/>
                      <a:gd name="T71" fmla="*/ 6 h 1164"/>
                      <a:gd name="T72" fmla="*/ 286 w 1862"/>
                      <a:gd name="T73" fmla="*/ 1 h 1164"/>
                      <a:gd name="T74" fmla="*/ 318 w 1862"/>
                      <a:gd name="T75" fmla="*/ 0 h 1164"/>
                      <a:gd name="T76" fmla="*/ 335 w 1862"/>
                      <a:gd name="T77" fmla="*/ 0 h 1164"/>
                      <a:gd name="T78" fmla="*/ 367 w 1862"/>
                      <a:gd name="T79" fmla="*/ 4 h 1164"/>
                      <a:gd name="T80" fmla="*/ 398 w 1862"/>
                      <a:gd name="T81" fmla="*/ 9 h 1164"/>
                      <a:gd name="T82" fmla="*/ 428 w 1862"/>
                      <a:gd name="T83" fmla="*/ 19 h 1164"/>
                      <a:gd name="T84" fmla="*/ 456 w 1862"/>
                      <a:gd name="T85" fmla="*/ 32 h 1164"/>
                      <a:gd name="T86" fmla="*/ 484 w 1862"/>
                      <a:gd name="T87" fmla="*/ 46 h 1164"/>
                      <a:gd name="T88" fmla="*/ 509 w 1862"/>
                      <a:gd name="T89" fmla="*/ 63 h 1164"/>
                      <a:gd name="T90" fmla="*/ 532 w 1862"/>
                      <a:gd name="T91" fmla="*/ 83 h 1164"/>
                      <a:gd name="T92" fmla="*/ 554 w 1862"/>
                      <a:gd name="T93" fmla="*/ 104 h 1164"/>
                      <a:gd name="T94" fmla="*/ 573 w 1862"/>
                      <a:gd name="T95" fmla="*/ 128 h 1164"/>
                      <a:gd name="T96" fmla="*/ 590 w 1862"/>
                      <a:gd name="T97" fmla="*/ 153 h 1164"/>
                      <a:gd name="T98" fmla="*/ 605 w 1862"/>
                      <a:gd name="T99" fmla="*/ 180 h 1164"/>
                      <a:gd name="T100" fmla="*/ 618 w 1862"/>
                      <a:gd name="T101" fmla="*/ 209 h 1164"/>
                      <a:gd name="T102" fmla="*/ 626 w 1862"/>
                      <a:gd name="T103" fmla="*/ 239 h 1164"/>
                      <a:gd name="T104" fmla="*/ 633 w 1862"/>
                      <a:gd name="T105" fmla="*/ 270 h 1164"/>
                      <a:gd name="T106" fmla="*/ 636 w 1862"/>
                      <a:gd name="T107" fmla="*/ 302 h 1164"/>
                      <a:gd name="T108" fmla="*/ 637 w 1862"/>
                      <a:gd name="T109" fmla="*/ 318 h 116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1862"/>
                      <a:gd name="T166" fmla="*/ 0 h 1164"/>
                      <a:gd name="T167" fmla="*/ 1862 w 1862"/>
                      <a:gd name="T168" fmla="*/ 1164 h 1164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1862" h="1164">
                        <a:moveTo>
                          <a:pt x="1862" y="930"/>
                        </a:moveTo>
                        <a:lnTo>
                          <a:pt x="1862" y="930"/>
                        </a:lnTo>
                        <a:lnTo>
                          <a:pt x="1860" y="942"/>
                        </a:lnTo>
                        <a:lnTo>
                          <a:pt x="1856" y="954"/>
                        </a:lnTo>
                        <a:lnTo>
                          <a:pt x="1850" y="966"/>
                        </a:lnTo>
                        <a:lnTo>
                          <a:pt x="1842" y="978"/>
                        </a:lnTo>
                        <a:lnTo>
                          <a:pt x="1832" y="988"/>
                        </a:lnTo>
                        <a:lnTo>
                          <a:pt x="1820" y="1000"/>
                        </a:lnTo>
                        <a:lnTo>
                          <a:pt x="1806" y="1010"/>
                        </a:lnTo>
                        <a:lnTo>
                          <a:pt x="1788" y="1020"/>
                        </a:lnTo>
                        <a:lnTo>
                          <a:pt x="1750" y="1042"/>
                        </a:lnTo>
                        <a:lnTo>
                          <a:pt x="1702" y="1060"/>
                        </a:lnTo>
                        <a:lnTo>
                          <a:pt x="1650" y="1078"/>
                        </a:lnTo>
                        <a:lnTo>
                          <a:pt x="1588" y="1094"/>
                        </a:lnTo>
                        <a:lnTo>
                          <a:pt x="1522" y="1110"/>
                        </a:lnTo>
                        <a:lnTo>
                          <a:pt x="1452" y="1124"/>
                        </a:lnTo>
                        <a:lnTo>
                          <a:pt x="1374" y="1134"/>
                        </a:lnTo>
                        <a:lnTo>
                          <a:pt x="1294" y="1144"/>
                        </a:lnTo>
                        <a:lnTo>
                          <a:pt x="1208" y="1152"/>
                        </a:lnTo>
                        <a:lnTo>
                          <a:pt x="1118" y="1158"/>
                        </a:lnTo>
                        <a:lnTo>
                          <a:pt x="1026" y="1162"/>
                        </a:lnTo>
                        <a:lnTo>
                          <a:pt x="930" y="1164"/>
                        </a:lnTo>
                        <a:lnTo>
                          <a:pt x="836" y="1162"/>
                        </a:lnTo>
                        <a:lnTo>
                          <a:pt x="744" y="1158"/>
                        </a:lnTo>
                        <a:lnTo>
                          <a:pt x="654" y="1152"/>
                        </a:lnTo>
                        <a:lnTo>
                          <a:pt x="568" y="1144"/>
                        </a:lnTo>
                        <a:lnTo>
                          <a:pt x="488" y="1134"/>
                        </a:lnTo>
                        <a:lnTo>
                          <a:pt x="410" y="1124"/>
                        </a:lnTo>
                        <a:lnTo>
                          <a:pt x="338" y="1110"/>
                        </a:lnTo>
                        <a:lnTo>
                          <a:pt x="272" y="1094"/>
                        </a:lnTo>
                        <a:lnTo>
                          <a:pt x="212" y="1078"/>
                        </a:lnTo>
                        <a:lnTo>
                          <a:pt x="158" y="1060"/>
                        </a:lnTo>
                        <a:lnTo>
                          <a:pt x="112" y="1042"/>
                        </a:lnTo>
                        <a:lnTo>
                          <a:pt x="74" y="1020"/>
                        </a:lnTo>
                        <a:lnTo>
                          <a:pt x="56" y="1010"/>
                        </a:lnTo>
                        <a:lnTo>
                          <a:pt x="42" y="1000"/>
                        </a:lnTo>
                        <a:lnTo>
                          <a:pt x="30" y="988"/>
                        </a:lnTo>
                        <a:lnTo>
                          <a:pt x="18" y="978"/>
                        </a:lnTo>
                        <a:lnTo>
                          <a:pt x="10" y="966"/>
                        </a:lnTo>
                        <a:lnTo>
                          <a:pt x="4" y="954"/>
                        </a:lnTo>
                        <a:lnTo>
                          <a:pt x="2" y="942"/>
                        </a:lnTo>
                        <a:lnTo>
                          <a:pt x="0" y="930"/>
                        </a:lnTo>
                        <a:lnTo>
                          <a:pt x="2" y="882"/>
                        </a:lnTo>
                        <a:lnTo>
                          <a:pt x="4" y="836"/>
                        </a:lnTo>
                        <a:lnTo>
                          <a:pt x="10" y="788"/>
                        </a:lnTo>
                        <a:lnTo>
                          <a:pt x="18" y="742"/>
                        </a:lnTo>
                        <a:lnTo>
                          <a:pt x="30" y="698"/>
                        </a:lnTo>
                        <a:lnTo>
                          <a:pt x="42" y="654"/>
                        </a:lnTo>
                        <a:lnTo>
                          <a:pt x="56" y="610"/>
                        </a:lnTo>
                        <a:lnTo>
                          <a:pt x="74" y="568"/>
                        </a:lnTo>
                        <a:lnTo>
                          <a:pt x="92" y="526"/>
                        </a:lnTo>
                        <a:lnTo>
                          <a:pt x="112" y="486"/>
                        </a:lnTo>
                        <a:lnTo>
                          <a:pt x="134" y="448"/>
                        </a:lnTo>
                        <a:lnTo>
                          <a:pt x="158" y="410"/>
                        </a:lnTo>
                        <a:lnTo>
                          <a:pt x="184" y="374"/>
                        </a:lnTo>
                        <a:lnTo>
                          <a:pt x="212" y="338"/>
                        </a:lnTo>
                        <a:lnTo>
                          <a:pt x="242" y="304"/>
                        </a:lnTo>
                        <a:lnTo>
                          <a:pt x="272" y="272"/>
                        </a:lnTo>
                        <a:lnTo>
                          <a:pt x="304" y="242"/>
                        </a:lnTo>
                        <a:lnTo>
                          <a:pt x="338" y="212"/>
                        </a:lnTo>
                        <a:lnTo>
                          <a:pt x="374" y="184"/>
                        </a:lnTo>
                        <a:lnTo>
                          <a:pt x="410" y="158"/>
                        </a:lnTo>
                        <a:lnTo>
                          <a:pt x="448" y="134"/>
                        </a:lnTo>
                        <a:lnTo>
                          <a:pt x="488" y="112"/>
                        </a:lnTo>
                        <a:lnTo>
                          <a:pt x="528" y="92"/>
                        </a:lnTo>
                        <a:lnTo>
                          <a:pt x="568" y="72"/>
                        </a:lnTo>
                        <a:lnTo>
                          <a:pt x="610" y="56"/>
                        </a:lnTo>
                        <a:lnTo>
                          <a:pt x="654" y="42"/>
                        </a:lnTo>
                        <a:lnTo>
                          <a:pt x="698" y="28"/>
                        </a:lnTo>
                        <a:lnTo>
                          <a:pt x="744" y="18"/>
                        </a:lnTo>
                        <a:lnTo>
                          <a:pt x="790" y="10"/>
                        </a:lnTo>
                        <a:lnTo>
                          <a:pt x="836" y="4"/>
                        </a:lnTo>
                        <a:lnTo>
                          <a:pt x="882" y="0"/>
                        </a:lnTo>
                        <a:lnTo>
                          <a:pt x="930" y="0"/>
                        </a:lnTo>
                        <a:lnTo>
                          <a:pt x="978" y="0"/>
                        </a:lnTo>
                        <a:lnTo>
                          <a:pt x="1026" y="4"/>
                        </a:lnTo>
                        <a:lnTo>
                          <a:pt x="1072" y="10"/>
                        </a:lnTo>
                        <a:lnTo>
                          <a:pt x="1118" y="18"/>
                        </a:lnTo>
                        <a:lnTo>
                          <a:pt x="1164" y="28"/>
                        </a:lnTo>
                        <a:lnTo>
                          <a:pt x="1208" y="42"/>
                        </a:lnTo>
                        <a:lnTo>
                          <a:pt x="1250" y="56"/>
                        </a:lnTo>
                        <a:lnTo>
                          <a:pt x="1294" y="72"/>
                        </a:lnTo>
                        <a:lnTo>
                          <a:pt x="1334" y="92"/>
                        </a:lnTo>
                        <a:lnTo>
                          <a:pt x="1374" y="112"/>
                        </a:lnTo>
                        <a:lnTo>
                          <a:pt x="1414" y="134"/>
                        </a:lnTo>
                        <a:lnTo>
                          <a:pt x="1452" y="158"/>
                        </a:lnTo>
                        <a:lnTo>
                          <a:pt x="1488" y="184"/>
                        </a:lnTo>
                        <a:lnTo>
                          <a:pt x="1522" y="212"/>
                        </a:lnTo>
                        <a:lnTo>
                          <a:pt x="1556" y="242"/>
                        </a:lnTo>
                        <a:lnTo>
                          <a:pt x="1588" y="272"/>
                        </a:lnTo>
                        <a:lnTo>
                          <a:pt x="1620" y="304"/>
                        </a:lnTo>
                        <a:lnTo>
                          <a:pt x="1650" y="338"/>
                        </a:lnTo>
                        <a:lnTo>
                          <a:pt x="1676" y="374"/>
                        </a:lnTo>
                        <a:lnTo>
                          <a:pt x="1702" y="410"/>
                        </a:lnTo>
                        <a:lnTo>
                          <a:pt x="1726" y="448"/>
                        </a:lnTo>
                        <a:lnTo>
                          <a:pt x="1750" y="486"/>
                        </a:lnTo>
                        <a:lnTo>
                          <a:pt x="1770" y="526"/>
                        </a:lnTo>
                        <a:lnTo>
                          <a:pt x="1788" y="568"/>
                        </a:lnTo>
                        <a:lnTo>
                          <a:pt x="1806" y="610"/>
                        </a:lnTo>
                        <a:lnTo>
                          <a:pt x="1820" y="654"/>
                        </a:lnTo>
                        <a:lnTo>
                          <a:pt x="1832" y="698"/>
                        </a:lnTo>
                        <a:lnTo>
                          <a:pt x="1842" y="742"/>
                        </a:lnTo>
                        <a:lnTo>
                          <a:pt x="1850" y="788"/>
                        </a:lnTo>
                        <a:lnTo>
                          <a:pt x="1856" y="836"/>
                        </a:lnTo>
                        <a:lnTo>
                          <a:pt x="1860" y="882"/>
                        </a:lnTo>
                        <a:lnTo>
                          <a:pt x="1862" y="93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835" y="2976"/>
                    <a:ext cx="183" cy="18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ysClr val="window" lastClr="FFFFFF">
                          <a:alpha val="50000"/>
                        </a:sysClr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</a:endParaRPr>
                  </a:p>
                </p:txBody>
              </p:sp>
            </p:grpSp>
          </p:grpSp>
          <p:sp>
            <p:nvSpPr>
              <p:cNvPr id="6" name="Freeform 33"/>
              <p:cNvSpPr>
                <a:spLocks/>
              </p:cNvSpPr>
              <p:nvPr/>
            </p:nvSpPr>
            <p:spPr bwMode="auto">
              <a:xfrm>
                <a:off x="2928467" y="2992831"/>
                <a:ext cx="2917825" cy="1054100"/>
              </a:xfrm>
              <a:custGeom>
                <a:avLst/>
                <a:gdLst>
                  <a:gd name="T0" fmla="*/ 0 w 4756"/>
                  <a:gd name="T1" fmla="*/ 705029702 h 1576"/>
                  <a:gd name="T2" fmla="*/ 18819235 w 4756"/>
                  <a:gd name="T3" fmla="*/ 654031595 h 1576"/>
                  <a:gd name="T4" fmla="*/ 40649548 w 4756"/>
                  <a:gd name="T5" fmla="*/ 603927734 h 1576"/>
                  <a:gd name="T6" fmla="*/ 63986013 w 4756"/>
                  <a:gd name="T7" fmla="*/ 555613702 h 1576"/>
                  <a:gd name="T8" fmla="*/ 89580172 w 4756"/>
                  <a:gd name="T9" fmla="*/ 509088832 h 1576"/>
                  <a:gd name="T10" fmla="*/ 116679871 w 4756"/>
                  <a:gd name="T11" fmla="*/ 463458876 h 1576"/>
                  <a:gd name="T12" fmla="*/ 145285722 w 4756"/>
                  <a:gd name="T13" fmla="*/ 420512327 h 1576"/>
                  <a:gd name="T14" fmla="*/ 176149267 w 4756"/>
                  <a:gd name="T15" fmla="*/ 378461362 h 1576"/>
                  <a:gd name="T16" fmla="*/ 207765582 w 4756"/>
                  <a:gd name="T17" fmla="*/ 338199558 h 1576"/>
                  <a:gd name="T18" fmla="*/ 224326509 w 4756"/>
                  <a:gd name="T19" fmla="*/ 318516113 h 1576"/>
                  <a:gd name="T20" fmla="*/ 258954515 w 4756"/>
                  <a:gd name="T21" fmla="*/ 281832630 h 1576"/>
                  <a:gd name="T22" fmla="*/ 295087446 w 4756"/>
                  <a:gd name="T23" fmla="*/ 246044731 h 1576"/>
                  <a:gd name="T24" fmla="*/ 332726530 w 4756"/>
                  <a:gd name="T25" fmla="*/ 212940239 h 1576"/>
                  <a:gd name="T26" fmla="*/ 371117769 w 4756"/>
                  <a:gd name="T27" fmla="*/ 181625577 h 1576"/>
                  <a:gd name="T28" fmla="*/ 411014547 w 4756"/>
                  <a:gd name="T29" fmla="*/ 152994990 h 1576"/>
                  <a:gd name="T30" fmla="*/ 452417478 w 4756"/>
                  <a:gd name="T31" fmla="*/ 126153564 h 1576"/>
                  <a:gd name="T32" fmla="*/ 495325334 w 4756"/>
                  <a:gd name="T33" fmla="*/ 101996883 h 1576"/>
                  <a:gd name="T34" fmla="*/ 517155647 w 4756"/>
                  <a:gd name="T35" fmla="*/ 90365665 h 1576"/>
                  <a:gd name="T36" fmla="*/ 560816885 w 4756"/>
                  <a:gd name="T37" fmla="*/ 69787306 h 1576"/>
                  <a:gd name="T38" fmla="*/ 605983049 w 4756"/>
                  <a:gd name="T39" fmla="*/ 51893022 h 1576"/>
                  <a:gd name="T40" fmla="*/ 651902596 w 4756"/>
                  <a:gd name="T41" fmla="*/ 35788568 h 1576"/>
                  <a:gd name="T42" fmla="*/ 699327069 w 4756"/>
                  <a:gd name="T43" fmla="*/ 23262435 h 1576"/>
                  <a:gd name="T44" fmla="*/ 746752155 w 4756"/>
                  <a:gd name="T45" fmla="*/ 13420378 h 1576"/>
                  <a:gd name="T46" fmla="*/ 795682166 w 4756"/>
                  <a:gd name="T47" fmla="*/ 5368151 h 1576"/>
                  <a:gd name="T48" fmla="*/ 845365560 w 4756"/>
                  <a:gd name="T49" fmla="*/ 894915 h 1576"/>
                  <a:gd name="T50" fmla="*/ 895048954 w 4756"/>
                  <a:gd name="T51" fmla="*/ 0 h 1576"/>
                  <a:gd name="T52" fmla="*/ 919890344 w 4756"/>
                  <a:gd name="T53" fmla="*/ 0 h 1576"/>
                  <a:gd name="T54" fmla="*/ 969573125 w 4756"/>
                  <a:gd name="T55" fmla="*/ 3578991 h 1576"/>
                  <a:gd name="T56" fmla="*/ 1018503749 w 4756"/>
                  <a:gd name="T57" fmla="*/ 8947142 h 1576"/>
                  <a:gd name="T58" fmla="*/ 1066680991 w 4756"/>
                  <a:gd name="T59" fmla="*/ 17894284 h 1576"/>
                  <a:gd name="T60" fmla="*/ 1114858846 w 4756"/>
                  <a:gd name="T61" fmla="*/ 29525502 h 1576"/>
                  <a:gd name="T62" fmla="*/ 1160777780 w 4756"/>
                  <a:gd name="T63" fmla="*/ 43840795 h 1576"/>
                  <a:gd name="T64" fmla="*/ 1206697327 w 4756"/>
                  <a:gd name="T65" fmla="*/ 60840164 h 1576"/>
                  <a:gd name="T66" fmla="*/ 1251110721 w 4756"/>
                  <a:gd name="T67" fmla="*/ 79628694 h 1576"/>
                  <a:gd name="T68" fmla="*/ 1272941648 w 4756"/>
                  <a:gd name="T69" fmla="*/ 90365665 h 1576"/>
                  <a:gd name="T70" fmla="*/ 1316602273 w 4756"/>
                  <a:gd name="T71" fmla="*/ 113628101 h 1576"/>
                  <a:gd name="T72" fmla="*/ 1358004590 w 4756"/>
                  <a:gd name="T73" fmla="*/ 139574612 h 1576"/>
                  <a:gd name="T74" fmla="*/ 1398654751 w 4756"/>
                  <a:gd name="T75" fmla="*/ 167310284 h 1576"/>
                  <a:gd name="T76" fmla="*/ 1438551529 w 4756"/>
                  <a:gd name="T77" fmla="*/ 196835785 h 1576"/>
                  <a:gd name="T78" fmla="*/ 1476190613 w 4756"/>
                  <a:gd name="T79" fmla="*/ 229045362 h 1576"/>
                  <a:gd name="T80" fmla="*/ 1513076314 w 4756"/>
                  <a:gd name="T81" fmla="*/ 263939015 h 1576"/>
                  <a:gd name="T82" fmla="*/ 1548456476 w 4756"/>
                  <a:gd name="T83" fmla="*/ 299726914 h 1576"/>
                  <a:gd name="T84" fmla="*/ 1582331712 w 4756"/>
                  <a:gd name="T85" fmla="*/ 338199558 h 1576"/>
                  <a:gd name="T86" fmla="*/ 1598139870 w 4756"/>
                  <a:gd name="T87" fmla="*/ 357883002 h 1576"/>
                  <a:gd name="T88" fmla="*/ 1629756184 w 4756"/>
                  <a:gd name="T89" fmla="*/ 399039721 h 1576"/>
                  <a:gd name="T90" fmla="*/ 1659867574 w 4756"/>
                  <a:gd name="T91" fmla="*/ 441985601 h 1576"/>
                  <a:gd name="T92" fmla="*/ 1687720042 w 4756"/>
                  <a:gd name="T93" fmla="*/ 485826396 h 1576"/>
                  <a:gd name="T94" fmla="*/ 1713314202 w 4756"/>
                  <a:gd name="T95" fmla="*/ 532351267 h 1576"/>
                  <a:gd name="T96" fmla="*/ 1738155592 w 4756"/>
                  <a:gd name="T97" fmla="*/ 579770383 h 1576"/>
                  <a:gd name="T98" fmla="*/ 1760739287 w 4756"/>
                  <a:gd name="T99" fmla="*/ 628979330 h 1576"/>
                  <a:gd name="T100" fmla="*/ 1781064061 w 4756"/>
                  <a:gd name="T101" fmla="*/ 679083191 h 1576"/>
                  <a:gd name="T102" fmla="*/ 0 w 4756"/>
                  <a:gd name="T103" fmla="*/ 705029702 h 157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756"/>
                  <a:gd name="T157" fmla="*/ 0 h 1576"/>
                  <a:gd name="T158" fmla="*/ 4756 w 4756"/>
                  <a:gd name="T159" fmla="*/ 1576 h 157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6" name="矩形 15"/>
          <p:cNvSpPr/>
          <p:nvPr/>
        </p:nvSpPr>
        <p:spPr>
          <a:xfrm>
            <a:off x="3103807" y="1854715"/>
            <a:ext cx="3700441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向量的内积、长度及正交性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2987824" y="1866174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sp>
        <p:nvSpPr>
          <p:cNvPr id="18" name="矩形 17"/>
          <p:cNvSpPr/>
          <p:nvPr/>
        </p:nvSpPr>
        <p:spPr>
          <a:xfrm>
            <a:off x="3563249" y="2543887"/>
            <a:ext cx="3603296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spc="2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kern="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方阵的特征值与特征向量</a:t>
            </a: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3436958" y="2504764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0" name="矩形 19"/>
          <p:cNvSpPr/>
          <p:nvPr/>
        </p:nvSpPr>
        <p:spPr>
          <a:xfrm>
            <a:off x="3822968" y="3198502"/>
            <a:ext cx="3485336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kern="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相似矩阵</a:t>
            </a: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3652982" y="3152836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2" name="矩形 21"/>
          <p:cNvSpPr/>
          <p:nvPr/>
        </p:nvSpPr>
        <p:spPr>
          <a:xfrm>
            <a:off x="3822967" y="3910125"/>
            <a:ext cx="3341321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b="1" kern="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对称矩阵的对角化</a:t>
            </a: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3680443" y="3920964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15816" y="272516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</a:rPr>
              <a:t>相似矩阵及二次型</a:t>
            </a:r>
          </a:p>
        </p:txBody>
      </p:sp>
      <p:sp>
        <p:nvSpPr>
          <p:cNvPr id="28" name="矩形 27"/>
          <p:cNvSpPr/>
          <p:nvPr/>
        </p:nvSpPr>
        <p:spPr>
          <a:xfrm>
            <a:off x="3563249" y="4605223"/>
            <a:ext cx="3366832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kern="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二次型及其标准型</a:t>
            </a: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3419872" y="4592996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2630005" y="2213546"/>
            <a:ext cx="903365" cy="3222572"/>
            <a:chOff x="2630005" y="2417702"/>
            <a:chExt cx="903365" cy="3222572"/>
          </a:xfrm>
        </p:grpSpPr>
        <p:sp>
          <p:nvSpPr>
            <p:cNvPr id="35" name="AutoShape 15"/>
            <p:cNvSpPr>
              <a:spLocks noChangeArrowheads="1"/>
            </p:cNvSpPr>
            <p:nvPr/>
          </p:nvSpPr>
          <p:spPr bwMode="auto">
            <a:xfrm rot="6053988">
              <a:off x="3086490" y="3974437"/>
              <a:ext cx="391308" cy="502453"/>
            </a:xfrm>
            <a:prstGeom prst="upArrow">
              <a:avLst>
                <a:gd name="adj1" fmla="val 52833"/>
                <a:gd name="adj2" fmla="val 45940"/>
              </a:avLst>
            </a:prstGeom>
            <a:gradFill>
              <a:gsLst>
                <a:gs pos="33000">
                  <a:srgbClr val="6DAA2D">
                    <a:lumMod val="20000"/>
                    <a:lumOff val="80000"/>
                  </a:srgbClr>
                </a:gs>
                <a:gs pos="100000">
                  <a:srgbClr val="6DAA2D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630005" y="2417702"/>
              <a:ext cx="859827" cy="3222572"/>
              <a:chOff x="2630005" y="2417702"/>
              <a:chExt cx="859827" cy="32225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2630005" y="2417702"/>
                <a:ext cx="859827" cy="2497095"/>
                <a:chOff x="1850728" y="1866913"/>
                <a:chExt cx="1339833" cy="2917578"/>
              </a:xfrm>
            </p:grpSpPr>
            <p:sp>
              <p:nvSpPr>
                <p:cNvPr id="12" name="AutoShape 15"/>
                <p:cNvSpPr>
                  <a:spLocks noChangeArrowheads="1"/>
                </p:cNvSpPr>
                <p:nvPr/>
              </p:nvSpPr>
              <p:spPr bwMode="auto">
                <a:xfrm rot="3600000">
                  <a:off x="2307860" y="2423380"/>
                  <a:ext cx="457200" cy="843712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13" name="AutoShape 15"/>
                <p:cNvSpPr>
                  <a:spLocks noChangeArrowheads="1"/>
                </p:cNvSpPr>
                <p:nvPr/>
              </p:nvSpPr>
              <p:spPr bwMode="auto">
                <a:xfrm rot="1800000">
                  <a:off x="1850728" y="1866913"/>
                  <a:ext cx="558957" cy="809261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14" name="AutoShape 15"/>
                <p:cNvSpPr>
                  <a:spLocks noChangeArrowheads="1"/>
                </p:cNvSpPr>
                <p:nvPr/>
              </p:nvSpPr>
              <p:spPr bwMode="auto">
                <a:xfrm rot="4586978">
                  <a:off x="2569323" y="3006252"/>
                  <a:ext cx="457200" cy="738404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15" name="AutoShape 15"/>
                <p:cNvSpPr>
                  <a:spLocks noChangeArrowheads="1"/>
                </p:cNvSpPr>
                <p:nvPr/>
              </p:nvSpPr>
              <p:spPr bwMode="auto">
                <a:xfrm rot="7397106">
                  <a:off x="2520743" y="4114674"/>
                  <a:ext cx="416465" cy="923170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</p:grpSp>
          <p:sp>
            <p:nvSpPr>
              <p:cNvPr id="36" name="AutoShape 15"/>
              <p:cNvSpPr>
                <a:spLocks noChangeArrowheads="1"/>
              </p:cNvSpPr>
              <p:nvPr/>
            </p:nvSpPr>
            <p:spPr bwMode="auto">
              <a:xfrm rot="9417641">
                <a:off x="2660500" y="5020381"/>
                <a:ext cx="402728" cy="619893"/>
              </a:xfrm>
              <a:prstGeom prst="upArrow">
                <a:avLst>
                  <a:gd name="adj1" fmla="val 52833"/>
                  <a:gd name="adj2" fmla="val 45940"/>
                </a:avLst>
              </a:prstGeom>
              <a:gradFill>
                <a:gsLst>
                  <a:gs pos="33000">
                    <a:srgbClr val="6DAA2D">
                      <a:lumMod val="20000"/>
                      <a:lumOff val="80000"/>
                    </a:srgbClr>
                  </a:gs>
                  <a:gs pos="100000">
                    <a:srgbClr val="6DAA2D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/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37" name="矩形 36"/>
          <p:cNvSpPr/>
          <p:nvPr/>
        </p:nvSpPr>
        <p:spPr>
          <a:xfrm>
            <a:off x="3103807" y="5290662"/>
            <a:ext cx="3399067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20000"/>
              </a:lnSpc>
              <a:defRPr/>
            </a:pPr>
            <a:r>
              <a:rPr lang="zh-CN" altLang="en-US" sz="2000" b="1" kern="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正定二次型</a:t>
            </a: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2932902" y="5290662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6</a:t>
            </a:r>
          </a:p>
        </p:txBody>
      </p:sp>
      <p:sp>
        <p:nvSpPr>
          <p:cNvPr id="34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第五章   相似矩阵及二次型</a:t>
            </a:r>
          </a:p>
        </p:txBody>
      </p:sp>
      <p:sp>
        <p:nvSpPr>
          <p:cNvPr id="39" name="副标题 2"/>
          <p:cNvSpPr>
            <a:spLocks noGrp="1"/>
          </p:cNvSpPr>
          <p:nvPr>
            <p:ph type="subTitle" idx="1"/>
          </p:nvPr>
        </p:nvSpPr>
        <p:spPr>
          <a:xfrm>
            <a:off x="8316416" y="669062"/>
            <a:ext cx="827584" cy="462160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zh-CN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DF6A82-B715-4758-94F5-8F4222F8D00D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0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/>
      <p:bldP spid="28" grpId="0" animBg="1"/>
      <p:bldP spid="29" grpId="0" animBg="1"/>
      <p:bldP spid="37" grpId="0" animBg="1"/>
      <p:bldP spid="3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TextBox 14"/>
          <p:cNvSpPr txBox="1"/>
          <p:nvPr>
            <p:custDataLst>
              <p:tags r:id="rId5"/>
            </p:custDataLst>
          </p:nvPr>
        </p:nvSpPr>
        <p:spPr>
          <a:xfrm>
            <a:off x="683568" y="1199555"/>
            <a:ext cx="7315200" cy="165338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设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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1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2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2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）</a:t>
            </a:r>
            <a:r>
              <a:rPr lang="en-US" altLang="zh-CN" sz="2600" b="1" i="1" baseline="300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，则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</a:t>
            </a:r>
            <a:r>
              <a:rPr lang="zh-CN" altLang="en-US" sz="26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的单位向量</a:t>
            </a:r>
            <a:endParaRPr lang="en-US" altLang="zh-CN" sz="2600" b="1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0</a:t>
            </a:r>
            <a:r>
              <a:rPr lang="zh-CN" altLang="en-US" sz="26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</a:t>
            </a:r>
            <a:r>
              <a:rPr lang="zh-CN" altLang="en-US" sz="2600" b="1" dirty="0" smtClean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 </a:t>
            </a:r>
            <a:r>
              <a:rPr lang="en-US" altLang="zh-CN" sz="2600" b="1" dirty="0" smtClean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[</a:t>
            </a:r>
            <a:r>
              <a:rPr lang="zh-CN" altLang="en-US" sz="2600" b="1" dirty="0" smtClean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填空</a:t>
            </a:r>
            <a:r>
              <a:rPr lang="en-US" altLang="zh-CN" sz="2600" b="1" dirty="0" smtClean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1]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 </a:t>
            </a:r>
            <a:endParaRPr lang="en-US" altLang="zh-CN" sz="2600" b="1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zh-CN" altLang="en-US" sz="2600" b="1" i="1" baseline="30000" dirty="0">
              <a:solidFill>
                <a:srgbClr val="000000"/>
              </a:solidFill>
              <a:latin typeface="Times New Roman" pitchFamily="18" charset="0"/>
              <a:ea typeface="Microsoft Yahei"/>
              <a:cs typeface="Times New Roman" pitchFamily="18" charset="0"/>
              <a:sym typeface="Microsoft Yahe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3568" y="3049796"/>
            <a:ext cx="54393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</a:t>
            </a:r>
            <a:r>
              <a:rPr lang="zh-CN" altLang="en-US" sz="2800" b="1" dirty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dirty="0" smtClean="0"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/</a:t>
            </a:r>
            <a:r>
              <a:rPr lang="en-US" altLang="zh-CN" sz="28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||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</a:t>
            </a:r>
            <a:r>
              <a:rPr lang="zh-CN" altLang="en-US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||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 （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1/3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2/3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2/3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）</a:t>
            </a:r>
            <a:r>
              <a:rPr lang="en-US" altLang="zh-CN" sz="2800" b="1" i="1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T</a:t>
            </a:r>
            <a:endParaRPr lang="zh-CN" altLang="en-US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37177B-B72A-4C4A-AC64-FDAB96F852DA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216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7504" y="148478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）非负性：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313954"/>
              </p:ext>
            </p:extLst>
          </p:nvPr>
        </p:nvGraphicFramePr>
        <p:xfrm>
          <a:off x="2442964" y="1484784"/>
          <a:ext cx="2705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2" name="Equation" r:id="rId3" imgW="2705100" imgH="1092200" progId="Equation.DSMT4">
                  <p:embed/>
                </p:oleObj>
              </mc:Choice>
              <mc:Fallback>
                <p:oleObj name="Equation" r:id="rId3" imgW="2705100" imgH="1092200" progId="Equation.DSMT4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964" y="1484784"/>
                        <a:ext cx="27051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7504" y="254574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）齐次性：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734617"/>
              </p:ext>
            </p:extLst>
          </p:nvPr>
        </p:nvGraphicFramePr>
        <p:xfrm>
          <a:off x="2382757" y="2565400"/>
          <a:ext cx="2044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3" name="Equation" r:id="rId5" imgW="2044700" imgH="482600" progId="Equation.DSMT4">
                  <p:embed/>
                </p:oleObj>
              </mc:Choice>
              <mc:Fallback>
                <p:oleObj name="Equation" r:id="rId5" imgW="2044700" imgH="482600" progId="Equation.DSMT4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757" y="2565400"/>
                        <a:ext cx="2044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07504" y="3140968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）三角不等式：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817940"/>
              </p:ext>
            </p:extLst>
          </p:nvPr>
        </p:nvGraphicFramePr>
        <p:xfrm>
          <a:off x="2879874" y="3667125"/>
          <a:ext cx="2730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4" name="Equation" r:id="rId7" imgW="2730500" imgH="482600" progId="Equation.DSMT4">
                  <p:embed/>
                </p:oleObj>
              </mc:Choice>
              <mc:Fallback>
                <p:oleObj name="Equation" r:id="rId7" imgW="2730500" imgH="482600" progId="Equation.DSMT4">
                  <p:embed/>
                  <p:pic>
                    <p:nvPicPr>
                      <p:cNvPr id="0" name="Picture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874" y="3667125"/>
                        <a:ext cx="2730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107504" y="188640"/>
            <a:ext cx="1150506" cy="523220"/>
            <a:chOff x="129208" y="932973"/>
            <a:chExt cx="1150506" cy="523220"/>
          </a:xfrm>
        </p:grpSpPr>
        <p:sp>
          <p:nvSpPr>
            <p:cNvPr id="32" name="流程图: 可选过程 31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性质</a:t>
              </a:r>
            </a:p>
          </p:txBody>
        </p:sp>
      </p:grpSp>
      <p:sp>
        <p:nvSpPr>
          <p:cNvPr id="34" name="矩形 33"/>
          <p:cNvSpPr/>
          <p:nvPr/>
        </p:nvSpPr>
        <p:spPr>
          <a:xfrm>
            <a:off x="1043608" y="817548"/>
            <a:ext cx="58425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设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sz="2800" dirty="0"/>
              <a:t>、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</a:t>
            </a:r>
            <a:r>
              <a:rPr lang="zh-CN" altLang="zh-CN" sz="2800" b="1" dirty="0"/>
              <a:t>向量</a:t>
            </a:r>
            <a:r>
              <a:rPr lang="zh-CN" altLang="en-US" sz="2800" b="1" dirty="0"/>
              <a:t>，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为实数，则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六角星 20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36" name="TextBox 4"/>
          <p:cNvSpPr txBox="1"/>
          <p:nvPr/>
        </p:nvSpPr>
        <p:spPr>
          <a:xfrm>
            <a:off x="8460432" y="1113706"/>
            <a:ext cx="5760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量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Box 4"/>
          <p:cNvSpPr txBox="1"/>
          <p:nvPr/>
        </p:nvSpPr>
        <p:spPr>
          <a:xfrm>
            <a:off x="8460432" y="1113706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量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1C4C56-0052-42C1-B5DD-4A557A7BD6EE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11</a:t>
            </a:fld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041830" y="5373216"/>
            <a:ext cx="136815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337974" y="4437112"/>
            <a:ext cx="234026" cy="9361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041830" y="4437112"/>
            <a:ext cx="1530170" cy="9361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39952" y="5271591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0" y="4293096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18883" y="4293096"/>
            <a:ext cx="76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3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9" grpId="0"/>
      <p:bldP spid="34" grpId="0"/>
      <p:bldP spid="11" grpId="0"/>
      <p:bldP spid="35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1401738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>
                <a:solidFill>
                  <a:srgbClr val="000000"/>
                </a:solidFill>
                <a:latin typeface="+mn-ea"/>
              </a:rPr>
              <a:t>向量</a:t>
            </a:r>
            <a:r>
              <a:rPr lang="zh-CN" altLang="en-US" sz="3200" b="1" dirty="0">
                <a:latin typeface="+mn-ea"/>
              </a:rPr>
              <a:t>正交</a:t>
            </a:r>
            <a:r>
              <a:rPr lang="zh-CN" altLang="zh-CN" sz="3200" b="1" dirty="0">
                <a:solidFill>
                  <a:srgbClr val="000000"/>
                </a:solidFill>
                <a:latin typeface="+mn-ea"/>
              </a:rPr>
              <a:t>的</a:t>
            </a:r>
            <a:r>
              <a:rPr lang="zh-CN" altLang="zh-CN" sz="3200" b="1" dirty="0">
                <a:solidFill>
                  <a:srgbClr val="FF0000"/>
                </a:solidFill>
                <a:latin typeface="+mn-ea"/>
              </a:rPr>
              <a:t>定义</a:t>
            </a:r>
            <a:endParaRPr lang="zh-CN" altLang="en-US" sz="3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7504" y="2204864"/>
            <a:ext cx="7272808" cy="3600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695956"/>
              </p:ext>
            </p:extLst>
          </p:nvPr>
        </p:nvGraphicFramePr>
        <p:xfrm>
          <a:off x="539552" y="2642344"/>
          <a:ext cx="58674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3" name="Equation" r:id="rId3" imgW="5867400" imgH="2082800" progId="Equation.DSMT4">
                  <p:embed/>
                </p:oleObj>
              </mc:Choice>
              <mc:Fallback>
                <p:oleObj name="Equation" r:id="rId3" imgW="5867400" imgH="2082800" progId="Equation.DSMT4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642344"/>
                        <a:ext cx="58674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十字星 18"/>
          <p:cNvSpPr/>
          <p:nvPr/>
        </p:nvSpPr>
        <p:spPr>
          <a:xfrm>
            <a:off x="8417569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181134" y="188640"/>
            <a:ext cx="1150506" cy="523220"/>
            <a:chOff x="129208" y="932973"/>
            <a:chExt cx="1150506" cy="523220"/>
          </a:xfrm>
        </p:grpSpPr>
        <p:sp>
          <p:nvSpPr>
            <p:cNvPr id="33" name="流程图: 可选过程 3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71600" y="868076"/>
            <a:ext cx="6701371" cy="544700"/>
            <a:chOff x="1421866" y="563563"/>
            <a:chExt cx="6701371" cy="544700"/>
          </a:xfrm>
        </p:grpSpPr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0483238"/>
                </p:ext>
              </p:extLst>
            </p:nvPr>
          </p:nvGraphicFramePr>
          <p:xfrm>
            <a:off x="5840413" y="563563"/>
            <a:ext cx="13843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74" name="Equation" r:id="rId5" imgW="1384300" imgH="482600" progId="Equation.DSMT4">
                    <p:embed/>
                  </p:oleObj>
                </mc:Choice>
                <mc:Fallback>
                  <p:oleObj name="Equation" r:id="rId5" imgW="1384300" imgH="482600" progId="Equation.DSMT4">
                    <p:embed/>
                    <p:pic>
                      <p:nvPicPr>
                        <p:cNvPr id="0" name="Picture 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0413" y="563563"/>
                          <a:ext cx="13843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矩形 34"/>
            <p:cNvSpPr/>
            <p:nvPr/>
          </p:nvSpPr>
          <p:spPr>
            <a:xfrm>
              <a:off x="1421866" y="585043"/>
              <a:ext cx="670137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设</a:t>
              </a:r>
              <a:r>
                <a:rPr lang="el-GR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zh-CN" altLang="en-US" sz="2800" dirty="0"/>
                <a:t>、</a:t>
              </a:r>
              <a:r>
                <a:rPr lang="el-GR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 </a:t>
              </a:r>
              <a:r>
                <a: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维</a:t>
              </a:r>
              <a:r>
                <a:rPr lang="zh-CN" altLang="zh-CN" sz="2800" b="1" dirty="0"/>
                <a:t>向量</a:t>
              </a:r>
              <a:r>
                <a:rPr lang="zh-CN" altLang="en-US" sz="2800" b="1" dirty="0"/>
                <a:t>，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则当                  时，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323528" y="1465620"/>
            <a:ext cx="6776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称</a:t>
            </a:r>
            <a:r>
              <a:rPr lang="zh-CN" altLang="zh-CN" sz="2800" b="1" dirty="0"/>
              <a:t>向量</a:t>
            </a:r>
            <a:r>
              <a:rPr lang="en-US" altLang="zh-CN" sz="2800" b="1" dirty="0"/>
              <a:t> 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正交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4025" y="2314615"/>
            <a:ext cx="58425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显然，当 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09628" y="5147314"/>
            <a:ext cx="5842522" cy="533098"/>
            <a:chOff x="1237243" y="5219322"/>
            <a:chExt cx="5842522" cy="533098"/>
          </a:xfrm>
        </p:grpSpPr>
        <p:sp>
          <p:nvSpPr>
            <p:cNvPr id="38" name="矩形 37"/>
            <p:cNvSpPr/>
            <p:nvPr/>
          </p:nvSpPr>
          <p:spPr>
            <a:xfrm>
              <a:off x="1237243" y="5229200"/>
              <a:ext cx="58425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因此，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   与任何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向量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都正交</a:t>
              </a:r>
              <a:r>
                <a:rPr lang="zh-CN" altLang="en-US" sz="2800" b="1" dirty="0"/>
                <a:t>。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3064113"/>
                </p:ext>
              </p:extLst>
            </p:nvPr>
          </p:nvGraphicFramePr>
          <p:xfrm>
            <a:off x="2411760" y="5219322"/>
            <a:ext cx="203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75" name="Equation" r:id="rId7" imgW="203112" imgH="418918" progId="Equation.DSMT4">
                    <p:embed/>
                  </p:oleObj>
                </mc:Choice>
                <mc:Fallback>
                  <p:oleObj name="Equation" r:id="rId7" imgW="203112" imgH="418918" progId="Equation.DSMT4">
                    <p:embed/>
                    <p:pic>
                      <p:nvPicPr>
                        <p:cNvPr id="0" name="Picture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5219322"/>
                          <a:ext cx="2032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六角星 20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46872D-7BFE-4CB6-A8F5-20CA742F8F48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93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TextBox 14"/>
          <p:cNvSpPr txBox="1"/>
          <p:nvPr>
            <p:custDataLst>
              <p:tags r:id="rId5"/>
            </p:custDataLst>
          </p:nvPr>
        </p:nvSpPr>
        <p:spPr>
          <a:xfrm>
            <a:off x="683568" y="1000760"/>
            <a:ext cx="7315200" cy="177736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设</a:t>
            </a:r>
            <a:r>
              <a:rPr lang="zh-CN" altLang="en-US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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</a:t>
            </a:r>
            <a:r>
              <a:rPr lang="zh-CN" altLang="en-US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（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）</a:t>
            </a:r>
            <a:r>
              <a:rPr lang="en-US" altLang="zh-CN" sz="2600" i="1" baseline="300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T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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</a:t>
            </a:r>
            <a:r>
              <a:rPr lang="zh-CN" altLang="en-US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（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t</a:t>
            </a:r>
            <a:r>
              <a:rPr lang="zh-CN" altLang="en-US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，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）</a:t>
            </a:r>
            <a:r>
              <a:rPr lang="en-US" altLang="zh-CN" sz="2600" i="1" baseline="300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T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400" b="1" dirty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则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t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</a:t>
            </a:r>
            <a:r>
              <a:rPr lang="zh-CN" altLang="en-US" sz="2600" dirty="0" smtClean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1]</a:t>
            </a:r>
            <a:r>
              <a:rPr lang="zh-CN" altLang="en-US" sz="2400" b="1" dirty="0">
                <a:solidFill>
                  <a:srgbClr val="000000"/>
                </a:solidFill>
                <a:latin typeface="+mj-ea"/>
                <a:ea typeface="+mj-ea"/>
                <a:sym typeface="Symbol"/>
              </a:rPr>
              <a:t>时</a:t>
            </a:r>
            <a:r>
              <a:rPr lang="zh-CN" altLang="en-US" sz="2600" dirty="0" smtClean="0"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zh-CN" altLang="zh-CN" sz="2400" b="1" dirty="0"/>
              <a:t>向量</a:t>
            </a:r>
            <a:r>
              <a:rPr lang="en-US" altLang="zh-CN" sz="2400" b="1" dirty="0"/>
              <a:t> </a:t>
            </a:r>
            <a:r>
              <a:rPr lang="el-G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正交</a:t>
            </a:r>
            <a:endParaRPr lang="en-US" altLang="zh-CN" sz="2600" dirty="0" smtClean="0">
              <a:latin typeface="Microsoft Yahei"/>
              <a:ea typeface="Microsoft Yahei"/>
              <a:sym typeface="Microsoft Yahei"/>
            </a:endParaRPr>
          </a:p>
          <a:p>
            <a:endParaRPr lang="zh-CN" altLang="en-US" sz="2600" dirty="0">
              <a:solidFill>
                <a:srgbClr val="000000"/>
              </a:solidFill>
              <a:latin typeface="+mj-ea"/>
              <a:ea typeface="+mj-ea"/>
              <a:sym typeface="Microsoft Yahei"/>
            </a:endParaRPr>
          </a:p>
          <a:p>
            <a:endParaRPr lang="zh-CN" altLang="en-US" sz="2600" i="1" baseline="30000" dirty="0">
              <a:solidFill>
                <a:srgbClr val="000000"/>
              </a:solidFill>
              <a:latin typeface="Times New Roman" pitchFamily="18" charset="0"/>
              <a:ea typeface="Microsoft Yahei"/>
              <a:cs typeface="Times New Roman" pitchFamily="18" charset="0"/>
              <a:sym typeface="Microsoft Yahe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1680" y="2564904"/>
            <a:ext cx="6687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1C7D1A-5686-4997-8A96-A70FE8948A59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0269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设向量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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=(1,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a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,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b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)</a:t>
            </a:r>
            <a:r>
              <a:rPr lang="en-US" altLang="zh-CN" sz="2600" i="1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T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，与向量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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1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=(1,1,1)</a:t>
            </a:r>
            <a:r>
              <a:rPr lang="en-US" altLang="zh-CN" sz="2600" i="1" baseline="300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T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，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</a:t>
            </a:r>
            <a:r>
              <a:rPr lang="en-US" altLang="zh-CN" sz="2600" baseline="-25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=(1,0,1)</a:t>
            </a:r>
            <a:r>
              <a:rPr lang="en-US" altLang="zh-CN" sz="2600" i="1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T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都正交，则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a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=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，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b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=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5373216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91680" y="2564904"/>
            <a:ext cx="1869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a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=2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b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=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4F46A67-6892-43E6-9120-3503CE1D310F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121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1"/>
          <p:cNvGrpSpPr/>
          <p:nvPr/>
        </p:nvGrpSpPr>
        <p:grpSpPr>
          <a:xfrm>
            <a:off x="571472" y="229591"/>
            <a:ext cx="2091685" cy="1183185"/>
            <a:chOff x="4211960" y="0"/>
            <a:chExt cx="3096344" cy="191683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0" name="云形 9"/>
            <p:cNvSpPr/>
            <p:nvPr/>
          </p:nvSpPr>
          <p:spPr>
            <a:xfrm>
              <a:off x="4211960" y="0"/>
              <a:ext cx="3096344" cy="191683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1999" y="407968"/>
              <a:ext cx="2286158" cy="954107"/>
            </a:xfrm>
            <a:prstGeom prst="rect">
              <a:avLst/>
            </a:prstGeom>
            <a:grpFill/>
          </p:spPr>
          <p:txBody>
            <a:bodyPr wrap="square" rtlCol="0">
              <a:prstTxWarp prst="textCanUp">
                <a:avLst/>
              </a:prstTxWarp>
              <a:spAutoFit/>
            </a:bodyPr>
            <a:lstStyle/>
            <a:p>
              <a:r>
                <a:rPr lang="zh-CN" altLang="en-US" sz="28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Times New Roman" pitchFamily="18" charset="0"/>
                </a:rPr>
                <a:t>思考</a:t>
              </a:r>
              <a:endParaRPr lang="zh-CN" altLang="en-US" sz="2800" dirty="0">
                <a:latin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60919" y="1538771"/>
            <a:ext cx="7844695" cy="1032973"/>
            <a:chOff x="260919" y="1961649"/>
            <a:chExt cx="7844695" cy="1032973"/>
          </a:xfrm>
        </p:grpSpPr>
        <p:grpSp>
          <p:nvGrpSpPr>
            <p:cNvPr id="23" name="组合 22"/>
            <p:cNvGrpSpPr/>
            <p:nvPr/>
          </p:nvGrpSpPr>
          <p:grpSpPr>
            <a:xfrm>
              <a:off x="260919" y="1961649"/>
              <a:ext cx="7844695" cy="1032973"/>
              <a:chOff x="285387" y="1676529"/>
              <a:chExt cx="7713872" cy="1032973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85387" y="1676529"/>
                <a:ext cx="7713872" cy="103297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aphicFrame>
            <p:nvGraphicFramePr>
              <p:cNvPr id="7" name="对象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0962895"/>
                  </p:ext>
                </p:extLst>
              </p:nvPr>
            </p:nvGraphicFramePr>
            <p:xfrm>
              <a:off x="1017899" y="1763680"/>
              <a:ext cx="1142671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843" name="Equation" r:id="rId3" imgW="1143000" imgH="431800" progId="Equation.DSMT4">
                      <p:embed/>
                    </p:oleObj>
                  </mc:Choice>
                  <mc:Fallback>
                    <p:oleObj name="Equation" r:id="rId3" imgW="1143000" imgH="431800" progId="Equation.DSMT4">
                      <p:embed/>
                      <p:pic>
                        <p:nvPicPr>
                          <p:cNvPr id="0" name="Picture 1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7899" y="1763680"/>
                            <a:ext cx="1142671" cy="431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" name="TextBox 19"/>
            <p:cNvSpPr txBox="1"/>
            <p:nvPr/>
          </p:nvSpPr>
          <p:spPr>
            <a:xfrm>
              <a:off x="264912" y="2030797"/>
              <a:ext cx="74480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AutoNum type="arabicPeriod"/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                线性无关，意味着不共面，   </a:t>
              </a:r>
              <a:endParaRPr lang="en-US" altLang="zh-CN" sz="2800" b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   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是否两两正交？</a:t>
              </a:r>
              <a:endParaRPr lang="zh-CN" altLang="en-US" dirty="0"/>
            </a:p>
          </p:txBody>
        </p:sp>
      </p:grpSp>
      <p:sp>
        <p:nvSpPr>
          <p:cNvPr id="24" name="十字星 23"/>
          <p:cNvSpPr/>
          <p:nvPr/>
        </p:nvSpPr>
        <p:spPr>
          <a:xfrm>
            <a:off x="8410128" y="293422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副标题 2"/>
          <p:cNvSpPr>
            <a:spLocks noGrp="1"/>
          </p:cNvSpPr>
          <p:nvPr>
            <p:ph type="subTitle" idx="1"/>
          </p:nvPr>
        </p:nvSpPr>
        <p:spPr>
          <a:xfrm>
            <a:off x="8358214" y="1628800"/>
            <a:ext cx="714348" cy="3329819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想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想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1555" y="2776907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b="1" dirty="0"/>
              <a:t>不一定两两</a:t>
            </a:r>
            <a:r>
              <a:rPr lang="zh-CN" altLang="en-US" sz="2800" b="1" dirty="0"/>
              <a:t>正交</a:t>
            </a:r>
            <a:endParaRPr lang="zh-CN" altLang="en-US" sz="28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230974" y="3588159"/>
            <a:ext cx="7876096" cy="1296144"/>
            <a:chOff x="230974" y="3861048"/>
            <a:chExt cx="7906038" cy="1296144"/>
          </a:xfrm>
        </p:grpSpPr>
        <p:sp>
          <p:nvSpPr>
            <p:cNvPr id="14" name="矩形 13"/>
            <p:cNvSpPr/>
            <p:nvPr/>
          </p:nvSpPr>
          <p:spPr>
            <a:xfrm>
              <a:off x="230975" y="3861048"/>
              <a:ext cx="7906037" cy="12961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30974" y="4059069"/>
              <a:ext cx="7904576" cy="954107"/>
              <a:chOff x="230974" y="4059069"/>
              <a:chExt cx="7904576" cy="95410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30974" y="4059069"/>
                <a:ext cx="79045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arabicPeriod" startAt="2"/>
                </a:pPr>
                <a:r>
                  <a:rPr lang="zh-CN" altLang="en-US" sz="2800" b="1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                 非零且两两正交，意味着两两垂直，是否一定线性无关？</a:t>
                </a:r>
                <a:endParaRPr lang="zh-CN" altLang="en-US" dirty="0"/>
              </a:p>
            </p:txBody>
          </p:sp>
          <p:graphicFrame>
            <p:nvGraphicFramePr>
              <p:cNvPr id="13" name="对象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5651131"/>
                  </p:ext>
                </p:extLst>
              </p:nvPr>
            </p:nvGraphicFramePr>
            <p:xfrm>
              <a:off x="1043608" y="4075113"/>
              <a:ext cx="1308100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844" name="Equation" r:id="rId5" imgW="1307532" imgH="431613" progId="Equation.DSMT4">
                      <p:embed/>
                    </p:oleObj>
                  </mc:Choice>
                  <mc:Fallback>
                    <p:oleObj name="Equation" r:id="rId5" imgW="1307532" imgH="431613" progId="Equation.DSMT4">
                      <p:embed/>
                      <p:pic>
                        <p:nvPicPr>
                          <p:cNvPr id="0" name="Picture 1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3608" y="4075113"/>
                            <a:ext cx="1308100" cy="431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9" name="TextBox 28"/>
          <p:cNvSpPr txBox="1"/>
          <p:nvPr/>
        </p:nvSpPr>
        <p:spPr>
          <a:xfrm>
            <a:off x="803281" y="5028319"/>
            <a:ext cx="3185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一定</a:t>
            </a:r>
            <a:r>
              <a:rPr lang="zh-CN" altLang="en-US" sz="2800" b="1" dirty="0"/>
              <a:t>线性无关</a:t>
            </a:r>
            <a:endParaRPr lang="zh-CN" altLang="en-US" sz="2800" dirty="0"/>
          </a:p>
        </p:txBody>
      </p:sp>
      <p:sp>
        <p:nvSpPr>
          <p:cNvPr id="26" name="六角星 25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DAB152-9F5A-4B5F-B29D-D2084E1EB885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66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1628800"/>
            <a:ext cx="5760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十字星 8"/>
          <p:cNvSpPr/>
          <p:nvPr/>
        </p:nvSpPr>
        <p:spPr>
          <a:xfrm>
            <a:off x="8410128" y="293422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81134" y="188640"/>
            <a:ext cx="1150506" cy="523220"/>
            <a:chOff x="129208" y="932973"/>
            <a:chExt cx="1150506" cy="523220"/>
          </a:xfrm>
        </p:grpSpPr>
        <p:sp>
          <p:nvSpPr>
            <p:cNvPr id="11" name="流程图: 可选过程 10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99592" y="711860"/>
            <a:ext cx="6701371" cy="523220"/>
            <a:chOff x="1399020" y="711860"/>
            <a:chExt cx="6701371" cy="523220"/>
          </a:xfrm>
        </p:grpSpPr>
        <p:sp>
          <p:nvSpPr>
            <p:cNvPr id="13" name="矩形 12"/>
            <p:cNvSpPr/>
            <p:nvPr/>
          </p:nvSpPr>
          <p:spPr>
            <a:xfrm>
              <a:off x="1399020" y="711860"/>
              <a:ext cx="670137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若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维</a:t>
              </a:r>
              <a:r>
                <a:rPr lang="zh-CN" altLang="zh-CN" sz="2800" b="1" dirty="0"/>
                <a:t>向量</a:t>
              </a:r>
              <a:r>
                <a:rPr lang="en-US" altLang="zh-CN" sz="2800" b="1" dirty="0"/>
                <a:t>                      </a:t>
              </a:r>
              <a:r>
                <a:rPr lang="zh-CN" altLang="en-US" sz="2800" b="1" dirty="0"/>
                <a:t>是一组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两两正交</a:t>
              </a:r>
              <a:r>
                <a:rPr lang="zh-CN" altLang="en-US" sz="2800" b="1" dirty="0"/>
                <a:t>的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7722557"/>
                </p:ext>
              </p:extLst>
            </p:nvPr>
          </p:nvGraphicFramePr>
          <p:xfrm>
            <a:off x="3388765" y="711860"/>
            <a:ext cx="15875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05" name="Equation" r:id="rId3" imgW="1587500" imgH="431800" progId="Equation.DSMT4">
                    <p:embed/>
                  </p:oleObj>
                </mc:Choice>
                <mc:Fallback>
                  <p:oleObj name="Equation" r:id="rId3" imgW="1587500" imgH="431800" progId="Equation.DSMT4">
                    <p:embed/>
                    <p:pic>
                      <p:nvPicPr>
                        <p:cNvPr id="0" name="Picture 5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8765" y="711860"/>
                          <a:ext cx="15875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179512" y="1235080"/>
            <a:ext cx="6624736" cy="523220"/>
            <a:chOff x="1026405" y="1235080"/>
            <a:chExt cx="6624736" cy="523220"/>
          </a:xfrm>
        </p:grpSpPr>
        <p:sp>
          <p:nvSpPr>
            <p:cNvPr id="14" name="矩形 13"/>
            <p:cNvSpPr/>
            <p:nvPr/>
          </p:nvSpPr>
          <p:spPr>
            <a:xfrm>
              <a:off x="1026405" y="1235080"/>
              <a:ext cx="66247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>
                  <a:solidFill>
                    <a:srgbClr val="FF0000"/>
                  </a:solidFill>
                </a:rPr>
                <a:t>非零向量</a:t>
              </a:r>
              <a:r>
                <a:rPr lang="zh-CN" altLang="en-US" sz="2800" b="1" dirty="0"/>
                <a:t>，则                        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线性无关</a:t>
              </a:r>
              <a:r>
                <a:rPr lang="zh-CN" altLang="zh-CN" sz="2800" b="1" dirty="0"/>
                <a:t>。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3020351"/>
                </p:ext>
              </p:extLst>
            </p:nvPr>
          </p:nvGraphicFramePr>
          <p:xfrm>
            <a:off x="3416548" y="1271373"/>
            <a:ext cx="15875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06" name="Equation" r:id="rId5" imgW="1587500" imgH="431800" progId="Equation.DSMT4">
                    <p:embed/>
                  </p:oleObj>
                </mc:Choice>
                <mc:Fallback>
                  <p:oleObj name="Equation" r:id="rId5" imgW="1587500" imgH="431800" progId="Equation.DSMT4">
                    <p:embed/>
                    <p:pic>
                      <p:nvPicPr>
                        <p:cNvPr id="0" name="Picture 5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548" y="1271373"/>
                          <a:ext cx="15875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899592" y="1988840"/>
            <a:ext cx="7632848" cy="523220"/>
            <a:chOff x="323528" y="1988840"/>
            <a:chExt cx="7632848" cy="523220"/>
          </a:xfrm>
        </p:grpSpPr>
        <p:sp>
          <p:nvSpPr>
            <p:cNvPr id="15" name="矩形 14"/>
            <p:cNvSpPr/>
            <p:nvPr/>
          </p:nvSpPr>
          <p:spPr>
            <a:xfrm>
              <a:off x="323528" y="1988840"/>
              <a:ext cx="763284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证明    设有                         使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4400311"/>
                </p:ext>
              </p:extLst>
            </p:nvPr>
          </p:nvGraphicFramePr>
          <p:xfrm>
            <a:off x="2411760" y="2050662"/>
            <a:ext cx="1612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07" name="Equation" r:id="rId7" imgW="1612900" imgH="431800" progId="Equation.DSMT4">
                    <p:embed/>
                  </p:oleObj>
                </mc:Choice>
                <mc:Fallback>
                  <p:oleObj name="Equation" r:id="rId7" imgW="1612900" imgH="431800" progId="Equation.DSMT4">
                    <p:embed/>
                    <p:pic>
                      <p:nvPicPr>
                        <p:cNvPr id="0" name="Picture 5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2050662"/>
                          <a:ext cx="16129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998273"/>
              </p:ext>
            </p:extLst>
          </p:nvPr>
        </p:nvGraphicFramePr>
        <p:xfrm>
          <a:off x="2339752" y="2670185"/>
          <a:ext cx="377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08" name="Equation" r:id="rId9" imgW="3771900" imgH="431800" progId="Equation.DSMT4">
                  <p:embed/>
                </p:oleObj>
              </mc:Choice>
              <mc:Fallback>
                <p:oleObj name="Equation" r:id="rId9" imgW="3771900" imgH="431800" progId="Equation.DSMT4">
                  <p:embed/>
                  <p:pic>
                    <p:nvPicPr>
                      <p:cNvPr id="0" name="Picture 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670185"/>
                        <a:ext cx="3771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274847" y="4200252"/>
            <a:ext cx="7862970" cy="1028948"/>
            <a:chOff x="274847" y="3480172"/>
            <a:chExt cx="7862970" cy="1028948"/>
          </a:xfrm>
        </p:grpSpPr>
        <p:sp>
          <p:nvSpPr>
            <p:cNvPr id="23" name="矩形 22"/>
            <p:cNvSpPr/>
            <p:nvPr/>
          </p:nvSpPr>
          <p:spPr>
            <a:xfrm>
              <a:off x="274847" y="3555013"/>
              <a:ext cx="786297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因 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800" b="1" dirty="0"/>
                <a:t> ≠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800" b="1" dirty="0"/>
                <a:t> , </a:t>
              </a:r>
              <a:r>
                <a:rPr lang="zh-CN" altLang="en-US" sz="2800" b="1" dirty="0"/>
                <a:t>故         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</a:t>
              </a:r>
              <a:r>
                <a:rPr lang="zh-CN" altLang="en-US" sz="2800" b="1" dirty="0"/>
                <a:t>，从而必有</a:t>
              </a:r>
              <a:r>
                <a:rPr lang="en-US" altLang="zh-CN" sz="2800" b="1" dirty="0"/>
                <a:t> </a:t>
              </a:r>
              <a:r>
                <a:rPr lang="el-GR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2800" b="1" dirty="0"/>
                <a:t>=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，类似可证  </a:t>
              </a:r>
              <a:r>
                <a:rPr lang="el-GR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altLang="zh-CN" sz="2800" b="1" dirty="0"/>
                <a:t>=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，∙∙∙ ，</a:t>
              </a:r>
              <a:r>
                <a:rPr lang="el-GR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λ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/>
                <a:t>=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8965095"/>
                </p:ext>
              </p:extLst>
            </p:nvPr>
          </p:nvGraphicFramePr>
          <p:xfrm>
            <a:off x="2411760" y="3480172"/>
            <a:ext cx="2324100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09" name="Equation" r:id="rId11" imgW="2324100" imgH="596900" progId="Equation.DSMT4">
                    <p:embed/>
                  </p:oleObj>
                </mc:Choice>
                <mc:Fallback>
                  <p:oleObj name="Equation" r:id="rId11" imgW="2324100" imgH="596900" progId="Equation.DSMT4">
                    <p:embed/>
                    <p:pic>
                      <p:nvPicPr>
                        <p:cNvPr id="0" name="Picture 5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3480172"/>
                          <a:ext cx="2324100" cy="596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179512" y="5210036"/>
            <a:ext cx="6791090" cy="523220"/>
            <a:chOff x="1021270" y="4138377"/>
            <a:chExt cx="6791090" cy="523220"/>
          </a:xfrm>
        </p:grpSpPr>
        <p:sp>
          <p:nvSpPr>
            <p:cNvPr id="22" name="矩形 21"/>
            <p:cNvSpPr/>
            <p:nvPr/>
          </p:nvSpPr>
          <p:spPr>
            <a:xfrm>
              <a:off x="1021270" y="4138377"/>
              <a:ext cx="679109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于是</a:t>
              </a:r>
              <a:r>
                <a:rPr lang="zh-CN" altLang="zh-CN" sz="2800" b="1" dirty="0"/>
                <a:t>向量</a:t>
              </a:r>
              <a:r>
                <a:rPr lang="zh-CN" altLang="en-US" sz="2800" b="1" dirty="0"/>
                <a:t>组                        线性无关。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662088"/>
                </p:ext>
              </p:extLst>
            </p:nvPr>
          </p:nvGraphicFramePr>
          <p:xfrm>
            <a:off x="3130748" y="4138377"/>
            <a:ext cx="15875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10" name="Equation" r:id="rId13" imgW="1587500" imgH="431800" progId="Equation.DSMT4">
                    <p:embed/>
                  </p:oleObj>
                </mc:Choice>
                <mc:Fallback>
                  <p:oleObj name="Equation" r:id="rId13" imgW="1587500" imgH="431800" progId="Equation.DSMT4">
                    <p:embed/>
                    <p:pic>
                      <p:nvPicPr>
                        <p:cNvPr id="0" name="Picture 5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0748" y="4138377"/>
                          <a:ext cx="15875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矩形 30"/>
          <p:cNvSpPr/>
          <p:nvPr/>
        </p:nvSpPr>
        <p:spPr>
          <a:xfrm>
            <a:off x="274847" y="3212976"/>
            <a:ext cx="79695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以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左乘上式两端，因而当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故得  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</p:txBody>
      </p:sp>
      <p:sp>
        <p:nvSpPr>
          <p:cNvPr id="28" name="六角星 2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995439-E5DB-4EE6-BB23-6831DBCC0DE2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619935" y="1628800"/>
            <a:ext cx="14084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i="1" baseline="30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i="1" baseline="30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7544" y="2413457"/>
            <a:ext cx="6859188" cy="72751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67544" y="1039308"/>
            <a:ext cx="6859188" cy="12375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12951" y="669976"/>
            <a:ext cx="21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96752"/>
            <a:ext cx="6715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b="1" dirty="0"/>
              <a:t>了解向量的</a:t>
            </a:r>
            <a:r>
              <a:rPr lang="zh-CN" altLang="en-US" sz="2800" b="1" dirty="0">
                <a:solidFill>
                  <a:srgbClr val="FF0000"/>
                </a:solidFill>
              </a:rPr>
              <a:t>内积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长度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单位化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正      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       </a:t>
            </a:r>
            <a:r>
              <a:rPr lang="zh-CN" altLang="en-US" sz="2800" b="1" dirty="0">
                <a:solidFill>
                  <a:srgbClr val="FF0000"/>
                </a:solidFill>
              </a:rPr>
              <a:t>交</a:t>
            </a:r>
            <a:r>
              <a:rPr lang="zh-CN" altLang="en-US" sz="2800" b="1" dirty="0"/>
              <a:t>等基本概念；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560" y="2413457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800" b="1" dirty="0"/>
              <a:t>   </a:t>
            </a:r>
            <a:r>
              <a:rPr lang="zh-CN" altLang="en-US" sz="2800" b="1" dirty="0"/>
              <a:t>掌握施密特正交、规范化</a:t>
            </a:r>
            <a:r>
              <a:rPr lang="zh-CN" altLang="en-US" sz="2800" b="1" dirty="0">
                <a:solidFill>
                  <a:srgbClr val="FF0000"/>
                </a:solidFill>
              </a:rPr>
              <a:t>过程</a:t>
            </a:r>
            <a:r>
              <a:rPr lang="zh-CN" altLang="en-US" sz="2800" b="1" dirty="0"/>
              <a:t>；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560" y="3270713"/>
            <a:ext cx="585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zh-CN" altLang="en-US" sz="2800" b="1" dirty="0"/>
              <a:t>掌握正交矩阵</a:t>
            </a:r>
            <a:r>
              <a:rPr lang="zh-CN" altLang="en-US" sz="2800" b="1" dirty="0">
                <a:solidFill>
                  <a:srgbClr val="FF0000"/>
                </a:solidFill>
              </a:rPr>
              <a:t>定义</a:t>
            </a:r>
            <a:r>
              <a:rPr lang="zh-CN" altLang="en-US" sz="2800" b="1" dirty="0"/>
              <a:t>及其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altLang="en-US" sz="2800" b="1" dirty="0"/>
              <a:t>。</a:t>
            </a:r>
          </a:p>
        </p:txBody>
      </p:sp>
      <p:sp>
        <p:nvSpPr>
          <p:cNvPr id="21" name="副标题 2"/>
          <p:cNvSpPr txBox="1">
            <a:spLocks/>
          </p:cNvSpPr>
          <p:nvPr/>
        </p:nvSpPr>
        <p:spPr>
          <a:xfrm>
            <a:off x="8316416" y="669062"/>
            <a:ext cx="827584" cy="462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教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六角星 21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992691-F048-4FC2-9896-A8877D70A35F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46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 animBg="1"/>
      <p:bldP spid="2" grpId="1" animBg="1"/>
      <p:bldP spid="2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1"/>
          <p:cNvSpPr txBox="1">
            <a:spLocks noChangeArrowheads="1"/>
          </p:cNvSpPr>
          <p:nvPr/>
        </p:nvSpPr>
        <p:spPr bwMode="auto">
          <a:xfrm>
            <a:off x="107505" y="116632"/>
            <a:ext cx="820891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latin typeface="+mj-ea"/>
                <a:ea typeface="+mj-ea"/>
              </a:rPr>
              <a:t>投影向量：</a:t>
            </a:r>
            <a:endParaRPr lang="en-US" altLang="zh-CN" sz="2400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+mj-ea"/>
                <a:ea typeface="+mj-ea"/>
              </a:rPr>
              <a:t>将两向量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+mj-ea"/>
                <a:ea typeface="+mj-ea"/>
              </a:rPr>
              <a:t>和 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+mj-ea"/>
                <a:ea typeface="+mj-ea"/>
              </a:rPr>
              <a:t>起点重合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</a:t>
            </a:r>
            <a:r>
              <a:rPr lang="zh-CN" altLang="en-US" sz="2000" b="1" dirty="0">
                <a:latin typeface="+mj-ea"/>
                <a:ea typeface="+mj-ea"/>
              </a:rPr>
              <a:t>，则由一个向量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+mj-ea"/>
                <a:ea typeface="+mj-ea"/>
              </a:rPr>
              <a:t>的终点向另一个向量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+mj-ea"/>
                <a:ea typeface="+mj-ea"/>
              </a:rPr>
              <a:t>做垂线，</a:t>
            </a:r>
            <a:endParaRPr lang="en-US" altLang="zh-CN" sz="2000" b="1" dirty="0">
              <a:latin typeface="+mj-ea"/>
              <a:ea typeface="+mj-ea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93799" y="2130375"/>
            <a:ext cx="8031163" cy="3890913"/>
          </a:xfrm>
          <a:prstGeom prst="roundRect">
            <a:avLst>
              <a:gd name="adj" fmla="val 4646"/>
            </a:avLst>
          </a:prstGeom>
          <a:solidFill>
            <a:srgbClr val="00B0F0"/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982663" indent="-982663" eaLnBrk="0" hangingPunct="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buFont typeface="Wingdings" pitchFamily="2" charset="2"/>
              <a:buNone/>
              <a:defRPr/>
            </a:pPr>
            <a:endParaRPr lang="en-US" altLang="zh-CN" b="1" dirty="0">
              <a:latin typeface="+mn-ea"/>
            </a:endParaRPr>
          </a:p>
        </p:txBody>
      </p:sp>
      <p:sp>
        <p:nvSpPr>
          <p:cNvPr id="7" name="Text Box 36"/>
          <p:cNvSpPr txBox="1">
            <a:spLocks noChangeArrowheads="1"/>
          </p:cNvSpPr>
          <p:nvPr/>
        </p:nvSpPr>
        <p:spPr bwMode="auto">
          <a:xfrm>
            <a:off x="5759261" y="5651956"/>
            <a:ext cx="324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b</a:t>
            </a:r>
            <a:endParaRPr lang="en-US" altLang="zh-CN" b="1" baseline="-25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4634037" y="4511105"/>
            <a:ext cx="2074526" cy="10931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4634037" y="5635055"/>
            <a:ext cx="3215516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632450" y="5635055"/>
            <a:ext cx="13835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32"/>
          <p:cNvSpPr>
            <a:spLocks noChangeShapeType="1"/>
          </p:cNvSpPr>
          <p:nvPr/>
        </p:nvSpPr>
        <p:spPr bwMode="auto">
          <a:xfrm>
            <a:off x="4635624" y="5606480"/>
            <a:ext cx="2074526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2" name="AutoShape 33"/>
          <p:cNvCxnSpPr>
            <a:cxnSpLocks noChangeShapeType="1"/>
          </p:cNvCxnSpPr>
          <p:nvPr/>
        </p:nvCxnSpPr>
        <p:spPr bwMode="auto">
          <a:xfrm>
            <a:off x="6766049" y="4511105"/>
            <a:ext cx="1528" cy="1065372"/>
          </a:xfrm>
          <a:prstGeom prst="straightConnector1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round/>
            <a:headEnd/>
            <a:tailEnd/>
          </a:ln>
        </p:spPr>
      </p:cxnSp>
      <p:cxnSp>
        <p:nvCxnSpPr>
          <p:cNvPr id="13" name="AutoShape 34"/>
          <p:cNvCxnSpPr>
            <a:cxnSpLocks noChangeShapeType="1"/>
          </p:cNvCxnSpPr>
          <p:nvPr/>
        </p:nvCxnSpPr>
        <p:spPr bwMode="auto">
          <a:xfrm flipH="1" flipV="1">
            <a:off x="6767575" y="5590653"/>
            <a:ext cx="62" cy="3170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</p:cxnSp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6373938" y="5589240"/>
            <a:ext cx="308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 pitchFamily="49" charset="-122"/>
              </a:rPr>
              <a:t>c</a:t>
            </a:r>
            <a:endParaRPr lang="en-US" altLang="zh-CN" b="1" baseline="-25000" dirty="0">
              <a:solidFill>
                <a:schemeClr val="tx1">
                  <a:lumMod val="85000"/>
                  <a:lumOff val="15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6444208" y="4211796"/>
            <a:ext cx="3249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a</a:t>
            </a:r>
            <a:endParaRPr lang="en-US" altLang="zh-CN" b="1" baseline="-25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6" name="Text Box 38"/>
          <p:cNvSpPr txBox="1">
            <a:spLocks noChangeArrowheads="1"/>
          </p:cNvSpPr>
          <p:nvPr/>
        </p:nvSpPr>
        <p:spPr bwMode="auto">
          <a:xfrm>
            <a:off x="6804248" y="4437112"/>
            <a:ext cx="4240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en-US" altLang="zh-CN" b="1" i="1" baseline="-25000" dirty="0">
                <a:solidFill>
                  <a:srgbClr val="FF0000"/>
                </a:solidFill>
                <a:ea typeface="楷体_GB2312" pitchFamily="49" charset="-122"/>
              </a:rPr>
              <a:t>1</a:t>
            </a:r>
            <a:endParaRPr lang="en-US" altLang="zh-CN" b="1" baseline="-250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7" name="Text Box 37"/>
          <p:cNvSpPr txBox="1">
            <a:spLocks noChangeArrowheads="1"/>
          </p:cNvSpPr>
          <p:nvPr/>
        </p:nvSpPr>
        <p:spPr bwMode="auto">
          <a:xfrm>
            <a:off x="7092280" y="4437112"/>
            <a:ext cx="921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=a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－</a:t>
            </a:r>
            <a:r>
              <a:rPr lang="en-US" altLang="zh-CN" b="1" i="1" dirty="0">
                <a:solidFill>
                  <a:srgbClr val="FF0000"/>
                </a:solidFill>
                <a:ea typeface="楷体_GB2312" pitchFamily="49" charset="-122"/>
              </a:rPr>
              <a:t>c</a:t>
            </a:r>
            <a:endParaRPr lang="en-US" altLang="zh-CN" b="1" baseline="-250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18" name="Group 56"/>
          <p:cNvGrpSpPr>
            <a:grpSpLocks noChangeAspect="1"/>
          </p:cNvGrpSpPr>
          <p:nvPr/>
        </p:nvGrpSpPr>
        <p:grpSpPr bwMode="auto">
          <a:xfrm>
            <a:off x="6780337" y="5441380"/>
            <a:ext cx="174473" cy="174474"/>
            <a:chOff x="748" y="3884"/>
            <a:chExt cx="136" cy="136"/>
          </a:xfrm>
        </p:grpSpPr>
        <p:sp>
          <p:nvSpPr>
            <p:cNvPr id="19" name="Line 53"/>
            <p:cNvSpPr>
              <a:spLocks noChangeAspect="1" noChangeShapeType="1"/>
            </p:cNvSpPr>
            <p:nvPr/>
          </p:nvSpPr>
          <p:spPr bwMode="auto">
            <a:xfrm>
              <a:off x="748" y="3884"/>
              <a:ext cx="136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>
              <a:off x="884" y="3884"/>
              <a:ext cx="0" cy="136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Rectangle 41"/>
          <p:cNvSpPr>
            <a:spLocks noChangeArrowheads="1"/>
          </p:cNvSpPr>
          <p:nvPr/>
        </p:nvSpPr>
        <p:spPr bwMode="auto">
          <a:xfrm>
            <a:off x="179512" y="2177480"/>
            <a:ext cx="7907606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+mj-ea"/>
                <a:ea typeface="+mj-ea"/>
                <a:cs typeface="楷体_GB2312"/>
              </a:rPr>
              <a:t>由 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r>
              <a:rPr lang="en-US" altLang="zh-CN" sz="2000" b="1" i="1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+mj-ea"/>
                <a:ea typeface="+mj-ea"/>
                <a:cs typeface="楷体_GB2312"/>
              </a:rPr>
              <a:t>为 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+mj-ea"/>
                <a:ea typeface="+mj-ea"/>
                <a:cs typeface="楷体_GB2312"/>
              </a:rPr>
              <a:t>在 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+mj-ea"/>
                <a:ea typeface="+mj-ea"/>
                <a:cs typeface="楷体_GB2312"/>
              </a:rPr>
              <a:t>上的投影，则 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 =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λb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+mj-ea"/>
                <a:ea typeface="+mj-ea"/>
                <a:cs typeface="楷体_GB2312"/>
              </a:rPr>
              <a:t>，</a:t>
            </a:r>
            <a:endParaRPr lang="zh-CN" altLang="en-US" sz="2000" b="1" baseline="-25000" dirty="0">
              <a:latin typeface="+mj-ea"/>
              <a:ea typeface="+mj-ea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+mj-ea"/>
                <a:ea typeface="+mj-ea"/>
                <a:cs typeface="楷体_GB2312"/>
              </a:rPr>
              <a:t>首先，确定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λ</a:t>
            </a:r>
            <a:r>
              <a:rPr lang="zh-CN" altLang="en-US" sz="2000" b="1" dirty="0">
                <a:latin typeface="+mj-ea"/>
                <a:ea typeface="+mj-ea"/>
                <a:cs typeface="楷体_GB2312"/>
              </a:rPr>
              <a:t>的值．</a:t>
            </a:r>
            <a:endParaRPr lang="en-US" altLang="zh-CN" sz="2000" b="1" dirty="0">
              <a:latin typeface="+mj-ea"/>
              <a:ea typeface="+mj-ea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+mj-ea"/>
                <a:ea typeface="+mj-ea"/>
                <a:cs typeface="楷体_GB2312"/>
              </a:rPr>
              <a:t>因为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endParaRPr lang="zh-CN" altLang="en-US" sz="2000" b="1" dirty="0">
              <a:latin typeface="+mj-ea"/>
              <a:ea typeface="+mj-ea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endParaRPr lang="zh-CN" altLang="en-US" sz="2000" b="1" dirty="0">
              <a:latin typeface="+mj-ea"/>
              <a:ea typeface="+mj-ea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+mj-ea"/>
                <a:ea typeface="+mj-ea"/>
                <a:cs typeface="楷体_GB2312"/>
              </a:rPr>
              <a:t>所以                   </a:t>
            </a:r>
            <a:endParaRPr lang="en-US" altLang="zh-CN" sz="2000" b="1" dirty="0">
              <a:latin typeface="+mj-ea"/>
              <a:ea typeface="+mj-ea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endParaRPr lang="en-US" altLang="zh-CN" sz="2000" b="1" dirty="0">
              <a:latin typeface="+mj-ea"/>
              <a:ea typeface="+mj-ea"/>
              <a:cs typeface="楷体_GB231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007D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+mj-ea"/>
                <a:ea typeface="+mj-ea"/>
                <a:cs typeface="楷体_GB2312"/>
              </a:rPr>
              <a:t>从而</a:t>
            </a:r>
          </a:p>
        </p:txBody>
      </p:sp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741612"/>
              </p:ext>
            </p:extLst>
          </p:nvPr>
        </p:nvGraphicFramePr>
        <p:xfrm>
          <a:off x="1051049" y="4106293"/>
          <a:ext cx="1210506" cy="83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43" name="Equation" r:id="rId3" imgW="622030" imgH="431613" progId="Equation.DSMT4">
                  <p:embed/>
                </p:oleObj>
              </mc:Choice>
              <mc:Fallback>
                <p:oleObj name="Equation" r:id="rId3" imgW="622030" imgH="431613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049" y="4106293"/>
                        <a:ext cx="1210506" cy="8399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710895"/>
              </p:ext>
            </p:extLst>
          </p:nvPr>
        </p:nvGraphicFramePr>
        <p:xfrm>
          <a:off x="949449" y="3106168"/>
          <a:ext cx="1210507" cy="444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44" name="Equation" r:id="rId5" imgW="622030" imgH="228501" progId="Equation.DSMT4">
                  <p:embed/>
                </p:oleObj>
              </mc:Choice>
              <mc:Fallback>
                <p:oleObj name="Equation" r:id="rId5" imgW="622030" imgH="228501" progId="Equation.DSMT4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449" y="3106168"/>
                        <a:ext cx="1210507" cy="4446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348154"/>
              </p:ext>
            </p:extLst>
          </p:nvPr>
        </p:nvGraphicFramePr>
        <p:xfrm>
          <a:off x="1051049" y="5171505"/>
          <a:ext cx="2001041" cy="83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45" name="Equation" r:id="rId7" imgW="1028254" imgH="431613" progId="Equation.DSMT4">
                  <p:embed/>
                </p:oleObj>
              </mc:Choice>
              <mc:Fallback>
                <p:oleObj name="Equation" r:id="rId7" imgW="1028254" imgH="431613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049" y="5171505"/>
                        <a:ext cx="2001041" cy="8399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355115"/>
              </p:ext>
            </p:extLst>
          </p:nvPr>
        </p:nvGraphicFramePr>
        <p:xfrm>
          <a:off x="2209924" y="3106168"/>
          <a:ext cx="1334026" cy="395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46" name="Equation" r:id="rId9" imgW="685800" imgH="203200" progId="Equation.DSMT4">
                  <p:embed/>
                </p:oleObj>
              </mc:Choice>
              <mc:Fallback>
                <p:oleObj name="Equation" r:id="rId9" imgW="685800" imgH="20320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924" y="3106168"/>
                        <a:ext cx="1334026" cy="3952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123463"/>
              </p:ext>
            </p:extLst>
          </p:nvPr>
        </p:nvGraphicFramePr>
        <p:xfrm>
          <a:off x="3616449" y="3106168"/>
          <a:ext cx="1506955" cy="395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47" name="Equation" r:id="rId11" imgW="774364" imgH="203112" progId="Equation.DSMT4">
                  <p:embed/>
                </p:oleObj>
              </mc:Choice>
              <mc:Fallback>
                <p:oleObj name="Equation" r:id="rId11" imgW="774364" imgH="203112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449" y="3106168"/>
                        <a:ext cx="1506955" cy="3952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6858"/>
              </p:ext>
            </p:extLst>
          </p:nvPr>
        </p:nvGraphicFramePr>
        <p:xfrm>
          <a:off x="3616449" y="3563368"/>
          <a:ext cx="1951631" cy="395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48" name="Equation" r:id="rId13" imgW="1002865" imgH="203112" progId="Equation.DSMT4">
                  <p:embed/>
                </p:oleObj>
              </mc:Choice>
              <mc:Fallback>
                <p:oleObj name="Equation" r:id="rId13" imgW="1002865" imgH="203112" progId="Equation.DSMT4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449" y="3563368"/>
                        <a:ext cx="1951631" cy="3952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 descr="绿色大理石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602183"/>
              </p:ext>
            </p:extLst>
          </p:nvPr>
        </p:nvGraphicFramePr>
        <p:xfrm>
          <a:off x="3923928" y="116632"/>
          <a:ext cx="41370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49" name="Equation" r:id="rId15" imgW="1866900" imgH="431800" progId="Equation.DSMT4">
                  <p:embed/>
                </p:oleObj>
              </mc:Choice>
              <mc:Fallback>
                <p:oleObj name="Equation" r:id="rId15" imgW="1866900" imgH="431800" progId="Equation.DSMT4">
                  <p:embed/>
                  <p:pic>
                    <p:nvPicPr>
                      <p:cNvPr id="0" name="Picture 148" descr="绿色大理石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16632"/>
                        <a:ext cx="4137025" cy="857250"/>
                      </a:xfrm>
                      <a:prstGeom prst="rect">
                        <a:avLst/>
                      </a:prstGeom>
                      <a:blipFill dpi="0" rotWithShape="0">
                        <a:blip r:embed="rId17"/>
                        <a:srcRect/>
                        <a:tile tx="0" ty="0" sx="100000" sy="100000" flip="none" algn="tl"/>
                      </a:blipFill>
                      <a:ln w="3175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9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60" name="TextBox 4"/>
          <p:cNvSpPr txBox="1"/>
          <p:nvPr/>
        </p:nvSpPr>
        <p:spPr>
          <a:xfrm>
            <a:off x="8460432" y="692696"/>
            <a:ext cx="5760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/>
              <a:t>施密特正交规范化过程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439858" y="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/>
              <a:t>二</a:t>
            </a:r>
            <a:endParaRPr lang="zh-CN" altLang="en-US" sz="3200" b="1" dirty="0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6766049" y="4511105"/>
            <a:ext cx="0" cy="10781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6623357" y="5589240"/>
            <a:ext cx="324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P</a:t>
            </a:r>
            <a:endParaRPr lang="en-US" altLang="zh-CN" b="1" baseline="-25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65" name="Text Box 36"/>
          <p:cNvSpPr txBox="1">
            <a:spLocks noChangeArrowheads="1"/>
          </p:cNvSpPr>
          <p:nvPr/>
        </p:nvSpPr>
        <p:spPr bwMode="auto">
          <a:xfrm>
            <a:off x="4422923" y="5589240"/>
            <a:ext cx="324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 dirty="0">
                <a:solidFill>
                  <a:srgbClr val="0000FF"/>
                </a:solidFill>
                <a:ea typeface="楷体_GB2312" pitchFamily="49" charset="-122"/>
              </a:rPr>
              <a:t>O</a:t>
            </a:r>
            <a:endParaRPr lang="en-US" altLang="zh-CN" b="1" baseline="-250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07504" y="1340768"/>
            <a:ext cx="48782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latin typeface="+mj-ea"/>
                <a:ea typeface="+mj-ea"/>
              </a:rPr>
              <a:t>垂足为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+mj-ea"/>
                <a:ea typeface="+mj-ea"/>
              </a:rPr>
              <a:t>，</a:t>
            </a:r>
            <a:r>
              <a:rPr lang="zh-CN" altLang="en-US" sz="2000" b="1" dirty="0">
                <a:latin typeface="+mj-ea"/>
                <a:ea typeface="+mj-ea"/>
              </a:rPr>
              <a:t>则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</a:t>
            </a:r>
            <a:r>
              <a:rPr lang="zh-CN" altLang="en-US" sz="2000" b="1" dirty="0">
                <a:latin typeface="+mj-ea"/>
                <a:ea typeface="+mj-ea"/>
              </a:rPr>
              <a:t>即为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+mj-ea"/>
                <a:ea typeface="+mj-ea"/>
              </a:rPr>
              <a:t>在</a:t>
            </a:r>
            <a:r>
              <a:rPr lang="en-US" altLang="zh-CN" sz="2000" b="1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+mj-ea"/>
                <a:ea typeface="+mj-ea"/>
              </a:rPr>
              <a:t>上的投影向量。</a:t>
            </a:r>
            <a:endParaRPr lang="en-US" altLang="zh-CN" sz="2000" b="1" dirty="0">
              <a:latin typeface="+mj-ea"/>
              <a:ea typeface="+mj-ea"/>
            </a:endParaRPr>
          </a:p>
        </p:txBody>
      </p:sp>
      <p:sp>
        <p:nvSpPr>
          <p:cNvPr id="67" name="六角星 66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B3E425-FF4D-4655-8A54-9D0CFCDFD0B2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0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6" grpId="0"/>
      <p:bldP spid="17" grpId="0"/>
      <p:bldP spid="64" grpId="0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6512" y="126387"/>
            <a:ext cx="8424937" cy="448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82663" indent="-982663" eaLnBrk="0" hangingPunct="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defRPr/>
            </a:pPr>
            <a:r>
              <a:rPr lang="zh-CN" altLang="en-US" sz="2000" b="1" dirty="0">
                <a:latin typeface="+mn-ea"/>
              </a:rPr>
              <a:t>由线性无关向量组导出与原向量组等价的正交向量组</a:t>
            </a:r>
            <a:r>
              <a:rPr lang="en-US" altLang="zh-CN" sz="2000" b="1" dirty="0">
                <a:latin typeface="+mn-ea"/>
              </a:rPr>
              <a:t>: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几何演示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0" y="732631"/>
            <a:ext cx="8358188" cy="5000625"/>
          </a:xfrm>
          <a:prstGeom prst="roundRect">
            <a:avLst>
              <a:gd name="adj" fmla="val 4646"/>
            </a:avLst>
          </a:prstGeom>
          <a:solidFill>
            <a:srgbClr val="00B0F0"/>
          </a:solidFill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设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,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,</a:t>
            </a:r>
            <a:r>
              <a:rPr lang="en-US" altLang="zh-CN" sz="2000" b="1" i="1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 </a:t>
            </a:r>
            <a:r>
              <a:rPr lang="zh-CN" altLang="en-US" sz="2000" b="1" dirty="0" smtClean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线性无关，</a:t>
            </a:r>
            <a:endParaRPr lang="en-US" altLang="zh-CN" sz="2000" b="1" dirty="0">
              <a:solidFill>
                <a:srgbClr val="000000"/>
              </a:solidFill>
              <a:latin typeface="+mj-ea"/>
              <a:ea typeface="+mj-ea"/>
              <a:cs typeface="楷体_GB2312"/>
            </a:endParaRPr>
          </a:p>
          <a:p>
            <a:pPr eaLnBrk="0" hangingPunct="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75000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cs typeface="楷体_GB2312"/>
              </a:rPr>
              <a:t>令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87917"/>
              </p:ext>
            </p:extLst>
          </p:nvPr>
        </p:nvGraphicFramePr>
        <p:xfrm>
          <a:off x="718692" y="1403723"/>
          <a:ext cx="88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37" name="Equation" r:id="rId3" imgW="444307" imgH="228501" progId="Equation.DSMT4">
                  <p:embed/>
                </p:oleObj>
              </mc:Choice>
              <mc:Fallback>
                <p:oleObj name="Equation" r:id="rId3" imgW="444307" imgH="228501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692" y="1403723"/>
                        <a:ext cx="889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254153"/>
              </p:ext>
            </p:extLst>
          </p:nvPr>
        </p:nvGraphicFramePr>
        <p:xfrm>
          <a:off x="107504" y="1933948"/>
          <a:ext cx="144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38" name="Equation" r:id="rId5" imgW="723586" imgH="228501" progId="Equation.DSMT4">
                  <p:embed/>
                </p:oleObj>
              </mc:Choice>
              <mc:Fallback>
                <p:oleObj name="Equation" r:id="rId5" imgW="723586" imgH="228501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933948"/>
                        <a:ext cx="1447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468347"/>
              </p:ext>
            </p:extLst>
          </p:nvPr>
        </p:nvGraphicFramePr>
        <p:xfrm>
          <a:off x="107504" y="2646735"/>
          <a:ext cx="144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39" name="Equation" r:id="rId7" imgW="723586" imgH="228501" progId="Equation.DSMT4">
                  <p:embed/>
                </p:oleObj>
              </mc:Choice>
              <mc:Fallback>
                <p:oleObj name="Equation" r:id="rId7" imgW="723586" imgH="228501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46735"/>
                        <a:ext cx="1447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67"/>
          <p:cNvSpPr>
            <a:spLocks noChangeArrowheads="1"/>
          </p:cNvSpPr>
          <p:nvPr/>
        </p:nvSpPr>
        <p:spPr bwMode="auto">
          <a:xfrm>
            <a:off x="3317429" y="3107110"/>
            <a:ext cx="5086350" cy="1944688"/>
          </a:xfrm>
          <a:prstGeom prst="parallelogram">
            <a:avLst>
              <a:gd name="adj" fmla="val 55676"/>
            </a:avLst>
          </a:prstGeom>
          <a:solidFill>
            <a:srgbClr val="99FF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1" kern="0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11" name="Line 36"/>
          <p:cNvSpPr>
            <a:spLocks noChangeShapeType="1"/>
          </p:cNvSpPr>
          <p:nvPr/>
        </p:nvSpPr>
        <p:spPr bwMode="auto">
          <a:xfrm>
            <a:off x="5103367" y="4402510"/>
            <a:ext cx="2159000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none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12" name="AutoShape 37"/>
          <p:cNvCxnSpPr>
            <a:cxnSpLocks noChangeShapeType="1"/>
            <a:endCxn id="11" idx="1"/>
          </p:cNvCxnSpPr>
          <p:nvPr/>
        </p:nvCxnSpPr>
        <p:spPr bwMode="auto">
          <a:xfrm>
            <a:off x="5606604" y="3492873"/>
            <a:ext cx="1655763" cy="92392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</p:cxnSp>
      <p:sp>
        <p:nvSpPr>
          <p:cNvPr id="13" name="Line 38"/>
          <p:cNvSpPr>
            <a:spLocks noChangeAspect="1" noChangeShapeType="1"/>
          </p:cNvSpPr>
          <p:nvPr/>
        </p:nvSpPr>
        <p:spPr bwMode="auto">
          <a:xfrm flipH="1">
            <a:off x="4774754" y="3507160"/>
            <a:ext cx="831850" cy="1443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14" name="AutoShape 39"/>
          <p:cNvCxnSpPr>
            <a:cxnSpLocks noChangeShapeType="1"/>
            <a:endCxn id="11" idx="1"/>
          </p:cNvCxnSpPr>
          <p:nvPr/>
        </p:nvCxnSpPr>
        <p:spPr bwMode="auto">
          <a:xfrm flipH="1">
            <a:off x="7262367" y="3521448"/>
            <a:ext cx="503237" cy="895350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15" name="Line 40"/>
          <p:cNvSpPr>
            <a:spLocks noChangeShapeType="1"/>
          </p:cNvSpPr>
          <p:nvPr/>
        </p:nvSpPr>
        <p:spPr bwMode="auto">
          <a:xfrm>
            <a:off x="4527104" y="3507160"/>
            <a:ext cx="10795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none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16" name="Line 41"/>
          <p:cNvSpPr>
            <a:spLocks noChangeShapeType="1"/>
          </p:cNvSpPr>
          <p:nvPr/>
        </p:nvSpPr>
        <p:spPr bwMode="auto">
          <a:xfrm>
            <a:off x="4109592" y="4226298"/>
            <a:ext cx="1079500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17" name="AutoShape 42"/>
          <p:cNvCxnSpPr>
            <a:cxnSpLocks noChangeShapeType="1"/>
            <a:stCxn id="15" idx="1"/>
            <a:endCxn id="16" idx="0"/>
          </p:cNvCxnSpPr>
          <p:nvPr/>
        </p:nvCxnSpPr>
        <p:spPr bwMode="auto">
          <a:xfrm flipH="1">
            <a:off x="4109592" y="3521448"/>
            <a:ext cx="1497012" cy="690562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8" name="AutoShape 43"/>
          <p:cNvCxnSpPr>
            <a:cxnSpLocks noChangeShapeType="1"/>
            <a:stCxn id="15" idx="0"/>
            <a:endCxn id="16" idx="0"/>
          </p:cNvCxnSpPr>
          <p:nvPr/>
        </p:nvCxnSpPr>
        <p:spPr bwMode="auto">
          <a:xfrm flipH="1">
            <a:off x="4109592" y="3492873"/>
            <a:ext cx="417512" cy="719137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19" name="Line 44"/>
          <p:cNvSpPr>
            <a:spLocks noChangeShapeType="1"/>
          </p:cNvSpPr>
          <p:nvPr/>
        </p:nvSpPr>
        <p:spPr bwMode="auto">
          <a:xfrm flipV="1">
            <a:off x="4109592" y="2057773"/>
            <a:ext cx="0" cy="21590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none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20" name="AutoShape 45"/>
          <p:cNvCxnSpPr>
            <a:cxnSpLocks noChangeShapeType="1"/>
            <a:stCxn id="42" idx="0"/>
            <a:endCxn id="19" idx="1"/>
          </p:cNvCxnSpPr>
          <p:nvPr/>
        </p:nvCxnSpPr>
        <p:spPr bwMode="auto">
          <a:xfrm flipH="1" flipV="1">
            <a:off x="4109592" y="2043485"/>
            <a:ext cx="1498600" cy="1449388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</p:spPr>
      </p:cxnSp>
      <p:sp>
        <p:nvSpPr>
          <p:cNvPr id="21" name="Text Box 46"/>
          <p:cNvSpPr txBox="1">
            <a:spLocks noChangeArrowheads="1"/>
          </p:cNvSpPr>
          <p:nvPr/>
        </p:nvSpPr>
        <p:spPr bwMode="auto">
          <a:xfrm>
            <a:off x="4376292" y="461841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2" name="Text Box 47"/>
          <p:cNvSpPr txBox="1">
            <a:spLocks noChangeArrowheads="1"/>
          </p:cNvSpPr>
          <p:nvPr/>
        </p:nvSpPr>
        <p:spPr bwMode="auto">
          <a:xfrm>
            <a:off x="4958904" y="461841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3" name="Text Box 48"/>
          <p:cNvSpPr txBox="1">
            <a:spLocks noChangeArrowheads="1"/>
          </p:cNvSpPr>
          <p:nvPr/>
        </p:nvSpPr>
        <p:spPr bwMode="auto">
          <a:xfrm>
            <a:off x="7046467" y="433107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4" name="Text Box 49"/>
          <p:cNvSpPr txBox="1">
            <a:spLocks noChangeArrowheads="1"/>
          </p:cNvSpPr>
          <p:nvPr/>
        </p:nvSpPr>
        <p:spPr bwMode="auto">
          <a:xfrm>
            <a:off x="3728592" y="164184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5" name="Text Box 51"/>
          <p:cNvSpPr txBox="1">
            <a:spLocks noChangeArrowheads="1"/>
          </p:cNvSpPr>
          <p:nvPr/>
        </p:nvSpPr>
        <p:spPr bwMode="auto">
          <a:xfrm>
            <a:off x="4598542" y="4161210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 b="1" baseline="-25000">
                <a:solidFill>
                  <a:srgbClr val="0000FF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6" name="Text Box 52"/>
          <p:cNvSpPr txBox="1">
            <a:spLocks noChangeArrowheads="1"/>
          </p:cNvSpPr>
          <p:nvPr/>
        </p:nvSpPr>
        <p:spPr bwMode="auto">
          <a:xfrm>
            <a:off x="7616379" y="303408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7" name="Text Box 53"/>
          <p:cNvSpPr txBox="1">
            <a:spLocks noChangeArrowheads="1"/>
          </p:cNvSpPr>
          <p:nvPr/>
        </p:nvSpPr>
        <p:spPr bwMode="auto">
          <a:xfrm>
            <a:off x="3890517" y="4161210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 b="1" baseline="-25000">
                <a:solidFill>
                  <a:srgbClr val="0000FF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28" name="Text Box 55"/>
          <p:cNvSpPr txBox="1">
            <a:spLocks noChangeArrowheads="1"/>
          </p:cNvSpPr>
          <p:nvPr/>
        </p:nvSpPr>
        <p:spPr bwMode="auto">
          <a:xfrm>
            <a:off x="5404992" y="3611935"/>
            <a:ext cx="52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 b="1" baseline="-25000">
                <a:solidFill>
                  <a:srgbClr val="0000FF"/>
                </a:solidFill>
                <a:ea typeface="楷体_GB2312" pitchFamily="49" charset="-122"/>
              </a:rPr>
              <a:t>31</a:t>
            </a:r>
          </a:p>
        </p:txBody>
      </p: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4738242" y="2988048"/>
            <a:ext cx="522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 b="1" baseline="-25000">
                <a:solidFill>
                  <a:srgbClr val="0000FF"/>
                </a:solidFill>
                <a:ea typeface="楷体_GB2312" pitchFamily="49" charset="-122"/>
              </a:rPr>
              <a:t>32</a:t>
            </a:r>
          </a:p>
        </p:txBody>
      </p:sp>
      <p:sp>
        <p:nvSpPr>
          <p:cNvPr id="30" name="Line 57"/>
          <p:cNvSpPr>
            <a:spLocks noChangeShapeType="1"/>
          </p:cNvSpPr>
          <p:nvPr/>
        </p:nvSpPr>
        <p:spPr bwMode="auto">
          <a:xfrm flipV="1">
            <a:off x="4109592" y="2057773"/>
            <a:ext cx="0" cy="2159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5744717" y="109098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32" name="Line 59"/>
          <p:cNvSpPr>
            <a:spLocks noChangeShapeType="1"/>
          </p:cNvSpPr>
          <p:nvPr/>
        </p:nvSpPr>
        <p:spPr bwMode="auto">
          <a:xfrm>
            <a:off x="5103367" y="4402510"/>
            <a:ext cx="2159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33" name="Line 60"/>
          <p:cNvSpPr>
            <a:spLocks noChangeShapeType="1"/>
          </p:cNvSpPr>
          <p:nvPr/>
        </p:nvSpPr>
        <p:spPr bwMode="auto">
          <a:xfrm flipV="1">
            <a:off x="4136579" y="1379910"/>
            <a:ext cx="1470025" cy="660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34" name="AutoShape 70"/>
          <p:cNvCxnSpPr>
            <a:cxnSpLocks noChangeShapeType="1"/>
            <a:stCxn id="30" idx="1"/>
            <a:endCxn id="42" idx="1"/>
          </p:cNvCxnSpPr>
          <p:nvPr/>
        </p:nvCxnSpPr>
        <p:spPr bwMode="auto">
          <a:xfrm>
            <a:off x="4109592" y="2043485"/>
            <a:ext cx="1084262" cy="2197100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35" name="AutoShape 71"/>
          <p:cNvCxnSpPr>
            <a:cxnSpLocks noChangeShapeType="1"/>
            <a:stCxn id="30" idx="1"/>
            <a:endCxn id="15" idx="0"/>
          </p:cNvCxnSpPr>
          <p:nvPr/>
        </p:nvCxnSpPr>
        <p:spPr bwMode="auto">
          <a:xfrm>
            <a:off x="4109592" y="2043485"/>
            <a:ext cx="417512" cy="1449388"/>
          </a:xfrm>
          <a:prstGeom prst="straightConnector1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</p:spPr>
      </p:cxnSp>
      <p:graphicFrame>
        <p:nvGraphicFramePr>
          <p:cNvPr id="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555636"/>
              </p:ext>
            </p:extLst>
          </p:nvPr>
        </p:nvGraphicFramePr>
        <p:xfrm>
          <a:off x="1474342" y="1718048"/>
          <a:ext cx="2006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40" name="Equation" r:id="rId9" imgW="1002865" imgH="444307" progId="Equation.DSMT4">
                  <p:embed/>
                </p:oleObj>
              </mc:Choice>
              <mc:Fallback>
                <p:oleObj name="Equation" r:id="rId9" imgW="1002865" imgH="444307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342" y="1718048"/>
                        <a:ext cx="2006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074286"/>
              </p:ext>
            </p:extLst>
          </p:nvPr>
        </p:nvGraphicFramePr>
        <p:xfrm>
          <a:off x="393254" y="3146798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41" name="Equation" r:id="rId11" imgW="914400" imgH="228600" progId="Equation.DSMT4">
                  <p:embed/>
                </p:oleObj>
              </mc:Choice>
              <mc:Fallback>
                <p:oleObj name="Equation" r:id="rId11" imgW="914400" imgH="228600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54" y="3146798"/>
                        <a:ext cx="1828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409308"/>
              </p:ext>
            </p:extLst>
          </p:nvPr>
        </p:nvGraphicFramePr>
        <p:xfrm>
          <a:off x="393254" y="3932610"/>
          <a:ext cx="58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42" name="Equation" r:id="rId13" imgW="291973" imgH="228501" progId="Equation.DSMT4">
                  <p:embed/>
                </p:oleObj>
              </mc:Choice>
              <mc:Fallback>
                <p:oleObj name="Equation" r:id="rId13" imgW="291973" imgH="228501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54" y="3932610"/>
                        <a:ext cx="584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Line 38"/>
          <p:cNvSpPr>
            <a:spLocks noChangeAspect="1" noChangeShapeType="1"/>
          </p:cNvSpPr>
          <p:nvPr/>
        </p:nvSpPr>
        <p:spPr bwMode="auto">
          <a:xfrm flipH="1">
            <a:off x="4776342" y="3503985"/>
            <a:ext cx="831850" cy="1443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328008"/>
              </p:ext>
            </p:extLst>
          </p:nvPr>
        </p:nvGraphicFramePr>
        <p:xfrm>
          <a:off x="893317" y="3718298"/>
          <a:ext cx="142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43" name="Equation" r:id="rId15" imgW="710891" imgH="444307" progId="Equation.DSMT4">
                  <p:embed/>
                </p:oleObj>
              </mc:Choice>
              <mc:Fallback>
                <p:oleObj name="Equation" r:id="rId15" imgW="710891" imgH="444307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317" y="3718298"/>
                        <a:ext cx="1422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290415"/>
              </p:ext>
            </p:extLst>
          </p:nvPr>
        </p:nvGraphicFramePr>
        <p:xfrm>
          <a:off x="2231579" y="3718298"/>
          <a:ext cx="1447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44" name="Equation" r:id="rId17" imgW="723586" imgH="444307" progId="Equation.DSMT4">
                  <p:embed/>
                </p:oleObj>
              </mc:Choice>
              <mc:Fallback>
                <p:oleObj name="Equation" r:id="rId17" imgW="723586" imgH="444307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579" y="3718298"/>
                        <a:ext cx="14478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Line 54"/>
          <p:cNvSpPr>
            <a:spLocks noChangeAspect="1" noChangeShapeType="1"/>
          </p:cNvSpPr>
          <p:nvPr/>
        </p:nvSpPr>
        <p:spPr bwMode="auto">
          <a:xfrm flipH="1">
            <a:off x="5192267" y="3507160"/>
            <a:ext cx="414337" cy="7191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  <p:cxnSp>
        <p:nvCxnSpPr>
          <p:cNvPr id="43" name="AutoShape 50"/>
          <p:cNvCxnSpPr>
            <a:cxnSpLocks noChangeShapeType="1"/>
            <a:stCxn id="11" idx="0"/>
          </p:cNvCxnSpPr>
          <p:nvPr/>
        </p:nvCxnSpPr>
        <p:spPr bwMode="auto">
          <a:xfrm flipV="1">
            <a:off x="5103367" y="3492873"/>
            <a:ext cx="503237" cy="8953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/>
          </a:ln>
        </p:spPr>
      </p:cxnSp>
      <p:sp>
        <p:nvSpPr>
          <p:cNvPr id="49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0" name="TextBox 4"/>
          <p:cNvSpPr txBox="1"/>
          <p:nvPr/>
        </p:nvSpPr>
        <p:spPr>
          <a:xfrm>
            <a:off x="8460432" y="692696"/>
            <a:ext cx="5760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/>
              <a:t>施密特正交规范化过程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439858" y="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/>
              <a:t>二</a:t>
            </a:r>
            <a:endParaRPr lang="zh-CN" altLang="en-US" sz="3200" b="1" dirty="0"/>
          </a:p>
        </p:txBody>
      </p:sp>
      <p:sp>
        <p:nvSpPr>
          <p:cNvPr id="52" name="六角星 51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EE4CB1-1572-41A2-902E-6D2555128CBE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5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03 -0.13043 L 4.16667E-6 -2.13691E-6 " pathEditMode="relative" rAng="0" ptsTypes="AA">
                                      <p:cBhvr>
                                        <p:cTn id="73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652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879 L 0.16528 -0.10314 " pathEditMode="relative" rAng="0" ptsTypes="AA">
                                      <p:cBhvr>
                                        <p:cTn id="1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-4718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 autoUpdateAnimBg="0"/>
      <p:bldP spid="10" grpId="0" animBg="1"/>
      <p:bldP spid="21" grpId="0"/>
      <p:bldP spid="22" grpId="0"/>
      <p:bldP spid="23" grpId="0"/>
      <p:bldP spid="24" grpId="0"/>
      <p:bldP spid="25" grpId="0"/>
      <p:bldP spid="25" grpId="1"/>
      <p:bldP spid="26" grpId="0"/>
      <p:bldP spid="27" grpId="0"/>
      <p:bldP spid="28" grpId="0"/>
      <p:bldP spid="29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12951" y="669976"/>
            <a:ext cx="21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96752"/>
            <a:ext cx="6715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b="1" dirty="0"/>
              <a:t>了解向量的</a:t>
            </a:r>
            <a:r>
              <a:rPr lang="zh-CN" altLang="en-US" sz="2800" b="1" dirty="0">
                <a:solidFill>
                  <a:srgbClr val="FF0000"/>
                </a:solidFill>
              </a:rPr>
              <a:t>内积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长度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单位化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正      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       </a:t>
            </a:r>
            <a:r>
              <a:rPr lang="zh-CN" altLang="en-US" sz="2800" b="1" dirty="0">
                <a:solidFill>
                  <a:srgbClr val="FF0000"/>
                </a:solidFill>
              </a:rPr>
              <a:t>交</a:t>
            </a:r>
            <a:r>
              <a:rPr lang="zh-CN" altLang="en-US" sz="2800" b="1" dirty="0"/>
              <a:t>等基本概念；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560" y="2413457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800" b="1" dirty="0"/>
              <a:t>   </a:t>
            </a:r>
            <a:r>
              <a:rPr lang="zh-CN" altLang="en-US" sz="2800" b="1" dirty="0"/>
              <a:t>掌握施密特正交、规范化</a:t>
            </a:r>
            <a:r>
              <a:rPr lang="zh-CN" altLang="en-US" sz="2800" b="1" dirty="0">
                <a:solidFill>
                  <a:srgbClr val="FF0000"/>
                </a:solidFill>
              </a:rPr>
              <a:t>过程</a:t>
            </a:r>
            <a:r>
              <a:rPr lang="zh-CN" altLang="en-US" sz="2800" b="1" dirty="0"/>
              <a:t>；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560" y="3270713"/>
            <a:ext cx="585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zh-CN" altLang="en-US" sz="2800" b="1" dirty="0"/>
              <a:t>掌握正交矩阵</a:t>
            </a:r>
            <a:r>
              <a:rPr lang="zh-CN" altLang="en-US" sz="2800" b="1" dirty="0">
                <a:solidFill>
                  <a:srgbClr val="FF0000"/>
                </a:solidFill>
              </a:rPr>
              <a:t>定义</a:t>
            </a:r>
            <a:r>
              <a:rPr lang="zh-CN" altLang="en-US" sz="2800" b="1" dirty="0"/>
              <a:t>及其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altLang="en-US" sz="2800" b="1" dirty="0"/>
              <a:t>。</a:t>
            </a:r>
          </a:p>
        </p:txBody>
      </p:sp>
      <p:sp>
        <p:nvSpPr>
          <p:cNvPr id="21" name="副标题 2"/>
          <p:cNvSpPr txBox="1">
            <a:spLocks/>
          </p:cNvSpPr>
          <p:nvPr/>
        </p:nvSpPr>
        <p:spPr>
          <a:xfrm>
            <a:off x="8316416" y="669062"/>
            <a:ext cx="827584" cy="462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教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六角星 21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BE9656-2317-45ED-B311-6E90AB2149AB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4"/>
          <p:cNvSpPr txBox="1"/>
          <p:nvPr/>
        </p:nvSpPr>
        <p:spPr>
          <a:xfrm>
            <a:off x="8460432" y="692696"/>
            <a:ext cx="5760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/>
              <a:t>施密特正交规范化过程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39858" y="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/>
              <a:t>二</a:t>
            </a:r>
            <a:endParaRPr lang="zh-CN" altLang="en-US" sz="3200" b="1" dirty="0"/>
          </a:p>
        </p:txBody>
      </p:sp>
      <p:sp>
        <p:nvSpPr>
          <p:cNvPr id="23" name="Rectangle 81"/>
          <p:cNvSpPr>
            <a:spLocks noChangeArrowheads="1"/>
          </p:cNvSpPr>
          <p:nvPr/>
        </p:nvSpPr>
        <p:spPr bwMode="auto">
          <a:xfrm>
            <a:off x="-252504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280470"/>
              </p:ext>
            </p:extLst>
          </p:nvPr>
        </p:nvGraphicFramePr>
        <p:xfrm>
          <a:off x="827584" y="735310"/>
          <a:ext cx="7069138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8" name="Equation" r:id="rId3" imgW="7061200" imgH="4127500" progId="Equation.DSMT4">
                  <p:embed/>
                </p:oleObj>
              </mc:Choice>
              <mc:Fallback>
                <p:oleObj name="Equation" r:id="rId3" imgW="7061200" imgH="4127500" progId="Equation.DSMT4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735310"/>
                        <a:ext cx="7069138" cy="413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179512" y="97468"/>
            <a:ext cx="8071987" cy="523220"/>
            <a:chOff x="179512" y="-46548"/>
            <a:chExt cx="8071987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179512" y="-46548"/>
              <a:ext cx="80719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+mn-ea"/>
                </a:rPr>
                <a:t>   </a:t>
              </a:r>
              <a:r>
                <a:rPr lang="zh-CN" altLang="en-US" sz="2800" b="1" dirty="0">
                  <a:latin typeface="+mn-ea"/>
                </a:rPr>
                <a:t>设          线性无关，</a:t>
              </a: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3104535"/>
                </p:ext>
              </p:extLst>
            </p:nvPr>
          </p:nvGraphicFramePr>
          <p:xfrm>
            <a:off x="1187624" y="44624"/>
            <a:ext cx="1651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49" name="Equation" r:id="rId5" imgW="1651000" imgH="431800" progId="Equation.DSMT4">
                    <p:embed/>
                  </p:oleObj>
                </mc:Choice>
                <mc:Fallback>
                  <p:oleObj name="Equation" r:id="rId5" imgW="1651000" imgH="431800" progId="Equation.DSMT4">
                    <p:embed/>
                    <p:pic>
                      <p:nvPicPr>
                        <p:cNvPr id="0" name="Picture 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44624"/>
                          <a:ext cx="16510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395536" y="4922004"/>
            <a:ext cx="8495959" cy="523220"/>
            <a:chOff x="395536" y="4869160"/>
            <a:chExt cx="8495959" cy="523220"/>
          </a:xfrm>
        </p:grpSpPr>
        <p:sp>
          <p:nvSpPr>
            <p:cNvPr id="27" name="矩形 26"/>
            <p:cNvSpPr/>
            <p:nvPr/>
          </p:nvSpPr>
          <p:spPr>
            <a:xfrm>
              <a:off x="395536" y="4869160"/>
              <a:ext cx="849595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则                       两两正交且与                           等价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en-US" altLang="zh-CN" sz="2800" b="1" dirty="0"/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1956310"/>
                </p:ext>
              </p:extLst>
            </p:nvPr>
          </p:nvGraphicFramePr>
          <p:xfrm>
            <a:off x="1026405" y="4914413"/>
            <a:ext cx="15621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0" name="Equation" r:id="rId7" imgW="1562100" imgH="431800" progId="Equation.DSMT4">
                    <p:embed/>
                  </p:oleObj>
                </mc:Choice>
                <mc:Fallback>
                  <p:oleObj name="Equation" r:id="rId7" imgW="1562100" imgH="431800" progId="Equation.DSMT4">
                    <p:embed/>
                    <p:pic>
                      <p:nvPicPr>
                        <p:cNvPr id="0" name="Picture 3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405" y="4914413"/>
                          <a:ext cx="15621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5727638"/>
                </p:ext>
              </p:extLst>
            </p:nvPr>
          </p:nvGraphicFramePr>
          <p:xfrm>
            <a:off x="5168404" y="4869160"/>
            <a:ext cx="1651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1" name="Equation" r:id="rId9" imgW="1651000" imgH="431800" progId="Equation.DSMT4">
                    <p:embed/>
                  </p:oleObj>
                </mc:Choice>
                <mc:Fallback>
                  <p:oleObj name="Equation" r:id="rId9" imgW="1651000" imgH="431800" progId="Equation.DSMT4">
                    <p:embed/>
                    <p:pic>
                      <p:nvPicPr>
                        <p:cNvPr id="0" name="Picture 3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8404" y="4869160"/>
                          <a:ext cx="16510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矩形 34"/>
          <p:cNvSpPr/>
          <p:nvPr/>
        </p:nvSpPr>
        <p:spPr>
          <a:xfrm>
            <a:off x="433759" y="5426060"/>
            <a:ext cx="7882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上面的公式称为</a:t>
            </a:r>
            <a:r>
              <a:rPr lang="zh-CN" altLang="en-US" sz="2800" b="1" dirty="0">
                <a:solidFill>
                  <a:srgbClr val="FF0000"/>
                </a:solidFill>
              </a:rPr>
              <a:t>施密特正交化公式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六角星 18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774A28-D090-45A1-B7B0-EA017C8C40CB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212981" y="817548"/>
            <a:ext cx="2311347" cy="18913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212981" y="817548"/>
            <a:ext cx="2599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可以证明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849167"/>
              </p:ext>
            </p:extLst>
          </p:nvPr>
        </p:nvGraphicFramePr>
        <p:xfrm>
          <a:off x="5674196" y="1484784"/>
          <a:ext cx="156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2" name="Equation" r:id="rId11" imgW="1562040" imgH="431640" progId="Equation.DSMT4">
                  <p:embed/>
                </p:oleObj>
              </mc:Choice>
              <mc:Fallback>
                <p:oleObj name="Equation" r:id="rId11" imgW="1562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4196" y="1484784"/>
                        <a:ext cx="1562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284989" y="2041684"/>
            <a:ext cx="2599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两两正交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33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8" grpId="0" animBg="1"/>
      <p:bldP spid="29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683568" y="404664"/>
            <a:ext cx="7920880" cy="523220"/>
            <a:chOff x="323528" y="556449"/>
            <a:chExt cx="7920880" cy="523220"/>
          </a:xfrm>
        </p:grpSpPr>
        <p:sp>
          <p:nvSpPr>
            <p:cNvPr id="10" name="矩形 9"/>
            <p:cNvSpPr/>
            <p:nvPr/>
          </p:nvSpPr>
          <p:spPr>
            <a:xfrm>
              <a:off x="323528" y="556449"/>
              <a:ext cx="792088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把                      单位化，称为施密特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规范化</a:t>
              </a:r>
              <a:r>
                <a:rPr lang="zh-CN" altLang="en-US" sz="2800" b="1" dirty="0"/>
                <a:t>过程。 </a:t>
              </a: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5938835"/>
                </p:ext>
              </p:extLst>
            </p:nvPr>
          </p:nvGraphicFramePr>
          <p:xfrm>
            <a:off x="915094" y="602159"/>
            <a:ext cx="15621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49" name="Equation" r:id="rId3" imgW="1562100" imgH="431800" progId="Equation.DSMT4">
                    <p:embed/>
                  </p:oleObj>
                </mc:Choice>
                <mc:Fallback>
                  <p:oleObj name="Equation" r:id="rId3" imgW="1562100" imgH="431800" progId="Equation.DSMT4">
                    <p:embed/>
                    <p:pic>
                      <p:nvPicPr>
                        <p:cNvPr id="0" name="Picture 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5094" y="602159"/>
                          <a:ext cx="15621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109651" y="1124744"/>
            <a:ext cx="1074942" cy="642469"/>
            <a:chOff x="264907" y="3645024"/>
            <a:chExt cx="1074942" cy="642469"/>
          </a:xfrm>
        </p:grpSpPr>
        <p:sp>
          <p:nvSpPr>
            <p:cNvPr id="17" name="上凸带形 16"/>
            <p:cNvSpPr/>
            <p:nvPr/>
          </p:nvSpPr>
          <p:spPr>
            <a:xfrm>
              <a:off x="264907" y="3674845"/>
              <a:ext cx="1074942" cy="612648"/>
            </a:xfrm>
            <a:prstGeom prst="ribbon2">
              <a:avLst/>
            </a:prstGeom>
            <a:solidFill>
              <a:srgbClr val="92D050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TextBox 66"/>
            <p:cNvSpPr txBox="1"/>
            <p:nvPr/>
          </p:nvSpPr>
          <p:spPr>
            <a:xfrm>
              <a:off x="539552" y="3645024"/>
              <a:ext cx="4900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28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注</a:t>
              </a:r>
              <a:endParaRPr lang="zh-CN" altLang="en-US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109651" y="1864052"/>
            <a:ext cx="82067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      </a:t>
            </a:r>
            <a:r>
              <a:rPr lang="zh-CN" altLang="zh-CN" sz="2800" b="1" dirty="0"/>
              <a:t>任意一组</a:t>
            </a:r>
            <a:r>
              <a:rPr lang="zh-CN" altLang="zh-CN" sz="2800" b="1" dirty="0">
                <a:solidFill>
                  <a:srgbClr val="FF0000"/>
                </a:solidFill>
              </a:rPr>
              <a:t>线性无关</a:t>
            </a:r>
            <a:r>
              <a:rPr lang="zh-CN" altLang="zh-CN" sz="2800" b="1" dirty="0"/>
              <a:t>的向量都可以通过施密特</a:t>
            </a:r>
            <a:r>
              <a:rPr lang="zh-CN" altLang="zh-CN" sz="2800" b="1" dirty="0" smtClean="0"/>
              <a:t>正交</a:t>
            </a:r>
            <a:r>
              <a:rPr lang="zh-CN" altLang="zh-CN" sz="2800" b="1" dirty="0"/>
              <a:t>规范化过程化成一组</a:t>
            </a:r>
            <a:r>
              <a:rPr lang="zh-CN" altLang="zh-CN" sz="2800" b="1" dirty="0">
                <a:solidFill>
                  <a:srgbClr val="FF0000"/>
                </a:solidFill>
              </a:rPr>
              <a:t>两两正交的</a:t>
            </a:r>
            <a:r>
              <a:rPr lang="zh-CN" altLang="zh-CN" sz="2800" b="1" dirty="0"/>
              <a:t>单位向量。</a:t>
            </a:r>
            <a:endParaRPr lang="zh-CN" altLang="zh-CN" sz="2800" dirty="0"/>
          </a:p>
        </p:txBody>
      </p:sp>
      <p:sp>
        <p:nvSpPr>
          <p:cNvPr id="30" name="六角星 29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40" name="TextBox 4"/>
          <p:cNvSpPr txBox="1"/>
          <p:nvPr/>
        </p:nvSpPr>
        <p:spPr>
          <a:xfrm>
            <a:off x="8460432" y="692696"/>
            <a:ext cx="5760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/>
              <a:t>施密特正交规范化过程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439858" y="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/>
              <a:t>二</a:t>
            </a:r>
            <a:endParaRPr lang="zh-CN" altLang="en-US" sz="32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C83B0D-A979-4990-A88A-0651C0F3D787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3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3" name="十字星 22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99592" y="942345"/>
            <a:ext cx="764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+mn-ea"/>
              </a:rPr>
              <a:t>设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2" name="TextBox 4"/>
          <p:cNvSpPr txBox="1"/>
          <p:nvPr/>
        </p:nvSpPr>
        <p:spPr>
          <a:xfrm>
            <a:off x="8435674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68747" y="347179"/>
            <a:ext cx="1150506" cy="574050"/>
            <a:chOff x="129208" y="932973"/>
            <a:chExt cx="1150506" cy="574050"/>
          </a:xfrm>
        </p:grpSpPr>
        <p:sp>
          <p:nvSpPr>
            <p:cNvPr id="21" name="流程图: 可选过程 20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例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30"/>
          <p:cNvSpPr txBox="1"/>
          <p:nvPr/>
        </p:nvSpPr>
        <p:spPr>
          <a:xfrm>
            <a:off x="321080" y="1484784"/>
            <a:ext cx="7617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latin typeface="+mn-ea"/>
              </a:rPr>
              <a:t>用施密特正交、规范化过程把这组向量正交、</a:t>
            </a:r>
            <a:r>
              <a:rPr lang="en-US" altLang="zh-CN" sz="2800" b="1" dirty="0">
                <a:latin typeface="+mn-ea"/>
              </a:rPr>
              <a:t>  </a:t>
            </a:r>
            <a:r>
              <a:rPr lang="zh-CN" altLang="zh-CN" sz="2800" b="1" dirty="0">
                <a:latin typeface="+mn-ea"/>
              </a:rPr>
              <a:t>规范化。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187714"/>
              </p:ext>
            </p:extLst>
          </p:nvPr>
        </p:nvGraphicFramePr>
        <p:xfrm>
          <a:off x="1441450" y="974725"/>
          <a:ext cx="643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4" name="Equation" r:id="rId3" imgW="6438900" imgH="457200" progId="Equation.DSMT4">
                  <p:embed/>
                </p:oleObj>
              </mc:Choice>
              <mc:Fallback>
                <p:oleObj name="Equation" r:id="rId3" imgW="6438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974725"/>
                        <a:ext cx="6438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5536" y="2492896"/>
            <a:ext cx="2322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解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正交化</a:t>
            </a:r>
            <a:r>
              <a:rPr lang="zh-CN" altLang="en-US" sz="2800" b="1" dirty="0">
                <a:latin typeface="+mn-ea"/>
              </a:rPr>
              <a:t>得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747228"/>
              </p:ext>
            </p:extLst>
          </p:nvPr>
        </p:nvGraphicFramePr>
        <p:xfrm>
          <a:off x="2812992" y="2550116"/>
          <a:ext cx="264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5" name="Equation" r:id="rId5" imgW="2641320" imgH="444240" progId="Equation.DSMT4">
                  <p:embed/>
                </p:oleObj>
              </mc:Choice>
              <mc:Fallback>
                <p:oleObj name="Equation" r:id="rId5" imgW="2641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992" y="2550116"/>
                        <a:ext cx="2641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六角星 1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0C9FBF-2F5C-4C41-89DE-60E8FBF5B95D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22</a:t>
            </a:fld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108694"/>
              </p:ext>
            </p:extLst>
          </p:nvPr>
        </p:nvGraphicFramePr>
        <p:xfrm>
          <a:off x="1905620" y="3370609"/>
          <a:ext cx="2514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6" name="Equation" r:id="rId7" imgW="2514600" imgH="876240" progId="Equation.DSMT4">
                  <p:embed/>
                </p:oleObj>
              </mc:Choice>
              <mc:Fallback>
                <p:oleObj name="Equation" r:id="rId7" imgW="251460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620" y="3370609"/>
                        <a:ext cx="251460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240228"/>
              </p:ext>
            </p:extLst>
          </p:nvPr>
        </p:nvGraphicFramePr>
        <p:xfrm>
          <a:off x="4492724" y="3061320"/>
          <a:ext cx="22225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7" name="Equation" r:id="rId9" imgW="2222280" imgH="1447560" progId="Equation.DSMT4">
                  <p:embed/>
                </p:oleObj>
              </mc:Choice>
              <mc:Fallback>
                <p:oleObj name="Equation" r:id="rId9" imgW="2222280" imgH="144756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724" y="3061320"/>
                        <a:ext cx="22225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435724"/>
              </p:ext>
            </p:extLst>
          </p:nvPr>
        </p:nvGraphicFramePr>
        <p:xfrm>
          <a:off x="6796484" y="3048620"/>
          <a:ext cx="1231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8" name="Equation" r:id="rId11" imgW="1231560" imgH="1447560" progId="Equation.DSMT4">
                  <p:embed/>
                </p:oleObj>
              </mc:Choice>
              <mc:Fallback>
                <p:oleObj name="Equation" r:id="rId11" imgW="1231560" imgH="144756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484" y="3048620"/>
                        <a:ext cx="12319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238659"/>
              </p:ext>
            </p:extLst>
          </p:nvPr>
        </p:nvGraphicFramePr>
        <p:xfrm>
          <a:off x="2846163" y="4784725"/>
          <a:ext cx="4102101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9" name="Equation" r:id="rId13" imgW="4101840" imgH="876240" progId="Equation.DSMT4">
                  <p:embed/>
                </p:oleObj>
              </mc:Choice>
              <mc:Fallback>
                <p:oleObj name="Equation" r:id="rId13" imgW="4101840" imgH="8762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163" y="4784725"/>
                        <a:ext cx="4102101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988034"/>
              </p:ext>
            </p:extLst>
          </p:nvPr>
        </p:nvGraphicFramePr>
        <p:xfrm>
          <a:off x="6999560" y="4509120"/>
          <a:ext cx="812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0" name="Equation" r:id="rId15" imgW="812520" imgH="1447560" progId="Equation.DSMT4">
                  <p:embed/>
                </p:oleObj>
              </mc:Choice>
              <mc:Fallback>
                <p:oleObj name="Equation" r:id="rId15" imgW="812520" imgH="144756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560" y="4509120"/>
                        <a:ext cx="812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06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5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3" name="十字星 22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99592" y="942345"/>
            <a:ext cx="764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latin typeface="+mn-ea"/>
              </a:rPr>
              <a:t>设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2" name="TextBox 4"/>
          <p:cNvSpPr txBox="1"/>
          <p:nvPr/>
        </p:nvSpPr>
        <p:spPr>
          <a:xfrm>
            <a:off x="8435674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68747" y="347179"/>
            <a:ext cx="1150506" cy="574050"/>
            <a:chOff x="129208" y="932973"/>
            <a:chExt cx="1150506" cy="574050"/>
          </a:xfrm>
        </p:grpSpPr>
        <p:sp>
          <p:nvSpPr>
            <p:cNvPr id="21" name="流程图: 可选过程 20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例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TextBox 30"/>
          <p:cNvSpPr txBox="1"/>
          <p:nvPr/>
        </p:nvSpPr>
        <p:spPr>
          <a:xfrm>
            <a:off x="321080" y="1484784"/>
            <a:ext cx="7617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latin typeface="+mn-ea"/>
              </a:rPr>
              <a:t>用施密特正交、规范化过程把这组向量正交、</a:t>
            </a:r>
            <a:r>
              <a:rPr lang="en-US" altLang="zh-CN" sz="2800" b="1" dirty="0">
                <a:latin typeface="+mn-ea"/>
              </a:rPr>
              <a:t>  </a:t>
            </a:r>
            <a:r>
              <a:rPr lang="zh-CN" altLang="zh-CN" sz="2800" b="1" dirty="0">
                <a:latin typeface="+mn-ea"/>
              </a:rPr>
              <a:t>规范化。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123681"/>
              </p:ext>
            </p:extLst>
          </p:nvPr>
        </p:nvGraphicFramePr>
        <p:xfrm>
          <a:off x="1441450" y="974725"/>
          <a:ext cx="643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49" name="Equation" r:id="rId3" imgW="6438900" imgH="457200" progId="Equation.DSMT4">
                  <p:embed/>
                </p:oleObj>
              </mc:Choice>
              <mc:Fallback>
                <p:oleObj name="Equation" r:id="rId3" imgW="6438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974725"/>
                        <a:ext cx="6438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5536" y="2492896"/>
            <a:ext cx="2322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解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正交化</a:t>
            </a:r>
            <a:r>
              <a:rPr lang="zh-CN" altLang="en-US" sz="2800" b="1" dirty="0">
                <a:latin typeface="+mn-ea"/>
              </a:rPr>
              <a:t>得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53085"/>
              </p:ext>
            </p:extLst>
          </p:nvPr>
        </p:nvGraphicFramePr>
        <p:xfrm>
          <a:off x="2812992" y="2550116"/>
          <a:ext cx="264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0" name="Equation" r:id="rId5" imgW="2641320" imgH="444240" progId="Equation.DSMT4">
                  <p:embed/>
                </p:oleObj>
              </mc:Choice>
              <mc:Fallback>
                <p:oleObj name="Equation" r:id="rId5" imgW="2641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992" y="2550116"/>
                        <a:ext cx="2641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六角星 1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AEE063-323E-472A-B1A9-C934E601B036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390860"/>
              </p:ext>
            </p:extLst>
          </p:nvPr>
        </p:nvGraphicFramePr>
        <p:xfrm>
          <a:off x="6796484" y="3048620"/>
          <a:ext cx="1231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1" name="Equation" r:id="rId7" imgW="1231560" imgH="1447560" progId="Equation.DSMT4">
                  <p:embed/>
                </p:oleObj>
              </mc:Choice>
              <mc:Fallback>
                <p:oleObj name="Equation" r:id="rId7" imgW="12315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484" y="3048620"/>
                        <a:ext cx="12319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530048"/>
              </p:ext>
            </p:extLst>
          </p:nvPr>
        </p:nvGraphicFramePr>
        <p:xfrm>
          <a:off x="6999560" y="4509120"/>
          <a:ext cx="812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2" name="Equation" r:id="rId9" imgW="812520" imgH="1447560" progId="Equation.DSMT4">
                  <p:embed/>
                </p:oleObj>
              </mc:Choice>
              <mc:Fallback>
                <p:oleObj name="Equation" r:id="rId9" imgW="81252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560" y="4509120"/>
                        <a:ext cx="812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99592" y="3121804"/>
            <a:ext cx="2106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单位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化</a:t>
            </a:r>
            <a:r>
              <a:rPr lang="zh-CN" altLang="en-US" sz="2800" b="1" dirty="0">
                <a:latin typeface="+mn-ea"/>
              </a:rPr>
              <a:t>得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7042"/>
              </p:ext>
            </p:extLst>
          </p:nvPr>
        </p:nvGraphicFramePr>
        <p:xfrm>
          <a:off x="2802880" y="3082156"/>
          <a:ext cx="2489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3" name="Equation" r:id="rId11" imgW="2489040" imgH="850680" progId="Equation.DSMT4">
                  <p:embed/>
                </p:oleObj>
              </mc:Choice>
              <mc:Fallback>
                <p:oleObj name="Equation" r:id="rId11" imgW="248904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880" y="3082156"/>
                        <a:ext cx="2489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387095"/>
              </p:ext>
            </p:extLst>
          </p:nvPr>
        </p:nvGraphicFramePr>
        <p:xfrm>
          <a:off x="2876550" y="4017963"/>
          <a:ext cx="2476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4" name="Equation" r:id="rId13" imgW="2476440" imgH="850680" progId="Equation.DSMT4">
                  <p:embed/>
                </p:oleObj>
              </mc:Choice>
              <mc:Fallback>
                <p:oleObj name="Equation" r:id="rId13" imgW="247644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4017963"/>
                        <a:ext cx="2476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037295"/>
              </p:ext>
            </p:extLst>
          </p:nvPr>
        </p:nvGraphicFramePr>
        <p:xfrm>
          <a:off x="2765425" y="4954588"/>
          <a:ext cx="232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5" name="Equation" r:id="rId15" imgW="2323800" imgH="850680" progId="Equation.DSMT4">
                  <p:embed/>
                </p:oleObj>
              </mc:Choice>
              <mc:Fallback>
                <p:oleObj name="Equation" r:id="rId15" imgW="232380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4954588"/>
                        <a:ext cx="2324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500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3" name="十字星 22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68747" y="347179"/>
            <a:ext cx="1150506" cy="574050"/>
            <a:chOff x="129208" y="932973"/>
            <a:chExt cx="1150506" cy="574050"/>
          </a:xfrm>
        </p:grpSpPr>
        <p:sp>
          <p:nvSpPr>
            <p:cNvPr id="21" name="流程图: 可选过程 20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例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TextBox 30"/>
          <p:cNvSpPr txBox="1"/>
          <p:nvPr/>
        </p:nvSpPr>
        <p:spPr>
          <a:xfrm>
            <a:off x="168747" y="965931"/>
            <a:ext cx="8296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   设 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=(1,1,1)</a:t>
            </a:r>
            <a:r>
              <a:rPr lang="en-US" altLang="zh-CN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，求一组非零向量 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，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，使 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，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，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两两正交。             </a:t>
            </a:r>
            <a:endParaRPr lang="zh-CN" altLang="zh-CN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080" y="2060848"/>
            <a:ext cx="7853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  解  记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 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1,1,1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）</a:t>
            </a:r>
            <a:endParaRPr lang="en-US" altLang="zh-CN" sz="2800" b="1" dirty="0">
              <a:solidFill>
                <a:srgbClr val="000000"/>
              </a:solidFill>
              <a:latin typeface="宋体"/>
            </a:endParaRPr>
          </a:p>
          <a:p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，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3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应满足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齐次线性方程组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Ax=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rgbClr val="000000"/>
              </a:solidFill>
              <a:latin typeface="宋体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987813"/>
              </p:ext>
            </p:extLst>
          </p:nvPr>
        </p:nvGraphicFramePr>
        <p:xfrm>
          <a:off x="1460500" y="3135313"/>
          <a:ext cx="212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4" name="Equation" r:id="rId3" imgW="2120900" imgH="393700" progId="Equation.DSMT4">
                  <p:embed/>
                </p:oleObj>
              </mc:Choice>
              <mc:Fallback>
                <p:oleObj name="Equation" r:id="rId3" imgW="2120900" imgH="39370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3135313"/>
                        <a:ext cx="2120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23528" y="3675801"/>
            <a:ext cx="785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从而有基础解系 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257007"/>
              </p:ext>
            </p:extLst>
          </p:nvPr>
        </p:nvGraphicFramePr>
        <p:xfrm>
          <a:off x="3036888" y="3714750"/>
          <a:ext cx="476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5" name="Equation" r:id="rId5" imgW="4762500" imgH="482600" progId="Equation.DSMT4">
                  <p:embed/>
                </p:oleObj>
              </mc:Choice>
              <mc:Fallback>
                <p:oleObj name="Equation" r:id="rId5" imgW="4762500" imgH="48260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3714750"/>
                        <a:ext cx="4762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16"/>
          <p:cNvSpPr txBox="1"/>
          <p:nvPr/>
        </p:nvSpPr>
        <p:spPr>
          <a:xfrm>
            <a:off x="323528" y="4209452"/>
            <a:ext cx="174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  <a:cs typeface="Times New Roman" panose="02020603050405020304" pitchFamily="18" charset="0"/>
              </a:rPr>
              <a:t>令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=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solidFill>
                  <a:srgbClr val="000000"/>
                </a:solidFill>
                <a:latin typeface="宋体"/>
                <a:sym typeface="Symbol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  <a:sym typeface="Symbol"/>
              </a:rPr>
              <a:t>，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18" name="六角星 1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7" name="TextBox 4"/>
          <p:cNvSpPr txBox="1"/>
          <p:nvPr/>
        </p:nvSpPr>
        <p:spPr>
          <a:xfrm>
            <a:off x="8435674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2214546" y="4187836"/>
          <a:ext cx="2476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6" name="Equation" r:id="rId7" imgW="2476500" imgH="812800" progId="Equation.DSMT4">
                  <p:embed/>
                </p:oleObj>
              </mc:Choice>
              <mc:Fallback>
                <p:oleObj name="Equation" r:id="rId7" imgW="2476500" imgH="81280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4187836"/>
                        <a:ext cx="24765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30"/>
          <p:cNvSpPr txBox="1"/>
          <p:nvPr/>
        </p:nvSpPr>
        <p:spPr>
          <a:xfrm>
            <a:off x="321147" y="5048920"/>
            <a:ext cx="7707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  <a:cs typeface="Times New Roman"/>
              </a:rPr>
              <a:t>则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，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，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两两正交。             </a:t>
            </a:r>
            <a:endParaRPr lang="zh-CN" altLang="zh-CN" dirty="0">
              <a:effectLst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52D21C-4CA0-4128-A04A-BE8F66E4C211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6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" grpId="0"/>
      <p:bldP spid="17" grpId="0"/>
      <p:bldP spid="25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3" name="十字星 22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68747" y="347179"/>
            <a:ext cx="1150506" cy="574050"/>
            <a:chOff x="129208" y="932973"/>
            <a:chExt cx="1150506" cy="574050"/>
          </a:xfrm>
        </p:grpSpPr>
        <p:sp>
          <p:nvSpPr>
            <p:cNvPr id="21" name="流程图: 可选过程 20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例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TextBox 30"/>
          <p:cNvSpPr txBox="1"/>
          <p:nvPr/>
        </p:nvSpPr>
        <p:spPr>
          <a:xfrm>
            <a:off x="168747" y="965931"/>
            <a:ext cx="8296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   设 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=(1,1,1)</a:t>
            </a:r>
            <a:r>
              <a:rPr lang="en-US" altLang="zh-CN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，求一组非零向量 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，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，使 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，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，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两两正交。             </a:t>
            </a:r>
            <a:endParaRPr lang="zh-CN" altLang="zh-CN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080" y="2060848"/>
            <a:ext cx="8211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  解  记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 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 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1,1,1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）</a:t>
            </a:r>
            <a:endParaRPr lang="en-US" altLang="zh-CN" sz="2800" b="1" dirty="0">
              <a:solidFill>
                <a:srgbClr val="000000"/>
              </a:solidFill>
              <a:latin typeface="宋体"/>
            </a:endParaRPr>
          </a:p>
          <a:p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，</a:t>
            </a:r>
            <a:r>
              <a:rPr lang="el-GR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3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应满足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齐次线性方程组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Ax=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rgbClr val="000000"/>
              </a:solidFill>
              <a:latin typeface="宋体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092849"/>
              </p:ext>
            </p:extLst>
          </p:nvPr>
        </p:nvGraphicFramePr>
        <p:xfrm>
          <a:off x="1460500" y="3135313"/>
          <a:ext cx="212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0" name="Equation" r:id="rId3" imgW="2120900" imgH="393700" progId="Equation.DSMT4">
                  <p:embed/>
                </p:oleObj>
              </mc:Choice>
              <mc:Fallback>
                <p:oleObj name="Equation" r:id="rId3" imgW="21209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3135313"/>
                        <a:ext cx="2120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六角星 1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7" name="TextBox 4"/>
          <p:cNvSpPr txBox="1"/>
          <p:nvPr/>
        </p:nvSpPr>
        <p:spPr>
          <a:xfrm>
            <a:off x="8435674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1DA6AF-1435-4D59-80A3-C1B95B7B7018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95536" y="3747809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或者取 </a:t>
            </a:r>
            <a:endParaRPr lang="zh-CN" altLang="en-US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5536" y="4417948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则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  <a:sym typeface="Symbol"/>
              </a:rPr>
              <a:t>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/>
                <a:sym typeface="Symbol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  <a:sym typeface="Symbol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  <a:sym typeface="Symbol"/>
              </a:rPr>
              <a:t>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  <a:sym typeface="Symbol"/>
              </a:rPr>
              <a:t>两两正交，都与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宋体"/>
                <a:sym typeface="Symbol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  <a:sym typeface="Symbol"/>
              </a:rPr>
              <a:t>正交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 </a:t>
            </a:r>
            <a:endParaRPr lang="zh-CN" altLang="en-US" sz="2800" b="1" dirty="0">
              <a:solidFill>
                <a:srgbClr val="000000"/>
              </a:solidFill>
              <a:latin typeface="宋体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219621"/>
              </p:ext>
            </p:extLst>
          </p:nvPr>
        </p:nvGraphicFramePr>
        <p:xfrm>
          <a:off x="1766416" y="3717032"/>
          <a:ext cx="474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1" name="Equation" r:id="rId5" imgW="4749480" imgH="482400" progId="Equation.DSMT4">
                  <p:embed/>
                </p:oleObj>
              </mc:Choice>
              <mc:Fallback>
                <p:oleObj name="Equation" r:id="rId5" imgW="4749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416" y="3717032"/>
                        <a:ext cx="4749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417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95536" y="3270713"/>
            <a:ext cx="6073940" cy="5232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95536" y="2413457"/>
            <a:ext cx="6073940" cy="5232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12951" y="669976"/>
            <a:ext cx="21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96752"/>
            <a:ext cx="6715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b="1" dirty="0"/>
              <a:t>了解向量的</a:t>
            </a:r>
            <a:r>
              <a:rPr lang="zh-CN" altLang="en-US" sz="2800" b="1" dirty="0">
                <a:solidFill>
                  <a:srgbClr val="FF0000"/>
                </a:solidFill>
              </a:rPr>
              <a:t>内积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长度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单位化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正      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       </a:t>
            </a:r>
            <a:r>
              <a:rPr lang="zh-CN" altLang="en-US" sz="2800" b="1" dirty="0">
                <a:solidFill>
                  <a:srgbClr val="FF0000"/>
                </a:solidFill>
              </a:rPr>
              <a:t>交</a:t>
            </a:r>
            <a:r>
              <a:rPr lang="zh-CN" altLang="en-US" sz="2800" b="1" dirty="0"/>
              <a:t>等基本概念；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560" y="2413457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800" b="1" dirty="0"/>
              <a:t>   </a:t>
            </a:r>
            <a:r>
              <a:rPr lang="zh-CN" altLang="en-US" sz="2800" b="1" dirty="0"/>
              <a:t>掌握施密特正交、规范化</a:t>
            </a:r>
            <a:r>
              <a:rPr lang="zh-CN" altLang="en-US" sz="2800" b="1" dirty="0">
                <a:solidFill>
                  <a:srgbClr val="FF0000"/>
                </a:solidFill>
              </a:rPr>
              <a:t>过程</a:t>
            </a:r>
            <a:r>
              <a:rPr lang="zh-CN" altLang="en-US" sz="2800" b="1" dirty="0"/>
              <a:t>；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560" y="3270713"/>
            <a:ext cx="585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zh-CN" altLang="en-US" sz="2800" b="1" dirty="0"/>
              <a:t>掌握正交矩阵</a:t>
            </a:r>
            <a:r>
              <a:rPr lang="zh-CN" altLang="en-US" sz="2800" b="1" dirty="0">
                <a:solidFill>
                  <a:srgbClr val="FF0000"/>
                </a:solidFill>
              </a:rPr>
              <a:t>定义</a:t>
            </a:r>
            <a:r>
              <a:rPr lang="zh-CN" altLang="en-US" sz="2800" b="1" dirty="0"/>
              <a:t>及其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altLang="en-US" sz="2800" b="1" dirty="0"/>
              <a:t>。</a:t>
            </a:r>
          </a:p>
        </p:txBody>
      </p:sp>
      <p:sp>
        <p:nvSpPr>
          <p:cNvPr id="21" name="副标题 2"/>
          <p:cNvSpPr txBox="1">
            <a:spLocks/>
          </p:cNvSpPr>
          <p:nvPr/>
        </p:nvSpPr>
        <p:spPr>
          <a:xfrm>
            <a:off x="8316416" y="669062"/>
            <a:ext cx="827584" cy="462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教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六角星 21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ADB92C-9664-4F86-902F-1D122A847197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1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 animBg="1"/>
      <p:bldP spid="2" grpId="1" animBg="1"/>
      <p:bldP spid="2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620688"/>
            <a:ext cx="576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三 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1134" y="188640"/>
            <a:ext cx="1150506" cy="523220"/>
            <a:chOff x="129208" y="932973"/>
            <a:chExt cx="1150506" cy="523220"/>
          </a:xfrm>
        </p:grpSpPr>
        <p:sp>
          <p:nvSpPr>
            <p:cNvPr id="10" name="流程图: 可选过程 9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24" name="TextBox 30"/>
          <p:cNvSpPr txBox="1"/>
          <p:nvPr/>
        </p:nvSpPr>
        <p:spPr>
          <a:xfrm>
            <a:off x="992695" y="799962"/>
            <a:ext cx="7539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如果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阶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方阵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满足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589008"/>
              </p:ext>
            </p:extLst>
          </p:nvPr>
        </p:nvGraphicFramePr>
        <p:xfrm>
          <a:off x="1512888" y="1323975"/>
          <a:ext cx="4940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6" name="Equation" r:id="rId3" imgW="4940300" imgH="546100" progId="Equation.DSMT4">
                  <p:embed/>
                </p:oleObj>
              </mc:Choice>
              <mc:Fallback>
                <p:oleObj name="Equation" r:id="rId3" imgW="4940300" imgH="5461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1323975"/>
                        <a:ext cx="49403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30"/>
          <p:cNvSpPr txBox="1"/>
          <p:nvPr/>
        </p:nvSpPr>
        <p:spPr>
          <a:xfrm>
            <a:off x="323528" y="1844824"/>
            <a:ext cx="7249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则称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为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</a:rPr>
              <a:t>正交矩阵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。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14" name="六角星 13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51520" y="2617748"/>
            <a:ext cx="1150506" cy="523220"/>
            <a:chOff x="129208" y="932973"/>
            <a:chExt cx="1150506" cy="523220"/>
          </a:xfrm>
        </p:grpSpPr>
        <p:sp>
          <p:nvSpPr>
            <p:cNvPr id="17" name="流程图: 可选过程 16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性质</a:t>
              </a:r>
            </a:p>
          </p:txBody>
        </p:sp>
      </p:grpSp>
      <p:sp>
        <p:nvSpPr>
          <p:cNvPr id="20" name="TextBox 30"/>
          <p:cNvSpPr txBox="1"/>
          <p:nvPr/>
        </p:nvSpPr>
        <p:spPr>
          <a:xfrm>
            <a:off x="406921" y="3356992"/>
            <a:ext cx="7617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+mn-ea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正交变换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是正交矩阵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保持向量的模不变。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2" name="TextBox 30"/>
          <p:cNvSpPr txBox="1"/>
          <p:nvPr/>
        </p:nvSpPr>
        <p:spPr>
          <a:xfrm>
            <a:off x="1202753" y="4581128"/>
            <a:ext cx="6821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证明：设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是正交矩阵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3" name="TextBox 30"/>
          <p:cNvSpPr txBox="1"/>
          <p:nvPr/>
        </p:nvSpPr>
        <p:spPr>
          <a:xfrm>
            <a:off x="395536" y="5138028"/>
            <a:ext cx="6821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||x||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Py,Py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Py=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||y||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DDA997-1C0F-49AD-8358-D698F4ADB2CB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81134" y="2492896"/>
            <a:ext cx="7843506" cy="338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3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0" grpId="0"/>
      <p:bldP spid="22" grpId="0"/>
      <p:bldP spid="23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235570" y="3023383"/>
            <a:ext cx="3816424" cy="223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283968" y="548680"/>
            <a:ext cx="3816424" cy="2239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326976" y="548680"/>
            <a:ext cx="3816424" cy="223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555776" y="1996319"/>
            <a:ext cx="3240360" cy="1800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右箭头 31"/>
          <p:cNvSpPr/>
          <p:nvPr/>
        </p:nvSpPr>
        <p:spPr>
          <a:xfrm>
            <a:off x="3419872" y="1420255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843808" y="2472632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3200" b="1" dirty="0">
                <a:solidFill>
                  <a:srgbClr val="000000"/>
                </a:solidFill>
                <a:latin typeface="宋体"/>
              </a:rPr>
              <a:t>为</a:t>
            </a:r>
            <a:r>
              <a:rPr lang="zh-CN" altLang="zh-CN" sz="3200" b="1" dirty="0" smtClean="0">
                <a:solidFill>
                  <a:srgbClr val="FF0000"/>
                </a:solidFill>
                <a:latin typeface="+mj-ea"/>
              </a:rPr>
              <a:t>正交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</a:rPr>
              <a:t>矩</a:t>
            </a:r>
            <a:r>
              <a:rPr lang="zh-CN" altLang="zh-CN" sz="3200" b="1" dirty="0" smtClean="0">
                <a:solidFill>
                  <a:srgbClr val="FF0000"/>
                </a:solidFill>
                <a:latin typeface="+mj-ea"/>
              </a:rPr>
              <a:t>阵</a:t>
            </a:r>
            <a:endParaRPr lang="zh-CN" altLang="zh-CN" sz="320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50" name="TextBox 4"/>
          <p:cNvSpPr txBox="1"/>
          <p:nvPr/>
        </p:nvSpPr>
        <p:spPr>
          <a:xfrm>
            <a:off x="8388424" y="1628800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 smtClean="0">
                <a:latin typeface="+mj-ea"/>
                <a:ea typeface="+mj-ea"/>
              </a:rPr>
              <a:t>正交</a:t>
            </a:r>
            <a:r>
              <a:rPr lang="zh-CN" altLang="en-US" sz="3200" b="1" dirty="0" smtClean="0">
                <a:latin typeface="+mj-ea"/>
                <a:ea typeface="+mj-ea"/>
              </a:rPr>
              <a:t>矩</a:t>
            </a:r>
            <a:r>
              <a:rPr lang="zh-CN" altLang="zh-CN" sz="3200" b="1" dirty="0" smtClean="0">
                <a:latin typeface="+mj-ea"/>
                <a:ea typeface="+mj-ea"/>
              </a:rPr>
              <a:t>阵</a:t>
            </a:r>
            <a:r>
              <a:rPr lang="zh-CN" altLang="en-US" sz="3200" b="1" dirty="0">
                <a:latin typeface="+mj-ea"/>
                <a:ea typeface="+mj-ea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性质</a:t>
            </a:r>
            <a:endParaRPr lang="zh-CN" altLang="zh-CN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1" name="十字星 50"/>
          <p:cNvSpPr/>
          <p:nvPr/>
        </p:nvSpPr>
        <p:spPr>
          <a:xfrm>
            <a:off x="8388424" y="270905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452035"/>
              </p:ext>
            </p:extLst>
          </p:nvPr>
        </p:nvGraphicFramePr>
        <p:xfrm>
          <a:off x="915988" y="1357313"/>
          <a:ext cx="2247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9" name="Equation" r:id="rId3" imgW="2247900" imgH="355600" progId="Equation.DSMT4">
                  <p:embed/>
                </p:oleObj>
              </mc:Choice>
              <mc:Fallback>
                <p:oleObj name="Equation" r:id="rId3" imgW="2247900" imgH="3556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357313"/>
                        <a:ext cx="22479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902790"/>
              </p:ext>
            </p:extLst>
          </p:nvPr>
        </p:nvGraphicFramePr>
        <p:xfrm>
          <a:off x="5697538" y="1345208"/>
          <a:ext cx="1244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0" name="Equation" r:id="rId5" imgW="1244060" imgH="355446" progId="Equation.DSMT4">
                  <p:embed/>
                </p:oleObj>
              </mc:Choice>
              <mc:Fallback>
                <p:oleObj name="Equation" r:id="rId5" imgW="1244060" imgH="355446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538" y="1345208"/>
                        <a:ext cx="1244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740137"/>
              </p:ext>
            </p:extLst>
          </p:nvPr>
        </p:nvGraphicFramePr>
        <p:xfrm>
          <a:off x="4756150" y="1868798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1" name="Equation" r:id="rId7" imgW="190417" imgH="330057" progId="Equation.DSMT4">
                  <p:embed/>
                </p:oleObj>
              </mc:Choice>
              <mc:Fallback>
                <p:oleObj name="Equation" r:id="rId7" imgW="190417" imgH="330057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1868798"/>
                        <a:ext cx="190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96393" y="3394381"/>
            <a:ext cx="3599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3200" b="1" dirty="0"/>
              <a:t>的行（列</a:t>
            </a:r>
            <a:r>
              <a:rPr lang="zh-CN" altLang="zh-CN" sz="3200" b="1" dirty="0" smtClean="0"/>
              <a:t>）</a:t>
            </a:r>
            <a:r>
              <a:rPr lang="zh-CN" altLang="en-US" sz="3200" b="1" dirty="0" smtClean="0"/>
              <a:t>向量</a:t>
            </a:r>
            <a:r>
              <a:rPr lang="zh-CN" altLang="zh-CN" sz="3200" b="1" dirty="0" smtClean="0"/>
              <a:t>都是</a:t>
            </a:r>
            <a:r>
              <a:rPr lang="zh-CN" altLang="zh-CN" sz="3200" b="1" dirty="0">
                <a:solidFill>
                  <a:srgbClr val="FF0000"/>
                </a:solidFill>
              </a:rPr>
              <a:t>两两正交</a:t>
            </a:r>
            <a:r>
              <a:rPr lang="zh-CN" altLang="zh-CN" sz="3200" b="1" dirty="0"/>
              <a:t>的</a:t>
            </a:r>
            <a:r>
              <a:rPr lang="zh-CN" altLang="zh-CN" sz="3200" b="1" dirty="0">
                <a:solidFill>
                  <a:srgbClr val="FF0000"/>
                </a:solidFill>
              </a:rPr>
              <a:t>单位向量</a:t>
            </a:r>
            <a:r>
              <a:rPr lang="zh-CN" altLang="en-US" sz="3200" b="1" dirty="0"/>
              <a:t>。</a:t>
            </a:r>
            <a:endParaRPr lang="zh-CN" altLang="en-US" sz="32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左右箭头 25"/>
          <p:cNvSpPr/>
          <p:nvPr/>
        </p:nvSpPr>
        <p:spPr>
          <a:xfrm rot="5400000">
            <a:off x="1216110" y="2725981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角星 2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CFA73F-769B-4459-91FD-77649372F2E2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7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9" grpId="0" animBg="1"/>
      <p:bldP spid="30" grpId="0" animBg="1"/>
      <p:bldP spid="13" grpId="0" animBg="1"/>
      <p:bldP spid="32" grpId="0" animBg="1"/>
      <p:bldP spid="34" grpId="0"/>
      <p:bldP spid="25" grpId="0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0" name="TextBox 4"/>
          <p:cNvSpPr txBox="1"/>
          <p:nvPr/>
        </p:nvSpPr>
        <p:spPr>
          <a:xfrm>
            <a:off x="8388424" y="1628800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 smtClean="0">
                <a:latin typeface="+mj-ea"/>
                <a:ea typeface="+mj-ea"/>
              </a:rPr>
              <a:t>正交</a:t>
            </a:r>
            <a:r>
              <a:rPr lang="zh-CN" altLang="en-US" sz="3200" b="1" dirty="0" smtClean="0">
                <a:latin typeface="+mj-ea"/>
                <a:ea typeface="+mj-ea"/>
              </a:rPr>
              <a:t>矩</a:t>
            </a:r>
            <a:r>
              <a:rPr lang="zh-CN" altLang="zh-CN" sz="3200" b="1" dirty="0" smtClean="0">
                <a:latin typeface="+mj-ea"/>
                <a:ea typeface="+mj-ea"/>
              </a:rPr>
              <a:t>阵</a:t>
            </a:r>
            <a:r>
              <a:rPr lang="zh-CN" altLang="en-US" sz="3200" b="1" dirty="0">
                <a:latin typeface="+mj-ea"/>
                <a:ea typeface="+mj-ea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性质</a:t>
            </a:r>
            <a:endParaRPr lang="zh-CN" altLang="zh-CN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1" name="十字星 50"/>
          <p:cNvSpPr/>
          <p:nvPr/>
        </p:nvSpPr>
        <p:spPr>
          <a:xfrm>
            <a:off x="8388424" y="270905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六角星 2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21CF68-C0D5-4D79-9B7A-A062B642EBFA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563888" y="4974267"/>
            <a:ext cx="4536504" cy="8309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948269" y="3717032"/>
            <a:ext cx="369573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0"/>
          <p:cNvSpPr txBox="1"/>
          <p:nvPr/>
        </p:nvSpPr>
        <p:spPr>
          <a:xfrm>
            <a:off x="323528" y="332656"/>
            <a:ext cx="7249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证明：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的行向量都是两两正交的单位向量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5" name="TextBox 30"/>
          <p:cNvSpPr txBox="1"/>
          <p:nvPr/>
        </p:nvSpPr>
        <p:spPr>
          <a:xfrm>
            <a:off x="323528" y="889556"/>
            <a:ext cx="7249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证明：若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sz="28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=E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，则有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293471"/>
              </p:ext>
            </p:extLst>
          </p:nvPr>
        </p:nvGraphicFramePr>
        <p:xfrm>
          <a:off x="1043608" y="1544638"/>
          <a:ext cx="66167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12" name="Equation" r:id="rId3" imgW="6616440" imgH="1955520" progId="Equation.DSMT4">
                  <p:embed/>
                </p:oleObj>
              </mc:Choice>
              <mc:Fallback>
                <p:oleObj name="Equation" r:id="rId3" imgW="6616440" imgH="1955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544638"/>
                        <a:ext cx="66167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351240"/>
              </p:ext>
            </p:extLst>
          </p:nvPr>
        </p:nvGraphicFramePr>
        <p:xfrm>
          <a:off x="683568" y="3646488"/>
          <a:ext cx="24638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13" name="Equation" r:id="rId5" imgW="2463480" imgH="1930320" progId="Equation.DSMT4">
                  <p:embed/>
                </p:oleObj>
              </mc:Choice>
              <mc:Fallback>
                <p:oleObj name="Equation" r:id="rId5" imgW="246348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646488"/>
                        <a:ext cx="246380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右箭头 30"/>
          <p:cNvSpPr/>
          <p:nvPr/>
        </p:nvSpPr>
        <p:spPr>
          <a:xfrm>
            <a:off x="3275856" y="4437112"/>
            <a:ext cx="576064" cy="23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0"/>
          <p:cNvSpPr txBox="1"/>
          <p:nvPr/>
        </p:nvSpPr>
        <p:spPr>
          <a:xfrm>
            <a:off x="4019262" y="3717032"/>
            <a:ext cx="362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的行向量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都是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34" name="TextBox 30"/>
          <p:cNvSpPr txBox="1"/>
          <p:nvPr/>
        </p:nvSpPr>
        <p:spPr>
          <a:xfrm>
            <a:off x="4019262" y="4201924"/>
            <a:ext cx="362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两两正交的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单位向量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3659222" y="4974267"/>
            <a:ext cx="4585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000000"/>
                </a:solidFill>
                <a:latin typeface="宋体"/>
              </a:rPr>
              <a:t>同理由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A=E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，可以推出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列向量都是两两正交的单位向量</a:t>
            </a:r>
            <a:endParaRPr lang="zh-CN" altLang="zh-CN" sz="2400" b="1" dirty="0">
              <a:solidFill>
                <a:srgbClr val="000000"/>
              </a:solidFill>
              <a:latin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8413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  <p:bldP spid="31" grpId="0" animBg="1"/>
      <p:bldP spid="32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圆角矩形 73"/>
          <p:cNvSpPr/>
          <p:nvPr/>
        </p:nvSpPr>
        <p:spPr>
          <a:xfrm>
            <a:off x="179512" y="3429000"/>
            <a:ext cx="7820245" cy="24745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/>
          <p:cNvCxnSpPr/>
          <p:nvPr/>
        </p:nvCxnSpPr>
        <p:spPr>
          <a:xfrm>
            <a:off x="845222" y="2195744"/>
            <a:ext cx="6643734" cy="15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1988230" y="1552802"/>
            <a:ext cx="642942" cy="642942"/>
          </a:xfrm>
          <a:prstGeom prst="rect">
            <a:avLst/>
          </a:prstGeom>
          <a:ln>
            <a:prstDash val="sysDot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 flipV="1">
            <a:off x="2631172" y="1052736"/>
            <a:ext cx="1285884" cy="785818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9" name="对象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244015"/>
              </p:ext>
            </p:extLst>
          </p:nvPr>
        </p:nvGraphicFramePr>
        <p:xfrm>
          <a:off x="3845618" y="1195612"/>
          <a:ext cx="30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88" name="Equation" r:id="rId3" imgW="304668" imgH="291973" progId="Equation.DSMT4">
                  <p:embed/>
                </p:oleObj>
              </mc:Choice>
              <mc:Fallback>
                <p:oleObj name="Equation" r:id="rId3" imgW="304668" imgH="291973" progId="Equation.DSMT4">
                  <p:embed/>
                  <p:pic>
                    <p:nvPicPr>
                      <p:cNvPr id="0" name="Picture 1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5618" y="1195612"/>
                        <a:ext cx="304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矩形 89"/>
          <p:cNvSpPr/>
          <p:nvPr/>
        </p:nvSpPr>
        <p:spPr>
          <a:xfrm>
            <a:off x="1963720" y="1552802"/>
            <a:ext cx="642942" cy="64294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/>
          <p:cNvCxnSpPr/>
          <p:nvPr/>
        </p:nvCxnSpPr>
        <p:spPr>
          <a:xfrm flipV="1">
            <a:off x="2606662" y="1052736"/>
            <a:ext cx="1285884" cy="785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2" name="对象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008423"/>
              </p:ext>
            </p:extLst>
          </p:nvPr>
        </p:nvGraphicFramePr>
        <p:xfrm>
          <a:off x="3854991" y="1196752"/>
          <a:ext cx="30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89" name="Equation" r:id="rId5" imgW="304668" imgH="291973" progId="Equation.DSMT4">
                  <p:embed/>
                </p:oleObj>
              </mc:Choice>
              <mc:Fallback>
                <p:oleObj name="Equation" r:id="rId5" imgW="304668" imgH="291973" progId="Equation.DSMT4">
                  <p:embed/>
                  <p:pic>
                    <p:nvPicPr>
                      <p:cNvPr id="0" name="Picture 1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991" y="1196752"/>
                        <a:ext cx="304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3" name="直接连接符 92"/>
          <p:cNvCxnSpPr/>
          <p:nvPr/>
        </p:nvCxnSpPr>
        <p:spPr>
          <a:xfrm rot="5400000">
            <a:off x="2346214" y="2267182"/>
            <a:ext cx="570710" cy="794"/>
          </a:xfrm>
          <a:prstGeom prst="line">
            <a:avLst/>
          </a:prstGeom>
          <a:ln cap="rnd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rot="5400000">
            <a:off x="5423334" y="2267182"/>
            <a:ext cx="570710" cy="794"/>
          </a:xfrm>
          <a:prstGeom prst="line">
            <a:avLst/>
          </a:prstGeom>
          <a:ln cap="rnd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2631966" y="2410058"/>
            <a:ext cx="30556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6" name="对象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621840"/>
              </p:ext>
            </p:extLst>
          </p:nvPr>
        </p:nvGraphicFramePr>
        <p:xfrm>
          <a:off x="3955648" y="2492896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90" name="Equation" r:id="rId7" imgW="253780" imgH="317225" progId="Equation.DSMT4">
                  <p:embed/>
                </p:oleObj>
              </mc:Choice>
              <mc:Fallback>
                <p:oleObj name="Equation" r:id="rId7" imgW="253780" imgH="317225" progId="Equation.DSMT4">
                  <p:embed/>
                  <p:pic>
                    <p:nvPicPr>
                      <p:cNvPr id="0" name="Picture 1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648" y="2492896"/>
                        <a:ext cx="254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对象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790231"/>
              </p:ext>
            </p:extLst>
          </p:nvPr>
        </p:nvGraphicFramePr>
        <p:xfrm>
          <a:off x="2187724" y="2891032"/>
          <a:ext cx="146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91" name="Equation" r:id="rId9" imgW="1459866" imgH="406224" progId="Equation.DSMT4">
                  <p:embed/>
                </p:oleObj>
              </mc:Choice>
              <mc:Fallback>
                <p:oleObj name="Equation" r:id="rId9" imgW="1459866" imgH="406224" progId="Equation.DSMT4">
                  <p:embed/>
                  <p:pic>
                    <p:nvPicPr>
                      <p:cNvPr id="0" name="Picture 1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724" y="2891032"/>
                        <a:ext cx="1460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对象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540175"/>
              </p:ext>
            </p:extLst>
          </p:nvPr>
        </p:nvGraphicFramePr>
        <p:xfrm>
          <a:off x="3625925" y="2852738"/>
          <a:ext cx="223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92" name="Equation" r:id="rId11" imgW="2235200" imgH="609600" progId="Equation.DSMT4">
                  <p:embed/>
                </p:oleObj>
              </mc:Choice>
              <mc:Fallback>
                <p:oleObj name="Equation" r:id="rId11" imgW="2235200" imgH="609600" progId="Equation.DSMT4">
                  <p:embed/>
                  <p:pic>
                    <p:nvPicPr>
                      <p:cNvPr id="0" name="Picture 1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925" y="2852738"/>
                        <a:ext cx="2235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直接连接符 98"/>
          <p:cNvCxnSpPr/>
          <p:nvPr/>
        </p:nvCxnSpPr>
        <p:spPr>
          <a:xfrm>
            <a:off x="2631172" y="1838554"/>
            <a:ext cx="1535917" cy="1588"/>
          </a:xfrm>
          <a:prstGeom prst="line">
            <a:avLst/>
          </a:prstGeom>
          <a:ln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弧形 99"/>
          <p:cNvSpPr/>
          <p:nvPr/>
        </p:nvSpPr>
        <p:spPr>
          <a:xfrm>
            <a:off x="2988362" y="1552802"/>
            <a:ext cx="214314" cy="428628"/>
          </a:xfrm>
          <a:prstGeom prst="arc">
            <a:avLst/>
          </a:prstGeom>
          <a:ln cap="rnd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1" name="对象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653351"/>
              </p:ext>
            </p:extLst>
          </p:nvPr>
        </p:nvGraphicFramePr>
        <p:xfrm>
          <a:off x="3274114" y="1481364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93" name="Equation" r:id="rId13" imgW="228501" imgH="317362" progId="Equation.DSMT4">
                  <p:embed/>
                </p:oleObj>
              </mc:Choice>
              <mc:Fallback>
                <p:oleObj name="Equation" r:id="rId13" imgW="228501" imgH="317362" progId="Equation.DSMT4">
                  <p:embed/>
                  <p:pic>
                    <p:nvPicPr>
                      <p:cNvPr id="0" name="Picture 1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4114" y="1481364"/>
                        <a:ext cx="228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" name="直接连接符 101"/>
          <p:cNvCxnSpPr/>
          <p:nvPr/>
        </p:nvCxnSpPr>
        <p:spPr>
          <a:xfrm>
            <a:off x="2606662" y="1838554"/>
            <a:ext cx="1568786" cy="1588"/>
          </a:xfrm>
          <a:prstGeom prst="line">
            <a:avLst/>
          </a:prstGeom>
          <a:ln cap="rnd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弧形 102"/>
          <p:cNvSpPr/>
          <p:nvPr/>
        </p:nvSpPr>
        <p:spPr>
          <a:xfrm>
            <a:off x="2963852" y="1552802"/>
            <a:ext cx="214314" cy="428628"/>
          </a:xfrm>
          <a:prstGeom prst="arc">
            <a:avLst/>
          </a:prstGeom>
          <a:ln cap="rnd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4" name="对象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752343"/>
              </p:ext>
            </p:extLst>
          </p:nvPr>
        </p:nvGraphicFramePr>
        <p:xfrm>
          <a:off x="3239344" y="1484784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94" name="Equation" r:id="rId15" imgW="228501" imgH="317362" progId="Equation.DSMT4">
                  <p:embed/>
                </p:oleObj>
              </mc:Choice>
              <mc:Fallback>
                <p:oleObj name="Equation" r:id="rId15" imgW="228501" imgH="317362" progId="Equation.DSMT4">
                  <p:embed/>
                  <p:pic>
                    <p:nvPicPr>
                      <p:cNvPr id="0" name="Picture 1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9344" y="1484784"/>
                        <a:ext cx="228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557190" y="3553852"/>
            <a:ext cx="7146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这个乘积经常用到，现抽象出如下定义：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03040" y="4024228"/>
            <a:ext cx="7488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设           是     中的两个向量，记它们夹角为 </a:t>
            </a:r>
            <a:r>
              <a:rPr lang="en-US" altLang="zh-CN" sz="2800" dirty="0"/>
              <a:t>   </a:t>
            </a:r>
            <a:r>
              <a:rPr lang="zh-CN" altLang="en-US" sz="2800" dirty="0"/>
              <a:t>，称数</a:t>
            </a:r>
            <a:endParaRPr lang="en-US" altLang="zh-CN" sz="2800" dirty="0"/>
          </a:p>
          <a:p>
            <a:r>
              <a:rPr lang="zh-CN" altLang="en-US" sz="2800" dirty="0"/>
              <a:t>                          </a:t>
            </a:r>
            <a:endParaRPr lang="en-US" altLang="zh-CN" sz="2800" dirty="0"/>
          </a:p>
        </p:txBody>
      </p:sp>
      <p:graphicFrame>
        <p:nvGraphicFramePr>
          <p:cNvPr id="109" name="对象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176684"/>
              </p:ext>
            </p:extLst>
          </p:nvPr>
        </p:nvGraphicFramePr>
        <p:xfrm>
          <a:off x="1007096" y="4128120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95" name="Equation" r:id="rId17" imgW="838200" imgH="381000" progId="Equation.DSMT4">
                  <p:embed/>
                </p:oleObj>
              </mc:Choice>
              <mc:Fallback>
                <p:oleObj name="Equation" r:id="rId17" imgW="838200" imgH="381000" progId="Equation.DSMT4">
                  <p:embed/>
                  <p:pic>
                    <p:nvPicPr>
                      <p:cNvPr id="0" name="Picture 1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096" y="4128120"/>
                        <a:ext cx="838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对象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467744"/>
              </p:ext>
            </p:extLst>
          </p:nvPr>
        </p:nvGraphicFramePr>
        <p:xfrm>
          <a:off x="2210272" y="4077072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96" name="Equation" r:id="rId19" imgW="381000" imgH="368300" progId="Equation.DSMT4">
                  <p:embed/>
                </p:oleObj>
              </mc:Choice>
              <mc:Fallback>
                <p:oleObj name="Equation" r:id="rId19" imgW="381000" imgH="368300" progId="Equation.DSMT4">
                  <p:embed/>
                  <p:pic>
                    <p:nvPicPr>
                      <p:cNvPr id="0" name="Picture 1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272" y="4077072"/>
                        <a:ext cx="3810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对象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514188"/>
              </p:ext>
            </p:extLst>
          </p:nvPr>
        </p:nvGraphicFramePr>
        <p:xfrm>
          <a:off x="7331224" y="4119612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97" name="Equation" r:id="rId21" imgW="228501" imgH="317362" progId="Equation.DSMT4">
                  <p:embed/>
                </p:oleObj>
              </mc:Choice>
              <mc:Fallback>
                <p:oleObj name="Equation" r:id="rId21" imgW="228501" imgH="317362" progId="Equation.DSMT4">
                  <p:embed/>
                  <p:pic>
                    <p:nvPicPr>
                      <p:cNvPr id="0" name="Picture 1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224" y="4119612"/>
                        <a:ext cx="2286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对象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815213"/>
              </p:ext>
            </p:extLst>
          </p:nvPr>
        </p:nvGraphicFramePr>
        <p:xfrm>
          <a:off x="1643584" y="4797152"/>
          <a:ext cx="1955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98" name="Equation" r:id="rId23" imgW="1955800" imgH="482600" progId="Equation.DSMT4">
                  <p:embed/>
                </p:oleObj>
              </mc:Choice>
              <mc:Fallback>
                <p:oleObj name="Equation" r:id="rId23" imgW="1955800" imgH="482600" progId="Equation.DSMT4">
                  <p:embed/>
                  <p:pic>
                    <p:nvPicPr>
                      <p:cNvPr id="0" name="Picture 1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584" y="4797152"/>
                        <a:ext cx="1955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椭圆形标注 112"/>
          <p:cNvSpPr/>
          <p:nvPr/>
        </p:nvSpPr>
        <p:spPr>
          <a:xfrm>
            <a:off x="5975648" y="75673"/>
            <a:ext cx="2203621" cy="905055"/>
          </a:xfrm>
          <a:prstGeom prst="wedgeEllipseCallout">
            <a:avLst>
              <a:gd name="adj1" fmla="val -33535"/>
              <a:gd name="adj2" fmla="val 9011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问力    做了多少功？</a:t>
            </a:r>
          </a:p>
        </p:txBody>
      </p:sp>
      <p:graphicFrame>
        <p:nvGraphicFramePr>
          <p:cNvPr id="114" name="对象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925576"/>
              </p:ext>
            </p:extLst>
          </p:nvPr>
        </p:nvGraphicFramePr>
        <p:xfrm>
          <a:off x="6983760" y="188640"/>
          <a:ext cx="30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99" name="Equation" r:id="rId25" imgW="304668" imgH="291973" progId="Equation.DSMT4">
                  <p:embed/>
                </p:oleObj>
              </mc:Choice>
              <mc:Fallback>
                <p:oleObj name="Equation" r:id="rId25" imgW="304668" imgH="291973" progId="Equation.DSMT4">
                  <p:embed/>
                  <p:pic>
                    <p:nvPicPr>
                      <p:cNvPr id="0" name="Picture 1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760" y="188640"/>
                        <a:ext cx="304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503040" y="5282044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为向量   与   的内积，即           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graphicFrame>
        <p:nvGraphicFramePr>
          <p:cNvPr id="116" name="对象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369770"/>
              </p:ext>
            </p:extLst>
          </p:nvPr>
        </p:nvGraphicFramePr>
        <p:xfrm>
          <a:off x="1655168" y="5419948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00" name="Equation" r:id="rId27" imgW="279279" imgH="241195" progId="Equation.DSMT4">
                  <p:embed/>
                </p:oleObj>
              </mc:Choice>
              <mc:Fallback>
                <p:oleObj name="Equation" r:id="rId27" imgW="279279" imgH="241195" progId="Equation.DSMT4">
                  <p:embed/>
                  <p:pic>
                    <p:nvPicPr>
                      <p:cNvPr id="0" name="Picture 1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168" y="5419948"/>
                        <a:ext cx="2794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对象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799667"/>
              </p:ext>
            </p:extLst>
          </p:nvPr>
        </p:nvGraphicFramePr>
        <p:xfrm>
          <a:off x="2231232" y="5373216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01" name="Equation" r:id="rId29" imgW="279279" imgH="380835" progId="Equation.DSMT4">
                  <p:embed/>
                </p:oleObj>
              </mc:Choice>
              <mc:Fallback>
                <p:oleObj name="Equation" r:id="rId29" imgW="279279" imgH="380835" progId="Equation.DSMT4">
                  <p:embed/>
                  <p:pic>
                    <p:nvPicPr>
                      <p:cNvPr id="0" name="Picture 1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232" y="5373216"/>
                        <a:ext cx="279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对象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034024"/>
              </p:ext>
            </p:extLst>
          </p:nvPr>
        </p:nvGraphicFramePr>
        <p:xfrm>
          <a:off x="4254500" y="5321300"/>
          <a:ext cx="863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02" name="Equation" r:id="rId31" imgW="863225" imgH="482391" progId="Equation.DSMT4">
                  <p:embed/>
                </p:oleObj>
              </mc:Choice>
              <mc:Fallback>
                <p:oleObj name="Equation" r:id="rId31" imgW="863225" imgH="482391" progId="Equation.DSMT4">
                  <p:embed/>
                  <p:pic>
                    <p:nvPicPr>
                      <p:cNvPr id="0" name="Picture 1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5321300"/>
                        <a:ext cx="863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右箭头 118"/>
          <p:cNvSpPr/>
          <p:nvPr/>
        </p:nvSpPr>
        <p:spPr>
          <a:xfrm>
            <a:off x="1061246" y="2944894"/>
            <a:ext cx="953962" cy="34009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8388424" y="1300052"/>
            <a:ext cx="677108" cy="39606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+mn-ea"/>
              </a:rPr>
              <a:t>向量的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内积</a:t>
            </a:r>
            <a:r>
              <a:rPr lang="zh-CN" altLang="en-US" sz="3200" b="1" dirty="0">
                <a:solidFill>
                  <a:srgbClr val="000000"/>
                </a:solidFill>
                <a:latin typeface="+mn-ea"/>
              </a:rPr>
              <a:t> 基本概念</a:t>
            </a:r>
          </a:p>
        </p:txBody>
      </p:sp>
      <p:sp>
        <p:nvSpPr>
          <p:cNvPr id="122" name="十字星 121"/>
          <p:cNvSpPr/>
          <p:nvPr/>
        </p:nvSpPr>
        <p:spPr>
          <a:xfrm>
            <a:off x="8410128" y="116632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六角星 40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C191DB-0835-4379-8ABE-C8C0C6BA3BF4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13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53284E-6 L 0.33802 -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92" y="-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284E-6 L 0.3349 -0.004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36" y="-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9.06568E-7 L 0.32656 -9.06568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5.55042E-7 L 0.33872 0.000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8.32562E-7 L 0.3382 -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10" y="-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41443E-6 L 0.33698 0.0009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7" grpId="0" animBg="1"/>
      <p:bldP spid="100" grpId="0" animBg="1"/>
      <p:bldP spid="107" grpId="0"/>
      <p:bldP spid="108" grpId="0"/>
      <p:bldP spid="113" grpId="0" animBg="1"/>
      <p:bldP spid="115" grpId="0"/>
      <p:bldP spid="1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235570" y="3023383"/>
            <a:ext cx="3816424" cy="223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308524" y="3004431"/>
            <a:ext cx="3816424" cy="22586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283968" y="548680"/>
            <a:ext cx="3816424" cy="2239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326976" y="548680"/>
            <a:ext cx="3816424" cy="223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555776" y="1996319"/>
            <a:ext cx="3240360" cy="1800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右箭头 31"/>
          <p:cNvSpPr/>
          <p:nvPr/>
        </p:nvSpPr>
        <p:spPr>
          <a:xfrm>
            <a:off x="3419872" y="1420255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843808" y="2472632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3200" b="1" dirty="0">
                <a:solidFill>
                  <a:srgbClr val="000000"/>
                </a:solidFill>
                <a:latin typeface="宋体"/>
              </a:rPr>
              <a:t>为</a:t>
            </a:r>
            <a:r>
              <a:rPr lang="zh-CN" altLang="zh-CN" sz="3200" b="1" dirty="0" smtClean="0">
                <a:solidFill>
                  <a:srgbClr val="FF0000"/>
                </a:solidFill>
                <a:latin typeface="+mj-ea"/>
              </a:rPr>
              <a:t>正交</a:t>
            </a:r>
            <a:r>
              <a:rPr lang="zh-CN" altLang="en-US" sz="3200" b="1" dirty="0" smtClean="0">
                <a:solidFill>
                  <a:srgbClr val="FF0000"/>
                </a:solidFill>
                <a:latin typeface="+mj-ea"/>
              </a:rPr>
              <a:t>矩</a:t>
            </a:r>
            <a:r>
              <a:rPr lang="zh-CN" altLang="zh-CN" sz="3200" b="1" dirty="0" smtClean="0">
                <a:solidFill>
                  <a:srgbClr val="FF0000"/>
                </a:solidFill>
                <a:latin typeface="+mj-ea"/>
              </a:rPr>
              <a:t>阵</a:t>
            </a:r>
            <a:endParaRPr lang="zh-CN" altLang="zh-CN" sz="320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50" name="TextBox 4"/>
          <p:cNvSpPr txBox="1"/>
          <p:nvPr/>
        </p:nvSpPr>
        <p:spPr>
          <a:xfrm>
            <a:off x="8388424" y="1628800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 smtClean="0">
                <a:latin typeface="+mj-ea"/>
                <a:ea typeface="+mj-ea"/>
              </a:rPr>
              <a:t>正交</a:t>
            </a:r>
            <a:r>
              <a:rPr lang="zh-CN" altLang="en-US" sz="3200" b="1" dirty="0" smtClean="0">
                <a:latin typeface="+mj-ea"/>
                <a:ea typeface="+mj-ea"/>
              </a:rPr>
              <a:t>矩</a:t>
            </a:r>
            <a:r>
              <a:rPr lang="zh-CN" altLang="zh-CN" sz="3200" b="1" dirty="0" smtClean="0">
                <a:latin typeface="+mj-ea"/>
                <a:ea typeface="+mj-ea"/>
              </a:rPr>
              <a:t>阵</a:t>
            </a:r>
            <a:r>
              <a:rPr lang="zh-CN" altLang="en-US" sz="3200" b="1" dirty="0">
                <a:latin typeface="+mj-ea"/>
                <a:ea typeface="+mj-ea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性质</a:t>
            </a:r>
            <a:endParaRPr lang="zh-CN" altLang="zh-CN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1" name="十字星 50"/>
          <p:cNvSpPr/>
          <p:nvPr/>
        </p:nvSpPr>
        <p:spPr>
          <a:xfrm>
            <a:off x="8388424" y="270905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878862"/>
              </p:ext>
            </p:extLst>
          </p:nvPr>
        </p:nvGraphicFramePr>
        <p:xfrm>
          <a:off x="915988" y="1357313"/>
          <a:ext cx="2247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6" name="Equation" r:id="rId3" imgW="2247900" imgH="355600" progId="Equation.DSMT4">
                  <p:embed/>
                </p:oleObj>
              </mc:Choice>
              <mc:Fallback>
                <p:oleObj name="Equation" r:id="rId3" imgW="2247900" imgH="3556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357313"/>
                        <a:ext cx="22479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326621"/>
              </p:ext>
            </p:extLst>
          </p:nvPr>
        </p:nvGraphicFramePr>
        <p:xfrm>
          <a:off x="5697538" y="1345208"/>
          <a:ext cx="1244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7" name="Equation" r:id="rId5" imgW="1244060" imgH="355446" progId="Equation.DSMT4">
                  <p:embed/>
                </p:oleObj>
              </mc:Choice>
              <mc:Fallback>
                <p:oleObj name="Equation" r:id="rId5" imgW="1244060" imgH="355446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538" y="1345208"/>
                        <a:ext cx="1244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669102"/>
              </p:ext>
            </p:extLst>
          </p:nvPr>
        </p:nvGraphicFramePr>
        <p:xfrm>
          <a:off x="5459413" y="3905250"/>
          <a:ext cx="172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8" name="Equation" r:id="rId7" imgW="1727200" imgH="457200" progId="Equation.DSMT4">
                  <p:embed/>
                </p:oleObj>
              </mc:Choice>
              <mc:Fallback>
                <p:oleObj name="Equation" r:id="rId7" imgW="1727200" imgH="4572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413" y="3905250"/>
                        <a:ext cx="172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199892"/>
              </p:ext>
            </p:extLst>
          </p:nvPr>
        </p:nvGraphicFramePr>
        <p:xfrm>
          <a:off x="4756150" y="1868798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9" name="Equation" r:id="rId9" imgW="190417" imgH="330057" progId="Equation.DSMT4">
                  <p:embed/>
                </p:oleObj>
              </mc:Choice>
              <mc:Fallback>
                <p:oleObj name="Equation" r:id="rId9" imgW="190417" imgH="330057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1868798"/>
                        <a:ext cx="190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下箭头 3"/>
          <p:cNvSpPr/>
          <p:nvPr/>
        </p:nvSpPr>
        <p:spPr>
          <a:xfrm>
            <a:off x="6080612" y="251522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6393" y="3394381"/>
            <a:ext cx="3599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3200" b="1" dirty="0"/>
              <a:t>的行（列</a:t>
            </a:r>
            <a:r>
              <a:rPr lang="zh-CN" altLang="zh-CN" sz="3200" b="1" dirty="0" smtClean="0"/>
              <a:t>）</a:t>
            </a:r>
            <a:r>
              <a:rPr lang="zh-CN" altLang="en-US" sz="3200" b="1" dirty="0" smtClean="0"/>
              <a:t>向量</a:t>
            </a:r>
            <a:r>
              <a:rPr lang="zh-CN" altLang="zh-CN" sz="3200" b="1" dirty="0" smtClean="0"/>
              <a:t>都是</a:t>
            </a:r>
            <a:r>
              <a:rPr lang="zh-CN" altLang="zh-CN" sz="3200" b="1" dirty="0">
                <a:solidFill>
                  <a:srgbClr val="FF0000"/>
                </a:solidFill>
              </a:rPr>
              <a:t>两两正交</a:t>
            </a:r>
            <a:r>
              <a:rPr lang="zh-CN" altLang="zh-CN" sz="3200" b="1" dirty="0"/>
              <a:t>的</a:t>
            </a:r>
            <a:r>
              <a:rPr lang="zh-CN" altLang="zh-CN" sz="3200" b="1" dirty="0">
                <a:solidFill>
                  <a:srgbClr val="FF0000"/>
                </a:solidFill>
              </a:rPr>
              <a:t>单位向量</a:t>
            </a:r>
            <a:r>
              <a:rPr lang="zh-CN" altLang="en-US" sz="3200" b="1" dirty="0"/>
              <a:t>。</a:t>
            </a:r>
            <a:endParaRPr lang="zh-CN" altLang="en-US" sz="32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左右箭头 25"/>
          <p:cNvSpPr/>
          <p:nvPr/>
        </p:nvSpPr>
        <p:spPr>
          <a:xfrm rot="5400000">
            <a:off x="1216110" y="2725981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779912" y="3940535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角星 2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889D35-E9E1-441B-A423-C7C3EE8074D9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00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827584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矩阵是否正交矩阵？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828800" y="430507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</a:t>
            </a: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828800" y="494630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不是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36936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501059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559863"/>
              </p:ext>
            </p:extLst>
          </p:nvPr>
        </p:nvGraphicFramePr>
        <p:xfrm>
          <a:off x="3823370" y="1323975"/>
          <a:ext cx="2836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6" name="Equation" r:id="rId17" imgW="70104000" imgH="64008000" progId="Equation.DSMT4">
                  <p:embed/>
                </p:oleObj>
              </mc:Choice>
              <mc:Fallback>
                <p:oleObj name="Equation" r:id="rId17" imgW="70104000" imgH="64008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3370" y="1323975"/>
                        <a:ext cx="2836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5856" y="494116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456657-0FB1-4AAF-821A-91EE3B2FAD88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20" name="组合 19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21" name="TextBox 20"/>
          <p:cNvSpPr txBox="1"/>
          <p:nvPr>
            <p:custDataLst>
              <p:tags r:id="rId1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9494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827584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矩阵是否正交矩阵？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828800" y="430507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是</a:t>
            </a: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828800" y="494630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不是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36936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501059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圆角矩形 14"/>
          <p:cNvSpPr/>
          <p:nvPr>
            <p:custDataLst>
              <p:tags r:id="rId8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888834"/>
              </p:ext>
            </p:extLst>
          </p:nvPr>
        </p:nvGraphicFramePr>
        <p:xfrm>
          <a:off x="3779912" y="1323975"/>
          <a:ext cx="286067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3" name="Equation" r:id="rId17" imgW="70713600" imgH="64008000" progId="Equation.DSMT4">
                  <p:embed/>
                </p:oleObj>
              </mc:Choice>
              <mc:Fallback>
                <p:oleObj name="Equation" r:id="rId17" imgW="70713600" imgH="640080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323975"/>
                        <a:ext cx="286067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275856" y="441794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067D73-54F3-4285-A89F-AB45006A47FD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32</a:t>
            </a:fld>
            <a:endParaRPr lang="zh-CN" altLang="en-US"/>
          </a:p>
        </p:txBody>
      </p:sp>
      <p:grpSp>
        <p:nvGrpSpPr>
          <p:cNvPr id="20" name="组合 19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21" name="TextBox 20"/>
          <p:cNvSpPr txBox="1"/>
          <p:nvPr>
            <p:custDataLst>
              <p:tags r:id="rId11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4037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六角星 5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9" name="十字星 8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30"/>
          <p:cNvSpPr txBox="1"/>
          <p:nvPr/>
        </p:nvSpPr>
        <p:spPr>
          <a:xfrm>
            <a:off x="684161" y="1849548"/>
            <a:ext cx="1569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证明 </a:t>
            </a:r>
          </a:p>
        </p:txBody>
      </p:sp>
      <p:sp>
        <p:nvSpPr>
          <p:cNvPr id="21" name="TextBox 30"/>
          <p:cNvSpPr txBox="1"/>
          <p:nvPr/>
        </p:nvSpPr>
        <p:spPr>
          <a:xfrm>
            <a:off x="338658" y="1142984"/>
            <a:ext cx="790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i="1" dirty="0">
                <a:latin typeface="+mn-ea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+mn-ea"/>
              </a:rPr>
              <a:t> 都是</a:t>
            </a:r>
            <a:r>
              <a:rPr lang="zh-CN" altLang="zh-CN" sz="2800" b="1" dirty="0">
                <a:latin typeface="+mn-ea"/>
              </a:rPr>
              <a:t>正交</a:t>
            </a:r>
            <a:r>
              <a:rPr lang="zh-CN" altLang="en-US" sz="2800" b="1" dirty="0">
                <a:latin typeface="+mn-ea"/>
              </a:rPr>
              <a:t>阵，证明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AB</a:t>
            </a:r>
            <a:r>
              <a:rPr lang="zh-CN" altLang="en-US" sz="2800" b="1" dirty="0">
                <a:latin typeface="+mn-ea"/>
              </a:rPr>
              <a:t>也是</a:t>
            </a:r>
            <a:r>
              <a:rPr lang="zh-CN" altLang="zh-CN" sz="2800" b="1" dirty="0">
                <a:latin typeface="+mn-ea"/>
              </a:rPr>
              <a:t>正交</a:t>
            </a:r>
            <a:r>
              <a:rPr lang="zh-CN" altLang="en-US" sz="2800" b="1" dirty="0">
                <a:latin typeface="+mn-ea"/>
              </a:rPr>
              <a:t>阵。</a:t>
            </a:r>
          </a:p>
        </p:txBody>
      </p:sp>
      <p:sp>
        <p:nvSpPr>
          <p:cNvPr id="23" name="TextBox 30"/>
          <p:cNvSpPr txBox="1"/>
          <p:nvPr/>
        </p:nvSpPr>
        <p:spPr>
          <a:xfrm>
            <a:off x="251520" y="3937780"/>
            <a:ext cx="509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所以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AB</a:t>
            </a:r>
            <a:r>
              <a:rPr lang="zh-CN" altLang="en-US" sz="2800" b="1" dirty="0">
                <a:latin typeface="+mn-ea"/>
              </a:rPr>
              <a:t>也是</a:t>
            </a:r>
            <a:r>
              <a:rPr lang="zh-CN" altLang="zh-CN" sz="2800" b="1" dirty="0">
                <a:latin typeface="+mn-ea"/>
              </a:rPr>
              <a:t>正交</a:t>
            </a:r>
            <a:r>
              <a:rPr lang="zh-CN" altLang="en-US" sz="2800" b="1" dirty="0">
                <a:latin typeface="+mn-ea"/>
              </a:rPr>
              <a:t>阵。</a:t>
            </a:r>
          </a:p>
        </p:txBody>
      </p:sp>
      <p:sp>
        <p:nvSpPr>
          <p:cNvPr id="24" name="TextBox 30"/>
          <p:cNvSpPr txBox="1"/>
          <p:nvPr/>
        </p:nvSpPr>
        <p:spPr>
          <a:xfrm>
            <a:off x="1555229" y="1856312"/>
            <a:ext cx="3808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i="1" dirty="0">
                <a:latin typeface="+mn-ea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+mn-ea"/>
              </a:rPr>
              <a:t> 都是</a:t>
            </a:r>
            <a:r>
              <a:rPr lang="zh-CN" altLang="zh-CN" sz="2800" b="1" dirty="0" smtClean="0">
                <a:latin typeface="+mn-ea"/>
              </a:rPr>
              <a:t>正交</a:t>
            </a:r>
            <a:r>
              <a:rPr lang="zh-CN" altLang="en-US" sz="2800" b="1" dirty="0" smtClean="0">
                <a:latin typeface="+mn-ea"/>
              </a:rPr>
              <a:t>矩阵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sp>
        <p:nvSpPr>
          <p:cNvPr id="4" name="左右箭头 3"/>
          <p:cNvSpPr/>
          <p:nvPr/>
        </p:nvSpPr>
        <p:spPr>
          <a:xfrm>
            <a:off x="336547" y="2744541"/>
            <a:ext cx="707061" cy="3243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774126"/>
              </p:ext>
            </p:extLst>
          </p:nvPr>
        </p:nvGraphicFramePr>
        <p:xfrm>
          <a:off x="1554163" y="2697943"/>
          <a:ext cx="278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0" name="Equation" r:id="rId3" imgW="2781300" imgH="419100" progId="Equation.DSMT4">
                  <p:embed/>
                </p:oleObj>
              </mc:Choice>
              <mc:Fallback>
                <p:oleObj name="Equation" r:id="rId3" imgW="2781300" imgH="4191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2697943"/>
                        <a:ext cx="2781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30"/>
          <p:cNvSpPr txBox="1"/>
          <p:nvPr/>
        </p:nvSpPr>
        <p:spPr>
          <a:xfrm>
            <a:off x="251520" y="3305308"/>
            <a:ext cx="509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+mn-ea"/>
              </a:rPr>
              <a:t> 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571746"/>
              </p:ext>
            </p:extLst>
          </p:nvPr>
        </p:nvGraphicFramePr>
        <p:xfrm>
          <a:off x="1252538" y="3305955"/>
          <a:ext cx="487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1" name="Equation" r:id="rId5" imgW="4876800" imgH="520700" progId="Equation.DSMT4">
                  <p:embed/>
                </p:oleObj>
              </mc:Choice>
              <mc:Fallback>
                <p:oleObj name="Equation" r:id="rId5" imgW="4876800" imgH="5207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3305955"/>
                        <a:ext cx="4876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4"/>
          <p:cNvSpPr txBox="1"/>
          <p:nvPr/>
        </p:nvSpPr>
        <p:spPr>
          <a:xfrm>
            <a:off x="8460432" y="1366897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</a:p>
        </p:txBody>
      </p:sp>
      <p:sp>
        <p:nvSpPr>
          <p:cNvPr id="16" name="前凸带形 15"/>
          <p:cNvSpPr/>
          <p:nvPr/>
        </p:nvSpPr>
        <p:spPr>
          <a:xfrm>
            <a:off x="5072066" y="0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134  5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75A9E0-1B76-4AA5-BB85-6C53A59675D8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46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1" grpId="0"/>
      <p:bldP spid="23" grpId="0"/>
      <p:bldP spid="24" grpId="0"/>
      <p:bldP spid="4" grpId="0" animBg="1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十字星 8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30"/>
          <p:cNvSpPr txBox="1"/>
          <p:nvPr/>
        </p:nvSpPr>
        <p:spPr>
          <a:xfrm>
            <a:off x="210013" y="3246440"/>
            <a:ext cx="3425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所以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是对称的； </a:t>
            </a:r>
          </a:p>
        </p:txBody>
      </p:sp>
      <p:sp>
        <p:nvSpPr>
          <p:cNvPr id="17" name="TextBox 30"/>
          <p:cNvSpPr txBox="1"/>
          <p:nvPr/>
        </p:nvSpPr>
        <p:spPr>
          <a:xfrm>
            <a:off x="107504" y="1518248"/>
            <a:ext cx="76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证明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是对称的</a:t>
            </a:r>
            <a:r>
              <a:rPr lang="zh-CN" altLang="en-US" sz="2800" b="1" dirty="0" smtClean="0">
                <a:latin typeface="+mn-ea"/>
              </a:rPr>
              <a:t>正交矩阵</a:t>
            </a:r>
            <a:r>
              <a:rPr lang="zh-CN" altLang="zh-CN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06921" y="1086200"/>
            <a:ext cx="7760767" cy="523220"/>
            <a:chOff x="283268" y="2996952"/>
            <a:chExt cx="7760767" cy="523220"/>
          </a:xfrm>
        </p:grpSpPr>
        <p:sp>
          <p:nvSpPr>
            <p:cNvPr id="19" name="TextBox 30"/>
            <p:cNvSpPr txBox="1"/>
            <p:nvPr/>
          </p:nvSpPr>
          <p:spPr>
            <a:xfrm>
              <a:off x="283268" y="2996952"/>
              <a:ext cx="76177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latin typeface="+mn-ea"/>
                </a:rPr>
                <a:t> 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 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+mn-ea"/>
                </a:rPr>
                <a:t>为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800" b="1" dirty="0">
                  <a:latin typeface="+mn-ea"/>
                </a:rPr>
                <a:t> 维列向量，            </a:t>
              </a: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5378664"/>
                </p:ext>
              </p:extLst>
            </p:nvPr>
          </p:nvGraphicFramePr>
          <p:xfrm>
            <a:off x="4424535" y="3018631"/>
            <a:ext cx="36195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74" name="Equation" r:id="rId3" imgW="3619500" imgH="419100" progId="Equation.DSMT4">
                    <p:embed/>
                  </p:oleObj>
                </mc:Choice>
                <mc:Fallback>
                  <p:oleObj name="Equation" r:id="rId3" imgW="3619500" imgH="419100" progId="Equation.DSMT4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4535" y="3018631"/>
                          <a:ext cx="36195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286178"/>
              </p:ext>
            </p:extLst>
          </p:nvPr>
        </p:nvGraphicFramePr>
        <p:xfrm>
          <a:off x="2095500" y="2060848"/>
          <a:ext cx="485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5" name="Equation" r:id="rId5" imgW="4851360" imgH="622080" progId="Equation.DSMT4">
                  <p:embed/>
                </p:oleObj>
              </mc:Choice>
              <mc:Fallback>
                <p:oleObj name="Equation" r:id="rId5" imgW="4851360" imgH="62208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2060848"/>
                        <a:ext cx="48514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30"/>
          <p:cNvSpPr txBox="1"/>
          <p:nvPr/>
        </p:nvSpPr>
        <p:spPr>
          <a:xfrm>
            <a:off x="769821" y="2003140"/>
            <a:ext cx="1569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证明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225539"/>
              </p:ext>
            </p:extLst>
          </p:nvPr>
        </p:nvGraphicFramePr>
        <p:xfrm>
          <a:off x="1838325" y="3933056"/>
          <a:ext cx="5118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6" name="Equation" r:id="rId7" imgW="5117760" imgH="545760" progId="Equation.DSMT4">
                  <p:embed/>
                </p:oleObj>
              </mc:Choice>
              <mc:Fallback>
                <p:oleObj name="Equation" r:id="rId7" imgW="5117760" imgH="54576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3933056"/>
                        <a:ext cx="51181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30"/>
          <p:cNvSpPr txBox="1"/>
          <p:nvPr/>
        </p:nvSpPr>
        <p:spPr>
          <a:xfrm>
            <a:off x="251520" y="5229200"/>
            <a:ext cx="3865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所以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是</a:t>
            </a:r>
            <a:r>
              <a:rPr lang="zh-CN" altLang="en-US" sz="2800" b="1" dirty="0" smtClean="0">
                <a:latin typeface="+mn-ea"/>
              </a:rPr>
              <a:t>正交</a:t>
            </a:r>
            <a:r>
              <a:rPr lang="zh-CN" altLang="en-US" sz="2800" b="1" dirty="0">
                <a:latin typeface="+mn-ea"/>
              </a:rPr>
              <a:t>矩</a:t>
            </a:r>
            <a:r>
              <a:rPr lang="zh-CN" altLang="en-US" sz="2800" b="1" dirty="0" smtClean="0">
                <a:latin typeface="+mn-ea"/>
              </a:rPr>
              <a:t>阵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sp>
        <p:nvSpPr>
          <p:cNvPr id="21" name="六角星 20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6" name="TextBox 4"/>
          <p:cNvSpPr txBox="1"/>
          <p:nvPr/>
        </p:nvSpPr>
        <p:spPr>
          <a:xfrm>
            <a:off x="8460432" y="1366897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</a:p>
        </p:txBody>
      </p:sp>
      <p:sp>
        <p:nvSpPr>
          <p:cNvPr id="25" name="前凸带形 24"/>
          <p:cNvSpPr/>
          <p:nvPr/>
        </p:nvSpPr>
        <p:spPr>
          <a:xfrm>
            <a:off x="5072066" y="0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134  4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36814"/>
              </p:ext>
            </p:extLst>
          </p:nvPr>
        </p:nvGraphicFramePr>
        <p:xfrm>
          <a:off x="1907704" y="4623172"/>
          <a:ext cx="4597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7" name="Equation" r:id="rId9" imgW="4597200" imgH="368280" progId="Equation.DSMT4">
                  <p:embed/>
                </p:oleObj>
              </mc:Choice>
              <mc:Fallback>
                <p:oleObj name="Equation" r:id="rId9" imgW="4597200" imgH="3682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623172"/>
                        <a:ext cx="4597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464171"/>
              </p:ext>
            </p:extLst>
          </p:nvPr>
        </p:nvGraphicFramePr>
        <p:xfrm>
          <a:off x="2123728" y="2708920"/>
          <a:ext cx="2235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8" name="Equation" r:id="rId11" imgW="2234880" imgH="368280" progId="Equation.DSMT4">
                  <p:embed/>
                </p:oleObj>
              </mc:Choice>
              <mc:Fallback>
                <p:oleObj name="Equation" r:id="rId11" imgW="22348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23728" y="2708920"/>
                        <a:ext cx="22352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E24A4B-311A-4F33-94DA-07755076CAD4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7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2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196752"/>
            <a:ext cx="6715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b="1" dirty="0"/>
              <a:t>向量的</a:t>
            </a:r>
            <a:r>
              <a:rPr lang="zh-CN" altLang="en-US" sz="2800" b="1" dirty="0">
                <a:solidFill>
                  <a:srgbClr val="FF0000"/>
                </a:solidFill>
              </a:rPr>
              <a:t>内积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长度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单位化</a:t>
            </a:r>
            <a:r>
              <a:rPr lang="zh-CN" altLang="en-US" sz="2800" b="1" dirty="0"/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正      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       </a:t>
            </a:r>
            <a:r>
              <a:rPr lang="zh-CN" altLang="en-US" sz="2800" b="1" dirty="0">
                <a:solidFill>
                  <a:srgbClr val="FF0000"/>
                </a:solidFill>
              </a:rPr>
              <a:t>交</a:t>
            </a:r>
            <a:r>
              <a:rPr lang="zh-CN" altLang="en-US" sz="2800" b="1" dirty="0"/>
              <a:t>等基本概念；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560" y="2413457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800" b="1" dirty="0"/>
              <a:t>   </a:t>
            </a:r>
            <a:r>
              <a:rPr lang="zh-CN" altLang="en-US" sz="2800" b="1" dirty="0"/>
              <a:t>施密特正交、规范化</a:t>
            </a:r>
            <a:r>
              <a:rPr lang="zh-CN" altLang="en-US" sz="2800" b="1" dirty="0">
                <a:solidFill>
                  <a:srgbClr val="FF0000"/>
                </a:solidFill>
              </a:rPr>
              <a:t>过程</a:t>
            </a:r>
            <a:r>
              <a:rPr lang="zh-CN" altLang="en-US" sz="2800" b="1" dirty="0"/>
              <a:t>；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1560" y="3270713"/>
            <a:ext cx="585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zh-CN" altLang="en-US" sz="2800" b="1" dirty="0"/>
              <a:t>正交矩阵</a:t>
            </a:r>
            <a:r>
              <a:rPr lang="zh-CN" altLang="en-US" sz="2800" b="1" dirty="0">
                <a:solidFill>
                  <a:srgbClr val="FF0000"/>
                </a:solidFill>
              </a:rPr>
              <a:t>定义</a:t>
            </a:r>
            <a:r>
              <a:rPr lang="zh-CN" altLang="en-US" sz="2800" b="1" dirty="0"/>
              <a:t>及其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altLang="en-US" sz="2800" b="1" dirty="0"/>
              <a:t>。</a:t>
            </a:r>
          </a:p>
        </p:txBody>
      </p:sp>
      <p:sp>
        <p:nvSpPr>
          <p:cNvPr id="21" name="副标题 2"/>
          <p:cNvSpPr txBox="1">
            <a:spLocks/>
          </p:cNvSpPr>
          <p:nvPr/>
        </p:nvSpPr>
        <p:spPr>
          <a:xfrm>
            <a:off x="8316416" y="669062"/>
            <a:ext cx="827584" cy="462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六角星 21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968527-D503-4BF9-BCD2-214AFA0C2D4C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32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/>
              <a:t>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一、课堂内容总结</a:t>
            </a:r>
            <a:endParaRPr lang="en-US" altLang="zh-CN" sz="4000" b="1" dirty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二、书后习题</a:t>
            </a:r>
            <a:r>
              <a:rPr lang="en-US" altLang="zh-CN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P138</a:t>
            </a:r>
            <a:endParaRPr lang="en-US" altLang="zh-CN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1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4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</a:p>
          <a:p>
            <a:pPr>
              <a:buNone/>
            </a:pP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</a:t>
            </a:r>
          </a:p>
        </p:txBody>
      </p:sp>
      <p:sp>
        <p:nvSpPr>
          <p:cNvPr id="7" name="六角星 6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D436A7-934E-4189-BB7B-50120B9E767C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669062"/>
            <a:ext cx="827584" cy="3624034"/>
          </a:xfrm>
        </p:spPr>
        <p:txBody>
          <a:bodyPr/>
          <a:lstStyle/>
          <a:p>
            <a:r>
              <a:rPr lang="zh-CN" altLang="zh-CN" dirty="0"/>
              <a:t>向量的</a:t>
            </a:r>
            <a:r>
              <a:rPr lang="zh-CN" altLang="zh-CN" dirty="0">
                <a:solidFill>
                  <a:srgbClr val="FF0000"/>
                </a:solidFill>
              </a:rPr>
              <a:t>内积</a:t>
            </a:r>
            <a:r>
              <a:rPr lang="zh-CN" altLang="zh-CN" dirty="0"/>
              <a:t>及基本</a:t>
            </a:r>
            <a:r>
              <a:rPr lang="zh-CN" altLang="zh-CN" dirty="0">
                <a:solidFill>
                  <a:srgbClr val="FF0000"/>
                </a:solidFill>
              </a:rPr>
              <a:t>概念</a:t>
            </a:r>
          </a:p>
        </p:txBody>
      </p:sp>
      <p:sp>
        <p:nvSpPr>
          <p:cNvPr id="93" name="椭圆形标注 92"/>
          <p:cNvSpPr/>
          <p:nvPr/>
        </p:nvSpPr>
        <p:spPr>
          <a:xfrm>
            <a:off x="5543631" y="2708920"/>
            <a:ext cx="720080" cy="576064"/>
          </a:xfrm>
          <a:prstGeom prst="wedgeEllipseCallout">
            <a:avLst>
              <a:gd name="adj1" fmla="val 123639"/>
              <a:gd name="adj2" fmla="val 259794"/>
            </a:avLst>
          </a:prstGeom>
          <a:ln>
            <a:solidFill>
              <a:srgbClr val="66FF33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形标注 93"/>
          <p:cNvSpPr/>
          <p:nvPr/>
        </p:nvSpPr>
        <p:spPr>
          <a:xfrm>
            <a:off x="4463511" y="2751252"/>
            <a:ext cx="720080" cy="533732"/>
          </a:xfrm>
          <a:prstGeom prst="wedgeEllipseCallout">
            <a:avLst>
              <a:gd name="adj1" fmla="val -198266"/>
              <a:gd name="adj2" fmla="val 287325"/>
            </a:avLst>
          </a:prstGeom>
          <a:ln>
            <a:solidFill>
              <a:srgbClr val="66FF33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99592" y="744895"/>
            <a:ext cx="6532265" cy="595873"/>
            <a:chOff x="1403648" y="625475"/>
            <a:chExt cx="6532265" cy="595873"/>
          </a:xfrm>
        </p:grpSpPr>
        <p:grpSp>
          <p:nvGrpSpPr>
            <p:cNvPr id="4" name="组合 3"/>
            <p:cNvGrpSpPr/>
            <p:nvPr/>
          </p:nvGrpSpPr>
          <p:grpSpPr>
            <a:xfrm>
              <a:off x="1403648" y="633398"/>
              <a:ext cx="3243064" cy="587950"/>
              <a:chOff x="1403648" y="633398"/>
              <a:chExt cx="3243064" cy="587950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403648" y="69812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设</a:t>
                </a:r>
              </a:p>
            </p:txBody>
          </p:sp>
          <p:graphicFrame>
            <p:nvGraphicFramePr>
              <p:cNvPr id="109" name="对象 10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8035622"/>
                  </p:ext>
                </p:extLst>
              </p:nvPr>
            </p:nvGraphicFramePr>
            <p:xfrm>
              <a:off x="1979712" y="633398"/>
              <a:ext cx="2667000" cy="558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677" name="Equation" r:id="rId3" imgW="2667000" imgH="558800" progId="Equation.DSMT4">
                      <p:embed/>
                    </p:oleObj>
                  </mc:Choice>
                  <mc:Fallback>
                    <p:oleObj name="Equation" r:id="rId3" imgW="2667000" imgH="558800" progId="Equation.DSMT4">
                      <p:embed/>
                      <p:pic>
                        <p:nvPicPr>
                          <p:cNvPr id="0" name="Picture 11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9712" y="633398"/>
                            <a:ext cx="2667000" cy="558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0" name="对象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1741836"/>
                </p:ext>
              </p:extLst>
            </p:nvPr>
          </p:nvGraphicFramePr>
          <p:xfrm>
            <a:off x="4646613" y="625475"/>
            <a:ext cx="3289300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78" name="Equation" r:id="rId5" imgW="3289300" imgH="558800" progId="Equation.DSMT4">
                    <p:embed/>
                  </p:oleObj>
                </mc:Choice>
                <mc:Fallback>
                  <p:oleObj name="Equation" r:id="rId5" imgW="3289300" imgH="558800" progId="Equation.DSMT4">
                    <p:embed/>
                    <p:pic>
                      <p:nvPicPr>
                        <p:cNvPr id="0" name="Picture 1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613" y="625475"/>
                          <a:ext cx="3289300" cy="558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35496" y="1218456"/>
            <a:ext cx="6217047" cy="914400"/>
            <a:chOff x="1115616" y="1133475"/>
            <a:chExt cx="6217047" cy="914400"/>
          </a:xfrm>
        </p:grpSpPr>
        <p:sp>
          <p:nvSpPr>
            <p:cNvPr id="112" name="TextBox 111"/>
            <p:cNvSpPr txBox="1"/>
            <p:nvPr/>
          </p:nvSpPr>
          <p:spPr>
            <a:xfrm>
              <a:off x="1115616" y="1307872"/>
              <a:ext cx="772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记</a:t>
              </a:r>
            </a:p>
          </p:txBody>
        </p:sp>
        <p:graphicFrame>
          <p:nvGraphicFramePr>
            <p:cNvPr id="113" name="对象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9786360"/>
                </p:ext>
              </p:extLst>
            </p:nvPr>
          </p:nvGraphicFramePr>
          <p:xfrm>
            <a:off x="1719263" y="1133475"/>
            <a:ext cx="56134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79" name="Equation" r:id="rId7" imgW="5613400" imgH="914400" progId="Equation.DSMT4">
                    <p:embed/>
                  </p:oleObj>
                </mc:Choice>
                <mc:Fallback>
                  <p:oleObj name="Equation" r:id="rId7" imgW="5613400" imgH="914400" progId="Equation.DSMT4">
                    <p:embed/>
                    <p:pic>
                      <p:nvPicPr>
                        <p:cNvPr id="0" name="Picture 1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9263" y="1133475"/>
                          <a:ext cx="5613400" cy="914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35496" y="2047116"/>
            <a:ext cx="6624736" cy="523220"/>
            <a:chOff x="1115616" y="2047116"/>
            <a:chExt cx="6624736" cy="523220"/>
          </a:xfrm>
        </p:grpSpPr>
        <p:sp>
          <p:nvSpPr>
            <p:cNvPr id="114" name="TextBox 113"/>
            <p:cNvSpPr txBox="1"/>
            <p:nvPr/>
          </p:nvSpPr>
          <p:spPr>
            <a:xfrm>
              <a:off x="1115616" y="2047116"/>
              <a:ext cx="6624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称</a:t>
              </a:r>
              <a:r>
                <a:rPr lang="zh-CN" altLang="en-US" sz="2800" dirty="0">
                  <a:solidFill>
                    <a:srgbClr val="FF0000"/>
                  </a:solidFill>
                </a:rPr>
                <a:t>           </a:t>
              </a:r>
              <a:r>
                <a:rPr lang="zh-CN" altLang="en-US" sz="2800" b="1" dirty="0"/>
                <a:t>为向量</a:t>
              </a:r>
              <a:r>
                <a:rPr lang="zh-CN" altLang="en-US" sz="2800" dirty="0"/>
                <a:t>    </a:t>
              </a:r>
              <a:r>
                <a:rPr lang="zh-CN" altLang="en-US" sz="2800" b="1" dirty="0"/>
                <a:t>与</a:t>
              </a:r>
              <a:r>
                <a:rPr lang="zh-CN" altLang="en-US" sz="2800" dirty="0"/>
                <a:t>    </a:t>
              </a:r>
              <a:r>
                <a:rPr lang="zh-CN" altLang="en-US" sz="2800" b="1" dirty="0"/>
                <a:t>的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内积</a:t>
              </a:r>
              <a:r>
                <a:rPr lang="zh-CN" altLang="en-US" sz="2800" b="1" dirty="0"/>
                <a:t>，或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数量积</a:t>
              </a:r>
              <a:r>
                <a:rPr lang="zh-CN" altLang="en-US" sz="2800" b="1" dirty="0"/>
                <a:t>。</a:t>
              </a:r>
            </a:p>
          </p:txBody>
        </p:sp>
        <p:graphicFrame>
          <p:nvGraphicFramePr>
            <p:cNvPr id="115" name="对象 1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1139592"/>
                </p:ext>
              </p:extLst>
            </p:nvPr>
          </p:nvGraphicFramePr>
          <p:xfrm>
            <a:off x="1619672" y="2047116"/>
            <a:ext cx="8636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80" name="Equation" r:id="rId9" imgW="863225" imgH="482391" progId="Equation.DSMT4">
                    <p:embed/>
                  </p:oleObj>
                </mc:Choice>
                <mc:Fallback>
                  <p:oleObj name="Equation" r:id="rId9" imgW="863225" imgH="482391" progId="Equation.DSMT4">
                    <p:embed/>
                    <p:pic>
                      <p:nvPicPr>
                        <p:cNvPr id="0" name="Picture 1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2047116"/>
                          <a:ext cx="8636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" name="对象 1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1660784"/>
                </p:ext>
              </p:extLst>
            </p:nvPr>
          </p:nvGraphicFramePr>
          <p:xfrm>
            <a:off x="3563888" y="2251596"/>
            <a:ext cx="2794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81" name="Equation" r:id="rId11" imgW="279279" imgH="241195" progId="Equation.DSMT4">
                    <p:embed/>
                  </p:oleObj>
                </mc:Choice>
                <mc:Fallback>
                  <p:oleObj name="Equation" r:id="rId11" imgW="279279" imgH="241195" progId="Equation.DSMT4">
                    <p:embed/>
                    <p:pic>
                      <p:nvPicPr>
                        <p:cNvPr id="0" name="Picture 1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2251596"/>
                          <a:ext cx="2794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对象 1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076411"/>
                </p:ext>
              </p:extLst>
            </p:nvPr>
          </p:nvGraphicFramePr>
          <p:xfrm>
            <a:off x="4139952" y="2183904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82" name="Equation" r:id="rId13" imgW="279279" imgH="380835" progId="Equation.DSMT4">
                    <p:embed/>
                  </p:oleObj>
                </mc:Choice>
                <mc:Fallback>
                  <p:oleObj name="Equation" r:id="rId13" imgW="279279" imgH="380835" progId="Equation.DSMT4">
                    <p:embed/>
                    <p:pic>
                      <p:nvPicPr>
                        <p:cNvPr id="0" name="Picture 1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9952" y="2183904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1115616" y="2719432"/>
            <a:ext cx="6624736" cy="523220"/>
            <a:chOff x="1115616" y="2719432"/>
            <a:chExt cx="6624736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1115616" y="2719432"/>
              <a:ext cx="6624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  </a:t>
              </a:r>
              <a:r>
                <a:rPr lang="zh-CN" altLang="en-US" sz="2800" b="1" dirty="0"/>
                <a:t>与</a:t>
              </a:r>
              <a:r>
                <a:rPr lang="zh-CN" altLang="en-US" sz="2800" dirty="0"/>
                <a:t>   </a:t>
              </a:r>
              <a:r>
                <a:rPr lang="zh-CN" altLang="en-US" sz="2800" b="1" dirty="0"/>
                <a:t>的内积也可记作</a:t>
              </a:r>
              <a:r>
                <a:rPr lang="zh-CN" altLang="en-US" sz="2800" dirty="0"/>
                <a:t>         </a:t>
              </a:r>
              <a:r>
                <a:rPr lang="zh-CN" altLang="en-US" sz="2800" b="1" dirty="0"/>
                <a:t>或</a:t>
              </a:r>
              <a:r>
                <a:rPr lang="zh-CN" altLang="en-US" sz="2800" dirty="0"/>
                <a:t>           </a:t>
              </a:r>
              <a:r>
                <a:rPr lang="en-US" altLang="zh-CN" sz="2800" dirty="0"/>
                <a:t>.</a:t>
              </a:r>
              <a:endParaRPr lang="zh-CN" altLang="en-US" sz="2800" dirty="0"/>
            </a:p>
          </p:txBody>
        </p:sp>
        <p:graphicFrame>
          <p:nvGraphicFramePr>
            <p:cNvPr id="119" name="对象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3637767"/>
                </p:ext>
              </p:extLst>
            </p:nvPr>
          </p:nvGraphicFramePr>
          <p:xfrm>
            <a:off x="1151143" y="2863448"/>
            <a:ext cx="2794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83" name="Equation" r:id="rId15" imgW="279279" imgH="241195" progId="Equation.DSMT4">
                    <p:embed/>
                  </p:oleObj>
                </mc:Choice>
                <mc:Fallback>
                  <p:oleObj name="Equation" r:id="rId15" imgW="279279" imgH="241195" progId="Equation.DSMT4">
                    <p:embed/>
                    <p:pic>
                      <p:nvPicPr>
                        <p:cNvPr id="0" name="Picture 1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143" y="2863448"/>
                          <a:ext cx="2794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对象 1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2516871"/>
                </p:ext>
              </p:extLst>
            </p:nvPr>
          </p:nvGraphicFramePr>
          <p:xfrm>
            <a:off x="1727207" y="2791440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84" name="Equation" r:id="rId17" imgW="279279" imgH="380835" progId="Equation.DSMT4">
                    <p:embed/>
                  </p:oleObj>
                </mc:Choice>
                <mc:Fallback>
                  <p:oleObj name="Equation" r:id="rId17" imgW="279279" imgH="380835" progId="Equation.DSMT4">
                    <p:embed/>
                    <p:pic>
                      <p:nvPicPr>
                        <p:cNvPr id="0" name="Picture 1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7207" y="2791440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" name="对象 1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7821475"/>
                </p:ext>
              </p:extLst>
            </p:nvPr>
          </p:nvGraphicFramePr>
          <p:xfrm>
            <a:off x="5615094" y="2759075"/>
            <a:ext cx="57785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85" name="Equation" r:id="rId19" imgW="672808" imgH="444307" progId="Equation.DSMT4">
                    <p:embed/>
                  </p:oleObj>
                </mc:Choice>
                <mc:Fallback>
                  <p:oleObj name="Equation" r:id="rId19" imgW="672808" imgH="444307" progId="Equation.DSMT4">
                    <p:embed/>
                    <p:pic>
                      <p:nvPicPr>
                        <p:cNvPr id="0" name="Picture 1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5094" y="2759075"/>
                          <a:ext cx="57785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对象 1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256605"/>
                </p:ext>
              </p:extLst>
            </p:nvPr>
          </p:nvGraphicFramePr>
          <p:xfrm>
            <a:off x="4464156" y="2768600"/>
            <a:ext cx="649288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686" name="Equation" r:id="rId21" imgW="672808" imgH="444307" progId="Equation.DSMT4">
                    <p:embed/>
                  </p:oleObj>
                </mc:Choice>
                <mc:Fallback>
                  <p:oleObj name="Equation" r:id="rId21" imgW="672808" imgH="444307" progId="Equation.DSMT4">
                    <p:embed/>
                    <p:pic>
                      <p:nvPicPr>
                        <p:cNvPr id="0" name="Picture 1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156" y="2768600"/>
                          <a:ext cx="649288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" name="TextBox 122"/>
          <p:cNvSpPr txBox="1"/>
          <p:nvPr/>
        </p:nvSpPr>
        <p:spPr>
          <a:xfrm>
            <a:off x="611560" y="355385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即</a:t>
            </a:r>
          </a:p>
        </p:txBody>
      </p:sp>
      <p:graphicFrame>
        <p:nvGraphicFramePr>
          <p:cNvPr id="124" name="对象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837811"/>
              </p:ext>
            </p:extLst>
          </p:nvPr>
        </p:nvGraphicFramePr>
        <p:xfrm>
          <a:off x="575079" y="4449763"/>
          <a:ext cx="10509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7" name="Equation" r:id="rId23" imgW="1143000" imgH="482600" progId="Equation.DSMT4">
                  <p:embed/>
                </p:oleObj>
              </mc:Choice>
              <mc:Fallback>
                <p:oleObj name="Equation" r:id="rId23" imgW="1143000" imgH="482600" progId="Equation.DSMT4">
                  <p:embed/>
                  <p:pic>
                    <p:nvPicPr>
                      <p:cNvPr id="0" name="Picture 1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079" y="4449763"/>
                        <a:ext cx="10509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对象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137761"/>
              </p:ext>
            </p:extLst>
          </p:nvPr>
        </p:nvGraphicFramePr>
        <p:xfrm>
          <a:off x="4679535" y="3578448"/>
          <a:ext cx="3384376" cy="2140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8" name="Equation" r:id="rId25" imgW="3467100" imgH="2082800" progId="Equation.DSMT4">
                  <p:embed/>
                </p:oleObj>
              </mc:Choice>
              <mc:Fallback>
                <p:oleObj name="Equation" r:id="rId25" imgW="3467100" imgH="2082800" progId="Equation.DSMT4">
                  <p:embed/>
                  <p:pic>
                    <p:nvPicPr>
                      <p:cNvPr id="0" name="Picture 1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535" y="3578448"/>
                        <a:ext cx="3384376" cy="21409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对象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724473"/>
              </p:ext>
            </p:extLst>
          </p:nvPr>
        </p:nvGraphicFramePr>
        <p:xfrm>
          <a:off x="1614643" y="3650456"/>
          <a:ext cx="3064892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9" name="Equation" r:id="rId27" imgW="3136900" imgH="2082800" progId="Equation.DSMT4">
                  <p:embed/>
                </p:oleObj>
              </mc:Choice>
              <mc:Fallback>
                <p:oleObj name="Equation" r:id="rId27" imgW="3136900" imgH="2082800" progId="Equation.DSMT4">
                  <p:embed/>
                  <p:pic>
                    <p:nvPicPr>
                      <p:cNvPr id="0" name="Picture 1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643" y="3650456"/>
                        <a:ext cx="3064892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" name="组合 128"/>
          <p:cNvGrpSpPr/>
          <p:nvPr/>
        </p:nvGrpSpPr>
        <p:grpSpPr>
          <a:xfrm>
            <a:off x="35496" y="2636912"/>
            <a:ext cx="1074942" cy="642469"/>
            <a:chOff x="264907" y="3645024"/>
            <a:chExt cx="1074942" cy="642469"/>
          </a:xfrm>
        </p:grpSpPr>
        <p:sp>
          <p:nvSpPr>
            <p:cNvPr id="130" name="上凸带形 129"/>
            <p:cNvSpPr/>
            <p:nvPr/>
          </p:nvSpPr>
          <p:spPr>
            <a:xfrm>
              <a:off x="264907" y="3674845"/>
              <a:ext cx="1074942" cy="612648"/>
            </a:xfrm>
            <a:prstGeom prst="ribbon2">
              <a:avLst/>
            </a:prstGeom>
            <a:solidFill>
              <a:srgbClr val="92D050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1" name="TextBox 66"/>
            <p:cNvSpPr txBox="1"/>
            <p:nvPr/>
          </p:nvSpPr>
          <p:spPr>
            <a:xfrm>
              <a:off x="539552" y="3645024"/>
              <a:ext cx="4900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28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注</a:t>
              </a:r>
              <a:endParaRPr lang="zh-CN" altLang="en-US" dirty="0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107504" y="332656"/>
            <a:ext cx="1150506" cy="523220"/>
            <a:chOff x="129208" y="932973"/>
            <a:chExt cx="1150506" cy="523220"/>
          </a:xfrm>
        </p:grpSpPr>
        <p:sp>
          <p:nvSpPr>
            <p:cNvPr id="133" name="流程图: 可选过程 13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4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8439858" y="14799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/>
              <a:t>一</a:t>
            </a:r>
            <a:endParaRPr lang="zh-CN" altLang="en-US" sz="3200" b="1" dirty="0"/>
          </a:p>
        </p:txBody>
      </p:sp>
      <p:sp>
        <p:nvSpPr>
          <p:cNvPr id="38" name="六角星 3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888037-2D3C-4C11-916F-28FF2D9A422E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79512" y="5426060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行向量：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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或者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1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123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TextBox 13"/>
          <p:cNvSpPr txBox="1"/>
          <p:nvPr>
            <p:custDataLst>
              <p:tags r:id="rId5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TextBox 14"/>
          <p:cNvSpPr txBox="1"/>
          <p:nvPr>
            <p:custDataLst>
              <p:tags r:id="rId6"/>
            </p:custDataLst>
          </p:nvPr>
        </p:nvSpPr>
        <p:spPr>
          <a:xfrm>
            <a:off x="683568" y="1000760"/>
            <a:ext cx="7315200" cy="177736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设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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1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2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2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）</a:t>
            </a:r>
            <a:r>
              <a:rPr lang="en-US" altLang="zh-CN" sz="2600" b="1" i="1" baseline="300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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3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，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2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1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）</a:t>
            </a:r>
            <a:r>
              <a:rPr lang="en-US" altLang="zh-CN" sz="2600" b="1" i="1" baseline="300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endParaRPr lang="en-US" altLang="zh-CN" sz="2600" b="1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400" b="1" dirty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则</a:t>
            </a:r>
            <a:r>
              <a:rPr lang="zh-CN" altLang="en-US" sz="26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[</a:t>
            </a:r>
            <a:r>
              <a:rPr lang="en-US" altLang="zh-CN" sz="2400" b="1" dirty="0" smtClean="0"/>
              <a:t> </a:t>
            </a:r>
            <a:r>
              <a:rPr lang="el-GR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zh-CN" altLang="en-US" sz="24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填空</a:t>
            </a:r>
            <a:r>
              <a:rPr lang="en-US" altLang="zh-CN" sz="24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zh-CN" altLang="en-US" sz="2600" dirty="0">
              <a:solidFill>
                <a:srgbClr val="000000"/>
              </a:solidFill>
              <a:latin typeface="+mj-ea"/>
              <a:ea typeface="+mj-ea"/>
              <a:sym typeface="Microsoft Yahei"/>
            </a:endParaRPr>
          </a:p>
          <a:p>
            <a:endParaRPr lang="zh-CN" altLang="en-US" sz="2600" i="1" baseline="30000" dirty="0">
              <a:solidFill>
                <a:srgbClr val="000000"/>
              </a:solidFill>
              <a:latin typeface="Times New Roman" pitchFamily="18" charset="0"/>
              <a:ea typeface="Microsoft Yahei"/>
              <a:cs typeface="Times New Roman" pitchFamily="18" charset="0"/>
              <a:sym typeface="Microsoft Yahe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2780928"/>
            <a:ext cx="5213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[</a:t>
            </a:r>
            <a:r>
              <a:rPr lang="en-US" altLang="zh-CN" sz="2800" b="1" dirty="0"/>
              <a:t> 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3+2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（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1=1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2E2CB1-4C07-401D-942C-B334D80C16FE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12" name="组合 11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150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18127" y="1184935"/>
            <a:ext cx="827584" cy="3624034"/>
          </a:xfrm>
        </p:spPr>
        <p:txBody>
          <a:bodyPr/>
          <a:lstStyle/>
          <a:p>
            <a:pPr algn="l">
              <a:spcBef>
                <a:spcPts val="0"/>
              </a:spcBef>
              <a:buClr>
                <a:schemeClr val="tx2"/>
              </a:buClr>
              <a:buSzPts val="2800"/>
            </a:pPr>
            <a:r>
              <a:rPr lang="zh-CN" altLang="en-US" dirty="0"/>
              <a:t>向量内积的</a:t>
            </a:r>
            <a:r>
              <a:rPr lang="zh-CN" altLang="zh-CN" dirty="0">
                <a:solidFill>
                  <a:srgbClr val="FF0000"/>
                </a:solidFill>
              </a:rPr>
              <a:t>性质</a:t>
            </a:r>
            <a:endParaRPr lang="zh-CN" altLang="zh-CN" dirty="0">
              <a:solidFill>
                <a:srgbClr val="FF0000"/>
              </a:solidFill>
              <a:effectLst/>
            </a:endParaRPr>
          </a:p>
        </p:txBody>
      </p:sp>
      <p:sp>
        <p:nvSpPr>
          <p:cNvPr id="135" name="十字星 134"/>
          <p:cNvSpPr/>
          <p:nvPr/>
        </p:nvSpPr>
        <p:spPr>
          <a:xfrm>
            <a:off x="8426189" y="44624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圆角矩形标注 37"/>
          <p:cNvSpPr/>
          <p:nvPr/>
        </p:nvSpPr>
        <p:spPr>
          <a:xfrm>
            <a:off x="107504" y="3789040"/>
            <a:ext cx="8136904" cy="2160240"/>
          </a:xfrm>
          <a:prstGeom prst="wedgeRoundRectCallout">
            <a:avLst>
              <a:gd name="adj1" fmla="val -41485"/>
              <a:gd name="adj2" fmla="val -6205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可选过程 43"/>
          <p:cNvSpPr/>
          <p:nvPr/>
        </p:nvSpPr>
        <p:spPr>
          <a:xfrm flipH="1">
            <a:off x="-985" y="0"/>
            <a:ext cx="45719" cy="6858000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364606"/>
              </p:ext>
            </p:extLst>
          </p:nvPr>
        </p:nvGraphicFramePr>
        <p:xfrm>
          <a:off x="323528" y="1361629"/>
          <a:ext cx="2616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3" name="Equation" r:id="rId3" imgW="2616200" imgH="482600" progId="Equation.DSMT4">
                  <p:embed/>
                </p:oleObj>
              </mc:Choice>
              <mc:Fallback>
                <p:oleObj name="Equation" r:id="rId3" imgW="2616200" imgH="482600" progId="Equation.DSMT4">
                  <p:embed/>
                  <p:pic>
                    <p:nvPicPr>
                      <p:cNvPr id="0" name="Picture 6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361629"/>
                        <a:ext cx="2616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072099"/>
              </p:ext>
            </p:extLst>
          </p:nvPr>
        </p:nvGraphicFramePr>
        <p:xfrm>
          <a:off x="323528" y="1937891"/>
          <a:ext cx="4533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4" name="Equation" r:id="rId5" imgW="4533900" imgH="482600" progId="Equation.DSMT4">
                  <p:embed/>
                </p:oleObj>
              </mc:Choice>
              <mc:Fallback>
                <p:oleObj name="Equation" r:id="rId5" imgW="4533900" imgH="482600" progId="Equation.DSMT4">
                  <p:embed/>
                  <p:pic>
                    <p:nvPicPr>
                      <p:cNvPr id="0" name="Picture 6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937891"/>
                        <a:ext cx="4533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367411"/>
              </p:ext>
            </p:extLst>
          </p:nvPr>
        </p:nvGraphicFramePr>
        <p:xfrm>
          <a:off x="323528" y="2513980"/>
          <a:ext cx="411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5" name="Equation" r:id="rId7" imgW="4114800" imgH="482600" progId="Equation.DSMT4">
                  <p:embed/>
                </p:oleObj>
              </mc:Choice>
              <mc:Fallback>
                <p:oleObj name="Equation" r:id="rId7" imgW="4114800" imgH="482600" progId="Equation.DSMT4">
                  <p:embed/>
                  <p:pic>
                    <p:nvPicPr>
                      <p:cNvPr id="0" name="Picture 6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513980"/>
                        <a:ext cx="4114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203926"/>
              </p:ext>
            </p:extLst>
          </p:nvPr>
        </p:nvGraphicFramePr>
        <p:xfrm>
          <a:off x="323528" y="3090416"/>
          <a:ext cx="3556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6" name="Equation" r:id="rId9" imgW="3556000" imgH="482600" progId="Equation.DSMT4">
                  <p:embed/>
                </p:oleObj>
              </mc:Choice>
              <mc:Fallback>
                <p:oleObj name="Equation" r:id="rId9" imgW="3556000" imgH="482600" progId="Equation.DSMT4">
                  <p:embed/>
                  <p:pic>
                    <p:nvPicPr>
                      <p:cNvPr id="0" name="Picture 6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090416"/>
                        <a:ext cx="3556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388910"/>
              </p:ext>
            </p:extLst>
          </p:nvPr>
        </p:nvGraphicFramePr>
        <p:xfrm>
          <a:off x="4090888" y="3090044"/>
          <a:ext cx="307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7" name="Equation" r:id="rId11" imgW="3073400" imgH="482600" progId="Equation.DSMT4">
                  <p:embed/>
                </p:oleObj>
              </mc:Choice>
              <mc:Fallback>
                <p:oleObj name="Equation" r:id="rId11" imgW="3073400" imgH="482600" progId="Equation.DSMT4">
                  <p:embed/>
                  <p:pic>
                    <p:nvPicPr>
                      <p:cNvPr id="0" name="Picture 6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888" y="3090044"/>
                        <a:ext cx="3073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601259"/>
              </p:ext>
            </p:extLst>
          </p:nvPr>
        </p:nvGraphicFramePr>
        <p:xfrm>
          <a:off x="1608832" y="908050"/>
          <a:ext cx="325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8" name="Equation" r:id="rId13" imgW="3251200" imgH="444500" progId="Equation.DSMT4">
                  <p:embed/>
                </p:oleObj>
              </mc:Choice>
              <mc:Fallback>
                <p:oleObj name="Equation" r:id="rId13" imgW="3251200" imgH="444500" progId="Equation.DSMT4">
                  <p:embed/>
                  <p:pic>
                    <p:nvPicPr>
                      <p:cNvPr id="0" name="Picture 6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832" y="908050"/>
                        <a:ext cx="3251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862025"/>
              </p:ext>
            </p:extLst>
          </p:nvPr>
        </p:nvGraphicFramePr>
        <p:xfrm>
          <a:off x="765800" y="3866480"/>
          <a:ext cx="46863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9" name="Equation" r:id="rId15" imgW="4686300" imgH="2082800" progId="Equation.DSMT4">
                  <p:embed/>
                </p:oleObj>
              </mc:Choice>
              <mc:Fallback>
                <p:oleObj name="Equation" r:id="rId15" imgW="4686300" imgH="2082800" progId="Equation.DSMT4">
                  <p:embed/>
                  <p:pic>
                    <p:nvPicPr>
                      <p:cNvPr id="0" name="Picture 6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00" y="3866480"/>
                        <a:ext cx="46863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010076"/>
              </p:ext>
            </p:extLst>
          </p:nvPr>
        </p:nvGraphicFramePr>
        <p:xfrm>
          <a:off x="5501084" y="4687888"/>
          <a:ext cx="2527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0" name="Equation" r:id="rId17" imgW="2527300" imgH="469900" progId="Equation.DSMT4">
                  <p:embed/>
                </p:oleObj>
              </mc:Choice>
              <mc:Fallback>
                <p:oleObj name="Equation" r:id="rId17" imgW="2527300" imgH="469900" progId="Equation.DSMT4">
                  <p:embed/>
                  <p:pic>
                    <p:nvPicPr>
                      <p:cNvPr id="0" name="Picture 6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1084" y="4687888"/>
                        <a:ext cx="2527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组合 60"/>
          <p:cNvGrpSpPr/>
          <p:nvPr/>
        </p:nvGrpSpPr>
        <p:grpSpPr>
          <a:xfrm>
            <a:off x="107504" y="188640"/>
            <a:ext cx="1150506" cy="523220"/>
            <a:chOff x="129208" y="932973"/>
            <a:chExt cx="1150506" cy="523220"/>
          </a:xfrm>
        </p:grpSpPr>
        <p:sp>
          <p:nvSpPr>
            <p:cNvPr id="62" name="流程图: 可选过程 61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性质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1600" y="88955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设</a:t>
            </a:r>
          </a:p>
        </p:txBody>
      </p:sp>
      <p:sp>
        <p:nvSpPr>
          <p:cNvPr id="21" name="六角星 20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6A0C81-F9B9-45BB-A710-F23334AFF9C6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3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1113706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量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模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的定义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7504" y="2420888"/>
            <a:ext cx="8008954" cy="33378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灯片编号占位符 13"/>
          <p:cNvSpPr txBox="1">
            <a:spLocks/>
          </p:cNvSpPr>
          <p:nvPr/>
        </p:nvSpPr>
        <p:spPr>
          <a:xfrm>
            <a:off x="7601653" y="6259136"/>
            <a:ext cx="757214" cy="36351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E8FE9B7-B6A5-4D45-89C7-80885EF47E8C}" type="slidenum">
              <a:rPr lang="zh-CN" altLang="en-US" sz="2800" b="1" smtClean="0"/>
              <a:pPr algn="ctr"/>
              <a:t>7</a:t>
            </a:fld>
            <a:endParaRPr lang="zh-CN" altLang="en-US" sz="2800" b="1" dirty="0"/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582882"/>
              </p:ext>
            </p:extLst>
          </p:nvPr>
        </p:nvGraphicFramePr>
        <p:xfrm>
          <a:off x="515938" y="1195388"/>
          <a:ext cx="7162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34" name="Equation" r:id="rId3" imgW="7162800" imgH="609600" progId="Equation.DSMT4">
                  <p:embed/>
                </p:oleObj>
              </mc:Choice>
              <mc:Fallback>
                <p:oleObj name="Equation" r:id="rId3" imgW="7162800" imgH="609600" progId="Equation.DSMT4">
                  <p:embed/>
                  <p:pic>
                    <p:nvPicPr>
                      <p:cNvPr id="0" name="Picture 1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1195388"/>
                        <a:ext cx="7162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971600" y="633413"/>
            <a:ext cx="4464496" cy="584200"/>
            <a:chOff x="647087" y="633413"/>
            <a:chExt cx="4464496" cy="584200"/>
          </a:xfrm>
        </p:grpSpPr>
        <p:sp>
          <p:nvSpPr>
            <p:cNvPr id="63" name="TextBox 62"/>
            <p:cNvSpPr txBox="1"/>
            <p:nvPr/>
          </p:nvSpPr>
          <p:spPr>
            <a:xfrm>
              <a:off x="647087" y="665312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令</a:t>
              </a:r>
            </a:p>
          </p:txBody>
        </p:sp>
        <p:graphicFrame>
          <p:nvGraphicFramePr>
            <p:cNvPr id="66" name="对象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728301"/>
                </p:ext>
              </p:extLst>
            </p:nvPr>
          </p:nvGraphicFramePr>
          <p:xfrm>
            <a:off x="1050262" y="633413"/>
            <a:ext cx="321310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635" name="Equation" r:id="rId5" imgW="3213000" imgH="583920" progId="Equation.DSMT4">
                    <p:embed/>
                  </p:oleObj>
                </mc:Choice>
                <mc:Fallback>
                  <p:oleObj name="Equation" r:id="rId5" imgW="3213000" imgH="583920" progId="Equation.DSMT4">
                    <p:embed/>
                    <p:pic>
                      <p:nvPicPr>
                        <p:cNvPr id="0" name="Picture 1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262" y="633413"/>
                          <a:ext cx="3213100" cy="584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TextBox 66"/>
            <p:cNvSpPr txBox="1"/>
            <p:nvPr/>
          </p:nvSpPr>
          <p:spPr>
            <a:xfrm>
              <a:off x="4175479" y="665312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，</a:t>
              </a:r>
              <a:r>
                <a:rPr lang="zh-CN" altLang="en-US" sz="2800" b="1" dirty="0"/>
                <a:t>则</a:t>
              </a:r>
            </a:p>
          </p:txBody>
        </p:sp>
      </p:grpSp>
      <p:cxnSp>
        <p:nvCxnSpPr>
          <p:cNvPr id="68" name="直接连接符 67"/>
          <p:cNvCxnSpPr/>
          <p:nvPr/>
        </p:nvCxnSpPr>
        <p:spPr>
          <a:xfrm>
            <a:off x="1655199" y="4291757"/>
            <a:ext cx="278209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V="1">
            <a:off x="1680475" y="2736776"/>
            <a:ext cx="0" cy="1584176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749619" y="4291757"/>
            <a:ext cx="930856" cy="115346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1680475" y="3730290"/>
            <a:ext cx="1417266" cy="561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3092977" y="3704245"/>
            <a:ext cx="2382" cy="1209539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3095359" y="4265712"/>
            <a:ext cx="432048" cy="654881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 flipV="1">
            <a:off x="1176419" y="4877127"/>
            <a:ext cx="1863366" cy="72008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 flipV="1">
            <a:off x="1659621" y="3211638"/>
            <a:ext cx="1380164" cy="518652"/>
          </a:xfrm>
          <a:prstGeom prst="line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091834"/>
              </p:ext>
            </p:extLst>
          </p:nvPr>
        </p:nvGraphicFramePr>
        <p:xfrm>
          <a:off x="2167887" y="3808388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36" name="Equation" r:id="rId7" imgW="279279" imgH="241195" progId="Equation.DSMT4">
                  <p:embed/>
                </p:oleObj>
              </mc:Choice>
              <mc:Fallback>
                <p:oleObj name="Equation" r:id="rId7" imgW="279279" imgH="241195" progId="Equation.DSMT4">
                  <p:embed/>
                  <p:pic>
                    <p:nvPicPr>
                      <p:cNvPr id="0" name="Picture 1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887" y="3808388"/>
                        <a:ext cx="2794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617523"/>
              </p:ext>
            </p:extLst>
          </p:nvPr>
        </p:nvGraphicFramePr>
        <p:xfrm>
          <a:off x="1392443" y="4171107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37" name="Equation" r:id="rId9" imgW="228600" imgH="241300" progId="Equation.DSMT4">
                  <p:embed/>
                </p:oleObj>
              </mc:Choice>
              <mc:Fallback>
                <p:oleObj name="Equation" r:id="rId9" imgW="228600" imgH="241300" progId="Equation.DSMT4">
                  <p:embed/>
                  <p:pic>
                    <p:nvPicPr>
                      <p:cNvPr id="0" name="Picture 1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443" y="4171107"/>
                        <a:ext cx="228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907698"/>
              </p:ext>
            </p:extLst>
          </p:nvPr>
        </p:nvGraphicFramePr>
        <p:xfrm>
          <a:off x="4187825" y="4359275"/>
          <a:ext cx="241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38" name="Equation" r:id="rId11" imgW="241200" imgH="304560" progId="Equation.DSMT4">
                  <p:embed/>
                </p:oleObj>
              </mc:Choice>
              <mc:Fallback>
                <p:oleObj name="Equation" r:id="rId11" imgW="241200" imgH="304560" progId="Equation.DSMT4">
                  <p:embed/>
                  <p:pic>
                    <p:nvPicPr>
                      <p:cNvPr id="0" name="Picture 1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4359275"/>
                        <a:ext cx="241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705204"/>
              </p:ext>
            </p:extLst>
          </p:nvPr>
        </p:nvGraphicFramePr>
        <p:xfrm>
          <a:off x="899716" y="5301208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39" name="Equation" r:id="rId13" imgW="215640" imgH="228600" progId="Equation.DSMT4">
                  <p:embed/>
                </p:oleObj>
              </mc:Choice>
              <mc:Fallback>
                <p:oleObj name="Equation" r:id="rId13" imgW="215640" imgH="228600" progId="Equation.DSMT4">
                  <p:embed/>
                  <p:pic>
                    <p:nvPicPr>
                      <p:cNvPr id="0" name="Picture 1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16" y="5301208"/>
                        <a:ext cx="215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049854"/>
              </p:ext>
            </p:extLst>
          </p:nvPr>
        </p:nvGraphicFramePr>
        <p:xfrm>
          <a:off x="1307983" y="2681660"/>
          <a:ext cx="203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40" name="Equation" r:id="rId15" imgW="203024" imgH="215713" progId="Equation.DSMT4">
                  <p:embed/>
                </p:oleObj>
              </mc:Choice>
              <mc:Fallback>
                <p:oleObj name="Equation" r:id="rId15" imgW="203024" imgH="215713" progId="Equation.DSMT4">
                  <p:embed/>
                  <p:pic>
                    <p:nvPicPr>
                      <p:cNvPr id="0" name="Picture 1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983" y="2681660"/>
                        <a:ext cx="2032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708196"/>
              </p:ext>
            </p:extLst>
          </p:nvPr>
        </p:nvGraphicFramePr>
        <p:xfrm>
          <a:off x="3317875" y="3889375"/>
          <a:ext cx="31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41" name="Equation" r:id="rId17" imgW="317160" imgH="431640" progId="Equation.DSMT4">
                  <p:embed/>
                </p:oleObj>
              </mc:Choice>
              <mc:Fallback>
                <p:oleObj name="Equation" r:id="rId17" imgW="317160" imgH="431640" progId="Equation.DSMT4">
                  <p:embed/>
                  <p:pic>
                    <p:nvPicPr>
                      <p:cNvPr id="0" name="Picture 1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3889375"/>
                        <a:ext cx="317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406285"/>
              </p:ext>
            </p:extLst>
          </p:nvPr>
        </p:nvGraphicFramePr>
        <p:xfrm>
          <a:off x="800100" y="4564063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42" name="Equation" r:id="rId19" imgW="279360" imgH="431640" progId="Equation.DSMT4">
                  <p:embed/>
                </p:oleObj>
              </mc:Choice>
              <mc:Fallback>
                <p:oleObj name="Equation" r:id="rId19" imgW="279360" imgH="431640" progId="Equation.DSMT4">
                  <p:embed/>
                  <p:pic>
                    <p:nvPicPr>
                      <p:cNvPr id="0" name="Picture 1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564063"/>
                        <a:ext cx="279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294136"/>
              </p:ext>
            </p:extLst>
          </p:nvPr>
        </p:nvGraphicFramePr>
        <p:xfrm>
          <a:off x="1320435" y="3025056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43" name="Equation" r:id="rId21" imgW="304668" imgH="431613" progId="Equation.DSMT4">
                  <p:embed/>
                </p:oleObj>
              </mc:Choice>
              <mc:Fallback>
                <p:oleObj name="Equation" r:id="rId21" imgW="304668" imgH="431613" progId="Equation.DSMT4">
                  <p:embed/>
                  <p:pic>
                    <p:nvPicPr>
                      <p:cNvPr id="0" name="Picture 1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435" y="3025056"/>
                        <a:ext cx="30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042072"/>
              </p:ext>
            </p:extLst>
          </p:nvPr>
        </p:nvGraphicFramePr>
        <p:xfrm>
          <a:off x="5220072" y="3562896"/>
          <a:ext cx="2857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44" name="Equation" r:id="rId23" imgW="2857500" imgH="558800" progId="Equation.DSMT4">
                  <p:embed/>
                </p:oleObj>
              </mc:Choice>
              <mc:Fallback>
                <p:oleObj name="Equation" r:id="rId23" imgW="2857500" imgH="558800" progId="Equation.DSMT4">
                  <p:embed/>
                  <p:pic>
                    <p:nvPicPr>
                      <p:cNvPr id="0" name="Picture 1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562896"/>
                        <a:ext cx="28575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5" name="直接箭头连接符 84"/>
          <p:cNvCxnSpPr/>
          <p:nvPr/>
        </p:nvCxnSpPr>
        <p:spPr>
          <a:xfrm flipV="1">
            <a:off x="1680475" y="3211637"/>
            <a:ext cx="0" cy="103730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1680476" y="4291757"/>
            <a:ext cx="1414883" cy="64807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7" name="对象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282670"/>
              </p:ext>
            </p:extLst>
          </p:nvPr>
        </p:nvGraphicFramePr>
        <p:xfrm>
          <a:off x="2951343" y="3419666"/>
          <a:ext cx="1136062" cy="269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45" name="Equation" r:id="rId25" imgW="1866900" imgH="482600" progId="Equation.DSMT4">
                  <p:embed/>
                </p:oleObj>
              </mc:Choice>
              <mc:Fallback>
                <p:oleObj name="Equation" r:id="rId25" imgW="1866900" imgH="482600" progId="Equation.DSMT4">
                  <p:embed/>
                  <p:pic>
                    <p:nvPicPr>
                      <p:cNvPr id="0" name="Picture 1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343" y="3419666"/>
                        <a:ext cx="1136062" cy="2699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右箭头 87"/>
          <p:cNvSpPr/>
          <p:nvPr/>
        </p:nvSpPr>
        <p:spPr>
          <a:xfrm>
            <a:off x="4338781" y="3696946"/>
            <a:ext cx="764117" cy="35274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" name="组合 91"/>
          <p:cNvGrpSpPr/>
          <p:nvPr/>
        </p:nvGrpSpPr>
        <p:grpSpPr>
          <a:xfrm>
            <a:off x="107504" y="188640"/>
            <a:ext cx="1150506" cy="523220"/>
            <a:chOff x="129208" y="932973"/>
            <a:chExt cx="1150506" cy="523220"/>
          </a:xfrm>
        </p:grpSpPr>
        <p:sp>
          <p:nvSpPr>
            <p:cNvPr id="93" name="流程图: 可选过程 9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4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2690" y="1825660"/>
            <a:ext cx="6379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当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+mn-ea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800" b="1" dirty="0">
                <a:latin typeface="+mn-ea"/>
              </a:rPr>
              <a:t>时，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b="1" dirty="0">
                <a:latin typeface="+mn-ea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模（长度）</a:t>
            </a:r>
            <a:r>
              <a:rPr lang="zh-CN" altLang="en-US" sz="2800" b="1" dirty="0">
                <a:latin typeface="+mn-ea"/>
              </a:rPr>
              <a:t>几何表示：</a:t>
            </a:r>
          </a:p>
        </p:txBody>
      </p:sp>
      <p:sp>
        <p:nvSpPr>
          <p:cNvPr id="41" name="六角星 40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E5D717-91BB-4555-9D07-8BCC6B15969F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88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TextBox 14"/>
          <p:cNvSpPr txBox="1"/>
          <p:nvPr>
            <p:custDataLst>
              <p:tags r:id="rId5"/>
            </p:custDataLst>
          </p:nvPr>
        </p:nvSpPr>
        <p:spPr>
          <a:xfrm>
            <a:off x="683568" y="1199555"/>
            <a:ext cx="7315200" cy="165338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设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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1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2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2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）</a:t>
            </a:r>
            <a:r>
              <a:rPr lang="en-US" altLang="zh-CN" sz="2600" b="1" i="1" baseline="300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endParaRPr lang="en-US" altLang="zh-CN" sz="2600" b="1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6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则</a:t>
            </a:r>
            <a:r>
              <a:rPr lang="en-US" altLang="zh-CN" sz="26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||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</a:t>
            </a:r>
            <a:r>
              <a:rPr lang="zh-CN" altLang="en-US" sz="26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||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</a:t>
            </a:r>
            <a:r>
              <a:rPr lang="zh-CN" altLang="en-US" sz="2600" b="1" dirty="0" smtClean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 </a:t>
            </a:r>
            <a:r>
              <a:rPr lang="en-US" altLang="zh-CN" sz="2600" b="1" dirty="0" smtClean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[</a:t>
            </a:r>
            <a:r>
              <a:rPr lang="zh-CN" altLang="en-US" sz="2600" b="1" dirty="0" smtClean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填空</a:t>
            </a:r>
            <a:r>
              <a:rPr lang="en-US" altLang="zh-CN" sz="2600" b="1" dirty="0" smtClean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1]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 </a:t>
            </a:r>
            <a:endParaRPr lang="en-US" altLang="zh-CN" sz="2600" b="1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zh-CN" altLang="en-US" sz="2600" b="1" i="1" baseline="30000" dirty="0">
              <a:solidFill>
                <a:srgbClr val="000000"/>
              </a:solidFill>
              <a:latin typeface="Times New Roman" pitchFamily="18" charset="0"/>
              <a:ea typeface="Microsoft Yahei"/>
              <a:cs typeface="Times New Roman" pitchFamily="18" charset="0"/>
              <a:sym typeface="Microsoft Yahe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3568" y="2905780"/>
            <a:ext cx="4243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||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</a:t>
            </a:r>
            <a:r>
              <a:rPr lang="zh-CN" altLang="en-US" sz="2800" b="1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||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=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1+2 2+2 2=9</a:t>
            </a:r>
            <a:r>
              <a:rPr lang="zh-CN" altLang="en-US" sz="2800" b="1" dirty="0" smtClean="0">
                <a:solidFill>
                  <a:srgbClr val="639EF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BB94D5-11DA-4869-BEF4-CE6C2E607C8A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60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6" name="十字星 25"/>
          <p:cNvSpPr/>
          <p:nvPr/>
        </p:nvSpPr>
        <p:spPr>
          <a:xfrm>
            <a:off x="8417569" y="210343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六角星 22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8" name="TextBox 4"/>
          <p:cNvSpPr txBox="1"/>
          <p:nvPr/>
        </p:nvSpPr>
        <p:spPr>
          <a:xfrm>
            <a:off x="8435674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9A21A9-AAC1-4A5B-BD48-8CD3820D75A7}" type="datetime1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75079" y="836712"/>
            <a:ext cx="5198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长度为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/>
              <a:t> </a:t>
            </a:r>
            <a:r>
              <a:rPr lang="zh-CN" altLang="zh-CN" sz="2800" b="1" dirty="0"/>
              <a:t>的向量称为</a:t>
            </a:r>
            <a:r>
              <a:rPr lang="zh-CN" altLang="zh-CN" sz="2800" b="1" dirty="0">
                <a:solidFill>
                  <a:srgbClr val="FF0000"/>
                </a:solidFill>
              </a:rPr>
              <a:t>单位向量</a:t>
            </a:r>
            <a:r>
              <a:rPr lang="zh-CN" altLang="en-US" sz="2800" b="1" dirty="0"/>
              <a:t>。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79512" y="116632"/>
            <a:ext cx="5511322" cy="523220"/>
            <a:chOff x="129208" y="932973"/>
            <a:chExt cx="1726608" cy="523220"/>
          </a:xfrm>
        </p:grpSpPr>
        <p:sp>
          <p:nvSpPr>
            <p:cNvPr id="31" name="流程图: 可选过程 30"/>
            <p:cNvSpPr/>
            <p:nvPr/>
          </p:nvSpPr>
          <p:spPr>
            <a:xfrm>
              <a:off x="129208" y="932973"/>
              <a:ext cx="1500169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TextBox 21"/>
            <p:cNvSpPr txBox="1"/>
            <p:nvPr/>
          </p:nvSpPr>
          <p:spPr>
            <a:xfrm>
              <a:off x="196885" y="932973"/>
              <a:ext cx="1658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    把一个向量单位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化</a:t>
              </a:r>
            </a:p>
          </p:txBody>
        </p:sp>
      </p:grpSp>
      <p:cxnSp>
        <p:nvCxnSpPr>
          <p:cNvPr id="33" name="直接箭头连接符 32"/>
          <p:cNvCxnSpPr/>
          <p:nvPr/>
        </p:nvCxnSpPr>
        <p:spPr>
          <a:xfrm flipV="1">
            <a:off x="1079135" y="2276872"/>
            <a:ext cx="3024336" cy="223224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575079" y="4509120"/>
            <a:ext cx="446449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977172"/>
              </p:ext>
            </p:extLst>
          </p:nvPr>
        </p:nvGraphicFramePr>
        <p:xfrm>
          <a:off x="2897611" y="3331716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15" name="Equation" r:id="rId3" imgW="279279" imgH="241195" progId="Equation.DSMT4">
                  <p:embed/>
                </p:oleObj>
              </mc:Choice>
              <mc:Fallback>
                <p:oleObj name="Equation" r:id="rId3" imgW="27927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611" y="3331716"/>
                        <a:ext cx="2794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箭头连接符 35"/>
          <p:cNvCxnSpPr/>
          <p:nvPr/>
        </p:nvCxnSpPr>
        <p:spPr>
          <a:xfrm flipV="1">
            <a:off x="1079135" y="4005064"/>
            <a:ext cx="648072" cy="5040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583191" y="3861048"/>
            <a:ext cx="936104" cy="10801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03071" y="3861048"/>
            <a:ext cx="1296144" cy="14401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1636808" y="4653136"/>
            <a:ext cx="594455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718123"/>
              </p:ext>
            </p:extLst>
          </p:nvPr>
        </p:nvGraphicFramePr>
        <p:xfrm>
          <a:off x="4956175" y="3168650"/>
          <a:ext cx="327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16" name="Equation" r:id="rId5" imgW="3276600" imgH="914400" progId="Equation.DSMT4">
                  <p:embed/>
                </p:oleObj>
              </mc:Choice>
              <mc:Fallback>
                <p:oleObj name="Equation" r:id="rId5" imgW="32766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168650"/>
                        <a:ext cx="3276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243163"/>
              </p:ext>
            </p:extLst>
          </p:nvPr>
        </p:nvGraphicFramePr>
        <p:xfrm>
          <a:off x="1842127" y="4941168"/>
          <a:ext cx="96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17" name="Equation" r:id="rId7" imgW="965200" imgH="482600" progId="Equation.DSMT4">
                  <p:embed/>
                </p:oleObj>
              </mc:Choice>
              <mc:Fallback>
                <p:oleObj name="Equation" r:id="rId7" imgW="9652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127" y="4941168"/>
                        <a:ext cx="965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直接连接符 41"/>
          <p:cNvCxnSpPr/>
          <p:nvPr/>
        </p:nvCxnSpPr>
        <p:spPr>
          <a:xfrm>
            <a:off x="3527407" y="1628800"/>
            <a:ext cx="899323" cy="100811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657719"/>
              </p:ext>
            </p:extLst>
          </p:nvPr>
        </p:nvGraphicFramePr>
        <p:xfrm>
          <a:off x="1655199" y="2395612"/>
          <a:ext cx="48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18" name="Equation" r:id="rId9" imgW="482391" imgH="482391" progId="Equation.DSMT4">
                  <p:embed/>
                </p:oleObj>
              </mc:Choice>
              <mc:Fallback>
                <p:oleObj name="Equation" r:id="rId9" imgW="482391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199" y="2395612"/>
                        <a:ext cx="482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/>
          <p:nvPr/>
        </p:nvCxnSpPr>
        <p:spPr>
          <a:xfrm flipV="1">
            <a:off x="791103" y="1916832"/>
            <a:ext cx="2880320" cy="2088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右箭头 44"/>
          <p:cNvSpPr/>
          <p:nvPr/>
        </p:nvSpPr>
        <p:spPr>
          <a:xfrm>
            <a:off x="3815439" y="3320988"/>
            <a:ext cx="1044893" cy="612068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502512"/>
              </p:ext>
            </p:extLst>
          </p:nvPr>
        </p:nvGraphicFramePr>
        <p:xfrm>
          <a:off x="1511183" y="4149328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19" name="Equation" r:id="rId11" imgW="355446" imgH="431613" progId="Equation.DSMT4">
                  <p:embed/>
                </p:oleObj>
              </mc:Choice>
              <mc:Fallback>
                <p:oleObj name="Equation" r:id="rId11" imgW="35544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183" y="4149328"/>
                        <a:ext cx="355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737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&quot;],&quot;CaseSensitive&quot;:false,&quot;FuzzyMatch&quot;:fals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SCORE" val="1.0"/>
  <p:tag name="PROBLEMBLANK" val="[{&quot;Num&quot;:1,&quot;Score&quot;:1.0,&quot;Answers&quot;:[&quot;14&quot;],&quot;CaseSensitive&quot;:false,&quot;FuzzyMatch&quot;:false}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SCORE" val="1.0"/>
  <p:tag name="PROBLEMBLANK" val="[{&quot;Num&quot;:1,&quot;Score&quot;:1.0,&quot;Answers&quot;:[&quot;（1/3，2/3，2/3）&quot;],&quot;CaseSensitive&quot;:false,&quot;FuzzyMatch&quot;:false}]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SCORE" val="1.0"/>
  <p:tag name="PROBLEMBLANK" val="[{&quot;Num&quot;:1,&quot;Score&quot;:1.0,&quot;Answers&quot;:[&quot;2&quot;],&quot;CaseSensitive&quot;:false,&quot;FuzzyMatch&quot;:false}]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2&quot;],&quot;CaseSensitive&quot;:false,&quot;FuzzyMatch&quot;:false},{&quot;Num&quot;:2,&quot;Score&quot;:1.0,&quot;Answers&quot;:[&quot;-1&quot;],&quot;CaseSensitive&quot;:false,&quot;FuzzyMatch&quot;:false}]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5816</TotalTime>
  <Words>1920</Words>
  <Application>Microsoft Office PowerPoint</Application>
  <PresentationFormat>全屏显示(4:3)</PresentationFormat>
  <Paragraphs>533</Paragraphs>
  <Slides>36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39" baseType="lpstr">
      <vt:lpstr>主题2</vt:lpstr>
      <vt:lpstr>Equation</vt:lpstr>
      <vt:lpstr>MathType 6.0 Equation</vt:lpstr>
      <vt:lpstr>第五章   相似矩阵及二次型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卢玉贞</Manager>
  <Company>dlyuzhen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dlyuzhen</cp:lastModifiedBy>
  <cp:revision>538</cp:revision>
  <dcterms:created xsi:type="dcterms:W3CDTF">2015-01-05T18:34:44Z</dcterms:created>
  <dcterms:modified xsi:type="dcterms:W3CDTF">2022-11-08T09:15:03Z</dcterms:modified>
</cp:coreProperties>
</file>