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7" r:id="rId2"/>
    <p:sldId id="322" r:id="rId3"/>
    <p:sldId id="323" r:id="rId4"/>
    <p:sldId id="338" r:id="rId5"/>
    <p:sldId id="375" r:id="rId6"/>
    <p:sldId id="376" r:id="rId7"/>
    <p:sldId id="336" r:id="rId8"/>
    <p:sldId id="360" r:id="rId9"/>
    <p:sldId id="361" r:id="rId10"/>
    <p:sldId id="377" r:id="rId11"/>
    <p:sldId id="362" r:id="rId12"/>
    <p:sldId id="344" r:id="rId13"/>
    <p:sldId id="335" r:id="rId14"/>
    <p:sldId id="363" r:id="rId15"/>
    <p:sldId id="334" r:id="rId16"/>
    <p:sldId id="359" r:id="rId17"/>
    <p:sldId id="373" r:id="rId18"/>
    <p:sldId id="330" r:id="rId19"/>
    <p:sldId id="329" r:id="rId20"/>
    <p:sldId id="378" r:id="rId21"/>
    <p:sldId id="356" r:id="rId22"/>
    <p:sldId id="364" r:id="rId23"/>
    <p:sldId id="328" r:id="rId24"/>
    <p:sldId id="339" r:id="rId25"/>
    <p:sldId id="379" r:id="rId26"/>
    <p:sldId id="347" r:id="rId27"/>
    <p:sldId id="350" r:id="rId28"/>
    <p:sldId id="349" r:id="rId29"/>
    <p:sldId id="369" r:id="rId30"/>
    <p:sldId id="380" r:id="rId31"/>
    <p:sldId id="370" r:id="rId32"/>
    <p:sldId id="371" r:id="rId33"/>
    <p:sldId id="342" r:id="rId34"/>
    <p:sldId id="343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B4A7"/>
    <a:srgbClr val="C448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05" autoAdjust="0"/>
    <p:restoredTop sz="94659" autoAdjust="0"/>
  </p:normalViewPr>
  <p:slideViewPr>
    <p:cSldViewPr>
      <p:cViewPr varScale="1">
        <p:scale>
          <a:sx n="66" d="100"/>
          <a:sy n="66" d="100"/>
        </p:scale>
        <p:origin x="-108" y="-2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158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A32A6494-E2B3-41E1-A137-01BDC2CD814A}" type="presOf" srcId="{EF24F56F-F948-4FAE-A21B-C908CFF0947F}" destId="{04E584C8-CAF4-4F3A-A494-457051CBD1BA}" srcOrd="0" destOrd="0" presId="urn:microsoft.com/office/officeart/2005/8/layout/venn1"/>
    <dgm:cxn modelId="{92448E96-CAC3-4282-87EF-68B4413C6A83}" type="presOf" srcId="{45ECB1DE-4976-41EA-BF4A-BA9625218151}" destId="{61DA2F6A-A3A4-47F6-9631-E32DDDDECDEE}" srcOrd="0" destOrd="0" presId="urn:microsoft.com/office/officeart/2005/8/layout/venn1"/>
    <dgm:cxn modelId="{04D864FB-323B-4CFD-AACB-20DC009DDEF8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F7B8A33D-B342-4494-A8AD-330E7800FE27}" type="presOf" srcId="{A4DBE9E6-97EB-4725-A2C1-3C97D390DE6E}" destId="{CD4B3101-F142-4E5E-B80A-8D9996F097C7}" srcOrd="0" destOrd="0" presId="urn:microsoft.com/office/officeart/2005/8/layout/venn1"/>
    <dgm:cxn modelId="{885D8368-AED8-4953-9937-29A749A143FF}" type="presOf" srcId="{8A5913D2-4896-41F8-9856-90C73F67022D}" destId="{6F917F00-94F3-4752-A2F0-5E137890CEB8}" srcOrd="0" destOrd="0" presId="urn:microsoft.com/office/officeart/2005/8/layout/venn1"/>
    <dgm:cxn modelId="{F5AF4542-5EB0-4EC8-9C0A-88F8F09E631B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33EEE778-2E03-486E-92A5-1EE2A7683695}" type="presOf" srcId="{B9B3E140-8B8D-4175-BD94-00D1649702AA}" destId="{6DAFA64C-DC3D-43CC-9306-9A83B9F4FF30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CE10AF5F-86DA-4698-A8AC-D96437E7CD5F}" type="presOf" srcId="{737B5EC5-D0D2-4529-A675-2479ADB7512A}" destId="{4470F79F-6492-40EA-A900-0CDDBA36E791}" srcOrd="0" destOrd="0" presId="urn:microsoft.com/office/officeart/2005/8/layout/venn1"/>
    <dgm:cxn modelId="{9E86C49B-E8E9-4609-8DB7-71790DEC892D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9E996953-98CC-40F7-9D1D-1FFA9D3331CD}" type="presOf" srcId="{938154DC-7DEC-4435-8AEE-F287F60DA644}" destId="{A319629E-037B-4B5B-8915-441F51FA60BC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D9C62584-5E46-4604-9662-A003965E1881}" type="presOf" srcId="{AABD46EF-623D-4EC1-9905-9F9517C84035}" destId="{8A8110AF-7FCF-4E47-932E-B9CB33926204}" srcOrd="0" destOrd="0" presId="urn:microsoft.com/office/officeart/2005/8/layout/venn1"/>
    <dgm:cxn modelId="{2BB593E1-8E40-4FDB-B18F-B41865912D03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355D2B8-C21E-40FE-8768-DDE282C0C744}" type="doc">
      <dgm:prSet loTypeId="urn:microsoft.com/office/officeart/2005/8/layout/radial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64D4BE46-E98C-499A-9CA6-F92B282C9592}">
      <dgm:prSet phldrT="[文本]" custT="1"/>
      <dgm:spPr>
        <a:solidFill>
          <a:schemeClr val="tx2">
            <a:lumMod val="40000"/>
            <a:lumOff val="60000"/>
          </a:schemeClr>
        </a:solidFill>
      </dgm:spPr>
      <dgm:t>
        <a:bodyPr/>
        <a:lstStyle/>
        <a:p>
          <a:r>
            <a:rPr lang="zh-CN" altLang="en-US" sz="2600" b="1" dirty="0">
              <a:solidFill>
                <a:srgbClr val="FF0000"/>
              </a:solidFill>
            </a:rPr>
            <a:t>性质</a:t>
          </a:r>
        </a:p>
      </dgm:t>
    </dgm:pt>
    <dgm:pt modelId="{09F7EACB-1128-40E8-A0CC-E7A0C51C9555}" type="parTrans" cxnId="{7ECAE0D4-9F87-4491-A199-FCE8A3942CBC}">
      <dgm:prSet/>
      <dgm:spPr/>
      <dgm:t>
        <a:bodyPr/>
        <a:lstStyle/>
        <a:p>
          <a:endParaRPr lang="zh-CN" altLang="en-US"/>
        </a:p>
      </dgm:t>
    </dgm:pt>
    <dgm:pt modelId="{135FCAE1-A32B-4E01-AAC9-82601E6FAFDC}" type="sibTrans" cxnId="{7ECAE0D4-9F87-4491-A199-FCE8A3942CBC}">
      <dgm:prSet/>
      <dgm:spPr/>
      <dgm:t>
        <a:bodyPr/>
        <a:lstStyle/>
        <a:p>
          <a:endParaRPr lang="zh-CN" altLang="en-US"/>
        </a:p>
      </dgm:t>
    </dgm:pt>
    <dgm:pt modelId="{73426051-445C-4BE7-B24B-5FD466000FF9}">
      <dgm:prSet phldrT="[文本]" custT="1"/>
      <dgm:spPr>
        <a:solidFill>
          <a:srgbClr val="FF99CC"/>
        </a:solidFill>
      </dgm:spPr>
      <dgm:t>
        <a:bodyPr/>
        <a:lstStyle/>
        <a:p>
          <a:r>
            <a:rPr lang="zh-CN" altLang="en-US" sz="2600" b="1" dirty="0">
              <a:solidFill>
                <a:schemeClr val="tx1"/>
              </a:solidFill>
              <a:latin typeface="+mn-ea"/>
              <a:ea typeface="+mn-ea"/>
            </a:rPr>
            <a:t>性质</a:t>
          </a:r>
          <a:r>
            <a:rPr lang="en-US" altLang="zh-CN" sz="2600" b="1" dirty="0">
              <a:solidFill>
                <a:schemeClr val="tx1"/>
              </a:solidFill>
              <a:latin typeface="+mn-ea"/>
              <a:ea typeface="+mn-ea"/>
            </a:rPr>
            <a:t>1</a:t>
          </a:r>
          <a:endParaRPr lang="zh-CN" altLang="en-US" sz="2600" b="1" dirty="0">
            <a:solidFill>
              <a:schemeClr val="tx1"/>
            </a:solidFill>
            <a:latin typeface="+mn-ea"/>
            <a:ea typeface="+mn-ea"/>
          </a:endParaRPr>
        </a:p>
      </dgm:t>
    </dgm:pt>
    <dgm:pt modelId="{3CD757F0-2CC9-462E-92AC-3412748A5362}" type="parTrans" cxnId="{2065665D-74D8-4444-BF0F-15201D691788}">
      <dgm:prSet/>
      <dgm:spPr/>
      <dgm:t>
        <a:bodyPr/>
        <a:lstStyle/>
        <a:p>
          <a:endParaRPr lang="zh-CN" altLang="en-US"/>
        </a:p>
      </dgm:t>
    </dgm:pt>
    <dgm:pt modelId="{2C0B2E82-12D8-4538-BF29-9C02E531B725}" type="sibTrans" cxnId="{2065665D-74D8-4444-BF0F-15201D691788}">
      <dgm:prSet/>
      <dgm:spPr/>
      <dgm:t>
        <a:bodyPr/>
        <a:lstStyle/>
        <a:p>
          <a:endParaRPr lang="zh-CN" altLang="en-US"/>
        </a:p>
      </dgm:t>
    </dgm:pt>
    <dgm:pt modelId="{7E281866-7C6F-46E2-8268-75BFBA7379CC}">
      <dgm:prSet phldrT="[文本]" custT="1"/>
      <dgm:spPr>
        <a:solidFill>
          <a:srgbClr val="FF99CC"/>
        </a:solidFill>
      </dgm:spPr>
      <dgm:t>
        <a:bodyPr/>
        <a:lstStyle/>
        <a:p>
          <a:r>
            <a:rPr lang="zh-CN" altLang="en-US" sz="2600" b="1" dirty="0">
              <a:solidFill>
                <a:schemeClr val="tx1"/>
              </a:solidFill>
              <a:latin typeface="+mn-ea"/>
              <a:ea typeface="+mn-ea"/>
            </a:rPr>
            <a:t>性质</a:t>
          </a:r>
          <a:r>
            <a:rPr lang="en-US" altLang="zh-CN" sz="2600" b="1" dirty="0">
              <a:solidFill>
                <a:schemeClr val="tx1"/>
              </a:solidFill>
              <a:latin typeface="+mn-ea"/>
              <a:ea typeface="+mn-ea"/>
            </a:rPr>
            <a:t>2</a:t>
          </a:r>
          <a:endParaRPr lang="zh-CN" altLang="en-US" sz="2600" b="1" dirty="0">
            <a:solidFill>
              <a:schemeClr val="tx1"/>
            </a:solidFill>
            <a:latin typeface="+mn-ea"/>
            <a:ea typeface="+mn-ea"/>
          </a:endParaRPr>
        </a:p>
      </dgm:t>
    </dgm:pt>
    <dgm:pt modelId="{14A968A9-0B7F-41FF-BF12-5E81AA97B429}" type="parTrans" cxnId="{EFC01087-462E-4E06-B404-ECAE40CD7063}">
      <dgm:prSet/>
      <dgm:spPr/>
      <dgm:t>
        <a:bodyPr/>
        <a:lstStyle/>
        <a:p>
          <a:endParaRPr lang="zh-CN" altLang="en-US"/>
        </a:p>
      </dgm:t>
    </dgm:pt>
    <dgm:pt modelId="{7127EC46-3A34-4904-B8F6-74F1977B05AE}" type="sibTrans" cxnId="{EFC01087-462E-4E06-B404-ECAE40CD7063}">
      <dgm:prSet/>
      <dgm:spPr/>
      <dgm:t>
        <a:bodyPr/>
        <a:lstStyle/>
        <a:p>
          <a:endParaRPr lang="zh-CN" altLang="en-US"/>
        </a:p>
      </dgm:t>
    </dgm:pt>
    <dgm:pt modelId="{6CE3551A-4145-49FC-B8CC-1B44989026A9}">
      <dgm:prSet phldrT="[文本]" custT="1"/>
      <dgm:spPr>
        <a:solidFill>
          <a:srgbClr val="FF99CC"/>
        </a:solidFill>
      </dgm:spPr>
      <dgm:t>
        <a:bodyPr/>
        <a:lstStyle/>
        <a:p>
          <a:r>
            <a:rPr lang="zh-CN" altLang="en-US" sz="2600" b="1" dirty="0">
              <a:solidFill>
                <a:schemeClr val="tx1"/>
              </a:solidFill>
              <a:latin typeface="+mn-ea"/>
              <a:ea typeface="+mn-ea"/>
            </a:rPr>
            <a:t>性质</a:t>
          </a:r>
          <a:r>
            <a:rPr lang="en-US" altLang="zh-CN" sz="2600" b="1" dirty="0">
              <a:solidFill>
                <a:schemeClr val="tx1"/>
              </a:solidFill>
              <a:latin typeface="+mn-ea"/>
              <a:ea typeface="+mn-ea"/>
            </a:rPr>
            <a:t>3</a:t>
          </a:r>
          <a:endParaRPr lang="zh-CN" altLang="en-US" sz="2600" b="1" dirty="0">
            <a:solidFill>
              <a:schemeClr val="tx1"/>
            </a:solidFill>
            <a:latin typeface="+mn-ea"/>
            <a:ea typeface="+mn-ea"/>
          </a:endParaRPr>
        </a:p>
      </dgm:t>
    </dgm:pt>
    <dgm:pt modelId="{E4660758-AA9F-4A8F-A764-61AC4BA74000}" type="parTrans" cxnId="{E5CAD1BC-5E32-4FA2-B84B-DAB235D3316B}">
      <dgm:prSet/>
      <dgm:spPr/>
      <dgm:t>
        <a:bodyPr/>
        <a:lstStyle/>
        <a:p>
          <a:endParaRPr lang="zh-CN" altLang="en-US"/>
        </a:p>
      </dgm:t>
    </dgm:pt>
    <dgm:pt modelId="{E1C24D6A-4A62-4984-8AA1-B4DDB13FDD23}" type="sibTrans" cxnId="{E5CAD1BC-5E32-4FA2-B84B-DAB235D3316B}">
      <dgm:prSet/>
      <dgm:spPr/>
      <dgm:t>
        <a:bodyPr/>
        <a:lstStyle/>
        <a:p>
          <a:endParaRPr lang="zh-CN" altLang="en-US"/>
        </a:p>
      </dgm:t>
    </dgm:pt>
    <dgm:pt modelId="{5AF90A85-CC05-4028-B79E-1FD57BA57016}">
      <dgm:prSet phldrT="[文本]" custT="1"/>
      <dgm:spPr>
        <a:solidFill>
          <a:srgbClr val="FF99CC"/>
        </a:solidFill>
      </dgm:spPr>
      <dgm:t>
        <a:bodyPr/>
        <a:lstStyle/>
        <a:p>
          <a:r>
            <a:rPr lang="zh-CN" altLang="en-US" sz="2600" b="1" dirty="0">
              <a:solidFill>
                <a:schemeClr val="tx1"/>
              </a:solidFill>
              <a:latin typeface="+mn-ea"/>
              <a:ea typeface="+mn-ea"/>
            </a:rPr>
            <a:t>性质</a:t>
          </a:r>
          <a:r>
            <a:rPr lang="en-US" altLang="zh-CN" sz="2600" b="1" dirty="0">
              <a:solidFill>
                <a:schemeClr val="tx1"/>
              </a:solidFill>
              <a:latin typeface="+mn-ea"/>
              <a:ea typeface="+mn-ea"/>
            </a:rPr>
            <a:t>4</a:t>
          </a:r>
          <a:endParaRPr lang="zh-CN" altLang="en-US" sz="2600" b="1" dirty="0">
            <a:solidFill>
              <a:schemeClr val="tx1"/>
            </a:solidFill>
            <a:latin typeface="+mn-ea"/>
            <a:ea typeface="+mn-ea"/>
          </a:endParaRPr>
        </a:p>
      </dgm:t>
    </dgm:pt>
    <dgm:pt modelId="{D48B6D48-4949-4EEA-B9D3-70CE681E539A}" type="parTrans" cxnId="{8AF7F895-7CA1-4FA1-A825-78CC34DAEF22}">
      <dgm:prSet/>
      <dgm:spPr/>
      <dgm:t>
        <a:bodyPr/>
        <a:lstStyle/>
        <a:p>
          <a:endParaRPr lang="zh-CN" altLang="en-US"/>
        </a:p>
      </dgm:t>
    </dgm:pt>
    <dgm:pt modelId="{98DA25F5-63CF-4DE3-9EA0-56803A16A41F}" type="sibTrans" cxnId="{8AF7F895-7CA1-4FA1-A825-78CC34DAEF22}">
      <dgm:prSet/>
      <dgm:spPr/>
      <dgm:t>
        <a:bodyPr/>
        <a:lstStyle/>
        <a:p>
          <a:endParaRPr lang="zh-CN" altLang="en-US"/>
        </a:p>
      </dgm:t>
    </dgm:pt>
    <dgm:pt modelId="{D57A290B-6ED3-4624-9CFE-D9C7504F9F3A}" type="pres">
      <dgm:prSet presAssocID="{3355D2B8-C21E-40FE-8768-DDE282C0C744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896CA5D-B0AB-419A-A8E8-60979AE3E493}" type="pres">
      <dgm:prSet presAssocID="{64D4BE46-E98C-499A-9CA6-F92B282C9592}" presName="centerShape" presStyleLbl="node0" presStyleIdx="0" presStyleCnt="1" custLinFactNeighborX="562"/>
      <dgm:spPr/>
      <dgm:t>
        <a:bodyPr/>
        <a:lstStyle/>
        <a:p>
          <a:endParaRPr lang="zh-CN" altLang="en-US"/>
        </a:p>
      </dgm:t>
    </dgm:pt>
    <dgm:pt modelId="{BE99A2BC-623E-47B8-9EC1-2FFFAA8FAB5E}" type="pres">
      <dgm:prSet presAssocID="{3CD757F0-2CC9-462E-92AC-3412748A5362}" presName="Name9" presStyleLbl="parChTrans1D2" presStyleIdx="0" presStyleCnt="4"/>
      <dgm:spPr/>
      <dgm:t>
        <a:bodyPr/>
        <a:lstStyle/>
        <a:p>
          <a:endParaRPr lang="zh-CN" altLang="en-US"/>
        </a:p>
      </dgm:t>
    </dgm:pt>
    <dgm:pt modelId="{70F5E4A7-E54C-4446-A360-F0E1668F5A97}" type="pres">
      <dgm:prSet presAssocID="{3CD757F0-2CC9-462E-92AC-3412748A5362}" presName="connTx" presStyleLbl="parChTrans1D2" presStyleIdx="0" presStyleCnt="4"/>
      <dgm:spPr/>
      <dgm:t>
        <a:bodyPr/>
        <a:lstStyle/>
        <a:p>
          <a:endParaRPr lang="zh-CN" altLang="en-US"/>
        </a:p>
      </dgm:t>
    </dgm:pt>
    <dgm:pt modelId="{86983E86-B74D-4DAD-9361-B65E2189CC1B}" type="pres">
      <dgm:prSet presAssocID="{73426051-445C-4BE7-B24B-5FD466000FF9}" presName="node" presStyleLbl="node1" presStyleIdx="0" presStyleCnt="4" custScaleX="158576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5889148-079C-4192-B97D-8A7EF0CEA987}" type="pres">
      <dgm:prSet presAssocID="{14A968A9-0B7F-41FF-BF12-5E81AA97B429}" presName="Name9" presStyleLbl="parChTrans1D2" presStyleIdx="1" presStyleCnt="4"/>
      <dgm:spPr/>
      <dgm:t>
        <a:bodyPr/>
        <a:lstStyle/>
        <a:p>
          <a:endParaRPr lang="zh-CN" altLang="en-US"/>
        </a:p>
      </dgm:t>
    </dgm:pt>
    <dgm:pt modelId="{736F69E4-F7F3-4BBC-9DFB-4E5C7C4892E8}" type="pres">
      <dgm:prSet presAssocID="{14A968A9-0B7F-41FF-BF12-5E81AA97B429}" presName="connTx" presStyleLbl="parChTrans1D2" presStyleIdx="1" presStyleCnt="4"/>
      <dgm:spPr/>
      <dgm:t>
        <a:bodyPr/>
        <a:lstStyle/>
        <a:p>
          <a:endParaRPr lang="zh-CN" altLang="en-US"/>
        </a:p>
      </dgm:t>
    </dgm:pt>
    <dgm:pt modelId="{94C464DF-28D5-405A-8AFE-179F12C1EBD2}" type="pres">
      <dgm:prSet presAssocID="{7E281866-7C6F-46E2-8268-75BFBA7379CC}" presName="node" presStyleLbl="node1" presStyleIdx="1" presStyleCnt="4" custScaleX="157812" custRadScaleRad="135038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DCF056AB-E9CD-4BEA-B796-D55EC1369A94}" type="pres">
      <dgm:prSet presAssocID="{E4660758-AA9F-4A8F-A764-61AC4BA74000}" presName="Name9" presStyleLbl="parChTrans1D2" presStyleIdx="2" presStyleCnt="4"/>
      <dgm:spPr/>
      <dgm:t>
        <a:bodyPr/>
        <a:lstStyle/>
        <a:p>
          <a:endParaRPr lang="zh-CN" altLang="en-US"/>
        </a:p>
      </dgm:t>
    </dgm:pt>
    <dgm:pt modelId="{04FB3B29-D0E7-4E50-BE3D-3C7BCE77B245}" type="pres">
      <dgm:prSet presAssocID="{E4660758-AA9F-4A8F-A764-61AC4BA74000}" presName="connTx" presStyleLbl="parChTrans1D2" presStyleIdx="2" presStyleCnt="4"/>
      <dgm:spPr/>
      <dgm:t>
        <a:bodyPr/>
        <a:lstStyle/>
        <a:p>
          <a:endParaRPr lang="zh-CN" altLang="en-US"/>
        </a:p>
      </dgm:t>
    </dgm:pt>
    <dgm:pt modelId="{8E039C0A-98C5-4247-B8DB-486B350906B1}" type="pres">
      <dgm:prSet presAssocID="{6CE3551A-4145-49FC-B8CC-1B44989026A9}" presName="node" presStyleLbl="node1" presStyleIdx="2" presStyleCnt="4" custScaleX="173241" custRadScaleRad="101374" custRadScaleInc="139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FABB7A96-1F6D-4F4D-AC56-A9211E08635B}" type="pres">
      <dgm:prSet presAssocID="{D48B6D48-4949-4EEA-B9D3-70CE681E539A}" presName="Name9" presStyleLbl="parChTrans1D2" presStyleIdx="3" presStyleCnt="4"/>
      <dgm:spPr/>
      <dgm:t>
        <a:bodyPr/>
        <a:lstStyle/>
        <a:p>
          <a:endParaRPr lang="zh-CN" altLang="en-US"/>
        </a:p>
      </dgm:t>
    </dgm:pt>
    <dgm:pt modelId="{0959F69E-2C7E-4AC9-96DA-8BC3A8A217D2}" type="pres">
      <dgm:prSet presAssocID="{D48B6D48-4949-4EEA-B9D3-70CE681E539A}" presName="connTx" presStyleLbl="parChTrans1D2" presStyleIdx="3" presStyleCnt="4"/>
      <dgm:spPr/>
      <dgm:t>
        <a:bodyPr/>
        <a:lstStyle/>
        <a:p>
          <a:endParaRPr lang="zh-CN" altLang="en-US"/>
        </a:p>
      </dgm:t>
    </dgm:pt>
    <dgm:pt modelId="{2C9768A1-C09C-4B77-96FD-1D4AC0224B69}" type="pres">
      <dgm:prSet presAssocID="{5AF90A85-CC05-4028-B79E-1FD57BA57016}" presName="node" presStyleLbl="node1" presStyleIdx="3" presStyleCnt="4" custScaleX="143570" custRadScaleRad="130091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CACE5F6-01F2-43B8-BEBD-EA7C8A97F9F7}" type="presOf" srcId="{14A968A9-0B7F-41FF-BF12-5E81AA97B429}" destId="{736F69E4-F7F3-4BBC-9DFB-4E5C7C4892E8}" srcOrd="1" destOrd="0" presId="urn:microsoft.com/office/officeart/2005/8/layout/radial1"/>
    <dgm:cxn modelId="{AE347300-B496-411B-B0EF-C74FD9A36BA4}" type="presOf" srcId="{73426051-445C-4BE7-B24B-5FD466000FF9}" destId="{86983E86-B74D-4DAD-9361-B65E2189CC1B}" srcOrd="0" destOrd="0" presId="urn:microsoft.com/office/officeart/2005/8/layout/radial1"/>
    <dgm:cxn modelId="{EBC2643F-B3CA-49FB-9377-16440E2B89D0}" type="presOf" srcId="{D48B6D48-4949-4EEA-B9D3-70CE681E539A}" destId="{FABB7A96-1F6D-4F4D-AC56-A9211E08635B}" srcOrd="0" destOrd="0" presId="urn:microsoft.com/office/officeart/2005/8/layout/radial1"/>
    <dgm:cxn modelId="{0CC76F83-34C9-49FD-B361-61BE751D8AC5}" type="presOf" srcId="{6CE3551A-4145-49FC-B8CC-1B44989026A9}" destId="{8E039C0A-98C5-4247-B8DB-486B350906B1}" srcOrd="0" destOrd="0" presId="urn:microsoft.com/office/officeart/2005/8/layout/radial1"/>
    <dgm:cxn modelId="{D5FD5F4A-617C-4395-A111-506FA2991B13}" type="presOf" srcId="{E4660758-AA9F-4A8F-A764-61AC4BA74000}" destId="{04FB3B29-D0E7-4E50-BE3D-3C7BCE77B245}" srcOrd="1" destOrd="0" presId="urn:microsoft.com/office/officeart/2005/8/layout/radial1"/>
    <dgm:cxn modelId="{4795D0E2-2AE1-4FA5-A521-60A83EB5A683}" type="presOf" srcId="{3355D2B8-C21E-40FE-8768-DDE282C0C744}" destId="{D57A290B-6ED3-4624-9CFE-D9C7504F9F3A}" srcOrd="0" destOrd="0" presId="urn:microsoft.com/office/officeart/2005/8/layout/radial1"/>
    <dgm:cxn modelId="{8AF7F895-7CA1-4FA1-A825-78CC34DAEF22}" srcId="{64D4BE46-E98C-499A-9CA6-F92B282C9592}" destId="{5AF90A85-CC05-4028-B79E-1FD57BA57016}" srcOrd="3" destOrd="0" parTransId="{D48B6D48-4949-4EEA-B9D3-70CE681E539A}" sibTransId="{98DA25F5-63CF-4DE3-9EA0-56803A16A41F}"/>
    <dgm:cxn modelId="{CD6ED862-EAA5-4363-A1B7-36C10BD78F13}" type="presOf" srcId="{3CD757F0-2CC9-462E-92AC-3412748A5362}" destId="{70F5E4A7-E54C-4446-A360-F0E1668F5A97}" srcOrd="1" destOrd="0" presId="urn:microsoft.com/office/officeart/2005/8/layout/radial1"/>
    <dgm:cxn modelId="{09EE51F5-F5B5-4E47-A2B5-26C5019FE76D}" type="presOf" srcId="{7E281866-7C6F-46E2-8268-75BFBA7379CC}" destId="{94C464DF-28D5-405A-8AFE-179F12C1EBD2}" srcOrd="0" destOrd="0" presId="urn:microsoft.com/office/officeart/2005/8/layout/radial1"/>
    <dgm:cxn modelId="{B6D98AEC-860E-473C-A9BE-446AA4394971}" type="presOf" srcId="{5AF90A85-CC05-4028-B79E-1FD57BA57016}" destId="{2C9768A1-C09C-4B77-96FD-1D4AC0224B69}" srcOrd="0" destOrd="0" presId="urn:microsoft.com/office/officeart/2005/8/layout/radial1"/>
    <dgm:cxn modelId="{227E7119-F192-4556-97A2-3E5D4323DEE6}" type="presOf" srcId="{3CD757F0-2CC9-462E-92AC-3412748A5362}" destId="{BE99A2BC-623E-47B8-9EC1-2FFFAA8FAB5E}" srcOrd="0" destOrd="0" presId="urn:microsoft.com/office/officeart/2005/8/layout/radial1"/>
    <dgm:cxn modelId="{EFC01087-462E-4E06-B404-ECAE40CD7063}" srcId="{64D4BE46-E98C-499A-9CA6-F92B282C9592}" destId="{7E281866-7C6F-46E2-8268-75BFBA7379CC}" srcOrd="1" destOrd="0" parTransId="{14A968A9-0B7F-41FF-BF12-5E81AA97B429}" sibTransId="{7127EC46-3A34-4904-B8F6-74F1977B05AE}"/>
    <dgm:cxn modelId="{8978D85D-6ABC-464C-A02E-3927CA02D9D9}" type="presOf" srcId="{D48B6D48-4949-4EEA-B9D3-70CE681E539A}" destId="{0959F69E-2C7E-4AC9-96DA-8BC3A8A217D2}" srcOrd="1" destOrd="0" presId="urn:microsoft.com/office/officeart/2005/8/layout/radial1"/>
    <dgm:cxn modelId="{B66161B2-1C3C-4BEE-8A32-65E6E5A43908}" type="presOf" srcId="{E4660758-AA9F-4A8F-A764-61AC4BA74000}" destId="{DCF056AB-E9CD-4BEA-B796-D55EC1369A94}" srcOrd="0" destOrd="0" presId="urn:microsoft.com/office/officeart/2005/8/layout/radial1"/>
    <dgm:cxn modelId="{E5CAD1BC-5E32-4FA2-B84B-DAB235D3316B}" srcId="{64D4BE46-E98C-499A-9CA6-F92B282C9592}" destId="{6CE3551A-4145-49FC-B8CC-1B44989026A9}" srcOrd="2" destOrd="0" parTransId="{E4660758-AA9F-4A8F-A764-61AC4BA74000}" sibTransId="{E1C24D6A-4A62-4984-8AA1-B4DDB13FDD23}"/>
    <dgm:cxn modelId="{F9954848-EE4A-45F7-AE6B-CC9467BD5DD2}" type="presOf" srcId="{14A968A9-0B7F-41FF-BF12-5E81AA97B429}" destId="{B5889148-079C-4192-B97D-8A7EF0CEA987}" srcOrd="0" destOrd="0" presId="urn:microsoft.com/office/officeart/2005/8/layout/radial1"/>
    <dgm:cxn modelId="{2065665D-74D8-4444-BF0F-15201D691788}" srcId="{64D4BE46-E98C-499A-9CA6-F92B282C9592}" destId="{73426051-445C-4BE7-B24B-5FD466000FF9}" srcOrd="0" destOrd="0" parTransId="{3CD757F0-2CC9-462E-92AC-3412748A5362}" sibTransId="{2C0B2E82-12D8-4538-BF29-9C02E531B725}"/>
    <dgm:cxn modelId="{7ECAE0D4-9F87-4491-A199-FCE8A3942CBC}" srcId="{3355D2B8-C21E-40FE-8768-DDE282C0C744}" destId="{64D4BE46-E98C-499A-9CA6-F92B282C9592}" srcOrd="0" destOrd="0" parTransId="{09F7EACB-1128-40E8-A0CC-E7A0C51C9555}" sibTransId="{135FCAE1-A32B-4E01-AAC9-82601E6FAFDC}"/>
    <dgm:cxn modelId="{BD62A3F0-4349-4A62-9D51-E76DBEB93508}" type="presOf" srcId="{64D4BE46-E98C-499A-9CA6-F92B282C9592}" destId="{2896CA5D-B0AB-419A-A8E8-60979AE3E493}" srcOrd="0" destOrd="0" presId="urn:microsoft.com/office/officeart/2005/8/layout/radial1"/>
    <dgm:cxn modelId="{491DFF35-A602-4B6C-AFA4-E97CA7F759B6}" type="presParOf" srcId="{D57A290B-6ED3-4624-9CFE-D9C7504F9F3A}" destId="{2896CA5D-B0AB-419A-A8E8-60979AE3E493}" srcOrd="0" destOrd="0" presId="urn:microsoft.com/office/officeart/2005/8/layout/radial1"/>
    <dgm:cxn modelId="{11749FB8-9159-4CDA-85CC-42AA16B31832}" type="presParOf" srcId="{D57A290B-6ED3-4624-9CFE-D9C7504F9F3A}" destId="{BE99A2BC-623E-47B8-9EC1-2FFFAA8FAB5E}" srcOrd="1" destOrd="0" presId="urn:microsoft.com/office/officeart/2005/8/layout/radial1"/>
    <dgm:cxn modelId="{4205C124-CFE3-4681-AEB8-5E93849D5292}" type="presParOf" srcId="{BE99A2BC-623E-47B8-9EC1-2FFFAA8FAB5E}" destId="{70F5E4A7-E54C-4446-A360-F0E1668F5A97}" srcOrd="0" destOrd="0" presId="urn:microsoft.com/office/officeart/2005/8/layout/radial1"/>
    <dgm:cxn modelId="{B7FFA9C3-75D3-4BF5-A2D0-6CB9678B5B44}" type="presParOf" srcId="{D57A290B-6ED3-4624-9CFE-D9C7504F9F3A}" destId="{86983E86-B74D-4DAD-9361-B65E2189CC1B}" srcOrd="2" destOrd="0" presId="urn:microsoft.com/office/officeart/2005/8/layout/radial1"/>
    <dgm:cxn modelId="{D0D46C90-52D3-4021-A1A8-ED9379AD0B91}" type="presParOf" srcId="{D57A290B-6ED3-4624-9CFE-D9C7504F9F3A}" destId="{B5889148-079C-4192-B97D-8A7EF0CEA987}" srcOrd="3" destOrd="0" presId="urn:microsoft.com/office/officeart/2005/8/layout/radial1"/>
    <dgm:cxn modelId="{81632037-EF73-4B12-A416-BE8D6AC2BD42}" type="presParOf" srcId="{B5889148-079C-4192-B97D-8A7EF0CEA987}" destId="{736F69E4-F7F3-4BBC-9DFB-4E5C7C4892E8}" srcOrd="0" destOrd="0" presId="urn:microsoft.com/office/officeart/2005/8/layout/radial1"/>
    <dgm:cxn modelId="{209F6916-F443-4929-89F0-8EBBAF907F92}" type="presParOf" srcId="{D57A290B-6ED3-4624-9CFE-D9C7504F9F3A}" destId="{94C464DF-28D5-405A-8AFE-179F12C1EBD2}" srcOrd="4" destOrd="0" presId="urn:microsoft.com/office/officeart/2005/8/layout/radial1"/>
    <dgm:cxn modelId="{59090CC5-F5BA-48F1-AA05-B1C145F16CB0}" type="presParOf" srcId="{D57A290B-6ED3-4624-9CFE-D9C7504F9F3A}" destId="{DCF056AB-E9CD-4BEA-B796-D55EC1369A94}" srcOrd="5" destOrd="0" presId="urn:microsoft.com/office/officeart/2005/8/layout/radial1"/>
    <dgm:cxn modelId="{E6AAE93D-BF2D-4E58-B902-F73DEFC2C60E}" type="presParOf" srcId="{DCF056AB-E9CD-4BEA-B796-D55EC1369A94}" destId="{04FB3B29-D0E7-4E50-BE3D-3C7BCE77B245}" srcOrd="0" destOrd="0" presId="urn:microsoft.com/office/officeart/2005/8/layout/radial1"/>
    <dgm:cxn modelId="{CD7EA5AF-9EFC-4661-80E5-7D113653B2B6}" type="presParOf" srcId="{D57A290B-6ED3-4624-9CFE-D9C7504F9F3A}" destId="{8E039C0A-98C5-4247-B8DB-486B350906B1}" srcOrd="6" destOrd="0" presId="urn:microsoft.com/office/officeart/2005/8/layout/radial1"/>
    <dgm:cxn modelId="{8DD8EAE8-9979-4EC1-B344-3043709FA8A1}" type="presParOf" srcId="{D57A290B-6ED3-4624-9CFE-D9C7504F9F3A}" destId="{FABB7A96-1F6D-4F4D-AC56-A9211E08635B}" srcOrd="7" destOrd="0" presId="urn:microsoft.com/office/officeart/2005/8/layout/radial1"/>
    <dgm:cxn modelId="{540E9319-C771-4715-A1CD-C68EA9CB4EEC}" type="presParOf" srcId="{FABB7A96-1F6D-4F4D-AC56-A9211E08635B}" destId="{0959F69E-2C7E-4AC9-96DA-8BC3A8A217D2}" srcOrd="0" destOrd="0" presId="urn:microsoft.com/office/officeart/2005/8/layout/radial1"/>
    <dgm:cxn modelId="{A7C65AB5-B402-46D5-B850-3AD9B53E41B0}" type="presParOf" srcId="{D57A290B-6ED3-4624-9CFE-D9C7504F9F3A}" destId="{2C9768A1-C09C-4B77-96FD-1D4AC0224B69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6C77407F-58C8-421B-8A85-804A8662DCFC}" type="presOf" srcId="{21F9EB01-2DBC-4DE3-BF4F-D736561A8F50}" destId="{EDBBB33F-27B5-48AE-A61C-C9DE23066AD1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4053655D-ECBB-4D5A-9A70-A1FD61DA4273}" type="presOf" srcId="{CE6CFCA0-C49C-4951-BE4A-2894AF7F0369}" destId="{7B1E7C52-CF18-48B2-BB65-024F73E359D3}" srcOrd="0" destOrd="0" presId="urn:microsoft.com/office/officeart/2005/8/layout/venn1"/>
    <dgm:cxn modelId="{87C9BA31-1078-40CF-9DB4-C4D704EBB81D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10D2E371-235F-4BD0-B0A8-2D880B6F3C4F}" type="presOf" srcId="{4E65984A-BA92-43D1-B9A2-B9086CB43038}" destId="{952DD290-D500-4BE9-9525-723274617DF1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4CE4488A-E535-4397-ACC1-C88B76DE1346}" type="presOf" srcId="{0E6DF1C2-1746-482F-BF52-CD765E80A365}" destId="{171034FF-3396-4AA1-9482-05BACFB2D723}" srcOrd="0" destOrd="0" presId="urn:microsoft.com/office/officeart/2005/8/layout/venn1"/>
    <dgm:cxn modelId="{F650EE78-D76F-4C96-95F5-D8DC65ACCE5A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05D0AB64-5D0D-44ED-A165-7DCC3B8BFFC2}" type="presOf" srcId="{A4DBE9E6-97EB-4725-A2C1-3C97D390DE6E}" destId="{CD4B3101-F142-4E5E-B80A-8D9996F097C7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18F76BDE-FFDD-4A69-986F-15A073534CA8}" type="presOf" srcId="{8A5913D2-4896-41F8-9856-90C73F67022D}" destId="{6F917F00-94F3-4752-A2F0-5E137890CEB8}" srcOrd="0" destOrd="0" presId="urn:microsoft.com/office/officeart/2005/8/layout/venn1"/>
    <dgm:cxn modelId="{00808874-B6B6-4E9E-8215-A8EB10480946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6C6772F8-D79E-4960-9C41-BF3AFA368FE0}" type="presOf" srcId="{737B5EC5-D0D2-4529-A675-2479ADB7512A}" destId="{4470F79F-6492-40EA-A900-0CDDBA36E791}" srcOrd="0" destOrd="0" presId="urn:microsoft.com/office/officeart/2005/8/layout/venn1"/>
    <dgm:cxn modelId="{DA48FB2E-EEA7-465F-B7ED-AF004493BAB2}" type="presOf" srcId="{B9B3E140-8B8D-4175-BD94-00D1649702AA}" destId="{6DAFA64C-DC3D-43CC-9306-9A83B9F4FF30}" srcOrd="0" destOrd="0" presId="urn:microsoft.com/office/officeart/2005/8/layout/venn1"/>
    <dgm:cxn modelId="{06EAC5C6-A4CC-4ED3-951E-B688B01AA7DE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36213AF3-86D9-4F1C-879A-057E6EF85F31}" type="presOf" srcId="{938154DC-7DEC-4435-8AEE-F287F60DA644}" destId="{A319629E-037B-4B5B-8915-441F51FA60BC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D1F66236-65CA-4CBC-B648-BC5239552139}" type="presOf" srcId="{AABD46EF-623D-4EC1-9905-9F9517C84035}" destId="{8A8110AF-7FCF-4E47-932E-B9CB33926204}" srcOrd="0" destOrd="0" presId="urn:microsoft.com/office/officeart/2005/8/layout/venn1"/>
    <dgm:cxn modelId="{DFB86842-3046-47C8-942B-B076AF7FC9B1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2E95D5F1-3CBA-45B6-8B51-D98D1B14657D}" type="presOf" srcId="{EF24F56F-F948-4FAE-A21B-C908CFF0947F}" destId="{04E584C8-CAF4-4F3A-A494-457051CBD1BA}" srcOrd="0" destOrd="0" presId="urn:microsoft.com/office/officeart/2005/8/layout/venn1"/>
    <dgm:cxn modelId="{BBDDE83A-9BB5-4798-AA8A-0EF335883AC2}" type="presOf" srcId="{45ECB1DE-4976-41EA-BF4A-BA9625218151}" destId="{61DA2F6A-A3A4-47F6-9631-E32DDDDECDEE}" srcOrd="0" destOrd="0" presId="urn:microsoft.com/office/officeart/2005/8/layout/venn1"/>
    <dgm:cxn modelId="{876E5F15-5D0A-43C4-A8E0-7FB172742B66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47C647D2-7D9E-4BD4-8757-7242647E3DE5}" type="presOf" srcId="{CE6CFCA0-C49C-4951-BE4A-2894AF7F0369}" destId="{7B1E7C52-CF18-48B2-BB65-024F73E359D3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D8AEA35A-E1B5-423F-81BC-AF1655E95153}" type="presOf" srcId="{21F9EB01-2DBC-4DE3-BF4F-D736561A8F50}" destId="{EDBBB33F-27B5-48AE-A61C-C9DE23066AD1}" srcOrd="0" destOrd="0" presId="urn:microsoft.com/office/officeart/2005/8/layout/venn1"/>
    <dgm:cxn modelId="{A95FE44A-FDC9-4029-A4E8-020879DBA639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E5654FD5-F8C6-41E2-891A-E0DDAFC4F408}" type="presOf" srcId="{4E65984A-BA92-43D1-B9A2-B9086CB43038}" destId="{952DD290-D500-4BE9-9525-723274617DF1}" srcOrd="0" destOrd="0" presId="urn:microsoft.com/office/officeart/2005/8/layout/venn1"/>
    <dgm:cxn modelId="{B871DF27-4C4E-47DE-B728-F6AF16E80DCE}" type="presOf" srcId="{0E6DF1C2-1746-482F-BF52-CD765E80A365}" destId="{171034FF-3396-4AA1-9482-05BACFB2D723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23EABF65-4144-4750-A1CB-4C3C164212A3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/>
            <a:t>大</a:t>
          </a:r>
        </a:p>
      </dsp:txBody>
      <dsp:txXfrm>
        <a:off x="48023" y="226112"/>
        <a:ext cx="231874" cy="25286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/>
            <a:t>海</a:t>
          </a:r>
        </a:p>
      </dsp:txBody>
      <dsp:txXfrm>
        <a:off x="73817" y="165462"/>
        <a:ext cx="356423" cy="35642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/>
            <a:t>大</a:t>
          </a:r>
        </a:p>
      </dsp:txBody>
      <dsp:txXfrm>
        <a:off x="108590" y="205091"/>
        <a:ext cx="327613" cy="29490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/>
            <a:t>学</a:t>
          </a:r>
        </a:p>
      </dsp:txBody>
      <dsp:txXfrm>
        <a:off x="94756" y="221006"/>
        <a:ext cx="257363" cy="37640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96CA5D-B0AB-419A-A8E8-60979AE3E493}">
      <dsp:nvSpPr>
        <dsp:cNvPr id="0" name=""/>
        <dsp:cNvSpPr/>
      </dsp:nvSpPr>
      <dsp:spPr>
        <a:xfrm>
          <a:off x="2801697" y="1472855"/>
          <a:ext cx="1118172" cy="1118172"/>
        </a:xfrm>
        <a:prstGeom prst="ellipse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b="1" kern="1200" dirty="0">
              <a:solidFill>
                <a:srgbClr val="FF0000"/>
              </a:solidFill>
            </a:rPr>
            <a:t>性质</a:t>
          </a:r>
        </a:p>
      </dsp:txBody>
      <dsp:txXfrm>
        <a:off x="2965449" y="1636607"/>
        <a:ext cx="790668" cy="790668"/>
      </dsp:txXfrm>
    </dsp:sp>
    <dsp:sp modelId="{BE99A2BC-623E-47B8-9EC1-2FFFAA8FAB5E}">
      <dsp:nvSpPr>
        <dsp:cNvPr id="0" name=""/>
        <dsp:cNvSpPr/>
      </dsp:nvSpPr>
      <dsp:spPr>
        <a:xfrm rot="16161361">
          <a:off x="3183818" y="1289249"/>
          <a:ext cx="337568" cy="29736"/>
        </a:xfrm>
        <a:custGeom>
          <a:avLst/>
          <a:gdLst/>
          <a:ahLst/>
          <a:cxnLst/>
          <a:rect l="0" t="0" r="0" b="0"/>
          <a:pathLst>
            <a:path>
              <a:moveTo>
                <a:pt x="0" y="14868"/>
              </a:moveTo>
              <a:lnTo>
                <a:pt x="337568" y="148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0800000">
        <a:off x="3344163" y="1295678"/>
        <a:ext cx="16878" cy="16878"/>
      </dsp:txXfrm>
    </dsp:sp>
    <dsp:sp modelId="{86983E86-B74D-4DAD-9361-B65E2189CC1B}">
      <dsp:nvSpPr>
        <dsp:cNvPr id="0" name=""/>
        <dsp:cNvSpPr/>
      </dsp:nvSpPr>
      <dsp:spPr>
        <a:xfrm>
          <a:off x="2457845" y="17185"/>
          <a:ext cx="1773152" cy="1118172"/>
        </a:xfrm>
        <a:prstGeom prst="ellipse">
          <a:avLst/>
        </a:prstGeom>
        <a:solidFill>
          <a:srgbClr val="FF99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b="1" kern="1200" dirty="0">
              <a:solidFill>
                <a:schemeClr val="tx1"/>
              </a:solidFill>
              <a:latin typeface="+mn-ea"/>
              <a:ea typeface="+mn-ea"/>
            </a:rPr>
            <a:t>性质</a:t>
          </a:r>
          <a:r>
            <a:rPr lang="en-US" altLang="zh-CN" sz="2600" b="1" kern="1200" dirty="0">
              <a:solidFill>
                <a:schemeClr val="tx1"/>
              </a:solidFill>
              <a:latin typeface="+mn-ea"/>
              <a:ea typeface="+mn-ea"/>
            </a:rPr>
            <a:t>1</a:t>
          </a:r>
          <a:endParaRPr lang="zh-CN" altLang="en-US" sz="2600" b="1" kern="1200" dirty="0">
            <a:solidFill>
              <a:schemeClr val="tx1"/>
            </a:solidFill>
            <a:latin typeface="+mn-ea"/>
            <a:ea typeface="+mn-ea"/>
          </a:endParaRPr>
        </a:p>
      </dsp:txBody>
      <dsp:txXfrm>
        <a:off x="2717517" y="180937"/>
        <a:ext cx="1253808" cy="790668"/>
      </dsp:txXfrm>
    </dsp:sp>
    <dsp:sp modelId="{B5889148-079C-4192-B97D-8A7EF0CEA987}">
      <dsp:nvSpPr>
        <dsp:cNvPr id="0" name=""/>
        <dsp:cNvSpPr/>
      </dsp:nvSpPr>
      <dsp:spPr>
        <a:xfrm>
          <a:off x="3919869" y="2017073"/>
          <a:ext cx="507954" cy="29736"/>
        </a:xfrm>
        <a:custGeom>
          <a:avLst/>
          <a:gdLst/>
          <a:ahLst/>
          <a:cxnLst/>
          <a:rect l="0" t="0" r="0" b="0"/>
          <a:pathLst>
            <a:path>
              <a:moveTo>
                <a:pt x="0" y="14868"/>
              </a:moveTo>
              <a:lnTo>
                <a:pt x="507954" y="148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>
        <a:off x="4161148" y="2019242"/>
        <a:ext cx="25397" cy="25397"/>
      </dsp:txXfrm>
    </dsp:sp>
    <dsp:sp modelId="{94C464DF-28D5-405A-8AFE-179F12C1EBD2}">
      <dsp:nvSpPr>
        <dsp:cNvPr id="0" name=""/>
        <dsp:cNvSpPr/>
      </dsp:nvSpPr>
      <dsp:spPr>
        <a:xfrm>
          <a:off x="4427824" y="1472855"/>
          <a:ext cx="1764609" cy="1118172"/>
        </a:xfrm>
        <a:prstGeom prst="ellipse">
          <a:avLst/>
        </a:prstGeom>
        <a:solidFill>
          <a:srgbClr val="FF99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b="1" kern="1200" dirty="0">
              <a:solidFill>
                <a:schemeClr val="tx1"/>
              </a:solidFill>
              <a:latin typeface="+mn-ea"/>
              <a:ea typeface="+mn-ea"/>
            </a:rPr>
            <a:t>性质</a:t>
          </a:r>
          <a:r>
            <a:rPr lang="en-US" altLang="zh-CN" sz="2600" b="1" kern="1200" dirty="0">
              <a:solidFill>
                <a:schemeClr val="tx1"/>
              </a:solidFill>
              <a:latin typeface="+mn-ea"/>
              <a:ea typeface="+mn-ea"/>
            </a:rPr>
            <a:t>2</a:t>
          </a:r>
          <a:endParaRPr lang="zh-CN" altLang="en-US" sz="2600" b="1" kern="1200" dirty="0">
            <a:solidFill>
              <a:schemeClr val="tx1"/>
            </a:solidFill>
            <a:latin typeface="+mn-ea"/>
            <a:ea typeface="+mn-ea"/>
          </a:endParaRPr>
        </a:p>
      </dsp:txBody>
      <dsp:txXfrm>
        <a:off x="4686245" y="1636607"/>
        <a:ext cx="1247767" cy="790668"/>
      </dsp:txXfrm>
    </dsp:sp>
    <dsp:sp modelId="{DCF056AB-E9CD-4BEA-B796-D55EC1369A94}">
      <dsp:nvSpPr>
        <dsp:cNvPr id="0" name=""/>
        <dsp:cNvSpPr/>
      </dsp:nvSpPr>
      <dsp:spPr>
        <a:xfrm rot="5475913">
          <a:off x="3167044" y="2753455"/>
          <a:ext cx="354951" cy="29736"/>
        </a:xfrm>
        <a:custGeom>
          <a:avLst/>
          <a:gdLst/>
          <a:ahLst/>
          <a:cxnLst/>
          <a:rect l="0" t="0" r="0" b="0"/>
          <a:pathLst>
            <a:path>
              <a:moveTo>
                <a:pt x="0" y="14868"/>
              </a:moveTo>
              <a:lnTo>
                <a:pt x="354951" y="148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0800000">
        <a:off x="3335646" y="2759450"/>
        <a:ext cx="17747" cy="17747"/>
      </dsp:txXfrm>
    </dsp:sp>
    <dsp:sp modelId="{8E039C0A-98C5-4247-B8DB-486B350906B1}">
      <dsp:nvSpPr>
        <dsp:cNvPr id="0" name=""/>
        <dsp:cNvSpPr/>
      </dsp:nvSpPr>
      <dsp:spPr>
        <a:xfrm>
          <a:off x="2359688" y="2945710"/>
          <a:ext cx="1937132" cy="1118172"/>
        </a:xfrm>
        <a:prstGeom prst="ellipse">
          <a:avLst/>
        </a:prstGeom>
        <a:solidFill>
          <a:srgbClr val="FF99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b="1" kern="1200" dirty="0">
              <a:solidFill>
                <a:schemeClr val="tx1"/>
              </a:solidFill>
              <a:latin typeface="+mn-ea"/>
              <a:ea typeface="+mn-ea"/>
            </a:rPr>
            <a:t>性质</a:t>
          </a:r>
          <a:r>
            <a:rPr lang="en-US" altLang="zh-CN" sz="2600" b="1" kern="1200" dirty="0">
              <a:solidFill>
                <a:schemeClr val="tx1"/>
              </a:solidFill>
              <a:latin typeface="+mn-ea"/>
              <a:ea typeface="+mn-ea"/>
            </a:rPr>
            <a:t>3</a:t>
          </a:r>
          <a:endParaRPr lang="zh-CN" altLang="en-US" sz="2600" b="1" kern="1200" dirty="0">
            <a:solidFill>
              <a:schemeClr val="tx1"/>
            </a:solidFill>
            <a:latin typeface="+mn-ea"/>
            <a:ea typeface="+mn-ea"/>
          </a:endParaRPr>
        </a:p>
      </dsp:txBody>
      <dsp:txXfrm>
        <a:off x="2643374" y="3109462"/>
        <a:ext cx="1369760" cy="790668"/>
      </dsp:txXfrm>
    </dsp:sp>
    <dsp:sp modelId="{FABB7A96-1F6D-4F4D-AC56-A9211E08635B}">
      <dsp:nvSpPr>
        <dsp:cNvPr id="0" name=""/>
        <dsp:cNvSpPr/>
      </dsp:nvSpPr>
      <dsp:spPr>
        <a:xfrm rot="10800000">
          <a:off x="2253406" y="2017073"/>
          <a:ext cx="548291" cy="29736"/>
        </a:xfrm>
        <a:custGeom>
          <a:avLst/>
          <a:gdLst/>
          <a:ahLst/>
          <a:cxnLst/>
          <a:rect l="0" t="0" r="0" b="0"/>
          <a:pathLst>
            <a:path>
              <a:moveTo>
                <a:pt x="0" y="14868"/>
              </a:moveTo>
              <a:lnTo>
                <a:pt x="548291" y="1486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CN" altLang="en-US" sz="500" kern="1200"/>
        </a:p>
      </dsp:txBody>
      <dsp:txXfrm rot="10800000">
        <a:off x="2513844" y="2018234"/>
        <a:ext cx="27414" cy="27414"/>
      </dsp:txXfrm>
    </dsp:sp>
    <dsp:sp modelId="{2C9768A1-C09C-4B77-96FD-1D4AC0224B69}">
      <dsp:nvSpPr>
        <dsp:cNvPr id="0" name=""/>
        <dsp:cNvSpPr/>
      </dsp:nvSpPr>
      <dsp:spPr>
        <a:xfrm>
          <a:off x="648046" y="1472855"/>
          <a:ext cx="1605359" cy="1118172"/>
        </a:xfrm>
        <a:prstGeom prst="ellipse">
          <a:avLst/>
        </a:prstGeom>
        <a:solidFill>
          <a:srgbClr val="FF99CC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600" b="1" kern="1200" dirty="0">
              <a:solidFill>
                <a:schemeClr val="tx1"/>
              </a:solidFill>
              <a:latin typeface="+mn-ea"/>
              <a:ea typeface="+mn-ea"/>
            </a:rPr>
            <a:t>性质</a:t>
          </a:r>
          <a:r>
            <a:rPr lang="en-US" altLang="zh-CN" sz="2600" b="1" kern="1200" dirty="0">
              <a:solidFill>
                <a:schemeClr val="tx1"/>
              </a:solidFill>
              <a:latin typeface="+mn-ea"/>
              <a:ea typeface="+mn-ea"/>
            </a:rPr>
            <a:t>4</a:t>
          </a:r>
          <a:endParaRPr lang="zh-CN" altLang="en-US" sz="2600" b="1" kern="1200" dirty="0">
            <a:solidFill>
              <a:schemeClr val="tx1"/>
            </a:solidFill>
            <a:latin typeface="+mn-ea"/>
            <a:ea typeface="+mn-ea"/>
          </a:endParaRPr>
        </a:p>
      </dsp:txBody>
      <dsp:txXfrm>
        <a:off x="883145" y="1636607"/>
        <a:ext cx="1135161" cy="7906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/>
            <a:t>连</a:t>
          </a:r>
        </a:p>
      </dsp:txBody>
      <dsp:txXfrm>
        <a:off x="51299" y="371457"/>
        <a:ext cx="247694" cy="2763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/>
            <a:t>事</a:t>
          </a:r>
        </a:p>
      </dsp:txBody>
      <dsp:txXfrm>
        <a:off x="37095" y="72396"/>
        <a:ext cx="420162" cy="3495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/>
            <a:t>海</a:t>
          </a:r>
        </a:p>
      </dsp:txBody>
      <dsp:txXfrm>
        <a:off x="73817" y="165462"/>
        <a:ext cx="356423" cy="3564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/>
            <a:t>大</a:t>
          </a:r>
        </a:p>
      </dsp:txBody>
      <dsp:txXfrm>
        <a:off x="108590" y="205091"/>
        <a:ext cx="327613" cy="2949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/>
            <a:t>学</a:t>
          </a:r>
        </a:p>
      </dsp:txBody>
      <dsp:txXfrm>
        <a:off x="94756" y="221006"/>
        <a:ext cx="257363" cy="3764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/>
            <a:t>大</a:t>
          </a:r>
        </a:p>
      </dsp:txBody>
      <dsp:txXfrm>
        <a:off x="48023" y="226112"/>
        <a:ext cx="231874" cy="25286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/>
            <a:t>连</a:t>
          </a:r>
        </a:p>
      </dsp:txBody>
      <dsp:txXfrm>
        <a:off x="51299" y="371457"/>
        <a:ext cx="247694" cy="27638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/>
            <a:t>事</a:t>
          </a:r>
        </a:p>
      </dsp:txBody>
      <dsp:txXfrm>
        <a:off x="37095" y="72396"/>
        <a:ext cx="420162" cy="3495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4" Type="http://schemas.openxmlformats.org/officeDocument/2006/relationships/image" Target="../media/image4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" Type="http://schemas.openxmlformats.org/officeDocument/2006/relationships/image" Target="../media/image2.wmf"/><Relationship Id="rId4" Type="http://schemas.openxmlformats.org/officeDocument/2006/relationships/image" Target="../media/image47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0.wmf"/><Relationship Id="rId7" Type="http://schemas.openxmlformats.org/officeDocument/2006/relationships/image" Target="../media/image54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5" Type="http://schemas.openxmlformats.org/officeDocument/2006/relationships/image" Target="../media/image52.wmf"/><Relationship Id="rId4" Type="http://schemas.openxmlformats.org/officeDocument/2006/relationships/image" Target="../media/image51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4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BB5EA9-09ED-423C-AE3A-A01D0CE29783}" type="datetimeFigureOut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84EBE2-09D0-4EAE-AC66-926380BD73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479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33" Type="http://schemas.microsoft.com/office/2007/relationships/hdphoto" Target="../media/hdphoto1.wdp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13" Type="http://schemas.openxmlformats.org/officeDocument/2006/relationships/diagramLayout" Target="../diagrams/layout9.xml"/><Relationship Id="rId18" Type="http://schemas.openxmlformats.org/officeDocument/2006/relationships/diagramLayout" Target="../diagrams/layout10.xml"/><Relationship Id="rId26" Type="http://schemas.microsoft.com/office/2007/relationships/diagramDrawing" Target="../diagrams/drawing11.xml"/><Relationship Id="rId3" Type="http://schemas.openxmlformats.org/officeDocument/2006/relationships/diagramLayout" Target="../diagrams/layout7.xml"/><Relationship Id="rId21" Type="http://schemas.microsoft.com/office/2007/relationships/diagramDrawing" Target="../diagrams/drawing10.xml"/><Relationship Id="rId7" Type="http://schemas.openxmlformats.org/officeDocument/2006/relationships/diagramData" Target="../diagrams/data8.xml"/><Relationship Id="rId12" Type="http://schemas.openxmlformats.org/officeDocument/2006/relationships/diagramData" Target="../diagrams/data9.xml"/><Relationship Id="rId17" Type="http://schemas.openxmlformats.org/officeDocument/2006/relationships/diagramData" Target="../diagrams/data10.xml"/><Relationship Id="rId25" Type="http://schemas.openxmlformats.org/officeDocument/2006/relationships/diagramColors" Target="../diagrams/colors11.xml"/><Relationship Id="rId33" Type="http://schemas.microsoft.com/office/2007/relationships/hdphoto" Target="../media/hdphoto1.wdp"/><Relationship Id="rId2" Type="http://schemas.openxmlformats.org/officeDocument/2006/relationships/diagramData" Target="../diagrams/data7.xml"/><Relationship Id="rId16" Type="http://schemas.microsoft.com/office/2007/relationships/diagramDrawing" Target="../diagrams/drawing9.xml"/><Relationship Id="rId20" Type="http://schemas.openxmlformats.org/officeDocument/2006/relationships/diagramColors" Target="../diagrams/colors10.xml"/><Relationship Id="rId29" Type="http://schemas.openxmlformats.org/officeDocument/2006/relationships/diagramQuickStyle" Target="../diagrams/quickStyle12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24" Type="http://schemas.openxmlformats.org/officeDocument/2006/relationships/diagramQuickStyle" Target="../diagrams/quickStyle11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7.xml"/><Relationship Id="rId15" Type="http://schemas.openxmlformats.org/officeDocument/2006/relationships/diagramColors" Target="../diagrams/colors9.xml"/><Relationship Id="rId23" Type="http://schemas.openxmlformats.org/officeDocument/2006/relationships/diagramLayout" Target="../diagrams/layout11.xml"/><Relationship Id="rId28" Type="http://schemas.openxmlformats.org/officeDocument/2006/relationships/diagramLayout" Target="../diagrams/layout12.xml"/><Relationship Id="rId10" Type="http://schemas.openxmlformats.org/officeDocument/2006/relationships/diagramColors" Target="../diagrams/colors8.xml"/><Relationship Id="rId19" Type="http://schemas.openxmlformats.org/officeDocument/2006/relationships/diagramQuickStyle" Target="../diagrams/quickStyle10.xml"/><Relationship Id="rId31" Type="http://schemas.microsoft.com/office/2007/relationships/diagramDrawing" Target="../diagrams/drawing12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Relationship Id="rId14" Type="http://schemas.openxmlformats.org/officeDocument/2006/relationships/diagramQuickStyle" Target="../diagrams/quickStyle9.xml"/><Relationship Id="rId22" Type="http://schemas.openxmlformats.org/officeDocument/2006/relationships/diagramData" Target="../diagrams/data11.xml"/><Relationship Id="rId27" Type="http://schemas.openxmlformats.org/officeDocument/2006/relationships/diagramData" Target="../diagrams/data12.xml"/><Relationship Id="rId30" Type="http://schemas.openxmlformats.org/officeDocument/2006/relationships/diagramColors" Target="../diagrams/colors1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260491645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595250747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731631201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011916604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610226036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40961751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" name="日期占位符 3"/>
          <p:cNvSpPr>
            <a:spLocks noGrp="1"/>
          </p:cNvSpPr>
          <p:nvPr>
            <p:ph type="dt" sz="half" idx="2"/>
          </p:nvPr>
        </p:nvSpPr>
        <p:spPr>
          <a:xfrm>
            <a:off x="-3921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2F196-628A-451C-A964-0D2E9E56C418}" type="datetime1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27" name="页脚占位符 4"/>
          <p:cNvSpPr>
            <a:spLocks noGrp="1"/>
          </p:cNvSpPr>
          <p:nvPr>
            <p:ph type="ftr" sz="quarter" idx="3"/>
          </p:nvPr>
        </p:nvSpPr>
        <p:spPr>
          <a:xfrm>
            <a:off x="323528" y="6093296"/>
            <a:ext cx="583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/34</a:t>
            </a:r>
            <a:endParaRPr lang="zh-CN" altLang="en-US" dirty="0"/>
          </a:p>
        </p:txBody>
      </p:sp>
      <p:sp>
        <p:nvSpPr>
          <p:cNvPr id="28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180528" y="6093296"/>
            <a:ext cx="586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98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-3921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DB8394-D211-40CE-845A-E84AC5266335}" type="datetime1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23528" y="6093296"/>
            <a:ext cx="583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/34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180528" y="6093296"/>
            <a:ext cx="586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176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grpSp>
        <p:nvGrpSpPr>
          <p:cNvPr id="4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5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913577396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41607155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079707298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0816843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726113504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853512023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8" name="日期占位符 3"/>
          <p:cNvSpPr>
            <a:spLocks noGrp="1"/>
          </p:cNvSpPr>
          <p:nvPr>
            <p:ph type="dt" sz="half" idx="2"/>
          </p:nvPr>
        </p:nvSpPr>
        <p:spPr>
          <a:xfrm>
            <a:off x="-3921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D7600-1F07-4BDF-9EA1-38020C67F4A5}" type="datetime1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1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23528" y="6093296"/>
            <a:ext cx="583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/34</a:t>
            </a:r>
            <a:endParaRPr lang="zh-CN" altLang="en-US" dirty="0"/>
          </a:p>
        </p:txBody>
      </p:sp>
      <p:sp>
        <p:nvSpPr>
          <p:cNvPr id="2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180528" y="6093296"/>
            <a:ext cx="586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27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2"/>
          </p:nvPr>
        </p:nvSpPr>
        <p:spPr>
          <a:xfrm>
            <a:off x="-3921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5CB17-0D53-4B37-8038-8B460F7E6247}" type="datetime1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3"/>
          </p:nvPr>
        </p:nvSpPr>
        <p:spPr>
          <a:xfrm>
            <a:off x="323528" y="6093296"/>
            <a:ext cx="583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/34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180528" y="6093296"/>
            <a:ext cx="586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468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-39216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E69A0-E1A0-4099-B9D5-10054458F20D}" type="datetime1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23528" y="6093296"/>
            <a:ext cx="583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/34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180528" y="6093296"/>
            <a:ext cx="586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5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26.bin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7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9.wmf"/><Relationship Id="rId1" Type="http://schemas.openxmlformats.org/officeDocument/2006/relationships/vmlDrawing" Target="../drawings/vmlDrawing8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10" Type="http://schemas.openxmlformats.org/officeDocument/2006/relationships/image" Target="../media/image26.wmf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28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0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3.bin"/><Relationship Id="rId3" Type="http://schemas.openxmlformats.org/officeDocument/2006/relationships/image" Target="../media/image36.wmf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31.bin"/><Relationship Id="rId9" Type="http://schemas.openxmlformats.org/officeDocument/2006/relationships/image" Target="../media/image35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image" Target="../media/image36.wmf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35.bin"/><Relationship Id="rId5" Type="http://schemas.openxmlformats.org/officeDocument/2006/relationships/image" Target="../media/image33.wmf"/><Relationship Id="rId4" Type="http://schemas.openxmlformats.org/officeDocument/2006/relationships/oleObject" Target="../embeddings/oleObject34.bin"/><Relationship Id="rId9" Type="http://schemas.openxmlformats.org/officeDocument/2006/relationships/image" Target="../media/image37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wmf"/><Relationship Id="rId3" Type="http://schemas.openxmlformats.org/officeDocument/2006/relationships/oleObject" Target="../embeddings/oleObject37.bin"/><Relationship Id="rId7" Type="http://schemas.openxmlformats.org/officeDocument/2006/relationships/oleObject" Target="../embeddings/oleObject3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38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wmf"/><Relationship Id="rId3" Type="http://schemas.openxmlformats.org/officeDocument/2006/relationships/oleObject" Target="../embeddings/oleObject40.bin"/><Relationship Id="rId7" Type="http://schemas.openxmlformats.org/officeDocument/2006/relationships/oleObject" Target="../embeddings/oleObject4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2.wmf"/><Relationship Id="rId5" Type="http://schemas.openxmlformats.org/officeDocument/2006/relationships/oleObject" Target="../embeddings/oleObject41.bin"/><Relationship Id="rId10" Type="http://schemas.openxmlformats.org/officeDocument/2006/relationships/image" Target="../media/image44.wmf"/><Relationship Id="rId4" Type="http://schemas.openxmlformats.org/officeDocument/2006/relationships/image" Target="../media/image41.wmf"/><Relationship Id="rId9" Type="http://schemas.openxmlformats.org/officeDocument/2006/relationships/oleObject" Target="../embeddings/oleObject4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15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5.wmf"/><Relationship Id="rId5" Type="http://schemas.openxmlformats.org/officeDocument/2006/relationships/oleObject" Target="../embeddings/oleObject46.bin"/><Relationship Id="rId10" Type="http://schemas.openxmlformats.org/officeDocument/2006/relationships/image" Target="../media/image47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8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wmf"/><Relationship Id="rId13" Type="http://schemas.openxmlformats.org/officeDocument/2006/relationships/oleObject" Target="../embeddings/oleObject54.bin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12" Type="http://schemas.openxmlformats.org/officeDocument/2006/relationships/image" Target="../media/image52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54.wmf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9.wmf"/><Relationship Id="rId11" Type="http://schemas.openxmlformats.org/officeDocument/2006/relationships/oleObject" Target="../embeddings/oleObject53.bin"/><Relationship Id="rId5" Type="http://schemas.openxmlformats.org/officeDocument/2006/relationships/oleObject" Target="../embeddings/oleObject50.bin"/><Relationship Id="rId15" Type="http://schemas.openxmlformats.org/officeDocument/2006/relationships/oleObject" Target="../embeddings/oleObject55.bin"/><Relationship Id="rId10" Type="http://schemas.openxmlformats.org/officeDocument/2006/relationships/image" Target="../media/image51.wmf"/><Relationship Id="rId4" Type="http://schemas.openxmlformats.org/officeDocument/2006/relationships/image" Target="../media/image48.wmf"/><Relationship Id="rId9" Type="http://schemas.openxmlformats.org/officeDocument/2006/relationships/oleObject" Target="../embeddings/oleObject52.bin"/><Relationship Id="rId14" Type="http://schemas.openxmlformats.org/officeDocument/2006/relationships/image" Target="../media/image53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55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13" Type="http://schemas.openxmlformats.org/officeDocument/2006/relationships/slideLayout" Target="../slideLayouts/slideLayout4.xml"/><Relationship Id="rId3" Type="http://schemas.openxmlformats.org/officeDocument/2006/relationships/tags" Target="../tags/tag2.xml"/><Relationship Id="rId7" Type="http://schemas.openxmlformats.org/officeDocument/2006/relationships/tags" Target="../tags/tag6.xml"/><Relationship Id="rId12" Type="http://schemas.openxmlformats.org/officeDocument/2006/relationships/tags" Target="../tags/tag11.xml"/><Relationship Id="rId2" Type="http://schemas.openxmlformats.org/officeDocument/2006/relationships/tags" Target="../tags/tag1.xml"/><Relationship Id="rId16" Type="http://schemas.openxmlformats.org/officeDocument/2006/relationships/image" Target="../media/image57.tmp"/><Relationship Id="rId1" Type="http://schemas.openxmlformats.org/officeDocument/2006/relationships/vmlDrawing" Target="../drawings/vmlDrawing18.vml"/><Relationship Id="rId6" Type="http://schemas.openxmlformats.org/officeDocument/2006/relationships/tags" Target="../tags/tag5.xml"/><Relationship Id="rId11" Type="http://schemas.openxmlformats.org/officeDocument/2006/relationships/tags" Target="../tags/tag10.xml"/><Relationship Id="rId5" Type="http://schemas.openxmlformats.org/officeDocument/2006/relationships/tags" Target="../tags/tag4.xml"/><Relationship Id="rId15" Type="http://schemas.openxmlformats.org/officeDocument/2006/relationships/image" Target="../media/image56.wmf"/><Relationship Id="rId10" Type="http://schemas.openxmlformats.org/officeDocument/2006/relationships/tags" Target="../tags/tag9.xml"/><Relationship Id="rId4" Type="http://schemas.openxmlformats.org/officeDocument/2006/relationships/tags" Target="../tags/tag3.xml"/><Relationship Id="rId9" Type="http://schemas.openxmlformats.org/officeDocument/2006/relationships/tags" Target="../tags/tag8.xml"/><Relationship Id="rId14" Type="http://schemas.openxmlformats.org/officeDocument/2006/relationships/oleObject" Target="../embeddings/oleObject57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slideLayout" Target="../slideLayouts/slideLayout4.xml"/><Relationship Id="rId18" Type="http://schemas.openxmlformats.org/officeDocument/2006/relationships/image" Target="../media/image57.tmp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tags" Target="../tags/tag22.xml"/><Relationship Id="rId17" Type="http://schemas.openxmlformats.org/officeDocument/2006/relationships/image" Target="../media/image58.wmf"/><Relationship Id="rId2" Type="http://schemas.openxmlformats.org/officeDocument/2006/relationships/tags" Target="../tags/tag12.xml"/><Relationship Id="rId16" Type="http://schemas.openxmlformats.org/officeDocument/2006/relationships/oleObject" Target="../embeddings/oleObject59.bin"/><Relationship Id="rId1" Type="http://schemas.openxmlformats.org/officeDocument/2006/relationships/vmlDrawing" Target="../drawings/vmlDrawing19.vml"/><Relationship Id="rId6" Type="http://schemas.openxmlformats.org/officeDocument/2006/relationships/tags" Target="../tags/tag16.xml"/><Relationship Id="rId11" Type="http://schemas.openxmlformats.org/officeDocument/2006/relationships/tags" Target="../tags/tag21.xml"/><Relationship Id="rId5" Type="http://schemas.openxmlformats.org/officeDocument/2006/relationships/tags" Target="../tags/tag15.xml"/><Relationship Id="rId15" Type="http://schemas.openxmlformats.org/officeDocument/2006/relationships/image" Target="../media/image56.wmf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oleObject" Target="../embeddings/oleObject58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0.w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59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image" Target="../media/image57.tmp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12" Type="http://schemas.openxmlformats.org/officeDocument/2006/relationships/slideLayout" Target="../slideLayouts/slideLayout4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tags" Target="../tags/tag33.xml"/><Relationship Id="rId5" Type="http://schemas.openxmlformats.org/officeDocument/2006/relationships/tags" Target="../tags/tag27.xml"/><Relationship Id="rId10" Type="http://schemas.openxmlformats.org/officeDocument/2006/relationships/tags" Target="../tags/tag32.xml"/><Relationship Id="rId4" Type="http://schemas.openxmlformats.org/officeDocument/2006/relationships/tags" Target="../tags/tag26.xml"/><Relationship Id="rId9" Type="http://schemas.openxmlformats.org/officeDocument/2006/relationships/tags" Target="../tags/tag3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13" Type="http://schemas.openxmlformats.org/officeDocument/2006/relationships/image" Target="../media/image57.tmp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12" Type="http://schemas.openxmlformats.org/officeDocument/2006/relationships/slideLayout" Target="../slideLayouts/slideLayout4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tags" Target="../tags/tag44.xml"/><Relationship Id="rId5" Type="http://schemas.openxmlformats.org/officeDocument/2006/relationships/tags" Target="../tags/tag38.xml"/><Relationship Id="rId10" Type="http://schemas.openxmlformats.org/officeDocument/2006/relationships/tags" Target="../tags/tag43.xml"/><Relationship Id="rId4" Type="http://schemas.openxmlformats.org/officeDocument/2006/relationships/tags" Target="../tags/tag37.xml"/><Relationship Id="rId9" Type="http://schemas.openxmlformats.org/officeDocument/2006/relationships/tags" Target="../tags/tag4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63.bin"/><Relationship Id="rId4" Type="http://schemas.openxmlformats.org/officeDocument/2006/relationships/image" Target="../media/image61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6.wmf"/><Relationship Id="rId4" Type="http://schemas.openxmlformats.org/officeDocument/2006/relationships/image" Target="../media/image3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8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63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oleObject" Target="../embeddings/oleObject65.bin"/><Relationship Id="rId7" Type="http://schemas.openxmlformats.org/officeDocument/2006/relationships/oleObject" Target="../embeddings/oleObject6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65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64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oleObject" Target="../embeddings/oleObject69.bin"/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12" Type="http://schemas.openxmlformats.org/officeDocument/2006/relationships/image" Target="../media/image6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4.vml"/><Relationship Id="rId6" Type="http://schemas.openxmlformats.org/officeDocument/2006/relationships/diagramColors" Target="../diagrams/colors13.xml"/><Relationship Id="rId11" Type="http://schemas.openxmlformats.org/officeDocument/2006/relationships/oleObject" Target="../embeddings/oleObject68.bin"/><Relationship Id="rId5" Type="http://schemas.openxmlformats.org/officeDocument/2006/relationships/diagramQuickStyle" Target="../diagrams/quickStyle13.xml"/><Relationship Id="rId10" Type="http://schemas.openxmlformats.org/officeDocument/2006/relationships/image" Target="../media/image70.wmf"/><Relationship Id="rId4" Type="http://schemas.openxmlformats.org/officeDocument/2006/relationships/diagramLayout" Target="../diagrams/layout13.xml"/><Relationship Id="rId9" Type="http://schemas.openxmlformats.org/officeDocument/2006/relationships/image" Target="../media/image69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3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3" Type="http://schemas.openxmlformats.org/officeDocument/2006/relationships/image" Target="../media/image18.wmf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7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9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2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第五章   相似矩阵及二次型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2997592" y="128500"/>
            <a:ext cx="3302150" cy="850993"/>
          </a:xfrm>
          <a:prstGeom prst="rect">
            <a:avLst/>
          </a:prstGeom>
          <a:solidFill>
            <a:srgbClr val="7BC143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FFFF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 rot="5400000">
            <a:off x="449843" y="2329358"/>
            <a:ext cx="3809895" cy="1832890"/>
            <a:chOff x="2346280" y="2992831"/>
            <a:chExt cx="4451440" cy="2856114"/>
          </a:xfrm>
        </p:grpSpPr>
        <p:sp>
          <p:nvSpPr>
            <p:cNvPr id="16" name="Oval 5"/>
            <p:cNvSpPr>
              <a:spLocks noChangeArrowheads="1"/>
            </p:cNvSpPr>
            <p:nvPr/>
          </p:nvSpPr>
          <p:spPr bwMode="auto">
            <a:xfrm>
              <a:off x="2346280" y="3979558"/>
              <a:ext cx="4451440" cy="1465666"/>
            </a:xfrm>
            <a:prstGeom prst="ellipse">
              <a:avLst/>
            </a:prstGeom>
            <a:gradFill rotWithShape="1">
              <a:gsLst>
                <a:gs pos="0">
                  <a:sysClr val="windowText" lastClr="000000"/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buFontTx/>
                <a:buNone/>
                <a:defRPr/>
              </a:pPr>
              <a:endParaRPr lang="zh-CN" altLang="en-US" kern="0">
                <a:solidFill>
                  <a:sysClr val="windowText" lastClr="000000"/>
                </a:solidFill>
                <a:latin typeface="微软雅黑" pitchFamily="34" charset="-122"/>
              </a:endParaRPr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3126582" y="2992831"/>
              <a:ext cx="3323400" cy="2856114"/>
              <a:chOff x="2928467" y="2992831"/>
              <a:chExt cx="3323400" cy="2856114"/>
            </a:xfrm>
          </p:grpSpPr>
          <p:grpSp>
            <p:nvGrpSpPr>
              <p:cNvPr id="18" name="Group 6"/>
              <p:cNvGrpSpPr>
                <a:grpSpLocks/>
              </p:cNvGrpSpPr>
              <p:nvPr/>
            </p:nvGrpSpPr>
            <p:grpSpPr bwMode="auto">
              <a:xfrm>
                <a:off x="3135605" y="3400293"/>
                <a:ext cx="3116262" cy="2448652"/>
                <a:chOff x="3216" y="2933"/>
                <a:chExt cx="1089" cy="856"/>
              </a:xfrm>
            </p:grpSpPr>
            <p:sp>
              <p:nvSpPr>
                <p:cNvPr id="20" name="Oval 9"/>
                <p:cNvSpPr>
                  <a:spLocks noChangeArrowheads="1"/>
                </p:cNvSpPr>
                <p:nvPr/>
              </p:nvSpPr>
              <p:spPr bwMode="auto">
                <a:xfrm flipV="1">
                  <a:off x="3332" y="3607"/>
                  <a:ext cx="183" cy="182"/>
                </a:xfrm>
                <a:prstGeom prst="ellipse">
                  <a:avLst/>
                </a:prstGeom>
                <a:gradFill rotWithShape="1">
                  <a:gsLst>
                    <a:gs pos="0">
                      <a:sysClr val="window" lastClr="FFFFFF">
                        <a:alpha val="29999"/>
                      </a:sysClr>
                    </a:gs>
                    <a:gs pos="100000">
                      <a:srgbClr val="67ABF5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rot="10800000" wrap="none" anchor="ctr"/>
                <a:lstStyle/>
                <a:p>
                  <a:pPr eaLnBrk="1" fontAlgn="auto" hangingPunct="1">
                    <a:spcBef>
                      <a:spcPts val="0"/>
                    </a:spcBef>
                    <a:spcAft>
                      <a:spcPts val="0"/>
                    </a:spcAft>
                    <a:buFontTx/>
                    <a:buNone/>
                    <a:defRPr/>
                  </a:pPr>
                  <a:endParaRPr lang="zh-CN" altLang="en-US" kern="0">
                    <a:solidFill>
                      <a:sysClr val="windowText" lastClr="000000"/>
                    </a:solidFill>
                    <a:latin typeface="微软雅黑" pitchFamily="34" charset="-122"/>
                  </a:endParaRPr>
                </a:p>
              </p:txBody>
            </p:sp>
            <p:grpSp>
              <p:nvGrpSpPr>
                <p:cNvPr id="21" name="Group 10"/>
                <p:cNvGrpSpPr>
                  <a:grpSpLocks/>
                </p:cNvGrpSpPr>
                <p:nvPr/>
              </p:nvGrpSpPr>
              <p:grpSpPr bwMode="auto">
                <a:xfrm>
                  <a:off x="3216" y="2933"/>
                  <a:ext cx="1089" cy="688"/>
                  <a:chOff x="1719" y="2976"/>
                  <a:chExt cx="1089" cy="688"/>
                </a:xfrm>
              </p:grpSpPr>
              <p:sp>
                <p:nvSpPr>
                  <p:cNvPr id="22" name="Freeform 11"/>
                  <p:cNvSpPr>
                    <a:spLocks/>
                  </p:cNvSpPr>
                  <p:nvPr/>
                </p:nvSpPr>
                <p:spPr bwMode="auto">
                  <a:xfrm>
                    <a:off x="1719" y="2983"/>
                    <a:ext cx="1089" cy="681"/>
                  </a:xfrm>
                  <a:custGeom>
                    <a:avLst/>
                    <a:gdLst>
                      <a:gd name="T0" fmla="*/ 637 w 1862"/>
                      <a:gd name="T1" fmla="*/ 318 h 1164"/>
                      <a:gd name="T2" fmla="*/ 635 w 1862"/>
                      <a:gd name="T3" fmla="*/ 326 h 1164"/>
                      <a:gd name="T4" fmla="*/ 630 w 1862"/>
                      <a:gd name="T5" fmla="*/ 335 h 1164"/>
                      <a:gd name="T6" fmla="*/ 622 w 1862"/>
                      <a:gd name="T7" fmla="*/ 342 h 1164"/>
                      <a:gd name="T8" fmla="*/ 612 w 1862"/>
                      <a:gd name="T9" fmla="*/ 349 h 1164"/>
                      <a:gd name="T10" fmla="*/ 582 w 1862"/>
                      <a:gd name="T11" fmla="*/ 363 h 1164"/>
                      <a:gd name="T12" fmla="*/ 543 w 1862"/>
                      <a:gd name="T13" fmla="*/ 374 h 1164"/>
                      <a:gd name="T14" fmla="*/ 497 w 1862"/>
                      <a:gd name="T15" fmla="*/ 385 h 1164"/>
                      <a:gd name="T16" fmla="*/ 443 w 1862"/>
                      <a:gd name="T17" fmla="*/ 391 h 1164"/>
                      <a:gd name="T18" fmla="*/ 382 w 1862"/>
                      <a:gd name="T19" fmla="*/ 396 h 1164"/>
                      <a:gd name="T20" fmla="*/ 318 w 1862"/>
                      <a:gd name="T21" fmla="*/ 398 h 1164"/>
                      <a:gd name="T22" fmla="*/ 286 w 1862"/>
                      <a:gd name="T23" fmla="*/ 398 h 1164"/>
                      <a:gd name="T24" fmla="*/ 223 w 1862"/>
                      <a:gd name="T25" fmla="*/ 394 h 1164"/>
                      <a:gd name="T26" fmla="*/ 167 w 1862"/>
                      <a:gd name="T27" fmla="*/ 388 h 1164"/>
                      <a:gd name="T28" fmla="*/ 116 w 1862"/>
                      <a:gd name="T29" fmla="*/ 380 h 1164"/>
                      <a:gd name="T30" fmla="*/ 73 w 1862"/>
                      <a:gd name="T31" fmla="*/ 369 h 1164"/>
                      <a:gd name="T32" fmla="*/ 39 w 1862"/>
                      <a:gd name="T33" fmla="*/ 357 h 1164"/>
                      <a:gd name="T34" fmla="*/ 19 w 1862"/>
                      <a:gd name="T35" fmla="*/ 346 h 1164"/>
                      <a:gd name="T36" fmla="*/ 11 w 1862"/>
                      <a:gd name="T37" fmla="*/ 338 h 1164"/>
                      <a:gd name="T38" fmla="*/ 4 w 1862"/>
                      <a:gd name="T39" fmla="*/ 331 h 1164"/>
                      <a:gd name="T40" fmla="*/ 1 w 1862"/>
                      <a:gd name="T41" fmla="*/ 322 h 1164"/>
                      <a:gd name="T42" fmla="*/ 0 w 1862"/>
                      <a:gd name="T43" fmla="*/ 318 h 1164"/>
                      <a:gd name="T44" fmla="*/ 1 w 1862"/>
                      <a:gd name="T45" fmla="*/ 286 h 1164"/>
                      <a:gd name="T46" fmla="*/ 6 w 1862"/>
                      <a:gd name="T47" fmla="*/ 254 h 1164"/>
                      <a:gd name="T48" fmla="*/ 15 w 1862"/>
                      <a:gd name="T49" fmla="*/ 224 h 1164"/>
                      <a:gd name="T50" fmla="*/ 25 w 1862"/>
                      <a:gd name="T51" fmla="*/ 194 h 1164"/>
                      <a:gd name="T52" fmla="*/ 39 w 1862"/>
                      <a:gd name="T53" fmla="*/ 166 h 1164"/>
                      <a:gd name="T54" fmla="*/ 54 w 1862"/>
                      <a:gd name="T55" fmla="*/ 140 h 1164"/>
                      <a:gd name="T56" fmla="*/ 73 w 1862"/>
                      <a:gd name="T57" fmla="*/ 116 h 1164"/>
                      <a:gd name="T58" fmla="*/ 93 w 1862"/>
                      <a:gd name="T59" fmla="*/ 93 h 1164"/>
                      <a:gd name="T60" fmla="*/ 116 w 1862"/>
                      <a:gd name="T61" fmla="*/ 73 h 1164"/>
                      <a:gd name="T62" fmla="*/ 140 w 1862"/>
                      <a:gd name="T63" fmla="*/ 54 h 1164"/>
                      <a:gd name="T64" fmla="*/ 167 w 1862"/>
                      <a:gd name="T65" fmla="*/ 39 h 1164"/>
                      <a:gd name="T66" fmla="*/ 194 w 1862"/>
                      <a:gd name="T67" fmla="*/ 25 h 1164"/>
                      <a:gd name="T68" fmla="*/ 223 w 1862"/>
                      <a:gd name="T69" fmla="*/ 15 h 1164"/>
                      <a:gd name="T70" fmla="*/ 254 w 1862"/>
                      <a:gd name="T71" fmla="*/ 6 h 1164"/>
                      <a:gd name="T72" fmla="*/ 286 w 1862"/>
                      <a:gd name="T73" fmla="*/ 1 h 1164"/>
                      <a:gd name="T74" fmla="*/ 318 w 1862"/>
                      <a:gd name="T75" fmla="*/ 0 h 1164"/>
                      <a:gd name="T76" fmla="*/ 335 w 1862"/>
                      <a:gd name="T77" fmla="*/ 0 h 1164"/>
                      <a:gd name="T78" fmla="*/ 367 w 1862"/>
                      <a:gd name="T79" fmla="*/ 4 h 1164"/>
                      <a:gd name="T80" fmla="*/ 398 w 1862"/>
                      <a:gd name="T81" fmla="*/ 9 h 1164"/>
                      <a:gd name="T82" fmla="*/ 428 w 1862"/>
                      <a:gd name="T83" fmla="*/ 19 h 1164"/>
                      <a:gd name="T84" fmla="*/ 456 w 1862"/>
                      <a:gd name="T85" fmla="*/ 32 h 1164"/>
                      <a:gd name="T86" fmla="*/ 484 w 1862"/>
                      <a:gd name="T87" fmla="*/ 46 h 1164"/>
                      <a:gd name="T88" fmla="*/ 509 w 1862"/>
                      <a:gd name="T89" fmla="*/ 63 h 1164"/>
                      <a:gd name="T90" fmla="*/ 532 w 1862"/>
                      <a:gd name="T91" fmla="*/ 83 h 1164"/>
                      <a:gd name="T92" fmla="*/ 554 w 1862"/>
                      <a:gd name="T93" fmla="*/ 104 h 1164"/>
                      <a:gd name="T94" fmla="*/ 573 w 1862"/>
                      <a:gd name="T95" fmla="*/ 128 h 1164"/>
                      <a:gd name="T96" fmla="*/ 590 w 1862"/>
                      <a:gd name="T97" fmla="*/ 153 h 1164"/>
                      <a:gd name="T98" fmla="*/ 605 w 1862"/>
                      <a:gd name="T99" fmla="*/ 180 h 1164"/>
                      <a:gd name="T100" fmla="*/ 618 w 1862"/>
                      <a:gd name="T101" fmla="*/ 209 h 1164"/>
                      <a:gd name="T102" fmla="*/ 626 w 1862"/>
                      <a:gd name="T103" fmla="*/ 239 h 1164"/>
                      <a:gd name="T104" fmla="*/ 633 w 1862"/>
                      <a:gd name="T105" fmla="*/ 270 h 1164"/>
                      <a:gd name="T106" fmla="*/ 636 w 1862"/>
                      <a:gd name="T107" fmla="*/ 302 h 1164"/>
                      <a:gd name="T108" fmla="*/ 637 w 1862"/>
                      <a:gd name="T109" fmla="*/ 318 h 1164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w 1862"/>
                      <a:gd name="T166" fmla="*/ 0 h 1164"/>
                      <a:gd name="T167" fmla="*/ 1862 w 1862"/>
                      <a:gd name="T168" fmla="*/ 1164 h 1164"/>
                    </a:gdLst>
                    <a:ahLst/>
                    <a:cxnLst>
                      <a:cxn ang="T110">
                        <a:pos x="T0" y="T1"/>
                      </a:cxn>
                      <a:cxn ang="T111">
                        <a:pos x="T2" y="T3"/>
                      </a:cxn>
                      <a:cxn ang="T112">
                        <a:pos x="T4" y="T5"/>
                      </a:cxn>
                      <a:cxn ang="T113">
                        <a:pos x="T6" y="T7"/>
                      </a:cxn>
                      <a:cxn ang="T114">
                        <a:pos x="T8" y="T9"/>
                      </a:cxn>
                      <a:cxn ang="T115">
                        <a:pos x="T10" y="T11"/>
                      </a:cxn>
                      <a:cxn ang="T116">
                        <a:pos x="T12" y="T13"/>
                      </a:cxn>
                      <a:cxn ang="T117">
                        <a:pos x="T14" y="T15"/>
                      </a:cxn>
                      <a:cxn ang="T118">
                        <a:pos x="T16" y="T17"/>
                      </a:cxn>
                      <a:cxn ang="T119">
                        <a:pos x="T18" y="T19"/>
                      </a:cxn>
                      <a:cxn ang="T120">
                        <a:pos x="T20" y="T21"/>
                      </a:cxn>
                      <a:cxn ang="T121">
                        <a:pos x="T22" y="T23"/>
                      </a:cxn>
                      <a:cxn ang="T122">
                        <a:pos x="T24" y="T25"/>
                      </a:cxn>
                      <a:cxn ang="T123">
                        <a:pos x="T26" y="T27"/>
                      </a:cxn>
                      <a:cxn ang="T124">
                        <a:pos x="T28" y="T29"/>
                      </a:cxn>
                      <a:cxn ang="T125">
                        <a:pos x="T30" y="T31"/>
                      </a:cxn>
                      <a:cxn ang="T126">
                        <a:pos x="T32" y="T33"/>
                      </a:cxn>
                      <a:cxn ang="T127">
                        <a:pos x="T34" y="T35"/>
                      </a:cxn>
                      <a:cxn ang="T128">
                        <a:pos x="T36" y="T37"/>
                      </a:cxn>
                      <a:cxn ang="T129">
                        <a:pos x="T38" y="T39"/>
                      </a:cxn>
                      <a:cxn ang="T130">
                        <a:pos x="T40" y="T41"/>
                      </a:cxn>
                      <a:cxn ang="T131">
                        <a:pos x="T42" y="T43"/>
                      </a:cxn>
                      <a:cxn ang="T132">
                        <a:pos x="T44" y="T45"/>
                      </a:cxn>
                      <a:cxn ang="T133">
                        <a:pos x="T46" y="T47"/>
                      </a:cxn>
                      <a:cxn ang="T134">
                        <a:pos x="T48" y="T49"/>
                      </a:cxn>
                      <a:cxn ang="T135">
                        <a:pos x="T50" y="T51"/>
                      </a:cxn>
                      <a:cxn ang="T136">
                        <a:pos x="T52" y="T53"/>
                      </a:cxn>
                      <a:cxn ang="T137">
                        <a:pos x="T54" y="T55"/>
                      </a:cxn>
                      <a:cxn ang="T138">
                        <a:pos x="T56" y="T57"/>
                      </a:cxn>
                      <a:cxn ang="T139">
                        <a:pos x="T58" y="T59"/>
                      </a:cxn>
                      <a:cxn ang="T140">
                        <a:pos x="T60" y="T61"/>
                      </a:cxn>
                      <a:cxn ang="T141">
                        <a:pos x="T62" y="T63"/>
                      </a:cxn>
                      <a:cxn ang="T142">
                        <a:pos x="T64" y="T65"/>
                      </a:cxn>
                      <a:cxn ang="T143">
                        <a:pos x="T66" y="T67"/>
                      </a:cxn>
                      <a:cxn ang="T144">
                        <a:pos x="T68" y="T69"/>
                      </a:cxn>
                      <a:cxn ang="T145">
                        <a:pos x="T70" y="T71"/>
                      </a:cxn>
                      <a:cxn ang="T146">
                        <a:pos x="T72" y="T73"/>
                      </a:cxn>
                      <a:cxn ang="T147">
                        <a:pos x="T74" y="T75"/>
                      </a:cxn>
                      <a:cxn ang="T148">
                        <a:pos x="T76" y="T77"/>
                      </a:cxn>
                      <a:cxn ang="T149">
                        <a:pos x="T78" y="T79"/>
                      </a:cxn>
                      <a:cxn ang="T150">
                        <a:pos x="T80" y="T81"/>
                      </a:cxn>
                      <a:cxn ang="T151">
                        <a:pos x="T82" y="T83"/>
                      </a:cxn>
                      <a:cxn ang="T152">
                        <a:pos x="T84" y="T85"/>
                      </a:cxn>
                      <a:cxn ang="T153">
                        <a:pos x="T86" y="T87"/>
                      </a:cxn>
                      <a:cxn ang="T154">
                        <a:pos x="T88" y="T89"/>
                      </a:cxn>
                      <a:cxn ang="T155">
                        <a:pos x="T90" y="T91"/>
                      </a:cxn>
                      <a:cxn ang="T156">
                        <a:pos x="T92" y="T93"/>
                      </a:cxn>
                      <a:cxn ang="T157">
                        <a:pos x="T94" y="T95"/>
                      </a:cxn>
                      <a:cxn ang="T158">
                        <a:pos x="T96" y="T97"/>
                      </a:cxn>
                      <a:cxn ang="T159">
                        <a:pos x="T98" y="T99"/>
                      </a:cxn>
                      <a:cxn ang="T160">
                        <a:pos x="T100" y="T101"/>
                      </a:cxn>
                      <a:cxn ang="T161">
                        <a:pos x="T102" y="T103"/>
                      </a:cxn>
                      <a:cxn ang="T162">
                        <a:pos x="T104" y="T105"/>
                      </a:cxn>
                      <a:cxn ang="T163">
                        <a:pos x="T106" y="T107"/>
                      </a:cxn>
                      <a:cxn ang="T164">
                        <a:pos x="T108" y="T109"/>
                      </a:cxn>
                    </a:cxnLst>
                    <a:rect l="T165" t="T166" r="T167" b="T168"/>
                    <a:pathLst>
                      <a:path w="1862" h="1164">
                        <a:moveTo>
                          <a:pt x="1862" y="930"/>
                        </a:moveTo>
                        <a:lnTo>
                          <a:pt x="1862" y="930"/>
                        </a:lnTo>
                        <a:lnTo>
                          <a:pt x="1860" y="942"/>
                        </a:lnTo>
                        <a:lnTo>
                          <a:pt x="1856" y="954"/>
                        </a:lnTo>
                        <a:lnTo>
                          <a:pt x="1850" y="966"/>
                        </a:lnTo>
                        <a:lnTo>
                          <a:pt x="1842" y="978"/>
                        </a:lnTo>
                        <a:lnTo>
                          <a:pt x="1832" y="988"/>
                        </a:lnTo>
                        <a:lnTo>
                          <a:pt x="1820" y="1000"/>
                        </a:lnTo>
                        <a:lnTo>
                          <a:pt x="1806" y="1010"/>
                        </a:lnTo>
                        <a:lnTo>
                          <a:pt x="1788" y="1020"/>
                        </a:lnTo>
                        <a:lnTo>
                          <a:pt x="1750" y="1042"/>
                        </a:lnTo>
                        <a:lnTo>
                          <a:pt x="1702" y="1060"/>
                        </a:lnTo>
                        <a:lnTo>
                          <a:pt x="1650" y="1078"/>
                        </a:lnTo>
                        <a:lnTo>
                          <a:pt x="1588" y="1094"/>
                        </a:lnTo>
                        <a:lnTo>
                          <a:pt x="1522" y="1110"/>
                        </a:lnTo>
                        <a:lnTo>
                          <a:pt x="1452" y="1124"/>
                        </a:lnTo>
                        <a:lnTo>
                          <a:pt x="1374" y="1134"/>
                        </a:lnTo>
                        <a:lnTo>
                          <a:pt x="1294" y="1144"/>
                        </a:lnTo>
                        <a:lnTo>
                          <a:pt x="1208" y="1152"/>
                        </a:lnTo>
                        <a:lnTo>
                          <a:pt x="1118" y="1158"/>
                        </a:lnTo>
                        <a:lnTo>
                          <a:pt x="1026" y="1162"/>
                        </a:lnTo>
                        <a:lnTo>
                          <a:pt x="930" y="1164"/>
                        </a:lnTo>
                        <a:lnTo>
                          <a:pt x="836" y="1162"/>
                        </a:lnTo>
                        <a:lnTo>
                          <a:pt x="744" y="1158"/>
                        </a:lnTo>
                        <a:lnTo>
                          <a:pt x="654" y="1152"/>
                        </a:lnTo>
                        <a:lnTo>
                          <a:pt x="568" y="1144"/>
                        </a:lnTo>
                        <a:lnTo>
                          <a:pt x="488" y="1134"/>
                        </a:lnTo>
                        <a:lnTo>
                          <a:pt x="410" y="1124"/>
                        </a:lnTo>
                        <a:lnTo>
                          <a:pt x="338" y="1110"/>
                        </a:lnTo>
                        <a:lnTo>
                          <a:pt x="272" y="1094"/>
                        </a:lnTo>
                        <a:lnTo>
                          <a:pt x="212" y="1078"/>
                        </a:lnTo>
                        <a:lnTo>
                          <a:pt x="158" y="1060"/>
                        </a:lnTo>
                        <a:lnTo>
                          <a:pt x="112" y="1042"/>
                        </a:lnTo>
                        <a:lnTo>
                          <a:pt x="74" y="1020"/>
                        </a:lnTo>
                        <a:lnTo>
                          <a:pt x="56" y="1010"/>
                        </a:lnTo>
                        <a:lnTo>
                          <a:pt x="42" y="1000"/>
                        </a:lnTo>
                        <a:lnTo>
                          <a:pt x="30" y="988"/>
                        </a:lnTo>
                        <a:lnTo>
                          <a:pt x="18" y="978"/>
                        </a:lnTo>
                        <a:lnTo>
                          <a:pt x="10" y="966"/>
                        </a:lnTo>
                        <a:lnTo>
                          <a:pt x="4" y="954"/>
                        </a:lnTo>
                        <a:lnTo>
                          <a:pt x="2" y="942"/>
                        </a:lnTo>
                        <a:lnTo>
                          <a:pt x="0" y="930"/>
                        </a:lnTo>
                        <a:lnTo>
                          <a:pt x="2" y="882"/>
                        </a:lnTo>
                        <a:lnTo>
                          <a:pt x="4" y="836"/>
                        </a:lnTo>
                        <a:lnTo>
                          <a:pt x="10" y="788"/>
                        </a:lnTo>
                        <a:lnTo>
                          <a:pt x="18" y="742"/>
                        </a:lnTo>
                        <a:lnTo>
                          <a:pt x="30" y="698"/>
                        </a:lnTo>
                        <a:lnTo>
                          <a:pt x="42" y="654"/>
                        </a:lnTo>
                        <a:lnTo>
                          <a:pt x="56" y="610"/>
                        </a:lnTo>
                        <a:lnTo>
                          <a:pt x="74" y="568"/>
                        </a:lnTo>
                        <a:lnTo>
                          <a:pt x="92" y="526"/>
                        </a:lnTo>
                        <a:lnTo>
                          <a:pt x="112" y="486"/>
                        </a:lnTo>
                        <a:lnTo>
                          <a:pt x="134" y="448"/>
                        </a:lnTo>
                        <a:lnTo>
                          <a:pt x="158" y="410"/>
                        </a:lnTo>
                        <a:lnTo>
                          <a:pt x="184" y="374"/>
                        </a:lnTo>
                        <a:lnTo>
                          <a:pt x="212" y="338"/>
                        </a:lnTo>
                        <a:lnTo>
                          <a:pt x="242" y="304"/>
                        </a:lnTo>
                        <a:lnTo>
                          <a:pt x="272" y="272"/>
                        </a:lnTo>
                        <a:lnTo>
                          <a:pt x="304" y="242"/>
                        </a:lnTo>
                        <a:lnTo>
                          <a:pt x="338" y="212"/>
                        </a:lnTo>
                        <a:lnTo>
                          <a:pt x="374" y="184"/>
                        </a:lnTo>
                        <a:lnTo>
                          <a:pt x="410" y="158"/>
                        </a:lnTo>
                        <a:lnTo>
                          <a:pt x="448" y="134"/>
                        </a:lnTo>
                        <a:lnTo>
                          <a:pt x="488" y="112"/>
                        </a:lnTo>
                        <a:lnTo>
                          <a:pt x="528" y="92"/>
                        </a:lnTo>
                        <a:lnTo>
                          <a:pt x="568" y="72"/>
                        </a:lnTo>
                        <a:lnTo>
                          <a:pt x="610" y="56"/>
                        </a:lnTo>
                        <a:lnTo>
                          <a:pt x="654" y="42"/>
                        </a:lnTo>
                        <a:lnTo>
                          <a:pt x="698" y="28"/>
                        </a:lnTo>
                        <a:lnTo>
                          <a:pt x="744" y="18"/>
                        </a:lnTo>
                        <a:lnTo>
                          <a:pt x="790" y="10"/>
                        </a:lnTo>
                        <a:lnTo>
                          <a:pt x="836" y="4"/>
                        </a:lnTo>
                        <a:lnTo>
                          <a:pt x="882" y="0"/>
                        </a:lnTo>
                        <a:lnTo>
                          <a:pt x="930" y="0"/>
                        </a:lnTo>
                        <a:lnTo>
                          <a:pt x="978" y="0"/>
                        </a:lnTo>
                        <a:lnTo>
                          <a:pt x="1026" y="4"/>
                        </a:lnTo>
                        <a:lnTo>
                          <a:pt x="1072" y="10"/>
                        </a:lnTo>
                        <a:lnTo>
                          <a:pt x="1118" y="18"/>
                        </a:lnTo>
                        <a:lnTo>
                          <a:pt x="1164" y="28"/>
                        </a:lnTo>
                        <a:lnTo>
                          <a:pt x="1208" y="42"/>
                        </a:lnTo>
                        <a:lnTo>
                          <a:pt x="1250" y="56"/>
                        </a:lnTo>
                        <a:lnTo>
                          <a:pt x="1294" y="72"/>
                        </a:lnTo>
                        <a:lnTo>
                          <a:pt x="1334" y="92"/>
                        </a:lnTo>
                        <a:lnTo>
                          <a:pt x="1374" y="112"/>
                        </a:lnTo>
                        <a:lnTo>
                          <a:pt x="1414" y="134"/>
                        </a:lnTo>
                        <a:lnTo>
                          <a:pt x="1452" y="158"/>
                        </a:lnTo>
                        <a:lnTo>
                          <a:pt x="1488" y="184"/>
                        </a:lnTo>
                        <a:lnTo>
                          <a:pt x="1522" y="212"/>
                        </a:lnTo>
                        <a:lnTo>
                          <a:pt x="1556" y="242"/>
                        </a:lnTo>
                        <a:lnTo>
                          <a:pt x="1588" y="272"/>
                        </a:lnTo>
                        <a:lnTo>
                          <a:pt x="1620" y="304"/>
                        </a:lnTo>
                        <a:lnTo>
                          <a:pt x="1650" y="338"/>
                        </a:lnTo>
                        <a:lnTo>
                          <a:pt x="1676" y="374"/>
                        </a:lnTo>
                        <a:lnTo>
                          <a:pt x="1702" y="410"/>
                        </a:lnTo>
                        <a:lnTo>
                          <a:pt x="1726" y="448"/>
                        </a:lnTo>
                        <a:lnTo>
                          <a:pt x="1750" y="486"/>
                        </a:lnTo>
                        <a:lnTo>
                          <a:pt x="1770" y="526"/>
                        </a:lnTo>
                        <a:lnTo>
                          <a:pt x="1788" y="568"/>
                        </a:lnTo>
                        <a:lnTo>
                          <a:pt x="1806" y="610"/>
                        </a:lnTo>
                        <a:lnTo>
                          <a:pt x="1820" y="654"/>
                        </a:lnTo>
                        <a:lnTo>
                          <a:pt x="1832" y="698"/>
                        </a:lnTo>
                        <a:lnTo>
                          <a:pt x="1842" y="742"/>
                        </a:lnTo>
                        <a:lnTo>
                          <a:pt x="1850" y="788"/>
                        </a:lnTo>
                        <a:lnTo>
                          <a:pt x="1856" y="836"/>
                        </a:lnTo>
                        <a:lnTo>
                          <a:pt x="1860" y="882"/>
                        </a:lnTo>
                        <a:lnTo>
                          <a:pt x="1862" y="93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EAEAEA"/>
                      </a:gs>
                      <a:gs pos="100000">
                        <a:srgbClr val="B2B2B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</a:endParaRPr>
                  </a:p>
                </p:txBody>
              </p:sp>
              <p:sp>
                <p:nvSpPr>
                  <p:cNvPr id="23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1835" y="2976"/>
                    <a:ext cx="183" cy="18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ysClr val="window" lastClr="FFFFFF">
                          <a:alpha val="50000"/>
                        </a:sysClr>
                      </a:gs>
                      <a:gs pos="100000">
                        <a:srgbClr val="67ABF5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eaLnBrk="1" fontAlgn="auto" hangingPunct="1">
                      <a:spcBef>
                        <a:spcPts val="0"/>
                      </a:spcBef>
                      <a:spcAft>
                        <a:spcPts val="0"/>
                      </a:spcAft>
                      <a:buFontTx/>
                      <a:buNone/>
                      <a:defRPr/>
                    </a:pPr>
                    <a:endParaRPr lang="zh-CN" altLang="en-US" kern="0">
                      <a:solidFill>
                        <a:sysClr val="windowText" lastClr="000000"/>
                      </a:solidFill>
                      <a:latin typeface="微软雅黑" pitchFamily="34" charset="-122"/>
                    </a:endParaRPr>
                  </a:p>
                </p:txBody>
              </p:sp>
            </p:grpSp>
          </p:grpSp>
          <p:sp>
            <p:nvSpPr>
              <p:cNvPr id="19" name="Freeform 33"/>
              <p:cNvSpPr>
                <a:spLocks/>
              </p:cNvSpPr>
              <p:nvPr/>
            </p:nvSpPr>
            <p:spPr bwMode="auto">
              <a:xfrm>
                <a:off x="2928467" y="2992831"/>
                <a:ext cx="2917825" cy="1054100"/>
              </a:xfrm>
              <a:custGeom>
                <a:avLst/>
                <a:gdLst>
                  <a:gd name="T0" fmla="*/ 0 w 4756"/>
                  <a:gd name="T1" fmla="*/ 705029702 h 1576"/>
                  <a:gd name="T2" fmla="*/ 18819235 w 4756"/>
                  <a:gd name="T3" fmla="*/ 654031595 h 1576"/>
                  <a:gd name="T4" fmla="*/ 40649548 w 4756"/>
                  <a:gd name="T5" fmla="*/ 603927734 h 1576"/>
                  <a:gd name="T6" fmla="*/ 63986013 w 4756"/>
                  <a:gd name="T7" fmla="*/ 555613702 h 1576"/>
                  <a:gd name="T8" fmla="*/ 89580172 w 4756"/>
                  <a:gd name="T9" fmla="*/ 509088832 h 1576"/>
                  <a:gd name="T10" fmla="*/ 116679871 w 4756"/>
                  <a:gd name="T11" fmla="*/ 463458876 h 1576"/>
                  <a:gd name="T12" fmla="*/ 145285722 w 4756"/>
                  <a:gd name="T13" fmla="*/ 420512327 h 1576"/>
                  <a:gd name="T14" fmla="*/ 176149267 w 4756"/>
                  <a:gd name="T15" fmla="*/ 378461362 h 1576"/>
                  <a:gd name="T16" fmla="*/ 207765582 w 4756"/>
                  <a:gd name="T17" fmla="*/ 338199558 h 1576"/>
                  <a:gd name="T18" fmla="*/ 224326509 w 4756"/>
                  <a:gd name="T19" fmla="*/ 318516113 h 1576"/>
                  <a:gd name="T20" fmla="*/ 258954515 w 4756"/>
                  <a:gd name="T21" fmla="*/ 281832630 h 1576"/>
                  <a:gd name="T22" fmla="*/ 295087446 w 4756"/>
                  <a:gd name="T23" fmla="*/ 246044731 h 1576"/>
                  <a:gd name="T24" fmla="*/ 332726530 w 4756"/>
                  <a:gd name="T25" fmla="*/ 212940239 h 1576"/>
                  <a:gd name="T26" fmla="*/ 371117769 w 4756"/>
                  <a:gd name="T27" fmla="*/ 181625577 h 1576"/>
                  <a:gd name="T28" fmla="*/ 411014547 w 4756"/>
                  <a:gd name="T29" fmla="*/ 152994990 h 1576"/>
                  <a:gd name="T30" fmla="*/ 452417478 w 4756"/>
                  <a:gd name="T31" fmla="*/ 126153564 h 1576"/>
                  <a:gd name="T32" fmla="*/ 495325334 w 4756"/>
                  <a:gd name="T33" fmla="*/ 101996883 h 1576"/>
                  <a:gd name="T34" fmla="*/ 517155647 w 4756"/>
                  <a:gd name="T35" fmla="*/ 90365665 h 1576"/>
                  <a:gd name="T36" fmla="*/ 560816885 w 4756"/>
                  <a:gd name="T37" fmla="*/ 69787306 h 1576"/>
                  <a:gd name="T38" fmla="*/ 605983049 w 4756"/>
                  <a:gd name="T39" fmla="*/ 51893022 h 1576"/>
                  <a:gd name="T40" fmla="*/ 651902596 w 4756"/>
                  <a:gd name="T41" fmla="*/ 35788568 h 1576"/>
                  <a:gd name="T42" fmla="*/ 699327069 w 4756"/>
                  <a:gd name="T43" fmla="*/ 23262435 h 1576"/>
                  <a:gd name="T44" fmla="*/ 746752155 w 4756"/>
                  <a:gd name="T45" fmla="*/ 13420378 h 1576"/>
                  <a:gd name="T46" fmla="*/ 795682166 w 4756"/>
                  <a:gd name="T47" fmla="*/ 5368151 h 1576"/>
                  <a:gd name="T48" fmla="*/ 845365560 w 4756"/>
                  <a:gd name="T49" fmla="*/ 894915 h 1576"/>
                  <a:gd name="T50" fmla="*/ 895048954 w 4756"/>
                  <a:gd name="T51" fmla="*/ 0 h 1576"/>
                  <a:gd name="T52" fmla="*/ 919890344 w 4756"/>
                  <a:gd name="T53" fmla="*/ 0 h 1576"/>
                  <a:gd name="T54" fmla="*/ 969573125 w 4756"/>
                  <a:gd name="T55" fmla="*/ 3578991 h 1576"/>
                  <a:gd name="T56" fmla="*/ 1018503749 w 4756"/>
                  <a:gd name="T57" fmla="*/ 8947142 h 1576"/>
                  <a:gd name="T58" fmla="*/ 1066680991 w 4756"/>
                  <a:gd name="T59" fmla="*/ 17894284 h 1576"/>
                  <a:gd name="T60" fmla="*/ 1114858846 w 4756"/>
                  <a:gd name="T61" fmla="*/ 29525502 h 1576"/>
                  <a:gd name="T62" fmla="*/ 1160777780 w 4756"/>
                  <a:gd name="T63" fmla="*/ 43840795 h 1576"/>
                  <a:gd name="T64" fmla="*/ 1206697327 w 4756"/>
                  <a:gd name="T65" fmla="*/ 60840164 h 1576"/>
                  <a:gd name="T66" fmla="*/ 1251110721 w 4756"/>
                  <a:gd name="T67" fmla="*/ 79628694 h 1576"/>
                  <a:gd name="T68" fmla="*/ 1272941648 w 4756"/>
                  <a:gd name="T69" fmla="*/ 90365665 h 1576"/>
                  <a:gd name="T70" fmla="*/ 1316602273 w 4756"/>
                  <a:gd name="T71" fmla="*/ 113628101 h 1576"/>
                  <a:gd name="T72" fmla="*/ 1358004590 w 4756"/>
                  <a:gd name="T73" fmla="*/ 139574612 h 1576"/>
                  <a:gd name="T74" fmla="*/ 1398654751 w 4756"/>
                  <a:gd name="T75" fmla="*/ 167310284 h 1576"/>
                  <a:gd name="T76" fmla="*/ 1438551529 w 4756"/>
                  <a:gd name="T77" fmla="*/ 196835785 h 1576"/>
                  <a:gd name="T78" fmla="*/ 1476190613 w 4756"/>
                  <a:gd name="T79" fmla="*/ 229045362 h 1576"/>
                  <a:gd name="T80" fmla="*/ 1513076314 w 4756"/>
                  <a:gd name="T81" fmla="*/ 263939015 h 1576"/>
                  <a:gd name="T82" fmla="*/ 1548456476 w 4756"/>
                  <a:gd name="T83" fmla="*/ 299726914 h 1576"/>
                  <a:gd name="T84" fmla="*/ 1582331712 w 4756"/>
                  <a:gd name="T85" fmla="*/ 338199558 h 1576"/>
                  <a:gd name="T86" fmla="*/ 1598139870 w 4756"/>
                  <a:gd name="T87" fmla="*/ 357883002 h 1576"/>
                  <a:gd name="T88" fmla="*/ 1629756184 w 4756"/>
                  <a:gd name="T89" fmla="*/ 399039721 h 1576"/>
                  <a:gd name="T90" fmla="*/ 1659867574 w 4756"/>
                  <a:gd name="T91" fmla="*/ 441985601 h 1576"/>
                  <a:gd name="T92" fmla="*/ 1687720042 w 4756"/>
                  <a:gd name="T93" fmla="*/ 485826396 h 1576"/>
                  <a:gd name="T94" fmla="*/ 1713314202 w 4756"/>
                  <a:gd name="T95" fmla="*/ 532351267 h 1576"/>
                  <a:gd name="T96" fmla="*/ 1738155592 w 4756"/>
                  <a:gd name="T97" fmla="*/ 579770383 h 1576"/>
                  <a:gd name="T98" fmla="*/ 1760739287 w 4756"/>
                  <a:gd name="T99" fmla="*/ 628979330 h 1576"/>
                  <a:gd name="T100" fmla="*/ 1781064061 w 4756"/>
                  <a:gd name="T101" fmla="*/ 679083191 h 1576"/>
                  <a:gd name="T102" fmla="*/ 0 w 4756"/>
                  <a:gd name="T103" fmla="*/ 705029702 h 157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4756"/>
                  <a:gd name="T157" fmla="*/ 0 h 1576"/>
                  <a:gd name="T158" fmla="*/ 4756 w 4756"/>
                  <a:gd name="T159" fmla="*/ 1576 h 157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4756" h="1576">
                    <a:moveTo>
                      <a:pt x="0" y="1576"/>
                    </a:moveTo>
                    <a:lnTo>
                      <a:pt x="0" y="1576"/>
                    </a:lnTo>
                    <a:lnTo>
                      <a:pt x="24" y="1518"/>
                    </a:lnTo>
                    <a:lnTo>
                      <a:pt x="50" y="1462"/>
                    </a:lnTo>
                    <a:lnTo>
                      <a:pt x="78" y="1406"/>
                    </a:lnTo>
                    <a:lnTo>
                      <a:pt x="108" y="1350"/>
                    </a:lnTo>
                    <a:lnTo>
                      <a:pt x="138" y="1296"/>
                    </a:lnTo>
                    <a:lnTo>
                      <a:pt x="170" y="1242"/>
                    </a:lnTo>
                    <a:lnTo>
                      <a:pt x="204" y="1190"/>
                    </a:lnTo>
                    <a:lnTo>
                      <a:pt x="238" y="1138"/>
                    </a:lnTo>
                    <a:lnTo>
                      <a:pt x="272" y="1086"/>
                    </a:lnTo>
                    <a:lnTo>
                      <a:pt x="310" y="1036"/>
                    </a:lnTo>
                    <a:lnTo>
                      <a:pt x="348" y="988"/>
                    </a:lnTo>
                    <a:lnTo>
                      <a:pt x="386" y="940"/>
                    </a:lnTo>
                    <a:lnTo>
                      <a:pt x="426" y="892"/>
                    </a:lnTo>
                    <a:lnTo>
                      <a:pt x="468" y="846"/>
                    </a:lnTo>
                    <a:lnTo>
                      <a:pt x="510" y="800"/>
                    </a:lnTo>
                    <a:lnTo>
                      <a:pt x="552" y="756"/>
                    </a:lnTo>
                    <a:lnTo>
                      <a:pt x="596" y="712"/>
                    </a:lnTo>
                    <a:lnTo>
                      <a:pt x="642" y="670"/>
                    </a:lnTo>
                    <a:lnTo>
                      <a:pt x="688" y="630"/>
                    </a:lnTo>
                    <a:lnTo>
                      <a:pt x="736" y="590"/>
                    </a:lnTo>
                    <a:lnTo>
                      <a:pt x="784" y="550"/>
                    </a:lnTo>
                    <a:lnTo>
                      <a:pt x="834" y="512"/>
                    </a:lnTo>
                    <a:lnTo>
                      <a:pt x="884" y="476"/>
                    </a:lnTo>
                    <a:lnTo>
                      <a:pt x="934" y="440"/>
                    </a:lnTo>
                    <a:lnTo>
                      <a:pt x="986" y="406"/>
                    </a:lnTo>
                    <a:lnTo>
                      <a:pt x="1040" y="374"/>
                    </a:lnTo>
                    <a:lnTo>
                      <a:pt x="1092" y="342"/>
                    </a:lnTo>
                    <a:lnTo>
                      <a:pt x="1148" y="312"/>
                    </a:lnTo>
                    <a:lnTo>
                      <a:pt x="1202" y="282"/>
                    </a:lnTo>
                    <a:lnTo>
                      <a:pt x="1258" y="254"/>
                    </a:lnTo>
                    <a:lnTo>
                      <a:pt x="1316" y="228"/>
                    </a:lnTo>
                    <a:lnTo>
                      <a:pt x="1374" y="202"/>
                    </a:lnTo>
                    <a:lnTo>
                      <a:pt x="1432" y="178"/>
                    </a:lnTo>
                    <a:lnTo>
                      <a:pt x="1490" y="156"/>
                    </a:lnTo>
                    <a:lnTo>
                      <a:pt x="1550" y="136"/>
                    </a:lnTo>
                    <a:lnTo>
                      <a:pt x="1610" y="116"/>
                    </a:lnTo>
                    <a:lnTo>
                      <a:pt x="1672" y="98"/>
                    </a:lnTo>
                    <a:lnTo>
                      <a:pt x="1732" y="80"/>
                    </a:lnTo>
                    <a:lnTo>
                      <a:pt x="1794" y="66"/>
                    </a:lnTo>
                    <a:lnTo>
                      <a:pt x="1858" y="52"/>
                    </a:lnTo>
                    <a:lnTo>
                      <a:pt x="1922" y="40"/>
                    </a:lnTo>
                    <a:lnTo>
                      <a:pt x="1984" y="30"/>
                    </a:lnTo>
                    <a:lnTo>
                      <a:pt x="2050" y="20"/>
                    </a:lnTo>
                    <a:lnTo>
                      <a:pt x="2114" y="12"/>
                    </a:lnTo>
                    <a:lnTo>
                      <a:pt x="2180" y="8"/>
                    </a:lnTo>
                    <a:lnTo>
                      <a:pt x="2246" y="2"/>
                    </a:lnTo>
                    <a:lnTo>
                      <a:pt x="2312" y="0"/>
                    </a:lnTo>
                    <a:lnTo>
                      <a:pt x="2378" y="0"/>
                    </a:lnTo>
                    <a:lnTo>
                      <a:pt x="2444" y="0"/>
                    </a:lnTo>
                    <a:lnTo>
                      <a:pt x="2510" y="2"/>
                    </a:lnTo>
                    <a:lnTo>
                      <a:pt x="2576" y="8"/>
                    </a:lnTo>
                    <a:lnTo>
                      <a:pt x="2642" y="12"/>
                    </a:lnTo>
                    <a:lnTo>
                      <a:pt x="2706" y="20"/>
                    </a:lnTo>
                    <a:lnTo>
                      <a:pt x="2772" y="30"/>
                    </a:lnTo>
                    <a:lnTo>
                      <a:pt x="2834" y="40"/>
                    </a:lnTo>
                    <a:lnTo>
                      <a:pt x="2898" y="52"/>
                    </a:lnTo>
                    <a:lnTo>
                      <a:pt x="2962" y="66"/>
                    </a:lnTo>
                    <a:lnTo>
                      <a:pt x="3024" y="80"/>
                    </a:lnTo>
                    <a:lnTo>
                      <a:pt x="3084" y="98"/>
                    </a:lnTo>
                    <a:lnTo>
                      <a:pt x="3146" y="116"/>
                    </a:lnTo>
                    <a:lnTo>
                      <a:pt x="3206" y="136"/>
                    </a:lnTo>
                    <a:lnTo>
                      <a:pt x="3266" y="156"/>
                    </a:lnTo>
                    <a:lnTo>
                      <a:pt x="3324" y="178"/>
                    </a:lnTo>
                    <a:lnTo>
                      <a:pt x="3382" y="202"/>
                    </a:lnTo>
                    <a:lnTo>
                      <a:pt x="3440" y="228"/>
                    </a:lnTo>
                    <a:lnTo>
                      <a:pt x="3498" y="254"/>
                    </a:lnTo>
                    <a:lnTo>
                      <a:pt x="3554" y="282"/>
                    </a:lnTo>
                    <a:lnTo>
                      <a:pt x="3608" y="312"/>
                    </a:lnTo>
                    <a:lnTo>
                      <a:pt x="3664" y="342"/>
                    </a:lnTo>
                    <a:lnTo>
                      <a:pt x="3716" y="374"/>
                    </a:lnTo>
                    <a:lnTo>
                      <a:pt x="3770" y="406"/>
                    </a:lnTo>
                    <a:lnTo>
                      <a:pt x="3822" y="440"/>
                    </a:lnTo>
                    <a:lnTo>
                      <a:pt x="3872" y="476"/>
                    </a:lnTo>
                    <a:lnTo>
                      <a:pt x="3922" y="512"/>
                    </a:lnTo>
                    <a:lnTo>
                      <a:pt x="3972" y="550"/>
                    </a:lnTo>
                    <a:lnTo>
                      <a:pt x="4020" y="590"/>
                    </a:lnTo>
                    <a:lnTo>
                      <a:pt x="4068" y="630"/>
                    </a:lnTo>
                    <a:lnTo>
                      <a:pt x="4114" y="670"/>
                    </a:lnTo>
                    <a:lnTo>
                      <a:pt x="4160" y="712"/>
                    </a:lnTo>
                    <a:lnTo>
                      <a:pt x="4204" y="756"/>
                    </a:lnTo>
                    <a:lnTo>
                      <a:pt x="4246" y="800"/>
                    </a:lnTo>
                    <a:lnTo>
                      <a:pt x="4288" y="846"/>
                    </a:lnTo>
                    <a:lnTo>
                      <a:pt x="4330" y="892"/>
                    </a:lnTo>
                    <a:lnTo>
                      <a:pt x="4370" y="940"/>
                    </a:lnTo>
                    <a:lnTo>
                      <a:pt x="4410" y="988"/>
                    </a:lnTo>
                    <a:lnTo>
                      <a:pt x="4446" y="1036"/>
                    </a:lnTo>
                    <a:lnTo>
                      <a:pt x="4484" y="1086"/>
                    </a:lnTo>
                    <a:lnTo>
                      <a:pt x="4518" y="1138"/>
                    </a:lnTo>
                    <a:lnTo>
                      <a:pt x="4552" y="1190"/>
                    </a:lnTo>
                    <a:lnTo>
                      <a:pt x="4586" y="1242"/>
                    </a:lnTo>
                    <a:lnTo>
                      <a:pt x="4618" y="1296"/>
                    </a:lnTo>
                    <a:lnTo>
                      <a:pt x="4648" y="1350"/>
                    </a:lnTo>
                    <a:lnTo>
                      <a:pt x="4678" y="1406"/>
                    </a:lnTo>
                    <a:lnTo>
                      <a:pt x="4706" y="1462"/>
                    </a:lnTo>
                    <a:lnTo>
                      <a:pt x="4732" y="1518"/>
                    </a:lnTo>
                    <a:lnTo>
                      <a:pt x="4756" y="1576"/>
                    </a:lnTo>
                    <a:lnTo>
                      <a:pt x="0" y="157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767676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buFontTx/>
                  <a:buNone/>
                  <a:defRPr/>
                </a:pPr>
                <a:endParaRPr lang="zh-CN" altLang="en-US" kern="0">
                  <a:solidFill>
                    <a:sysClr val="windowText" lastClr="000000"/>
                  </a:solidFill>
                </a:endParaRPr>
              </a:p>
            </p:txBody>
          </p:sp>
        </p:grpSp>
      </p:grpSp>
      <p:sp>
        <p:nvSpPr>
          <p:cNvPr id="25" name="矩形 24"/>
          <p:cNvSpPr/>
          <p:nvPr/>
        </p:nvSpPr>
        <p:spPr>
          <a:xfrm>
            <a:off x="3103807" y="1463980"/>
            <a:ext cx="3700441" cy="501646"/>
          </a:xfrm>
          <a:prstGeom prst="rect">
            <a:avLst/>
          </a:prstGeom>
          <a:gradFill>
            <a:gsLst>
              <a:gs pos="33000">
                <a:srgbClr val="F9F9F9"/>
              </a:gs>
              <a:gs pos="100000">
                <a:srgbClr val="D7D7D7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rgbClr val="EEECE1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000" b="1" kern="0" dirty="0">
                <a:solidFill>
                  <a:srgbClr val="EEECE1">
                    <a:lumMod val="50000"/>
                  </a:srgb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向量的内积、长度及正交性</a:t>
            </a:r>
          </a:p>
        </p:txBody>
      </p:sp>
      <p:sp>
        <p:nvSpPr>
          <p:cNvPr id="26" name="AutoShape 4"/>
          <p:cNvSpPr>
            <a:spLocks noChangeArrowheads="1"/>
          </p:cNvSpPr>
          <p:nvPr/>
        </p:nvSpPr>
        <p:spPr bwMode="auto">
          <a:xfrm>
            <a:off x="2987824" y="1475439"/>
            <a:ext cx="486970" cy="566582"/>
          </a:xfrm>
          <a:prstGeom prst="hexagon">
            <a:avLst>
              <a:gd name="adj" fmla="val 28657"/>
              <a:gd name="vf" fmla="val 115470"/>
            </a:avLst>
          </a:prstGeom>
          <a:gradFill>
            <a:gsLst>
              <a:gs pos="33000">
                <a:srgbClr val="6DAA2D">
                  <a:lumMod val="60000"/>
                  <a:lumOff val="40000"/>
                </a:srgbClr>
              </a:gs>
              <a:gs pos="100000">
                <a:srgbClr val="6DAA2D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  <a:extLst/>
        </p:spPr>
        <p:txBody>
          <a:bodyPr anchor="ctr"/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kern="0" dirty="0">
                <a:solidFill>
                  <a:srgbClr val="F9F9F9"/>
                </a:solidFill>
                <a:latin typeface="微软雅黑" pitchFamily="34" charset="-122"/>
                <a:ea typeface="微软雅黑" pitchFamily="34" charset="-122"/>
              </a:rPr>
              <a:t>1</a:t>
            </a:r>
          </a:p>
        </p:txBody>
      </p:sp>
      <p:sp>
        <p:nvSpPr>
          <p:cNvPr id="27" name="矩形 26"/>
          <p:cNvSpPr/>
          <p:nvPr/>
        </p:nvSpPr>
        <p:spPr>
          <a:xfrm>
            <a:off x="3563249" y="2153152"/>
            <a:ext cx="3603296" cy="501646"/>
          </a:xfrm>
          <a:prstGeom prst="rect">
            <a:avLst/>
          </a:prstGeom>
          <a:gradFill>
            <a:gsLst>
              <a:gs pos="33000">
                <a:srgbClr val="F9F9F9"/>
              </a:gs>
              <a:gs pos="100000">
                <a:srgbClr val="D7D7D7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spc="200" dirty="0">
                <a:solidFill>
                  <a:srgbClr val="EEECE1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000" b="1" kern="0" dirty="0">
                <a:solidFill>
                  <a:srgbClr val="0E8A27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方阵的特征值与特征向量</a:t>
            </a:r>
          </a:p>
        </p:txBody>
      </p:sp>
      <p:sp>
        <p:nvSpPr>
          <p:cNvPr id="28" name="AutoShape 4"/>
          <p:cNvSpPr>
            <a:spLocks noChangeArrowheads="1"/>
          </p:cNvSpPr>
          <p:nvPr/>
        </p:nvSpPr>
        <p:spPr bwMode="auto">
          <a:xfrm>
            <a:off x="3436958" y="2114029"/>
            <a:ext cx="486970" cy="566582"/>
          </a:xfrm>
          <a:prstGeom prst="hexagon">
            <a:avLst>
              <a:gd name="adj" fmla="val 28657"/>
              <a:gd name="vf" fmla="val 115470"/>
            </a:avLst>
          </a:prstGeom>
          <a:gradFill>
            <a:gsLst>
              <a:gs pos="33000">
                <a:srgbClr val="6DAA2D">
                  <a:lumMod val="60000"/>
                  <a:lumOff val="40000"/>
                </a:srgbClr>
              </a:gs>
              <a:gs pos="100000">
                <a:srgbClr val="6DAA2D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  <a:extLst/>
        </p:spPr>
        <p:txBody>
          <a:bodyPr anchor="ctr"/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kern="0" dirty="0">
                <a:solidFill>
                  <a:srgbClr val="F9F9F9"/>
                </a:solidFill>
                <a:latin typeface="微软雅黑" pitchFamily="34" charset="-122"/>
                <a:ea typeface="微软雅黑" pitchFamily="34" charset="-122"/>
              </a:rPr>
              <a:t>2</a:t>
            </a:r>
          </a:p>
        </p:txBody>
      </p:sp>
      <p:sp>
        <p:nvSpPr>
          <p:cNvPr id="29" name="矩形 28"/>
          <p:cNvSpPr/>
          <p:nvPr/>
        </p:nvSpPr>
        <p:spPr>
          <a:xfrm>
            <a:off x="3822968" y="2807767"/>
            <a:ext cx="3485336" cy="501646"/>
          </a:xfrm>
          <a:prstGeom prst="rect">
            <a:avLst/>
          </a:prstGeom>
          <a:gradFill>
            <a:gsLst>
              <a:gs pos="33000">
                <a:srgbClr val="F9F9F9"/>
              </a:gs>
              <a:gs pos="100000">
                <a:srgbClr val="D7D7D7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ysClr val="window" lastClr="FFFFFF">
                    <a:lumMod val="50000"/>
                  </a:sys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000" b="1" kern="0" dirty="0">
                <a:solidFill>
                  <a:srgbClr val="EEECE1">
                    <a:lumMod val="50000"/>
                  </a:srgb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相似矩阵</a:t>
            </a:r>
          </a:p>
        </p:txBody>
      </p:sp>
      <p:sp>
        <p:nvSpPr>
          <p:cNvPr id="36" name="AutoShape 4"/>
          <p:cNvSpPr>
            <a:spLocks noChangeArrowheads="1"/>
          </p:cNvSpPr>
          <p:nvPr/>
        </p:nvSpPr>
        <p:spPr bwMode="auto">
          <a:xfrm>
            <a:off x="3652982" y="2762101"/>
            <a:ext cx="486970" cy="566582"/>
          </a:xfrm>
          <a:prstGeom prst="hexagon">
            <a:avLst>
              <a:gd name="adj" fmla="val 28657"/>
              <a:gd name="vf" fmla="val 115470"/>
            </a:avLst>
          </a:prstGeom>
          <a:gradFill>
            <a:gsLst>
              <a:gs pos="33000">
                <a:srgbClr val="6DAA2D">
                  <a:lumMod val="60000"/>
                  <a:lumOff val="40000"/>
                </a:srgbClr>
              </a:gs>
              <a:gs pos="100000">
                <a:srgbClr val="6DAA2D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  <a:extLst/>
        </p:spPr>
        <p:txBody>
          <a:bodyPr anchor="ctr"/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kern="0" dirty="0">
                <a:solidFill>
                  <a:srgbClr val="F9F9F9"/>
                </a:solidFill>
                <a:latin typeface="微软雅黑" pitchFamily="34" charset="-122"/>
                <a:ea typeface="微软雅黑" pitchFamily="34" charset="-122"/>
              </a:rPr>
              <a:t>3</a:t>
            </a:r>
          </a:p>
        </p:txBody>
      </p:sp>
      <p:sp>
        <p:nvSpPr>
          <p:cNvPr id="37" name="矩形 36"/>
          <p:cNvSpPr/>
          <p:nvPr/>
        </p:nvSpPr>
        <p:spPr>
          <a:xfrm>
            <a:off x="3822967" y="3519390"/>
            <a:ext cx="3341321" cy="501646"/>
          </a:xfrm>
          <a:prstGeom prst="rect">
            <a:avLst/>
          </a:prstGeom>
          <a:gradFill>
            <a:gsLst>
              <a:gs pos="33000">
                <a:srgbClr val="F9F9F9"/>
              </a:gs>
              <a:gs pos="100000">
                <a:srgbClr val="D7D7D7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ysClr val="window" lastClr="FFFFFF">
                    <a:lumMod val="50000"/>
                  </a:sysClr>
                </a:solidFill>
                <a:latin typeface="微软雅黑" pitchFamily="34" charset="-122"/>
                <a:ea typeface="微软雅黑" pitchFamily="34" charset="-122"/>
              </a:rPr>
              <a:t>      </a:t>
            </a:r>
            <a:r>
              <a:rPr lang="zh-CN" altLang="en-US" sz="2000" b="1" kern="0" dirty="0">
                <a:solidFill>
                  <a:srgbClr val="EEECE1">
                    <a:lumMod val="50000"/>
                  </a:srgb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对称矩阵的对角化</a:t>
            </a:r>
          </a:p>
        </p:txBody>
      </p:sp>
      <p:sp>
        <p:nvSpPr>
          <p:cNvPr id="38" name="AutoShape 4"/>
          <p:cNvSpPr>
            <a:spLocks noChangeArrowheads="1"/>
          </p:cNvSpPr>
          <p:nvPr/>
        </p:nvSpPr>
        <p:spPr bwMode="auto">
          <a:xfrm>
            <a:off x="3680443" y="3530229"/>
            <a:ext cx="486970" cy="566582"/>
          </a:xfrm>
          <a:prstGeom prst="hexagon">
            <a:avLst>
              <a:gd name="adj" fmla="val 28657"/>
              <a:gd name="vf" fmla="val 115470"/>
            </a:avLst>
          </a:prstGeom>
          <a:gradFill>
            <a:gsLst>
              <a:gs pos="33000">
                <a:srgbClr val="6DAA2D">
                  <a:lumMod val="60000"/>
                  <a:lumOff val="40000"/>
                </a:srgbClr>
              </a:gs>
              <a:gs pos="100000">
                <a:srgbClr val="6DAA2D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  <a:extLst/>
        </p:spPr>
        <p:txBody>
          <a:bodyPr anchor="ctr"/>
          <a:lstStyle/>
          <a:p>
            <a:pPr algn="ctr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kern="0" dirty="0">
                <a:solidFill>
                  <a:srgbClr val="F9F9F9"/>
                </a:solidFill>
                <a:latin typeface="微软雅黑" pitchFamily="34" charset="-122"/>
                <a:ea typeface="微软雅黑" pitchFamily="34" charset="-122"/>
              </a:rPr>
              <a:t>4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915816" y="272516"/>
            <a:ext cx="34804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solidFill>
                  <a:srgbClr val="FFFFFF"/>
                </a:solidFill>
              </a:rPr>
              <a:t>相似矩阵及二次型</a:t>
            </a:r>
          </a:p>
        </p:txBody>
      </p:sp>
      <p:sp>
        <p:nvSpPr>
          <p:cNvPr id="40" name="矩形 39"/>
          <p:cNvSpPr/>
          <p:nvPr/>
        </p:nvSpPr>
        <p:spPr>
          <a:xfrm>
            <a:off x="3563249" y="4214488"/>
            <a:ext cx="3366832" cy="501646"/>
          </a:xfrm>
          <a:prstGeom prst="rect">
            <a:avLst/>
          </a:prstGeom>
          <a:gradFill>
            <a:gsLst>
              <a:gs pos="33000">
                <a:srgbClr val="F9F9F9"/>
              </a:gs>
              <a:gs pos="100000">
                <a:srgbClr val="D7D7D7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rgbClr val="EEECE1">
                    <a:lumMod val="50000"/>
                  </a:srgb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kern="0" dirty="0">
                <a:solidFill>
                  <a:srgbClr val="008000"/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kern="0" dirty="0">
                <a:solidFill>
                  <a:srgbClr val="EEECE1">
                    <a:lumMod val="50000"/>
                  </a:srgb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二次型及其标准型</a:t>
            </a:r>
          </a:p>
        </p:txBody>
      </p:sp>
      <p:sp>
        <p:nvSpPr>
          <p:cNvPr id="41" name="AutoShape 4"/>
          <p:cNvSpPr>
            <a:spLocks noChangeArrowheads="1"/>
          </p:cNvSpPr>
          <p:nvPr/>
        </p:nvSpPr>
        <p:spPr bwMode="auto">
          <a:xfrm>
            <a:off x="3419872" y="4202261"/>
            <a:ext cx="486970" cy="566582"/>
          </a:xfrm>
          <a:prstGeom prst="hexagon">
            <a:avLst>
              <a:gd name="adj" fmla="val 28657"/>
              <a:gd name="vf" fmla="val 115470"/>
            </a:avLst>
          </a:prstGeom>
          <a:gradFill>
            <a:gsLst>
              <a:gs pos="33000">
                <a:srgbClr val="6DAA2D">
                  <a:lumMod val="60000"/>
                  <a:lumOff val="40000"/>
                </a:srgbClr>
              </a:gs>
              <a:gs pos="100000">
                <a:srgbClr val="6DAA2D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  <a:ex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kern="0" dirty="0">
                <a:solidFill>
                  <a:srgbClr val="F9F9F9"/>
                </a:solidFill>
                <a:latin typeface="微软雅黑" pitchFamily="34" charset="-122"/>
                <a:ea typeface="微软雅黑" pitchFamily="34" charset="-122"/>
              </a:rPr>
              <a:t>5</a:t>
            </a:r>
          </a:p>
        </p:txBody>
      </p:sp>
      <p:grpSp>
        <p:nvGrpSpPr>
          <p:cNvPr id="42" name="组合 41"/>
          <p:cNvGrpSpPr/>
          <p:nvPr/>
        </p:nvGrpSpPr>
        <p:grpSpPr>
          <a:xfrm>
            <a:off x="2630005" y="1822811"/>
            <a:ext cx="903365" cy="3222572"/>
            <a:chOff x="2630005" y="2417702"/>
            <a:chExt cx="903365" cy="3222572"/>
          </a:xfrm>
        </p:grpSpPr>
        <p:sp>
          <p:nvSpPr>
            <p:cNvPr id="43" name="AutoShape 15"/>
            <p:cNvSpPr>
              <a:spLocks noChangeArrowheads="1"/>
            </p:cNvSpPr>
            <p:nvPr/>
          </p:nvSpPr>
          <p:spPr bwMode="auto">
            <a:xfrm rot="6053988">
              <a:off x="3086490" y="3974437"/>
              <a:ext cx="391308" cy="502453"/>
            </a:xfrm>
            <a:prstGeom prst="upArrow">
              <a:avLst>
                <a:gd name="adj1" fmla="val 52833"/>
                <a:gd name="adj2" fmla="val 45940"/>
              </a:avLst>
            </a:prstGeom>
            <a:gradFill>
              <a:gsLst>
                <a:gs pos="33000">
                  <a:srgbClr val="6DAA2D">
                    <a:lumMod val="20000"/>
                    <a:lumOff val="80000"/>
                  </a:srgbClr>
                </a:gs>
                <a:gs pos="100000">
                  <a:srgbClr val="6DAA2D">
                    <a:lumMod val="60000"/>
                    <a:lumOff val="40000"/>
                  </a:srgbClr>
                </a:gs>
              </a:gsLst>
              <a:lin ang="5400000" scaled="0"/>
            </a:gradFill>
            <a:ln w="3175" cap="flat" cmpd="sng" algn="ctr">
              <a:solidFill>
                <a:srgbClr val="D7D7D7"/>
              </a:solidFill>
              <a:prstDash val="solid"/>
            </a:ln>
            <a:effectLst/>
            <a:ex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20000"/>
                </a:lnSpc>
                <a:buFontTx/>
                <a:buNone/>
                <a:defRPr/>
              </a:pPr>
              <a:endParaRPr lang="zh-CN" altLang="en-US" sz="2800" b="1" kern="0">
                <a:solidFill>
                  <a:sysClr val="window" lastClr="FFFFFF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grpSp>
          <p:nvGrpSpPr>
            <p:cNvPr id="44" name="组合 43"/>
            <p:cNvGrpSpPr/>
            <p:nvPr/>
          </p:nvGrpSpPr>
          <p:grpSpPr>
            <a:xfrm>
              <a:off x="2630005" y="2417702"/>
              <a:ext cx="859827" cy="3222572"/>
              <a:chOff x="2630005" y="2417702"/>
              <a:chExt cx="859827" cy="3222572"/>
            </a:xfrm>
          </p:grpSpPr>
          <p:grpSp>
            <p:nvGrpSpPr>
              <p:cNvPr id="45" name="组合 44"/>
              <p:cNvGrpSpPr/>
              <p:nvPr/>
            </p:nvGrpSpPr>
            <p:grpSpPr>
              <a:xfrm>
                <a:off x="2630005" y="2417702"/>
                <a:ext cx="859827" cy="2497095"/>
                <a:chOff x="1850728" y="1866913"/>
                <a:chExt cx="1339833" cy="2917578"/>
              </a:xfrm>
            </p:grpSpPr>
            <p:sp>
              <p:nvSpPr>
                <p:cNvPr id="47" name="AutoShape 15"/>
                <p:cNvSpPr>
                  <a:spLocks noChangeArrowheads="1"/>
                </p:cNvSpPr>
                <p:nvPr/>
              </p:nvSpPr>
              <p:spPr bwMode="auto">
                <a:xfrm rot="3600000">
                  <a:off x="2307860" y="2423380"/>
                  <a:ext cx="457200" cy="843712"/>
                </a:xfrm>
                <a:prstGeom prst="upArrow">
                  <a:avLst>
                    <a:gd name="adj1" fmla="val 52833"/>
                    <a:gd name="adj2" fmla="val 45940"/>
                  </a:avLst>
                </a:prstGeom>
                <a:gradFill>
                  <a:gsLst>
                    <a:gs pos="33000">
                      <a:srgbClr val="6DAA2D">
                        <a:lumMod val="20000"/>
                        <a:lumOff val="80000"/>
                      </a:srgbClr>
                    </a:gs>
                    <a:gs pos="100000">
                      <a:srgbClr val="6DAA2D">
                        <a:lumMod val="60000"/>
                        <a:lumOff val="40000"/>
                      </a:srgbClr>
                    </a:gs>
                  </a:gsLst>
                  <a:lin ang="5400000" scaled="0"/>
                </a:gradFill>
                <a:ln w="3175" cap="flat" cmpd="sng" algn="ctr">
                  <a:solidFill>
                    <a:srgbClr val="D7D7D7"/>
                  </a:solidFill>
                  <a:prstDash val="solid"/>
                </a:ln>
                <a:effectLst/>
                <a:extLst/>
              </p:spPr>
              <p:txBody>
                <a:bodyPr anchor="ctr"/>
                <a:lstStyle/>
                <a:p>
                  <a:pPr algn="ctr" eaLnBrk="1" hangingPunct="1">
                    <a:lnSpc>
                      <a:spcPct val="120000"/>
                    </a:lnSpc>
                    <a:buFontTx/>
                    <a:buNone/>
                    <a:defRPr/>
                  </a:pPr>
                  <a:endParaRPr lang="zh-CN" altLang="en-US" sz="2800" b="1" kern="0">
                    <a:solidFill>
                      <a:sysClr val="window" lastClr="FFFF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8" name="AutoShape 15"/>
                <p:cNvSpPr>
                  <a:spLocks noChangeArrowheads="1"/>
                </p:cNvSpPr>
                <p:nvPr/>
              </p:nvSpPr>
              <p:spPr bwMode="auto">
                <a:xfrm rot="1800000">
                  <a:off x="1850728" y="1866913"/>
                  <a:ext cx="558957" cy="809261"/>
                </a:xfrm>
                <a:prstGeom prst="upArrow">
                  <a:avLst>
                    <a:gd name="adj1" fmla="val 52833"/>
                    <a:gd name="adj2" fmla="val 45940"/>
                  </a:avLst>
                </a:prstGeom>
                <a:gradFill>
                  <a:gsLst>
                    <a:gs pos="33000">
                      <a:srgbClr val="6DAA2D">
                        <a:lumMod val="20000"/>
                        <a:lumOff val="80000"/>
                      </a:srgbClr>
                    </a:gs>
                    <a:gs pos="100000">
                      <a:srgbClr val="6DAA2D">
                        <a:lumMod val="60000"/>
                        <a:lumOff val="40000"/>
                      </a:srgbClr>
                    </a:gs>
                  </a:gsLst>
                  <a:lin ang="5400000" scaled="0"/>
                </a:gradFill>
                <a:ln w="3175" cap="flat" cmpd="sng" algn="ctr">
                  <a:solidFill>
                    <a:srgbClr val="D7D7D7"/>
                  </a:solidFill>
                  <a:prstDash val="solid"/>
                </a:ln>
                <a:effectLst/>
                <a:extLst/>
              </p:spPr>
              <p:txBody>
                <a:bodyPr anchor="ctr"/>
                <a:lstStyle/>
                <a:p>
                  <a:pPr algn="ctr" eaLnBrk="1" hangingPunct="1">
                    <a:lnSpc>
                      <a:spcPct val="120000"/>
                    </a:lnSpc>
                    <a:buFontTx/>
                    <a:buNone/>
                    <a:defRPr/>
                  </a:pPr>
                  <a:endParaRPr lang="zh-CN" altLang="en-US" sz="2800" b="1" kern="0">
                    <a:solidFill>
                      <a:srgbClr val="00B0F0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49" name="AutoShape 15"/>
                <p:cNvSpPr>
                  <a:spLocks noChangeArrowheads="1"/>
                </p:cNvSpPr>
                <p:nvPr/>
              </p:nvSpPr>
              <p:spPr bwMode="auto">
                <a:xfrm rot="4586978">
                  <a:off x="2569323" y="3006252"/>
                  <a:ext cx="457200" cy="738404"/>
                </a:xfrm>
                <a:prstGeom prst="upArrow">
                  <a:avLst>
                    <a:gd name="adj1" fmla="val 52833"/>
                    <a:gd name="adj2" fmla="val 45940"/>
                  </a:avLst>
                </a:prstGeom>
                <a:gradFill>
                  <a:gsLst>
                    <a:gs pos="33000">
                      <a:srgbClr val="6DAA2D">
                        <a:lumMod val="20000"/>
                        <a:lumOff val="80000"/>
                      </a:srgbClr>
                    </a:gs>
                    <a:gs pos="100000">
                      <a:srgbClr val="6DAA2D">
                        <a:lumMod val="60000"/>
                        <a:lumOff val="40000"/>
                      </a:srgbClr>
                    </a:gs>
                  </a:gsLst>
                  <a:lin ang="5400000" scaled="0"/>
                </a:gradFill>
                <a:ln w="3175" cap="flat" cmpd="sng" algn="ctr">
                  <a:solidFill>
                    <a:srgbClr val="D7D7D7"/>
                  </a:solidFill>
                  <a:prstDash val="solid"/>
                </a:ln>
                <a:effectLst/>
                <a:extLst/>
              </p:spPr>
              <p:txBody>
                <a:bodyPr anchor="ctr"/>
                <a:lstStyle/>
                <a:p>
                  <a:pPr algn="ctr" eaLnBrk="1" hangingPunct="1">
                    <a:lnSpc>
                      <a:spcPct val="120000"/>
                    </a:lnSpc>
                    <a:buFontTx/>
                    <a:buNone/>
                    <a:defRPr/>
                  </a:pPr>
                  <a:endParaRPr lang="zh-CN" altLang="en-US" sz="2800" b="1" kern="0">
                    <a:solidFill>
                      <a:sysClr val="window" lastClr="FFFF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  <p:sp>
              <p:nvSpPr>
                <p:cNvPr id="50" name="AutoShape 15"/>
                <p:cNvSpPr>
                  <a:spLocks noChangeArrowheads="1"/>
                </p:cNvSpPr>
                <p:nvPr/>
              </p:nvSpPr>
              <p:spPr bwMode="auto">
                <a:xfrm rot="7397106">
                  <a:off x="2520743" y="4114674"/>
                  <a:ext cx="416465" cy="923170"/>
                </a:xfrm>
                <a:prstGeom prst="upArrow">
                  <a:avLst>
                    <a:gd name="adj1" fmla="val 52833"/>
                    <a:gd name="adj2" fmla="val 45940"/>
                  </a:avLst>
                </a:prstGeom>
                <a:gradFill>
                  <a:gsLst>
                    <a:gs pos="33000">
                      <a:srgbClr val="6DAA2D">
                        <a:lumMod val="20000"/>
                        <a:lumOff val="80000"/>
                      </a:srgbClr>
                    </a:gs>
                    <a:gs pos="100000">
                      <a:srgbClr val="6DAA2D">
                        <a:lumMod val="60000"/>
                        <a:lumOff val="40000"/>
                      </a:srgbClr>
                    </a:gs>
                  </a:gsLst>
                  <a:lin ang="5400000" scaled="0"/>
                </a:gradFill>
                <a:ln w="3175" cap="flat" cmpd="sng" algn="ctr">
                  <a:solidFill>
                    <a:srgbClr val="D7D7D7"/>
                  </a:solidFill>
                  <a:prstDash val="solid"/>
                </a:ln>
                <a:effectLst/>
                <a:extLst/>
              </p:spPr>
              <p:txBody>
                <a:bodyPr anchor="ctr"/>
                <a:lstStyle/>
                <a:p>
                  <a:pPr algn="ctr" eaLnBrk="1" hangingPunct="1">
                    <a:lnSpc>
                      <a:spcPct val="120000"/>
                    </a:lnSpc>
                    <a:buFontTx/>
                    <a:buNone/>
                    <a:defRPr/>
                  </a:pPr>
                  <a:endParaRPr lang="zh-CN" altLang="en-US" sz="2800" b="1" kern="0">
                    <a:solidFill>
                      <a:sysClr val="window" lastClr="FFFFFF"/>
                    </a:solidFill>
                    <a:latin typeface="微软雅黑" pitchFamily="34" charset="-122"/>
                    <a:ea typeface="微软雅黑" pitchFamily="34" charset="-122"/>
                  </a:endParaRPr>
                </a:p>
              </p:txBody>
            </p:sp>
          </p:grpSp>
          <p:sp>
            <p:nvSpPr>
              <p:cNvPr id="46" name="AutoShape 15"/>
              <p:cNvSpPr>
                <a:spLocks noChangeArrowheads="1"/>
              </p:cNvSpPr>
              <p:nvPr/>
            </p:nvSpPr>
            <p:spPr bwMode="auto">
              <a:xfrm rot="9417641">
                <a:off x="2660500" y="5020381"/>
                <a:ext cx="402728" cy="619893"/>
              </a:xfrm>
              <a:prstGeom prst="upArrow">
                <a:avLst>
                  <a:gd name="adj1" fmla="val 52833"/>
                  <a:gd name="adj2" fmla="val 45940"/>
                </a:avLst>
              </a:prstGeom>
              <a:gradFill>
                <a:gsLst>
                  <a:gs pos="33000">
                    <a:srgbClr val="6DAA2D">
                      <a:lumMod val="20000"/>
                      <a:lumOff val="80000"/>
                    </a:srgbClr>
                  </a:gs>
                  <a:gs pos="100000">
                    <a:srgbClr val="6DAA2D">
                      <a:lumMod val="60000"/>
                      <a:lumOff val="40000"/>
                    </a:srgbClr>
                  </a:gs>
                </a:gsLst>
                <a:lin ang="5400000" scaled="0"/>
              </a:gradFill>
              <a:ln w="3175" cap="flat" cmpd="sng" algn="ctr">
                <a:solidFill>
                  <a:srgbClr val="D7D7D7"/>
                </a:solidFill>
                <a:prstDash val="solid"/>
              </a:ln>
              <a:effectLst/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  <a:buFontTx/>
                  <a:buNone/>
                  <a:defRPr/>
                </a:pPr>
                <a:endParaRPr lang="zh-CN" altLang="en-US" sz="2800" b="1" kern="0">
                  <a:solidFill>
                    <a:sysClr val="window" lastClr="FFFFFF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</p:grpSp>
      <p:sp>
        <p:nvSpPr>
          <p:cNvPr id="51" name="矩形 50"/>
          <p:cNvSpPr/>
          <p:nvPr/>
        </p:nvSpPr>
        <p:spPr>
          <a:xfrm>
            <a:off x="3103807" y="4899927"/>
            <a:ext cx="3399067" cy="501646"/>
          </a:xfrm>
          <a:prstGeom prst="rect">
            <a:avLst/>
          </a:prstGeom>
          <a:gradFill>
            <a:gsLst>
              <a:gs pos="33000">
                <a:srgbClr val="F9F9F9"/>
              </a:gs>
              <a:gs pos="100000">
                <a:srgbClr val="D7D7D7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  <a:defRPr/>
            </a:pPr>
            <a:r>
              <a:rPr lang="zh-CN" altLang="en-US" sz="2000" b="1" kern="0" dirty="0">
                <a:solidFill>
                  <a:srgbClr val="EEECE1">
                    <a:lumMod val="50000"/>
                  </a:srgb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正定二次型</a:t>
            </a:r>
          </a:p>
        </p:txBody>
      </p:sp>
      <p:sp>
        <p:nvSpPr>
          <p:cNvPr id="52" name="AutoShape 4"/>
          <p:cNvSpPr>
            <a:spLocks noChangeArrowheads="1"/>
          </p:cNvSpPr>
          <p:nvPr/>
        </p:nvSpPr>
        <p:spPr bwMode="auto">
          <a:xfrm>
            <a:off x="2932902" y="4899927"/>
            <a:ext cx="486970" cy="566582"/>
          </a:xfrm>
          <a:prstGeom prst="hexagon">
            <a:avLst>
              <a:gd name="adj" fmla="val 28657"/>
              <a:gd name="vf" fmla="val 115470"/>
            </a:avLst>
          </a:prstGeom>
          <a:gradFill>
            <a:gsLst>
              <a:gs pos="33000">
                <a:srgbClr val="6DAA2D">
                  <a:lumMod val="60000"/>
                  <a:lumOff val="40000"/>
                </a:srgbClr>
              </a:gs>
              <a:gs pos="100000">
                <a:srgbClr val="6DAA2D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  <a:ex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/>
            </a:pPr>
            <a:r>
              <a:rPr lang="en-US" altLang="zh-CN" kern="0" dirty="0">
                <a:solidFill>
                  <a:srgbClr val="F9F9F9"/>
                </a:solidFill>
                <a:latin typeface="微软雅黑" pitchFamily="34" charset="-122"/>
                <a:ea typeface="微软雅黑" pitchFamily="34" charset="-122"/>
              </a:rPr>
              <a:t>6</a:t>
            </a:r>
          </a:p>
        </p:txBody>
      </p:sp>
      <p:graphicFrame>
        <p:nvGraphicFramePr>
          <p:cNvPr id="53" name="对象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4751790"/>
              </p:ext>
            </p:extLst>
          </p:nvPr>
        </p:nvGraphicFramePr>
        <p:xfrm>
          <a:off x="3302000" y="2022265"/>
          <a:ext cx="914400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9" name="Equation" r:id="rId3" imgW="454663" imgH="779422" progId="Equation.DSMT4">
                  <p:embed/>
                </p:oleObj>
              </mc:Choice>
              <mc:Fallback>
                <p:oleObj name="Equation" r:id="rId3" imgW="454663" imgH="779422" progId="Equation.DSMT4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2000" y="2022265"/>
                        <a:ext cx="914400" cy="319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副标题 2"/>
          <p:cNvSpPr>
            <a:spLocks noGrp="1"/>
          </p:cNvSpPr>
          <p:nvPr>
            <p:ph type="subTitle" idx="1"/>
          </p:nvPr>
        </p:nvSpPr>
        <p:spPr>
          <a:xfrm>
            <a:off x="8316416" y="669062"/>
            <a:ext cx="827584" cy="4621600"/>
          </a:xfrm>
        </p:spPr>
        <p:txBody>
          <a:bodyPr/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内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容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要</a:t>
            </a:r>
            <a:endParaRPr lang="zh-CN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2263E7D-F9C4-441C-ACEA-E6C145738A28}" type="datetime1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74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600"/>
                            </p:stCondLst>
                            <p:childTnLst>
                              <p:par>
                                <p:cTn id="7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81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6" grpId="0" animBg="1"/>
      <p:bldP spid="37" grpId="0" animBg="1"/>
      <p:bldP spid="38" grpId="0" animBg="1"/>
      <p:bldP spid="39" grpId="0"/>
      <p:bldP spid="40" grpId="0" animBg="1"/>
      <p:bldP spid="41" grpId="0" animBg="1"/>
      <p:bldP spid="51" grpId="0" animBg="1"/>
      <p:bldP spid="5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3200" b="1" dirty="0">
                <a:latin typeface="黑体" pitchFamily="49" charset="-122"/>
                <a:ea typeface="黑体" pitchFamily="49" charset="-122"/>
              </a:rPr>
              <a:t>5.2  方阵的特征值和特征向量</a:t>
            </a:r>
            <a:endParaRPr lang="zh-CN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51519" y="260648"/>
            <a:ext cx="1440281" cy="50405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53102" y="260780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方法一</a:t>
            </a:r>
          </a:p>
        </p:txBody>
      </p:sp>
      <p:sp>
        <p:nvSpPr>
          <p:cNvPr id="29" name="副标题 6"/>
          <p:cNvSpPr>
            <a:spLocks noGrp="1" noChangeArrowheads="1"/>
          </p:cNvSpPr>
          <p:nvPr>
            <p:ph type="subTitle" idx="1"/>
          </p:nvPr>
        </p:nvSpPr>
        <p:spPr>
          <a:xfrm>
            <a:off x="8461375" y="176213"/>
            <a:ext cx="503238" cy="5413375"/>
          </a:xfrm>
        </p:spPr>
        <p:txBody>
          <a:bodyPr/>
          <a:lstStyle/>
          <a:p>
            <a:pPr eaLnBrk="1" hangingPunct="1"/>
            <a:r>
              <a:rPr lang="zh-CN" altLang="en-US" sz="2800" b="1" dirty="0"/>
              <a:t>二</a:t>
            </a:r>
            <a:r>
              <a:rPr lang="zh-CN" sz="2800" b="1" dirty="0"/>
              <a:t>特征值和特征向量的</a:t>
            </a:r>
            <a:r>
              <a:rPr lang="zh-CN" altLang="en-US" sz="2800" b="1" dirty="0">
                <a:solidFill>
                  <a:srgbClr val="FF0000"/>
                </a:solidFill>
              </a:rPr>
              <a:t>计算</a:t>
            </a:r>
            <a:r>
              <a:rPr lang="zh-CN" sz="2800" b="1" dirty="0"/>
              <a:t>        </a:t>
            </a:r>
          </a:p>
          <a:p>
            <a:pPr eaLnBrk="1" hangingPunct="1"/>
            <a:endParaRPr lang="zh-CN" altLang="zh-CN" sz="2400" b="1" dirty="0"/>
          </a:p>
        </p:txBody>
      </p:sp>
      <p:sp>
        <p:nvSpPr>
          <p:cNvPr id="18" name="TextBox 7"/>
          <p:cNvSpPr>
            <a:spLocks noChangeArrowheads="1"/>
          </p:cNvSpPr>
          <p:nvPr/>
        </p:nvSpPr>
        <p:spPr bwMode="auto">
          <a:xfrm>
            <a:off x="1043608" y="1730316"/>
            <a:ext cx="640871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sym typeface="Calibri" pitchFamily="34" charset="0"/>
              </a:rPr>
              <a:t> </a:t>
            </a:r>
            <a:r>
              <a:rPr lang="zh-CN" altLang="en-US" sz="26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则矩阵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YX</a:t>
            </a:r>
            <a:r>
              <a:rPr lang="en-US" altLang="zh-CN" sz="2800" b="1" i="1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en-US" sz="26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的一个特征值为（        ）</a:t>
            </a:r>
            <a:r>
              <a:rPr lang="zh-CN" altLang="en-US" sz="2600" b="1" u="sng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      </a:t>
            </a:r>
            <a:endParaRPr lang="zh-CN" altLang="en-US" sz="2600" b="1" dirty="0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0" name="TextBox 9"/>
          <p:cNvSpPr>
            <a:spLocks noChangeArrowheads="1"/>
          </p:cNvSpPr>
          <p:nvPr/>
        </p:nvSpPr>
        <p:spPr bwMode="auto">
          <a:xfrm>
            <a:off x="395525" y="2420888"/>
            <a:ext cx="86410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解</a:t>
            </a:r>
            <a:r>
              <a:rPr lang="zh-CN" altLang="en-US" sz="26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：</a:t>
            </a:r>
            <a:endParaRPr lang="zh-CN" altLang="en-US" sz="2400" b="1" dirty="0"/>
          </a:p>
        </p:txBody>
      </p:sp>
      <p:sp>
        <p:nvSpPr>
          <p:cNvPr id="21" name="TextBox 1"/>
          <p:cNvSpPr>
            <a:spLocks noChangeArrowheads="1"/>
          </p:cNvSpPr>
          <p:nvPr/>
        </p:nvSpPr>
        <p:spPr bwMode="auto">
          <a:xfrm>
            <a:off x="252413" y="1052736"/>
            <a:ext cx="792067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例</a:t>
            </a:r>
            <a:r>
              <a:rPr lang="en-US" altLang="zh-CN" sz="26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4</a:t>
            </a:r>
            <a:endParaRPr lang="zh-CN" altLang="en-US" sz="2600" b="1" dirty="0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1043608" y="1106741"/>
            <a:ext cx="57606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设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zh-CN" sz="2800" b="1" dirty="0"/>
              <a:t>均是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800" b="1" dirty="0"/>
              <a:t>×1</a:t>
            </a:r>
            <a:r>
              <a:rPr lang="zh-CN" altLang="zh-CN" sz="2800" b="1" dirty="0"/>
              <a:t>矩阵，且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i="1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altLang="zh-CN" sz="2800" b="1" dirty="0"/>
              <a:t>=3</a:t>
            </a:r>
            <a:r>
              <a:rPr lang="zh-CN" altLang="zh-CN" sz="2800" b="1" dirty="0" smtClean="0"/>
              <a:t>，</a:t>
            </a:r>
            <a:endParaRPr lang="zh-CN" altLang="en-US" sz="2800" b="1" dirty="0"/>
          </a:p>
        </p:txBody>
      </p:sp>
      <p:sp>
        <p:nvSpPr>
          <p:cNvPr id="23" name="TextBox 9"/>
          <p:cNvSpPr>
            <a:spLocks noChangeArrowheads="1"/>
          </p:cNvSpPr>
          <p:nvPr/>
        </p:nvSpPr>
        <p:spPr bwMode="auto">
          <a:xfrm>
            <a:off x="1159808" y="2451666"/>
            <a:ext cx="56165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</a:rPr>
              <a:t>因为</a:t>
            </a:r>
            <a:r>
              <a:rPr lang="zh-CN" altLang="en-US" sz="2400" b="1" i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YX</a:t>
            </a:r>
            <a:r>
              <a:rPr lang="en-US" altLang="zh-CN" sz="2400" b="1" i="1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Y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zh-CN" altLang="en-US" sz="24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084169" y="1761203"/>
            <a:ext cx="792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endParaRPr lang="zh-CN" alt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49DD959-3CB0-43DF-901A-7E2BD5BC0829}" type="datetime1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/34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0648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0" grpId="0"/>
      <p:bldP spid="21" grpId="0"/>
      <p:bldP spid="22" grpId="0"/>
      <p:bldP spid="23" grpId="0"/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3200" b="1" dirty="0">
                <a:latin typeface="黑体" pitchFamily="49" charset="-122"/>
                <a:ea typeface="黑体" pitchFamily="49" charset="-122"/>
              </a:rPr>
              <a:t>5.2  方阵的特征值和特征向量</a:t>
            </a:r>
            <a:endParaRPr lang="zh-CN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51519" y="44624"/>
            <a:ext cx="1440281" cy="50405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53102" y="44756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方法一</a:t>
            </a:r>
          </a:p>
        </p:txBody>
      </p:sp>
      <p:sp>
        <p:nvSpPr>
          <p:cNvPr id="29" name="副标题 6"/>
          <p:cNvSpPr>
            <a:spLocks noGrp="1" noChangeArrowheads="1"/>
          </p:cNvSpPr>
          <p:nvPr>
            <p:ph type="subTitle" idx="1"/>
          </p:nvPr>
        </p:nvSpPr>
        <p:spPr>
          <a:xfrm>
            <a:off x="8461375" y="176213"/>
            <a:ext cx="503238" cy="5413375"/>
          </a:xfrm>
        </p:spPr>
        <p:txBody>
          <a:bodyPr/>
          <a:lstStyle/>
          <a:p>
            <a:pPr eaLnBrk="1" hangingPunct="1"/>
            <a:r>
              <a:rPr lang="zh-CN" altLang="en-US" sz="2800" b="1" dirty="0"/>
              <a:t>二</a:t>
            </a:r>
            <a:r>
              <a:rPr lang="zh-CN" sz="2800" b="1" dirty="0"/>
              <a:t>特征值和特征向量的</a:t>
            </a:r>
            <a:r>
              <a:rPr lang="zh-CN" altLang="en-US" sz="2800" b="1" dirty="0">
                <a:solidFill>
                  <a:srgbClr val="FF0000"/>
                </a:solidFill>
              </a:rPr>
              <a:t>计算</a:t>
            </a:r>
            <a:r>
              <a:rPr lang="zh-CN" sz="2800" b="1" dirty="0"/>
              <a:t>        </a:t>
            </a:r>
          </a:p>
          <a:p>
            <a:pPr eaLnBrk="1" hangingPunct="1"/>
            <a:endParaRPr lang="zh-CN" altLang="zh-CN" sz="2400" b="1" dirty="0"/>
          </a:p>
        </p:txBody>
      </p:sp>
      <p:sp>
        <p:nvSpPr>
          <p:cNvPr id="35" name="TextBox 7"/>
          <p:cNvSpPr>
            <a:spLocks noChangeArrowheads="1"/>
          </p:cNvSpPr>
          <p:nvPr/>
        </p:nvSpPr>
        <p:spPr bwMode="auto">
          <a:xfrm>
            <a:off x="611559" y="1992323"/>
            <a:ext cx="749738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sym typeface="Calibri" pitchFamily="34" charset="0"/>
              </a:rPr>
              <a:t> </a:t>
            </a:r>
            <a:r>
              <a:rPr lang="zh-CN" altLang="en-US" sz="28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则</a:t>
            </a:r>
            <a:r>
              <a:rPr lang="en-US" sz="2800" b="1" i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8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zh-CN" altLang="en-US" sz="28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的</a:t>
            </a:r>
            <a:r>
              <a:rPr lang="en-US" altLang="zh-CN" sz="28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3</a:t>
            </a:r>
            <a:r>
              <a:rPr lang="zh-CN" altLang="en-US" sz="28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个特征值分别为（            ）</a:t>
            </a:r>
            <a:r>
              <a:rPr lang="zh-CN" altLang="en-US" sz="2800" b="1" u="sng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      </a:t>
            </a:r>
            <a:endParaRPr lang="zh-CN" altLang="en-US" sz="2800" b="1" dirty="0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8" name="TextBox 1"/>
          <p:cNvSpPr>
            <a:spLocks noChangeArrowheads="1"/>
          </p:cNvSpPr>
          <p:nvPr/>
        </p:nvSpPr>
        <p:spPr bwMode="auto">
          <a:xfrm>
            <a:off x="252413" y="692696"/>
            <a:ext cx="792067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例</a:t>
            </a:r>
            <a:r>
              <a:rPr lang="en-US" altLang="zh-CN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5</a:t>
            </a:r>
            <a:endParaRPr lang="zh-CN" altLang="en-US" sz="2600" b="1" dirty="0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43608" y="746701"/>
            <a:ext cx="223224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/>
              <a:t>设矩阵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b="1" dirty="0" smtClean="0"/>
              <a:t>满足</a:t>
            </a:r>
            <a:endParaRPr lang="en-US" altLang="zh-CN" sz="2800" b="1" dirty="0" smtClean="0"/>
          </a:p>
        </p:txBody>
      </p:sp>
      <p:sp>
        <p:nvSpPr>
          <p:cNvPr id="15" name="TextBox 7"/>
          <p:cNvSpPr>
            <a:spLocks noChangeArrowheads="1"/>
          </p:cNvSpPr>
          <p:nvPr/>
        </p:nvSpPr>
        <p:spPr bwMode="auto">
          <a:xfrm>
            <a:off x="251519" y="2568386"/>
            <a:ext cx="785742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0000"/>
                </a:solidFill>
                <a:sym typeface="Calibri" pitchFamily="34" charset="0"/>
              </a:rPr>
              <a:t> </a:t>
            </a:r>
            <a:r>
              <a:rPr lang="zh-CN" altLang="en-US" sz="28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对应的特征向量分别为</a:t>
            </a:r>
            <a:endParaRPr lang="en-US" altLang="zh-CN" sz="2800" b="1" dirty="0" smtClean="0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  <a:p>
            <a:r>
              <a:rPr lang="zh-CN" altLang="en-US" sz="28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（                                       ）</a:t>
            </a:r>
            <a:r>
              <a:rPr lang="zh-CN" altLang="en-US" sz="2800" b="1" u="sng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      </a:t>
            </a:r>
            <a:endParaRPr lang="zh-CN" altLang="en-US" sz="2800" b="1" dirty="0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932040" y="1969676"/>
            <a:ext cx="2060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1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，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，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9"/>
          <p:cNvSpPr>
            <a:spLocks noChangeArrowheads="1"/>
          </p:cNvSpPr>
          <p:nvPr/>
        </p:nvSpPr>
        <p:spPr bwMode="auto">
          <a:xfrm>
            <a:off x="1187625" y="3039343"/>
            <a:ext cx="20882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b="1" i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8" name="TextBox 9"/>
          <p:cNvSpPr>
            <a:spLocks noChangeArrowheads="1"/>
          </p:cNvSpPr>
          <p:nvPr/>
        </p:nvSpPr>
        <p:spPr bwMode="auto">
          <a:xfrm>
            <a:off x="3347864" y="3039343"/>
            <a:ext cx="194421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altLang="zh-CN" sz="2400" b="1" baseline="-25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0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2)</a:t>
            </a:r>
            <a:r>
              <a:rPr lang="en-US" altLang="zh-CN" sz="2400" b="1" i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0" name="TextBox 9"/>
          <p:cNvSpPr>
            <a:spLocks noChangeArrowheads="1"/>
          </p:cNvSpPr>
          <p:nvPr/>
        </p:nvSpPr>
        <p:spPr bwMode="auto">
          <a:xfrm>
            <a:off x="5508104" y="2996952"/>
            <a:ext cx="215185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altLang="zh-C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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b="1" i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2565581"/>
              </p:ext>
            </p:extLst>
          </p:nvPr>
        </p:nvGraphicFramePr>
        <p:xfrm>
          <a:off x="3350220" y="325016"/>
          <a:ext cx="41021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56" name="Equation" r:id="rId3" imgW="4101840" imgH="1447560" progId="Equation.DSMT4">
                  <p:embed/>
                </p:oleObj>
              </mc:Choice>
              <mc:Fallback>
                <p:oleObj name="Equation" r:id="rId3" imgW="4101840" imgH="1447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0220" y="325016"/>
                        <a:ext cx="4102100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32733E5-9C71-41BF-89D4-FE85AB72B481}" type="datetime1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/34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11</a:t>
            </a:fld>
            <a:endParaRPr lang="zh-CN" altLang="en-US"/>
          </a:p>
        </p:txBody>
      </p:sp>
      <p:sp>
        <p:nvSpPr>
          <p:cNvPr id="23" name="TextBox 9"/>
          <p:cNvSpPr>
            <a:spLocks noChangeArrowheads="1"/>
          </p:cNvSpPr>
          <p:nvPr/>
        </p:nvSpPr>
        <p:spPr bwMode="auto">
          <a:xfrm>
            <a:off x="395525" y="3512621"/>
            <a:ext cx="86410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解</a:t>
            </a:r>
            <a:r>
              <a:rPr lang="zh-CN" altLang="en-US" sz="26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：</a:t>
            </a:r>
            <a:endParaRPr lang="zh-CN" altLang="en-US" sz="2400" b="1" dirty="0"/>
          </a:p>
        </p:txBody>
      </p:sp>
      <p:sp>
        <p:nvSpPr>
          <p:cNvPr id="24" name="TextBox 9"/>
          <p:cNvSpPr>
            <a:spLocks noChangeArrowheads="1"/>
          </p:cNvSpPr>
          <p:nvPr/>
        </p:nvSpPr>
        <p:spPr bwMode="auto">
          <a:xfrm>
            <a:off x="1259621" y="3501008"/>
            <a:ext cx="208824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原</a:t>
            </a:r>
            <a:r>
              <a:rPr lang="zh-CN" altLang="en-US" sz="26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式改写为</a:t>
            </a:r>
            <a:endParaRPr lang="zh-CN" altLang="en-US" sz="2400" b="1" dirty="0"/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1738925"/>
              </p:ext>
            </p:extLst>
          </p:nvPr>
        </p:nvGraphicFramePr>
        <p:xfrm>
          <a:off x="1452984" y="4005064"/>
          <a:ext cx="47752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57" name="Equation" r:id="rId5" imgW="4775040" imgH="482400" progId="Equation.DSMT4">
                  <p:embed/>
                </p:oleObj>
              </mc:Choice>
              <mc:Fallback>
                <p:oleObj name="Equation" r:id="rId5" imgW="477504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2984" y="4005064"/>
                        <a:ext cx="47752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2877153"/>
              </p:ext>
            </p:extLst>
          </p:nvPr>
        </p:nvGraphicFramePr>
        <p:xfrm>
          <a:off x="1475656" y="4581128"/>
          <a:ext cx="5207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58" name="Equation" r:id="rId7" imgW="5206680" imgH="482400" progId="Equation.DSMT4">
                  <p:embed/>
                </p:oleObj>
              </mc:Choice>
              <mc:Fallback>
                <p:oleObj name="Equation" r:id="rId7" imgW="52066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4581128"/>
                        <a:ext cx="5207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7675368"/>
              </p:ext>
            </p:extLst>
          </p:nvPr>
        </p:nvGraphicFramePr>
        <p:xfrm>
          <a:off x="1475656" y="5104234"/>
          <a:ext cx="14097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59" name="Equation" r:id="rId9" imgW="1409400" imgH="406080" progId="Equation.DSMT4">
                  <p:embed/>
                </p:oleObj>
              </mc:Choice>
              <mc:Fallback>
                <p:oleObj name="Equation" r:id="rId9" imgW="140940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5104234"/>
                        <a:ext cx="14097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0919588"/>
              </p:ext>
            </p:extLst>
          </p:nvPr>
        </p:nvGraphicFramePr>
        <p:xfrm>
          <a:off x="3605213" y="5091534"/>
          <a:ext cx="1244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60" name="Equation" r:id="rId11" imgW="1244520" imgH="406080" progId="Equation.DSMT4">
                  <p:embed/>
                </p:oleObj>
              </mc:Choice>
              <mc:Fallback>
                <p:oleObj name="Equation" r:id="rId11" imgW="12445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5213" y="5091534"/>
                        <a:ext cx="12446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8383167"/>
              </p:ext>
            </p:extLst>
          </p:nvPr>
        </p:nvGraphicFramePr>
        <p:xfrm>
          <a:off x="5399088" y="5085184"/>
          <a:ext cx="1422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61" name="Equation" r:id="rId13" imgW="1422360" imgH="419040" progId="Equation.DSMT4">
                  <p:embed/>
                </p:oleObj>
              </mc:Choice>
              <mc:Fallback>
                <p:oleObj name="Equation" r:id="rId13" imgW="1422360" imgH="419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9088" y="5085184"/>
                        <a:ext cx="1422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475802"/>
              </p:ext>
            </p:extLst>
          </p:nvPr>
        </p:nvGraphicFramePr>
        <p:xfrm>
          <a:off x="1379488" y="5543550"/>
          <a:ext cx="2184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062" name="Equation" r:id="rId15" imgW="2184120" imgH="406080" progId="Equation.DSMT4">
                  <p:embed/>
                </p:oleObj>
              </mc:Choice>
              <mc:Fallback>
                <p:oleObj name="Equation" r:id="rId15" imgW="2184120" imgH="406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9488" y="5543550"/>
                        <a:ext cx="2184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9399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9" grpId="0"/>
      <p:bldP spid="18" grpId="0"/>
      <p:bldP spid="20" grpId="0"/>
      <p:bldP spid="23" grpId="0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3200" b="1" dirty="0">
                <a:latin typeface="黑体" pitchFamily="49" charset="-122"/>
                <a:ea typeface="黑体" pitchFamily="49" charset="-122"/>
              </a:rPr>
              <a:t>5.2  方阵的特征值和特征向量</a:t>
            </a:r>
            <a:endParaRPr lang="zh-CN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Box 1"/>
          <p:cNvSpPr>
            <a:spLocks noChangeArrowheads="1"/>
          </p:cNvSpPr>
          <p:nvPr/>
        </p:nvSpPr>
        <p:spPr bwMode="auto">
          <a:xfrm>
            <a:off x="44450" y="857232"/>
            <a:ext cx="661578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sym typeface="Calibri" pitchFamily="34" charset="0"/>
              </a:rPr>
              <a:t>(1) 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计算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en-US" altLang="zh-CN" sz="2600" b="1" dirty="0">
                <a:solidFill>
                  <a:srgbClr val="000000"/>
                </a:solidFill>
                <a:sym typeface="Calibri" pitchFamily="34" charset="0"/>
              </a:rPr>
              <a:t> 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的</a:t>
            </a:r>
            <a:r>
              <a:rPr lang="zh-CN" altLang="en-US" sz="2600" b="1" dirty="0" smtClean="0">
                <a:solidFill>
                  <a:srgbClr val="000000"/>
                </a:solidFill>
                <a:sym typeface="宋体" pitchFamily="2" charset="-122"/>
              </a:rPr>
              <a:t>特征多项式  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|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A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 </a:t>
            </a:r>
            <a:r>
              <a:rPr lang="zh-CN" altLang="en-US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E</a:t>
            </a:r>
            <a:r>
              <a:rPr lang="zh-CN" altLang="en-US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|</a:t>
            </a:r>
            <a:endParaRPr lang="zh-CN" altLang="en-US" sz="2600" b="1" dirty="0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5" name="TextBox 1"/>
          <p:cNvSpPr>
            <a:spLocks noChangeArrowheads="1"/>
          </p:cNvSpPr>
          <p:nvPr/>
        </p:nvSpPr>
        <p:spPr bwMode="auto">
          <a:xfrm>
            <a:off x="38100" y="1415809"/>
            <a:ext cx="8350885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sym typeface="Calibri" pitchFamily="34" charset="0"/>
              </a:rPr>
              <a:t>(</a:t>
            </a:r>
            <a:r>
              <a:rPr lang="zh-CN" altLang="en-US" sz="2600" b="1" dirty="0">
                <a:solidFill>
                  <a:srgbClr val="000000"/>
                </a:solidFill>
                <a:sym typeface="Calibri" pitchFamily="34" charset="0"/>
              </a:rPr>
              <a:t>2</a:t>
            </a:r>
            <a:r>
              <a:rPr lang="en-US" altLang="zh-CN" sz="2600" b="1" dirty="0">
                <a:solidFill>
                  <a:srgbClr val="000000"/>
                </a:solidFill>
                <a:sym typeface="Calibri" pitchFamily="34" charset="0"/>
              </a:rPr>
              <a:t>) </a:t>
            </a:r>
            <a:r>
              <a:rPr lang="en-US" sz="2600" b="1" dirty="0" err="1" smtClean="0">
                <a:solidFill>
                  <a:srgbClr val="000000"/>
                </a:solidFill>
                <a:sym typeface="Calibri" pitchFamily="34" charset="0"/>
              </a:rPr>
              <a:t>求出特征方程</a:t>
            </a:r>
            <a:r>
              <a:rPr lang="en-US" sz="2600" b="1" dirty="0" smtClean="0">
                <a:solidFill>
                  <a:srgbClr val="000000"/>
                </a:solidFill>
                <a:sym typeface="Calibri" pitchFamily="34" charset="0"/>
              </a:rPr>
              <a:t>  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|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A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 </a:t>
            </a:r>
            <a:r>
              <a:rPr lang="zh-CN" altLang="en-US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E</a:t>
            </a:r>
            <a:r>
              <a:rPr lang="zh-CN" altLang="en-US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|=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0</a:t>
            </a:r>
            <a:r>
              <a:rPr lang="zh-CN" altLang="en-US" sz="2600" b="1" dirty="0" smtClean="0">
                <a:solidFill>
                  <a:srgbClr val="000000"/>
                </a:solidFill>
                <a:sym typeface="Calibri" pitchFamily="34" charset="0"/>
              </a:rPr>
              <a:t>的</a:t>
            </a:r>
            <a:r>
              <a:rPr lang="zh-CN" altLang="en-US" sz="2600" b="1" dirty="0">
                <a:solidFill>
                  <a:srgbClr val="000000"/>
                </a:solidFill>
                <a:sym typeface="Calibri" pitchFamily="34" charset="0"/>
              </a:rPr>
              <a:t>全部根</a:t>
            </a:r>
            <a:r>
              <a:rPr lang="zh-CN" altLang="en-US" sz="2600" b="1" dirty="0" smtClean="0">
                <a:solidFill>
                  <a:srgbClr val="000000"/>
                </a:solidFill>
                <a:sym typeface="Calibri" pitchFamily="34" charset="0"/>
              </a:rPr>
              <a:t>,</a:t>
            </a:r>
            <a:endParaRPr lang="zh-CN" altLang="en-US" sz="2600" b="1" dirty="0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8" name="TextBox 1"/>
          <p:cNvSpPr>
            <a:spLocks noChangeArrowheads="1"/>
          </p:cNvSpPr>
          <p:nvPr/>
        </p:nvSpPr>
        <p:spPr bwMode="auto">
          <a:xfrm>
            <a:off x="904875" y="989232"/>
            <a:ext cx="4249738" cy="487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 sz="2600" b="1">
              <a:solidFill>
                <a:srgbClr val="000000"/>
              </a:solidFill>
              <a:sym typeface="宋体" pitchFamily="2" charset="-122"/>
            </a:endParaRPr>
          </a:p>
        </p:txBody>
      </p:sp>
      <p:grpSp>
        <p:nvGrpSpPr>
          <p:cNvPr id="9" name="Group 34"/>
          <p:cNvGrpSpPr>
            <a:grpSpLocks/>
          </p:cNvGrpSpPr>
          <p:nvPr/>
        </p:nvGrpSpPr>
        <p:grpSpPr bwMode="auto">
          <a:xfrm>
            <a:off x="44450" y="2444517"/>
            <a:ext cx="8128000" cy="492760"/>
            <a:chOff x="0" y="0"/>
            <a:chExt cx="12800" cy="776"/>
          </a:xfrm>
        </p:grpSpPr>
        <p:sp>
          <p:nvSpPr>
            <p:cNvPr id="10" name="TextBox 1"/>
            <p:cNvSpPr>
              <a:spLocks noChangeArrowheads="1"/>
            </p:cNvSpPr>
            <p:nvPr/>
          </p:nvSpPr>
          <p:spPr bwMode="auto">
            <a:xfrm>
              <a:off x="0" y="0"/>
              <a:ext cx="12800" cy="7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600" b="1" dirty="0" smtClean="0">
                  <a:solidFill>
                    <a:srgbClr val="000000"/>
                  </a:solidFill>
                  <a:sym typeface="Calibri" pitchFamily="34" charset="0"/>
                </a:rPr>
                <a:t>(</a:t>
              </a:r>
              <a:r>
                <a:rPr lang="zh-CN" altLang="en-US" sz="2600" b="1" dirty="0" smtClean="0">
                  <a:solidFill>
                    <a:srgbClr val="000000"/>
                  </a:solidFill>
                  <a:sym typeface="Calibri" pitchFamily="34" charset="0"/>
                </a:rPr>
                <a:t>3</a:t>
              </a:r>
              <a:r>
                <a:rPr lang="en-US" altLang="zh-CN" sz="2600" b="1" dirty="0" smtClean="0">
                  <a:solidFill>
                    <a:srgbClr val="000000"/>
                  </a:solidFill>
                  <a:sym typeface="Calibri" pitchFamily="34" charset="0"/>
                </a:rPr>
                <a:t>) </a:t>
              </a:r>
              <a:r>
                <a:rPr lang="en-US" sz="2600" b="1" dirty="0" err="1" smtClean="0">
                  <a:solidFill>
                    <a:srgbClr val="000000"/>
                  </a:solidFill>
                  <a:sym typeface="Calibri" pitchFamily="34" charset="0"/>
                </a:rPr>
                <a:t>对每个特征值</a:t>
              </a:r>
              <a:r>
                <a:rPr lang="zh-CN" altLang="en-US" sz="2600" b="1" dirty="0" smtClean="0">
                  <a:solidFill>
                    <a:srgbClr val="000000"/>
                  </a:solidFill>
                  <a:sym typeface="Calibri" pitchFamily="34" charset="0"/>
                </a:rPr>
                <a:t>    ，求出方程组 </a:t>
              </a:r>
              <a:r>
                <a:rPr lang="en-US" altLang="zh-CN" sz="26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(</a:t>
              </a:r>
              <a:r>
                <a:rPr lang="en-US" altLang="zh-CN" sz="2600" b="1" i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宋体" pitchFamily="2" charset="-122"/>
                </a:rPr>
                <a:t>A</a:t>
              </a:r>
              <a:r>
                <a:rPr lang="en-US" altLang="zh-CN" sz="2600" b="1" i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 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 </a:t>
              </a:r>
              <a:r>
                <a:rPr lang="zh-CN" altLang="en-US" sz="2600" b="1" i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</a:t>
              </a:r>
              <a:r>
                <a:rPr lang="en-US" altLang="zh-CN" sz="2600" b="1" i="1" baseline="-25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j</a:t>
              </a:r>
              <a:r>
                <a:rPr lang="en-US" altLang="zh-CN" sz="2600" b="1" i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E</a:t>
              </a:r>
              <a:r>
                <a:rPr lang="zh-CN" altLang="en-US" sz="2600" b="1" i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/>
                </a:rPr>
                <a:t> </a:t>
              </a:r>
              <a:r>
                <a:rPr lang="en-US" altLang="zh-CN" sz="26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宋体" pitchFamily="2" charset="-122"/>
                </a:rPr>
                <a:t>)</a:t>
              </a:r>
              <a:r>
                <a:rPr lang="en-US" altLang="zh-CN" sz="2600" b="1" i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宋体" pitchFamily="2" charset="-122"/>
                </a:rPr>
                <a:t>x</a:t>
              </a:r>
              <a:r>
                <a:rPr lang="en-US" altLang="zh-CN" sz="26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宋体" pitchFamily="2" charset="-122"/>
                </a:rPr>
                <a:t>=0</a:t>
              </a:r>
              <a:r>
                <a:rPr lang="zh-CN" altLang="en-US" sz="26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宋体" pitchFamily="2" charset="-122"/>
                </a:rPr>
                <a:t>的全部</a:t>
              </a:r>
              <a:r>
                <a:rPr lang="zh-CN" altLang="en-US" sz="2600" b="1" dirty="0" smtClean="0">
                  <a:solidFill>
                    <a:srgbClr val="000000"/>
                  </a:solidFill>
                  <a:sym typeface="Calibri" pitchFamily="34" charset="0"/>
                </a:rPr>
                <a:t>                        </a:t>
              </a:r>
              <a:endParaRPr lang="zh-CN" altLang="en-US" sz="2600" b="1" dirty="0">
                <a:solidFill>
                  <a:srgbClr val="000000"/>
                </a:solidFill>
                <a:sym typeface="Calibri" pitchFamily="34" charset="0"/>
              </a:endParaRPr>
            </a:p>
          </p:txBody>
        </p:sp>
        <p:graphicFrame>
          <p:nvGraphicFramePr>
            <p:cNvPr id="11" name="Object 3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277678811"/>
                </p:ext>
              </p:extLst>
            </p:nvPr>
          </p:nvGraphicFramePr>
          <p:xfrm>
            <a:off x="4069" y="112"/>
            <a:ext cx="460" cy="6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948" name="Equation" r:id="rId3" imgW="318052" imgH="445273" progId="Equation.DSMT4">
                    <p:embed/>
                  </p:oleObj>
                </mc:Choice>
                <mc:Fallback>
                  <p:oleObj name="Equation" r:id="rId3" imgW="318052" imgH="445273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69" y="112"/>
                          <a:ext cx="460" cy="6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3" name="Text Box 38"/>
          <p:cNvSpPr txBox="1">
            <a:spLocks noChangeArrowheads="1"/>
          </p:cNvSpPr>
          <p:nvPr/>
        </p:nvSpPr>
        <p:spPr bwMode="auto">
          <a:xfrm>
            <a:off x="471166" y="1940482"/>
            <a:ext cx="375851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即得 </a:t>
            </a:r>
            <a:r>
              <a:rPr lang="zh-CN" altLang="en-US" sz="2600" b="1" i="1" dirty="0">
                <a:solidFill>
                  <a:srgbClr val="000000"/>
                </a:solidFill>
                <a:latin typeface="Times New Roman" pitchFamily="18" charset="0"/>
                <a:sym typeface="宋体" pitchFamily="2" charset="-122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 的</a:t>
            </a:r>
            <a:r>
              <a:rPr lang="zh-CN" altLang="en-US" sz="2600" b="1" dirty="0" smtClean="0">
                <a:solidFill>
                  <a:srgbClr val="000000"/>
                </a:solidFill>
                <a:sym typeface="宋体" pitchFamily="2" charset="-122"/>
              </a:rPr>
              <a:t>全部</a:t>
            </a:r>
            <a:r>
              <a:rPr lang="zh-CN" altLang="en-US" sz="2600" b="1" dirty="0" smtClean="0"/>
              <a:t>特</a:t>
            </a:r>
            <a:r>
              <a:rPr lang="zh-CN" altLang="en-US" sz="2600" b="1" dirty="0" smtClean="0">
                <a:sym typeface="Arial" charset="0"/>
              </a:rPr>
              <a:t>征值</a:t>
            </a:r>
            <a:r>
              <a:rPr lang="zh-CN" altLang="en-US" sz="2600" b="1" dirty="0">
                <a:sym typeface="Arial" charset="0"/>
              </a:rPr>
              <a:t>；</a:t>
            </a:r>
          </a:p>
        </p:txBody>
      </p:sp>
      <p:grpSp>
        <p:nvGrpSpPr>
          <p:cNvPr id="18" name="Group 43"/>
          <p:cNvGrpSpPr>
            <a:grpSpLocks/>
          </p:cNvGrpSpPr>
          <p:nvPr/>
        </p:nvGrpSpPr>
        <p:grpSpPr bwMode="auto">
          <a:xfrm>
            <a:off x="34925" y="3069018"/>
            <a:ext cx="6193491" cy="636713"/>
            <a:chOff x="0" y="-227"/>
            <a:chExt cx="9752" cy="1004"/>
          </a:xfrm>
        </p:grpSpPr>
        <p:sp>
          <p:nvSpPr>
            <p:cNvPr id="19" name="Text Box 44"/>
            <p:cNvSpPr txBox="1">
              <a:spLocks noChangeArrowheads="1"/>
            </p:cNvSpPr>
            <p:nvPr/>
          </p:nvSpPr>
          <p:spPr bwMode="auto">
            <a:xfrm>
              <a:off x="0" y="0"/>
              <a:ext cx="9752" cy="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endParaRPr lang="zh-CN" altLang="en-US" sz="2600" b="1" dirty="0">
                <a:latin typeface="Times New Roman" pitchFamily="18" charset="0"/>
              </a:endParaRPr>
            </a:p>
          </p:txBody>
        </p:sp>
        <p:graphicFrame>
          <p:nvGraphicFramePr>
            <p:cNvPr id="21" name="Object 4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135000902"/>
                </p:ext>
              </p:extLst>
            </p:nvPr>
          </p:nvGraphicFramePr>
          <p:xfrm>
            <a:off x="2722" y="-227"/>
            <a:ext cx="4679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949" name="Equation" r:id="rId5" imgW="2997200" imgH="419100" progId="Equation.DSMT4">
                    <p:embed/>
                  </p:oleObj>
                </mc:Choice>
                <mc:Fallback>
                  <p:oleObj name="Equation" r:id="rId5" imgW="2997200" imgH="41910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2" y="-227"/>
                          <a:ext cx="4679" cy="61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" name="Group 47"/>
          <p:cNvGrpSpPr>
            <a:grpSpLocks/>
          </p:cNvGrpSpPr>
          <p:nvPr/>
        </p:nvGrpSpPr>
        <p:grpSpPr bwMode="auto">
          <a:xfrm>
            <a:off x="468833" y="3645024"/>
            <a:ext cx="7775575" cy="488950"/>
            <a:chOff x="0" y="363"/>
            <a:chExt cx="12246" cy="768"/>
          </a:xfrm>
        </p:grpSpPr>
        <p:sp>
          <p:nvSpPr>
            <p:cNvPr id="23" name="Text Box 48"/>
            <p:cNvSpPr txBox="1">
              <a:spLocks noChangeArrowheads="1"/>
            </p:cNvSpPr>
            <p:nvPr/>
          </p:nvSpPr>
          <p:spPr bwMode="auto">
            <a:xfrm>
              <a:off x="0" y="363"/>
              <a:ext cx="12246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zh-CN" altLang="en-US" sz="2600" b="1" dirty="0"/>
                <a:t>其中                 是</a:t>
              </a:r>
              <a:r>
                <a:rPr lang="zh-CN" altLang="en-US" sz="2600" b="1" dirty="0">
                  <a:solidFill>
                    <a:srgbClr val="FF0000"/>
                  </a:solidFill>
                </a:rPr>
                <a:t>不全为零</a:t>
              </a:r>
              <a:r>
                <a:rPr lang="zh-CN" altLang="en-US" sz="2600" b="1" dirty="0"/>
                <a:t>的任意常数。</a:t>
              </a:r>
            </a:p>
          </p:txBody>
        </p:sp>
        <p:graphicFrame>
          <p:nvGraphicFramePr>
            <p:cNvPr id="24" name="Object 4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44743223"/>
                </p:ext>
              </p:extLst>
            </p:nvPr>
          </p:nvGraphicFramePr>
          <p:xfrm>
            <a:off x="1168" y="423"/>
            <a:ext cx="2398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0950" name="Equation" r:id="rId7" imgW="1549400" imgH="419100" progId="Equation.DSMT4">
                    <p:embed/>
                  </p:oleObj>
                </mc:Choice>
                <mc:Fallback>
                  <p:oleObj name="Equation" r:id="rId7" imgW="1549400" imgH="41910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68" y="423"/>
                          <a:ext cx="2398" cy="6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" name="矩形 25"/>
          <p:cNvSpPr/>
          <p:nvPr/>
        </p:nvSpPr>
        <p:spPr>
          <a:xfrm>
            <a:off x="251519" y="260648"/>
            <a:ext cx="1440281" cy="50405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53102" y="260780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方法二</a:t>
            </a:r>
            <a:endParaRPr lang="zh-CN" altLang="en-US" sz="2800" b="1" dirty="0"/>
          </a:p>
        </p:txBody>
      </p:sp>
      <p:sp>
        <p:nvSpPr>
          <p:cNvPr id="29" name="副标题 6"/>
          <p:cNvSpPr>
            <a:spLocks noGrp="1" noChangeArrowheads="1"/>
          </p:cNvSpPr>
          <p:nvPr>
            <p:ph type="subTitle" idx="1"/>
          </p:nvPr>
        </p:nvSpPr>
        <p:spPr>
          <a:xfrm>
            <a:off x="8461375" y="176213"/>
            <a:ext cx="503238" cy="5413375"/>
          </a:xfrm>
        </p:spPr>
        <p:txBody>
          <a:bodyPr/>
          <a:lstStyle/>
          <a:p>
            <a:pPr eaLnBrk="1" hangingPunct="1"/>
            <a:r>
              <a:rPr lang="zh-CN" altLang="en-US" sz="2800" b="1" dirty="0"/>
              <a:t>二</a:t>
            </a:r>
            <a:r>
              <a:rPr lang="zh-CN" sz="2800" b="1" dirty="0"/>
              <a:t>特征值和特征向量的</a:t>
            </a:r>
            <a:r>
              <a:rPr lang="zh-CN" altLang="en-US" sz="2800" b="1" dirty="0">
                <a:solidFill>
                  <a:srgbClr val="FF0000"/>
                </a:solidFill>
              </a:rPr>
              <a:t>计算</a:t>
            </a:r>
            <a:r>
              <a:rPr lang="zh-CN" sz="2800" b="1" dirty="0"/>
              <a:t>        </a:t>
            </a:r>
          </a:p>
          <a:p>
            <a:pPr eaLnBrk="1" hangingPunct="1"/>
            <a:endParaRPr lang="zh-CN" altLang="zh-CN" sz="2400" b="1" dirty="0"/>
          </a:p>
        </p:txBody>
      </p:sp>
      <p:sp>
        <p:nvSpPr>
          <p:cNvPr id="2" name="矩形 1"/>
          <p:cNvSpPr/>
          <p:nvPr/>
        </p:nvSpPr>
        <p:spPr>
          <a:xfrm>
            <a:off x="467544" y="2996952"/>
            <a:ext cx="1242648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sym typeface="Calibri" pitchFamily="34" charset="0"/>
              </a:rPr>
              <a:t>非零解</a:t>
            </a:r>
            <a:r>
              <a:rPr lang="zh-CN" altLang="en-US" b="1" dirty="0">
                <a:solidFill>
                  <a:srgbClr val="000000"/>
                </a:solidFill>
                <a:sym typeface="Calibri" pitchFamily="34" charset="0"/>
              </a:rPr>
              <a:t> 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6499E42-615E-4340-BA0F-821E27E768DC}" type="datetime1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/34</a:t>
            </a:r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290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0" autoUpdateAnimBg="0"/>
      <p:bldP spid="5" grpId="0"/>
      <p:bldP spid="13" grpId="0" bldLvl="0" autoUpdateAnimBg="0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3200" b="1" dirty="0">
                <a:latin typeface="黑体" pitchFamily="49" charset="-122"/>
                <a:ea typeface="黑体" pitchFamily="49" charset="-122"/>
              </a:rPr>
              <a:t>5.2  方阵的特征值和特征向量</a:t>
            </a:r>
            <a:endParaRPr lang="zh-CN" sz="3200" b="1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3" name="对象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200" y="2362200"/>
            <a:ext cx="9144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6"/>
          <p:cNvSpPr>
            <a:spLocks noChangeArrowheads="1"/>
          </p:cNvSpPr>
          <p:nvPr/>
        </p:nvSpPr>
        <p:spPr bwMode="auto">
          <a:xfrm>
            <a:off x="396522" y="1340855"/>
            <a:ext cx="251936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solidFill>
                  <a:srgbClr val="FF0000"/>
                </a:solidFill>
                <a:sym typeface="宋体" pitchFamily="2" charset="-122"/>
              </a:rPr>
              <a:t>全部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特征向量。</a:t>
            </a:r>
          </a:p>
        </p:txBody>
      </p:sp>
      <p:sp>
        <p:nvSpPr>
          <p:cNvPr id="5" name="TextBox 2"/>
          <p:cNvSpPr>
            <a:spLocks noChangeArrowheads="1"/>
          </p:cNvSpPr>
          <p:nvPr/>
        </p:nvSpPr>
        <p:spPr bwMode="auto">
          <a:xfrm>
            <a:off x="827088" y="3379112"/>
            <a:ext cx="727392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所以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的特征值为：</a:t>
            </a:r>
            <a:r>
              <a:rPr lang="en-US" altLang="zh-CN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2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1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1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。（</a:t>
            </a:r>
            <a:r>
              <a:rPr lang="en-US" altLang="zh-CN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1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称为</a:t>
            </a:r>
            <a:r>
              <a:rPr lang="en-US" altLang="zh-CN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2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重特征值）</a:t>
            </a:r>
          </a:p>
          <a:p>
            <a:endParaRPr lang="zh-CN" altLang="en-US" dirty="0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6" name="TextBox 9"/>
          <p:cNvSpPr>
            <a:spLocks noChangeArrowheads="1"/>
          </p:cNvSpPr>
          <p:nvPr/>
        </p:nvSpPr>
        <p:spPr bwMode="auto">
          <a:xfrm>
            <a:off x="854074" y="3933035"/>
            <a:ext cx="7393923" cy="492443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zh-CN" altLang="en-US" sz="26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求</a:t>
            </a:r>
            <a:r>
              <a:rPr lang="en-US" altLang="zh-CN" sz="26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2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对应的全部</a:t>
            </a:r>
            <a:r>
              <a:rPr lang="zh-CN" altLang="en-US" sz="26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特征向量</a:t>
            </a:r>
            <a:endParaRPr lang="zh-CN" altLang="en-US" dirty="0"/>
          </a:p>
        </p:txBody>
      </p:sp>
      <p:grpSp>
        <p:nvGrpSpPr>
          <p:cNvPr id="8" name="组合 7"/>
          <p:cNvGrpSpPr/>
          <p:nvPr/>
        </p:nvGrpSpPr>
        <p:grpSpPr>
          <a:xfrm>
            <a:off x="323601" y="-6350"/>
            <a:ext cx="7698780" cy="1447800"/>
            <a:chOff x="323601" y="-6350"/>
            <a:chExt cx="7698780" cy="1447800"/>
          </a:xfrm>
        </p:grpSpPr>
        <p:sp>
          <p:nvSpPr>
            <p:cNvPr id="9" name="TextBox 8"/>
            <p:cNvSpPr txBox="1"/>
            <p:nvPr/>
          </p:nvSpPr>
          <p:spPr>
            <a:xfrm>
              <a:off x="323601" y="416382"/>
              <a:ext cx="769878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 smtClean="0">
                  <a:latin typeface="+mn-ea"/>
                  <a:ea typeface="+mn-ea"/>
                </a:rPr>
                <a:t>例</a:t>
              </a:r>
              <a:r>
                <a:rPr lang="en-US" altLang="zh-CN" sz="2600" b="1" dirty="0">
                  <a:latin typeface="+mn-ea"/>
                </a:rPr>
                <a:t>1</a:t>
              </a:r>
              <a:r>
                <a:rPr lang="en-US" altLang="zh-CN" sz="2600" b="1" dirty="0" smtClean="0">
                  <a:latin typeface="+mn-ea"/>
                  <a:ea typeface="+mn-ea"/>
                </a:rPr>
                <a:t> </a:t>
              </a:r>
              <a:r>
                <a:rPr lang="zh-CN" altLang="en-US" sz="2600" b="1" dirty="0">
                  <a:latin typeface="+mn-ea"/>
                  <a:ea typeface="+mn-ea"/>
                </a:rPr>
                <a:t>求方阵               的特征值及其对应的</a:t>
              </a:r>
            </a:p>
          </p:txBody>
        </p:sp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28214395"/>
                </p:ext>
              </p:extLst>
            </p:nvPr>
          </p:nvGraphicFramePr>
          <p:xfrm>
            <a:off x="2171700" y="-6350"/>
            <a:ext cx="2247900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6578" name="Equation" r:id="rId4" imgW="2247900" imgH="1447800" progId="Equation.DSMT4">
                    <p:embed/>
                  </p:oleObj>
                </mc:Choice>
                <mc:Fallback>
                  <p:oleObj name="Equation" r:id="rId4" imgW="2247900" imgH="1447800" progId="Equation.DSMT4">
                    <p:embed/>
                    <p:pic>
                      <p:nvPicPr>
                        <p:cNvPr id="0" name="Picture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1700" y="-6350"/>
                          <a:ext cx="2247900" cy="1447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TextBox 13"/>
          <p:cNvSpPr>
            <a:spLocks noChangeArrowheads="1"/>
          </p:cNvSpPr>
          <p:nvPr/>
        </p:nvSpPr>
        <p:spPr bwMode="auto">
          <a:xfrm>
            <a:off x="215900" y="2348358"/>
            <a:ext cx="78851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解：                                                                                                                                           </a:t>
            </a: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8117695"/>
              </p:ext>
            </p:extLst>
          </p:nvPr>
        </p:nvGraphicFramePr>
        <p:xfrm>
          <a:off x="930296" y="1909762"/>
          <a:ext cx="66421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79" name="Equation" r:id="rId6" imgW="6642100" imgH="1447800" progId="Equation.DSMT4">
                  <p:embed/>
                </p:oleObj>
              </mc:Choice>
              <mc:Fallback>
                <p:oleObj name="Equation" r:id="rId6" imgW="6642100" imgH="1447800" progId="Equation.DSMT4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96" y="1909762"/>
                        <a:ext cx="6642100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副标题 6"/>
          <p:cNvSpPr txBox="1">
            <a:spLocks noChangeArrowheads="1"/>
          </p:cNvSpPr>
          <p:nvPr/>
        </p:nvSpPr>
        <p:spPr bwMode="auto">
          <a:xfrm>
            <a:off x="8461375" y="176213"/>
            <a:ext cx="503238" cy="541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4572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9144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3716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18288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2860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7432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2004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6576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pPr eaLnBrk="1" hangingPunct="1"/>
            <a:r>
              <a:rPr lang="zh-CN" altLang="en-US" sz="2800" b="1"/>
              <a:t>二</a:t>
            </a:r>
            <a:r>
              <a:rPr lang="zh-CN" sz="2800" b="1"/>
              <a:t>特征值和特征向量的</a:t>
            </a:r>
            <a:r>
              <a:rPr lang="zh-CN" altLang="en-US" sz="2800" b="1">
                <a:solidFill>
                  <a:srgbClr val="FF0000"/>
                </a:solidFill>
              </a:rPr>
              <a:t>计算</a:t>
            </a:r>
            <a:r>
              <a:rPr lang="zh-CN" sz="2800" b="1"/>
              <a:t>        </a:t>
            </a:r>
          </a:p>
          <a:p>
            <a:pPr eaLnBrk="1" hangingPunct="1"/>
            <a:endParaRPr lang="zh-CN" altLang="zh-CN" sz="2400" b="1" dirty="0"/>
          </a:p>
        </p:txBody>
      </p:sp>
      <p:graphicFrame>
        <p:nvGraphicFramePr>
          <p:cNvPr id="15" name="Object 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088531"/>
              </p:ext>
            </p:extLst>
          </p:nvPr>
        </p:nvGraphicFramePr>
        <p:xfrm>
          <a:off x="1043608" y="4509120"/>
          <a:ext cx="4708525" cy="1357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580" name="Equation" r:id="rId8" imgW="4762440" imgH="1447560" progId="Equation.DSMT4">
                  <p:embed/>
                </p:oleObj>
              </mc:Choice>
              <mc:Fallback>
                <p:oleObj name="Equation" r:id="rId8" imgW="4762440" imgH="1447560" progId="Equation.DSMT4">
                  <p:embed/>
                  <p:pic>
                    <p:nvPicPr>
                      <p:cNvPr id="0" name="Picture 32"/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4509120"/>
                        <a:ext cx="4708525" cy="13573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9"/>
          <p:cNvSpPr>
            <a:spLocks noChangeArrowheads="1"/>
          </p:cNvSpPr>
          <p:nvPr/>
        </p:nvSpPr>
        <p:spPr bwMode="auto">
          <a:xfrm>
            <a:off x="6183014" y="4653136"/>
            <a:ext cx="2061394" cy="89255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en-US" altLang="zh-CN" sz="2600" b="1" i="1" dirty="0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k</a:t>
            </a:r>
            <a:r>
              <a:rPr lang="en-US" altLang="zh-CN" sz="26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(0,0,1)</a:t>
            </a:r>
            <a:r>
              <a:rPr lang="en-US" altLang="zh-CN" sz="2600" b="1" i="1" baseline="30000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T</a:t>
            </a:r>
            <a:r>
              <a:rPr lang="zh-CN" altLang="en-US" sz="26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，</a:t>
            </a:r>
            <a:endParaRPr lang="en-US" altLang="zh-CN" sz="2600" b="1" dirty="0" smtClean="0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  <a:p>
            <a:r>
              <a:rPr lang="en-US" altLang="zh-CN" sz="2600" b="1" i="1" dirty="0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k 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sym typeface="Symbol"/>
              </a:rPr>
              <a:t>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en-US" altLang="zh-CN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0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；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0F148F4-55EC-4C2A-B3AB-EFDF43DFF768}" type="datetime1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/34</a:t>
            </a:r>
            <a:endParaRPr lang="zh-CN" altLang="en-US" dirty="0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83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2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3200" b="1" dirty="0">
                <a:latin typeface="黑体" pitchFamily="49" charset="-122"/>
                <a:ea typeface="黑体" pitchFamily="49" charset="-122"/>
              </a:rPr>
              <a:t>5.2  方阵的特征值和特征向量</a:t>
            </a:r>
            <a:endParaRPr lang="zh-CN" sz="3200" b="1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3" name="对象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200" y="2362200"/>
            <a:ext cx="9144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6"/>
          <p:cNvSpPr>
            <a:spLocks noChangeArrowheads="1"/>
          </p:cNvSpPr>
          <p:nvPr/>
        </p:nvSpPr>
        <p:spPr bwMode="auto">
          <a:xfrm>
            <a:off x="396522" y="1340855"/>
            <a:ext cx="2519363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solidFill>
                  <a:srgbClr val="FF0000"/>
                </a:solidFill>
                <a:sym typeface="宋体" pitchFamily="2" charset="-122"/>
              </a:rPr>
              <a:t>全部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特征向量。</a:t>
            </a:r>
          </a:p>
        </p:txBody>
      </p:sp>
      <p:sp>
        <p:nvSpPr>
          <p:cNvPr id="5" name="TextBox 2"/>
          <p:cNvSpPr>
            <a:spLocks noChangeArrowheads="1"/>
          </p:cNvSpPr>
          <p:nvPr/>
        </p:nvSpPr>
        <p:spPr bwMode="auto">
          <a:xfrm>
            <a:off x="827088" y="3379112"/>
            <a:ext cx="727392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所以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的特征值为：</a:t>
            </a:r>
            <a:r>
              <a:rPr lang="en-US" altLang="zh-CN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2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1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1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。（</a:t>
            </a:r>
            <a:r>
              <a:rPr lang="en-US" altLang="zh-CN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1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称为</a:t>
            </a:r>
            <a:r>
              <a:rPr lang="en-US" altLang="zh-CN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2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重特征值</a:t>
            </a:r>
            <a:r>
              <a:rPr lang="zh-CN" altLang="en-US" sz="26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）</a:t>
            </a:r>
            <a:endParaRPr lang="zh-CN" altLang="en-US" sz="2600" b="1" dirty="0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323601" y="-6350"/>
            <a:ext cx="7698780" cy="1447800"/>
            <a:chOff x="323601" y="-6350"/>
            <a:chExt cx="7698780" cy="1447800"/>
          </a:xfrm>
        </p:grpSpPr>
        <p:sp>
          <p:nvSpPr>
            <p:cNvPr id="9" name="TextBox 8"/>
            <p:cNvSpPr txBox="1"/>
            <p:nvPr/>
          </p:nvSpPr>
          <p:spPr>
            <a:xfrm>
              <a:off x="323601" y="416382"/>
              <a:ext cx="769878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 smtClean="0">
                  <a:latin typeface="+mn-ea"/>
                  <a:ea typeface="+mn-ea"/>
                </a:rPr>
                <a:t>例</a:t>
              </a:r>
              <a:r>
                <a:rPr lang="en-US" altLang="zh-CN" sz="2600" b="1" dirty="0">
                  <a:latin typeface="+mn-ea"/>
                </a:rPr>
                <a:t>1</a:t>
              </a:r>
              <a:r>
                <a:rPr lang="en-US" altLang="zh-CN" sz="2600" b="1" dirty="0" smtClean="0">
                  <a:latin typeface="+mn-ea"/>
                  <a:ea typeface="+mn-ea"/>
                </a:rPr>
                <a:t> </a:t>
              </a:r>
              <a:r>
                <a:rPr lang="zh-CN" altLang="en-US" sz="2600" b="1" dirty="0">
                  <a:latin typeface="+mn-ea"/>
                  <a:ea typeface="+mn-ea"/>
                </a:rPr>
                <a:t>求方阵               的特征值及其对应的</a:t>
              </a:r>
            </a:p>
          </p:txBody>
        </p:sp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05330405"/>
                </p:ext>
              </p:extLst>
            </p:nvPr>
          </p:nvGraphicFramePr>
          <p:xfrm>
            <a:off x="2171700" y="-6350"/>
            <a:ext cx="2247900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969" name="Equation" r:id="rId4" imgW="2247900" imgH="1447800" progId="Equation.DSMT4">
                    <p:embed/>
                  </p:oleObj>
                </mc:Choice>
                <mc:Fallback>
                  <p:oleObj name="Equation" r:id="rId4" imgW="2247900" imgH="1447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71700" y="-6350"/>
                          <a:ext cx="2247900" cy="1447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TextBox 13"/>
          <p:cNvSpPr>
            <a:spLocks noChangeArrowheads="1"/>
          </p:cNvSpPr>
          <p:nvPr/>
        </p:nvSpPr>
        <p:spPr bwMode="auto">
          <a:xfrm>
            <a:off x="215900" y="2348358"/>
            <a:ext cx="788511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解：                                                                                                                                           </a:t>
            </a: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9872230"/>
              </p:ext>
            </p:extLst>
          </p:nvPr>
        </p:nvGraphicFramePr>
        <p:xfrm>
          <a:off x="930296" y="1909762"/>
          <a:ext cx="66421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70" name="Equation" r:id="rId6" imgW="6642100" imgH="1447800" progId="Equation.DSMT4">
                  <p:embed/>
                </p:oleObj>
              </mc:Choice>
              <mc:Fallback>
                <p:oleObj name="Equation" r:id="rId6" imgW="6642100" imgH="1447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0296" y="1909762"/>
                        <a:ext cx="6642100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副标题 6"/>
          <p:cNvSpPr txBox="1">
            <a:spLocks noChangeArrowheads="1"/>
          </p:cNvSpPr>
          <p:nvPr/>
        </p:nvSpPr>
        <p:spPr bwMode="auto">
          <a:xfrm>
            <a:off x="8461375" y="176213"/>
            <a:ext cx="503238" cy="541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4572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9144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3716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18288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2860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7432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2004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6576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pPr eaLnBrk="1" hangingPunct="1"/>
            <a:r>
              <a:rPr lang="zh-CN" altLang="en-US" sz="2800" b="1"/>
              <a:t>二</a:t>
            </a:r>
            <a:r>
              <a:rPr lang="zh-CN" sz="2800" b="1"/>
              <a:t>特征值和特征向量的</a:t>
            </a:r>
            <a:r>
              <a:rPr lang="zh-CN" altLang="en-US" sz="2800" b="1">
                <a:solidFill>
                  <a:srgbClr val="FF0000"/>
                </a:solidFill>
              </a:rPr>
              <a:t>计算</a:t>
            </a:r>
            <a:r>
              <a:rPr lang="zh-CN" sz="2800" b="1"/>
              <a:t>        </a:t>
            </a:r>
          </a:p>
          <a:p>
            <a:pPr eaLnBrk="1" hangingPunct="1"/>
            <a:endParaRPr lang="zh-CN" altLang="zh-CN" sz="2400" b="1" dirty="0"/>
          </a:p>
        </p:txBody>
      </p:sp>
      <p:sp>
        <p:nvSpPr>
          <p:cNvPr id="17" name="TextBox 9"/>
          <p:cNvSpPr>
            <a:spLocks noChangeArrowheads="1"/>
          </p:cNvSpPr>
          <p:nvPr/>
        </p:nvSpPr>
        <p:spPr bwMode="auto">
          <a:xfrm>
            <a:off x="755735" y="4015428"/>
            <a:ext cx="7393923" cy="492443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zh-CN" altLang="en-US" sz="26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再求</a:t>
            </a:r>
            <a:r>
              <a:rPr lang="en-US" altLang="zh-CN" sz="26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1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对应的全部</a:t>
            </a:r>
            <a:r>
              <a:rPr lang="zh-CN" altLang="en-US" sz="26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特征向量</a:t>
            </a:r>
            <a:endParaRPr lang="zh-CN" altLang="en-US" dirty="0"/>
          </a:p>
        </p:txBody>
      </p:sp>
      <p:sp>
        <p:nvSpPr>
          <p:cNvPr id="19" name="TextBox 9"/>
          <p:cNvSpPr>
            <a:spLocks noChangeArrowheads="1"/>
          </p:cNvSpPr>
          <p:nvPr/>
        </p:nvSpPr>
        <p:spPr bwMode="auto">
          <a:xfrm>
            <a:off x="5940533" y="4519463"/>
            <a:ext cx="2231867" cy="89255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r>
              <a:rPr lang="en-US" altLang="zh-CN" sz="26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k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(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1,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 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2,1)</a:t>
            </a:r>
            <a:r>
              <a:rPr lang="en-US" altLang="zh-CN" sz="2600" b="1" i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T</a:t>
            </a:r>
            <a:r>
              <a:rPr lang="zh-CN" altLang="en-US" sz="2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，</a:t>
            </a:r>
            <a:endParaRPr lang="en-US" altLang="zh-CN" sz="26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宋体" pitchFamily="2" charset="-122"/>
            </a:endParaRPr>
          </a:p>
          <a:p>
            <a:r>
              <a:rPr lang="en-US" altLang="zh-CN" sz="26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k 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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 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0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；</a:t>
            </a:r>
            <a:endParaRPr lang="zh-CN" alt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Box 6"/>
          <p:cNvSpPr>
            <a:spLocks noChangeArrowheads="1"/>
          </p:cNvSpPr>
          <p:nvPr/>
        </p:nvSpPr>
        <p:spPr bwMode="auto">
          <a:xfrm>
            <a:off x="3492797" y="1412776"/>
            <a:ext cx="431956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 smtClean="0">
                <a:solidFill>
                  <a:srgbClr val="FF0000"/>
                </a:solidFill>
                <a:sym typeface="宋体" pitchFamily="2" charset="-122"/>
              </a:rPr>
              <a:t>第</a:t>
            </a:r>
            <a:r>
              <a:rPr lang="en-US" altLang="zh-CN" sz="2600" b="1" dirty="0" smtClean="0">
                <a:solidFill>
                  <a:srgbClr val="FF0000"/>
                </a:solidFill>
                <a:sym typeface="宋体" pitchFamily="2" charset="-122"/>
              </a:rPr>
              <a:t>5</a:t>
            </a:r>
            <a:r>
              <a:rPr lang="zh-CN" altLang="en-US" sz="2600" b="1" dirty="0" smtClean="0">
                <a:solidFill>
                  <a:srgbClr val="FF0000"/>
                </a:solidFill>
                <a:sym typeface="宋体" pitchFamily="2" charset="-122"/>
              </a:rPr>
              <a:t>章 基本运算，熟练掌握！</a:t>
            </a:r>
            <a:endParaRPr lang="zh-CN" altLang="en-US" sz="2600" b="1" dirty="0">
              <a:solidFill>
                <a:srgbClr val="FF0000"/>
              </a:solidFill>
              <a:sym typeface="宋体" pitchFamily="2" charset="-122"/>
            </a:endParaRPr>
          </a:p>
        </p:txBody>
      </p:sp>
      <p:graphicFrame>
        <p:nvGraphicFramePr>
          <p:cNvPr id="2" name="对象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1964473"/>
              </p:ext>
            </p:extLst>
          </p:nvPr>
        </p:nvGraphicFramePr>
        <p:xfrm>
          <a:off x="899592" y="4508500"/>
          <a:ext cx="4733925" cy="1357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71" name="Equation" r:id="rId8" imgW="4787640" imgH="1447560" progId="Equation.DSMT4">
                  <p:embed/>
                </p:oleObj>
              </mc:Choice>
              <mc:Fallback>
                <p:oleObj name="Equation" r:id="rId8" imgW="4787640" imgH="1447560" progId="Equation.DSMT4">
                  <p:embed/>
                  <p:pic>
                    <p:nvPicPr>
                      <p:cNvPr id="0" name="Object 37"/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4508500"/>
                        <a:ext cx="4733925" cy="1357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2F3FDFD-47D8-4410-BA95-C3BD4E63EED5}" type="datetime1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/34</a:t>
            </a:r>
            <a:endParaRPr lang="zh-CN" altLang="en-US" dirty="0"/>
          </a:p>
        </p:txBody>
      </p:sp>
      <p:sp>
        <p:nvSpPr>
          <p:cNvPr id="15" name="灯片编号占位符 1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7459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3200" b="1" dirty="0">
                <a:latin typeface="黑体" pitchFamily="49" charset="-122"/>
                <a:ea typeface="黑体" pitchFamily="49" charset="-122"/>
              </a:rPr>
              <a:t>5.2  方阵的特征值和特征向量</a:t>
            </a:r>
            <a:endParaRPr lang="zh-CN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Box 6"/>
          <p:cNvSpPr>
            <a:spLocks noChangeArrowheads="1"/>
          </p:cNvSpPr>
          <p:nvPr/>
        </p:nvSpPr>
        <p:spPr bwMode="auto">
          <a:xfrm>
            <a:off x="324180" y="2078803"/>
            <a:ext cx="28797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求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en-US" altLang="zh-CN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 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的特征值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。</a:t>
            </a:r>
          </a:p>
        </p:txBody>
      </p:sp>
      <p:sp>
        <p:nvSpPr>
          <p:cNvPr id="4" name="TextBox 12"/>
          <p:cNvSpPr>
            <a:spLocks noChangeArrowheads="1"/>
          </p:cNvSpPr>
          <p:nvPr/>
        </p:nvSpPr>
        <p:spPr bwMode="auto">
          <a:xfrm>
            <a:off x="2124213" y="4135198"/>
            <a:ext cx="79167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k=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3</a:t>
            </a:r>
            <a:endParaRPr lang="zh-CN" altLang="en-US" sz="2800" dirty="0">
              <a:solidFill>
                <a:srgbClr val="000000"/>
              </a:solidFill>
              <a:sym typeface="宋体" pitchFamily="2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87338" y="620688"/>
            <a:ext cx="7956550" cy="1447800"/>
            <a:chOff x="287338" y="1406755"/>
            <a:chExt cx="7956550" cy="1447800"/>
          </a:xfrm>
        </p:grpSpPr>
        <p:sp>
          <p:nvSpPr>
            <p:cNvPr id="8" name="TextBox 1"/>
            <p:cNvSpPr>
              <a:spLocks noChangeArrowheads="1"/>
            </p:cNvSpPr>
            <p:nvPr/>
          </p:nvSpPr>
          <p:spPr bwMode="auto">
            <a:xfrm>
              <a:off x="287338" y="1856783"/>
              <a:ext cx="7956550" cy="492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dirty="0" smtClean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例</a:t>
              </a:r>
              <a:r>
                <a:rPr lang="en-US" altLang="zh-CN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2</a:t>
              </a:r>
              <a:r>
                <a:rPr lang="en-US" altLang="zh-CN" sz="2600" b="1" dirty="0" smtClean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  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设              有一个特征向量为</a:t>
              </a:r>
            </a:p>
          </p:txBody>
        </p:sp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98165025"/>
                </p:ext>
              </p:extLst>
            </p:nvPr>
          </p:nvGraphicFramePr>
          <p:xfrm>
            <a:off x="1644650" y="1406755"/>
            <a:ext cx="2120900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549" name="Equation" r:id="rId3" imgW="2120900" imgH="1447800" progId="Equation.DSMT4">
                    <p:embed/>
                  </p:oleObj>
                </mc:Choice>
                <mc:Fallback>
                  <p:oleObj name="Equation" r:id="rId3" imgW="2120900" imgH="1447800" progId="Equation.DSMT4">
                    <p:embed/>
                    <p:pic>
                      <p:nvPicPr>
                        <p:cNvPr id="0" name="Picture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44650" y="1406755"/>
                          <a:ext cx="2120900" cy="1447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54433335"/>
                </p:ext>
              </p:extLst>
            </p:nvPr>
          </p:nvGraphicFramePr>
          <p:xfrm>
            <a:off x="6688138" y="1406755"/>
            <a:ext cx="1308100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550" name="Equation" r:id="rId5" imgW="1308100" imgH="1447800" progId="Equation.DSMT4">
                    <p:embed/>
                  </p:oleObj>
                </mc:Choice>
                <mc:Fallback>
                  <p:oleObj name="Equation" r:id="rId5" imgW="1308100" imgH="1447800" progId="Equation.DSMT4">
                    <p:embed/>
                    <p:pic>
                      <p:nvPicPr>
                        <p:cNvPr id="0" name="Picture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88138" y="1406755"/>
                          <a:ext cx="1308100" cy="1447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组合 10"/>
          <p:cNvGrpSpPr/>
          <p:nvPr/>
        </p:nvGrpSpPr>
        <p:grpSpPr>
          <a:xfrm>
            <a:off x="395878" y="2570138"/>
            <a:ext cx="7921035" cy="1447800"/>
            <a:chOff x="395878" y="3356205"/>
            <a:chExt cx="7921035" cy="1447800"/>
          </a:xfrm>
        </p:grpSpPr>
        <p:sp>
          <p:nvSpPr>
            <p:cNvPr id="12" name="TextBox 7"/>
            <p:cNvSpPr>
              <a:spLocks noChangeArrowheads="1"/>
            </p:cNvSpPr>
            <p:nvPr/>
          </p:nvSpPr>
          <p:spPr bwMode="auto">
            <a:xfrm>
              <a:off x="395878" y="3777203"/>
              <a:ext cx="7921035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 dirty="0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解</a:t>
              </a:r>
              <a:r>
                <a:rPr lang="zh-CN" altLang="en-US" sz="2600" dirty="0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：</a:t>
              </a:r>
              <a:r>
                <a:rPr lang="zh-CN" altLang="en-US" sz="2600" i="1" dirty="0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                                              ，</a:t>
              </a:r>
              <a:r>
                <a:rPr lang="zh-CN" altLang="en-US" sz="2600" b="1" dirty="0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由对应元素相</a:t>
              </a:r>
              <a:r>
                <a:rPr lang="zh-CN" altLang="en-US" sz="2600" b="1" dirty="0">
                  <a:solidFill>
                    <a:srgbClr val="000000"/>
                  </a:solidFill>
                  <a:sym typeface="宋体" pitchFamily="2" charset="-122"/>
                </a:rPr>
                <a:t>等得</a:t>
              </a:r>
              <a:endParaRPr lang="zh-CN" altLang="en-US" sz="2600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endParaRPr>
            </a:p>
          </p:txBody>
        </p:sp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06058114"/>
                </p:ext>
              </p:extLst>
            </p:nvPr>
          </p:nvGraphicFramePr>
          <p:xfrm>
            <a:off x="1068388" y="3356205"/>
            <a:ext cx="3873500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551" name="Equation" r:id="rId7" imgW="3873500" imgH="1447800" progId="Equation.DSMT4">
                    <p:embed/>
                  </p:oleObj>
                </mc:Choice>
                <mc:Fallback>
                  <p:oleObj name="Equation" r:id="rId7" imgW="3873500" imgH="1447800" progId="Equation.DSMT4">
                    <p:embed/>
                    <p:pic>
                      <p:nvPicPr>
                        <p:cNvPr id="0" name="Picture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8388" y="3356205"/>
                          <a:ext cx="3873500" cy="1447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副标题 6"/>
          <p:cNvSpPr txBox="1">
            <a:spLocks noChangeArrowheads="1"/>
          </p:cNvSpPr>
          <p:nvPr/>
        </p:nvSpPr>
        <p:spPr bwMode="auto">
          <a:xfrm>
            <a:off x="8461375" y="176213"/>
            <a:ext cx="503238" cy="541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4572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9144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3716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18288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2860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7432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2004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6576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pPr eaLnBrk="1" hangingPunct="1"/>
            <a:r>
              <a:rPr lang="zh-CN" altLang="en-US" sz="2800" b="1"/>
              <a:t>二</a:t>
            </a:r>
            <a:r>
              <a:rPr lang="zh-CN" sz="2800" b="1"/>
              <a:t>特征值和特征向量的</a:t>
            </a:r>
            <a:r>
              <a:rPr lang="zh-CN" altLang="en-US" sz="2800" b="1">
                <a:solidFill>
                  <a:srgbClr val="FF0000"/>
                </a:solidFill>
              </a:rPr>
              <a:t>计算</a:t>
            </a:r>
            <a:r>
              <a:rPr lang="zh-CN" sz="2800" b="1"/>
              <a:t>        </a:t>
            </a:r>
          </a:p>
          <a:p>
            <a:pPr eaLnBrk="1" hangingPunct="1"/>
            <a:endParaRPr lang="zh-CN" altLang="zh-CN" sz="2400" b="1" dirty="0"/>
          </a:p>
        </p:txBody>
      </p:sp>
      <p:sp>
        <p:nvSpPr>
          <p:cNvPr id="17" name="TextBox 12"/>
          <p:cNvSpPr>
            <a:spLocks noChangeArrowheads="1"/>
          </p:cNvSpPr>
          <p:nvPr/>
        </p:nvSpPr>
        <p:spPr bwMode="auto">
          <a:xfrm>
            <a:off x="467715" y="4639233"/>
            <a:ext cx="56880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再求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的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特征值为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sym typeface="宋体" pitchFamily="2" charset="-122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3</a:t>
            </a:r>
            <a:r>
              <a:rPr lang="zh-CN" altLang="en-US" sz="2800" b="1" dirty="0">
                <a:solidFill>
                  <a:srgbClr val="000000"/>
                </a:solidFill>
                <a:sym typeface="宋体" pitchFamily="2" charset="-122"/>
              </a:rPr>
              <a:t>，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4</a:t>
            </a:r>
            <a:r>
              <a:rPr lang="zh-CN" altLang="en-US" sz="2800" dirty="0">
                <a:solidFill>
                  <a:srgbClr val="000000"/>
                </a:solidFill>
                <a:sym typeface="宋体" pitchFamily="2" charset="-122"/>
              </a:rPr>
              <a:t>。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F840872-08F3-42C5-9DB5-7FB2B8DFA37B}" type="datetime1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/34</a:t>
            </a:r>
            <a:endParaRPr lang="zh-CN" altLang="en-US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88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3200" b="1" dirty="0">
                <a:latin typeface="黑体" pitchFamily="49" charset="-122"/>
                <a:ea typeface="黑体" pitchFamily="49" charset="-122"/>
              </a:rPr>
              <a:t>5.2  方阵的特征值和特征向量</a:t>
            </a:r>
            <a:endParaRPr lang="zh-CN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Box 6"/>
          <p:cNvSpPr>
            <a:spLocks noChangeArrowheads="1"/>
          </p:cNvSpPr>
          <p:nvPr/>
        </p:nvSpPr>
        <p:spPr bwMode="auto">
          <a:xfrm>
            <a:off x="324180" y="2078803"/>
            <a:ext cx="784822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求 </a:t>
            </a:r>
            <a:r>
              <a:rPr lang="en-US" altLang="zh-CN" sz="26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a</a:t>
            </a:r>
            <a:r>
              <a:rPr lang="en-US" altLang="zh-CN" sz="2600" b="1" dirty="0" err="1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,</a:t>
            </a:r>
            <a:r>
              <a:rPr lang="en-US" altLang="zh-CN" sz="26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b</a:t>
            </a:r>
            <a:r>
              <a:rPr lang="en-US" altLang="zh-CN" sz="26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,</a:t>
            </a:r>
            <a:r>
              <a:rPr lang="zh-CN" altLang="en-US" sz="26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以及</a:t>
            </a:r>
            <a:r>
              <a:rPr lang="en-US" altLang="zh-CN" sz="26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P</a:t>
            </a:r>
            <a:r>
              <a:rPr lang="zh-CN" altLang="en-US" sz="26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作为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A</a:t>
            </a:r>
            <a:r>
              <a:rPr lang="en-US" altLang="zh-CN" sz="2600" b="1" baseline="30000" dirty="0">
                <a:solidFill>
                  <a:srgbClr val="000000"/>
                </a:solidFill>
                <a:latin typeface="宋体" pitchFamily="2" charset="-122"/>
                <a:sym typeface="Symbol"/>
              </a:rPr>
              <a:t>1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Symbol"/>
              </a:rPr>
              <a:t>的特征向量</a:t>
            </a:r>
            <a:r>
              <a:rPr lang="zh-CN" altLang="en-US" sz="26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所对应的特征值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。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287337" y="620713"/>
            <a:ext cx="8174037" cy="1447800"/>
            <a:chOff x="287337" y="1406780"/>
            <a:chExt cx="8174037" cy="1447800"/>
          </a:xfrm>
        </p:grpSpPr>
        <p:sp>
          <p:nvSpPr>
            <p:cNvPr id="8" name="TextBox 1"/>
            <p:cNvSpPr>
              <a:spLocks noChangeArrowheads="1"/>
            </p:cNvSpPr>
            <p:nvPr/>
          </p:nvSpPr>
          <p:spPr bwMode="auto">
            <a:xfrm>
              <a:off x="287337" y="1856783"/>
              <a:ext cx="8174037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 dirty="0" smtClean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例</a:t>
              </a:r>
              <a:r>
                <a:rPr lang="en-US" altLang="zh-CN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3</a:t>
              </a:r>
              <a:r>
                <a:rPr lang="en-US" altLang="zh-CN" sz="2600" b="1" dirty="0" smtClean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 </a:t>
              </a:r>
              <a:r>
                <a:rPr lang="zh-CN" altLang="en-US" sz="2600" b="1" dirty="0" smtClean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设                ，        是</a:t>
              </a:r>
              <a:r>
                <a:rPr lang="en-US" altLang="zh-CN" sz="2600" b="1" i="1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宋体" pitchFamily="2" charset="-122"/>
                </a:rPr>
                <a:t>A</a:t>
              </a:r>
              <a:r>
                <a:rPr lang="en-US" altLang="zh-CN" sz="2600" b="1" baseline="30000" dirty="0" smtClean="0">
                  <a:solidFill>
                    <a:srgbClr val="000000"/>
                  </a:solidFill>
                  <a:latin typeface="宋体" pitchFamily="2" charset="-122"/>
                  <a:sym typeface="Symbol"/>
                </a:rPr>
                <a:t>1</a:t>
              </a:r>
              <a:r>
                <a:rPr lang="zh-CN" altLang="en-US" sz="2600" b="1" dirty="0" smtClean="0">
                  <a:solidFill>
                    <a:srgbClr val="000000"/>
                  </a:solidFill>
                  <a:latin typeface="宋体" pitchFamily="2" charset="-122"/>
                  <a:sym typeface="Symbol"/>
                </a:rPr>
                <a:t>的特征向量</a:t>
              </a:r>
              <a:r>
                <a:rPr lang="zh-CN" altLang="en-US" sz="2600" b="1" dirty="0" smtClean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                  </a:t>
              </a:r>
              <a:endPara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00998694"/>
                </p:ext>
              </p:extLst>
            </p:nvPr>
          </p:nvGraphicFramePr>
          <p:xfrm>
            <a:off x="1403350" y="1406780"/>
            <a:ext cx="2603500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046" name="Equation" r:id="rId3" imgW="2603160" imgH="1447560" progId="Equation.DSMT4">
                    <p:embed/>
                  </p:oleObj>
                </mc:Choice>
                <mc:Fallback>
                  <p:oleObj name="Equation" r:id="rId3" imgW="2603160" imgH="1447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03350" y="1406780"/>
                          <a:ext cx="2603500" cy="1447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02535976"/>
                </p:ext>
              </p:extLst>
            </p:nvPr>
          </p:nvGraphicFramePr>
          <p:xfrm>
            <a:off x="4284663" y="1406780"/>
            <a:ext cx="1308100" cy="1447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047" name="Equation" r:id="rId5" imgW="1307880" imgH="1447560" progId="Equation.DSMT4">
                    <p:embed/>
                  </p:oleObj>
                </mc:Choice>
                <mc:Fallback>
                  <p:oleObj name="Equation" r:id="rId5" imgW="1307880" imgH="14475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84663" y="1406780"/>
                          <a:ext cx="1308100" cy="1447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" name="组合 10"/>
          <p:cNvGrpSpPr/>
          <p:nvPr/>
        </p:nvGrpSpPr>
        <p:grpSpPr>
          <a:xfrm>
            <a:off x="395536" y="2852936"/>
            <a:ext cx="5904314" cy="800100"/>
            <a:chOff x="395536" y="3639003"/>
            <a:chExt cx="5904314" cy="800100"/>
          </a:xfrm>
        </p:grpSpPr>
        <p:sp>
          <p:nvSpPr>
            <p:cNvPr id="12" name="TextBox 7"/>
            <p:cNvSpPr>
              <a:spLocks noChangeArrowheads="1"/>
            </p:cNvSpPr>
            <p:nvPr/>
          </p:nvSpPr>
          <p:spPr bwMode="auto">
            <a:xfrm>
              <a:off x="395536" y="3777203"/>
              <a:ext cx="5904314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 dirty="0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解</a:t>
              </a:r>
              <a:r>
                <a:rPr lang="zh-CN" altLang="en-US" sz="2600" dirty="0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：</a:t>
              </a:r>
              <a:r>
                <a:rPr lang="zh-CN" altLang="en-US" sz="2600" i="1" dirty="0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                                              </a:t>
              </a:r>
            </a:p>
          </p:txBody>
        </p:sp>
        <p:graphicFrame>
          <p:nvGraphicFramePr>
            <p:cNvPr id="13" name="对象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873538368"/>
                </p:ext>
              </p:extLst>
            </p:nvPr>
          </p:nvGraphicFramePr>
          <p:xfrm>
            <a:off x="1300336" y="3639003"/>
            <a:ext cx="4495800" cy="800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9048" name="Equation" r:id="rId7" imgW="4495680" imgH="799920" progId="Equation.DSMT4">
                    <p:embed/>
                  </p:oleObj>
                </mc:Choice>
                <mc:Fallback>
                  <p:oleObj name="Equation" r:id="rId7" imgW="4495680" imgH="79992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00336" y="3639003"/>
                          <a:ext cx="4495800" cy="800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" name="副标题 6"/>
          <p:cNvSpPr txBox="1">
            <a:spLocks noChangeArrowheads="1"/>
          </p:cNvSpPr>
          <p:nvPr/>
        </p:nvSpPr>
        <p:spPr bwMode="auto">
          <a:xfrm>
            <a:off x="8461375" y="176213"/>
            <a:ext cx="503238" cy="541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4572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9144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3716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18288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2860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7432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2004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6576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pPr eaLnBrk="1" hangingPunct="1"/>
            <a:r>
              <a:rPr lang="zh-CN" altLang="en-US" sz="2800" b="1"/>
              <a:t>二</a:t>
            </a:r>
            <a:r>
              <a:rPr lang="zh-CN" sz="2800" b="1"/>
              <a:t>特征值和特征向量的</a:t>
            </a:r>
            <a:r>
              <a:rPr lang="zh-CN" altLang="en-US" sz="2800" b="1">
                <a:solidFill>
                  <a:srgbClr val="FF0000"/>
                </a:solidFill>
              </a:rPr>
              <a:t>计算</a:t>
            </a:r>
            <a:r>
              <a:rPr lang="zh-CN" sz="2800" b="1"/>
              <a:t>        </a:t>
            </a:r>
          </a:p>
          <a:p>
            <a:pPr eaLnBrk="1" hangingPunct="1"/>
            <a:endParaRPr lang="zh-CN" altLang="zh-CN" sz="2400" b="1" dirty="0"/>
          </a:p>
        </p:txBody>
      </p:sp>
      <p:sp>
        <p:nvSpPr>
          <p:cNvPr id="17" name="TextBox 12"/>
          <p:cNvSpPr>
            <a:spLocks noChangeArrowheads="1"/>
          </p:cNvSpPr>
          <p:nvPr/>
        </p:nvSpPr>
        <p:spPr bwMode="auto">
          <a:xfrm>
            <a:off x="684188" y="5425405"/>
            <a:ext cx="56880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故</a:t>
            </a:r>
            <a:r>
              <a:rPr lang="en-US" altLang="zh-CN" sz="2600" b="1" i="1" dirty="0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=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itchFamily="18" charset="0"/>
                <a:sym typeface="Symbol"/>
              </a:rPr>
              <a:t>2</a:t>
            </a:r>
            <a:r>
              <a:rPr lang="zh-CN" altLang="en-US" sz="2600" b="1" dirty="0" smtClean="0">
                <a:solidFill>
                  <a:srgbClr val="000000"/>
                </a:solidFill>
                <a:latin typeface="Times New Roman" pitchFamily="18" charset="0"/>
                <a:sym typeface="Symbol"/>
              </a:rPr>
              <a:t>，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Symbol"/>
              </a:rPr>
              <a:t>b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itchFamily="18" charset="0"/>
                <a:sym typeface="Symbol"/>
              </a:rPr>
              <a:t>=3</a:t>
            </a:r>
            <a:r>
              <a:rPr lang="zh-CN" altLang="en-US" sz="2600" b="1" dirty="0" smtClean="0">
                <a:solidFill>
                  <a:srgbClr val="000000"/>
                </a:solidFill>
                <a:latin typeface="Times New Roman" pitchFamily="18" charset="0"/>
                <a:sym typeface="Symbol"/>
              </a:rPr>
              <a:t>，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itchFamily="18" charset="0"/>
                <a:sym typeface="Symbol"/>
              </a:rPr>
              <a:t>= 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1/3</a:t>
            </a:r>
            <a:r>
              <a:rPr lang="zh-CN" altLang="en-US" sz="2800" dirty="0" smtClean="0">
                <a:solidFill>
                  <a:srgbClr val="000000"/>
                </a:solidFill>
                <a:sym typeface="宋体" pitchFamily="2" charset="-122"/>
              </a:rPr>
              <a:t>。</a:t>
            </a:r>
            <a:endParaRPr lang="zh-CN" altLang="en-US" sz="2800" dirty="0">
              <a:solidFill>
                <a:srgbClr val="000000"/>
              </a:solidFill>
              <a:sym typeface="宋体" pitchFamily="2" charset="-122"/>
            </a:endParaRPr>
          </a:p>
        </p:txBody>
      </p:sp>
      <p:graphicFrame>
        <p:nvGraphicFramePr>
          <p:cNvPr id="14" name="对象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228956"/>
              </p:ext>
            </p:extLst>
          </p:nvPr>
        </p:nvGraphicFramePr>
        <p:xfrm>
          <a:off x="2236068" y="3828008"/>
          <a:ext cx="38481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49" name="Equation" r:id="rId9" imgW="3848040" imgH="1473120" progId="Equation.DSMT4">
                  <p:embed/>
                </p:oleObj>
              </mc:Choice>
              <mc:Fallback>
                <p:oleObj name="Equation" r:id="rId9" imgW="3848040" imgH="1473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6068" y="3828008"/>
                        <a:ext cx="3848100" cy="1473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855E251-F5BF-4CFF-BC2B-F503EDCF88E6}" type="datetime1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/34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68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3200" b="1" dirty="0">
                <a:latin typeface="黑体" pitchFamily="49" charset="-122"/>
                <a:ea typeface="黑体" pitchFamily="49" charset="-122"/>
              </a:rPr>
              <a:t>5.2  方阵的特征值和特征向量</a:t>
            </a:r>
            <a:endParaRPr lang="zh-CN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6" name="副标题 6"/>
          <p:cNvSpPr txBox="1">
            <a:spLocks noChangeArrowheads="1"/>
          </p:cNvSpPr>
          <p:nvPr/>
        </p:nvSpPr>
        <p:spPr bwMode="auto">
          <a:xfrm>
            <a:off x="8461375" y="176213"/>
            <a:ext cx="503238" cy="541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4572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9144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3716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18288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2860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7432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2004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6576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pPr eaLnBrk="1" hangingPunct="1"/>
            <a:r>
              <a:rPr lang="zh-CN" altLang="en-US" sz="2800" b="1"/>
              <a:t>二</a:t>
            </a:r>
            <a:r>
              <a:rPr lang="zh-CN" sz="2800" b="1"/>
              <a:t>特征值和特征向量的</a:t>
            </a:r>
            <a:r>
              <a:rPr lang="zh-CN" altLang="en-US" sz="2800" b="1">
                <a:solidFill>
                  <a:srgbClr val="FF0000"/>
                </a:solidFill>
              </a:rPr>
              <a:t>计算</a:t>
            </a:r>
            <a:r>
              <a:rPr lang="zh-CN" sz="2800" b="1"/>
              <a:t>        </a:t>
            </a:r>
          </a:p>
          <a:p>
            <a:pPr eaLnBrk="1" hangingPunct="1"/>
            <a:endParaRPr lang="zh-CN" altLang="zh-CN" sz="2400" b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759EB97-5106-4FC9-A5EE-D82E92BC686F}" type="datetime1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/34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17</a:t>
            </a:fld>
            <a:endParaRPr lang="zh-CN" altLang="en-US"/>
          </a:p>
        </p:txBody>
      </p:sp>
      <p:sp>
        <p:nvSpPr>
          <p:cNvPr id="18" name="TextBox 1"/>
          <p:cNvSpPr>
            <a:spLocks noChangeArrowheads="1"/>
          </p:cNvSpPr>
          <p:nvPr/>
        </p:nvSpPr>
        <p:spPr bwMode="auto">
          <a:xfrm>
            <a:off x="287337" y="260648"/>
            <a:ext cx="190839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总结</a:t>
            </a:r>
            <a:endParaRPr lang="zh-CN" altLang="en-US" sz="2600" b="1" dirty="0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9" name="TextBox 1"/>
          <p:cNvSpPr>
            <a:spLocks noChangeArrowheads="1"/>
          </p:cNvSpPr>
          <p:nvPr/>
        </p:nvSpPr>
        <p:spPr bwMode="auto">
          <a:xfrm>
            <a:off x="323528" y="776317"/>
            <a:ext cx="784887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1</a:t>
            </a:r>
            <a:r>
              <a:rPr lang="zh-CN" altLang="en-US" sz="26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、根据                       ，</a:t>
            </a:r>
            <a:r>
              <a:rPr lang="en-US" altLang="zh-CN" sz="26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AX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=0</a:t>
            </a:r>
            <a:r>
              <a:rPr lang="zh-CN" altLang="en-US" sz="26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有非零解</a:t>
            </a:r>
            <a:endParaRPr lang="zh-CN" altLang="en-US" sz="2600" b="1" dirty="0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</p:txBody>
      </p:sp>
      <p:graphicFrame>
        <p:nvGraphicFramePr>
          <p:cNvPr id="20" name="对象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3106538"/>
              </p:ext>
            </p:extLst>
          </p:nvPr>
        </p:nvGraphicFramePr>
        <p:xfrm>
          <a:off x="1619672" y="836712"/>
          <a:ext cx="3771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20" name="Equation" r:id="rId3" imgW="3771900" imgH="457200" progId="Equation.DSMT4">
                  <p:embed/>
                </p:oleObj>
              </mc:Choice>
              <mc:Fallback>
                <p:oleObj name="Equation" r:id="rId3" imgW="37719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672" y="836712"/>
                        <a:ext cx="3771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1"/>
          <p:cNvSpPr>
            <a:spLocks noChangeArrowheads="1"/>
          </p:cNvSpPr>
          <p:nvPr/>
        </p:nvSpPr>
        <p:spPr bwMode="auto">
          <a:xfrm>
            <a:off x="323528" y="1856437"/>
            <a:ext cx="741682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2</a:t>
            </a:r>
            <a:r>
              <a:rPr lang="zh-CN" altLang="en-US" sz="26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、已知矩阵</a:t>
            </a:r>
            <a:r>
              <a:rPr lang="en-US" altLang="zh-CN" sz="26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A</a:t>
            </a:r>
            <a:r>
              <a:rPr lang="zh-CN" altLang="en-US" sz="26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，求</a:t>
            </a:r>
            <a:r>
              <a:rPr lang="en-US" altLang="zh-CN" sz="26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|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A</a:t>
            </a:r>
            <a:r>
              <a:rPr lang="en-US" altLang="zh-CN" sz="2600" b="1" dirty="0" smtClean="0">
                <a:solidFill>
                  <a:srgbClr val="000000"/>
                </a:solidFill>
                <a:latin typeface="宋体" pitchFamily="2" charset="-122"/>
                <a:sym typeface="Symbol"/>
              </a:rPr>
              <a:t>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E</a:t>
            </a:r>
            <a:r>
              <a:rPr lang="en-US" altLang="zh-CN" sz="2600" b="1" dirty="0" smtClean="0">
                <a:solidFill>
                  <a:srgbClr val="000000"/>
                </a:solidFill>
                <a:latin typeface="宋体" pitchFamily="2" charset="-122"/>
                <a:sym typeface="Symbol"/>
              </a:rPr>
              <a:t>|</a:t>
            </a:r>
            <a:r>
              <a:rPr lang="zh-CN" altLang="en-US" sz="2600" b="1" dirty="0" smtClean="0">
                <a:solidFill>
                  <a:srgbClr val="000000"/>
                </a:solidFill>
                <a:latin typeface="宋体" pitchFamily="2" charset="-122"/>
                <a:sym typeface="Symbol"/>
              </a:rPr>
              <a:t>，</a:t>
            </a:r>
            <a:endParaRPr lang="zh-CN" altLang="en-US" sz="2600" b="1" dirty="0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2" name="TextBox 1"/>
          <p:cNvSpPr>
            <a:spLocks noChangeArrowheads="1"/>
          </p:cNvSpPr>
          <p:nvPr/>
        </p:nvSpPr>
        <p:spPr bwMode="auto">
          <a:xfrm>
            <a:off x="323528" y="3008565"/>
            <a:ext cx="741682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3</a:t>
            </a:r>
            <a:r>
              <a:rPr lang="zh-CN" altLang="en-US" sz="26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、已知矩阵</a:t>
            </a:r>
            <a:r>
              <a:rPr lang="en-US" altLang="zh-CN" sz="26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A</a:t>
            </a:r>
            <a:r>
              <a:rPr lang="zh-CN" altLang="en-US" sz="26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，已知</a:t>
            </a:r>
            <a:r>
              <a:rPr lang="en-US" altLang="zh-CN" sz="26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A(A</a:t>
            </a:r>
            <a:r>
              <a:rPr lang="en-US" altLang="zh-CN" sz="2600" b="1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1</a:t>
            </a:r>
            <a:r>
              <a:rPr lang="en-US" altLang="zh-CN" sz="26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, A</a:t>
            </a:r>
            <a:r>
              <a:rPr lang="en-US" altLang="zh-CN" sz="2600" b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*</a:t>
            </a:r>
            <a:r>
              <a:rPr lang="en-US" altLang="zh-CN" sz="26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</a:t>
            </a:r>
            <a:r>
              <a:rPr lang="zh-CN" altLang="en-US" sz="2600" b="1" dirty="0" smtClean="0">
                <a:solidFill>
                  <a:srgbClr val="000000"/>
                </a:solidFill>
                <a:latin typeface="宋体" pitchFamily="2" charset="-122"/>
                <a:sym typeface="Symbol"/>
              </a:rPr>
              <a:t>的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Symbol"/>
              </a:rPr>
              <a:t>一个</a:t>
            </a:r>
            <a:r>
              <a:rPr lang="zh-CN" altLang="en-US" sz="2600" b="1" dirty="0" smtClean="0">
                <a:solidFill>
                  <a:srgbClr val="000000"/>
                </a:solidFill>
                <a:latin typeface="宋体" pitchFamily="2" charset="-122"/>
                <a:sym typeface="Symbol"/>
              </a:rPr>
              <a:t>特征向量</a:t>
            </a:r>
            <a:r>
              <a:rPr lang="en-US" altLang="zh-CN" sz="26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P</a:t>
            </a:r>
            <a:r>
              <a:rPr lang="zh-CN" altLang="en-US" sz="2600" b="1" dirty="0" smtClean="0">
                <a:solidFill>
                  <a:srgbClr val="000000"/>
                </a:solidFill>
                <a:latin typeface="宋体" pitchFamily="2" charset="-122"/>
                <a:sym typeface="Symbol"/>
              </a:rPr>
              <a:t>，</a:t>
            </a:r>
            <a:endParaRPr lang="zh-CN" altLang="en-US" sz="2600" b="1" dirty="0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3" name="TextBox 1"/>
          <p:cNvSpPr>
            <a:spLocks noChangeArrowheads="1"/>
          </p:cNvSpPr>
          <p:nvPr/>
        </p:nvSpPr>
        <p:spPr bwMode="auto">
          <a:xfrm>
            <a:off x="827584" y="3584629"/>
            <a:ext cx="496855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求</a:t>
            </a:r>
            <a:r>
              <a:rPr lang="en-US" altLang="zh-CN" sz="26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A</a:t>
            </a:r>
            <a:r>
              <a:rPr lang="zh-CN" altLang="en-US" sz="2600" b="1" dirty="0" smtClean="0">
                <a:solidFill>
                  <a:srgbClr val="000000"/>
                </a:solidFill>
                <a:latin typeface="宋体" pitchFamily="2" charset="-122"/>
                <a:sym typeface="Symbol"/>
              </a:rPr>
              <a:t>的特征值和特征向量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Symbol"/>
              </a:rPr>
              <a:t>。</a:t>
            </a:r>
            <a:endParaRPr lang="zh-CN" altLang="en-US" sz="2600" b="1" dirty="0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4" name="TextBox 1"/>
          <p:cNvSpPr>
            <a:spLocks noChangeArrowheads="1"/>
          </p:cNvSpPr>
          <p:nvPr/>
        </p:nvSpPr>
        <p:spPr bwMode="auto">
          <a:xfrm>
            <a:off x="827584" y="1280373"/>
            <a:ext cx="496855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求</a:t>
            </a:r>
            <a:r>
              <a:rPr lang="en-US" altLang="zh-CN" sz="26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A</a:t>
            </a:r>
            <a:r>
              <a:rPr lang="zh-CN" altLang="en-US" sz="2600" b="1" dirty="0" smtClean="0">
                <a:solidFill>
                  <a:srgbClr val="000000"/>
                </a:solidFill>
                <a:latin typeface="宋体" pitchFamily="2" charset="-122"/>
                <a:sym typeface="Symbol"/>
              </a:rPr>
              <a:t>的特征值。</a:t>
            </a:r>
            <a:endParaRPr lang="zh-CN" altLang="en-US" sz="2600" b="1" dirty="0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5" name="TextBox 1"/>
          <p:cNvSpPr>
            <a:spLocks noChangeArrowheads="1"/>
          </p:cNvSpPr>
          <p:nvPr/>
        </p:nvSpPr>
        <p:spPr bwMode="auto">
          <a:xfrm>
            <a:off x="827584" y="2348880"/>
            <a:ext cx="496855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计算出</a:t>
            </a:r>
            <a:r>
              <a:rPr lang="en-US" altLang="zh-CN" sz="26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A</a:t>
            </a:r>
            <a:r>
              <a:rPr lang="zh-CN" altLang="en-US" sz="2600" b="1" dirty="0" smtClean="0">
                <a:solidFill>
                  <a:srgbClr val="000000"/>
                </a:solidFill>
                <a:latin typeface="宋体" pitchFamily="2" charset="-122"/>
                <a:sym typeface="Symbol"/>
              </a:rPr>
              <a:t>的特征值和特征向量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Symbol"/>
              </a:rPr>
              <a:t>。</a:t>
            </a:r>
            <a:endParaRPr lang="zh-CN" altLang="en-US" sz="2600" b="1" dirty="0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8158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1" grpId="0"/>
      <p:bldP spid="22" grpId="0"/>
      <p:bldP spid="23" grpId="0"/>
      <p:bldP spid="24" grpId="0"/>
      <p:bldP spid="2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3200" b="1" dirty="0">
                <a:latin typeface="黑体" pitchFamily="49" charset="-122"/>
                <a:ea typeface="黑体" pitchFamily="49" charset="-122"/>
              </a:rPr>
              <a:t>5.2  方阵的特征值和特征向量</a:t>
            </a:r>
            <a:endParaRPr lang="zh-CN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8459788" y="188913"/>
            <a:ext cx="504825" cy="5413375"/>
          </a:xfrm>
        </p:spPr>
        <p:txBody>
          <a:bodyPr/>
          <a:lstStyle/>
          <a:p>
            <a:pPr eaLnBrk="1" hangingPunct="1"/>
            <a:r>
              <a:rPr lang="zh-CN" altLang="zh-CN" sz="2400" b="1"/>
              <a:t>     </a:t>
            </a:r>
          </a:p>
          <a:p>
            <a:pPr eaLnBrk="1" hangingPunct="1"/>
            <a:endParaRPr lang="zh-CN" altLang="zh-CN" sz="2400" b="1"/>
          </a:p>
          <a:p>
            <a:pPr eaLnBrk="1" hangingPunct="1"/>
            <a:endParaRPr lang="zh-CN" altLang="zh-CN" sz="2400" b="1"/>
          </a:p>
        </p:txBody>
      </p:sp>
      <p:sp>
        <p:nvSpPr>
          <p:cNvPr id="4" name="TextBox 2"/>
          <p:cNvSpPr>
            <a:spLocks noChangeArrowheads="1"/>
          </p:cNvSpPr>
          <p:nvPr/>
        </p:nvSpPr>
        <p:spPr bwMode="auto">
          <a:xfrm>
            <a:off x="395655" y="908825"/>
            <a:ext cx="71993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设                         为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n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阶方阵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的全部特征值，则：</a:t>
            </a:r>
          </a:p>
        </p:txBody>
      </p:sp>
      <p:sp>
        <p:nvSpPr>
          <p:cNvPr id="8" name="Text Box 44"/>
          <p:cNvSpPr txBox="1">
            <a:spLocks noChangeArrowheads="1"/>
          </p:cNvSpPr>
          <p:nvPr/>
        </p:nvSpPr>
        <p:spPr bwMode="auto">
          <a:xfrm>
            <a:off x="8388350" y="404813"/>
            <a:ext cx="731838" cy="5256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endParaRPr lang="zh-CN" altLang="zh-CN">
              <a:ea typeface="黑体" pitchFamily="49" charset="-122"/>
            </a:endParaRPr>
          </a:p>
          <a:p>
            <a:endParaRPr lang="zh-CN" altLang="zh-CN">
              <a:ea typeface="黑体" pitchFamily="49" charset="-122"/>
            </a:endParaRPr>
          </a:p>
        </p:txBody>
      </p:sp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6395885"/>
              </p:ext>
            </p:extLst>
          </p:nvPr>
        </p:nvGraphicFramePr>
        <p:xfrm>
          <a:off x="3229342" y="1681937"/>
          <a:ext cx="914400" cy="319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722" name="Equation" r:id="rId3" imgW="454663" imgH="779422" progId="Equation.DSMT4">
                  <p:embed/>
                </p:oleObj>
              </mc:Choice>
              <mc:Fallback>
                <p:oleObj name="Equation" r:id="rId3" imgW="454663" imgH="779422" progId="Equation.DSMT4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9342" y="1681937"/>
                        <a:ext cx="914400" cy="319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组合 9"/>
          <p:cNvGrpSpPr/>
          <p:nvPr/>
        </p:nvGrpSpPr>
        <p:grpSpPr>
          <a:xfrm>
            <a:off x="467092" y="1545412"/>
            <a:ext cx="6698883" cy="524688"/>
            <a:chOff x="539750" y="2276475"/>
            <a:chExt cx="6698883" cy="524688"/>
          </a:xfrm>
        </p:grpSpPr>
        <p:sp>
          <p:nvSpPr>
            <p:cNvPr id="11" name="TextBox 5"/>
            <p:cNvSpPr>
              <a:spLocks noChangeArrowheads="1"/>
            </p:cNvSpPr>
            <p:nvPr/>
          </p:nvSpPr>
          <p:spPr bwMode="auto">
            <a:xfrm>
              <a:off x="539750" y="2276475"/>
              <a:ext cx="6409213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（</a:t>
              </a:r>
              <a:r>
                <a:rPr lang="en-US" altLang="zh-CN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1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）</a:t>
              </a:r>
            </a:p>
          </p:txBody>
        </p:sp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14068911"/>
                </p:ext>
              </p:extLst>
            </p:nvPr>
          </p:nvGraphicFramePr>
          <p:xfrm>
            <a:off x="1295033" y="2343963"/>
            <a:ext cx="59436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723" name="Equation" r:id="rId5" imgW="5943600" imgH="457200" progId="Equation.DSMT4">
                    <p:embed/>
                  </p:oleObj>
                </mc:Choice>
                <mc:Fallback>
                  <p:oleObj name="Equation" r:id="rId5" imgW="5943600" imgH="457200" progId="Equation.DSMT4">
                    <p:embed/>
                    <p:pic>
                      <p:nvPicPr>
                        <p:cNvPr id="0" name="Picture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5033" y="2343963"/>
                          <a:ext cx="59436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组合 12"/>
          <p:cNvGrpSpPr/>
          <p:nvPr/>
        </p:nvGrpSpPr>
        <p:grpSpPr>
          <a:xfrm>
            <a:off x="467092" y="2193112"/>
            <a:ext cx="3024188" cy="493413"/>
            <a:chOff x="539750" y="2924175"/>
            <a:chExt cx="3024188" cy="493413"/>
          </a:xfrm>
        </p:grpSpPr>
        <p:sp>
          <p:nvSpPr>
            <p:cNvPr id="14" name="TextBox 8"/>
            <p:cNvSpPr>
              <a:spLocks noChangeArrowheads="1"/>
            </p:cNvSpPr>
            <p:nvPr/>
          </p:nvSpPr>
          <p:spPr bwMode="auto">
            <a:xfrm>
              <a:off x="539750" y="2924175"/>
              <a:ext cx="3024188" cy="4934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（</a:t>
              </a:r>
              <a:r>
                <a:rPr lang="en-US" altLang="zh-CN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2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）</a:t>
              </a:r>
            </a:p>
          </p:txBody>
        </p:sp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57825756"/>
                </p:ext>
              </p:extLst>
            </p:nvPr>
          </p:nvGraphicFramePr>
          <p:xfrm>
            <a:off x="1380758" y="2942451"/>
            <a:ext cx="18796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724" name="Equation" r:id="rId7" imgW="1879600" imgH="457200" progId="Equation.DSMT4">
                    <p:embed/>
                  </p:oleObj>
                </mc:Choice>
                <mc:Fallback>
                  <p:oleObj name="Equation" r:id="rId7" imgW="1879600" imgH="457200" progId="Equation.DSMT4">
                    <p:embed/>
                    <p:pic>
                      <p:nvPicPr>
                        <p:cNvPr id="0" name="Picture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0758" y="2942451"/>
                          <a:ext cx="18796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矩形 18"/>
          <p:cNvSpPr/>
          <p:nvPr/>
        </p:nvSpPr>
        <p:spPr>
          <a:xfrm>
            <a:off x="251519" y="260648"/>
            <a:ext cx="1440281" cy="50405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53102" y="260780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性质一</a:t>
            </a: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1215872"/>
              </p:ext>
            </p:extLst>
          </p:nvPr>
        </p:nvGraphicFramePr>
        <p:xfrm>
          <a:off x="846138" y="981075"/>
          <a:ext cx="1841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725" name="Equation" r:id="rId9" imgW="1841500" imgH="419100" progId="Equation.DSMT4">
                  <p:embed/>
                </p:oleObj>
              </mc:Choice>
              <mc:Fallback>
                <p:oleObj name="Equation" r:id="rId9" imgW="1841500" imgH="419100" progId="Equation.DSMT4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138" y="981075"/>
                        <a:ext cx="18415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副标题 6"/>
          <p:cNvSpPr txBox="1">
            <a:spLocks noChangeArrowheads="1"/>
          </p:cNvSpPr>
          <p:nvPr/>
        </p:nvSpPr>
        <p:spPr bwMode="auto">
          <a:xfrm>
            <a:off x="8460270" y="176213"/>
            <a:ext cx="503238" cy="541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4572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9144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3716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18288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2860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7432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2004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6576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pPr eaLnBrk="1" hangingPunct="1"/>
            <a:r>
              <a:rPr lang="zh-CN" altLang="en-US" sz="2800" b="1" dirty="0"/>
              <a:t>三</a:t>
            </a:r>
            <a:r>
              <a:rPr lang="zh-CN" sz="2800" b="1" dirty="0"/>
              <a:t>特征值和特征向量的</a:t>
            </a:r>
            <a:r>
              <a:rPr lang="zh-CN" altLang="en-US" sz="2800" b="1" dirty="0">
                <a:solidFill>
                  <a:srgbClr val="FF0000"/>
                </a:solidFill>
              </a:rPr>
              <a:t>性质</a:t>
            </a:r>
            <a:r>
              <a:rPr lang="zh-CN" sz="2800" b="1" dirty="0"/>
              <a:t>        </a:t>
            </a:r>
          </a:p>
          <a:p>
            <a:pPr eaLnBrk="1" hangingPunct="1"/>
            <a:endParaRPr lang="zh-CN" altLang="zh-CN" sz="2400" b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505099C-4CB3-48B7-9E8A-9FEE7CAF90D4}" type="datetime1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16" name="页脚占位符 1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/34</a:t>
            </a:r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23" name="TextBox 14"/>
          <p:cNvSpPr>
            <a:spLocks noChangeArrowheads="1"/>
          </p:cNvSpPr>
          <p:nvPr/>
        </p:nvSpPr>
        <p:spPr bwMode="auto">
          <a:xfrm>
            <a:off x="682993" y="3717032"/>
            <a:ext cx="7273384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 </a:t>
            </a:r>
            <a:r>
              <a:rPr lang="en-US" altLang="zh-CN" sz="26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n 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阶方阵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可逆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的充要条件</a:t>
            </a:r>
            <a:r>
              <a:rPr lang="zh-CN" altLang="en-US" sz="26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为</a:t>
            </a:r>
            <a:endParaRPr lang="zh-CN" altLang="en-US" sz="2600" b="1" dirty="0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4" name="TextBox 15"/>
          <p:cNvSpPr>
            <a:spLocks noChangeArrowheads="1"/>
          </p:cNvSpPr>
          <p:nvPr/>
        </p:nvSpPr>
        <p:spPr bwMode="auto">
          <a:xfrm>
            <a:off x="1475527" y="4282182"/>
            <a:ext cx="439261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的所有</a:t>
            </a:r>
            <a:r>
              <a:rPr lang="zh-CN" altLang="en-US" sz="2600" b="1" dirty="0" smtClean="0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特征值都</a:t>
            </a:r>
            <a:r>
              <a:rPr lang="zh-CN" altLang="en-US" sz="2600" b="1" dirty="0" smtClean="0">
                <a:solidFill>
                  <a:srgbClr val="FF0000"/>
                </a:solidFill>
                <a:sym typeface="宋体" pitchFamily="2" charset="-122"/>
              </a:rPr>
              <a:t>不</a:t>
            </a:r>
            <a:r>
              <a:rPr lang="zh-CN" altLang="en-US" sz="2600" b="1" dirty="0">
                <a:solidFill>
                  <a:srgbClr val="FF0000"/>
                </a:solidFill>
                <a:sym typeface="宋体" pitchFamily="2" charset="-122"/>
              </a:rPr>
              <a:t>为</a:t>
            </a:r>
            <a:r>
              <a:rPr lang="zh-CN" altLang="en-US" sz="2600" b="1" dirty="0" smtClean="0">
                <a:solidFill>
                  <a:srgbClr val="FF0000"/>
                </a:solidFill>
                <a:sym typeface="宋体" pitchFamily="2" charset="-122"/>
              </a:rPr>
              <a:t>零</a:t>
            </a:r>
            <a:endParaRPr lang="zh-CN" altLang="en-US" sz="2600" b="1" dirty="0">
              <a:solidFill>
                <a:srgbClr val="FF0000"/>
              </a:solidFill>
              <a:sym typeface="宋体" pitchFamily="2" charset="-122"/>
            </a:endParaRPr>
          </a:p>
        </p:txBody>
      </p:sp>
      <p:sp>
        <p:nvSpPr>
          <p:cNvPr id="25" name="TextBox 11"/>
          <p:cNvSpPr>
            <a:spLocks noChangeArrowheads="1"/>
          </p:cNvSpPr>
          <p:nvPr/>
        </p:nvSpPr>
        <p:spPr bwMode="auto">
          <a:xfrm>
            <a:off x="178167" y="2823350"/>
            <a:ext cx="792105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sym typeface="宋体" pitchFamily="2" charset="-122"/>
              </a:rPr>
              <a:t>注</a:t>
            </a:r>
            <a:r>
              <a:rPr lang="zh-CN" altLang="en-US" sz="2600" b="1" dirty="0" smtClean="0">
                <a:sym typeface="宋体" pitchFamily="2" charset="-122"/>
              </a:rPr>
              <a:t>：</a:t>
            </a:r>
            <a:endParaRPr lang="zh-CN" altLang="en-US" sz="2600" b="1" dirty="0">
              <a:sym typeface="宋体" pitchFamily="2" charset="-122"/>
            </a:endParaRPr>
          </a:p>
        </p:txBody>
      </p:sp>
      <p:sp>
        <p:nvSpPr>
          <p:cNvPr id="26" name="TextBox 14"/>
          <p:cNvSpPr>
            <a:spLocks noChangeArrowheads="1"/>
          </p:cNvSpPr>
          <p:nvPr/>
        </p:nvSpPr>
        <p:spPr bwMode="auto">
          <a:xfrm>
            <a:off x="683568" y="4879503"/>
            <a:ext cx="7273384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 </a:t>
            </a:r>
            <a:r>
              <a:rPr lang="en-US" altLang="zh-CN" sz="26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n 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阶方阵</a:t>
            </a:r>
            <a:r>
              <a:rPr lang="en-US" altLang="zh-CN" sz="2600" b="1" i="1" dirty="0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 smtClean="0">
                <a:solidFill>
                  <a:srgbClr val="0070C0"/>
                </a:solidFill>
                <a:latin typeface="Times New Roman" pitchFamily="18" charset="0"/>
                <a:sym typeface="Times New Roman" pitchFamily="18" charset="0"/>
              </a:rPr>
              <a:t>不</a:t>
            </a:r>
            <a:r>
              <a:rPr lang="zh-CN" altLang="en-US" sz="2600" b="1" dirty="0" smtClean="0">
                <a:solidFill>
                  <a:srgbClr val="0070C0"/>
                </a:solidFill>
                <a:latin typeface="宋体" pitchFamily="2" charset="-122"/>
                <a:sym typeface="宋体" pitchFamily="2" charset="-122"/>
              </a:rPr>
              <a:t>可逆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的充要条件</a:t>
            </a:r>
            <a:r>
              <a:rPr lang="zh-CN" altLang="en-US" sz="26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为</a:t>
            </a:r>
            <a:endParaRPr lang="zh-CN" altLang="en-US" sz="2600" b="1" dirty="0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7" name="TextBox 15"/>
          <p:cNvSpPr>
            <a:spLocks noChangeArrowheads="1"/>
          </p:cNvSpPr>
          <p:nvPr/>
        </p:nvSpPr>
        <p:spPr bwMode="auto">
          <a:xfrm>
            <a:off x="1475656" y="5456837"/>
            <a:ext cx="590465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i="1" dirty="0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dirty="0" smtClean="0">
                <a:solidFill>
                  <a:srgbClr val="0070C0"/>
                </a:solidFill>
                <a:latin typeface="宋体" pitchFamily="2" charset="-122"/>
                <a:sym typeface="宋体" pitchFamily="2" charset="-122"/>
              </a:rPr>
              <a:t>至少有一个特征值</a:t>
            </a:r>
            <a:r>
              <a:rPr lang="zh-CN" altLang="en-US" sz="2600" b="1" dirty="0" smtClean="0">
                <a:solidFill>
                  <a:srgbClr val="0070C0"/>
                </a:solidFill>
                <a:sym typeface="宋体" pitchFamily="2" charset="-122"/>
              </a:rPr>
              <a:t>为零</a:t>
            </a:r>
            <a:endParaRPr lang="zh-CN" altLang="en-US" sz="2600" b="1" dirty="0">
              <a:solidFill>
                <a:srgbClr val="0070C0"/>
              </a:solidFill>
              <a:sym typeface="宋体" pitchFamily="2" charset="-122"/>
            </a:endParaRPr>
          </a:p>
        </p:txBody>
      </p:sp>
      <p:sp>
        <p:nvSpPr>
          <p:cNvPr id="28" name="TextBox 15"/>
          <p:cNvSpPr>
            <a:spLocks noChangeArrowheads="1"/>
          </p:cNvSpPr>
          <p:nvPr/>
        </p:nvSpPr>
        <p:spPr bwMode="auto">
          <a:xfrm>
            <a:off x="899592" y="3152581"/>
            <a:ext cx="712879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tr</a:t>
            </a:r>
            <a:r>
              <a:rPr lang="en-US" altLang="zh-CN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(</a:t>
            </a:r>
            <a:r>
              <a:rPr lang="en-US" altLang="zh-CN" sz="26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A</a:t>
            </a:r>
            <a:r>
              <a:rPr lang="en-US" altLang="zh-CN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)</a:t>
            </a:r>
            <a:r>
              <a:rPr lang="zh-CN" altLang="en-US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称为</a:t>
            </a:r>
            <a:r>
              <a:rPr lang="en-US" altLang="zh-CN" sz="26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A</a:t>
            </a:r>
            <a:r>
              <a:rPr lang="zh-CN" altLang="en-US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 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的迹，定义</a:t>
            </a:r>
          </a:p>
        </p:txBody>
      </p:sp>
      <p:sp>
        <p:nvSpPr>
          <p:cNvPr id="29" name="TextBox 15"/>
          <p:cNvSpPr>
            <a:spLocks noChangeArrowheads="1"/>
          </p:cNvSpPr>
          <p:nvPr/>
        </p:nvSpPr>
        <p:spPr bwMode="auto">
          <a:xfrm>
            <a:off x="4680012" y="3140968"/>
            <a:ext cx="3564396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i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tr</a:t>
            </a:r>
            <a:r>
              <a:rPr lang="en-US" altLang="zh-CN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(</a:t>
            </a:r>
            <a:r>
              <a:rPr lang="en-US" altLang="zh-CN" sz="26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A</a:t>
            </a:r>
            <a:r>
              <a:rPr lang="en-US" altLang="zh-CN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)=</a:t>
            </a:r>
            <a:r>
              <a:rPr lang="en-US" altLang="zh-CN" sz="26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a</a:t>
            </a:r>
            <a:r>
              <a:rPr lang="en-US" altLang="zh-CN" sz="2600" b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11</a:t>
            </a:r>
            <a:r>
              <a:rPr lang="en-US" altLang="zh-CN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+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a</a:t>
            </a:r>
            <a:r>
              <a:rPr lang="en-US" altLang="zh-CN" sz="2600" b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22</a:t>
            </a:r>
            <a:r>
              <a:rPr lang="en-US" altLang="zh-CN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+…+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a</a:t>
            </a:r>
            <a:r>
              <a:rPr lang="en-US" altLang="zh-CN" sz="26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nn</a:t>
            </a:r>
            <a:endParaRPr lang="zh-CN" altLang="en-US" sz="2600" b="1" i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86522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3200" b="1" dirty="0">
                <a:latin typeface="黑体" pitchFamily="49" charset="-122"/>
                <a:ea typeface="黑体" pitchFamily="49" charset="-122"/>
              </a:rPr>
              <a:t>5.2  方阵的特征值和特征向量</a:t>
            </a:r>
            <a:endParaRPr lang="zh-CN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 Box 4"/>
          <p:cNvSpPr>
            <a:spLocks noChangeArrowheads="1"/>
          </p:cNvSpPr>
          <p:nvPr/>
        </p:nvSpPr>
        <p:spPr bwMode="auto">
          <a:xfrm>
            <a:off x="827088" y="5834182"/>
            <a:ext cx="44656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8" name="TextBox 6"/>
          <p:cNvSpPr>
            <a:spLocks noChangeArrowheads="1"/>
          </p:cNvSpPr>
          <p:nvPr/>
        </p:nvSpPr>
        <p:spPr bwMode="auto">
          <a:xfrm>
            <a:off x="35685" y="1124744"/>
            <a:ext cx="7848600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例</a:t>
            </a:r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1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  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设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 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为三阶方阵，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的</a:t>
            </a:r>
            <a:r>
              <a:rPr lang="zh-CN" altLang="en-US" sz="26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对角线元素之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和为</a:t>
            </a:r>
            <a:r>
              <a:rPr lang="en-US" altLang="zh-CN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4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，     </a:t>
            </a:r>
          </a:p>
        </p:txBody>
      </p:sp>
      <p:grpSp>
        <p:nvGrpSpPr>
          <p:cNvPr id="10" name="Group 38"/>
          <p:cNvGrpSpPr>
            <a:grpSpLocks/>
          </p:cNvGrpSpPr>
          <p:nvPr/>
        </p:nvGrpSpPr>
        <p:grpSpPr bwMode="auto">
          <a:xfrm>
            <a:off x="1188190" y="1628779"/>
            <a:ext cx="5688066" cy="492757"/>
            <a:chOff x="114" y="0"/>
            <a:chExt cx="11000" cy="780"/>
          </a:xfrm>
        </p:grpSpPr>
        <p:sp>
          <p:nvSpPr>
            <p:cNvPr id="11" name="TextBox 7"/>
            <p:cNvSpPr>
              <a:spLocks noChangeArrowheads="1"/>
            </p:cNvSpPr>
            <p:nvPr/>
          </p:nvSpPr>
          <p:spPr bwMode="auto">
            <a:xfrm>
              <a:off x="114" y="0"/>
              <a:ext cx="11000" cy="7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600" b="1" dirty="0">
                  <a:solidFill>
                    <a:srgbClr val="000000"/>
                  </a:solidFill>
                  <a:sym typeface="Calibri" pitchFamily="34" charset="0"/>
                </a:rPr>
                <a:t>            </a:t>
              </a:r>
              <a:r>
                <a:rPr lang="zh-CN" altLang="en-US" sz="2600" b="1" dirty="0">
                  <a:solidFill>
                    <a:srgbClr val="000000"/>
                  </a:solidFill>
                  <a:sym typeface="Calibri" pitchFamily="34" charset="0"/>
                </a:rPr>
                <a:t>    </a:t>
              </a:r>
              <a:r>
                <a:rPr lang="zh-CN" altLang="en-US" sz="2600" b="1" dirty="0" smtClean="0">
                  <a:solidFill>
                    <a:srgbClr val="000000"/>
                  </a:solidFill>
                  <a:sym typeface="Calibri" pitchFamily="34" charset="0"/>
                </a:rPr>
                <a:t>               </a:t>
              </a:r>
              <a:r>
                <a:rPr lang="zh-CN" altLang="en-US" sz="2600" b="1" dirty="0" smtClean="0">
                  <a:solidFill>
                    <a:srgbClr val="000000"/>
                  </a:solidFill>
                  <a:latin typeface="Times New Roman" pitchFamily="18" charset="0"/>
                  <a:sym typeface="Calibri" pitchFamily="34" charset="0"/>
                </a:rPr>
                <a:t>&lt; </a:t>
              </a:r>
              <a:r>
                <a:rPr lang="zh-CN" altLang="en-US" sz="26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Calibri" pitchFamily="34" charset="0"/>
                </a:rPr>
                <a:t>3</a:t>
              </a:r>
              <a:r>
                <a:rPr lang="en-US" altLang="zh-CN" sz="2600" b="1" dirty="0">
                  <a:solidFill>
                    <a:srgbClr val="000000"/>
                  </a:solidFill>
                  <a:sym typeface="Calibri" pitchFamily="34" charset="0"/>
                </a:rPr>
                <a:t> </a:t>
              </a:r>
              <a:r>
                <a:rPr lang="zh-CN" altLang="en-US" sz="2600" b="1" dirty="0">
                  <a:solidFill>
                    <a:srgbClr val="000000"/>
                  </a:solidFill>
                  <a:sym typeface="Calibri" pitchFamily="34" charset="0"/>
                </a:rPr>
                <a:t>，</a:t>
              </a:r>
              <a:r>
                <a:rPr lang="zh-CN" altLang="en-US" sz="2600" b="1" dirty="0" smtClean="0">
                  <a:solidFill>
                    <a:srgbClr val="000000"/>
                  </a:solidFill>
                  <a:sym typeface="宋体" pitchFamily="2" charset="-122"/>
                </a:rPr>
                <a:t>求 </a:t>
              </a:r>
              <a:r>
                <a:rPr lang="en-US" dirty="0" smtClean="0">
                  <a:solidFill>
                    <a:srgbClr val="000000"/>
                  </a:solidFill>
                  <a:sym typeface="Calibri" pitchFamily="34" charset="0"/>
                </a:rPr>
                <a:t> 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A </a:t>
              </a:r>
              <a:r>
                <a:rPr lang="zh-CN" altLang="en-US" sz="2600" b="1" dirty="0">
                  <a:solidFill>
                    <a:srgbClr val="000000"/>
                  </a:solidFill>
                  <a:sym typeface="宋体" pitchFamily="2" charset="-122"/>
                </a:rPr>
                <a:t>的特征值。</a:t>
              </a:r>
            </a:p>
          </p:txBody>
        </p:sp>
        <p:graphicFrame>
          <p:nvGraphicFramePr>
            <p:cNvPr id="12" name="Object 40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091968352"/>
                </p:ext>
              </p:extLst>
            </p:nvPr>
          </p:nvGraphicFramePr>
          <p:xfrm>
            <a:off x="2272" y="108"/>
            <a:ext cx="2297" cy="5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112" name="Equation" r:id="rId3" imgW="1498600" imgH="381000" progId="Equation.DSMT4">
                    <p:embed/>
                  </p:oleObj>
                </mc:Choice>
                <mc:Fallback>
                  <p:oleObj name="Equation" r:id="rId3" imgW="1498600" imgH="381000" progId="Equation.DSMT4">
                    <p:embed/>
                    <p:pic>
                      <p:nvPicPr>
                        <p:cNvPr id="0" name="Picture 66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72" y="108"/>
                          <a:ext cx="2297" cy="5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3" name="Group 41"/>
          <p:cNvGrpSpPr>
            <a:grpSpLocks/>
          </p:cNvGrpSpPr>
          <p:nvPr/>
        </p:nvGrpSpPr>
        <p:grpSpPr bwMode="auto">
          <a:xfrm>
            <a:off x="179695" y="2307191"/>
            <a:ext cx="7920037" cy="492277"/>
            <a:chOff x="0" y="-465"/>
            <a:chExt cx="12473" cy="794"/>
          </a:xfrm>
        </p:grpSpPr>
        <p:sp>
          <p:nvSpPr>
            <p:cNvPr id="14" name="TextBox 8"/>
            <p:cNvSpPr>
              <a:spLocks noChangeArrowheads="1"/>
            </p:cNvSpPr>
            <p:nvPr/>
          </p:nvSpPr>
          <p:spPr bwMode="auto">
            <a:xfrm>
              <a:off x="0" y="-465"/>
              <a:ext cx="12473" cy="7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zh-CN" altLang="en-US" sz="2600" b="1" dirty="0">
                  <a:solidFill>
                    <a:srgbClr val="000000"/>
                  </a:solidFill>
                  <a:sym typeface="宋体" pitchFamily="2" charset="-122"/>
                </a:rPr>
                <a:t>解</a:t>
              </a:r>
              <a:r>
                <a:rPr lang="en-US" altLang="zh-CN" sz="2600" b="1" dirty="0">
                  <a:solidFill>
                    <a:srgbClr val="000000"/>
                  </a:solidFill>
                  <a:latin typeface="+mn-ea"/>
                  <a:ea typeface="+mn-ea"/>
                  <a:sym typeface="宋体" pitchFamily="2" charset="-122"/>
                </a:rPr>
                <a:t>:</a:t>
              </a:r>
              <a:r>
                <a:rPr lang="zh-CN" altLang="en-US" sz="2600" b="1" dirty="0">
                  <a:solidFill>
                    <a:srgbClr val="000000"/>
                  </a:solidFill>
                  <a:sym typeface="宋体" pitchFamily="2" charset="-122"/>
                </a:rPr>
                <a:t>设 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A</a:t>
              </a:r>
              <a:r>
                <a:rPr lang="zh-CN" altLang="en-US" sz="2600" b="1" dirty="0">
                  <a:solidFill>
                    <a:srgbClr val="000000"/>
                  </a:solidFill>
                  <a:sym typeface="宋体" pitchFamily="2" charset="-122"/>
                </a:rPr>
                <a:t>的三个特征值为                 ，则</a:t>
              </a:r>
              <a:r>
                <a:rPr lang="zh-CN" altLang="en-US" sz="2600" b="1" dirty="0" smtClean="0">
                  <a:solidFill>
                    <a:srgbClr val="000000"/>
                  </a:solidFill>
                  <a:sym typeface="宋体" pitchFamily="2" charset="-122"/>
                </a:rPr>
                <a:t>有</a:t>
              </a:r>
              <a:endParaRPr lang="zh-CN" altLang="en-US" sz="2600" dirty="0">
                <a:solidFill>
                  <a:srgbClr val="000000"/>
                </a:solidFill>
                <a:latin typeface="Times New Roman" pitchFamily="18" charset="0"/>
                <a:sym typeface="宋体" pitchFamily="2" charset="-122"/>
              </a:endParaRPr>
            </a:p>
          </p:txBody>
        </p:sp>
        <p:graphicFrame>
          <p:nvGraphicFramePr>
            <p:cNvPr id="15" name="Object 43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33786021"/>
                </p:ext>
              </p:extLst>
            </p:nvPr>
          </p:nvGraphicFramePr>
          <p:xfrm>
            <a:off x="5702" y="-349"/>
            <a:ext cx="1840" cy="6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113" name="Equation" r:id="rId5" imgW="1168400" imgH="419100" progId="Equation.DSMT4">
                    <p:embed/>
                  </p:oleObj>
                </mc:Choice>
                <mc:Fallback>
                  <p:oleObj name="Equation" r:id="rId5" imgW="1168400" imgH="419100" progId="Equation.DSMT4">
                    <p:embed/>
                    <p:pic>
                      <p:nvPicPr>
                        <p:cNvPr id="0" name="Picture 67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02" y="-349"/>
                          <a:ext cx="1840" cy="66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" name="Text Box 47"/>
          <p:cNvSpPr txBox="1">
            <a:spLocks noChangeArrowheads="1"/>
          </p:cNvSpPr>
          <p:nvPr/>
        </p:nvSpPr>
        <p:spPr bwMode="auto">
          <a:xfrm>
            <a:off x="435834" y="4437112"/>
            <a:ext cx="1183961" cy="489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600" b="1" dirty="0" smtClean="0">
                <a:latin typeface="Times New Roman" pitchFamily="18" charset="0"/>
              </a:rPr>
              <a:t>解</a:t>
            </a:r>
            <a:r>
              <a:rPr lang="zh-CN" altLang="en-US" sz="2600" b="1" dirty="0">
                <a:latin typeface="Times New Roman" pitchFamily="18" charset="0"/>
              </a:rPr>
              <a:t>出：</a:t>
            </a:r>
          </a:p>
        </p:txBody>
      </p:sp>
      <p:sp>
        <p:nvSpPr>
          <p:cNvPr id="30" name="副标题 6"/>
          <p:cNvSpPr txBox="1">
            <a:spLocks noChangeArrowheads="1"/>
          </p:cNvSpPr>
          <p:nvPr/>
        </p:nvSpPr>
        <p:spPr bwMode="auto">
          <a:xfrm>
            <a:off x="8460270" y="176213"/>
            <a:ext cx="503238" cy="541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4572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9144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3716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18288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2860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7432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2004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6576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pPr eaLnBrk="1" hangingPunct="1"/>
            <a:r>
              <a:rPr lang="zh-CN" sz="2800" b="1" dirty="0" smtClean="0"/>
              <a:t>特征值</a:t>
            </a:r>
            <a:r>
              <a:rPr lang="zh-CN" sz="2800" b="1" dirty="0"/>
              <a:t>和特征向量</a:t>
            </a:r>
            <a:r>
              <a:rPr lang="zh-CN" sz="2800" b="1" dirty="0" smtClean="0"/>
              <a:t>的</a:t>
            </a:r>
            <a:r>
              <a:rPr lang="zh-CN" altLang="en-US" sz="2800" b="1" dirty="0">
                <a:solidFill>
                  <a:srgbClr val="FF0000"/>
                </a:solidFill>
              </a:rPr>
              <a:t>计算</a:t>
            </a:r>
            <a:r>
              <a:rPr lang="zh-CN" sz="2800" b="1" dirty="0" smtClean="0"/>
              <a:t>        </a:t>
            </a:r>
            <a:endParaRPr lang="zh-CN" sz="2800" b="1" dirty="0"/>
          </a:p>
          <a:p>
            <a:pPr eaLnBrk="1" hangingPunct="1"/>
            <a:endParaRPr lang="zh-CN" altLang="zh-CN" sz="2400" b="1" dirty="0"/>
          </a:p>
        </p:txBody>
      </p:sp>
      <p:sp>
        <p:nvSpPr>
          <p:cNvPr id="25" name="TextBox 8"/>
          <p:cNvSpPr>
            <a:spLocks noChangeArrowheads="1"/>
          </p:cNvSpPr>
          <p:nvPr/>
        </p:nvSpPr>
        <p:spPr bwMode="auto">
          <a:xfrm>
            <a:off x="1800225" y="272372"/>
            <a:ext cx="630002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根据特征值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和</a:t>
            </a:r>
            <a:r>
              <a:rPr lang="zh-CN" altLang="en-US" sz="26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特征向量的性质。</a:t>
            </a:r>
            <a:endParaRPr lang="zh-CN" altLang="en-US" sz="2600" b="1" dirty="0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51519" y="260648"/>
            <a:ext cx="1440281" cy="50405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53102" y="260780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方法三</a:t>
            </a:r>
            <a:endParaRPr lang="zh-CN" altLang="en-US" sz="2800" b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C683AC5-31BD-4248-9C72-09B9F325834A}" type="datetime1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/34</a:t>
            </a:r>
            <a:endParaRPr lang="zh-CN" alt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19</a:t>
            </a:fld>
            <a:endParaRPr lang="zh-CN" altLang="en-US"/>
          </a:p>
        </p:txBody>
      </p:sp>
      <p:graphicFrame>
        <p:nvGraphicFramePr>
          <p:cNvPr id="27" name="Object 4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4892345"/>
              </p:ext>
            </p:extLst>
          </p:nvPr>
        </p:nvGraphicFramePr>
        <p:xfrm>
          <a:off x="2155825" y="2901950"/>
          <a:ext cx="2039938" cy="382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114" name="Equation" r:id="rId7" imgW="2070000" imgH="419040" progId="Equation.DSMT4">
                  <p:embed/>
                </p:oleObj>
              </mc:Choice>
              <mc:Fallback>
                <p:oleObj name="Equation" r:id="rId7" imgW="2070000" imgH="41904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5825" y="2901950"/>
                        <a:ext cx="2039938" cy="382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4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2930428"/>
              </p:ext>
            </p:extLst>
          </p:nvPr>
        </p:nvGraphicFramePr>
        <p:xfrm>
          <a:off x="2180977" y="3417888"/>
          <a:ext cx="1958975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115" name="Equation" r:id="rId9" imgW="1993680" imgH="419040" progId="Equation.DSMT4">
                  <p:embed/>
                </p:oleObj>
              </mc:Choice>
              <mc:Fallback>
                <p:oleObj name="Equation" r:id="rId9" imgW="1993680" imgH="41904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0977" y="3417888"/>
                        <a:ext cx="1958975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4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2292679"/>
              </p:ext>
            </p:extLst>
          </p:nvPr>
        </p:nvGraphicFramePr>
        <p:xfrm>
          <a:off x="2123728" y="4005064"/>
          <a:ext cx="798678" cy="379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116" name="Equation" r:id="rId11" imgW="825142" imgH="406224" progId="Equation.DSMT4">
                  <p:embed/>
                </p:oleObj>
              </mc:Choice>
              <mc:Fallback>
                <p:oleObj name="Equation" r:id="rId11" imgW="825142" imgH="406224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3728" y="4005064"/>
                        <a:ext cx="798678" cy="37926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9083616"/>
              </p:ext>
            </p:extLst>
          </p:nvPr>
        </p:nvGraphicFramePr>
        <p:xfrm>
          <a:off x="1907704" y="4577180"/>
          <a:ext cx="2842990" cy="3920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117" name="Equation" r:id="rId13" imgW="2870200" imgH="419100" progId="Equation.DSMT4">
                  <p:embed/>
                </p:oleObj>
              </mc:Choice>
              <mc:Fallback>
                <p:oleObj name="Equation" r:id="rId13" imgW="2870200" imgH="4191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4577180"/>
                        <a:ext cx="2842990" cy="39201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7240766"/>
              </p:ext>
            </p:extLst>
          </p:nvPr>
        </p:nvGraphicFramePr>
        <p:xfrm>
          <a:off x="971600" y="1628800"/>
          <a:ext cx="1127125" cy="4287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118" name="Equation" r:id="rId15" imgW="1155700" imgH="457200" progId="Equation.DSMT4">
                  <p:embed/>
                </p:oleObj>
              </mc:Choice>
              <mc:Fallback>
                <p:oleObj name="Equation" r:id="rId15" imgW="1155700" imgH="4572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628800"/>
                        <a:ext cx="1127125" cy="4287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0634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3200" b="1" dirty="0">
                <a:latin typeface="黑体" pitchFamily="49" charset="-122"/>
                <a:ea typeface="黑体" pitchFamily="49" charset="-122"/>
              </a:rPr>
              <a:t>5.2  方阵的特征值和特征向量</a:t>
            </a:r>
            <a:endParaRPr lang="zh-CN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8" name="副标题 2"/>
          <p:cNvSpPr>
            <a:spLocks noGrp="1" noChangeArrowheads="1"/>
          </p:cNvSpPr>
          <p:nvPr>
            <p:ph type="subTitle" idx="1"/>
          </p:nvPr>
        </p:nvSpPr>
        <p:spPr>
          <a:xfrm>
            <a:off x="8402422" y="270034"/>
            <a:ext cx="684212" cy="5413375"/>
          </a:xfrm>
        </p:spPr>
        <p:txBody>
          <a:bodyPr/>
          <a:lstStyle/>
          <a:p>
            <a:pPr eaLnBrk="1" hangingPunct="1"/>
            <a:r>
              <a:rPr lang="en-US" altLang="zh-CN" sz="2400" b="1" dirty="0"/>
              <a:t>5.2</a:t>
            </a:r>
            <a:r>
              <a:rPr lang="zh-CN" altLang="en-US" sz="2400" b="1" dirty="0"/>
              <a:t>          </a:t>
            </a:r>
            <a:endParaRPr lang="en-US" sz="2400" b="1" dirty="0"/>
          </a:p>
          <a:p>
            <a:pPr eaLnBrk="1" hangingPunct="1"/>
            <a:r>
              <a:rPr lang="zh-CN" altLang="en-US" sz="2800" b="1" dirty="0"/>
              <a:t>方阵的特征值和特征向量</a:t>
            </a:r>
            <a:endParaRPr lang="zh-CN" altLang="en-US" sz="2800" dirty="0"/>
          </a:p>
        </p:txBody>
      </p:sp>
      <p:sp>
        <p:nvSpPr>
          <p:cNvPr id="9" name="TextBox 7"/>
          <p:cNvSpPr>
            <a:spLocks noChangeArrowheads="1"/>
          </p:cNvSpPr>
          <p:nvPr/>
        </p:nvSpPr>
        <p:spPr bwMode="auto">
          <a:xfrm>
            <a:off x="2843213" y="1235129"/>
            <a:ext cx="24495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Calibri" pitchFamily="34" charset="0"/>
                <a:sym typeface="Calibri" pitchFamily="34" charset="0"/>
              </a:rPr>
              <a:t>教学要求</a:t>
            </a:r>
            <a:endParaRPr lang="zh-CN" altLang="en-US" dirty="0"/>
          </a:p>
        </p:txBody>
      </p:sp>
      <p:sp>
        <p:nvSpPr>
          <p:cNvPr id="10" name="TextBox 9"/>
          <p:cNvSpPr>
            <a:spLocks noChangeArrowheads="1"/>
          </p:cNvSpPr>
          <p:nvPr/>
        </p:nvSpPr>
        <p:spPr bwMode="auto">
          <a:xfrm>
            <a:off x="468313" y="2000304"/>
            <a:ext cx="60483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1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、理解矩阵特征值和特征向量的概念；</a:t>
            </a:r>
          </a:p>
        </p:txBody>
      </p:sp>
      <p:sp>
        <p:nvSpPr>
          <p:cNvPr id="11" name="TextBox 10"/>
          <p:cNvSpPr>
            <a:spLocks noChangeArrowheads="1"/>
          </p:cNvSpPr>
          <p:nvPr/>
        </p:nvSpPr>
        <p:spPr bwMode="auto">
          <a:xfrm>
            <a:off x="468313" y="2792466"/>
            <a:ext cx="705353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2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、会求矩阵的特征值和</a:t>
            </a:r>
            <a:r>
              <a:rPr lang="zh-CN" altLang="en-US" sz="26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特征向量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：</a:t>
            </a:r>
            <a:r>
              <a:rPr lang="zh-CN" altLang="en-US" sz="26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三种方法；</a:t>
            </a:r>
            <a:endParaRPr lang="en-US" sz="2600" b="1" dirty="0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2" name="TextBox 12"/>
          <p:cNvSpPr>
            <a:spLocks noChangeArrowheads="1"/>
          </p:cNvSpPr>
          <p:nvPr/>
        </p:nvSpPr>
        <p:spPr bwMode="auto">
          <a:xfrm>
            <a:off x="468313" y="3584629"/>
            <a:ext cx="727203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3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、掌握有关矩阵特征值和特征向量</a:t>
            </a:r>
            <a:r>
              <a:rPr lang="zh-CN" altLang="en-US" sz="26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的四条性质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。</a:t>
            </a:r>
            <a:endParaRPr lang="zh-CN" alt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0E200ED-77C5-4D7F-8148-8A99E09053BA}" type="datetime1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714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 bldLvl="0" autoUpdateAnimBg="0"/>
      <p:bldP spid="10" grpId="1" bldLvl="0" autoUpdateAnimBg="0"/>
      <p:bldP spid="11" grpId="0" bldLvl="0" autoUpdateAnimBg="0"/>
      <p:bldP spid="11" grpId="1" bldLvl="0" autoUpdateAnimBg="0"/>
      <p:bldP spid="12" grpId="0" bldLvl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3200" b="1" dirty="0">
                <a:latin typeface="黑体" pitchFamily="49" charset="-122"/>
                <a:ea typeface="黑体" pitchFamily="49" charset="-122"/>
              </a:rPr>
              <a:t>5.2  方阵的特征值和特征向量</a:t>
            </a:r>
            <a:endParaRPr lang="zh-CN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 Box 4"/>
          <p:cNvSpPr>
            <a:spLocks noChangeArrowheads="1"/>
          </p:cNvSpPr>
          <p:nvPr/>
        </p:nvSpPr>
        <p:spPr bwMode="auto">
          <a:xfrm>
            <a:off x="827088" y="5834182"/>
            <a:ext cx="44656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30" name="副标题 6"/>
          <p:cNvSpPr txBox="1">
            <a:spLocks noChangeArrowheads="1"/>
          </p:cNvSpPr>
          <p:nvPr/>
        </p:nvSpPr>
        <p:spPr bwMode="auto">
          <a:xfrm>
            <a:off x="8460270" y="176213"/>
            <a:ext cx="503238" cy="541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4572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9144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3716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18288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2860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7432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2004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6576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pPr eaLnBrk="1" hangingPunct="1"/>
            <a:r>
              <a:rPr lang="zh-CN" sz="2800" b="1" dirty="0" smtClean="0"/>
              <a:t>特征值</a:t>
            </a:r>
            <a:r>
              <a:rPr lang="zh-CN" sz="2800" b="1" dirty="0"/>
              <a:t>和特征向量</a:t>
            </a:r>
            <a:r>
              <a:rPr lang="zh-CN" sz="2800" b="1" dirty="0" smtClean="0"/>
              <a:t>的</a:t>
            </a:r>
            <a:r>
              <a:rPr lang="zh-CN" altLang="en-US" sz="2800" b="1" dirty="0">
                <a:solidFill>
                  <a:srgbClr val="FF0000"/>
                </a:solidFill>
              </a:rPr>
              <a:t>计算</a:t>
            </a:r>
            <a:r>
              <a:rPr lang="zh-CN" sz="2800" b="1" dirty="0" smtClean="0"/>
              <a:t>        </a:t>
            </a:r>
            <a:endParaRPr lang="zh-CN" sz="2800" b="1" dirty="0"/>
          </a:p>
          <a:p>
            <a:pPr eaLnBrk="1" hangingPunct="1"/>
            <a:endParaRPr lang="zh-CN" altLang="zh-CN" sz="2400" b="1" dirty="0"/>
          </a:p>
        </p:txBody>
      </p:sp>
      <p:sp>
        <p:nvSpPr>
          <p:cNvPr id="25" name="TextBox 8"/>
          <p:cNvSpPr>
            <a:spLocks noChangeArrowheads="1"/>
          </p:cNvSpPr>
          <p:nvPr/>
        </p:nvSpPr>
        <p:spPr bwMode="auto">
          <a:xfrm>
            <a:off x="1800225" y="272372"/>
            <a:ext cx="6300020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根据特征值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和</a:t>
            </a:r>
            <a:r>
              <a:rPr lang="zh-CN" altLang="en-US" sz="26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特征向量的性质。</a:t>
            </a:r>
            <a:endParaRPr lang="zh-CN" altLang="en-US" sz="2600" b="1" dirty="0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51519" y="260648"/>
            <a:ext cx="1440281" cy="50405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353102" y="260780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方法三</a:t>
            </a:r>
            <a:endParaRPr lang="zh-CN" altLang="en-US" sz="2800" b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963716E-D6C1-4790-9947-093FB883DCB9}" type="datetime1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/34</a:t>
            </a:r>
            <a:endParaRPr lang="zh-CN" altLang="en-US" dirty="0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20</a:t>
            </a:fld>
            <a:endParaRPr lang="zh-CN" altLang="en-US"/>
          </a:p>
        </p:txBody>
      </p:sp>
      <p:sp>
        <p:nvSpPr>
          <p:cNvPr id="32" name="TextBox 2"/>
          <p:cNvSpPr>
            <a:spLocks noChangeArrowheads="1"/>
          </p:cNvSpPr>
          <p:nvPr/>
        </p:nvSpPr>
        <p:spPr bwMode="auto">
          <a:xfrm>
            <a:off x="179388" y="1556792"/>
            <a:ext cx="25923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试求</a:t>
            </a:r>
            <a:r>
              <a:rPr lang="en-US" altLang="zh-CN" sz="2800" dirty="0">
                <a:solidFill>
                  <a:srgbClr val="000000"/>
                </a:solidFill>
                <a:sym typeface="Calibri" pitchFamily="34" charset="0"/>
              </a:rPr>
              <a:t>|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en-US" altLang="zh-CN" sz="2800" dirty="0" smtClean="0">
                <a:solidFill>
                  <a:srgbClr val="000000"/>
                </a:solidFill>
                <a:sym typeface="Calibri" pitchFamily="34" charset="0"/>
              </a:rPr>
              <a:t>|</a:t>
            </a:r>
            <a:r>
              <a:rPr lang="zh-CN" altLang="en-US" sz="2800" dirty="0" smtClean="0">
                <a:solidFill>
                  <a:srgbClr val="000000"/>
                </a:solidFill>
                <a:sym typeface="Calibri" pitchFamily="34" charset="0"/>
              </a:rPr>
              <a:t>，</a:t>
            </a:r>
            <a:r>
              <a:rPr lang="en-US" altLang="zh-CN" sz="2800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 pitchFamily="34" charset="0"/>
              </a:rPr>
              <a:t>tr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 pitchFamily="34" charset="0"/>
              </a:rPr>
              <a:t>(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 pitchFamily="34" charset="0"/>
              </a:rPr>
              <a:t>A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 pitchFamily="34" charset="0"/>
              </a:rPr>
              <a:t>)</a:t>
            </a:r>
            <a:r>
              <a:rPr lang="zh-CN" altLang="en-US" sz="2800" b="1" dirty="0" smtClean="0">
                <a:solidFill>
                  <a:srgbClr val="000000"/>
                </a:solidFill>
                <a:sym typeface="宋体" pitchFamily="2" charset="-122"/>
              </a:rPr>
              <a:t>。</a:t>
            </a:r>
            <a:endParaRPr lang="zh-CN" altLang="en-US" sz="2600" b="1" dirty="0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33" name="TextBox 5"/>
          <p:cNvSpPr>
            <a:spLocks noChangeArrowheads="1"/>
          </p:cNvSpPr>
          <p:nvPr/>
        </p:nvSpPr>
        <p:spPr bwMode="auto">
          <a:xfrm>
            <a:off x="179695" y="2276872"/>
            <a:ext cx="790226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解：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A</a:t>
            </a:r>
            <a:r>
              <a:rPr lang="zh-CN" altLang="en-US" sz="2600" b="1" i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 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的三个特征值为</a:t>
            </a:r>
            <a:r>
              <a:rPr lang="zh-CN" altLang="en-US" sz="26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：</a:t>
            </a:r>
            <a:r>
              <a:rPr lang="en-US" altLang="zh-CN" sz="2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zh-CN" sz="2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3</a:t>
            </a:r>
            <a:r>
              <a:rPr lang="zh-CN" altLang="en-US" sz="2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，</a:t>
            </a:r>
            <a:r>
              <a:rPr lang="en-US" altLang="zh-CN" sz="2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zh-CN" sz="26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2</a:t>
            </a:r>
            <a:r>
              <a:rPr lang="zh-CN" altLang="en-US" sz="2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，</a:t>
            </a: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1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；</a:t>
            </a:r>
            <a:r>
              <a:rPr lang="en-US" altLang="zh-CN" sz="2400" dirty="0">
                <a:solidFill>
                  <a:srgbClr val="000000"/>
                </a:solidFill>
                <a:sym typeface="Calibri" pitchFamily="34" charset="0"/>
              </a:rPr>
              <a:t>|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en-US" altLang="zh-CN" sz="2400" dirty="0">
                <a:solidFill>
                  <a:srgbClr val="000000"/>
                </a:solidFill>
                <a:sym typeface="Calibri" pitchFamily="34" charset="0"/>
              </a:rPr>
              <a:t>|</a:t>
            </a:r>
            <a:r>
              <a:rPr lang="en-US" altLang="zh-CN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Calibri" pitchFamily="34" charset="0"/>
              </a:rPr>
              <a:t>= 6</a:t>
            </a:r>
            <a:r>
              <a:rPr lang="zh-CN" altLang="en-US" sz="2400" b="1" dirty="0">
                <a:solidFill>
                  <a:srgbClr val="000000"/>
                </a:solidFill>
                <a:sym typeface="宋体" pitchFamily="2" charset="-122"/>
              </a:rPr>
              <a:t> 。</a:t>
            </a:r>
            <a:r>
              <a:rPr lang="en-US" sz="2400" dirty="0">
                <a:solidFill>
                  <a:srgbClr val="000000"/>
                </a:solidFill>
                <a:sym typeface="Calibri" pitchFamily="34" charset="0"/>
              </a:rPr>
              <a:t> </a:t>
            </a:r>
            <a:endParaRPr lang="zh-CN" altLang="en-US" sz="2600" b="1" dirty="0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  <a:p>
            <a:endParaRPr lang="zh-CN" altLang="en-US" dirty="0">
              <a:solidFill>
                <a:srgbClr val="000000"/>
              </a:solidFill>
              <a:sym typeface="宋体" pitchFamily="2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35685" y="908720"/>
            <a:ext cx="8258175" cy="509725"/>
            <a:chOff x="179388" y="44765"/>
            <a:chExt cx="8258175" cy="509725"/>
          </a:xfrm>
        </p:grpSpPr>
        <p:sp>
          <p:nvSpPr>
            <p:cNvPr id="35" name="TextBox 1"/>
            <p:cNvSpPr>
              <a:spLocks noChangeArrowheads="1"/>
            </p:cNvSpPr>
            <p:nvPr/>
          </p:nvSpPr>
          <p:spPr bwMode="auto">
            <a:xfrm>
              <a:off x="179388" y="44765"/>
              <a:ext cx="7971622" cy="488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r>
                <a:rPr lang="zh-CN" altLang="en-US" sz="2600" b="1" dirty="0" smtClean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例</a:t>
              </a:r>
              <a:r>
                <a:rPr lang="en-US" altLang="zh-CN" sz="2600" b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宋体" pitchFamily="2" charset="-122"/>
                </a:rPr>
                <a:t>2</a:t>
              </a:r>
              <a:r>
                <a:rPr lang="en-US" altLang="zh-CN" sz="2600" b="1" dirty="0" smtClean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 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若三阶方阵</a:t>
              </a:r>
              <a:r>
                <a:rPr 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 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A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满足  </a:t>
              </a:r>
            </a:p>
          </p:txBody>
        </p:sp>
        <p:graphicFrame>
          <p:nvGraphicFramePr>
            <p:cNvPr id="36" name="对象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59829540"/>
                </p:ext>
              </p:extLst>
            </p:nvPr>
          </p:nvGraphicFramePr>
          <p:xfrm>
            <a:off x="3573463" y="97290"/>
            <a:ext cx="48641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7232" name="Equation" r:id="rId3" imgW="4864100" imgH="457200" progId="Equation.DSMT4">
                    <p:embed/>
                  </p:oleObj>
                </mc:Choice>
                <mc:Fallback>
                  <p:oleObj name="Equation" r:id="rId3" imgW="486410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3463" y="97290"/>
                          <a:ext cx="48641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" name="TextBox 5"/>
          <p:cNvSpPr>
            <a:spLocks noChangeArrowheads="1"/>
          </p:cNvSpPr>
          <p:nvPr/>
        </p:nvSpPr>
        <p:spPr bwMode="auto">
          <a:xfrm>
            <a:off x="899592" y="2875583"/>
            <a:ext cx="316835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 pitchFamily="34" charset="0"/>
              </a:rPr>
              <a:t>tr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 pitchFamily="34" charset="0"/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 pitchFamily="34" charset="0"/>
              </a:rPr>
              <a:t>A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 pitchFamily="34" charset="0"/>
              </a:rPr>
              <a:t>)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 pitchFamily="34" charset="0"/>
              </a:rPr>
              <a:t>=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3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2+1=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4</a:t>
            </a:r>
            <a:r>
              <a:rPr lang="zh-CN" altLang="en-US" sz="2400" b="1" dirty="0" smtClean="0">
                <a:solidFill>
                  <a:srgbClr val="000000"/>
                </a:solidFill>
                <a:sym typeface="宋体" pitchFamily="2" charset="-122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sym typeface="宋体" pitchFamily="2" charset="-122"/>
              </a:rPr>
              <a:t>。</a:t>
            </a:r>
            <a:r>
              <a:rPr lang="en-US" sz="2400" b="1" dirty="0">
                <a:solidFill>
                  <a:srgbClr val="000000"/>
                </a:solidFill>
                <a:sym typeface="Calibri" pitchFamily="34" charset="0"/>
              </a:rPr>
              <a:t> </a:t>
            </a:r>
            <a:endParaRPr lang="zh-CN" altLang="en-US" sz="2600" b="1" dirty="0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0358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>
            <p:custDataLst>
              <p:tags r:id="rId3"/>
            </p:custDataLst>
          </p:nvPr>
        </p:nvSpPr>
        <p:spPr>
          <a:xfrm>
            <a:off x="914400" y="1196752"/>
            <a:ext cx="7315200" cy="3079229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b="1" dirty="0" smtClean="0">
                <a:latin typeface="宋体" pitchFamily="2" charset="-122"/>
              </a:rPr>
              <a:t>设矩阵               </a:t>
            </a:r>
            <a:endParaRPr lang="en-US" altLang="zh-CN" sz="2600" b="1" dirty="0">
              <a:latin typeface="宋体" pitchFamily="2" charset="-122"/>
            </a:endParaRPr>
          </a:p>
          <a:p>
            <a:endParaRPr lang="en-US" altLang="zh-CN" sz="2600" b="1" dirty="0">
              <a:latin typeface="宋体" pitchFamily="2" charset="-122"/>
            </a:endParaRPr>
          </a:p>
          <a:p>
            <a:endParaRPr lang="en-US" altLang="zh-CN" sz="2600" b="1" dirty="0">
              <a:latin typeface="宋体" pitchFamily="2" charset="-122"/>
            </a:endParaRPr>
          </a:p>
          <a:p>
            <a:endParaRPr lang="en-US" altLang="zh-CN" sz="2600" b="1" dirty="0">
              <a:latin typeface="宋体" pitchFamily="2" charset="-122"/>
            </a:endParaRPr>
          </a:p>
          <a:p>
            <a:r>
              <a:rPr lang="zh-CN" altLang="en-US" sz="2600" b="1" dirty="0" smtClean="0">
                <a:latin typeface="宋体" pitchFamily="2" charset="-122"/>
              </a:rPr>
              <a:t>的</a:t>
            </a:r>
            <a:r>
              <a:rPr lang="zh-CN" altLang="en-US" sz="2600" b="1" dirty="0">
                <a:latin typeface="宋体" pitchFamily="2" charset="-122"/>
              </a:rPr>
              <a:t>特征值的和是4，特征值的乘积是</a:t>
            </a:r>
            <a:r>
              <a:rPr lang="en-US" altLang="zh-CN" sz="2600" b="1" dirty="0">
                <a:latin typeface="宋体" pitchFamily="2" charset="-122"/>
              </a:rPr>
              <a:t>2</a:t>
            </a:r>
            <a:r>
              <a:rPr lang="zh-CN" altLang="en-US" sz="2600" b="1" dirty="0">
                <a:latin typeface="宋体" pitchFamily="2" charset="-122"/>
              </a:rPr>
              <a:t>，</a:t>
            </a:r>
            <a:r>
              <a:rPr lang="zh-CN" altLang="en-US" sz="2600" b="1" dirty="0" smtClean="0">
                <a:latin typeface="宋体" pitchFamily="2" charset="-122"/>
              </a:rPr>
              <a:t>则</a:t>
            </a:r>
            <a:endParaRPr lang="en-US" altLang="zh-CN" sz="2600" b="1" dirty="0" smtClean="0">
              <a:latin typeface="宋体" pitchFamily="2" charset="-122"/>
            </a:endParaRPr>
          </a:p>
          <a:p>
            <a:endParaRPr lang="en-US" altLang="zh-CN" sz="2600" b="1" dirty="0" smtClean="0">
              <a:latin typeface="宋体" pitchFamily="2" charset="-122"/>
            </a:endParaRPr>
          </a:p>
          <a:p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600" b="1" dirty="0" smtClean="0">
                <a:latin typeface="宋体" pitchFamily="2" charset="-122"/>
              </a:rPr>
              <a:t>=</a:t>
            </a:r>
            <a:r>
              <a:rPr lang="zh-CN" altLang="en-US" sz="2600" b="1" dirty="0" smtClean="0">
                <a:solidFill>
                  <a:srgbClr val="639EF4"/>
                </a:solidFill>
                <a:latin typeface="宋体" pitchFamily="2" charset="-122"/>
              </a:rPr>
              <a:t> </a:t>
            </a:r>
            <a:r>
              <a:rPr lang="en-US" altLang="zh-CN" sz="2600" b="1" dirty="0" smtClean="0">
                <a:solidFill>
                  <a:srgbClr val="639EF4"/>
                </a:solidFill>
                <a:latin typeface="宋体" pitchFamily="2" charset="-122"/>
              </a:rPr>
              <a:t>[</a:t>
            </a:r>
            <a:r>
              <a:rPr lang="zh-CN" altLang="en-US" sz="2600" b="1" dirty="0" smtClean="0">
                <a:solidFill>
                  <a:srgbClr val="639EF4"/>
                </a:solidFill>
                <a:latin typeface="宋体" pitchFamily="2" charset="-122"/>
              </a:rPr>
              <a:t>填空</a:t>
            </a:r>
            <a:r>
              <a:rPr lang="en-US" altLang="zh-CN" sz="2600" b="1" dirty="0" smtClean="0">
                <a:solidFill>
                  <a:srgbClr val="639EF4"/>
                </a:solidFill>
                <a:latin typeface="宋体" pitchFamily="2" charset="-122"/>
              </a:rPr>
              <a:t>1]</a:t>
            </a:r>
            <a:r>
              <a:rPr lang="en-US" altLang="zh-CN" sz="2600" b="1" dirty="0" smtClean="0">
                <a:solidFill>
                  <a:srgbClr val="000000"/>
                </a:solidFill>
                <a:latin typeface="宋体" pitchFamily="2" charset="-122"/>
              </a:rPr>
              <a:t> </a:t>
            </a:r>
            <a:r>
              <a:rPr lang="zh-CN" altLang="en-US" sz="2600" b="1" dirty="0" smtClean="0">
                <a:solidFill>
                  <a:srgbClr val="000000"/>
                </a:solidFill>
                <a:latin typeface="宋体" pitchFamily="2" charset="-122"/>
              </a:rPr>
              <a:t>，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600" b="1" dirty="0" smtClean="0">
                <a:solidFill>
                  <a:srgbClr val="000000"/>
                </a:solidFill>
                <a:latin typeface="宋体" pitchFamily="2" charset="-122"/>
              </a:rPr>
              <a:t>=</a:t>
            </a:r>
            <a:r>
              <a:rPr lang="zh-CN" altLang="en-US" sz="2600" b="1" dirty="0" smtClean="0">
                <a:solidFill>
                  <a:srgbClr val="639EF4"/>
                </a:solidFill>
                <a:latin typeface="宋体" pitchFamily="2" charset="-122"/>
              </a:rPr>
              <a:t> </a:t>
            </a:r>
            <a:r>
              <a:rPr lang="en-US" altLang="zh-CN" sz="2600" b="1" dirty="0" smtClean="0">
                <a:solidFill>
                  <a:srgbClr val="639EF4"/>
                </a:solidFill>
                <a:latin typeface="宋体" pitchFamily="2" charset="-122"/>
              </a:rPr>
              <a:t>[</a:t>
            </a:r>
            <a:r>
              <a:rPr lang="zh-CN" altLang="en-US" sz="2600" b="1" dirty="0" smtClean="0">
                <a:solidFill>
                  <a:srgbClr val="639EF4"/>
                </a:solidFill>
                <a:latin typeface="宋体" pitchFamily="2" charset="-122"/>
              </a:rPr>
              <a:t>填空</a:t>
            </a:r>
            <a:r>
              <a:rPr lang="en-US" altLang="zh-CN" sz="2600" b="1" dirty="0" smtClean="0">
                <a:solidFill>
                  <a:srgbClr val="639EF4"/>
                </a:solidFill>
                <a:latin typeface="宋体" pitchFamily="2" charset="-122"/>
              </a:rPr>
              <a:t>2]</a:t>
            </a:r>
          </a:p>
          <a:p>
            <a:endParaRPr lang="en-US" altLang="zh-CN" sz="2600" b="1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600" b="1" dirty="0" smtClean="0">
                <a:latin typeface="宋体" pitchFamily="2" charset="-122"/>
              </a:rPr>
              <a:t>的特征值为</a:t>
            </a:r>
            <a:r>
              <a:rPr lang="zh-CN" altLang="en-US" sz="2600" b="1" dirty="0" smtClean="0">
                <a:solidFill>
                  <a:srgbClr val="639EF4"/>
                </a:solidFill>
                <a:latin typeface="宋体" pitchFamily="2" charset="-122"/>
              </a:rPr>
              <a:t> </a:t>
            </a:r>
            <a:r>
              <a:rPr lang="en-US" altLang="zh-CN" sz="2600" b="1" dirty="0" smtClean="0">
                <a:solidFill>
                  <a:srgbClr val="639EF4"/>
                </a:solidFill>
                <a:latin typeface="宋体" pitchFamily="2" charset="-122"/>
              </a:rPr>
              <a:t>[</a:t>
            </a:r>
            <a:r>
              <a:rPr lang="zh-CN" altLang="en-US" sz="2600" b="1" dirty="0" smtClean="0">
                <a:solidFill>
                  <a:srgbClr val="639EF4"/>
                </a:solidFill>
                <a:latin typeface="宋体" pitchFamily="2" charset="-122"/>
              </a:rPr>
              <a:t>填空</a:t>
            </a:r>
            <a:r>
              <a:rPr lang="en-US" altLang="zh-CN" sz="2600" b="1" dirty="0" smtClean="0">
                <a:solidFill>
                  <a:srgbClr val="639EF4"/>
                </a:solidFill>
                <a:latin typeface="宋体" pitchFamily="2" charset="-122"/>
              </a:rPr>
              <a:t>3]</a:t>
            </a:r>
            <a:r>
              <a:rPr lang="en-US" altLang="zh-CN" sz="2600" b="1" dirty="0" smtClean="0">
                <a:solidFill>
                  <a:srgbClr val="000000"/>
                </a:solidFill>
                <a:latin typeface="宋体" pitchFamily="2" charset="-122"/>
              </a:rPr>
              <a:t> 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" name="圆角矩形 5"/>
          <p:cNvSpPr/>
          <p:nvPr>
            <p:custDataLst>
              <p:tags r:id="rId4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矩形 11"/>
          <p:cNvSpPr/>
          <p:nvPr>
            <p:custDataLst>
              <p:tags r:id="rId5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lang="en-US" altLang="zh-CN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3.0</a:t>
            </a:r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以上版本雨课堂</a:t>
            </a:r>
            <a:endParaRPr lang="zh-CN" altLang="en-US" sz="120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TextBox 12"/>
          <p:cNvSpPr txBox="1"/>
          <p:nvPr>
            <p:custDataLst>
              <p:tags r:id="rId6"/>
            </p:custDataLst>
          </p:nvPr>
        </p:nvSpPr>
        <p:spPr>
          <a:xfrm>
            <a:off x="914400" y="635000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此题未设置答案，请点击右侧设置按钮</a:t>
            </a:r>
            <a:endParaRPr lang="zh-CN" altLang="en-US" sz="120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  <p:graphicFrame>
        <p:nvGraphicFramePr>
          <p:cNvPr id="14" name="Object 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9638695"/>
              </p:ext>
            </p:extLst>
          </p:nvPr>
        </p:nvGraphicFramePr>
        <p:xfrm>
          <a:off x="2479459" y="998488"/>
          <a:ext cx="2236557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11" name="Equation" r:id="rId14" imgW="2260600" imgH="1447800" progId="Equation.DSMT4">
                  <p:embed/>
                </p:oleObj>
              </mc:Choice>
              <mc:Fallback>
                <p:oleObj name="Equation" r:id="rId14" imgW="2260600" imgH="14478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9459" y="998488"/>
                        <a:ext cx="2236557" cy="142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32"/>
          <p:cNvSpPr txBox="1">
            <a:spLocks noChangeArrowheads="1"/>
          </p:cNvSpPr>
          <p:nvPr/>
        </p:nvSpPr>
        <p:spPr bwMode="auto">
          <a:xfrm>
            <a:off x="448766" y="4849018"/>
            <a:ext cx="7867650" cy="884238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>
              <a:defRPr/>
            </a:pPr>
            <a:r>
              <a:rPr lang="zh-CN" altLang="en-US" sz="2600" b="1" dirty="0"/>
              <a:t>解：由已知：</a:t>
            </a:r>
            <a:r>
              <a:rPr lang="en-US" altLang="zh-CN" sz="2600" b="1" dirty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zh-CN" altLang="en-US" sz="2600" dirty="0">
                <a:latin typeface="Times New Roman" pitchFamily="18" charset="0"/>
                <a:cs typeface="Times New Roman" pitchFamily="18" charset="0"/>
              </a:rPr>
              <a:t>1+3+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itchFamily="18" charset="0"/>
              </a:rPr>
              <a:t>b</a:t>
            </a:r>
            <a:r>
              <a:rPr lang="zh-CN" altLang="en-US" sz="2600" dirty="0">
                <a:latin typeface="Times New Roman" pitchFamily="18" charset="0"/>
                <a:cs typeface="Times New Roman" pitchFamily="18" charset="0"/>
              </a:rPr>
              <a:t>=4</a:t>
            </a:r>
            <a:r>
              <a:rPr lang="zh-CN" altLang="en-US" sz="2600" i="1" dirty="0">
                <a:latin typeface="Times New Roman" panose="02020603050405020304" pitchFamily="18" charset="0"/>
                <a:cs typeface="Times New Roman" pitchFamily="18" charset="0"/>
              </a:rPr>
              <a:t>，  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itchFamily="18" charset="0"/>
              </a:rPr>
              <a:t>b</a:t>
            </a:r>
            <a:r>
              <a:rPr lang="zh-CN" altLang="en-US" sz="26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sz="2600" dirty="0">
                <a:latin typeface="+mn-ea"/>
                <a:ea typeface="+mn-ea"/>
                <a:cs typeface="Times New Roman" pitchFamily="18" charset="0"/>
              </a:rPr>
              <a:t>-</a:t>
            </a:r>
            <a:r>
              <a:rPr lang="zh-CN" altLang="en-US" sz="2600" dirty="0">
                <a:latin typeface="Times New Roman" pitchFamily="18" charset="0"/>
                <a:cs typeface="Times New Roman" pitchFamily="18" charset="0"/>
              </a:rPr>
              <a:t>3+4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itchFamily="18" charset="0"/>
              </a:rPr>
              <a:t>a</a:t>
            </a:r>
            <a:r>
              <a:rPr lang="zh-CN" altLang="en-US" sz="2600" dirty="0">
                <a:latin typeface="Times New Roman" pitchFamily="18" charset="0"/>
                <a:cs typeface="Times New Roman" pitchFamily="18" charset="0"/>
              </a:rPr>
              <a:t>)=2</a:t>
            </a:r>
            <a:r>
              <a:rPr lang="zh-CN" altLang="en-US" sz="2600" b="1" dirty="0"/>
              <a:t>，</a:t>
            </a:r>
          </a:p>
          <a:p>
            <a:pPr>
              <a:defRPr/>
            </a:pPr>
            <a:r>
              <a:rPr lang="zh-CN" altLang="en-US" sz="2600" b="1" dirty="0"/>
              <a:t>        解得：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itchFamily="18" charset="0"/>
              </a:rPr>
              <a:t>a</a:t>
            </a:r>
            <a:r>
              <a:rPr lang="zh-CN" altLang="en-US" sz="2600" dirty="0">
                <a:latin typeface="Times New Roman" pitchFamily="18" charset="0"/>
                <a:cs typeface="Times New Roman" pitchFamily="18" charset="0"/>
              </a:rPr>
              <a:t>=1, </a:t>
            </a:r>
            <a:r>
              <a:rPr lang="zh-CN" altLang="en-US" sz="2600" b="1" i="1" dirty="0">
                <a:latin typeface="Times New Roman" panose="02020603050405020304" pitchFamily="18" charset="0"/>
                <a:cs typeface="Times New Roman" pitchFamily="18" charset="0"/>
              </a:rPr>
              <a:t>b</a:t>
            </a:r>
            <a:r>
              <a:rPr lang="zh-CN" altLang="en-US" sz="2600" dirty="0">
                <a:latin typeface="Times New Roman" pitchFamily="18" charset="0"/>
                <a:cs typeface="Times New Roman" pitchFamily="18" charset="0"/>
              </a:rPr>
              <a:t>=2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20072" y="3212976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=1, </a:t>
            </a:r>
            <a:r>
              <a:rPr lang="zh-CN" alt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b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B7F165E-6AAE-4A2B-A1DC-317EEB5214A2}" type="datetime1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16" name="页脚占位符 1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/34</a:t>
            </a:r>
            <a:endParaRPr lang="zh-CN" altLang="en-US" dirty="0"/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21</a:t>
            </a:fld>
            <a:endParaRPr lang="zh-CN" altLang="en-US"/>
          </a:p>
        </p:txBody>
      </p:sp>
      <p:grpSp>
        <p:nvGrpSpPr>
          <p:cNvPr id="11" name="组合 10"/>
          <p:cNvGrpSpPr/>
          <p:nvPr>
            <p:custDataLst>
              <p:tags r:id="rId7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7" name="TitleBackground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ColorBlock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ypeText"/>
            <p:cNvSpPr txBox="1"/>
            <p:nvPr>
              <p:custDataLst>
                <p:tags r:id="rId11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0" name="TipText"/>
            <p:cNvSpPr txBox="1"/>
            <p:nvPr>
              <p:custDataLst>
                <p:tags r:id="rId12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3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8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3891026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>
            <p:custDataLst>
              <p:tags r:id="rId3"/>
            </p:custDataLst>
          </p:nvPr>
        </p:nvSpPr>
        <p:spPr>
          <a:xfrm>
            <a:off x="914400" y="1196752"/>
            <a:ext cx="7315200" cy="3079229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b="1" dirty="0" smtClean="0">
                <a:latin typeface="宋体" pitchFamily="2" charset="-122"/>
              </a:rPr>
              <a:t>设矩阵               </a:t>
            </a:r>
            <a:endParaRPr lang="en-US" altLang="zh-CN" sz="2600" b="1" dirty="0">
              <a:latin typeface="宋体" pitchFamily="2" charset="-122"/>
            </a:endParaRPr>
          </a:p>
          <a:p>
            <a:endParaRPr lang="en-US" altLang="zh-CN" sz="2600" b="1" dirty="0">
              <a:latin typeface="宋体" pitchFamily="2" charset="-122"/>
            </a:endParaRPr>
          </a:p>
          <a:p>
            <a:endParaRPr lang="en-US" altLang="zh-CN" sz="2600" b="1" dirty="0">
              <a:latin typeface="宋体" pitchFamily="2" charset="-122"/>
            </a:endParaRPr>
          </a:p>
          <a:p>
            <a:endParaRPr lang="en-US" altLang="zh-CN" sz="2600" b="1" dirty="0">
              <a:latin typeface="宋体" pitchFamily="2" charset="-122"/>
            </a:endParaRPr>
          </a:p>
          <a:p>
            <a:r>
              <a:rPr lang="zh-CN" altLang="en-US" sz="2600" b="1" dirty="0" smtClean="0">
                <a:latin typeface="宋体" pitchFamily="2" charset="-122"/>
              </a:rPr>
              <a:t>的</a:t>
            </a:r>
            <a:r>
              <a:rPr lang="zh-CN" altLang="en-US" sz="2600" b="1" dirty="0">
                <a:latin typeface="宋体" pitchFamily="2" charset="-122"/>
              </a:rPr>
              <a:t>特征值的和是4，特征值的乘积是</a:t>
            </a:r>
            <a:r>
              <a:rPr lang="en-US" altLang="zh-CN" sz="2600" b="1" dirty="0">
                <a:latin typeface="宋体" pitchFamily="2" charset="-122"/>
              </a:rPr>
              <a:t>2</a:t>
            </a:r>
            <a:r>
              <a:rPr lang="zh-CN" altLang="en-US" sz="2600" b="1" dirty="0">
                <a:latin typeface="宋体" pitchFamily="2" charset="-122"/>
              </a:rPr>
              <a:t>，</a:t>
            </a:r>
            <a:r>
              <a:rPr lang="zh-CN" altLang="en-US" sz="2600" b="1" dirty="0" smtClean="0">
                <a:latin typeface="宋体" pitchFamily="2" charset="-122"/>
              </a:rPr>
              <a:t>则</a:t>
            </a:r>
            <a:endParaRPr lang="en-US" altLang="zh-CN" sz="2600" b="1" dirty="0" smtClean="0">
              <a:latin typeface="宋体" pitchFamily="2" charset="-122"/>
            </a:endParaRPr>
          </a:p>
          <a:p>
            <a:endParaRPr lang="en-US" altLang="zh-CN" sz="2600" b="1" dirty="0" smtClean="0">
              <a:latin typeface="宋体" pitchFamily="2" charset="-122"/>
            </a:endParaRPr>
          </a:p>
          <a:p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600" b="1" dirty="0" smtClean="0">
                <a:latin typeface="宋体" pitchFamily="2" charset="-122"/>
              </a:rPr>
              <a:t>=</a:t>
            </a:r>
            <a:r>
              <a:rPr lang="zh-CN" altLang="en-US" sz="2600" b="1" dirty="0" smtClean="0">
                <a:solidFill>
                  <a:srgbClr val="639EF4"/>
                </a:solidFill>
                <a:latin typeface="宋体" pitchFamily="2" charset="-122"/>
              </a:rPr>
              <a:t> </a:t>
            </a:r>
            <a:r>
              <a:rPr lang="en-US" altLang="zh-CN" sz="2600" b="1" dirty="0" smtClean="0">
                <a:solidFill>
                  <a:srgbClr val="639EF4"/>
                </a:solidFill>
                <a:latin typeface="宋体" pitchFamily="2" charset="-122"/>
              </a:rPr>
              <a:t>[</a:t>
            </a:r>
            <a:r>
              <a:rPr lang="zh-CN" altLang="en-US" sz="2600" b="1" dirty="0" smtClean="0">
                <a:solidFill>
                  <a:srgbClr val="639EF4"/>
                </a:solidFill>
                <a:latin typeface="宋体" pitchFamily="2" charset="-122"/>
              </a:rPr>
              <a:t>填空</a:t>
            </a:r>
            <a:r>
              <a:rPr lang="en-US" altLang="zh-CN" sz="2600" b="1" dirty="0" smtClean="0">
                <a:solidFill>
                  <a:srgbClr val="639EF4"/>
                </a:solidFill>
                <a:latin typeface="宋体" pitchFamily="2" charset="-122"/>
              </a:rPr>
              <a:t>1]</a:t>
            </a:r>
            <a:r>
              <a:rPr lang="en-US" altLang="zh-CN" sz="2600" b="1" dirty="0" smtClean="0">
                <a:solidFill>
                  <a:srgbClr val="000000"/>
                </a:solidFill>
                <a:latin typeface="宋体" pitchFamily="2" charset="-122"/>
              </a:rPr>
              <a:t> </a:t>
            </a:r>
            <a:r>
              <a:rPr lang="zh-CN" altLang="en-US" sz="2600" b="1" dirty="0" smtClean="0">
                <a:solidFill>
                  <a:srgbClr val="000000"/>
                </a:solidFill>
                <a:latin typeface="宋体" pitchFamily="2" charset="-122"/>
              </a:rPr>
              <a:t>，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600" b="1" dirty="0" smtClean="0">
                <a:solidFill>
                  <a:srgbClr val="000000"/>
                </a:solidFill>
                <a:latin typeface="宋体" pitchFamily="2" charset="-122"/>
              </a:rPr>
              <a:t>=</a:t>
            </a:r>
            <a:r>
              <a:rPr lang="zh-CN" altLang="en-US" sz="2600" b="1" dirty="0" smtClean="0">
                <a:solidFill>
                  <a:srgbClr val="639EF4"/>
                </a:solidFill>
                <a:latin typeface="宋体" pitchFamily="2" charset="-122"/>
              </a:rPr>
              <a:t> </a:t>
            </a:r>
            <a:r>
              <a:rPr lang="en-US" altLang="zh-CN" sz="2600" b="1" dirty="0" smtClean="0">
                <a:solidFill>
                  <a:srgbClr val="639EF4"/>
                </a:solidFill>
                <a:latin typeface="宋体" pitchFamily="2" charset="-122"/>
              </a:rPr>
              <a:t>[</a:t>
            </a:r>
            <a:r>
              <a:rPr lang="zh-CN" altLang="en-US" sz="2600" b="1" dirty="0" smtClean="0">
                <a:solidFill>
                  <a:srgbClr val="639EF4"/>
                </a:solidFill>
                <a:latin typeface="宋体" pitchFamily="2" charset="-122"/>
              </a:rPr>
              <a:t>填空</a:t>
            </a:r>
            <a:r>
              <a:rPr lang="en-US" altLang="zh-CN" sz="2600" b="1" dirty="0" smtClean="0">
                <a:solidFill>
                  <a:srgbClr val="639EF4"/>
                </a:solidFill>
                <a:latin typeface="宋体" pitchFamily="2" charset="-122"/>
              </a:rPr>
              <a:t>2]</a:t>
            </a:r>
          </a:p>
          <a:p>
            <a:endParaRPr lang="en-US" altLang="zh-CN" sz="2600" b="1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600" b="1" dirty="0" smtClean="0">
                <a:latin typeface="宋体" pitchFamily="2" charset="-122"/>
              </a:rPr>
              <a:t>的特征值为</a:t>
            </a:r>
            <a:r>
              <a:rPr lang="zh-CN" altLang="en-US" sz="2600" b="1" dirty="0" smtClean="0">
                <a:solidFill>
                  <a:srgbClr val="639EF4"/>
                </a:solidFill>
                <a:latin typeface="宋体" pitchFamily="2" charset="-122"/>
              </a:rPr>
              <a:t> </a:t>
            </a:r>
            <a:r>
              <a:rPr lang="en-US" altLang="zh-CN" sz="2600" b="1" dirty="0" smtClean="0">
                <a:solidFill>
                  <a:srgbClr val="639EF4"/>
                </a:solidFill>
                <a:latin typeface="宋体" pitchFamily="2" charset="-122"/>
              </a:rPr>
              <a:t>[</a:t>
            </a:r>
            <a:r>
              <a:rPr lang="zh-CN" altLang="en-US" sz="2600" b="1" dirty="0" smtClean="0">
                <a:solidFill>
                  <a:srgbClr val="639EF4"/>
                </a:solidFill>
                <a:latin typeface="宋体" pitchFamily="2" charset="-122"/>
              </a:rPr>
              <a:t>填空</a:t>
            </a:r>
            <a:r>
              <a:rPr lang="en-US" altLang="zh-CN" sz="2600" b="1" dirty="0" smtClean="0">
                <a:solidFill>
                  <a:srgbClr val="639EF4"/>
                </a:solidFill>
                <a:latin typeface="宋体" pitchFamily="2" charset="-122"/>
              </a:rPr>
              <a:t>3]</a:t>
            </a:r>
            <a:r>
              <a:rPr lang="en-US" altLang="zh-CN" sz="2600" b="1" dirty="0" smtClean="0">
                <a:solidFill>
                  <a:srgbClr val="000000"/>
                </a:solidFill>
                <a:latin typeface="宋体" pitchFamily="2" charset="-122"/>
              </a:rPr>
              <a:t> </a:t>
            </a:r>
            <a:endParaRPr lang="zh-CN" altLang="en-US" sz="2600" b="1" i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" name="圆角矩形 5"/>
          <p:cNvSpPr/>
          <p:nvPr>
            <p:custDataLst>
              <p:tags r:id="rId4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矩形 11"/>
          <p:cNvSpPr/>
          <p:nvPr>
            <p:custDataLst>
              <p:tags r:id="rId5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lang="en-US" altLang="zh-CN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3.0</a:t>
            </a:r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以上版本雨课堂</a:t>
            </a:r>
            <a:endParaRPr lang="zh-CN" altLang="en-US" sz="120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TextBox 12"/>
          <p:cNvSpPr txBox="1"/>
          <p:nvPr>
            <p:custDataLst>
              <p:tags r:id="rId6"/>
            </p:custDataLst>
          </p:nvPr>
        </p:nvSpPr>
        <p:spPr>
          <a:xfrm>
            <a:off x="914400" y="635000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此题未设置答案，请点击右侧设置按钮</a:t>
            </a:r>
            <a:endParaRPr lang="zh-CN" altLang="en-US" sz="120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  <p:graphicFrame>
        <p:nvGraphicFramePr>
          <p:cNvPr id="14" name="Object 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1241336"/>
              </p:ext>
            </p:extLst>
          </p:nvPr>
        </p:nvGraphicFramePr>
        <p:xfrm>
          <a:off x="2479459" y="998488"/>
          <a:ext cx="2236557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4" name="Equation" r:id="rId14" imgW="2260600" imgH="1447800" progId="Equation.DSMT4">
                  <p:embed/>
                </p:oleObj>
              </mc:Choice>
              <mc:Fallback>
                <p:oleObj name="Equation" r:id="rId14" imgW="2260600" imgH="14478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9459" y="998488"/>
                        <a:ext cx="2236557" cy="1422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516456"/>
              </p:ext>
            </p:extLst>
          </p:nvPr>
        </p:nvGraphicFramePr>
        <p:xfrm>
          <a:off x="980082" y="4598988"/>
          <a:ext cx="6472238" cy="142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75" name="Equation" r:id="rId16" imgW="6540480" imgH="1447560" progId="Equation.DSMT4">
                  <p:embed/>
                </p:oleObj>
              </mc:Choice>
              <mc:Fallback>
                <p:oleObj name="Equation" r:id="rId16" imgW="6540480" imgH="1447560" progId="Equation.DSMT4">
                  <p:embed/>
                  <p:pic>
                    <p:nvPicPr>
                      <p:cNvPr id="0" name="Object 30"/>
                      <p:cNvPicPr>
                        <a:picLocks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0082" y="4598988"/>
                        <a:ext cx="6472238" cy="142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644008" y="4077072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220072" y="3212976"/>
            <a:ext cx="14401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i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=1, </a:t>
            </a:r>
            <a:r>
              <a:rPr lang="zh-CN" alt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itchFamily="18" charset="0"/>
              </a:rPr>
              <a:t>b</a:t>
            </a:r>
            <a:r>
              <a:rPr lang="zh-CN" alt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日期占位符 1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989C290-478C-429C-99C9-F91D949311F9}" type="datetime1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/34</a:t>
            </a:r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22</a:t>
            </a:fld>
            <a:endParaRPr lang="zh-CN" altLang="en-US"/>
          </a:p>
        </p:txBody>
      </p:sp>
      <p:grpSp>
        <p:nvGrpSpPr>
          <p:cNvPr id="11" name="组合 10"/>
          <p:cNvGrpSpPr/>
          <p:nvPr>
            <p:custDataLst>
              <p:tags r:id="rId7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7" name="TitleBackground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ColorBlock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ypeText"/>
            <p:cNvSpPr txBox="1"/>
            <p:nvPr>
              <p:custDataLst>
                <p:tags r:id="rId11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0" name="TipText"/>
            <p:cNvSpPr txBox="1"/>
            <p:nvPr>
              <p:custDataLst>
                <p:tags r:id="rId12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3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8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347867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3200" b="1" dirty="0">
                <a:latin typeface="黑体" pitchFamily="49" charset="-122"/>
                <a:ea typeface="黑体" pitchFamily="49" charset="-122"/>
              </a:rPr>
              <a:t>5.2  方阵的特征值和特征向量</a:t>
            </a:r>
            <a:endParaRPr lang="zh-CN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1669827" y="303150"/>
            <a:ext cx="6556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400" b="1" dirty="0"/>
              <a:t>设 </a:t>
            </a:r>
            <a:r>
              <a:rPr lang="zh-CN" altLang="en-US" sz="2400" b="1" dirty="0">
                <a:sym typeface="Symbol" pitchFamily="18" charset="2"/>
              </a:rPr>
              <a:t> 是 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 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的</a:t>
            </a:r>
            <a:r>
              <a:rPr lang="zh-CN" altLang="zh-CN" sz="2400" b="1" dirty="0"/>
              <a:t>特征值</a:t>
            </a:r>
            <a:r>
              <a:rPr lang="zh-CN" altLang="zh-CN" sz="2400" dirty="0"/>
              <a:t>，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zh-CN" altLang="zh-CN" sz="2400" b="1" dirty="0"/>
              <a:t>对应的特征向量</a:t>
            </a:r>
            <a:r>
              <a:rPr lang="zh-CN" altLang="en-US" sz="2400" b="1" dirty="0"/>
              <a:t>，即</a:t>
            </a:r>
            <a:endParaRPr lang="zh-CN" altLang="zh-CN" sz="2400" b="1" dirty="0"/>
          </a:p>
        </p:txBody>
      </p:sp>
      <p:sp>
        <p:nvSpPr>
          <p:cNvPr id="27" name="矩形 26"/>
          <p:cNvSpPr/>
          <p:nvPr/>
        </p:nvSpPr>
        <p:spPr>
          <a:xfrm>
            <a:off x="107690" y="260648"/>
            <a:ext cx="1440281" cy="50405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09273" y="260780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性质二</a:t>
            </a:r>
          </a:p>
        </p:txBody>
      </p:sp>
      <p:sp>
        <p:nvSpPr>
          <p:cNvPr id="29" name="副标题 6"/>
          <p:cNvSpPr txBox="1">
            <a:spLocks noChangeArrowheads="1"/>
          </p:cNvSpPr>
          <p:nvPr/>
        </p:nvSpPr>
        <p:spPr bwMode="auto">
          <a:xfrm>
            <a:off x="8461375" y="176213"/>
            <a:ext cx="503238" cy="541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4572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9144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3716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18288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2860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7432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2004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6576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pPr eaLnBrk="1" hangingPunct="1"/>
            <a:r>
              <a:rPr lang="zh-CN" altLang="en-US" sz="2800" b="1" dirty="0"/>
              <a:t>三</a:t>
            </a:r>
            <a:r>
              <a:rPr lang="zh-CN" sz="2800" b="1" dirty="0"/>
              <a:t>特征值和特征向量的</a:t>
            </a:r>
            <a:r>
              <a:rPr lang="zh-CN" altLang="en-US" sz="2800" b="1" dirty="0">
                <a:solidFill>
                  <a:srgbClr val="FF0000"/>
                </a:solidFill>
              </a:rPr>
              <a:t>性质</a:t>
            </a:r>
            <a:r>
              <a:rPr lang="zh-CN" sz="2800" b="1" dirty="0"/>
              <a:t>        </a:t>
            </a:r>
          </a:p>
          <a:p>
            <a:pPr eaLnBrk="1" hangingPunct="1"/>
            <a:endParaRPr lang="zh-CN" altLang="zh-CN" sz="2400" b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9D460FB-A2F8-41CA-B90B-E424FC4BF1AE}" type="datetime1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/34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41" name="圆角矩形 40"/>
          <p:cNvSpPr/>
          <p:nvPr/>
        </p:nvSpPr>
        <p:spPr>
          <a:xfrm>
            <a:off x="2624263" y="3183359"/>
            <a:ext cx="4540025" cy="46166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圆角矩形 41"/>
          <p:cNvSpPr/>
          <p:nvPr/>
        </p:nvSpPr>
        <p:spPr>
          <a:xfrm>
            <a:off x="4309934" y="2132856"/>
            <a:ext cx="1774234" cy="86409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圆角矩形 42"/>
          <p:cNvSpPr/>
          <p:nvPr/>
        </p:nvSpPr>
        <p:spPr>
          <a:xfrm>
            <a:off x="5119426" y="1023119"/>
            <a:ext cx="1684822" cy="46166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>
            <a:off x="502058" y="980728"/>
            <a:ext cx="15295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AX=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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，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右箭头 56"/>
          <p:cNvSpPr/>
          <p:nvPr/>
        </p:nvSpPr>
        <p:spPr>
          <a:xfrm>
            <a:off x="2031644" y="1211560"/>
            <a:ext cx="380116" cy="129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>
            <a:off x="2466350" y="1023119"/>
            <a:ext cx="222959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A</a:t>
            </a:r>
            <a:r>
              <a:rPr lang="en-US" altLang="zh-CN" sz="2400" b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2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X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=</a:t>
            </a:r>
            <a:r>
              <a:rPr lang="zh-CN" altLang="en-US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A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X=</a:t>
            </a:r>
            <a:r>
              <a:rPr lang="zh-CN" altLang="en-US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400" b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2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右箭头 58"/>
          <p:cNvSpPr/>
          <p:nvPr/>
        </p:nvSpPr>
        <p:spPr>
          <a:xfrm>
            <a:off x="4695940" y="1211560"/>
            <a:ext cx="380116" cy="129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矩形 59"/>
          <p:cNvSpPr/>
          <p:nvPr/>
        </p:nvSpPr>
        <p:spPr>
          <a:xfrm>
            <a:off x="5119426" y="1023119"/>
            <a:ext cx="1540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A</a:t>
            </a:r>
            <a:r>
              <a:rPr lang="en-US" altLang="zh-CN" sz="2400" b="1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m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X=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</a:t>
            </a:r>
            <a:r>
              <a:rPr lang="en-US" altLang="zh-CN" sz="2400" b="1" i="1" baseline="30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m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467544" y="1484784"/>
            <a:ext cx="15295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AX=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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，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右箭头 61"/>
          <p:cNvSpPr/>
          <p:nvPr/>
        </p:nvSpPr>
        <p:spPr>
          <a:xfrm>
            <a:off x="1997130" y="1715616"/>
            <a:ext cx="380116" cy="129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矩形 62"/>
          <p:cNvSpPr/>
          <p:nvPr/>
        </p:nvSpPr>
        <p:spPr>
          <a:xfrm>
            <a:off x="2431836" y="1527175"/>
            <a:ext cx="14350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X=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A</a:t>
            </a:r>
            <a:r>
              <a:rPr lang="en-US" altLang="zh-CN" sz="2400" b="1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1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右箭头 63"/>
          <p:cNvSpPr/>
          <p:nvPr/>
        </p:nvSpPr>
        <p:spPr>
          <a:xfrm>
            <a:off x="4119876" y="1715616"/>
            <a:ext cx="380116" cy="129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圆角矩形 64"/>
          <p:cNvSpPr/>
          <p:nvPr/>
        </p:nvSpPr>
        <p:spPr>
          <a:xfrm>
            <a:off x="4551746" y="1556792"/>
            <a:ext cx="1684822" cy="46166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4551746" y="1527175"/>
            <a:ext cx="16738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A</a:t>
            </a:r>
            <a:r>
              <a:rPr lang="en-US" altLang="zh-CN" sz="2400" b="1" i="1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zh-CN" sz="2400" b="1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1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X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=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1/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7" name="对象 6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2007049"/>
              </p:ext>
            </p:extLst>
          </p:nvPr>
        </p:nvGraphicFramePr>
        <p:xfrm>
          <a:off x="1979712" y="2132856"/>
          <a:ext cx="1689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0" name="Equation" r:id="rId3" imgW="1688760" imgH="838080" progId="Equation.DSMT4">
                  <p:embed/>
                </p:oleObj>
              </mc:Choice>
              <mc:Fallback>
                <p:oleObj name="Equation" r:id="rId3" imgW="1688760" imgH="8380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712" y="2132856"/>
                        <a:ext cx="1689100" cy="838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" name="右箭头 67"/>
          <p:cNvSpPr/>
          <p:nvPr/>
        </p:nvSpPr>
        <p:spPr>
          <a:xfrm>
            <a:off x="3779912" y="2507704"/>
            <a:ext cx="380116" cy="129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右箭头 68"/>
          <p:cNvSpPr/>
          <p:nvPr/>
        </p:nvSpPr>
        <p:spPr>
          <a:xfrm>
            <a:off x="1383572" y="2507704"/>
            <a:ext cx="380116" cy="129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70" name="对象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8964305"/>
              </p:ext>
            </p:extLst>
          </p:nvPr>
        </p:nvGraphicFramePr>
        <p:xfrm>
          <a:off x="4303713" y="2184400"/>
          <a:ext cx="17272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01" name="Equation" r:id="rId5" imgW="1726920" imgH="736560" progId="Equation.DSMT4">
                  <p:embed/>
                </p:oleObj>
              </mc:Choice>
              <mc:Fallback>
                <p:oleObj name="Equation" r:id="rId5" imgW="1726920" imgH="736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03713" y="2184400"/>
                        <a:ext cx="17272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" name="矩形 70"/>
          <p:cNvSpPr/>
          <p:nvPr/>
        </p:nvSpPr>
        <p:spPr>
          <a:xfrm>
            <a:off x="2624263" y="3183359"/>
            <a:ext cx="45400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aA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400" b="1" i="1" dirty="0" err="1">
                <a:latin typeface="Times New Roman" pitchFamily="18" charset="0"/>
                <a:cs typeface="Times New Roman" pitchFamily="18" charset="0"/>
              </a:rPr>
              <a:t>bA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400" b="1" i="1" dirty="0" err="1"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= (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en-US" altLang="zh-CN" sz="2400" b="1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zh-CN" altLang="zh-CN" sz="2400" b="1" dirty="0"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X</a:t>
            </a:r>
            <a:endParaRPr lang="zh-CN" altLang="en-US" sz="2400" dirty="0"/>
          </a:p>
        </p:txBody>
      </p:sp>
      <p:sp>
        <p:nvSpPr>
          <p:cNvPr id="72" name="右箭头 71"/>
          <p:cNvSpPr/>
          <p:nvPr/>
        </p:nvSpPr>
        <p:spPr>
          <a:xfrm>
            <a:off x="2051720" y="3371800"/>
            <a:ext cx="380116" cy="129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右箭头 72"/>
          <p:cNvSpPr/>
          <p:nvPr/>
        </p:nvSpPr>
        <p:spPr>
          <a:xfrm>
            <a:off x="2051720" y="5184774"/>
            <a:ext cx="380116" cy="129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矩形 74"/>
          <p:cNvSpPr/>
          <p:nvPr/>
        </p:nvSpPr>
        <p:spPr>
          <a:xfrm>
            <a:off x="619944" y="3212976"/>
            <a:ext cx="15295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AX=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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，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611560" y="3861048"/>
            <a:ext cx="142699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A</a:t>
            </a:r>
            <a:r>
              <a:rPr lang="en-US" altLang="zh-CN" sz="2400" b="1" i="1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*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=|A|A</a:t>
            </a:r>
            <a:r>
              <a:rPr lang="en-US" altLang="zh-CN" sz="2400" b="1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1</a:t>
            </a:r>
            <a:endParaRPr lang="zh-CN" altLang="en-US" sz="2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6948264" y="980728"/>
            <a:ext cx="864096" cy="177058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TextBox 77"/>
          <p:cNvSpPr txBox="1"/>
          <p:nvPr/>
        </p:nvSpPr>
        <p:spPr>
          <a:xfrm>
            <a:off x="7020272" y="1035893"/>
            <a:ext cx="6480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理</a:t>
            </a:r>
            <a:endParaRPr lang="en-US" altLang="zh-CN" sz="3600" b="1" dirty="0" smtClean="0">
              <a:solidFill>
                <a:srgbClr val="FF0000"/>
              </a:solidFill>
            </a:endParaRPr>
          </a:p>
          <a:p>
            <a:endParaRPr lang="en-US" altLang="zh-CN" sz="3600" b="1" dirty="0" smtClean="0">
              <a:solidFill>
                <a:srgbClr val="FF0000"/>
              </a:solidFill>
            </a:endParaRPr>
          </a:p>
          <a:p>
            <a:r>
              <a:rPr lang="zh-CN" altLang="en-US" sz="3600" b="1" dirty="0" smtClean="0">
                <a:solidFill>
                  <a:srgbClr val="FF0000"/>
                </a:solidFill>
              </a:rPr>
              <a:t>解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611560" y="4335487"/>
            <a:ext cx="219643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A</a:t>
            </a:r>
            <a:r>
              <a:rPr lang="en-US" altLang="zh-CN" sz="2400" b="1" i="1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*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)</a:t>
            </a:r>
            <a:r>
              <a:rPr lang="en-US" altLang="zh-CN" sz="2400" b="1" i="1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*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=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|A</a:t>
            </a:r>
            <a:r>
              <a:rPr lang="en-US" altLang="zh-CN" sz="2400" b="1" i="1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*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|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A</a:t>
            </a:r>
            <a:r>
              <a:rPr lang="en-US" altLang="zh-CN" sz="2400" b="1" i="1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*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)</a:t>
            </a:r>
            <a:r>
              <a:rPr lang="en-US" altLang="zh-CN" sz="2400" b="1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1</a:t>
            </a:r>
            <a:endParaRPr lang="zh-CN" altLang="en-US" sz="2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663597" y="4335487"/>
            <a:ext cx="16578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=|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A|</a:t>
            </a:r>
            <a:r>
              <a:rPr lang="en-US" altLang="zh-CN" sz="2400" b="1" i="1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n</a:t>
            </a:r>
            <a:r>
              <a:rPr lang="en-US" altLang="zh-CN" sz="2400" b="1" i="1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zh-CN" sz="2400" b="1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1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A/|A|</a:t>
            </a:r>
            <a:endParaRPr lang="zh-CN" altLang="en-US" sz="2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215000" y="4335487"/>
            <a:ext cx="12330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=|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A|</a:t>
            </a:r>
            <a:r>
              <a:rPr lang="en-US" altLang="zh-CN" sz="2400" b="1" i="1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n</a:t>
            </a:r>
            <a:r>
              <a:rPr lang="en-US" altLang="zh-CN" sz="2400" b="1" i="1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zh-CN" sz="2400" b="1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2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A</a:t>
            </a:r>
            <a:endParaRPr lang="zh-CN" altLang="en-US" sz="2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右箭头 38"/>
          <p:cNvSpPr/>
          <p:nvPr/>
        </p:nvSpPr>
        <p:spPr>
          <a:xfrm>
            <a:off x="1979712" y="5760838"/>
            <a:ext cx="380116" cy="129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2411760" y="5487615"/>
            <a:ext cx="12834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400" b="1" dirty="0"/>
              <a:t>…….</a:t>
            </a:r>
            <a:endParaRPr lang="zh-CN" altLang="zh-CN" sz="2400" b="1" dirty="0"/>
          </a:p>
        </p:txBody>
      </p:sp>
      <p:sp>
        <p:nvSpPr>
          <p:cNvPr id="44" name="圆角矩形 43"/>
          <p:cNvSpPr/>
          <p:nvPr/>
        </p:nvSpPr>
        <p:spPr>
          <a:xfrm>
            <a:off x="2627784" y="4983559"/>
            <a:ext cx="2320468" cy="46166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2627784" y="4983559"/>
            <a:ext cx="30243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A</a:t>
            </a:r>
            <a:r>
              <a:rPr lang="en-US" altLang="zh-CN" sz="2400" b="1" i="1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*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)</a:t>
            </a:r>
            <a:r>
              <a:rPr lang="en-US" altLang="zh-CN" sz="2400" b="1" i="1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*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X=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|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A|</a:t>
            </a:r>
            <a:r>
              <a:rPr lang="en-US" altLang="zh-CN" sz="2400" b="1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n</a:t>
            </a:r>
            <a:r>
              <a:rPr lang="en-US" altLang="zh-CN" sz="2400" b="1" i="1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zh-CN" sz="2400" b="1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2</a:t>
            </a:r>
            <a:r>
              <a:rPr lang="zh-CN" altLang="en-US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86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500"/>
                            </p:stCondLst>
                            <p:childTnLst>
                              <p:par>
                                <p:cTn id="1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1" grpId="0" animBg="1"/>
      <p:bldP spid="42" grpId="0" animBg="1"/>
      <p:bldP spid="43" grpId="0" animBg="1"/>
      <p:bldP spid="56" grpId="0"/>
      <p:bldP spid="57" grpId="0" animBg="1"/>
      <p:bldP spid="58" grpId="0"/>
      <p:bldP spid="59" grpId="0" animBg="1"/>
      <p:bldP spid="60" grpId="0"/>
      <p:bldP spid="61" grpId="0"/>
      <p:bldP spid="62" grpId="0" animBg="1"/>
      <p:bldP spid="63" grpId="0"/>
      <p:bldP spid="64" grpId="0" animBg="1"/>
      <p:bldP spid="65" grpId="0" animBg="1"/>
      <p:bldP spid="66" grpId="0"/>
      <p:bldP spid="68" grpId="0" animBg="1"/>
      <p:bldP spid="69" grpId="0" animBg="1"/>
      <p:bldP spid="71" grpId="0"/>
      <p:bldP spid="72" grpId="0" animBg="1"/>
      <p:bldP spid="73" grpId="0" animBg="1"/>
      <p:bldP spid="75" grpId="0"/>
      <p:bldP spid="76" grpId="0"/>
      <p:bldP spid="77" grpId="0" animBg="1"/>
      <p:bldP spid="78" grpId="0"/>
      <p:bldP spid="36" grpId="0"/>
      <p:bldP spid="37" grpId="0"/>
      <p:bldP spid="38" grpId="0"/>
      <p:bldP spid="39" grpId="0" animBg="1"/>
      <p:bldP spid="40" grpId="0"/>
      <p:bldP spid="44" grpId="0" animBg="1"/>
      <p:bldP spid="4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3200" b="1" dirty="0">
                <a:latin typeface="黑体" pitchFamily="49" charset="-122"/>
                <a:ea typeface="黑体" pitchFamily="49" charset="-122"/>
              </a:rPr>
              <a:t>5.2  方阵的特征值和特征向量</a:t>
            </a:r>
            <a:endParaRPr lang="zh-CN" sz="3200" b="1" dirty="0">
              <a:latin typeface="黑体" pitchFamily="49" charset="-122"/>
              <a:ea typeface="黑体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 bwMode="auto">
              <a:xfrm>
                <a:off x="252413" y="836826"/>
                <a:ext cx="8135851" cy="523220"/>
              </a:xfrm>
              <a:prstGeom prst="rect">
                <a:avLst/>
              </a:prstGeom>
              <a:noFill/>
            </p:spPr>
            <p:txBody>
              <a:bodyPr>
                <a:spAutoFit/>
              </a:bodyPr>
              <a:lstStyle/>
              <a:p>
                <a:pPr>
                  <a:defRPr/>
                </a:pPr>
                <a:r>
                  <a:rPr lang="en-US" altLang="zh-CN" sz="2600" b="1" i="1" dirty="0" smtClean="0"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altLang="zh-CN" sz="2600" b="1" i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 </a:t>
                </a:r>
                <a:r>
                  <a:rPr lang="en-US" altLang="zh-CN" sz="2600" b="1" dirty="0">
                    <a:latin typeface="+mn-ea"/>
                    <a:ea typeface="+mn-ea"/>
                    <a:cs typeface="Times New Roman" pitchFamily="18" charset="0"/>
                    <a:sym typeface="Symbol"/>
                  </a:rPr>
                  <a:t>,</a:t>
                </a:r>
                <a:r>
                  <a:rPr lang="en-US" altLang="zh-CN" sz="2600" b="1" i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 a+b</a:t>
                </a:r>
                <a:r>
                  <a:rPr lang="en-US" altLang="zh-CN" sz="2600" b="1" dirty="0" smtClean="0">
                    <a:latin typeface="+mn-ea"/>
                    <a:ea typeface="+mn-ea"/>
                    <a:cs typeface="Times New Roman" pitchFamily="18" charset="0"/>
                    <a:sym typeface="Symbol"/>
                  </a:rPr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/>
                            <a:ea typeface="+mn-ea"/>
                            <a:cs typeface="Times New Roman" pitchFamily="18" charset="0"/>
                            <a:sym typeface="Symbol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2400" b="1" i="1" dirty="0">
                            <a:latin typeface="Times New Roman" pitchFamily="18" charset="0"/>
                            <a:cs typeface="Times New Roman" pitchFamily="18" charset="0"/>
                            <a:sym typeface="Symbol"/>
                          </a:rPr>
                          <m:t></m:t>
                        </m:r>
                      </m:e>
                      <m:sup>
                        <m:r>
                          <a:rPr lang="en-US" altLang="zh-CN" sz="2400" b="1" i="1" smtClean="0">
                            <a:latin typeface="Cambria Math"/>
                            <a:ea typeface="+mn-ea"/>
                            <a:cs typeface="Times New Roman" pitchFamily="18" charset="0"/>
                            <a:sym typeface="Symbol"/>
                          </a:rPr>
                          <m:t>𝒎</m:t>
                        </m:r>
                      </m:sup>
                    </m:sSup>
                  </m:oMath>
                </a14:m>
                <a:r>
                  <a:rPr lang="en-US" altLang="zh-CN" sz="2600" b="1" i="1" dirty="0" smtClean="0">
                    <a:latin typeface="Times New Roman" pitchFamily="18" charset="0"/>
                    <a:cs typeface="Times New Roman" pitchFamily="18" charset="0"/>
                    <a:sym typeface="Symbol"/>
                  </a:rPr>
                  <a:t>  </a:t>
                </a:r>
                <a:r>
                  <a:rPr lang="en-US" altLang="zh-CN" sz="2600" b="1" dirty="0" smtClean="0">
                    <a:latin typeface="+mn-ea"/>
                    <a:ea typeface="+mn-ea"/>
                    <a:cs typeface="Times New Roman" pitchFamily="18" charset="0"/>
                    <a:sym typeface="Symbol"/>
                  </a:rPr>
                  <a:t>,</a:t>
                </a:r>
                <a:r>
                  <a:rPr lang="en-US" altLang="zh-CN" sz="2800" b="1" dirty="0">
                    <a:latin typeface="Times New Roman" pitchFamily="18" charset="0"/>
                    <a:cs typeface="Times New Roman" pitchFamily="18" charset="0"/>
                  </a:rPr>
                  <a:t>1/</a:t>
                </a:r>
                <a:r>
                  <a:rPr lang="en-US" altLang="zh-CN" sz="2800" b="1" i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 </a:t>
                </a:r>
                <a:r>
                  <a:rPr lang="zh-CN" altLang="en-US" sz="2800" dirty="0">
                    <a:sym typeface="Symbol"/>
                  </a:rPr>
                  <a:t>，</a:t>
                </a:r>
                <a:r>
                  <a:rPr lang="en-US" altLang="zh-CN" sz="2600" b="1" dirty="0">
                    <a:latin typeface="Times New Roman" pitchFamily="18" charset="0"/>
                    <a:cs typeface="Times New Roman" pitchFamily="18" charset="0"/>
                  </a:rPr>
                  <a:t>|</a:t>
                </a:r>
                <a:r>
                  <a:rPr lang="en-US" altLang="zh-CN" sz="2600" b="1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altLang="zh-CN" sz="2600" b="1" dirty="0">
                    <a:latin typeface="Times New Roman" pitchFamily="18" charset="0"/>
                    <a:cs typeface="Times New Roman" pitchFamily="18" charset="0"/>
                  </a:rPr>
                  <a:t>|/</a:t>
                </a:r>
                <a:r>
                  <a:rPr lang="en-US" altLang="zh-CN" sz="2600" b="1" i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</a:t>
                </a:r>
                <a:r>
                  <a:rPr lang="zh-CN" altLang="en-US" sz="2800" dirty="0">
                    <a:sym typeface="Symbol"/>
                  </a:rPr>
                  <a:t> ， </a:t>
                </a:r>
                <a:r>
                  <a:rPr lang="en-US" altLang="zh-CN" sz="2600" b="1" i="1" dirty="0">
                    <a:latin typeface="Times New Roman" pitchFamily="18" charset="0"/>
                    <a:cs typeface="Times New Roman" pitchFamily="18" charset="0"/>
                  </a:rPr>
                  <a:t>a</a:t>
                </a:r>
                <a:r>
                  <a:rPr lang="en-US" altLang="zh-CN" sz="2600" b="1" i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</a:t>
                </a:r>
                <a:r>
                  <a:rPr lang="en-US" altLang="zh-CN" sz="2600" b="1" baseline="30000" dirty="0">
                    <a:latin typeface="Times New Roman" pitchFamily="18" charset="0"/>
                    <a:cs typeface="Times New Roman" pitchFamily="18" charset="0"/>
                  </a:rPr>
                  <a:t>2</a:t>
                </a:r>
                <a:r>
                  <a:rPr lang="zh-CN" altLang="zh-CN" sz="2600" b="1" dirty="0">
                    <a:latin typeface="Times New Roman" pitchFamily="18" charset="0"/>
                    <a:cs typeface="Times New Roman" pitchFamily="18" charset="0"/>
                  </a:rPr>
                  <a:t>＋</a:t>
                </a:r>
                <a:r>
                  <a:rPr lang="en-US" altLang="zh-CN" sz="2600" b="1" i="1" dirty="0">
                    <a:latin typeface="Times New Roman" pitchFamily="18" charset="0"/>
                    <a:cs typeface="Times New Roman" pitchFamily="18" charset="0"/>
                  </a:rPr>
                  <a:t>b</a:t>
                </a:r>
                <a:r>
                  <a:rPr lang="en-US" altLang="zh-CN" sz="2600" b="1" i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</a:t>
                </a:r>
                <a:r>
                  <a:rPr lang="zh-CN" altLang="zh-CN" sz="2600" b="1" dirty="0">
                    <a:latin typeface="Times New Roman" pitchFamily="18" charset="0"/>
                    <a:cs typeface="Times New Roman" pitchFamily="18" charset="0"/>
                  </a:rPr>
                  <a:t>＋</a:t>
                </a:r>
                <a:r>
                  <a:rPr lang="en-US" altLang="zh-CN" sz="2600" b="1" i="1" dirty="0">
                    <a:latin typeface="Times New Roman" pitchFamily="18" charset="0"/>
                    <a:cs typeface="Times New Roman" pitchFamily="18" charset="0"/>
                  </a:rPr>
                  <a:t>c</a:t>
                </a:r>
                <a:r>
                  <a:rPr lang="zh-CN" altLang="zh-CN" sz="2600" b="1" dirty="0">
                    <a:latin typeface="+mn-ea"/>
                    <a:ea typeface="+mn-ea"/>
                    <a:cs typeface="Times New Roman" pitchFamily="18" charset="0"/>
                  </a:rPr>
                  <a:t>，</a:t>
                </a:r>
                <a:r>
                  <a:rPr lang="en-US" altLang="zh-CN" sz="2600" b="1" dirty="0">
                    <a:latin typeface="Times New Roman" pitchFamily="18" charset="0"/>
                    <a:cs typeface="Times New Roman" pitchFamily="18" charset="0"/>
                  </a:rPr>
                  <a:t>…</a:t>
                </a:r>
                <a:r>
                  <a:rPr lang="zh-CN" altLang="zh-CN" sz="2600" b="1" dirty="0">
                    <a:latin typeface="Times New Roman" pitchFamily="18" charset="0"/>
                    <a:cs typeface="Times New Roman" pitchFamily="18" charset="0"/>
                  </a:rPr>
                  <a:t>，</a:t>
                </a:r>
                <a:r>
                  <a:rPr lang="zh-CN" altLang="en-US" sz="2600" b="1" dirty="0" smtClean="0">
                    <a:latin typeface="Times New Roman" pitchFamily="18" charset="0"/>
                    <a:cs typeface="Times New Roman" pitchFamily="18" charset="0"/>
                  </a:rPr>
                  <a:t>分别是</a:t>
                </a:r>
                <a:endParaRPr lang="zh-CN" altLang="en-US" sz="2600" b="1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2413" y="836826"/>
                <a:ext cx="8135851" cy="523220"/>
              </a:xfrm>
              <a:prstGeom prst="rect">
                <a:avLst/>
              </a:prstGeom>
              <a:blipFill rotWithShape="1">
                <a:blip r:embed="rId2"/>
                <a:stretch>
                  <a:fillRect l="-1273" t="-16279" r="-1348" b="-313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79387" y="1340855"/>
            <a:ext cx="820887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kA</a:t>
            </a:r>
            <a:r>
              <a:rPr lang="zh-CN" altLang="zh-CN" sz="2800" b="1" i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aA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800" b="1" i="1" dirty="0" err="1" smtClean="0"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zh-CN" altLang="zh-CN" sz="2800" b="1" i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i="1" baseline="30000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zh-CN" sz="2800" b="1" i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b="1" i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800" b="1" baseline="3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800" b="1" i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i="1" baseline="30000" dirty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zh-CN" altLang="zh-CN" sz="2800" b="1" i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aA</a:t>
            </a:r>
            <a:r>
              <a:rPr lang="en-US" altLang="zh-CN" sz="2800" b="1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bA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zh-CN" altLang="en-US" sz="2800" dirty="0"/>
              <a:t>，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…</a:t>
            </a:r>
            <a:endParaRPr lang="zh-CN" altLang="en-US" sz="2600" b="1" dirty="0"/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179388" y="1844890"/>
            <a:ext cx="7564437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600" b="1" dirty="0"/>
              <a:t>的特征值，对应的特征向量不变。</a:t>
            </a:r>
          </a:p>
        </p:txBody>
      </p:sp>
      <p:sp>
        <p:nvSpPr>
          <p:cNvPr id="27" name="矩形 26"/>
          <p:cNvSpPr/>
          <p:nvPr/>
        </p:nvSpPr>
        <p:spPr>
          <a:xfrm>
            <a:off x="107690" y="260648"/>
            <a:ext cx="1440281" cy="50405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09273" y="260780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性质二</a:t>
            </a:r>
          </a:p>
        </p:txBody>
      </p:sp>
      <p:sp>
        <p:nvSpPr>
          <p:cNvPr id="29" name="副标题 6"/>
          <p:cNvSpPr txBox="1">
            <a:spLocks noChangeArrowheads="1"/>
          </p:cNvSpPr>
          <p:nvPr/>
        </p:nvSpPr>
        <p:spPr bwMode="auto">
          <a:xfrm>
            <a:off x="8461375" y="176213"/>
            <a:ext cx="503238" cy="541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4572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9144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3716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18288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2860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7432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2004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6576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pPr eaLnBrk="1" hangingPunct="1"/>
            <a:r>
              <a:rPr lang="zh-CN" altLang="en-US" sz="2800" b="1" dirty="0"/>
              <a:t>三</a:t>
            </a:r>
            <a:r>
              <a:rPr lang="zh-CN" sz="2800" b="1" dirty="0"/>
              <a:t>特征值和特征向量的</a:t>
            </a:r>
            <a:r>
              <a:rPr lang="zh-CN" altLang="en-US" sz="2800" b="1" dirty="0">
                <a:solidFill>
                  <a:srgbClr val="FF0000"/>
                </a:solidFill>
              </a:rPr>
              <a:t>性质</a:t>
            </a:r>
            <a:r>
              <a:rPr lang="zh-CN" sz="2800" b="1" dirty="0"/>
              <a:t>        </a:t>
            </a:r>
          </a:p>
          <a:p>
            <a:pPr eaLnBrk="1" hangingPunct="1"/>
            <a:endParaRPr lang="zh-CN" altLang="zh-CN" sz="2400" b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B50DAC4-826D-40E6-8C02-1095B45F3C58}" type="datetime1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/34</a:t>
            </a:r>
            <a:endParaRPr lang="zh-CN" altLang="en-US" dirty="0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669827" y="303150"/>
            <a:ext cx="65568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400" b="1" dirty="0"/>
              <a:t>设 </a:t>
            </a:r>
            <a:r>
              <a:rPr lang="zh-CN" altLang="en-US" sz="2400" b="1" dirty="0">
                <a:sym typeface="Symbol" pitchFamily="18" charset="2"/>
              </a:rPr>
              <a:t> 是 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 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的</a:t>
            </a:r>
            <a:r>
              <a:rPr lang="zh-CN" altLang="zh-CN" sz="2400" b="1" dirty="0"/>
              <a:t>特征值</a:t>
            </a:r>
            <a:r>
              <a:rPr lang="zh-CN" altLang="zh-CN" sz="2400" dirty="0"/>
              <a:t>，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zh-CN" altLang="zh-CN" sz="2400" b="1" dirty="0"/>
              <a:t>对应的特征向量</a:t>
            </a:r>
            <a:r>
              <a:rPr lang="zh-CN" altLang="en-US" sz="2400" b="1" dirty="0" smtClean="0"/>
              <a:t>，则</a:t>
            </a:r>
            <a:endParaRPr lang="zh-CN" altLang="zh-CN" sz="2400" b="1" dirty="0"/>
          </a:p>
        </p:txBody>
      </p:sp>
    </p:spTree>
    <p:extLst>
      <p:ext uri="{BB962C8B-B14F-4D97-AF65-F5344CB8AC3E}">
        <p14:creationId xmlns:p14="http://schemas.microsoft.com/office/powerpoint/2010/main" val="416872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3200" b="1" dirty="0">
                <a:latin typeface="黑体" pitchFamily="49" charset="-122"/>
                <a:ea typeface="黑体" pitchFamily="49" charset="-122"/>
              </a:rPr>
              <a:t>5.2  方阵的特征值和特征向量</a:t>
            </a:r>
            <a:endParaRPr lang="zh-CN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" name="副标题 6"/>
          <p:cNvSpPr txBox="1">
            <a:spLocks noChangeArrowheads="1"/>
          </p:cNvSpPr>
          <p:nvPr/>
        </p:nvSpPr>
        <p:spPr bwMode="auto">
          <a:xfrm>
            <a:off x="8461375" y="176213"/>
            <a:ext cx="503238" cy="541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4572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9144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3716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18288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2860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7432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2004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6576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pPr eaLnBrk="1" hangingPunct="1"/>
            <a:r>
              <a:rPr lang="zh-CN" altLang="en-US" sz="2800" b="1" dirty="0"/>
              <a:t>三</a:t>
            </a:r>
            <a:r>
              <a:rPr lang="zh-CN" sz="2800" b="1" dirty="0"/>
              <a:t>特征值和特征向量的</a:t>
            </a:r>
            <a:r>
              <a:rPr lang="zh-CN" altLang="en-US" sz="2800" b="1" dirty="0">
                <a:solidFill>
                  <a:srgbClr val="FF0000"/>
                </a:solidFill>
              </a:rPr>
              <a:t>性质</a:t>
            </a:r>
            <a:r>
              <a:rPr lang="zh-CN" sz="2800" b="1" dirty="0"/>
              <a:t>        </a:t>
            </a:r>
          </a:p>
          <a:p>
            <a:pPr eaLnBrk="1" hangingPunct="1"/>
            <a:endParaRPr lang="zh-CN" altLang="zh-CN" sz="2400" b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FF54475-5444-4A24-857E-522BD8B5A1DB}" type="datetime1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/34</a:t>
            </a:r>
            <a:endParaRPr lang="zh-CN" altLang="en-US" dirty="0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15" name="Text Box 33"/>
          <p:cNvSpPr txBox="1">
            <a:spLocks noChangeArrowheads="1"/>
          </p:cNvSpPr>
          <p:nvPr/>
        </p:nvSpPr>
        <p:spPr bwMode="auto">
          <a:xfrm>
            <a:off x="328527" y="332656"/>
            <a:ext cx="8059738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600" b="1" dirty="0" smtClean="0">
                <a:latin typeface="宋体" pitchFamily="2" charset="-122"/>
              </a:rPr>
              <a:t>例</a:t>
            </a:r>
            <a:r>
              <a:rPr lang="en-US" altLang="zh-CN" sz="2600" b="1" dirty="0">
                <a:latin typeface="宋体" pitchFamily="2" charset="-122"/>
              </a:rPr>
              <a:t>3</a:t>
            </a:r>
            <a:r>
              <a:rPr lang="zh-CN" altLang="en-US" sz="2600" b="1" dirty="0" smtClean="0">
                <a:latin typeface="宋体" pitchFamily="2" charset="-122"/>
              </a:rPr>
              <a:t> </a:t>
            </a:r>
            <a:r>
              <a:rPr lang="zh-CN" altLang="en-US" sz="2600" b="1" dirty="0">
                <a:latin typeface="宋体" pitchFamily="2" charset="-122"/>
              </a:rPr>
              <a:t>设三阶方阵 </a:t>
            </a:r>
            <a:r>
              <a:rPr lang="zh-CN" altLang="en-US" sz="2600" b="1" i="1" dirty="0">
                <a:latin typeface="Times New Roman" pitchFamily="18" charset="0"/>
              </a:rPr>
              <a:t>A </a:t>
            </a:r>
            <a:r>
              <a:rPr lang="zh-CN" altLang="en-US" sz="2600" b="1" dirty="0">
                <a:latin typeface="宋体" pitchFamily="2" charset="-122"/>
              </a:rPr>
              <a:t>的特征值为1，2，3，</a:t>
            </a:r>
            <a:r>
              <a:rPr lang="zh-CN" altLang="en-US" sz="2600" b="1" dirty="0" smtClean="0">
                <a:latin typeface="宋体" pitchFamily="2" charset="-122"/>
              </a:rPr>
              <a:t>则</a:t>
            </a:r>
            <a:endParaRPr lang="en-US" altLang="zh-CN" sz="2600" b="1" dirty="0" smtClean="0">
              <a:latin typeface="宋体" pitchFamily="2" charset="-122"/>
            </a:endParaRPr>
          </a:p>
          <a:p>
            <a:r>
              <a:rPr lang="zh-CN" altLang="en-US" sz="2600" b="1" i="1" dirty="0" smtClean="0">
                <a:latin typeface="Times New Roman" pitchFamily="18" charset="0"/>
              </a:rPr>
              <a:t>A</a:t>
            </a:r>
            <a:r>
              <a:rPr lang="zh-CN" altLang="en-US" sz="2600" b="1" baseline="30000" dirty="0" smtClean="0">
                <a:latin typeface="Times New Roman" pitchFamily="18" charset="0"/>
                <a:sym typeface="Symbol"/>
              </a:rPr>
              <a:t></a:t>
            </a:r>
            <a:r>
              <a:rPr lang="en-US" altLang="zh-CN" sz="2600" b="1" baseline="30000" dirty="0" smtClean="0">
                <a:latin typeface="Times New Roman" pitchFamily="18" charset="0"/>
                <a:sym typeface="Symbol"/>
              </a:rPr>
              <a:t>1</a:t>
            </a:r>
            <a:r>
              <a:rPr lang="zh-CN" altLang="en-US" sz="2600" b="1" dirty="0" smtClean="0">
                <a:latin typeface="宋体" pitchFamily="2" charset="-122"/>
              </a:rPr>
              <a:t> </a:t>
            </a:r>
            <a:r>
              <a:rPr lang="zh-CN" altLang="en-US" sz="2600" b="1" dirty="0">
                <a:latin typeface="宋体" pitchFamily="2" charset="-122"/>
              </a:rPr>
              <a:t>的特征值为（  ），</a:t>
            </a:r>
            <a:r>
              <a:rPr lang="zh-CN" altLang="en-US" sz="2600" b="1" i="1" dirty="0">
                <a:latin typeface="Times New Roman" pitchFamily="18" charset="0"/>
              </a:rPr>
              <a:t> A</a:t>
            </a:r>
            <a:r>
              <a:rPr lang="en-US" altLang="zh-CN" sz="2600" b="1" baseline="30000" dirty="0">
                <a:latin typeface="Times New Roman" pitchFamily="18" charset="0"/>
                <a:sym typeface="Symbol"/>
              </a:rPr>
              <a:t>*</a:t>
            </a:r>
            <a:r>
              <a:rPr lang="zh-CN" altLang="en-US" sz="2600" b="1" dirty="0">
                <a:latin typeface="宋体" pitchFamily="2" charset="-122"/>
              </a:rPr>
              <a:t>的特征值为（   ）， </a:t>
            </a:r>
          </a:p>
          <a:p>
            <a:endParaRPr lang="zh-CN" altLang="en-US" sz="2600" b="1" dirty="0">
              <a:latin typeface="宋体" pitchFamily="2" charset="-122"/>
            </a:endParaRPr>
          </a:p>
        </p:txBody>
      </p:sp>
      <p:sp>
        <p:nvSpPr>
          <p:cNvPr id="16" name="TextBox 8"/>
          <p:cNvSpPr txBox="1">
            <a:spLocks noChangeArrowheads="1"/>
          </p:cNvSpPr>
          <p:nvPr/>
        </p:nvSpPr>
        <p:spPr bwMode="auto">
          <a:xfrm>
            <a:off x="35496" y="1196752"/>
            <a:ext cx="7851775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600" b="1" i="1" dirty="0" smtClean="0">
                <a:latin typeface="Times New Roman" pitchFamily="18" charset="0"/>
              </a:rPr>
              <a:t> 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zh-CN" altLang="en-US" sz="26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600" b="1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*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600" b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 1</a:t>
            </a:r>
            <a:r>
              <a:rPr lang="zh-CN" altLang="en-US" sz="2600" b="1" dirty="0" smtClean="0">
                <a:latin typeface="宋体" pitchFamily="2" charset="-122"/>
              </a:rPr>
              <a:t>的</a:t>
            </a:r>
            <a:r>
              <a:rPr lang="zh-CN" altLang="en-US" sz="2600" b="1" dirty="0">
                <a:latin typeface="宋体" pitchFamily="2" charset="-122"/>
              </a:rPr>
              <a:t>特征值为（ </a:t>
            </a:r>
            <a:r>
              <a:rPr lang="zh-CN" altLang="en-US" sz="2600" b="1" dirty="0" smtClean="0">
                <a:latin typeface="宋体" pitchFamily="2" charset="-122"/>
              </a:rPr>
              <a:t>  ），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26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600" b="1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*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600" b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 *</a:t>
            </a:r>
            <a:r>
              <a:rPr lang="en-US" altLang="zh-CN" sz="2600" b="1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zh-CN" altLang="en-US" sz="2600" b="1" dirty="0" smtClean="0">
                <a:latin typeface="宋体" pitchFamily="2" charset="-122"/>
              </a:rPr>
              <a:t>的</a:t>
            </a:r>
            <a:r>
              <a:rPr lang="zh-CN" altLang="en-US" sz="2600" b="1" dirty="0">
                <a:latin typeface="宋体" pitchFamily="2" charset="-122"/>
              </a:rPr>
              <a:t>特征值</a:t>
            </a:r>
            <a:r>
              <a:rPr lang="zh-CN" altLang="en-US" sz="2600" b="1" dirty="0" smtClean="0">
                <a:latin typeface="宋体" pitchFamily="2" charset="-122"/>
              </a:rPr>
              <a:t>为</a:t>
            </a:r>
            <a:r>
              <a:rPr lang="en-US" altLang="zh-CN" sz="2600" b="1" dirty="0" smtClean="0">
                <a:latin typeface="宋体" pitchFamily="2" charset="-122"/>
              </a:rPr>
              <a:t>(    )</a:t>
            </a:r>
            <a:r>
              <a:rPr lang="zh-CN" altLang="en-US" sz="2600" b="1" dirty="0" smtClean="0">
                <a:latin typeface="宋体" pitchFamily="2" charset="-122"/>
              </a:rPr>
              <a:t>                       </a:t>
            </a:r>
            <a:endParaRPr lang="zh-CN" altLang="en-US" sz="2600" b="1" dirty="0">
              <a:latin typeface="宋体" pitchFamily="2" charset="-122"/>
            </a:endParaRPr>
          </a:p>
        </p:txBody>
      </p:sp>
      <p:sp>
        <p:nvSpPr>
          <p:cNvPr id="17" name="流程图: 可选过程 12"/>
          <p:cNvSpPr>
            <a:spLocks noChangeArrowheads="1"/>
          </p:cNvSpPr>
          <p:nvPr/>
        </p:nvSpPr>
        <p:spPr bwMode="auto">
          <a:xfrm>
            <a:off x="179696" y="3140968"/>
            <a:ext cx="7940896" cy="576089"/>
          </a:xfrm>
          <a:prstGeom prst="flowChartAlternateProcess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zh-CN" altLang="en-US" sz="2600" b="1" dirty="0"/>
              <a:t>解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：    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600" b="1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1</a:t>
            </a:r>
            <a:r>
              <a:rPr lang="zh-CN" altLang="en-US" sz="2600" b="1" dirty="0" smtClean="0"/>
              <a:t>的</a:t>
            </a:r>
            <a:r>
              <a:rPr lang="zh-CN" altLang="en-US" sz="2600" b="1" dirty="0"/>
              <a:t>特征值为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1/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:</a:t>
            </a:r>
            <a:r>
              <a:rPr lang="zh-CN" altLang="en-US" sz="2600" b="1" dirty="0"/>
              <a:t>  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1,1/2,1/3,      </a:t>
            </a:r>
          </a:p>
        </p:txBody>
      </p:sp>
      <p:sp>
        <p:nvSpPr>
          <p:cNvPr id="20" name="流程图: 可选过程 12"/>
          <p:cNvSpPr>
            <a:spLocks noChangeArrowheads="1"/>
          </p:cNvSpPr>
          <p:nvPr/>
        </p:nvSpPr>
        <p:spPr bwMode="auto">
          <a:xfrm>
            <a:off x="179512" y="3717032"/>
            <a:ext cx="7940896" cy="576089"/>
          </a:xfrm>
          <a:prstGeom prst="flowChartAlternateProcess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zh-CN" altLang="en-US" sz="2600" b="1" dirty="0"/>
              <a:t> </a:t>
            </a:r>
            <a:r>
              <a:rPr lang="zh-CN" altLang="en-US" sz="2600" b="1" dirty="0" smtClean="0"/>
              <a:t>       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600" b="1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*</a:t>
            </a:r>
            <a:r>
              <a:rPr lang="zh-CN" altLang="en-US" sz="2600" b="1" dirty="0" smtClean="0"/>
              <a:t>的</a:t>
            </a:r>
            <a:r>
              <a:rPr lang="zh-CN" altLang="en-US" sz="2600" b="1" dirty="0"/>
              <a:t>特征值为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|/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:</a:t>
            </a:r>
            <a:r>
              <a:rPr lang="zh-CN" altLang="en-US" sz="2600" b="1" dirty="0"/>
              <a:t>  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6,3,2,      </a:t>
            </a:r>
            <a:endParaRPr lang="en-US" altLang="zh-CN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流程图: 可选过程 12"/>
          <p:cNvSpPr>
            <a:spLocks noChangeArrowheads="1"/>
          </p:cNvSpPr>
          <p:nvPr/>
        </p:nvSpPr>
        <p:spPr bwMode="auto">
          <a:xfrm>
            <a:off x="179512" y="4293096"/>
            <a:ext cx="7940896" cy="576089"/>
          </a:xfrm>
          <a:prstGeom prst="flowChartAlternateProcess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zh-CN" altLang="en-US" sz="2600" b="1" dirty="0"/>
              <a:t> </a:t>
            </a:r>
            <a:r>
              <a:rPr lang="zh-CN" altLang="en-US" sz="2600" b="1" dirty="0" smtClean="0"/>
              <a:t>       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zh-CN" altLang="en-US" sz="26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600" b="1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*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600" b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 1</a:t>
            </a:r>
            <a:r>
              <a:rPr lang="zh-CN" altLang="en-US" sz="2600" b="1" dirty="0" smtClean="0"/>
              <a:t>的</a:t>
            </a:r>
            <a:r>
              <a:rPr lang="zh-CN" altLang="en-US" sz="2600" b="1" dirty="0"/>
              <a:t>特征值为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/|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|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:</a:t>
            </a:r>
            <a:r>
              <a:rPr lang="zh-CN" altLang="en-US" sz="2600" b="1" dirty="0"/>
              <a:t>  </a:t>
            </a:r>
            <a:r>
              <a:rPr lang="en-US" altLang="zh-CN" sz="2600" b="1" dirty="0" smtClean="0"/>
              <a:t>1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/6,1/3,1/2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  <p:sp>
        <p:nvSpPr>
          <p:cNvPr id="22" name="TextBox 8"/>
          <p:cNvSpPr txBox="1">
            <a:spLocks noChangeArrowheads="1"/>
          </p:cNvSpPr>
          <p:nvPr/>
        </p:nvSpPr>
        <p:spPr bwMode="auto">
          <a:xfrm>
            <a:off x="35497" y="1628800"/>
            <a:ext cx="712879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600" b="1" i="1" dirty="0" smtClean="0">
                <a:latin typeface="Times New Roman" pitchFamily="18" charset="0"/>
              </a:rPr>
              <a:t> 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zh-CN" altLang="en-US" sz="26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600" b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 1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600" b="1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*</a:t>
            </a:r>
            <a:r>
              <a:rPr lang="zh-CN" altLang="en-US" sz="2600" b="1" dirty="0" smtClean="0">
                <a:latin typeface="宋体" pitchFamily="2" charset="-122"/>
              </a:rPr>
              <a:t>的</a:t>
            </a:r>
            <a:r>
              <a:rPr lang="zh-CN" altLang="en-US" sz="2600" b="1" dirty="0">
                <a:latin typeface="宋体" pitchFamily="2" charset="-122"/>
              </a:rPr>
              <a:t>特征值为（ </a:t>
            </a:r>
            <a:r>
              <a:rPr lang="zh-CN" altLang="en-US" sz="2600" b="1" dirty="0" smtClean="0">
                <a:latin typeface="宋体" pitchFamily="2" charset="-122"/>
              </a:rPr>
              <a:t>  ），                     </a:t>
            </a:r>
            <a:endParaRPr lang="zh-CN" altLang="en-US" sz="2600" b="1" dirty="0">
              <a:latin typeface="宋体" pitchFamily="2" charset="-122"/>
            </a:endParaRPr>
          </a:p>
        </p:txBody>
      </p:sp>
      <p:sp>
        <p:nvSpPr>
          <p:cNvPr id="23" name="TextBox 8"/>
          <p:cNvSpPr txBox="1">
            <a:spLocks noChangeArrowheads="1"/>
          </p:cNvSpPr>
          <p:nvPr/>
        </p:nvSpPr>
        <p:spPr bwMode="auto">
          <a:xfrm>
            <a:off x="251520" y="2060848"/>
            <a:ext cx="712879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600" b="1" i="1" dirty="0" smtClean="0">
                <a:latin typeface="Times New Roman" pitchFamily="18" charset="0"/>
              </a:rPr>
              <a:t> 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6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600" b="1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 2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altLang="zh-CN" sz="2600" b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 </a:t>
            </a:r>
            <a:r>
              <a:rPr lang="en-US" altLang="zh-CN" sz="2600" b="1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zh-CN" altLang="en-US" sz="2600" b="1" i="1" dirty="0">
                <a:latin typeface="Times New Roman" pitchFamily="18" charset="0"/>
              </a:rPr>
              <a:t> </a:t>
            </a:r>
            <a:r>
              <a:rPr lang="en-US" altLang="zh-CN" sz="2600" b="1" i="1" dirty="0" smtClean="0">
                <a:latin typeface="Times New Roman" pitchFamily="18" charset="0"/>
              </a:rPr>
              <a:t>+</a:t>
            </a:r>
            <a:r>
              <a:rPr lang="en-US" altLang="zh-CN" sz="2600" b="1" dirty="0" smtClean="0">
                <a:latin typeface="Times New Roman" pitchFamily="18" charset="0"/>
              </a:rPr>
              <a:t>2</a:t>
            </a:r>
            <a:r>
              <a:rPr lang="zh-CN" altLang="en-US" sz="2600" b="1" i="1" dirty="0" smtClean="0">
                <a:latin typeface="Times New Roman" pitchFamily="18" charset="0"/>
              </a:rPr>
              <a:t>A</a:t>
            </a:r>
            <a:r>
              <a:rPr lang="en-US" altLang="zh-CN" sz="2600" b="1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 *</a:t>
            </a:r>
            <a:r>
              <a:rPr lang="en-US" altLang="zh-CN" sz="2600" b="1" i="1" dirty="0">
                <a:latin typeface="Times New Roman" pitchFamily="18" charset="0"/>
              </a:rPr>
              <a:t> </a:t>
            </a:r>
            <a:r>
              <a:rPr lang="en-US" altLang="zh-CN" sz="2600" b="1" i="1" dirty="0" smtClean="0">
                <a:latin typeface="Times New Roman" pitchFamily="18" charset="0"/>
              </a:rPr>
              <a:t>+E</a:t>
            </a:r>
            <a:r>
              <a:rPr lang="zh-CN" altLang="en-US" sz="2600" b="1" dirty="0" smtClean="0">
                <a:latin typeface="宋体" pitchFamily="2" charset="-122"/>
              </a:rPr>
              <a:t>的</a:t>
            </a:r>
            <a:r>
              <a:rPr lang="zh-CN" altLang="en-US" sz="2600" b="1" dirty="0">
                <a:latin typeface="宋体" pitchFamily="2" charset="-122"/>
              </a:rPr>
              <a:t>特征值为（ </a:t>
            </a:r>
            <a:r>
              <a:rPr lang="zh-CN" altLang="en-US" sz="2600" b="1" dirty="0" smtClean="0">
                <a:latin typeface="宋体" pitchFamily="2" charset="-122"/>
              </a:rPr>
              <a:t>  ），                     </a:t>
            </a:r>
            <a:endParaRPr lang="zh-CN" altLang="en-US" sz="2600" b="1" dirty="0">
              <a:latin typeface="宋体" pitchFamily="2" charset="-122"/>
            </a:endParaRPr>
          </a:p>
        </p:txBody>
      </p:sp>
      <p:sp>
        <p:nvSpPr>
          <p:cNvPr id="24" name="TextBox 8"/>
          <p:cNvSpPr txBox="1">
            <a:spLocks noChangeArrowheads="1"/>
          </p:cNvSpPr>
          <p:nvPr/>
        </p:nvSpPr>
        <p:spPr bwMode="auto">
          <a:xfrm>
            <a:off x="251520" y="2564904"/>
            <a:ext cx="712879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600" b="1" i="1" dirty="0" smtClean="0">
                <a:latin typeface="Times New Roman" pitchFamily="18" charset="0"/>
              </a:rPr>
              <a:t> </a:t>
            </a:r>
            <a:r>
              <a:rPr lang="en-US" altLang="zh-CN" sz="2600" b="1" i="1" dirty="0" smtClean="0">
                <a:latin typeface="Times New Roman" pitchFamily="18" charset="0"/>
              </a:rPr>
              <a:t>|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6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600" b="1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 2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altLang="zh-CN" sz="2600" b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 </a:t>
            </a:r>
            <a:r>
              <a:rPr lang="en-US" altLang="zh-CN" sz="2600" b="1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zh-CN" altLang="en-US" sz="2600" b="1" i="1" dirty="0">
                <a:latin typeface="Times New Roman" pitchFamily="18" charset="0"/>
              </a:rPr>
              <a:t> </a:t>
            </a:r>
            <a:r>
              <a:rPr lang="en-US" altLang="zh-CN" sz="2600" b="1" i="1" dirty="0" smtClean="0">
                <a:latin typeface="Times New Roman" pitchFamily="18" charset="0"/>
              </a:rPr>
              <a:t>+</a:t>
            </a:r>
            <a:r>
              <a:rPr lang="en-US" altLang="zh-CN" sz="2600" b="1" dirty="0" smtClean="0">
                <a:latin typeface="Times New Roman" pitchFamily="18" charset="0"/>
              </a:rPr>
              <a:t>2</a:t>
            </a:r>
            <a:r>
              <a:rPr lang="zh-CN" altLang="en-US" sz="2600" b="1" i="1" dirty="0" smtClean="0">
                <a:latin typeface="Times New Roman" pitchFamily="18" charset="0"/>
              </a:rPr>
              <a:t>A</a:t>
            </a:r>
            <a:r>
              <a:rPr lang="en-US" altLang="zh-CN" sz="2600" b="1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 *</a:t>
            </a:r>
            <a:r>
              <a:rPr lang="en-US" altLang="zh-CN" sz="2600" b="1" i="1" dirty="0">
                <a:latin typeface="Times New Roman" pitchFamily="18" charset="0"/>
              </a:rPr>
              <a:t> </a:t>
            </a:r>
            <a:r>
              <a:rPr lang="en-US" altLang="zh-CN" sz="2600" b="1" i="1" dirty="0" smtClean="0">
                <a:latin typeface="Times New Roman" pitchFamily="18" charset="0"/>
              </a:rPr>
              <a:t>+E|</a:t>
            </a:r>
            <a:r>
              <a:rPr lang="en-US" altLang="zh-CN" sz="2600" b="1" dirty="0" smtClean="0">
                <a:latin typeface="宋体" pitchFamily="2" charset="-122"/>
              </a:rPr>
              <a:t>=</a:t>
            </a:r>
            <a:r>
              <a:rPr lang="zh-CN" altLang="en-US" sz="2600" b="1" dirty="0" smtClean="0">
                <a:latin typeface="宋体" pitchFamily="2" charset="-122"/>
              </a:rPr>
              <a:t>（   ），                     </a:t>
            </a:r>
            <a:endParaRPr lang="zh-CN" altLang="en-US" sz="2600" b="1" dirty="0">
              <a:latin typeface="宋体" pitchFamily="2" charset="-122"/>
            </a:endParaRPr>
          </a:p>
        </p:txBody>
      </p:sp>
      <p:sp>
        <p:nvSpPr>
          <p:cNvPr id="25" name="流程图: 可选过程 12"/>
          <p:cNvSpPr>
            <a:spLocks noChangeArrowheads="1"/>
          </p:cNvSpPr>
          <p:nvPr/>
        </p:nvSpPr>
        <p:spPr bwMode="auto">
          <a:xfrm>
            <a:off x="179512" y="4869160"/>
            <a:ext cx="7940896" cy="576089"/>
          </a:xfrm>
          <a:prstGeom prst="flowChartAlternateProcess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zh-CN" altLang="en-US" sz="2600" b="1" dirty="0"/>
              <a:t> </a:t>
            </a:r>
            <a:r>
              <a:rPr lang="zh-CN" altLang="en-US" sz="2600" b="1" dirty="0" smtClean="0"/>
              <a:t>       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zh-CN" altLang="en-US" sz="26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600" b="1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*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600" b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 *</a:t>
            </a:r>
            <a:r>
              <a:rPr lang="zh-CN" altLang="en-US" sz="2600" b="1" dirty="0" smtClean="0"/>
              <a:t>的</a:t>
            </a:r>
            <a:r>
              <a:rPr lang="zh-CN" altLang="en-US" sz="2600" b="1" dirty="0"/>
              <a:t>特征值为 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b="1" baseline="30000" dirty="0">
                <a:latin typeface="Times New Roman" pitchFamily="18" charset="0"/>
                <a:cs typeface="Times New Roman" pitchFamily="18" charset="0"/>
              </a:rPr>
              <a:t>-2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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:</a:t>
            </a:r>
            <a:r>
              <a:rPr lang="zh-CN" altLang="en-US" sz="2600" b="1" dirty="0" smtClean="0"/>
              <a:t>  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6,12,18,</a:t>
            </a:r>
            <a:r>
              <a:rPr lang="en-US" altLang="zh-CN" sz="2600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2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流程图: 可选过程 12"/>
          <p:cNvSpPr>
            <a:spLocks noChangeArrowheads="1"/>
          </p:cNvSpPr>
          <p:nvPr/>
        </p:nvSpPr>
        <p:spPr bwMode="auto">
          <a:xfrm>
            <a:off x="179512" y="5445224"/>
            <a:ext cx="7940896" cy="576089"/>
          </a:xfrm>
          <a:prstGeom prst="flowChartAlternateProcess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r>
              <a:rPr lang="zh-CN" altLang="en-US" sz="2600" b="1" dirty="0"/>
              <a:t> 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6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600" b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 2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altLang="zh-CN" sz="2600" b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 1</a:t>
            </a:r>
            <a:r>
              <a:rPr lang="zh-CN" altLang="en-US" sz="2600" b="1" i="1" dirty="0">
                <a:latin typeface="Times New Roman" pitchFamily="18" charset="0"/>
              </a:rPr>
              <a:t> </a:t>
            </a:r>
            <a:r>
              <a:rPr lang="en-US" altLang="zh-CN" sz="2600" b="1" i="1" dirty="0">
                <a:latin typeface="Times New Roman" pitchFamily="18" charset="0"/>
              </a:rPr>
              <a:t>+</a:t>
            </a:r>
            <a:r>
              <a:rPr lang="en-US" altLang="zh-CN" sz="2600" b="1" dirty="0">
                <a:latin typeface="Times New Roman" pitchFamily="18" charset="0"/>
              </a:rPr>
              <a:t>2</a:t>
            </a:r>
            <a:r>
              <a:rPr lang="zh-CN" altLang="en-US" sz="2600" b="1" i="1" dirty="0">
                <a:latin typeface="Times New Roman" pitchFamily="18" charset="0"/>
              </a:rPr>
              <a:t>A</a:t>
            </a:r>
            <a:r>
              <a:rPr lang="en-US" altLang="zh-CN" sz="2600" b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 *</a:t>
            </a:r>
            <a:r>
              <a:rPr lang="en-US" altLang="zh-CN" sz="2600" b="1" i="1" dirty="0">
                <a:latin typeface="Times New Roman" pitchFamily="18" charset="0"/>
              </a:rPr>
              <a:t> +E</a:t>
            </a:r>
            <a:r>
              <a:rPr lang="zh-CN" altLang="en-US" sz="2600" b="1" dirty="0" smtClean="0"/>
              <a:t>的</a:t>
            </a:r>
            <a:r>
              <a:rPr lang="zh-CN" altLang="en-US" sz="2600" b="1" dirty="0"/>
              <a:t>特征值为 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 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zh-CN" sz="2400" b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  <a:sym typeface="Symbol"/>
              </a:rPr>
              <a:t> 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zh-CN" sz="2400" b="1" baseline="30000" dirty="0">
                <a:latin typeface="Times New Roman" pitchFamily="18" charset="0"/>
                <a:cs typeface="Times New Roman" pitchFamily="18" charset="0"/>
                <a:sym typeface="Symbol"/>
              </a:rPr>
              <a:t>1</a:t>
            </a:r>
            <a:r>
              <a:rPr lang="zh-CN" altLang="en-US" sz="2400" b="1" i="1" dirty="0">
                <a:latin typeface="Times New Roman" pitchFamily="18" charset="0"/>
              </a:rPr>
              <a:t> </a:t>
            </a:r>
            <a:r>
              <a:rPr lang="en-US" altLang="zh-CN" sz="2400" b="1" i="1" dirty="0">
                <a:latin typeface="Times New Roman" pitchFamily="18" charset="0"/>
              </a:rPr>
              <a:t>+</a:t>
            </a:r>
            <a:r>
              <a:rPr lang="en-US" altLang="zh-CN" sz="2400" b="1" dirty="0" smtClean="0">
                <a:latin typeface="Times New Roman" pitchFamily="18" charset="0"/>
              </a:rPr>
              <a:t>2|</a:t>
            </a:r>
            <a:r>
              <a:rPr lang="zh-CN" altLang="en-US" sz="2400" b="1" i="1" dirty="0" smtClean="0">
                <a:latin typeface="Times New Roman" pitchFamily="18" charset="0"/>
              </a:rPr>
              <a:t>A</a:t>
            </a:r>
            <a:r>
              <a:rPr lang="en-US" altLang="zh-CN" sz="2400" b="1" i="1" dirty="0" smtClean="0">
                <a:latin typeface="Times New Roman" pitchFamily="18" charset="0"/>
              </a:rPr>
              <a:t>|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en-US" altLang="zh-CN" sz="2400" b="1" baseline="30000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zh-CN" sz="2400" b="1" i="1" dirty="0" smtClean="0">
                <a:latin typeface="Times New Roman" pitchFamily="18" charset="0"/>
              </a:rPr>
              <a:t>+</a:t>
            </a:r>
            <a:r>
              <a:rPr lang="en-US" altLang="zh-CN" sz="2400" b="1" dirty="0" smtClean="0">
                <a:latin typeface="Times New Roman" pitchFamily="18" charset="0"/>
              </a:rPr>
              <a:t>1</a:t>
            </a:r>
            <a:endParaRPr lang="en-US" altLang="zh-CN" sz="2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454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25" grpId="0" animBg="1"/>
      <p:bldP spid="2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3200" b="1" dirty="0">
                <a:latin typeface="黑体" pitchFamily="49" charset="-122"/>
                <a:ea typeface="黑体" pitchFamily="49" charset="-122"/>
              </a:rPr>
              <a:t>5.2  方阵的特征值和特征向量</a:t>
            </a:r>
            <a:endParaRPr lang="zh-CN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11" name="Text Box 33"/>
          <p:cNvSpPr txBox="1">
            <a:spLocks noChangeArrowheads="1"/>
          </p:cNvSpPr>
          <p:nvPr/>
        </p:nvSpPr>
        <p:spPr bwMode="auto">
          <a:xfrm>
            <a:off x="328527" y="188640"/>
            <a:ext cx="805973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600" b="1" dirty="0" smtClean="0">
                <a:latin typeface="宋体" pitchFamily="2" charset="-122"/>
              </a:rPr>
              <a:t>例</a:t>
            </a:r>
            <a:r>
              <a:rPr lang="en-US" altLang="zh-CN" sz="2600" b="1" dirty="0">
                <a:latin typeface="宋体" pitchFamily="2" charset="-122"/>
              </a:rPr>
              <a:t>4</a:t>
            </a:r>
            <a:r>
              <a:rPr lang="zh-CN" altLang="en-US" sz="2600" b="1" dirty="0" smtClean="0">
                <a:latin typeface="宋体" pitchFamily="2" charset="-122"/>
              </a:rPr>
              <a:t> 设方阵 </a:t>
            </a:r>
            <a:r>
              <a:rPr lang="zh-CN" altLang="en-US" sz="2600" b="1" i="1" dirty="0">
                <a:latin typeface="Times New Roman" pitchFamily="18" charset="0"/>
              </a:rPr>
              <a:t>A </a:t>
            </a:r>
            <a:r>
              <a:rPr lang="zh-CN" altLang="en-US" sz="2600" b="1" dirty="0" smtClean="0">
                <a:latin typeface="Times New Roman" pitchFamily="18" charset="0"/>
              </a:rPr>
              <a:t>满足</a:t>
            </a:r>
            <a:r>
              <a:rPr lang="en-US" altLang="zh-CN" sz="2600" b="1" i="1" dirty="0">
                <a:latin typeface="Times New Roman" pitchFamily="18" charset="0"/>
              </a:rPr>
              <a:t>A</a:t>
            </a:r>
            <a:r>
              <a:rPr lang="en-US" altLang="zh-CN" sz="2600" b="1" baseline="30000" dirty="0" smtClean="0">
                <a:latin typeface="Times New Roman" pitchFamily="18" charset="0"/>
              </a:rPr>
              <a:t>2</a:t>
            </a:r>
            <a:r>
              <a:rPr lang="en-US" altLang="zh-CN" sz="2600" b="1" dirty="0" smtClean="0">
                <a:latin typeface="Times New Roman" pitchFamily="18" charset="0"/>
              </a:rPr>
              <a:t>=</a:t>
            </a:r>
            <a:r>
              <a:rPr lang="en-US" altLang="zh-CN" sz="2600" b="1" i="1" dirty="0">
                <a:latin typeface="Times New Roman" pitchFamily="18" charset="0"/>
              </a:rPr>
              <a:t>A</a:t>
            </a:r>
            <a:r>
              <a:rPr lang="zh-CN" altLang="en-US" sz="2600" b="1" dirty="0" smtClean="0">
                <a:latin typeface="宋体" pitchFamily="2" charset="-122"/>
              </a:rPr>
              <a:t>，则</a:t>
            </a:r>
            <a:r>
              <a:rPr lang="en-US" altLang="zh-CN" sz="2600" b="1" i="1" dirty="0">
                <a:latin typeface="Times New Roman" pitchFamily="18" charset="0"/>
              </a:rPr>
              <a:t>A</a:t>
            </a:r>
            <a:r>
              <a:rPr lang="zh-CN" altLang="en-US" sz="2600" b="1" dirty="0" smtClean="0">
                <a:latin typeface="宋体" pitchFamily="2" charset="-122"/>
              </a:rPr>
              <a:t>的特征值</a:t>
            </a:r>
            <a:r>
              <a:rPr lang="zh-CN" altLang="en-US" sz="2600" b="1" dirty="0" smtClean="0">
                <a:latin typeface="宋体" pitchFamily="2" charset="-122"/>
                <a:sym typeface="Symbol"/>
              </a:rPr>
              <a:t></a:t>
            </a:r>
            <a:r>
              <a:rPr lang="zh-CN" altLang="en-US" sz="2600" b="1" dirty="0" smtClean="0">
                <a:latin typeface="宋体" pitchFamily="2" charset="-122"/>
              </a:rPr>
              <a:t>一定满足</a:t>
            </a:r>
            <a:endParaRPr lang="en-US" altLang="zh-CN" sz="2600" b="1" dirty="0" smtClean="0">
              <a:latin typeface="宋体" pitchFamily="2" charset="-122"/>
            </a:endParaRPr>
          </a:p>
        </p:txBody>
      </p:sp>
      <p:sp>
        <p:nvSpPr>
          <p:cNvPr id="29" name="副标题 6"/>
          <p:cNvSpPr txBox="1">
            <a:spLocks noChangeArrowheads="1"/>
          </p:cNvSpPr>
          <p:nvPr/>
        </p:nvSpPr>
        <p:spPr bwMode="auto">
          <a:xfrm>
            <a:off x="8461375" y="176213"/>
            <a:ext cx="503238" cy="541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4572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9144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3716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18288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2860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7432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2004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6576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pPr eaLnBrk="1" hangingPunct="1"/>
            <a:r>
              <a:rPr lang="zh-CN" altLang="en-US" sz="2800" b="1" dirty="0"/>
              <a:t>三</a:t>
            </a:r>
            <a:r>
              <a:rPr lang="zh-CN" sz="2800" b="1" dirty="0"/>
              <a:t>特征值和特征向量的</a:t>
            </a:r>
            <a:r>
              <a:rPr lang="zh-CN" altLang="en-US" sz="2800" b="1" dirty="0">
                <a:solidFill>
                  <a:srgbClr val="FF0000"/>
                </a:solidFill>
              </a:rPr>
              <a:t>性质</a:t>
            </a:r>
            <a:r>
              <a:rPr lang="zh-CN" sz="2800" b="1" dirty="0"/>
              <a:t>        </a:t>
            </a:r>
          </a:p>
          <a:p>
            <a:pPr eaLnBrk="1" hangingPunct="1"/>
            <a:endParaRPr lang="zh-CN" altLang="zh-CN" sz="2400" b="1" dirty="0"/>
          </a:p>
        </p:txBody>
      </p:sp>
      <p:sp>
        <p:nvSpPr>
          <p:cNvPr id="2" name="矩形 1"/>
          <p:cNvSpPr/>
          <p:nvPr/>
        </p:nvSpPr>
        <p:spPr>
          <a:xfrm>
            <a:off x="395536" y="1196710"/>
            <a:ext cx="477727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600" b="1" dirty="0">
                <a:latin typeface="宋体" pitchFamily="2" charset="-122"/>
                <a:ea typeface="宋体" pitchFamily="2" charset="-122"/>
              </a:rPr>
              <a:t>解  </a:t>
            </a:r>
            <a:r>
              <a:rPr lang="en-US" altLang="zh-CN" sz="2600" b="1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/>
              </a:rPr>
              <a:t></a:t>
            </a: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</a:t>
            </a: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/>
              </a:rPr>
              <a:t> </a:t>
            </a:r>
            <a:r>
              <a:rPr lang="en-US" altLang="zh-CN" sz="2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/>
              </a:rPr>
              <a:t></a:t>
            </a:r>
            <a:r>
              <a:rPr lang="zh-CN" altLang="en-US" sz="2600" b="1" dirty="0">
                <a:latin typeface="宋体" pitchFamily="2" charset="-122"/>
                <a:ea typeface="宋体" pitchFamily="2" charset="-122"/>
                <a:sym typeface="Symbol"/>
              </a:rPr>
              <a:t>，两端左乘</a:t>
            </a:r>
            <a:r>
              <a:rPr lang="en-US" altLang="zh-CN" sz="2600" b="1" i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/>
              </a:rPr>
              <a:t>A</a:t>
            </a:r>
            <a:r>
              <a:rPr lang="zh-CN" altLang="en-US" sz="2600" b="1" dirty="0">
                <a:latin typeface="宋体" pitchFamily="2" charset="-122"/>
                <a:ea typeface="宋体" pitchFamily="2" charset="-122"/>
                <a:sym typeface="Symbol"/>
              </a:rPr>
              <a:t>，</a:t>
            </a:r>
            <a:r>
              <a:rPr lang="zh-CN" altLang="en-US" sz="2600" b="1" dirty="0">
                <a:latin typeface="宋体" pitchFamily="2" charset="-122"/>
                <a:ea typeface="宋体" pitchFamily="2" charset="-122"/>
              </a:rPr>
              <a:t>   </a:t>
            </a:r>
          </a:p>
        </p:txBody>
      </p:sp>
      <p:sp>
        <p:nvSpPr>
          <p:cNvPr id="30" name="矩形 29"/>
          <p:cNvSpPr/>
          <p:nvPr/>
        </p:nvSpPr>
        <p:spPr>
          <a:xfrm>
            <a:off x="1115617" y="1640371"/>
            <a:ext cx="367240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宋体" pitchFamily="2" charset="-122"/>
                <a:ea typeface="宋体" pitchFamily="2" charset="-122"/>
              </a:rPr>
              <a:t>得</a:t>
            </a:r>
            <a:r>
              <a:rPr lang="zh-CN" altLang="en-US" sz="2600" b="1" dirty="0" smtClean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2600" b="1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lang="en-US" altLang="zh-CN" sz="2600" b="1" baseline="30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2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/>
              </a:rPr>
              <a:t></a:t>
            </a: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</a:t>
            </a: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/>
              </a:rPr>
              <a:t>  </a:t>
            </a:r>
            <a:r>
              <a:rPr lang="en-US" altLang="zh-CN" sz="2600" b="1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/>
              </a:rPr>
              <a:t>A</a:t>
            </a:r>
            <a:r>
              <a:rPr lang="en-US" altLang="zh-CN" sz="2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/>
              </a:rPr>
              <a:t>=</a:t>
            </a:r>
            <a:r>
              <a:rPr lang="zh-CN" altLang="en-US" sz="2600" b="1" dirty="0" smtClean="0">
                <a:latin typeface="宋体" pitchFamily="2" charset="-122"/>
                <a:sym typeface="Symbol"/>
              </a:rPr>
              <a:t></a:t>
            </a:r>
            <a:r>
              <a:rPr lang="en-US" altLang="zh-CN" sz="2600" b="1" baseline="30000" dirty="0" smtClean="0">
                <a:latin typeface="Times New Roman" pitchFamily="18" charset="0"/>
                <a:sym typeface="Symbol"/>
              </a:rPr>
              <a:t>2</a:t>
            </a:r>
            <a:r>
              <a:rPr lang="en-US" altLang="zh-CN" sz="2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/>
              </a:rPr>
              <a:t></a:t>
            </a:r>
            <a:r>
              <a:rPr lang="en-US" altLang="zh-CN" sz="2600" b="1" baseline="30000" dirty="0" smtClean="0">
                <a:latin typeface="Times New Roman" pitchFamily="18" charset="0"/>
                <a:sym typeface="Symbol"/>
              </a:rPr>
              <a:t> </a:t>
            </a:r>
            <a:r>
              <a:rPr lang="zh-CN" altLang="en-US" sz="2600" b="1" dirty="0" smtClean="0">
                <a:latin typeface="宋体" pitchFamily="2" charset="-122"/>
                <a:ea typeface="宋体" pitchFamily="2" charset="-122"/>
                <a:sym typeface="Symbol"/>
              </a:rPr>
              <a:t>，</a:t>
            </a:r>
            <a:r>
              <a:rPr lang="zh-CN" altLang="en-US" sz="2600" b="1" dirty="0" smtClean="0">
                <a:latin typeface="宋体" pitchFamily="2" charset="-122"/>
                <a:ea typeface="宋体" pitchFamily="2" charset="-122"/>
              </a:rPr>
              <a:t>   </a:t>
            </a:r>
            <a:endParaRPr lang="zh-CN" altLang="en-US" sz="26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4499992" y="1628758"/>
            <a:ext cx="367240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宋体" pitchFamily="2" charset="-122"/>
                <a:ea typeface="宋体" pitchFamily="2" charset="-122"/>
              </a:rPr>
              <a:t>由</a:t>
            </a:r>
            <a:r>
              <a:rPr lang="zh-CN" altLang="en-US" sz="2600" b="1" dirty="0" smtClean="0">
                <a:latin typeface="宋体" pitchFamily="2" charset="-122"/>
                <a:ea typeface="宋体" pitchFamily="2" charset="-122"/>
              </a:rPr>
              <a:t>  </a:t>
            </a:r>
            <a:r>
              <a:rPr lang="en-US" altLang="zh-CN" sz="2600" b="1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A</a:t>
            </a:r>
            <a:r>
              <a:rPr lang="en-US" altLang="zh-CN" sz="2600" b="1" baseline="30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2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/>
              </a:rPr>
              <a:t></a:t>
            </a: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</a:t>
            </a: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/>
              </a:rPr>
              <a:t> </a:t>
            </a:r>
            <a:r>
              <a:rPr lang="en-US" altLang="zh-CN" sz="2600" b="1" i="1" dirty="0" smtClean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/>
              </a:rPr>
              <a:t>A</a:t>
            </a:r>
            <a:r>
              <a:rPr lang="en-US" altLang="zh-CN" sz="2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/>
              </a:rPr>
              <a:t></a:t>
            </a:r>
            <a:r>
              <a:rPr lang="zh-CN" altLang="en-US" sz="2600" b="1" dirty="0" smtClean="0">
                <a:latin typeface="宋体" pitchFamily="2" charset="-122"/>
                <a:ea typeface="宋体" pitchFamily="2" charset="-122"/>
                <a:sym typeface="Symbol"/>
              </a:rPr>
              <a:t>，</a:t>
            </a:r>
            <a:r>
              <a:rPr lang="zh-CN" altLang="en-US" sz="2600" b="1" dirty="0" smtClean="0">
                <a:latin typeface="宋体" pitchFamily="2" charset="-122"/>
                <a:ea typeface="宋体" pitchFamily="2" charset="-122"/>
              </a:rPr>
              <a:t>   </a:t>
            </a:r>
            <a:endParaRPr lang="zh-CN" altLang="en-US" sz="26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115616" y="2132814"/>
            <a:ext cx="266429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宋体" pitchFamily="2" charset="-122"/>
                <a:ea typeface="宋体" pitchFamily="2" charset="-122"/>
              </a:rPr>
              <a:t>得到</a:t>
            </a:r>
            <a:r>
              <a:rPr lang="zh-CN" altLang="en-US" sz="2600" b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/>
              </a:rPr>
              <a:t></a:t>
            </a:r>
            <a:r>
              <a:rPr lang="en-US" altLang="zh-CN" sz="2600" b="1" baseline="30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2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/>
              </a:rPr>
              <a:t></a:t>
            </a: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</a:t>
            </a: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/>
              </a:rPr>
              <a:t> </a:t>
            </a:r>
            <a:r>
              <a:rPr lang="en-US" altLang="zh-CN" sz="2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/>
              </a:rPr>
              <a:t></a:t>
            </a:r>
            <a:r>
              <a:rPr lang="zh-CN" altLang="en-US" sz="2600" b="1" dirty="0" smtClean="0">
                <a:latin typeface="宋体" pitchFamily="2" charset="-122"/>
                <a:ea typeface="宋体" pitchFamily="2" charset="-122"/>
                <a:sym typeface="Symbol"/>
              </a:rPr>
              <a:t>，</a:t>
            </a:r>
            <a:r>
              <a:rPr lang="zh-CN" altLang="en-US" sz="2600" b="1" dirty="0" smtClean="0">
                <a:latin typeface="宋体" pitchFamily="2" charset="-122"/>
                <a:ea typeface="宋体" pitchFamily="2" charset="-122"/>
              </a:rPr>
              <a:t>   </a:t>
            </a:r>
            <a:endParaRPr lang="zh-CN" altLang="en-US" sz="26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331640" y="704267"/>
            <a:ext cx="266429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b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/>
              </a:rPr>
              <a:t></a:t>
            </a:r>
            <a:r>
              <a:rPr lang="en-US" altLang="zh-CN" sz="2600" b="1" baseline="30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2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</a:t>
            </a:r>
            <a:r>
              <a:rPr lang="en-US" altLang="zh-CN" sz="2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/>
              </a:rPr>
              <a:t> </a:t>
            </a: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/>
              </a:rPr>
              <a:t> </a:t>
            </a:r>
            <a:r>
              <a:rPr lang="zh-CN" altLang="en-US" sz="2600" b="1" dirty="0">
                <a:latin typeface="宋体" pitchFamily="2" charset="-122"/>
                <a:ea typeface="宋体" pitchFamily="2" charset="-122"/>
                <a:sym typeface="Symbol"/>
              </a:rPr>
              <a:t>。</a:t>
            </a:r>
            <a:r>
              <a:rPr lang="zh-CN" altLang="en-US" sz="2600" b="1" dirty="0" smtClean="0">
                <a:latin typeface="宋体" pitchFamily="2" charset="-122"/>
                <a:ea typeface="宋体" pitchFamily="2" charset="-122"/>
              </a:rPr>
              <a:t>   </a:t>
            </a:r>
            <a:endParaRPr lang="zh-CN" altLang="en-US" sz="26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46069EE-B9E5-40B0-82CA-CDFFE4E33D5B}" type="datetime1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/34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26</a:t>
            </a:fld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3923928" y="2636870"/>
            <a:ext cx="266429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宋体" pitchFamily="2" charset="-122"/>
                <a:ea typeface="宋体" pitchFamily="2" charset="-122"/>
              </a:rPr>
              <a:t>故</a:t>
            </a:r>
            <a:r>
              <a:rPr lang="zh-CN" altLang="en-US" sz="2600" b="1" dirty="0" smtClean="0">
                <a:latin typeface="宋体" pitchFamily="2" charset="-122"/>
                <a:ea typeface="宋体" pitchFamily="2" charset="-122"/>
              </a:rPr>
              <a:t> </a:t>
            </a:r>
            <a:r>
              <a:rPr lang="en-US" altLang="zh-CN" sz="2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/>
              </a:rPr>
              <a:t></a:t>
            </a:r>
            <a:r>
              <a:rPr lang="en-US" altLang="zh-CN" sz="2600" b="1" baseline="30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2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=</a:t>
            </a:r>
            <a:r>
              <a:rPr lang="en-US" altLang="zh-CN" sz="2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/>
              </a:rPr>
              <a:t> </a:t>
            </a:r>
            <a:r>
              <a:rPr lang="en-US" altLang="zh-CN" sz="2600" b="1" dirty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/>
              </a:rPr>
              <a:t> </a:t>
            </a:r>
            <a:r>
              <a:rPr lang="zh-CN" altLang="en-US" sz="2600" b="1" dirty="0">
                <a:latin typeface="宋体" pitchFamily="2" charset="-122"/>
                <a:ea typeface="宋体" pitchFamily="2" charset="-122"/>
                <a:sym typeface="Symbol"/>
              </a:rPr>
              <a:t>。</a:t>
            </a:r>
            <a:r>
              <a:rPr lang="zh-CN" altLang="en-US" sz="2600" b="1" dirty="0" smtClean="0">
                <a:latin typeface="宋体" pitchFamily="2" charset="-122"/>
                <a:ea typeface="宋体" pitchFamily="2" charset="-122"/>
              </a:rPr>
              <a:t>   </a:t>
            </a:r>
            <a:endParaRPr lang="zh-CN" altLang="en-US" sz="26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1115616" y="2648483"/>
            <a:ext cx="266429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b="1" dirty="0">
                <a:latin typeface="宋体" pitchFamily="2" charset="-122"/>
                <a:ea typeface="宋体" pitchFamily="2" charset="-122"/>
              </a:rPr>
              <a:t>即</a:t>
            </a:r>
            <a:r>
              <a:rPr lang="zh-CN" altLang="en-US" sz="2600" b="1" dirty="0" smtClean="0">
                <a:latin typeface="宋体" pitchFamily="2" charset="-122"/>
                <a:ea typeface="宋体" pitchFamily="2" charset="-122"/>
              </a:rPr>
              <a:t> （</a:t>
            </a:r>
            <a:r>
              <a:rPr lang="en-US" altLang="zh-CN" sz="2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/>
              </a:rPr>
              <a:t></a:t>
            </a:r>
            <a:r>
              <a:rPr lang="en-US" altLang="zh-CN" sz="2600" b="1" baseline="30000" dirty="0" smtClean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2</a:t>
            </a:r>
            <a:r>
              <a:rPr lang="en-US" altLang="zh-CN" sz="2600" b="1" dirty="0" smtClean="0">
                <a:latin typeface="Times New Roman" pitchFamily="18" charset="0"/>
                <a:ea typeface="宋体" pitchFamily="2" charset="-122"/>
                <a:cs typeface="Times New Roman" pitchFamily="18" charset="0"/>
                <a:sym typeface="Symbol"/>
              </a:rPr>
              <a:t> ) =0</a:t>
            </a:r>
            <a:r>
              <a:rPr lang="zh-CN" altLang="en-US" sz="2600" b="1" dirty="0" smtClean="0">
                <a:latin typeface="宋体" pitchFamily="2" charset="-122"/>
                <a:ea typeface="宋体" pitchFamily="2" charset="-122"/>
                <a:sym typeface="Symbol"/>
              </a:rPr>
              <a:t>，</a:t>
            </a:r>
            <a:r>
              <a:rPr lang="zh-CN" altLang="en-US" sz="2600" b="1" dirty="0" smtClean="0">
                <a:latin typeface="宋体" pitchFamily="2" charset="-122"/>
                <a:ea typeface="宋体" pitchFamily="2" charset="-122"/>
              </a:rPr>
              <a:t>   </a:t>
            </a:r>
            <a:endParaRPr lang="zh-CN" altLang="en-US" sz="2600" b="1" dirty="0"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3" name="Text Box 33"/>
          <p:cNvSpPr txBox="1">
            <a:spLocks noChangeArrowheads="1"/>
          </p:cNvSpPr>
          <p:nvPr/>
        </p:nvSpPr>
        <p:spPr bwMode="auto">
          <a:xfrm>
            <a:off x="323528" y="3544560"/>
            <a:ext cx="805973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600" b="1" dirty="0" smtClean="0">
                <a:latin typeface="宋体" pitchFamily="2" charset="-122"/>
              </a:rPr>
              <a:t>例</a:t>
            </a:r>
            <a:r>
              <a:rPr lang="en-US" altLang="zh-CN" sz="2600" b="1" dirty="0">
                <a:latin typeface="宋体" pitchFamily="2" charset="-122"/>
              </a:rPr>
              <a:t>5</a:t>
            </a:r>
            <a:r>
              <a:rPr lang="zh-CN" altLang="en-US" sz="2600" b="1" dirty="0" smtClean="0">
                <a:latin typeface="宋体" pitchFamily="2" charset="-122"/>
              </a:rPr>
              <a:t> 设方阵 </a:t>
            </a:r>
            <a:r>
              <a:rPr lang="zh-CN" altLang="en-US" sz="2600" b="1" i="1" dirty="0">
                <a:latin typeface="Times New Roman" pitchFamily="18" charset="0"/>
              </a:rPr>
              <a:t>A </a:t>
            </a:r>
            <a:r>
              <a:rPr lang="zh-CN" altLang="en-US" sz="2600" b="1" dirty="0" smtClean="0">
                <a:latin typeface="Times New Roman" pitchFamily="18" charset="0"/>
              </a:rPr>
              <a:t>满足</a:t>
            </a:r>
            <a:r>
              <a:rPr lang="en-US" altLang="zh-CN" sz="2600" b="1" i="1" dirty="0" smtClean="0">
                <a:latin typeface="Times New Roman" pitchFamily="18" charset="0"/>
              </a:rPr>
              <a:t>A</a:t>
            </a:r>
            <a:r>
              <a:rPr lang="en-US" altLang="zh-CN" sz="2600" b="1" baseline="30000" dirty="0" smtClean="0">
                <a:latin typeface="Times New Roman" pitchFamily="18" charset="0"/>
              </a:rPr>
              <a:t>2</a:t>
            </a:r>
            <a:r>
              <a:rPr lang="en-US" altLang="zh-CN" sz="2600" b="1" dirty="0">
                <a:latin typeface="Times New Roman" pitchFamily="18" charset="0"/>
                <a:sym typeface="Symbol"/>
              </a:rPr>
              <a:t></a:t>
            </a:r>
            <a:r>
              <a:rPr lang="en-US" altLang="zh-CN" sz="2600" b="1" dirty="0" smtClean="0">
                <a:latin typeface="Times New Roman" pitchFamily="18" charset="0"/>
              </a:rPr>
              <a:t>3</a:t>
            </a:r>
            <a:r>
              <a:rPr lang="en-US" altLang="zh-CN" sz="2600" b="1" i="1" dirty="0" smtClean="0">
                <a:latin typeface="Times New Roman" pitchFamily="18" charset="0"/>
              </a:rPr>
              <a:t>A+</a:t>
            </a:r>
            <a:r>
              <a:rPr lang="en-US" altLang="zh-CN" sz="2600" b="1" dirty="0" smtClean="0">
                <a:latin typeface="Times New Roman" pitchFamily="18" charset="0"/>
              </a:rPr>
              <a:t>2</a:t>
            </a:r>
            <a:r>
              <a:rPr lang="en-US" altLang="zh-CN" sz="2600" b="1" i="1" dirty="0" smtClean="0">
                <a:latin typeface="Times New Roman" pitchFamily="18" charset="0"/>
              </a:rPr>
              <a:t>E=</a:t>
            </a:r>
            <a:r>
              <a:rPr lang="en-US" altLang="zh-CN" sz="2600" b="1" dirty="0" smtClean="0">
                <a:latin typeface="Times New Roman" pitchFamily="18" charset="0"/>
              </a:rPr>
              <a:t>0</a:t>
            </a:r>
            <a:r>
              <a:rPr lang="zh-CN" altLang="en-US" sz="2600" b="1" dirty="0" smtClean="0">
                <a:latin typeface="宋体" pitchFamily="2" charset="-122"/>
              </a:rPr>
              <a:t>，则</a:t>
            </a:r>
            <a:r>
              <a:rPr lang="en-US" altLang="zh-CN" sz="2600" b="1" i="1" dirty="0">
                <a:latin typeface="Times New Roman" pitchFamily="18" charset="0"/>
              </a:rPr>
              <a:t>A</a:t>
            </a:r>
            <a:r>
              <a:rPr lang="zh-CN" altLang="en-US" sz="2600" b="1" dirty="0" smtClean="0">
                <a:latin typeface="宋体" pitchFamily="2" charset="-122"/>
              </a:rPr>
              <a:t>的特征值</a:t>
            </a:r>
            <a:r>
              <a:rPr lang="zh-CN" altLang="en-US" sz="2600" b="1" dirty="0" smtClean="0">
                <a:latin typeface="宋体" pitchFamily="2" charset="-122"/>
                <a:sym typeface="Symbol"/>
              </a:rPr>
              <a:t></a:t>
            </a:r>
            <a:r>
              <a:rPr lang="zh-CN" altLang="en-US" sz="2600" b="1" dirty="0" smtClean="0">
                <a:latin typeface="宋体" pitchFamily="2" charset="-122"/>
              </a:rPr>
              <a:t>一定 </a:t>
            </a:r>
            <a:endParaRPr lang="en-US" altLang="zh-CN" sz="2600" b="1" dirty="0" smtClean="0">
              <a:latin typeface="宋体" pitchFamily="2" charset="-122"/>
            </a:endParaRPr>
          </a:p>
        </p:txBody>
      </p:sp>
      <p:sp>
        <p:nvSpPr>
          <p:cNvPr id="34" name="Text Box 33"/>
          <p:cNvSpPr txBox="1">
            <a:spLocks noChangeArrowheads="1"/>
          </p:cNvSpPr>
          <p:nvPr/>
        </p:nvSpPr>
        <p:spPr bwMode="auto">
          <a:xfrm>
            <a:off x="1124000" y="4149080"/>
            <a:ext cx="330398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600" b="1" dirty="0" smtClean="0">
                <a:latin typeface="宋体" pitchFamily="2" charset="-122"/>
              </a:rPr>
              <a:t>满足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en-US" altLang="zh-CN" sz="2600" b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 +2=0 </a:t>
            </a:r>
            <a:r>
              <a:rPr lang="zh-CN" altLang="en-US" sz="2600" b="1" dirty="0">
                <a:latin typeface="宋体" pitchFamily="2" charset="-122"/>
                <a:sym typeface="Symbol"/>
              </a:rPr>
              <a:t>。</a:t>
            </a:r>
            <a:r>
              <a:rPr lang="zh-CN" altLang="en-US" sz="2600" b="1" dirty="0">
                <a:latin typeface="宋体" pitchFamily="2" charset="-122"/>
              </a:rPr>
              <a:t> </a:t>
            </a:r>
            <a:endParaRPr lang="en-US" altLang="zh-CN" sz="2600" b="1" dirty="0" smtClean="0">
              <a:latin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061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" grpId="0"/>
      <p:bldP spid="30" grpId="0"/>
      <p:bldP spid="31" grpId="0"/>
      <p:bldP spid="32" grpId="0"/>
      <p:bldP spid="35" grpId="0"/>
      <p:bldP spid="27" grpId="0"/>
      <p:bldP spid="28" grpId="0"/>
      <p:bldP spid="33" grpId="0"/>
      <p:bldP spid="3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>
            <p:custDataLst>
              <p:tags r:id="rId2"/>
            </p:custDataLst>
          </p:nvPr>
        </p:nvSpPr>
        <p:spPr>
          <a:xfrm>
            <a:off x="732998" y="997843"/>
            <a:ext cx="7315200" cy="3079229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已知</a:t>
            </a:r>
            <a:r>
              <a:rPr lang="en-US" altLang="zh-CN" sz="2600" i="1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A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的一个特征值为</a:t>
            </a:r>
            <a:r>
              <a:rPr lang="en-US" altLang="zh-CN" sz="2600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2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，则</a:t>
            </a:r>
            <a:r>
              <a:rPr lang="en-US" altLang="zh-CN" sz="2600" i="1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A</a:t>
            </a:r>
            <a:r>
              <a:rPr lang="en-US" altLang="zh-CN" sz="2600" baseline="30000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2</a:t>
            </a:r>
            <a:r>
              <a:rPr lang="en-US" altLang="zh-CN" sz="2600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+2</a:t>
            </a:r>
            <a:r>
              <a:rPr lang="en-US" altLang="zh-CN" sz="2600" i="1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E 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的一个特征值为（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1]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）</a:t>
            </a:r>
            <a:endParaRPr lang="en-US" altLang="zh-CN" sz="26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  <a:p>
            <a:endParaRPr lang="en-US" altLang="zh-CN" sz="26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已知矩阵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A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满足</a:t>
            </a:r>
            <a:r>
              <a:rPr lang="en-US" altLang="zh-CN" sz="2600" i="1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A</a:t>
            </a:r>
            <a:r>
              <a:rPr lang="en-US" altLang="zh-CN" sz="2600" baseline="30000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2</a:t>
            </a:r>
            <a:r>
              <a:rPr lang="en-US" altLang="zh-CN" sz="2600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+2</a:t>
            </a:r>
            <a:r>
              <a:rPr lang="en-US" altLang="zh-CN" sz="2600" i="1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A</a:t>
            </a:r>
            <a:r>
              <a:rPr lang="en-US" altLang="zh-CN" sz="2600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</a:t>
            </a:r>
            <a:r>
              <a:rPr lang="en-US" altLang="zh-CN" sz="2600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3</a:t>
            </a:r>
            <a:r>
              <a:rPr lang="en-US" altLang="zh-CN" sz="2600" i="1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E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=</a:t>
            </a:r>
            <a:r>
              <a:rPr lang="en-US" altLang="zh-CN" sz="2600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0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，则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A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的特征值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Symbol"/>
              </a:rPr>
              <a:t>为（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Symbol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Symbol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Symbol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Symbol"/>
              </a:rPr>
              <a:t>2]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Symbol"/>
              </a:rPr>
              <a:t> 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Symbol"/>
              </a:rPr>
              <a:t>）</a:t>
            </a:r>
            <a:endParaRPr lang="en-US" altLang="zh-CN" sz="2600" dirty="0" smtClean="0">
              <a:solidFill>
                <a:srgbClr val="000000"/>
              </a:solidFill>
              <a:latin typeface="Microsoft Yahei"/>
              <a:ea typeface="Microsoft Yahei"/>
              <a:sym typeface="Symbol"/>
            </a:endParaRPr>
          </a:p>
        </p:txBody>
      </p:sp>
      <p:sp>
        <p:nvSpPr>
          <p:cNvPr id="6" name="圆角矩形 5"/>
          <p:cNvSpPr/>
          <p:nvPr>
            <p:custDataLst>
              <p:tags r:id="rId3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矩形 11"/>
          <p:cNvSpPr/>
          <p:nvPr>
            <p:custDataLst>
              <p:tags r:id="rId4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lang="en-US" altLang="zh-CN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3.0</a:t>
            </a:r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以上版本雨课堂</a:t>
            </a:r>
            <a:endParaRPr lang="zh-CN" altLang="en-US" sz="120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7584" y="4077072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A</a:t>
            </a:r>
            <a:r>
              <a:rPr lang="en-US" altLang="zh-CN" sz="2400" b="1" baseline="30000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2</a:t>
            </a:r>
            <a:r>
              <a:rPr lang="en-US" altLang="zh-CN" sz="2400" b="1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+2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E </a:t>
            </a:r>
            <a:r>
              <a:rPr lang="zh-CN" altLang="en-US" sz="2400" b="1" dirty="0" smtClean="0"/>
              <a:t>的特征值为</a:t>
            </a:r>
            <a:r>
              <a:rPr lang="zh-CN" altLang="en-US" sz="2400" b="1" dirty="0" smtClean="0">
                <a:sym typeface="Symbol"/>
              </a:rPr>
              <a:t></a:t>
            </a:r>
            <a:r>
              <a:rPr lang="en-US" altLang="zh-CN" sz="2400" b="1" baseline="30000" dirty="0" smtClean="0">
                <a:sym typeface="Symbol"/>
              </a:rPr>
              <a:t>2</a:t>
            </a:r>
            <a:r>
              <a:rPr lang="en-US" altLang="zh-CN" sz="2400" b="1" dirty="0" smtClean="0">
                <a:sym typeface="Symbol"/>
              </a:rPr>
              <a:t>+2</a:t>
            </a:r>
            <a:r>
              <a:rPr lang="zh-CN" altLang="en-US" sz="2400" b="1" dirty="0" smtClean="0">
                <a:sym typeface="Symbol"/>
              </a:rPr>
              <a:t>，</a:t>
            </a:r>
            <a:endParaRPr lang="zh-CN" altLang="en-US" sz="2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3025210" y="1959223"/>
            <a:ext cx="3946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4623519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A</a:t>
            </a:r>
            <a:r>
              <a:rPr lang="zh-CN" altLang="en-US" sz="2400" b="1" dirty="0" smtClean="0"/>
              <a:t>的特征值满足为</a:t>
            </a:r>
            <a:r>
              <a:rPr lang="zh-CN" altLang="en-US" sz="2400" b="1" dirty="0" smtClean="0">
                <a:sym typeface="Symbol"/>
              </a:rPr>
              <a:t></a:t>
            </a:r>
            <a:r>
              <a:rPr lang="en-US" altLang="zh-CN" sz="2400" b="1" baseline="30000" dirty="0" smtClean="0">
                <a:sym typeface="Symbol"/>
              </a:rPr>
              <a:t>2</a:t>
            </a:r>
            <a:r>
              <a:rPr lang="en-US" altLang="zh-CN" sz="2400" b="1" dirty="0" smtClean="0">
                <a:sym typeface="Symbol"/>
              </a:rPr>
              <a:t>+23=0</a:t>
            </a:r>
            <a:r>
              <a:rPr lang="zh-CN" altLang="en-US" sz="2400" b="1" dirty="0" smtClean="0">
                <a:sym typeface="Symbol"/>
              </a:rPr>
              <a:t>，故</a:t>
            </a:r>
            <a:r>
              <a:rPr lang="en-US" altLang="zh-CN" sz="2400" b="1" dirty="0" smtClean="0">
                <a:sym typeface="Symbol"/>
              </a:rPr>
              <a:t>=</a:t>
            </a:r>
            <a:endParaRPr lang="zh-CN" altLang="en-US" sz="2400" b="1" dirty="0"/>
          </a:p>
        </p:txBody>
      </p:sp>
      <p:sp>
        <p:nvSpPr>
          <p:cNvPr id="16" name="TextBox 15"/>
          <p:cNvSpPr txBox="1"/>
          <p:nvPr>
            <p:custDataLst>
              <p:tags r:id="rId5"/>
            </p:custDataLst>
          </p:nvPr>
        </p:nvSpPr>
        <p:spPr>
          <a:xfrm>
            <a:off x="914400" y="635000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此题未设置答案，请点击右侧设置按钮</a:t>
            </a:r>
            <a:endParaRPr lang="zh-CN" altLang="en-US" sz="120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804520" y="4653136"/>
            <a:ext cx="1071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sym typeface="Symbol"/>
              </a:rPr>
              <a:t>3</a:t>
            </a:r>
            <a:r>
              <a:rPr lang="zh-CN" altLang="en-US" sz="2400" b="1" dirty="0" smtClean="0">
                <a:solidFill>
                  <a:srgbClr val="FF0000"/>
                </a:solidFill>
                <a:sym typeface="Symbol"/>
              </a:rPr>
              <a:t>，</a:t>
            </a:r>
            <a:r>
              <a:rPr lang="en-US" altLang="zh-CN" sz="2400" b="1" dirty="0" smtClean="0">
                <a:solidFill>
                  <a:srgbClr val="FF0000"/>
                </a:solidFill>
                <a:sym typeface="Symbol"/>
              </a:rPr>
              <a:t>1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80184" y="3111351"/>
            <a:ext cx="10717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sym typeface="Symbol"/>
              </a:rPr>
              <a:t>3</a:t>
            </a:r>
            <a:r>
              <a:rPr lang="zh-CN" altLang="en-US" sz="2400" b="1" dirty="0" smtClean="0">
                <a:solidFill>
                  <a:srgbClr val="FF0000"/>
                </a:solidFill>
                <a:sym typeface="Symbol"/>
              </a:rPr>
              <a:t>，</a:t>
            </a:r>
            <a:r>
              <a:rPr lang="en-US" altLang="zh-CN" sz="2400" b="1" dirty="0" smtClean="0">
                <a:solidFill>
                  <a:srgbClr val="FF0000"/>
                </a:solidFill>
                <a:sym typeface="Symbol"/>
              </a:rPr>
              <a:t>1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54F4E09-E3EB-4C9D-8C5C-5EC5BCE8E2E4}" type="datetime1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15" name="页脚占位符 1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/34</a:t>
            </a:r>
            <a:endParaRPr lang="zh-CN" altLang="en-US" dirty="0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27</a:t>
            </a:fld>
            <a:endParaRPr lang="zh-CN" altLang="en-US"/>
          </a:p>
        </p:txBody>
      </p:sp>
      <p:grpSp>
        <p:nvGrpSpPr>
          <p:cNvPr id="11" name="组合 10"/>
          <p:cNvGrpSpPr/>
          <p:nvPr>
            <p:custDataLst>
              <p:tags r:id="rId6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7" name="TitleBackground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ColorBlock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TypeText"/>
            <p:cNvSpPr txBox="1"/>
            <p:nvPr>
              <p:custDataLst>
                <p:tags r:id="rId1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0" name="TipText"/>
            <p:cNvSpPr txBox="1"/>
            <p:nvPr>
              <p:custDataLst>
                <p:tags r:id="rId1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2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4" name="图片 3"/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8528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14" grpId="0"/>
      <p:bldP spid="17" grpId="0"/>
      <p:bldP spid="1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>
            <p:custDataLst>
              <p:tags r:id="rId2"/>
            </p:custDataLst>
          </p:nvPr>
        </p:nvSpPr>
        <p:spPr>
          <a:xfrm>
            <a:off x="467544" y="1000760"/>
            <a:ext cx="7762056" cy="4848543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已知</a:t>
            </a:r>
            <a:r>
              <a:rPr lang="en-US" altLang="zh-CN" sz="2600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2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阶矩阵</a:t>
            </a:r>
            <a:r>
              <a:rPr lang="en-US" altLang="zh-CN" sz="2600" i="1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A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的特征值为</a:t>
            </a:r>
            <a:r>
              <a:rPr lang="en-US" altLang="zh-CN" sz="2600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</a:t>
            </a:r>
            <a:r>
              <a:rPr lang="en-US" altLang="zh-CN" sz="2600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2</a:t>
            </a:r>
            <a:r>
              <a:rPr lang="zh-CN" altLang="en-US" sz="2600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，</a:t>
            </a: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2</a:t>
            </a:r>
            <a:r>
              <a:rPr lang="zh-CN" altLang="en-US" sz="2600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，</a:t>
            </a:r>
            <a:endParaRPr lang="en-US" altLang="zh-CN" sz="2600" dirty="0">
              <a:solidFill>
                <a:srgbClr val="000000"/>
              </a:solidFill>
              <a:latin typeface="Times New Roman" pitchFamily="18" charset="0"/>
              <a:ea typeface="Microsoft Yahei"/>
              <a:cs typeface="Times New Roman" pitchFamily="18" charset="0"/>
              <a:sym typeface="Microsoft Yahei"/>
            </a:endParaRPr>
          </a:p>
          <a:p>
            <a:endParaRPr lang="en-US" altLang="zh-CN" sz="26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则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|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A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|=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（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1]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），</a:t>
            </a:r>
            <a:endParaRPr lang="en-US" altLang="zh-CN" sz="26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  <a:p>
            <a:endParaRPr lang="en-US" altLang="zh-CN" sz="26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  <a:p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A</a:t>
            </a:r>
            <a:r>
              <a:rPr lang="en-US" altLang="zh-CN" sz="2600" baseline="30000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Symbol"/>
              </a:rPr>
              <a:t></a:t>
            </a:r>
            <a:r>
              <a:rPr lang="en-US" altLang="zh-CN" sz="2600" baseline="30000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1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的特征值为（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2]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),</a:t>
            </a:r>
          </a:p>
          <a:p>
            <a:endParaRPr lang="en-US" altLang="zh-CN" sz="26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  <a:p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A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*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的特征值为（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3]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），</a:t>
            </a:r>
            <a:endParaRPr lang="en-US" altLang="zh-CN" sz="26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  <a:p>
            <a:endParaRPr lang="en-US" altLang="zh-CN" sz="26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  <a:p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A</a:t>
            </a:r>
            <a:r>
              <a:rPr lang="en-US" altLang="zh-CN" sz="2600" baseline="30000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2</a:t>
            </a: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+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A</a:t>
            </a:r>
            <a:r>
              <a:rPr lang="en-US" altLang="zh-CN" sz="2600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+</a:t>
            </a:r>
            <a:r>
              <a:rPr lang="en-US" altLang="zh-CN" sz="2600" i="1" dirty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E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的特征值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为（</a:t>
            </a:r>
            <a:r>
              <a:rPr lang="zh-CN" altLang="en-US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4]</a:t>
            </a:r>
            <a:r>
              <a:rPr lang="en-US" altLang="zh-CN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zh-CN" altLang="en-US" sz="2600" dirty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）</a:t>
            </a:r>
            <a:endParaRPr lang="en-US" altLang="zh-CN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  <a:p>
            <a:endParaRPr lang="en-US" altLang="zh-CN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  <a:p>
            <a:r>
              <a:rPr lang="en-US" altLang="zh-CN" sz="2600" i="1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|A</a:t>
            </a:r>
            <a:r>
              <a:rPr lang="en-US" altLang="zh-CN" sz="2600" baseline="30000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2</a:t>
            </a:r>
            <a:r>
              <a:rPr lang="en-US" altLang="zh-CN" sz="2600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+</a:t>
            </a:r>
            <a:r>
              <a:rPr lang="en-US" altLang="zh-CN" sz="2600" i="1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A</a:t>
            </a:r>
            <a:r>
              <a:rPr lang="en-US" altLang="zh-CN" sz="2600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+</a:t>
            </a:r>
            <a:r>
              <a:rPr lang="en-US" altLang="zh-CN" sz="2600" i="1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E|=</a:t>
            </a:r>
            <a:r>
              <a:rPr lang="zh-CN" altLang="en-US" sz="2600" i="1" dirty="0" smtClean="0">
                <a:solidFill>
                  <a:srgbClr val="639EF4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5]</a:t>
            </a:r>
            <a:r>
              <a:rPr lang="en-US" altLang="zh-CN" sz="2600" dirty="0" smtClean="0">
                <a:solidFill>
                  <a:srgbClr val="000000"/>
                </a:solidFill>
                <a:latin typeface="Times New Roman" pitchFamily="18" charset="0"/>
                <a:ea typeface="Microsoft Yahei"/>
                <a:cs typeface="Times New Roman" pitchFamily="18" charset="0"/>
                <a:sym typeface="Microsoft Yahei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4" name="圆角矩形 3"/>
          <p:cNvSpPr/>
          <p:nvPr>
            <p:custDataLst>
              <p:tags r:id="rId3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200" dirty="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lang="en-US" altLang="zh-CN" sz="1200" dirty="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3.0</a:t>
            </a:r>
            <a:r>
              <a:rPr lang="zh-CN" altLang="en-US" sz="1200" dirty="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以上版本雨课堂</a:t>
            </a:r>
            <a:endParaRPr lang="zh-CN" altLang="en-US" sz="1200" dirty="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1" name="TextBox 10"/>
          <p:cNvSpPr txBox="1"/>
          <p:nvPr>
            <p:custDataLst>
              <p:tags r:id="rId5"/>
            </p:custDataLst>
          </p:nvPr>
        </p:nvSpPr>
        <p:spPr>
          <a:xfrm>
            <a:off x="914400" y="635000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此题未设置答案，请点击右侧设置按钮</a:t>
            </a:r>
            <a:endParaRPr lang="zh-CN" altLang="en-US" sz="120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726780" y="1959223"/>
            <a:ext cx="773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590875" y="2823319"/>
            <a:ext cx="17813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1/2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，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1/2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43275" y="3543399"/>
            <a:ext cx="1421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，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 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10955" y="4407495"/>
            <a:ext cx="1421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，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7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91880" y="5199583"/>
            <a:ext cx="1421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21</a:t>
            </a:r>
            <a:endParaRPr lang="zh-CN" altLang="en-US" sz="2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日期占位符 16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A313139-8CBD-4CA2-9F04-9D277E69C611}" type="datetime1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18" name="页脚占位符 1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/34</a:t>
            </a:r>
            <a:endParaRPr lang="zh-CN" altLang="en-US" dirty="0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28</a:t>
            </a:fld>
            <a:endParaRPr lang="zh-CN" altLang="en-US"/>
          </a:p>
        </p:txBody>
      </p:sp>
      <p:grpSp>
        <p:nvGrpSpPr>
          <p:cNvPr id="9" name="组合 8"/>
          <p:cNvGrpSpPr/>
          <p:nvPr>
            <p:custDataLst>
              <p:tags r:id="rId6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5" name="TitleBackground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10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11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5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2" name="图片 1"/>
          <p:cNvPicPr>
            <a:picLocks/>
          </p:cNvPicPr>
          <p:nvPr>
            <p:custDataLst>
              <p:tags r:id="rId7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90184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3200" b="1" dirty="0">
                <a:latin typeface="黑体" pitchFamily="49" charset="-122"/>
                <a:ea typeface="黑体" pitchFamily="49" charset="-122"/>
              </a:rPr>
              <a:t>5.2  方阵的特征值和特征向量</a:t>
            </a:r>
            <a:endParaRPr lang="zh-CN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" name="副标题 6"/>
          <p:cNvSpPr txBox="1">
            <a:spLocks noChangeArrowheads="1"/>
          </p:cNvSpPr>
          <p:nvPr/>
        </p:nvSpPr>
        <p:spPr bwMode="auto">
          <a:xfrm>
            <a:off x="8461375" y="176213"/>
            <a:ext cx="503238" cy="541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4572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9144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3716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18288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2860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7432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2004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6576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pPr eaLnBrk="1" hangingPunct="1"/>
            <a:r>
              <a:rPr lang="zh-CN" altLang="en-US" sz="2800" b="1" dirty="0"/>
              <a:t>三</a:t>
            </a:r>
            <a:r>
              <a:rPr lang="zh-CN" sz="2800" b="1" dirty="0"/>
              <a:t>特征值和特征向量的</a:t>
            </a:r>
            <a:r>
              <a:rPr lang="zh-CN" altLang="en-US" sz="2800" b="1" dirty="0">
                <a:solidFill>
                  <a:srgbClr val="FF0000"/>
                </a:solidFill>
              </a:rPr>
              <a:t>性质</a:t>
            </a:r>
            <a:r>
              <a:rPr lang="zh-CN" sz="2800" b="1" dirty="0"/>
              <a:t>        </a:t>
            </a:r>
          </a:p>
          <a:p>
            <a:pPr eaLnBrk="1" hangingPunct="1"/>
            <a:endParaRPr lang="zh-CN" altLang="zh-CN" sz="2400" b="1" dirty="0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07690" y="980830"/>
            <a:ext cx="778063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sz="2600" b="1" dirty="0"/>
              <a:t>属于不同特征值的特征向量一定线性无关。</a:t>
            </a:r>
            <a:endParaRPr lang="zh-CN" alt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51519" y="260648"/>
            <a:ext cx="1440281" cy="50405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53102" y="260780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性质三</a:t>
            </a:r>
          </a:p>
        </p:txBody>
      </p:sp>
      <p:sp>
        <p:nvSpPr>
          <p:cNvPr id="30" name="矩形 29"/>
          <p:cNvSpPr/>
          <p:nvPr/>
        </p:nvSpPr>
        <p:spPr>
          <a:xfrm>
            <a:off x="323528" y="1628800"/>
            <a:ext cx="1440281" cy="50405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569639" y="1628932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解释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76CD462-300C-4727-9610-4BD15345BAD7}" type="datetime1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29</a:t>
            </a:fld>
            <a:endParaRPr lang="zh-CN" altLang="en-US"/>
          </a:p>
        </p:txBody>
      </p:sp>
      <p:graphicFrame>
        <p:nvGraphicFramePr>
          <p:cNvPr id="19" name="Object 3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9839399"/>
              </p:ext>
            </p:extLst>
          </p:nvPr>
        </p:nvGraphicFramePr>
        <p:xfrm>
          <a:off x="395536" y="2276872"/>
          <a:ext cx="43688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63" name="Equation" r:id="rId3" imgW="4368600" imgH="1447560" progId="Equation.DSMT4">
                  <p:embed/>
                </p:oleObj>
              </mc:Choice>
              <mc:Fallback>
                <p:oleObj name="Equation" r:id="rId3" imgW="4368600" imgH="144756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536" y="2276872"/>
                        <a:ext cx="4368800" cy="1447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321058"/>
              </p:ext>
            </p:extLst>
          </p:nvPr>
        </p:nvGraphicFramePr>
        <p:xfrm>
          <a:off x="401638" y="3997325"/>
          <a:ext cx="43561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9064" name="Equation" r:id="rId5" imgW="4356000" imgH="1447560" progId="Equation.DSMT4">
                  <p:embed/>
                </p:oleObj>
              </mc:Choice>
              <mc:Fallback>
                <p:oleObj name="Equation" r:id="rId5" imgW="4356000" imgH="144756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38" y="3997325"/>
                        <a:ext cx="43561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5292080" y="2689756"/>
            <a:ext cx="17972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,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,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,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endParaRPr lang="zh-CN" altLang="en-US" sz="28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43065" y="3193812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线性相关</a:t>
            </a:r>
            <a:endParaRPr lang="zh-CN" altLang="en-US" sz="2800" b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292080" y="3985900"/>
            <a:ext cx="1463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,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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,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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,</a:t>
            </a:r>
            <a:endParaRPr lang="zh-CN" altLang="en-US" sz="2800" b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943065" y="4489956"/>
            <a:ext cx="16273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线性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无关</a:t>
            </a:r>
            <a:endParaRPr lang="zh-CN" altLang="en-US" sz="2800" b="1" baseline="-25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25823" y="1628800"/>
            <a:ext cx="19880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/>
              <a:t>一般情况下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1036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8" grpId="0"/>
      <p:bldP spid="30" grpId="0" animBg="1"/>
      <p:bldP spid="31" grpId="0"/>
      <p:bldP spid="21" grpId="0"/>
      <p:bldP spid="22" grpId="0"/>
      <p:bldP spid="23" grpId="0"/>
      <p:bldP spid="24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3200" b="1" dirty="0">
                <a:latin typeface="黑体" pitchFamily="49" charset="-122"/>
                <a:ea typeface="黑体" pitchFamily="49" charset="-122"/>
              </a:rPr>
              <a:t>5.2  方阵的特征值和特征向量</a:t>
            </a:r>
            <a:endParaRPr lang="zh-CN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副标题 2"/>
          <p:cNvSpPr>
            <a:spLocks noGrp="1" noChangeArrowheads="1"/>
          </p:cNvSpPr>
          <p:nvPr>
            <p:ph type="subTitle" idx="4294967295"/>
          </p:nvPr>
        </p:nvSpPr>
        <p:spPr>
          <a:xfrm>
            <a:off x="8459788" y="247780"/>
            <a:ext cx="504825" cy="5413375"/>
          </a:xfrm>
        </p:spPr>
        <p:txBody>
          <a:bodyPr/>
          <a:lstStyle/>
          <a:p>
            <a:pPr marL="0" indent="0" algn="ctr" eaLnBrk="1" hangingPunct="1">
              <a:lnSpc>
                <a:spcPct val="90000"/>
              </a:lnSpc>
              <a:buFont typeface="Arial" charset="0"/>
              <a:buNone/>
            </a:pPr>
            <a:r>
              <a:rPr lang="zh-CN" altLang="en-US" sz="2800" b="1" dirty="0">
                <a:latin typeface="+mn-ea"/>
              </a:rPr>
              <a:t>特征值和特征向量</a:t>
            </a:r>
            <a:endParaRPr lang="en-US" altLang="zh-CN" sz="2800" b="1" dirty="0">
              <a:latin typeface="+mn-ea"/>
            </a:endParaRPr>
          </a:p>
          <a:p>
            <a:pPr marL="0" indent="0" algn="ctr" eaLnBrk="1" hangingPunct="1">
              <a:lnSpc>
                <a:spcPct val="90000"/>
              </a:lnSpc>
              <a:buFont typeface="Arial" charset="0"/>
              <a:buNone/>
            </a:pPr>
            <a:r>
              <a:rPr lang="zh-CN" altLang="en-US" sz="2800" b="1" dirty="0">
                <a:latin typeface="+mn-ea"/>
              </a:rPr>
              <a:t>的几何意义</a:t>
            </a:r>
            <a:endParaRPr lang="zh-CN" altLang="zh-CN" sz="2800" b="1" dirty="0">
              <a:latin typeface="+mn-ea"/>
            </a:endParaRPr>
          </a:p>
        </p:txBody>
      </p:sp>
      <p:sp>
        <p:nvSpPr>
          <p:cNvPr id="4" name="椭圆 2"/>
          <p:cNvSpPr>
            <a:spLocks noChangeArrowheads="1"/>
          </p:cNvSpPr>
          <p:nvPr/>
        </p:nvSpPr>
        <p:spPr bwMode="auto">
          <a:xfrm>
            <a:off x="179388" y="187325"/>
            <a:ext cx="1656422" cy="577850"/>
          </a:xfrm>
          <a:prstGeom prst="ellipse">
            <a:avLst/>
          </a:prstGeom>
          <a:solidFill>
            <a:srgbClr val="FFC000"/>
          </a:solidFill>
          <a:ln w="25400">
            <a:solidFill>
              <a:srgbClr val="395E8A"/>
            </a:solidFill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600" b="1" dirty="0">
                <a:latin typeface="宋体" pitchFamily="2" charset="-122"/>
                <a:sym typeface="宋体" pitchFamily="2" charset="-122"/>
              </a:rPr>
              <a:t>引例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51700" y="828675"/>
            <a:ext cx="8109219" cy="954088"/>
            <a:chOff x="539750" y="828675"/>
            <a:chExt cx="7561263" cy="954088"/>
          </a:xfrm>
        </p:grpSpPr>
        <p:sp>
          <p:nvSpPr>
            <p:cNvPr id="6" name="TextBox 3"/>
            <p:cNvSpPr>
              <a:spLocks noChangeArrowheads="1"/>
            </p:cNvSpPr>
            <p:nvPr/>
          </p:nvSpPr>
          <p:spPr bwMode="auto">
            <a:xfrm>
              <a:off x="539750" y="1052513"/>
              <a:ext cx="7561263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dirty="0" smtClean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设</a:t>
              </a:r>
              <a:endPara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35829987"/>
                </p:ext>
              </p:extLst>
            </p:nvPr>
          </p:nvGraphicFramePr>
          <p:xfrm>
            <a:off x="932675" y="828675"/>
            <a:ext cx="1754072" cy="939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708" name="Equation" r:id="rId3" imgW="1752600" imgH="939800" progId="Equation.DSMT4">
                    <p:embed/>
                  </p:oleObj>
                </mc:Choice>
                <mc:Fallback>
                  <p:oleObj name="Equation" r:id="rId3" imgW="1752600" imgH="939800" progId="Equation.DSMT4">
                    <p:embed/>
                    <p:pic>
                      <p:nvPicPr>
                        <p:cNvPr id="0" name="Picture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2675" y="828675"/>
                          <a:ext cx="1754072" cy="939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" name="对象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56745165"/>
                </p:ext>
              </p:extLst>
            </p:nvPr>
          </p:nvGraphicFramePr>
          <p:xfrm>
            <a:off x="2674906" y="828675"/>
            <a:ext cx="1206387" cy="939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709" name="Equation" r:id="rId5" imgW="1206500" imgH="939800" progId="Equation.DSMT4">
                    <p:embed/>
                  </p:oleObj>
                </mc:Choice>
                <mc:Fallback>
                  <p:oleObj name="Equation" r:id="rId5" imgW="1206500" imgH="939800" progId="Equation.DSMT4">
                    <p:embed/>
                    <p:pic>
                      <p:nvPicPr>
                        <p:cNvPr id="0" name="Picture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4906" y="828675"/>
                          <a:ext cx="1206387" cy="939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" name="对象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81516446"/>
                </p:ext>
              </p:extLst>
            </p:nvPr>
          </p:nvGraphicFramePr>
          <p:xfrm>
            <a:off x="3983429" y="842963"/>
            <a:ext cx="1003596" cy="939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3710" name="Equation" r:id="rId7" imgW="1002865" imgH="939392" progId="Equation.DSMT4">
                    <p:embed/>
                  </p:oleObj>
                </mc:Choice>
                <mc:Fallback>
                  <p:oleObj name="Equation" r:id="rId7" imgW="1002865" imgH="939392" progId="Equation.DSMT4">
                    <p:embed/>
                    <p:pic>
                      <p:nvPicPr>
                        <p:cNvPr id="0" name="Picture 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3429" y="842963"/>
                          <a:ext cx="1003596" cy="939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1" name="TextBox 10"/>
          <p:cNvSpPr txBox="1"/>
          <p:nvPr/>
        </p:nvSpPr>
        <p:spPr>
          <a:xfrm>
            <a:off x="179387" y="4221088"/>
            <a:ext cx="813752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/>
              <a:t> </a:t>
            </a:r>
            <a:r>
              <a:rPr lang="en-US" altLang="zh-CN" sz="2600" b="1" i="1" dirty="0" smtClean="0">
                <a:latin typeface="+mn-ea"/>
                <a:ea typeface="+mn-ea"/>
              </a:rPr>
              <a:t>A</a:t>
            </a:r>
            <a:r>
              <a:rPr lang="en-US" altLang="zh-CN" sz="2600" b="1" i="1" dirty="0" smtClean="0">
                <a:latin typeface="Times New Roman" pitchFamily="18" charset="0"/>
                <a:ea typeface="+mn-ea"/>
                <a:cs typeface="Times New Roman" pitchFamily="18" charset="0"/>
              </a:rPr>
              <a:t>v</a:t>
            </a:r>
            <a:r>
              <a:rPr lang="zh-CN" altLang="zh-CN" sz="2600" b="1" dirty="0">
                <a:latin typeface="+mn-ea"/>
                <a:ea typeface="+mn-ea"/>
              </a:rPr>
              <a:t>正好是</a:t>
            </a:r>
            <a:r>
              <a:rPr lang="en-US" altLang="zh-CN" sz="2600" b="1" dirty="0">
                <a:latin typeface="Times New Roman" pitchFamily="18" charset="0"/>
                <a:ea typeface="+mn-ea"/>
                <a:cs typeface="Times New Roman" pitchFamily="18" charset="0"/>
              </a:rPr>
              <a:t>2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v</a:t>
            </a:r>
            <a:r>
              <a:rPr lang="zh-CN" altLang="en-US" sz="2600" b="1" dirty="0">
                <a:latin typeface="+mn-ea"/>
                <a:ea typeface="+mn-ea"/>
                <a:sym typeface="Times New Roman" pitchFamily="18" charset="0"/>
              </a:rPr>
              <a:t>，</a:t>
            </a:r>
            <a:r>
              <a:rPr lang="zh-CN" altLang="zh-CN" sz="2600" b="1" dirty="0">
                <a:latin typeface="+mn-ea"/>
                <a:ea typeface="+mn-ea"/>
              </a:rPr>
              <a:t>因此</a:t>
            </a:r>
            <a:r>
              <a:rPr lang="zh-CN" altLang="en-US" sz="2600" b="1" dirty="0">
                <a:latin typeface="+mn-ea"/>
                <a:ea typeface="+mn-ea"/>
              </a:rPr>
              <a:t>，</a:t>
            </a:r>
            <a:r>
              <a:rPr lang="en-US" altLang="zh-CN" sz="2600" b="1" i="1" dirty="0">
                <a:latin typeface="Times New Roman" pitchFamily="18" charset="0"/>
                <a:ea typeface="+mn-ea"/>
                <a:cs typeface="Times New Roman" pitchFamily="18" charset="0"/>
              </a:rPr>
              <a:t>Av</a:t>
            </a:r>
            <a:r>
              <a:rPr lang="zh-CN" altLang="zh-CN" sz="2600" b="1" dirty="0">
                <a:latin typeface="+mn-ea"/>
                <a:ea typeface="+mn-ea"/>
              </a:rPr>
              <a:t>仅仅是</a:t>
            </a:r>
            <a:r>
              <a:rPr lang="zh-CN" altLang="zh-CN" sz="2600" b="1" dirty="0" smtClean="0">
                <a:latin typeface="+mn-ea"/>
                <a:ea typeface="+mn-ea"/>
              </a:rPr>
              <a:t>“拉</a:t>
            </a:r>
            <a:r>
              <a:rPr lang="zh-CN" altLang="zh-CN" sz="2600" b="1" dirty="0"/>
              <a:t>伸”了</a:t>
            </a:r>
            <a:r>
              <a:rPr lang="zh-CN" altLang="en-US" sz="2600" b="1" dirty="0"/>
              <a:t>向量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zh-CN" altLang="en-US" sz="2600" b="1" dirty="0" smtClean="0"/>
              <a:t>。</a:t>
            </a:r>
            <a:r>
              <a:rPr lang="en-US" altLang="zh-CN" sz="2600" b="1" dirty="0" smtClean="0">
                <a:latin typeface="+mn-ea"/>
                <a:ea typeface="+mn-ea"/>
              </a:rPr>
              <a:t>   </a:t>
            </a:r>
            <a:endParaRPr lang="zh-CN" altLang="en-US" sz="2600" b="1" dirty="0">
              <a:latin typeface="+mn-ea"/>
              <a:ea typeface="+mn-ea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979820" y="1484784"/>
            <a:ext cx="4680325" cy="2448170"/>
            <a:chOff x="1331775" y="2204915"/>
            <a:chExt cx="5184360" cy="2592180"/>
          </a:xfrm>
        </p:grpSpPr>
        <p:cxnSp>
          <p:nvCxnSpPr>
            <p:cNvPr id="14" name="直接箭头连接符 13"/>
            <p:cNvCxnSpPr/>
            <p:nvPr/>
          </p:nvCxnSpPr>
          <p:spPr bwMode="auto">
            <a:xfrm flipH="1" flipV="1">
              <a:off x="3203905" y="3215481"/>
              <a:ext cx="360025" cy="42953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15" name="组合 14"/>
            <p:cNvGrpSpPr/>
            <p:nvPr/>
          </p:nvGrpSpPr>
          <p:grpSpPr>
            <a:xfrm>
              <a:off x="1331775" y="2204915"/>
              <a:ext cx="5184360" cy="2592180"/>
              <a:chOff x="1331775" y="2204915"/>
              <a:chExt cx="5184360" cy="2592180"/>
            </a:xfrm>
          </p:grpSpPr>
          <p:cxnSp>
            <p:nvCxnSpPr>
              <p:cNvPr id="16" name="直接连接符 15"/>
              <p:cNvCxnSpPr/>
              <p:nvPr/>
            </p:nvCxnSpPr>
            <p:spPr bwMode="auto">
              <a:xfrm>
                <a:off x="3203905" y="3429000"/>
                <a:ext cx="0" cy="39602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" name="直接连接符 16"/>
              <p:cNvCxnSpPr/>
              <p:nvPr/>
            </p:nvCxnSpPr>
            <p:spPr bwMode="auto">
              <a:xfrm>
                <a:off x="1331775" y="3645015"/>
                <a:ext cx="4680325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" name="直接连接符 17"/>
              <p:cNvCxnSpPr/>
              <p:nvPr/>
            </p:nvCxnSpPr>
            <p:spPr bwMode="auto">
              <a:xfrm>
                <a:off x="3594033" y="2595146"/>
                <a:ext cx="5899" cy="2201949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" name="直接连接符 18"/>
              <p:cNvCxnSpPr/>
              <p:nvPr/>
            </p:nvCxnSpPr>
            <p:spPr bwMode="auto">
              <a:xfrm>
                <a:off x="3995960" y="3429000"/>
                <a:ext cx="0" cy="39602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" name="直接连接符 19"/>
              <p:cNvCxnSpPr/>
              <p:nvPr/>
            </p:nvCxnSpPr>
            <p:spPr bwMode="auto">
              <a:xfrm>
                <a:off x="4355985" y="3429000"/>
                <a:ext cx="0" cy="39602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直接连接符 20"/>
              <p:cNvCxnSpPr/>
              <p:nvPr/>
            </p:nvCxnSpPr>
            <p:spPr bwMode="auto">
              <a:xfrm>
                <a:off x="4716010" y="3429000"/>
                <a:ext cx="0" cy="39602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" name="直接连接符 21"/>
              <p:cNvCxnSpPr/>
              <p:nvPr/>
            </p:nvCxnSpPr>
            <p:spPr bwMode="auto">
              <a:xfrm>
                <a:off x="5076035" y="3429000"/>
                <a:ext cx="0" cy="39602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" name="直接连接符 22"/>
              <p:cNvCxnSpPr/>
              <p:nvPr/>
            </p:nvCxnSpPr>
            <p:spPr bwMode="auto">
              <a:xfrm>
                <a:off x="5436060" y="3429000"/>
                <a:ext cx="0" cy="39602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4" name="直接连接符 23"/>
              <p:cNvCxnSpPr/>
              <p:nvPr/>
            </p:nvCxnSpPr>
            <p:spPr bwMode="auto">
              <a:xfrm>
                <a:off x="2843880" y="3429000"/>
                <a:ext cx="0" cy="39602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5" name="直接连接符 24"/>
              <p:cNvCxnSpPr/>
              <p:nvPr/>
            </p:nvCxnSpPr>
            <p:spPr bwMode="auto">
              <a:xfrm>
                <a:off x="2483855" y="3429000"/>
                <a:ext cx="0" cy="39602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" name="直接连接符 25"/>
              <p:cNvCxnSpPr/>
              <p:nvPr/>
            </p:nvCxnSpPr>
            <p:spPr bwMode="auto">
              <a:xfrm>
                <a:off x="2123830" y="3429000"/>
                <a:ext cx="0" cy="39602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" name="直接连接符 26"/>
              <p:cNvCxnSpPr/>
              <p:nvPr/>
            </p:nvCxnSpPr>
            <p:spPr bwMode="auto">
              <a:xfrm>
                <a:off x="1763805" y="3429000"/>
                <a:ext cx="0" cy="396027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8" name="直接连接符 27"/>
              <p:cNvCxnSpPr/>
              <p:nvPr/>
            </p:nvCxnSpPr>
            <p:spPr bwMode="auto">
              <a:xfrm>
                <a:off x="3347915" y="3215481"/>
                <a:ext cx="504035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9" name="直接连接符 28"/>
              <p:cNvCxnSpPr/>
              <p:nvPr/>
            </p:nvCxnSpPr>
            <p:spPr bwMode="auto">
              <a:xfrm>
                <a:off x="3275910" y="2852960"/>
                <a:ext cx="576040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0" name="直接连接符 29"/>
              <p:cNvCxnSpPr/>
              <p:nvPr/>
            </p:nvCxnSpPr>
            <p:spPr bwMode="auto">
              <a:xfrm>
                <a:off x="3275910" y="4077045"/>
                <a:ext cx="648045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1" name="直接连接符 30"/>
              <p:cNvCxnSpPr/>
              <p:nvPr/>
            </p:nvCxnSpPr>
            <p:spPr bwMode="auto">
              <a:xfrm>
                <a:off x="3275910" y="4509075"/>
                <a:ext cx="648045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2" name="直接箭头连接符 31"/>
              <p:cNvCxnSpPr/>
              <p:nvPr/>
            </p:nvCxnSpPr>
            <p:spPr bwMode="auto">
              <a:xfrm flipH="1">
                <a:off x="2123830" y="3645015"/>
                <a:ext cx="1470203" cy="43203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3" name="直接箭头连接符 32"/>
              <p:cNvCxnSpPr/>
              <p:nvPr/>
            </p:nvCxnSpPr>
            <p:spPr bwMode="auto">
              <a:xfrm flipV="1">
                <a:off x="3563930" y="3215481"/>
                <a:ext cx="792055" cy="429534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4" name="直接箭头连接符 33"/>
              <p:cNvCxnSpPr/>
              <p:nvPr/>
            </p:nvCxnSpPr>
            <p:spPr bwMode="auto">
              <a:xfrm flipV="1">
                <a:off x="4355985" y="2838872"/>
                <a:ext cx="769726" cy="374113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5" name="TextBox 34"/>
              <p:cNvSpPr txBox="1"/>
              <p:nvPr/>
            </p:nvSpPr>
            <p:spPr>
              <a:xfrm>
                <a:off x="6012100" y="3429000"/>
                <a:ext cx="50403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600" b="1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zh-CN" altLang="en-US" sz="2600" b="1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6" name="曲线连接符 35"/>
              <p:cNvCxnSpPr/>
              <p:nvPr/>
            </p:nvCxnSpPr>
            <p:spPr bwMode="auto">
              <a:xfrm rot="10800000" flipV="1">
                <a:off x="2123830" y="3215481"/>
                <a:ext cx="1152080" cy="861564"/>
              </a:xfrm>
              <a:prstGeom prst="curvedConnector3">
                <a:avLst>
                  <a:gd name="adj1" fmla="val 123896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37" name="曲线连接符 36"/>
              <p:cNvCxnSpPr/>
              <p:nvPr/>
            </p:nvCxnSpPr>
            <p:spPr bwMode="auto">
              <a:xfrm flipV="1">
                <a:off x="4348956" y="2852960"/>
                <a:ext cx="841937" cy="362521"/>
              </a:xfrm>
              <a:prstGeom prst="curvedConnector3">
                <a:avLst>
                  <a:gd name="adj1" fmla="val 104304"/>
                </a:avLst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ysDot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38" name="TextBox 37"/>
              <p:cNvSpPr txBox="1"/>
              <p:nvPr/>
            </p:nvSpPr>
            <p:spPr>
              <a:xfrm>
                <a:off x="5076035" y="2420930"/>
                <a:ext cx="93606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600" b="1" i="1" dirty="0">
                    <a:latin typeface="Times New Roman" pitchFamily="18" charset="0"/>
                    <a:cs typeface="Times New Roman" pitchFamily="18" charset="0"/>
                  </a:rPr>
                  <a:t>Av</a:t>
                </a:r>
                <a:endParaRPr lang="zh-CN" altLang="en-US" sz="2600" b="1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3455923" y="2204915"/>
                <a:ext cx="684047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600" b="1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zh-CN" altLang="en-US" sz="2600" b="1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1799654" y="3984642"/>
                <a:ext cx="756206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600" b="1" i="1" dirty="0">
                    <a:latin typeface="Times New Roman" pitchFamily="18" charset="0"/>
                    <a:cs typeface="Times New Roman" pitchFamily="18" charset="0"/>
                  </a:rPr>
                  <a:t>Au</a:t>
                </a:r>
                <a:endParaRPr lang="zh-CN" altLang="en-US" sz="2600" b="1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3059895" y="2792547"/>
                <a:ext cx="50403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600" b="1" i="1" dirty="0">
                    <a:latin typeface="Times New Roman" pitchFamily="18" charset="0"/>
                    <a:cs typeface="Times New Roman" pitchFamily="18" charset="0"/>
                  </a:rPr>
                  <a:t>u</a:t>
                </a:r>
                <a:endParaRPr lang="zh-CN" altLang="en-US" sz="2600" b="1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211975" y="2792547"/>
                <a:ext cx="57604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600" b="1" i="1" dirty="0">
                    <a:latin typeface="Times New Roman" pitchFamily="18" charset="0"/>
                    <a:cs typeface="Times New Roman" pitchFamily="18" charset="0"/>
                  </a:rPr>
                  <a:t>v</a:t>
                </a:r>
                <a:endParaRPr lang="zh-CN" altLang="en-US" sz="2600" b="1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sp>
        <p:nvSpPr>
          <p:cNvPr id="43" name="TextBox 42"/>
          <p:cNvSpPr txBox="1"/>
          <p:nvPr/>
        </p:nvSpPr>
        <p:spPr>
          <a:xfrm>
            <a:off x="4318533" y="3716939"/>
            <a:ext cx="385371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图</a:t>
            </a:r>
            <a:r>
              <a:rPr lang="en-US" altLang="zh-CN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5-1  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乘以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A</a:t>
            </a:r>
            <a:r>
              <a:rPr lang="en-US" altLang="zh-CN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 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的作用</a:t>
            </a:r>
            <a:endParaRPr lang="zh-CN" altLang="en-US" sz="2600" dirty="0"/>
          </a:p>
        </p:txBody>
      </p:sp>
      <p:sp>
        <p:nvSpPr>
          <p:cNvPr id="44" name="TextBox 43"/>
          <p:cNvSpPr txBox="1"/>
          <p:nvPr/>
        </p:nvSpPr>
        <p:spPr>
          <a:xfrm>
            <a:off x="323705" y="4808765"/>
            <a:ext cx="782013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/>
              <a:t>这一节，我们将研究形如</a:t>
            </a:r>
            <a:r>
              <a:rPr lang="en-US" altLang="zh-CN" sz="2600" b="1" dirty="0"/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zh-CN" sz="2600" b="1" dirty="0"/>
              <a:t>或</a:t>
            </a:r>
            <a:r>
              <a:rPr lang="en-US" altLang="zh-CN" sz="2600" b="1" dirty="0"/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Ax=</a:t>
            </a:r>
            <a:r>
              <a:rPr lang="en-US" altLang="zh-C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-4</a:t>
            </a:r>
            <a:r>
              <a:rPr lang="en-US" altLang="zh-CN" sz="2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zh-CN" altLang="zh-CN" sz="2600" b="1" dirty="0"/>
              <a:t>的方程，</a:t>
            </a:r>
            <a:endParaRPr lang="zh-CN" altLang="en-US" sz="26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323051" y="5384829"/>
            <a:ext cx="792120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600" b="1" dirty="0">
                <a:latin typeface="+mn-ea"/>
                <a:ea typeface="+mn-ea"/>
              </a:rPr>
              <a:t>并且去寻找那些被</a:t>
            </a:r>
            <a:r>
              <a:rPr lang="en-US" altLang="zh-CN" sz="2600" b="1" dirty="0">
                <a:latin typeface="+mn-ea"/>
                <a:ea typeface="+mn-ea"/>
              </a:rPr>
              <a:t> </a:t>
            </a:r>
            <a:r>
              <a:rPr lang="en-US" altLang="zh-CN" sz="2600" b="1" i="1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</a:t>
            </a:r>
            <a:r>
              <a:rPr lang="zh-CN" altLang="zh-CN" sz="2600" b="1" dirty="0">
                <a:latin typeface="+mn-ea"/>
                <a:ea typeface="+mn-ea"/>
              </a:rPr>
              <a:t>变换成自身一个数量倍的向量</a:t>
            </a:r>
            <a:r>
              <a:rPr lang="zh-CN" altLang="en-US" sz="2600" b="1" dirty="0">
                <a:latin typeface="+mn-ea"/>
                <a:ea typeface="+mn-ea"/>
              </a:rPr>
              <a:t>。</a:t>
            </a:r>
          </a:p>
        </p:txBody>
      </p:sp>
      <p:graphicFrame>
        <p:nvGraphicFramePr>
          <p:cNvPr id="46" name="对象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1919855"/>
              </p:ext>
            </p:extLst>
          </p:nvPr>
        </p:nvGraphicFramePr>
        <p:xfrm>
          <a:off x="4476750" y="2622124"/>
          <a:ext cx="190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11" name="Equation" r:id="rId9" imgW="190335" imgH="317225" progId="Equation.DSMT4">
                  <p:embed/>
                </p:oleObj>
              </mc:Choice>
              <mc:Fallback>
                <p:oleObj name="Equation" r:id="rId9" imgW="190335" imgH="317225" progId="Equation.DSMT4">
                  <p:embed/>
                  <p:pic>
                    <p:nvPicPr>
                      <p:cNvPr id="0" name="Picture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0" y="2622124"/>
                        <a:ext cx="190500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对象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2484875"/>
              </p:ext>
            </p:extLst>
          </p:nvPr>
        </p:nvGraphicFramePr>
        <p:xfrm>
          <a:off x="5292080" y="828834"/>
          <a:ext cx="1606551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12" name="Equation" r:id="rId11" imgW="1498600" imgH="939800" progId="Equation.DSMT4">
                  <p:embed/>
                </p:oleObj>
              </mc:Choice>
              <mc:Fallback>
                <p:oleObj name="Equation" r:id="rId11" imgW="1498600" imgH="939800" progId="Equation.DSMT4">
                  <p:embed/>
                  <p:pic>
                    <p:nvPicPr>
                      <p:cNvPr id="0" name="Picture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080" y="828834"/>
                        <a:ext cx="1606551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对象 4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8714901"/>
              </p:ext>
            </p:extLst>
          </p:nvPr>
        </p:nvGraphicFramePr>
        <p:xfrm>
          <a:off x="6927850" y="828834"/>
          <a:ext cx="1389063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713" name="Equation" r:id="rId13" imgW="1295400" imgH="939800" progId="Equation.DSMT4">
                  <p:embed/>
                </p:oleObj>
              </mc:Choice>
              <mc:Fallback>
                <p:oleObj name="Equation" r:id="rId13" imgW="1295400" imgH="939800" progId="Equation.DSMT4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27850" y="828834"/>
                        <a:ext cx="1389063" cy="93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61EF71E-4F06-41BD-9CF4-A2DBF0158456}" type="datetime1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/34</a:t>
            </a:r>
            <a:endParaRPr lang="zh-CN" altLang="en-US" dirty="0"/>
          </a:p>
        </p:txBody>
      </p:sp>
      <p:sp>
        <p:nvSpPr>
          <p:cNvPr id="49" name="灯片编号占位符 4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27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3" grpId="0"/>
      <p:bldP spid="44" grpId="0"/>
      <p:bldP spid="4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3200" b="1" dirty="0">
                <a:latin typeface="黑体" pitchFamily="49" charset="-122"/>
                <a:ea typeface="黑体" pitchFamily="49" charset="-122"/>
              </a:rPr>
              <a:t>5.2  方阵的特征值和特征向量</a:t>
            </a:r>
            <a:endParaRPr lang="zh-CN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" name="副标题 6"/>
          <p:cNvSpPr txBox="1">
            <a:spLocks noChangeArrowheads="1"/>
          </p:cNvSpPr>
          <p:nvPr/>
        </p:nvSpPr>
        <p:spPr bwMode="auto">
          <a:xfrm>
            <a:off x="8461375" y="176213"/>
            <a:ext cx="503238" cy="541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4572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9144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3716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18288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2860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7432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2004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6576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pPr eaLnBrk="1" hangingPunct="1"/>
            <a:r>
              <a:rPr lang="zh-CN" altLang="en-US" sz="2800" b="1" dirty="0"/>
              <a:t>三</a:t>
            </a:r>
            <a:r>
              <a:rPr lang="zh-CN" sz="2800" b="1" dirty="0"/>
              <a:t>特征值和特征向量的</a:t>
            </a:r>
            <a:r>
              <a:rPr lang="zh-CN" altLang="en-US" sz="2800" b="1" dirty="0">
                <a:solidFill>
                  <a:srgbClr val="FF0000"/>
                </a:solidFill>
              </a:rPr>
              <a:t>性质</a:t>
            </a:r>
            <a:r>
              <a:rPr lang="zh-CN" sz="2800" b="1" dirty="0"/>
              <a:t>        </a:t>
            </a:r>
          </a:p>
          <a:p>
            <a:pPr eaLnBrk="1" hangingPunct="1"/>
            <a:endParaRPr lang="zh-CN" altLang="zh-CN" sz="2400" b="1" dirty="0"/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107690" y="980830"/>
            <a:ext cx="778063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sz="2600" b="1" dirty="0"/>
              <a:t>属于不同特征值的特征向量一定线性无关。</a:t>
            </a:r>
            <a:endParaRPr lang="zh-CN" alt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51519" y="260648"/>
            <a:ext cx="1440281" cy="50405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53102" y="260780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性质三</a:t>
            </a:r>
          </a:p>
        </p:txBody>
      </p:sp>
      <p:sp>
        <p:nvSpPr>
          <p:cNvPr id="30" name="矩形 29"/>
          <p:cNvSpPr/>
          <p:nvPr/>
        </p:nvSpPr>
        <p:spPr>
          <a:xfrm>
            <a:off x="323528" y="1628800"/>
            <a:ext cx="1440281" cy="50405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569639" y="1628932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解释</a:t>
            </a:r>
          </a:p>
        </p:txBody>
      </p:sp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4224990"/>
              </p:ext>
            </p:extLst>
          </p:nvPr>
        </p:nvGraphicFramePr>
        <p:xfrm>
          <a:off x="449684" y="2297113"/>
          <a:ext cx="5778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252" name="Equation" r:id="rId3" imgW="5778360" imgH="431640" progId="Equation.DSMT4">
                  <p:embed/>
                </p:oleObj>
              </mc:Choice>
              <mc:Fallback>
                <p:oleObj name="Equation" r:id="rId3" imgW="577836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684" y="2297113"/>
                        <a:ext cx="5778500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391740" y="2800224"/>
            <a:ext cx="7636644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600" b="1" dirty="0">
                <a:latin typeface="Times New Roman" pitchFamily="18" charset="0"/>
                <a:cs typeface="Times New Roman" pitchFamily="18" charset="0"/>
                <a:sym typeface="Symbol"/>
              </a:rPr>
              <a:t></a:t>
            </a:r>
            <a:r>
              <a:rPr lang="en-US" altLang="zh-CN" sz="2600" b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  <a:sym typeface="Symbol"/>
              </a:rPr>
              <a:t>，</a:t>
            </a:r>
            <a:r>
              <a:rPr lang="en-US" altLang="zh-CN" sz="2600" b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  <a:sym typeface="Symbol"/>
              </a:rPr>
              <a:t>，</a:t>
            </a:r>
            <a:r>
              <a:rPr lang="en-US" altLang="zh-CN" sz="2600" b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zh-CN" altLang="en-US" sz="2600" b="1" dirty="0">
                <a:sym typeface="Symbol"/>
              </a:rPr>
              <a:t>是特征值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zh-CN" altLang="en-US" sz="2600" b="1" dirty="0">
                <a:sym typeface="Symbol"/>
              </a:rPr>
              <a:t>的三个线性无关的特征向量</a:t>
            </a:r>
            <a:endParaRPr lang="zh-CN" altLang="en-US" sz="2600" b="1" dirty="0"/>
          </a:p>
        </p:txBody>
      </p:sp>
      <p:sp>
        <p:nvSpPr>
          <p:cNvPr id="34" name="TextBox 33"/>
          <p:cNvSpPr txBox="1">
            <a:spLocks noChangeArrowheads="1"/>
          </p:cNvSpPr>
          <p:nvPr/>
        </p:nvSpPr>
        <p:spPr bwMode="auto">
          <a:xfrm>
            <a:off x="395536" y="3316211"/>
            <a:ext cx="7636644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600" b="1" dirty="0">
                <a:latin typeface="Times New Roman" pitchFamily="18" charset="0"/>
                <a:cs typeface="Times New Roman" pitchFamily="18" charset="0"/>
                <a:sym typeface="Symbol"/>
              </a:rPr>
              <a:t></a:t>
            </a:r>
            <a:r>
              <a:rPr lang="en-US" altLang="zh-CN" sz="2600" b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4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  <a:sym typeface="Symbol"/>
              </a:rPr>
              <a:t>，</a:t>
            </a:r>
            <a:r>
              <a:rPr lang="en-US" altLang="zh-CN" sz="2600" b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5  </a:t>
            </a:r>
            <a:r>
              <a:rPr lang="zh-CN" altLang="en-US" sz="2600" b="1" dirty="0">
                <a:sym typeface="Symbol"/>
              </a:rPr>
              <a:t>是特征值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zh-CN" altLang="en-US" sz="2600" b="1" dirty="0">
                <a:sym typeface="Symbol"/>
              </a:rPr>
              <a:t>的两个线性无关的特征向量</a:t>
            </a:r>
            <a:endParaRPr lang="zh-CN" altLang="en-US" sz="2600" b="1" dirty="0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395536" y="4437112"/>
            <a:ext cx="763664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600" b="1" dirty="0">
                <a:sym typeface="Symbol"/>
              </a:rPr>
              <a:t>则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  <a:sym typeface="Symbol"/>
              </a:rPr>
              <a:t></a:t>
            </a:r>
            <a:r>
              <a:rPr lang="en-US" altLang="zh-CN" sz="2600" b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  <a:sym typeface="Symbol"/>
              </a:rPr>
              <a:t>，</a:t>
            </a:r>
            <a:r>
              <a:rPr lang="en-US" altLang="zh-CN" sz="2600" b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  <a:sym typeface="Symbol"/>
              </a:rPr>
              <a:t>，</a:t>
            </a:r>
            <a:r>
              <a:rPr lang="en-US" altLang="zh-CN" sz="2600" b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3 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  <a:sym typeface="Symbol"/>
              </a:rPr>
              <a:t>，</a:t>
            </a:r>
            <a:r>
              <a:rPr lang="en-US" altLang="zh-CN" sz="2600" b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4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  <a:sym typeface="Symbol"/>
              </a:rPr>
              <a:t>，</a:t>
            </a:r>
            <a:r>
              <a:rPr lang="en-US" altLang="zh-CN" sz="2600" b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5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  <a:sym typeface="Symbol"/>
              </a:rPr>
              <a:t>，</a:t>
            </a:r>
            <a:r>
              <a:rPr lang="en-US" altLang="zh-CN" sz="2600" b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6</a:t>
            </a:r>
            <a:r>
              <a:rPr lang="zh-CN" altLang="en-US" sz="2600" b="1" dirty="0" smtClean="0">
                <a:sym typeface="Symbol"/>
              </a:rPr>
              <a:t>线性无关</a:t>
            </a:r>
            <a:endParaRPr lang="zh-CN" altLang="en-US" sz="2600" b="1" dirty="0"/>
          </a:p>
        </p:txBody>
      </p:sp>
      <p:sp>
        <p:nvSpPr>
          <p:cNvPr id="37" name="TextBox 36"/>
          <p:cNvSpPr txBox="1">
            <a:spLocks noChangeArrowheads="1"/>
          </p:cNvSpPr>
          <p:nvPr/>
        </p:nvSpPr>
        <p:spPr bwMode="auto">
          <a:xfrm>
            <a:off x="463748" y="3861048"/>
            <a:ext cx="7636644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600" b="1" dirty="0">
                <a:latin typeface="Times New Roman" pitchFamily="18" charset="0"/>
                <a:cs typeface="Times New Roman" pitchFamily="18" charset="0"/>
                <a:sym typeface="Symbol"/>
              </a:rPr>
              <a:t></a:t>
            </a:r>
            <a:r>
              <a:rPr lang="en-US" altLang="zh-CN" sz="2600" b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6</a:t>
            </a:r>
            <a:r>
              <a:rPr lang="en-US" altLang="zh-CN" sz="2600" b="1" baseline="-25000" dirty="0" smtClean="0">
                <a:sym typeface="Symbol"/>
              </a:rPr>
              <a:t> </a:t>
            </a:r>
            <a:r>
              <a:rPr lang="zh-CN" altLang="en-US" sz="2600" b="1" dirty="0">
                <a:sym typeface="Symbol"/>
              </a:rPr>
              <a:t>是特征值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  <a:sym typeface="Symbol"/>
              </a:rPr>
              <a:t>5</a:t>
            </a:r>
            <a:r>
              <a:rPr lang="zh-CN" altLang="en-US" sz="2600" b="1" dirty="0" smtClean="0">
                <a:sym typeface="Symbol"/>
              </a:rPr>
              <a:t>的一个</a:t>
            </a:r>
            <a:r>
              <a:rPr lang="zh-CN" altLang="en-US" sz="2600" b="1" dirty="0">
                <a:sym typeface="Symbol"/>
              </a:rPr>
              <a:t>线性无关的特征向量</a:t>
            </a:r>
            <a:endParaRPr lang="zh-CN" altLang="en-US" sz="2600" b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93A956E-B535-45B6-AD22-41559314B4CC}" type="datetime1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/34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26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6" grpId="0"/>
      <p:bldP spid="3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3200" b="1" dirty="0">
                <a:latin typeface="黑体" pitchFamily="49" charset="-122"/>
                <a:ea typeface="黑体" pitchFamily="49" charset="-122"/>
              </a:rPr>
              <a:t>5.2  方阵的特征值和特征向量</a:t>
            </a:r>
            <a:endParaRPr lang="zh-CN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" name="副标题 6"/>
          <p:cNvSpPr txBox="1">
            <a:spLocks noChangeArrowheads="1"/>
          </p:cNvSpPr>
          <p:nvPr/>
        </p:nvSpPr>
        <p:spPr bwMode="auto">
          <a:xfrm>
            <a:off x="8461375" y="176213"/>
            <a:ext cx="503238" cy="541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4572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9144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3716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18288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2860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7432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2004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6576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pPr eaLnBrk="1" hangingPunct="1"/>
            <a:r>
              <a:rPr lang="zh-CN" altLang="en-US" sz="2800" b="1" dirty="0"/>
              <a:t>三</a:t>
            </a:r>
            <a:r>
              <a:rPr lang="zh-CN" sz="2800" b="1" dirty="0"/>
              <a:t>特征值和特征向量的</a:t>
            </a:r>
            <a:r>
              <a:rPr lang="zh-CN" altLang="en-US" sz="2800" b="1" dirty="0">
                <a:solidFill>
                  <a:srgbClr val="FF0000"/>
                </a:solidFill>
              </a:rPr>
              <a:t>性质</a:t>
            </a:r>
            <a:r>
              <a:rPr lang="zh-CN" sz="2800" b="1" dirty="0"/>
              <a:t>        </a:t>
            </a:r>
          </a:p>
          <a:p>
            <a:pPr eaLnBrk="1" hangingPunct="1"/>
            <a:endParaRPr lang="zh-CN" altLang="zh-CN" sz="2400" b="1" dirty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07690" y="980830"/>
            <a:ext cx="778063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sz="2600" b="1" dirty="0"/>
              <a:t>属于不同特征值的特征向量一定线性无关。</a:t>
            </a:r>
            <a:endParaRPr lang="zh-CN" alt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519" y="260648"/>
            <a:ext cx="1440281" cy="50405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53102" y="260780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性质三</a:t>
            </a:r>
          </a:p>
        </p:txBody>
      </p:sp>
      <p:sp>
        <p:nvSpPr>
          <p:cNvPr id="8" name="Text Box 29"/>
          <p:cNvSpPr txBox="1">
            <a:spLocks noChangeArrowheads="1"/>
          </p:cNvSpPr>
          <p:nvPr/>
        </p:nvSpPr>
        <p:spPr bwMode="auto">
          <a:xfrm>
            <a:off x="176211" y="2152041"/>
            <a:ext cx="8140049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600" b="1" dirty="0"/>
              <a:t>设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600" b="1" dirty="0"/>
              <a:t>，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600" b="1" dirty="0"/>
              <a:t>是 </a:t>
            </a:r>
            <a:r>
              <a:rPr lang="zh-CN" altLang="en-US" sz="2600" b="1" i="1" dirty="0">
                <a:latin typeface="Times New Roman" pitchFamily="18" charset="0"/>
              </a:rPr>
              <a:t>A </a:t>
            </a:r>
            <a:r>
              <a:rPr lang="zh-CN" altLang="en-US" sz="2600" b="1" dirty="0"/>
              <a:t>的互不相等的特征值 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en-US" altLang="zh-CN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800" dirty="0"/>
              <a:t>，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en-US" altLang="zh-CN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600" b="1" dirty="0"/>
              <a:t>的特征向量则 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+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="1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600" b="1" i="1" dirty="0" smtClean="0">
                <a:latin typeface="Times New Roman" pitchFamily="18" charset="0"/>
              </a:rPr>
              <a:t> </a:t>
            </a:r>
            <a:r>
              <a:rPr lang="zh-CN" altLang="en-US" sz="2600" b="1" dirty="0"/>
              <a:t>不是 </a:t>
            </a:r>
            <a:r>
              <a:rPr lang="zh-CN" altLang="en-US" sz="2600" b="1" i="1" dirty="0">
                <a:latin typeface="Times New Roman" pitchFamily="18" charset="0"/>
              </a:rPr>
              <a:t>A </a:t>
            </a:r>
            <a:r>
              <a:rPr lang="zh-CN" altLang="en-US" sz="2600" b="1" dirty="0"/>
              <a:t>的特征向量。</a:t>
            </a:r>
          </a:p>
        </p:txBody>
      </p:sp>
      <p:sp>
        <p:nvSpPr>
          <p:cNvPr id="9" name="矩形 8"/>
          <p:cNvSpPr/>
          <p:nvPr/>
        </p:nvSpPr>
        <p:spPr>
          <a:xfrm>
            <a:off x="323524" y="1537496"/>
            <a:ext cx="1440281" cy="50405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25107" y="1537628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性质四</a:t>
            </a:r>
          </a:p>
        </p:txBody>
      </p:sp>
      <p:sp>
        <p:nvSpPr>
          <p:cNvPr id="11" name="矩形 10"/>
          <p:cNvSpPr/>
          <p:nvPr/>
        </p:nvSpPr>
        <p:spPr>
          <a:xfrm>
            <a:off x="323528" y="3193578"/>
            <a:ext cx="1440281" cy="50405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95536" y="3193710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反证法</a:t>
            </a:r>
          </a:p>
        </p:txBody>
      </p:sp>
      <p:sp>
        <p:nvSpPr>
          <p:cNvPr id="13" name="矩形 12"/>
          <p:cNvSpPr/>
          <p:nvPr/>
        </p:nvSpPr>
        <p:spPr>
          <a:xfrm>
            <a:off x="467544" y="3860946"/>
            <a:ext cx="439248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因为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AX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1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=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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1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，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AX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2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=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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2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2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，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67543" y="4407393"/>
            <a:ext cx="74207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则有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A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X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1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+X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2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)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=</a:t>
            </a:r>
            <a:r>
              <a:rPr lang="zh-CN" altLang="en-US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1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1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+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2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2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1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+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zh-CN" altLang="en-US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2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63589" y="4911449"/>
            <a:ext cx="742077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（</a:t>
            </a:r>
            <a:r>
              <a:rPr lang="zh-CN" altLang="en-US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zh-CN" altLang="en-US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1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)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1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+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</a:t>
            </a:r>
            <a:r>
              <a:rPr lang="zh-CN" altLang="en-US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 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 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)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2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=0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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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，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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</a:t>
            </a:r>
            <a:r>
              <a:rPr lang="zh-CN" altLang="en-US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4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 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1560" y="5426060"/>
            <a:ext cx="35259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与已知矛盾</a:t>
            </a:r>
            <a:endParaRPr lang="zh-CN" altLang="en-US" sz="2800" b="1" dirty="0"/>
          </a:p>
        </p:txBody>
      </p:sp>
      <p:sp>
        <p:nvSpPr>
          <p:cNvPr id="17" name="矩形 16"/>
          <p:cNvSpPr/>
          <p:nvPr/>
        </p:nvSpPr>
        <p:spPr>
          <a:xfrm>
            <a:off x="1988096" y="3255367"/>
            <a:ext cx="41680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若 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A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X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1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+X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2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)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=</a:t>
            </a:r>
            <a:r>
              <a:rPr lang="zh-CN" altLang="en-US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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1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+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</a:t>
            </a:r>
            <a:r>
              <a:rPr lang="en-US" altLang="zh-CN" sz="2400" b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2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CBBEE1B-3598-404B-8B6E-6D023353E01B}" type="datetime1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/34</a:t>
            </a:r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79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0" grpId="0"/>
      <p:bldP spid="11" grpId="0" animBg="1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3200" b="1" dirty="0">
                <a:latin typeface="黑体" pitchFamily="49" charset="-122"/>
                <a:ea typeface="黑体" pitchFamily="49" charset="-122"/>
              </a:rPr>
              <a:t>5.2  方阵的特征值和特征向量</a:t>
            </a:r>
            <a:endParaRPr lang="zh-CN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9" name="副标题 6"/>
          <p:cNvSpPr txBox="1">
            <a:spLocks noChangeArrowheads="1"/>
          </p:cNvSpPr>
          <p:nvPr/>
        </p:nvSpPr>
        <p:spPr bwMode="auto">
          <a:xfrm>
            <a:off x="8461375" y="176213"/>
            <a:ext cx="503238" cy="541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4572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9144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3716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18288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2860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7432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2004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6576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pPr eaLnBrk="1" hangingPunct="1"/>
            <a:r>
              <a:rPr lang="zh-CN" altLang="en-US" sz="2800" b="1" dirty="0"/>
              <a:t>三</a:t>
            </a:r>
            <a:r>
              <a:rPr lang="zh-CN" sz="2800" b="1" dirty="0"/>
              <a:t>特征值和特征向量的</a:t>
            </a:r>
            <a:r>
              <a:rPr lang="zh-CN" altLang="en-US" sz="2800" b="1" dirty="0">
                <a:solidFill>
                  <a:srgbClr val="FF0000"/>
                </a:solidFill>
              </a:rPr>
              <a:t>性质</a:t>
            </a:r>
            <a:r>
              <a:rPr lang="zh-CN" sz="2800" b="1" dirty="0"/>
              <a:t>        </a:t>
            </a:r>
          </a:p>
          <a:p>
            <a:pPr eaLnBrk="1" hangingPunct="1"/>
            <a:endParaRPr lang="zh-CN" altLang="zh-CN" sz="2400" b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4BDDF22-4581-4B9F-AF56-992D90345C6F}" type="datetime1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/34</a:t>
            </a:r>
            <a:endParaRPr lang="zh-CN" altLang="en-US" dirty="0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32</a:t>
            </a:fld>
            <a:endParaRPr lang="zh-CN" altLang="en-US"/>
          </a:p>
        </p:txBody>
      </p:sp>
      <p:grpSp>
        <p:nvGrpSpPr>
          <p:cNvPr id="17" name="Group 33"/>
          <p:cNvGrpSpPr>
            <a:grpSpLocks/>
          </p:cNvGrpSpPr>
          <p:nvPr/>
        </p:nvGrpSpPr>
        <p:grpSpPr bwMode="auto">
          <a:xfrm>
            <a:off x="594910" y="1700808"/>
            <a:ext cx="7481888" cy="939800"/>
            <a:chOff x="0" y="10"/>
            <a:chExt cx="11784" cy="1480"/>
          </a:xfrm>
        </p:grpSpPr>
        <p:sp>
          <p:nvSpPr>
            <p:cNvPr id="18" name="Text Box 34"/>
            <p:cNvSpPr txBox="1">
              <a:spLocks noChangeArrowheads="1"/>
            </p:cNvSpPr>
            <p:nvPr/>
          </p:nvSpPr>
          <p:spPr bwMode="auto">
            <a:xfrm>
              <a:off x="0" y="228"/>
              <a:ext cx="11784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charset="0"/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r>
                <a:rPr lang="en-US" altLang="zh-CN" sz="2600" b="1" dirty="0" smtClean="0">
                  <a:latin typeface="Times New Roman" pitchFamily="18" charset="0"/>
                </a:rPr>
                <a:t>2</a:t>
              </a:r>
              <a:r>
                <a:rPr lang="zh-CN" altLang="en-US" sz="2600" b="1" dirty="0">
                  <a:latin typeface="宋体" pitchFamily="2" charset="-122"/>
                </a:rPr>
                <a:t>、</a:t>
              </a:r>
              <a:r>
                <a:rPr lang="zh-CN" altLang="en-US" sz="2600" b="1" dirty="0" smtClean="0">
                  <a:latin typeface="宋体" pitchFamily="2" charset="-122"/>
                </a:rPr>
                <a:t>  </a:t>
              </a:r>
              <a:r>
                <a:rPr lang="zh-CN" altLang="en-US" sz="2600" b="1" dirty="0" smtClean="0"/>
                <a:t>           </a:t>
              </a:r>
              <a:r>
                <a:rPr lang="zh-CN" altLang="en-US" sz="2600" b="1" dirty="0"/>
                <a:t>的特征值为 </a:t>
              </a:r>
              <a:r>
                <a:rPr lang="zh-CN" altLang="en-US" sz="2600" b="1" i="1" dirty="0">
                  <a:latin typeface="Times New Roman" pitchFamily="18" charset="0"/>
                </a:rPr>
                <a:t>A</a:t>
              </a:r>
              <a:r>
                <a:rPr lang="zh-CN" altLang="en-US" sz="2600" b="1" dirty="0"/>
                <a:t> 和 </a:t>
              </a:r>
              <a:r>
                <a:rPr lang="zh-CN" altLang="en-US" sz="2600" b="1" i="1" dirty="0">
                  <a:latin typeface="Times New Roman" pitchFamily="18" charset="0"/>
                </a:rPr>
                <a:t>B</a:t>
              </a:r>
              <a:r>
                <a:rPr lang="zh-CN" altLang="en-US" sz="2600" b="1" dirty="0"/>
                <a:t> 的特征值之并。</a:t>
              </a:r>
            </a:p>
          </p:txBody>
        </p:sp>
        <p:graphicFrame>
          <p:nvGraphicFramePr>
            <p:cNvPr id="19" name="Object 3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16191700"/>
                </p:ext>
              </p:extLst>
            </p:nvPr>
          </p:nvGraphicFramePr>
          <p:xfrm>
            <a:off x="1022" y="10"/>
            <a:ext cx="1840" cy="14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0125" name="Equation" r:id="rId3" imgW="1168400" imgH="939800" progId="Equation.DSMT4">
                    <p:embed/>
                  </p:oleObj>
                </mc:Choice>
                <mc:Fallback>
                  <p:oleObj name="Equation" r:id="rId3" imgW="1168400" imgH="93980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22" y="10"/>
                          <a:ext cx="1840" cy="148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" name="Object 3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27447463"/>
              </p:ext>
            </p:extLst>
          </p:nvPr>
        </p:nvGraphicFramePr>
        <p:xfrm>
          <a:off x="592138" y="2708275"/>
          <a:ext cx="73152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26" name="Equation" r:id="rId5" imgW="7315200" imgH="990360" progId="Equation.DSMT4">
                  <p:embed/>
                </p:oleObj>
              </mc:Choice>
              <mc:Fallback>
                <p:oleObj name="Equation" r:id="rId5" imgW="7315200" imgH="99036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138" y="2708275"/>
                        <a:ext cx="73152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251520" y="116632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黑体" pitchFamily="49" charset="-122"/>
                <a:ea typeface="黑体" pitchFamily="49" charset="-122"/>
              </a:rPr>
              <a:t>注意</a:t>
            </a:r>
            <a:endParaRPr lang="zh-CN" altLang="en-US" sz="2800" b="1" dirty="0">
              <a:solidFill>
                <a:srgbClr val="FF0000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2" name="Text Box 31"/>
          <p:cNvSpPr txBox="1">
            <a:spLocks noChangeArrowheads="1"/>
          </p:cNvSpPr>
          <p:nvPr/>
        </p:nvSpPr>
        <p:spPr bwMode="auto">
          <a:xfrm>
            <a:off x="-1" y="548680"/>
            <a:ext cx="799563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600" b="1" dirty="0">
                <a:latin typeface="Times New Roman" pitchFamily="18" charset="0"/>
              </a:rPr>
              <a:t>    </a:t>
            </a:r>
            <a:r>
              <a:rPr lang="zh-CN" altLang="en-US" sz="2600" b="1" dirty="0" smtClean="0">
                <a:latin typeface="Times New Roman" pitchFamily="18" charset="0"/>
              </a:rPr>
              <a:t> </a:t>
            </a:r>
            <a:r>
              <a:rPr lang="en-US" altLang="zh-CN" sz="2600" b="1" dirty="0" smtClean="0">
                <a:latin typeface="Times New Roman" pitchFamily="18" charset="0"/>
              </a:rPr>
              <a:t>1</a:t>
            </a:r>
            <a:r>
              <a:rPr lang="zh-CN" altLang="en-US" sz="2600" b="1" dirty="0" smtClean="0">
                <a:latin typeface="Times New Roman" pitchFamily="18" charset="0"/>
              </a:rPr>
              <a:t>、</a:t>
            </a:r>
            <a:r>
              <a:rPr lang="zh-CN" altLang="en-US" sz="2600" b="1" dirty="0" smtClean="0"/>
              <a:t> 方阵 </a:t>
            </a:r>
            <a:r>
              <a:rPr lang="zh-CN" altLang="en-US" sz="2600" b="1" i="1" dirty="0">
                <a:latin typeface="Times New Roman" pitchFamily="18" charset="0"/>
              </a:rPr>
              <a:t>A</a:t>
            </a:r>
            <a:r>
              <a:rPr lang="zh-CN" altLang="en-US" sz="2600" b="1" dirty="0" smtClean="0">
                <a:latin typeface="Times New Roman" pitchFamily="18" charset="0"/>
              </a:rPr>
              <a:t>与</a:t>
            </a:r>
            <a:r>
              <a:rPr lang="zh-CN" altLang="en-US" sz="2600" b="1" i="1" dirty="0" smtClean="0">
                <a:latin typeface="Times New Roman" pitchFamily="18" charset="0"/>
              </a:rPr>
              <a:t>A</a:t>
            </a:r>
            <a:r>
              <a:rPr lang="en-US" altLang="zh-CN" sz="2600" b="1" i="1" baseline="30000" dirty="0" smtClean="0">
                <a:latin typeface="Times New Roman" pitchFamily="18" charset="0"/>
              </a:rPr>
              <a:t>T</a:t>
            </a:r>
            <a:r>
              <a:rPr lang="zh-CN" altLang="en-US" sz="2600" b="1" dirty="0" smtClean="0">
                <a:latin typeface="Times New Roman" pitchFamily="18" charset="0"/>
              </a:rPr>
              <a:t>  的</a:t>
            </a:r>
            <a:r>
              <a:rPr lang="zh-CN" altLang="en-US" sz="2600" b="1" dirty="0">
                <a:latin typeface="Times New Roman" pitchFamily="18" charset="0"/>
              </a:rPr>
              <a:t>特征值相同，特征向量未必相同。</a:t>
            </a:r>
          </a:p>
        </p:txBody>
      </p:sp>
      <p:graphicFrame>
        <p:nvGraphicFramePr>
          <p:cNvPr id="23" name="对象 2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7221494"/>
              </p:ext>
            </p:extLst>
          </p:nvPr>
        </p:nvGraphicFramePr>
        <p:xfrm>
          <a:off x="755576" y="1113379"/>
          <a:ext cx="6756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27" name="Equation" r:id="rId7" imgW="6756120" imgH="431640" progId="Equation.DSMT4">
                  <p:embed/>
                </p:oleObj>
              </mc:Choice>
              <mc:Fallback>
                <p:oleObj name="Equation" r:id="rId7" imgW="6756120" imgH="43164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576" y="1113379"/>
                        <a:ext cx="6756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 Box 37"/>
          <p:cNvSpPr txBox="1">
            <a:spLocks noChangeArrowheads="1"/>
          </p:cNvSpPr>
          <p:nvPr/>
        </p:nvSpPr>
        <p:spPr bwMode="auto">
          <a:xfrm>
            <a:off x="546496" y="4936405"/>
            <a:ext cx="748188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600" b="1" dirty="0" smtClean="0">
                <a:latin typeface="Times New Roman" pitchFamily="18" charset="0"/>
              </a:rPr>
              <a:t>3</a:t>
            </a:r>
            <a:r>
              <a:rPr lang="zh-CN" altLang="en-US" sz="2600" b="1" dirty="0">
                <a:latin typeface="Times New Roman" pitchFamily="18" charset="0"/>
              </a:rPr>
              <a:t>、</a:t>
            </a:r>
            <a:r>
              <a:rPr lang="zh-CN" altLang="en-US" sz="2600" b="1" dirty="0" smtClean="0">
                <a:latin typeface="Times New Roman" pitchFamily="18" charset="0"/>
              </a:rPr>
              <a:t> </a:t>
            </a:r>
            <a:r>
              <a:rPr lang="zh-CN" altLang="en-US" sz="2600" b="1" i="1" dirty="0" smtClean="0">
                <a:latin typeface="Times New Roman" pitchFamily="18" charset="0"/>
              </a:rPr>
              <a:t>k</a:t>
            </a:r>
            <a:r>
              <a:rPr lang="zh-CN" altLang="en-US" sz="2600" b="1" dirty="0">
                <a:latin typeface="Times New Roman" pitchFamily="18" charset="0"/>
              </a:rPr>
              <a:t>重特征值</a:t>
            </a:r>
            <a:r>
              <a:rPr lang="zh-CN" altLang="en-US" sz="2600" b="1" dirty="0" smtClean="0">
                <a:latin typeface="Times New Roman" pitchFamily="18" charset="0"/>
              </a:rPr>
              <a:t>，最</a:t>
            </a:r>
            <a:r>
              <a:rPr lang="zh-CN" altLang="en-US" sz="2600" b="1" dirty="0">
                <a:latin typeface="Times New Roman" pitchFamily="18" charset="0"/>
              </a:rPr>
              <a:t>多</a:t>
            </a:r>
            <a:r>
              <a:rPr lang="zh-CN" altLang="en-US" sz="2600" b="1" dirty="0" smtClean="0">
                <a:latin typeface="Times New Roman" pitchFamily="18" charset="0"/>
              </a:rPr>
              <a:t>存在</a:t>
            </a:r>
            <a:r>
              <a:rPr lang="zh-CN" altLang="en-US" sz="2600" b="1" i="1" dirty="0">
                <a:latin typeface="Times New Roman" pitchFamily="18" charset="0"/>
              </a:rPr>
              <a:t>k</a:t>
            </a:r>
            <a:r>
              <a:rPr lang="zh-CN" altLang="en-US" sz="2600" b="1" dirty="0" smtClean="0">
                <a:latin typeface="Times New Roman" pitchFamily="18" charset="0"/>
              </a:rPr>
              <a:t>个线性无关的特征向量。</a:t>
            </a:r>
            <a:endParaRPr lang="zh-CN" altLang="en-US" sz="2600" b="1" dirty="0">
              <a:latin typeface="Times New Roman" pitchFamily="18" charset="0"/>
            </a:endParaRPr>
          </a:p>
        </p:txBody>
      </p:sp>
      <p:sp>
        <p:nvSpPr>
          <p:cNvPr id="25" name="Text Box 34"/>
          <p:cNvSpPr txBox="1">
            <a:spLocks noChangeArrowheads="1"/>
          </p:cNvSpPr>
          <p:nvPr/>
        </p:nvSpPr>
        <p:spPr bwMode="auto">
          <a:xfrm>
            <a:off x="107504" y="3872661"/>
            <a:ext cx="796929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600" b="1" dirty="0" smtClean="0">
                <a:latin typeface="Times New Roman" pitchFamily="18" charset="0"/>
              </a:rPr>
              <a:t>如二阶矩阵</a:t>
            </a:r>
            <a:r>
              <a:rPr lang="zh-CN" altLang="en-US" sz="2600" b="1" dirty="0" smtClean="0"/>
              <a:t> </a:t>
            </a:r>
            <a:r>
              <a:rPr lang="zh-CN" altLang="en-US" sz="2600" b="1" i="1" dirty="0">
                <a:latin typeface="Times New Roman" pitchFamily="18" charset="0"/>
              </a:rPr>
              <a:t>A</a:t>
            </a:r>
            <a:r>
              <a:rPr lang="zh-CN" altLang="en-US" sz="2600" b="1" dirty="0"/>
              <a:t> </a:t>
            </a:r>
            <a:r>
              <a:rPr lang="zh-CN" altLang="en-US" sz="2600" b="1" dirty="0" smtClean="0"/>
              <a:t>的特征值为</a:t>
            </a:r>
            <a:r>
              <a:rPr lang="en-US" altLang="zh-CN" sz="2600" b="1" dirty="0" smtClean="0"/>
              <a:t>1</a:t>
            </a:r>
            <a:r>
              <a:rPr lang="en-US" altLang="zh-CN" sz="2600" b="1" dirty="0"/>
              <a:t>,</a:t>
            </a:r>
            <a:r>
              <a:rPr lang="en-US" altLang="zh-CN" sz="2600" b="1" dirty="0" smtClean="0"/>
              <a:t>2</a:t>
            </a:r>
            <a:r>
              <a:rPr lang="zh-CN" altLang="en-US" sz="2600" b="1" dirty="0" smtClean="0"/>
              <a:t>，三阶矩阵</a:t>
            </a:r>
            <a:r>
              <a:rPr lang="zh-CN" altLang="en-US" sz="2600" b="1" i="1" dirty="0" smtClean="0">
                <a:latin typeface="Times New Roman" pitchFamily="18" charset="0"/>
              </a:rPr>
              <a:t> </a:t>
            </a:r>
            <a:r>
              <a:rPr lang="zh-CN" altLang="en-US" sz="2600" b="1" i="1" dirty="0">
                <a:latin typeface="Times New Roman" pitchFamily="18" charset="0"/>
              </a:rPr>
              <a:t>B</a:t>
            </a:r>
            <a:r>
              <a:rPr lang="zh-CN" altLang="en-US" sz="2600" b="1" dirty="0"/>
              <a:t> 的</a:t>
            </a:r>
            <a:r>
              <a:rPr lang="zh-CN" altLang="en-US" sz="2600" b="1" dirty="0" smtClean="0"/>
              <a:t>特征值</a:t>
            </a:r>
            <a:endParaRPr lang="zh-CN" altLang="en-US" sz="2600" b="1" dirty="0"/>
          </a:p>
        </p:txBody>
      </p:sp>
      <p:sp>
        <p:nvSpPr>
          <p:cNvPr id="26" name="Text Box 34"/>
          <p:cNvSpPr txBox="1">
            <a:spLocks noChangeArrowheads="1"/>
          </p:cNvSpPr>
          <p:nvPr/>
        </p:nvSpPr>
        <p:spPr bwMode="auto">
          <a:xfrm>
            <a:off x="539552" y="4360341"/>
            <a:ext cx="748188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zh-CN" altLang="en-US" sz="2600" b="1" dirty="0" smtClean="0"/>
              <a:t>为</a:t>
            </a:r>
            <a:r>
              <a:rPr lang="en-US" altLang="zh-CN" sz="2600" b="1" dirty="0" smtClean="0"/>
              <a:t>1,3</a:t>
            </a:r>
            <a:r>
              <a:rPr lang="en-US" altLang="zh-CN" sz="2600" b="1" dirty="0"/>
              <a:t>,</a:t>
            </a:r>
            <a:r>
              <a:rPr lang="zh-CN" altLang="en-US" sz="2600" b="1" dirty="0" smtClean="0">
                <a:sym typeface="Symbol"/>
              </a:rPr>
              <a:t></a:t>
            </a:r>
            <a:r>
              <a:rPr lang="en-US" altLang="zh-CN" sz="2600" b="1" dirty="0" smtClean="0">
                <a:sym typeface="Symbol"/>
              </a:rPr>
              <a:t>1</a:t>
            </a:r>
            <a:r>
              <a:rPr lang="zh-CN" altLang="en-US" sz="2600" b="1" dirty="0" smtClean="0">
                <a:sym typeface="Symbol"/>
              </a:rPr>
              <a:t>，则</a:t>
            </a:r>
            <a:r>
              <a:rPr lang="en-US" altLang="zh-CN" sz="2600" b="1" dirty="0" err="1" smtClean="0">
                <a:latin typeface="Times New Roman" pitchFamily="18" charset="0"/>
                <a:cs typeface="Times New Roman" pitchFamily="18" charset="0"/>
                <a:sym typeface="Symbol"/>
              </a:rPr>
              <a:t>diag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  <a:r>
              <a:rPr lang="zh-CN" altLang="en-US" sz="2600" b="1" dirty="0" smtClean="0">
                <a:sym typeface="Symbol"/>
              </a:rPr>
              <a:t>的特征值为</a:t>
            </a:r>
            <a:r>
              <a:rPr lang="en-US" altLang="zh-CN" sz="2600" b="1" dirty="0" smtClean="0">
                <a:sym typeface="Symbol"/>
              </a:rPr>
              <a:t>1,2,1,3,</a:t>
            </a:r>
            <a:r>
              <a:rPr lang="zh-CN" altLang="en-US" sz="2600" b="1" dirty="0">
                <a:sym typeface="Symbol"/>
              </a:rPr>
              <a:t> </a:t>
            </a:r>
            <a:r>
              <a:rPr lang="en-US" altLang="zh-CN" sz="2600" b="1" dirty="0">
                <a:sym typeface="Symbol"/>
              </a:rPr>
              <a:t>1 </a:t>
            </a:r>
            <a:r>
              <a:rPr lang="zh-CN" altLang="en-US" sz="2600" b="1" dirty="0" smtClean="0"/>
              <a:t>。</a:t>
            </a:r>
            <a:endParaRPr lang="zh-CN" altLang="en-US" sz="2600" b="1" dirty="0"/>
          </a:p>
        </p:txBody>
      </p:sp>
      <p:sp>
        <p:nvSpPr>
          <p:cNvPr id="27" name="Text Box 37"/>
          <p:cNvSpPr txBox="1">
            <a:spLocks noChangeArrowheads="1"/>
          </p:cNvSpPr>
          <p:nvPr/>
        </p:nvSpPr>
        <p:spPr bwMode="auto">
          <a:xfrm>
            <a:off x="467544" y="5456837"/>
            <a:ext cx="748188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charset="0"/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r>
              <a:rPr lang="en-US" altLang="zh-CN" sz="2600" b="1" dirty="0">
                <a:latin typeface="Times New Roman" pitchFamily="18" charset="0"/>
              </a:rPr>
              <a:t>1</a:t>
            </a:r>
            <a:r>
              <a:rPr lang="zh-CN" altLang="en-US" sz="2600" b="1" dirty="0" smtClean="0">
                <a:latin typeface="Times New Roman" pitchFamily="18" charset="0"/>
              </a:rPr>
              <a:t>重</a:t>
            </a:r>
            <a:r>
              <a:rPr lang="zh-CN" altLang="en-US" sz="2600" b="1" dirty="0">
                <a:latin typeface="Times New Roman" pitchFamily="18" charset="0"/>
              </a:rPr>
              <a:t>特征值</a:t>
            </a:r>
            <a:r>
              <a:rPr lang="zh-CN" altLang="en-US" sz="2600" b="1" dirty="0" smtClean="0">
                <a:latin typeface="Times New Roman" pitchFamily="18" charset="0"/>
              </a:rPr>
              <a:t>，有且仅有</a:t>
            </a:r>
            <a:r>
              <a:rPr lang="en-US" altLang="zh-CN" sz="2600" b="1" dirty="0" smtClean="0">
                <a:latin typeface="Times New Roman" pitchFamily="18" charset="0"/>
              </a:rPr>
              <a:t>1</a:t>
            </a:r>
            <a:r>
              <a:rPr lang="zh-CN" altLang="en-US" sz="2600" b="1" dirty="0" smtClean="0">
                <a:latin typeface="Times New Roman" pitchFamily="18" charset="0"/>
              </a:rPr>
              <a:t>个线性无关的特征向量。</a:t>
            </a:r>
            <a:endParaRPr lang="zh-CN" altLang="en-US" sz="2600" b="1" dirty="0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4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4" grpId="0"/>
      <p:bldP spid="25" grpId="0"/>
      <p:bldP spid="26" grpId="0"/>
      <p:bldP spid="2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3200" b="1" dirty="0">
                <a:latin typeface="黑体" pitchFamily="49" charset="-122"/>
                <a:ea typeface="黑体" pitchFamily="49" charset="-122"/>
              </a:rPr>
              <a:t>5.2  方阵的特征值和特征向量</a:t>
            </a:r>
            <a:endParaRPr lang="zh-CN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4" name="Text Box 4"/>
          <p:cNvSpPr>
            <a:spLocks noChangeArrowheads="1"/>
          </p:cNvSpPr>
          <p:nvPr/>
        </p:nvSpPr>
        <p:spPr bwMode="auto">
          <a:xfrm>
            <a:off x="827088" y="476250"/>
            <a:ext cx="44656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graphicFrame>
        <p:nvGraphicFramePr>
          <p:cNvPr id="5" name="图示 4"/>
          <p:cNvGraphicFramePr/>
          <p:nvPr>
            <p:extLst>
              <p:ext uri="{D42A27DB-BD31-4B8C-83A1-F6EECF244321}">
                <p14:modId xmlns:p14="http://schemas.microsoft.com/office/powerpoint/2010/main" val="2148558853"/>
              </p:ext>
            </p:extLst>
          </p:nvPr>
        </p:nvGraphicFramePr>
        <p:xfrm>
          <a:off x="648809" y="692810"/>
          <a:ext cx="6768469" cy="4063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1475785" y="180157"/>
            <a:ext cx="5328370" cy="1944135"/>
            <a:chOff x="1475785" y="180157"/>
            <a:chExt cx="5328370" cy="1944135"/>
          </a:xfrm>
        </p:grpSpPr>
        <p:sp>
          <p:nvSpPr>
            <p:cNvPr id="8" name="圆角矩形 7"/>
            <p:cNvSpPr/>
            <p:nvPr/>
          </p:nvSpPr>
          <p:spPr bwMode="auto">
            <a:xfrm>
              <a:off x="1475785" y="180157"/>
              <a:ext cx="5328370" cy="1944135"/>
            </a:xfrm>
            <a:prstGeom prst="roundRect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kumimoji="0" lang="zh-CN" alt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宋体" pitchFamily="2" charset="-122"/>
                </a:rPr>
                <a:t>设                      </a:t>
              </a:r>
              <a:r>
                <a:rPr lang="zh-CN" altLang="en-US" dirty="0">
                  <a:solidFill>
                    <a:srgbClr val="000000"/>
                  </a:solidFill>
                  <a:sym typeface="宋体" pitchFamily="2" charset="-122"/>
                </a:rPr>
                <a:t>为</a:t>
              </a:r>
              <a:r>
                <a:rPr lang="en-US" altLang="zh-CN" i="1" dirty="0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n</a:t>
              </a:r>
              <a:r>
                <a:rPr lang="zh-CN" altLang="en-US" dirty="0">
                  <a:solidFill>
                    <a:srgbClr val="000000"/>
                  </a:solidFill>
                  <a:sym typeface="宋体" pitchFamily="2" charset="-122"/>
                </a:rPr>
                <a:t>阶方阵</a:t>
              </a:r>
              <a:r>
                <a:rPr lang="en-US" altLang="zh-CN" i="1" dirty="0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A</a:t>
              </a:r>
              <a:r>
                <a:rPr lang="zh-CN" altLang="en-US" dirty="0">
                  <a:solidFill>
                    <a:srgbClr val="000000"/>
                  </a:solidFill>
                  <a:sym typeface="宋体" pitchFamily="2" charset="-122"/>
                </a:rPr>
                <a:t>的全部特征值，则</a:t>
              </a:r>
            </a:p>
          </p:txBody>
        </p:sp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83220" y="332744"/>
              <a:ext cx="1394175" cy="3600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对象 6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9795" y="715438"/>
              <a:ext cx="4896340" cy="3373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对象 9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19795" y="1124840"/>
              <a:ext cx="1585595" cy="373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" name="流程图: 可选过程 11"/>
          <p:cNvSpPr/>
          <p:nvPr/>
        </p:nvSpPr>
        <p:spPr bwMode="auto">
          <a:xfrm>
            <a:off x="539720" y="1945915"/>
            <a:ext cx="2304159" cy="3240225"/>
          </a:xfrm>
          <a:prstGeom prst="flowChartAlternateProcess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设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dirty="0"/>
              <a:t>，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dirty="0"/>
              <a:t>是 </a:t>
            </a:r>
            <a:r>
              <a:rPr lang="zh-CN" altLang="en-US" i="1" dirty="0">
                <a:latin typeface="Times New Roman" pitchFamily="18" charset="0"/>
              </a:rPr>
              <a:t>A </a:t>
            </a:r>
            <a:r>
              <a:rPr lang="zh-CN" altLang="en-US" dirty="0"/>
              <a:t>的互不相等的特征值 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dirty="0"/>
              <a:t>，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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dirty="0"/>
              <a:t>的特征向量则 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1 </a:t>
            </a:r>
            <a:r>
              <a:rPr lang="zh-CN" altLang="en-US" dirty="0"/>
              <a:t>＋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 X</a:t>
            </a:r>
            <a:r>
              <a:rPr lang="en-US" altLang="zh-CN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i="1" dirty="0">
                <a:latin typeface="Times New Roman" pitchFamily="18" charset="0"/>
              </a:rPr>
              <a:t> </a:t>
            </a:r>
            <a:r>
              <a:rPr lang="zh-CN" altLang="en-US" dirty="0"/>
              <a:t>不是 </a:t>
            </a:r>
            <a:r>
              <a:rPr lang="zh-CN" altLang="en-US" i="1" dirty="0">
                <a:latin typeface="Times New Roman" pitchFamily="18" charset="0"/>
              </a:rPr>
              <a:t>A </a:t>
            </a:r>
            <a:r>
              <a:rPr lang="zh-CN" altLang="en-US" dirty="0"/>
              <a:t>的特征向量。</a:t>
            </a:r>
          </a:p>
        </p:txBody>
      </p:sp>
      <p:sp>
        <p:nvSpPr>
          <p:cNvPr id="13" name="流程图: 可选过程 12"/>
          <p:cNvSpPr/>
          <p:nvPr/>
        </p:nvSpPr>
        <p:spPr bwMode="auto">
          <a:xfrm>
            <a:off x="4629116" y="1484865"/>
            <a:ext cx="3618881" cy="2736190"/>
          </a:xfrm>
          <a:prstGeom prst="flowChartAlternateProcess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>
                <a:solidFill>
                  <a:srgbClr val="000000"/>
                </a:solidFill>
              </a:rPr>
              <a:t>设 </a:t>
            </a:r>
            <a:r>
              <a:rPr lang="zh-CN" altLang="en-US" dirty="0">
                <a:solidFill>
                  <a:srgbClr val="000000"/>
                </a:solidFill>
                <a:sym typeface="Symbol" pitchFamily="18" charset="2"/>
              </a:rPr>
              <a:t> 是 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A 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的</a:t>
            </a:r>
            <a:r>
              <a:rPr lang="zh-CN" altLang="zh-CN" dirty="0">
                <a:solidFill>
                  <a:srgbClr val="000000"/>
                </a:solidFill>
              </a:rPr>
              <a:t>特征值，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zh-CN" altLang="en-US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是</a:t>
            </a:r>
            <a:r>
              <a:rPr lang="zh-CN" altLang="zh-CN" dirty="0">
                <a:solidFill>
                  <a:srgbClr val="000000"/>
                </a:solidFill>
              </a:rPr>
              <a:t>对应的特征向量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zh-CN" altLang="zh-CN" dirty="0">
                <a:solidFill>
                  <a:srgbClr val="000000"/>
                </a:solidFill>
              </a:rPr>
              <a:t>则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 </a:t>
            </a:r>
            <a:r>
              <a:rPr lang="en-US" altLang="zh-CN" dirty="0">
                <a:solidFill>
                  <a:srgbClr val="000000"/>
                </a:solidFill>
                <a:latin typeface="宋体"/>
                <a:ea typeface="宋体"/>
                <a:cs typeface="Times New Roman" pitchFamily="18" charset="0"/>
                <a:sym typeface="Symbol"/>
              </a:rPr>
              <a:t>,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a+b </a:t>
            </a:r>
            <a:r>
              <a:rPr lang="en-US" altLang="zh-CN" dirty="0">
                <a:solidFill>
                  <a:srgbClr val="000000"/>
                </a:solidFill>
                <a:latin typeface="宋体"/>
                <a:ea typeface="宋体"/>
                <a:cs typeface="Times New Roman" pitchFamily="18" charset="0"/>
                <a:sym typeface="Symbol"/>
              </a:rPr>
              <a:t>, </a:t>
            </a:r>
            <a:r>
              <a:rPr lang="en-US" altLang="zh-CN" i="1" dirty="0">
                <a:sym typeface="Symbol"/>
              </a:rPr>
              <a:t></a:t>
            </a:r>
            <a:r>
              <a:rPr lang="en-US" altLang="zh-CN" i="1" baseline="30000" dirty="0"/>
              <a:t>m</a:t>
            </a:r>
            <a:r>
              <a:rPr lang="en-US" altLang="zh-CN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 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1/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  <a:sym typeface="Symbol"/>
              </a:rPr>
              <a:t> </a:t>
            </a:r>
            <a:r>
              <a:rPr lang="zh-CN" altLang="en-US" dirty="0">
                <a:sym typeface="Symbol"/>
              </a:rPr>
              <a:t>，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|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|/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zh-CN" altLang="en-US" dirty="0">
                <a:sym typeface="Symbol"/>
              </a:rPr>
              <a:t> </a:t>
            </a:r>
            <a:r>
              <a:rPr lang="en-US" altLang="zh-CN" dirty="0">
                <a:sym typeface="Symbol"/>
              </a:rPr>
              <a:t>,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en-US" altLang="zh-CN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zh-CN" altLang="zh-CN" dirty="0">
                <a:latin typeface="+mn-ea"/>
                <a:cs typeface="Times New Roman" pitchFamily="18" charset="0"/>
              </a:rPr>
              <a:t>，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zh-CN" altLang="zh-CN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分别</a:t>
            </a:r>
            <a:r>
              <a:rPr lang="zh-CN" altLang="en-US" dirty="0">
                <a:solidFill>
                  <a:srgbClr val="000000"/>
                </a:solidFill>
              </a:rPr>
              <a:t>是 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kA</a:t>
            </a:r>
            <a:r>
              <a:rPr lang="zh-CN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aA</a:t>
            </a:r>
            <a:r>
              <a:rPr lang="zh-CN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</a:t>
            </a:r>
            <a:r>
              <a:rPr lang="en-US" altLang="zh-CN" dirty="0" smtClean="0">
                <a:latin typeface="+mn-ea"/>
                <a:cs typeface="Times New Roman" pitchFamily="18" charset="0"/>
              </a:rPr>
              <a:t>,</a:t>
            </a:r>
            <a:r>
              <a:rPr lang="en-US" altLang="zh-CN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－</a:t>
            </a:r>
            <a:r>
              <a:rPr lang="en-US" altLang="zh-CN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A*</a:t>
            </a:r>
            <a:r>
              <a:rPr lang="zh-CN" altLang="zh-CN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aA</a:t>
            </a:r>
            <a:r>
              <a:rPr lang="en-US" altLang="zh-CN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bA</a:t>
            </a:r>
            <a:r>
              <a:rPr lang="zh-CN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＋</a:t>
            </a:r>
            <a:r>
              <a:rPr lang="en-US" altLang="zh-CN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cE</a:t>
            </a:r>
            <a:r>
              <a:rPr lang="zh-CN" altLang="en-US" dirty="0">
                <a:solidFill>
                  <a:srgbClr val="000000"/>
                </a:solidFill>
              </a:rPr>
              <a:t>，</a:t>
            </a:r>
            <a:r>
              <a:rPr lang="en-US" altLang="zh-CN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zh-CN" altLang="en-US" dirty="0"/>
              <a:t>的特征值，对应的特征向量不变。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宋体" pitchFamily="2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2699870" y="3573010"/>
            <a:ext cx="5400376" cy="2110399"/>
            <a:chOff x="2957882" y="3573010"/>
            <a:chExt cx="5402034" cy="2164725"/>
          </a:xfrm>
        </p:grpSpPr>
        <p:sp>
          <p:nvSpPr>
            <p:cNvPr id="15" name="流程图: 可选过程 14"/>
            <p:cNvSpPr/>
            <p:nvPr/>
          </p:nvSpPr>
          <p:spPr bwMode="auto">
            <a:xfrm>
              <a:off x="2957882" y="3573010"/>
              <a:ext cx="5397787" cy="2164725"/>
            </a:xfrm>
            <a:prstGeom prst="flowChartAlternateProcess">
              <a:avLst/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>
                <a:lnSpc>
                  <a:spcPct val="150000"/>
                </a:lnSpc>
              </a:pPr>
              <a:r>
                <a:rPr lang="zh-CN" altLang="zh-CN" dirty="0"/>
                <a:t>属于不同特征值的特征向量一定线性无关。</a:t>
              </a:r>
              <a:endParaRPr lang="en-US" altLang="zh-CN" dirty="0"/>
            </a:p>
            <a:p>
              <a:pPr>
                <a:lnSpc>
                  <a:spcPct val="150000"/>
                </a:lnSpc>
              </a:pP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若                        是 </a:t>
              </a:r>
              <a:r>
                <a:rPr lang="en-US" altLang="zh-CN" i="1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zh-CN" altLang="en-US" dirty="0">
                  <a:latin typeface="Times New Roman" pitchFamily="18" charset="0"/>
                  <a:cs typeface="Times New Roman" pitchFamily="18" charset="0"/>
                </a:rPr>
                <a:t>的</a:t>
              </a:r>
              <a:r>
                <a:rPr lang="zh-CN" altLang="zh-CN" dirty="0"/>
                <a:t>相异特征值，则</a:t>
              </a:r>
              <a:r>
                <a:rPr lang="en-US" altLang="zh-CN" dirty="0"/>
                <a:t>                   </a:t>
              </a:r>
              <a:r>
                <a:rPr lang="zh-CN" altLang="en-US" dirty="0"/>
                <a:t>分别</a:t>
              </a:r>
              <a:r>
                <a:rPr lang="zh-CN" altLang="zh-CN" dirty="0"/>
                <a:t>对应的线性无关的特征向量合起来还是无关的</a:t>
              </a:r>
              <a:r>
                <a:rPr lang="zh-CN" altLang="en-US" dirty="0"/>
                <a:t>。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itchFamily="34" charset="0"/>
                <a:buNone/>
                <a:tabLst/>
              </a:pPr>
              <a:endParaRPr kumimoji="0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宋体" pitchFamily="2" charset="-122"/>
              </a:endParaRPr>
            </a:p>
          </p:txBody>
        </p:sp>
        <p:graphicFrame>
          <p:nvGraphicFramePr>
            <p:cNvPr id="16" name="对象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57123288"/>
                </p:ext>
              </p:extLst>
            </p:nvPr>
          </p:nvGraphicFramePr>
          <p:xfrm>
            <a:off x="3334812" y="4161580"/>
            <a:ext cx="1351721" cy="419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736" name="Equation" r:id="rId11" imgW="736600" imgH="228600" progId="Equation.DSMT4">
                    <p:embed/>
                  </p:oleObj>
                </mc:Choice>
                <mc:Fallback>
                  <p:oleObj name="Equation" r:id="rId11" imgW="736600" imgH="228600" progId="Equation.DSMT4">
                    <p:embed/>
                    <p:pic>
                      <p:nvPicPr>
                        <p:cNvPr id="0" name="Picture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34812" y="4161580"/>
                          <a:ext cx="1351721" cy="419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48371882"/>
                </p:ext>
              </p:extLst>
            </p:nvPr>
          </p:nvGraphicFramePr>
          <p:xfrm>
            <a:off x="7008954" y="4186343"/>
            <a:ext cx="1350962" cy="4206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737" name="Equation" r:id="rId13" imgW="736600" imgH="228600" progId="Equation.DSMT4">
                    <p:embed/>
                  </p:oleObj>
                </mc:Choice>
                <mc:Fallback>
                  <p:oleObj name="Equation" r:id="rId13" imgW="736600" imgH="228600" progId="Equation.DSMT4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08954" y="4186343"/>
                          <a:ext cx="1350962" cy="42068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" name="副标题 2"/>
          <p:cNvSpPr txBox="1">
            <a:spLocks noChangeArrowheads="1"/>
          </p:cNvSpPr>
          <p:nvPr/>
        </p:nvSpPr>
        <p:spPr bwMode="auto">
          <a:xfrm>
            <a:off x="8461375" y="260350"/>
            <a:ext cx="504825" cy="541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Calibri" pitchFamily="34" charset="0"/>
              </a:defRPr>
            </a:lvl1pPr>
            <a:lvl2pPr marL="4572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2pPr>
            <a:lvl3pPr marL="9144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3pPr>
            <a:lvl4pPr marL="13716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4pPr>
            <a:lvl5pPr marL="1828800" indent="0" algn="ctr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5pPr>
            <a:lvl6pPr marL="22860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6pPr>
            <a:lvl7pPr marL="27432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7pPr>
            <a:lvl8pPr marL="32004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8pPr>
            <a:lvl9pPr marL="3657600" indent="0" algn="ctr" defTabSz="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  <a:ea typeface="+mn-ea"/>
                <a:sym typeface="Calibri" pitchFamily="34" charset="0"/>
              </a:defRPr>
            </a:lvl9pPr>
          </a:lstStyle>
          <a:p>
            <a:pPr eaLnBrk="1" hangingPunct="1"/>
            <a:r>
              <a:rPr lang="zh-CN" altLang="en-US" sz="3800" b="1" dirty="0"/>
              <a:t>性</a:t>
            </a:r>
            <a:endParaRPr lang="en-US" altLang="zh-CN" sz="3800" b="1" dirty="0"/>
          </a:p>
          <a:p>
            <a:pPr eaLnBrk="1" hangingPunct="1"/>
            <a:endParaRPr lang="en-US" altLang="zh-CN" sz="3800" b="1" dirty="0"/>
          </a:p>
          <a:p>
            <a:pPr eaLnBrk="1" hangingPunct="1"/>
            <a:r>
              <a:rPr lang="zh-CN" altLang="en-US" sz="3800" b="1" dirty="0"/>
              <a:t>质</a:t>
            </a:r>
            <a:endParaRPr lang="en-US" altLang="zh-CN" sz="3800" b="1" dirty="0"/>
          </a:p>
          <a:p>
            <a:pPr eaLnBrk="1" hangingPunct="1"/>
            <a:endParaRPr lang="en-US" altLang="zh-CN" sz="3800" b="1" dirty="0"/>
          </a:p>
          <a:p>
            <a:pPr eaLnBrk="1" hangingPunct="1"/>
            <a:r>
              <a:rPr lang="zh-CN" altLang="en-US" sz="3800" b="1" dirty="0"/>
              <a:t>总</a:t>
            </a:r>
            <a:endParaRPr lang="en-US" altLang="zh-CN" sz="3800" b="1" dirty="0"/>
          </a:p>
          <a:p>
            <a:pPr eaLnBrk="1" hangingPunct="1"/>
            <a:endParaRPr lang="en-US" altLang="zh-CN" sz="3800" b="1" dirty="0"/>
          </a:p>
          <a:p>
            <a:pPr eaLnBrk="1" hangingPunct="1"/>
            <a:r>
              <a:rPr lang="zh-CN" altLang="en-US" sz="3800" b="1" dirty="0"/>
              <a:t>结</a:t>
            </a:r>
            <a:endParaRPr lang="zh-CN" sz="3800" b="1" dirty="0"/>
          </a:p>
          <a:p>
            <a:pPr eaLnBrk="1" hangingPunct="1"/>
            <a:endParaRPr lang="zh-CN" altLang="zh-CN" sz="2400" b="1" dirty="0"/>
          </a:p>
          <a:p>
            <a:pPr eaLnBrk="1" hangingPunct="1"/>
            <a:endParaRPr lang="zh-CN" altLang="zh-CN" sz="2400" b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9C9674A-895C-4C10-9B1F-7E794D25BC83}" type="datetime1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/34</a:t>
            </a:r>
            <a:endParaRPr lang="zh-CN" altLang="en-US" dirty="0"/>
          </a:p>
        </p:txBody>
      </p:sp>
      <p:sp>
        <p:nvSpPr>
          <p:cNvPr id="19" name="灯片编号占位符 1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22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896CA5D-B0AB-419A-A8E8-60979AE3E49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">
                                            <p:graphicEl>
                                              <a:dgm id="{2896CA5D-B0AB-419A-A8E8-60979AE3E49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E99A2BC-623E-47B8-9EC1-2FFFAA8FAB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BE99A2BC-623E-47B8-9EC1-2FFFAA8FAB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6983E86-B74D-4DAD-9361-B65E2189CC1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5">
                                            <p:graphicEl>
                                              <a:dgm id="{86983E86-B74D-4DAD-9361-B65E2189CC1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5889148-079C-4192-B97D-8A7EF0CEA9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5">
                                            <p:graphicEl>
                                              <a:dgm id="{B5889148-079C-4192-B97D-8A7EF0CEA9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4C464DF-28D5-405A-8AFE-179F12C1EB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5">
                                            <p:graphicEl>
                                              <a:dgm id="{94C464DF-28D5-405A-8AFE-179F12C1EB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CF056AB-E9CD-4BEA-B796-D55EC1369A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6" dur="2000"/>
                                        <p:tgtEl>
                                          <p:spTgt spid="5">
                                            <p:graphicEl>
                                              <a:dgm id="{DCF056AB-E9CD-4BEA-B796-D55EC1369A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E039C0A-98C5-4247-B8DB-486B350906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9" dur="2000"/>
                                        <p:tgtEl>
                                          <p:spTgt spid="5">
                                            <p:graphicEl>
                                              <a:dgm id="{8E039C0A-98C5-4247-B8DB-486B350906B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ABB7A96-1F6D-4F4D-AC56-A9211E0863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5">
                                            <p:graphicEl>
                                              <a:dgm id="{FABB7A96-1F6D-4F4D-AC56-A9211E08635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C9768A1-C09C-4B77-96FD-1D4AC0224B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5">
                                            <p:graphicEl>
                                              <a:dgm id="{2C9768A1-C09C-4B77-96FD-1D4AC0224B6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5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One"/>
        </p:bldSub>
      </p:bldGraphic>
      <p:bldP spid="12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作</a:t>
            </a:r>
            <a:endParaRPr lang="en-US" altLang="zh-CN" sz="3200" dirty="0">
              <a:latin typeface="黑体" pitchFamily="2" charset="-122"/>
              <a:ea typeface="黑体" pitchFamily="2" charset="-122"/>
            </a:endParaRPr>
          </a:p>
          <a:p>
            <a:endParaRPr lang="en-US" altLang="zh-CN" sz="3200" dirty="0">
              <a:latin typeface="黑体" pitchFamily="2" charset="-122"/>
              <a:ea typeface="黑体" pitchFamily="2" charset="-122"/>
            </a:endParaRPr>
          </a:p>
          <a:p>
            <a:endParaRPr lang="en-US" altLang="zh-CN" sz="3200" dirty="0"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3200" dirty="0">
                <a:latin typeface="黑体" pitchFamily="2" charset="-122"/>
                <a:ea typeface="黑体" pitchFamily="2" charset="-122"/>
              </a:rPr>
              <a:t>业</a:t>
            </a:r>
            <a:r>
              <a:rPr lang="zh-CN" altLang="en-US" sz="3200" dirty="0"/>
              <a:t> 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4000" b="1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4000" b="1" dirty="0">
                <a:latin typeface="黑体" pitchFamily="2" charset="-122"/>
                <a:ea typeface="黑体" pitchFamily="2" charset="-122"/>
                <a:cs typeface="Times New Roman" pitchFamily="18" charset="0"/>
              </a:rPr>
              <a:t>一、课堂内容总结</a:t>
            </a:r>
            <a:endParaRPr lang="en-US" altLang="zh-CN" sz="4000" b="1" dirty="0">
              <a:latin typeface="黑体" pitchFamily="2" charset="-122"/>
              <a:ea typeface="黑体" pitchFamily="2" charset="-122"/>
              <a:cs typeface="Times New Roman" pitchFamily="18" charset="0"/>
            </a:endParaRPr>
          </a:p>
          <a:p>
            <a:pPr>
              <a:buNone/>
            </a:pPr>
            <a:r>
              <a:rPr lang="zh-CN" altLang="en-US" sz="4000" b="1" dirty="0">
                <a:latin typeface="黑体" pitchFamily="2" charset="-122"/>
                <a:ea typeface="黑体" pitchFamily="2" charset="-122"/>
                <a:cs typeface="Times New Roman" pitchFamily="18" charset="0"/>
              </a:rPr>
              <a:t> 二、书后习题</a:t>
            </a:r>
            <a:r>
              <a:rPr lang="en-US" altLang="zh-CN" sz="4000" b="1" dirty="0">
                <a:latin typeface="黑体" pitchFamily="2" charset="-122"/>
                <a:ea typeface="黑体" pitchFamily="2" charset="-122"/>
                <a:cs typeface="Times New Roman" pitchFamily="18" charset="0"/>
              </a:rPr>
              <a:t>   </a:t>
            </a:r>
          </a:p>
          <a:p>
            <a:pPr>
              <a:buNone/>
            </a:pPr>
            <a:r>
              <a:rPr lang="en-US" altLang="zh-CN" sz="4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    P139</a:t>
            </a:r>
          </a:p>
          <a:p>
            <a:pPr>
              <a:buNone/>
            </a:pPr>
            <a:r>
              <a:rPr lang="en-US" altLang="zh-CN" sz="4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    6</a:t>
            </a:r>
            <a:r>
              <a:rPr lang="zh-CN" altLang="en-US" sz="4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、</a:t>
            </a:r>
            <a:r>
              <a:rPr lang="en-US" altLang="zh-CN" sz="4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9</a:t>
            </a:r>
            <a:r>
              <a:rPr lang="zh-CN" altLang="en-US" sz="4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、</a:t>
            </a:r>
            <a:r>
              <a:rPr lang="en-US" altLang="zh-CN" sz="4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12</a:t>
            </a:r>
            <a:r>
              <a:rPr lang="zh-CN" altLang="en-US" sz="4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、</a:t>
            </a:r>
            <a:r>
              <a:rPr lang="en-US" altLang="zh-CN" sz="4000" b="1" dirty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13</a:t>
            </a:r>
          </a:p>
          <a:p>
            <a:pPr>
              <a:buNone/>
            </a:pPr>
            <a:r>
              <a:rPr lang="zh-CN" altLang="en-US" sz="4000" b="1" dirty="0">
                <a:latin typeface="黑体" pitchFamily="2" charset="-122"/>
                <a:ea typeface="黑体" pitchFamily="2" charset="-122"/>
                <a:cs typeface="Times New Roman" pitchFamily="18" charset="0"/>
              </a:rPr>
              <a:t> </a:t>
            </a:r>
            <a:endParaRPr lang="zh-CN" altLang="en-US" sz="4000" b="1" dirty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10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3200" b="1" dirty="0">
                <a:latin typeface="黑体" pitchFamily="49" charset="-122"/>
                <a:ea typeface="黑体" pitchFamily="49" charset="-122"/>
              </a:rPr>
              <a:t>5.2  方阵的特征值和特征向量</a:t>
            </a:r>
            <a:endParaRPr lang="zh-CN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CB92BA0-10AC-4365-9441-D787C475F9E6}" type="datetime1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/34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3200" b="1" dirty="0">
                <a:latin typeface="黑体" pitchFamily="49" charset="-122"/>
                <a:ea typeface="黑体" pitchFamily="49" charset="-122"/>
              </a:rPr>
              <a:t>5.2  方阵的特征值和特征向量</a:t>
            </a:r>
            <a:endParaRPr lang="zh-CN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 Box 114"/>
          <p:cNvSpPr>
            <a:spLocks noChangeArrowheads="1"/>
          </p:cNvSpPr>
          <p:nvPr/>
        </p:nvSpPr>
        <p:spPr bwMode="auto">
          <a:xfrm>
            <a:off x="2700338" y="404813"/>
            <a:ext cx="41767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4" name="Text Box 116"/>
          <p:cNvSpPr>
            <a:spLocks noChangeArrowheads="1"/>
          </p:cNvSpPr>
          <p:nvPr/>
        </p:nvSpPr>
        <p:spPr bwMode="auto">
          <a:xfrm>
            <a:off x="2987675" y="620713"/>
            <a:ext cx="30972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5" name="TextBox 1"/>
          <p:cNvSpPr>
            <a:spLocks noChangeArrowheads="1"/>
          </p:cNvSpPr>
          <p:nvPr/>
        </p:nvSpPr>
        <p:spPr bwMode="auto">
          <a:xfrm>
            <a:off x="1475785" y="260780"/>
            <a:ext cx="658827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设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为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n</a:t>
            </a:r>
            <a:r>
              <a:rPr lang="en-US" altLang="zh-CN" sz="2600" b="1" i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 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阶矩阵，若数 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Symbol"/>
              </a:rPr>
              <a:t>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和</a:t>
            </a:r>
            <a:r>
              <a:rPr lang="zh-CN" altLang="en-US" sz="2600" b="1" dirty="0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非零向量 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p</a:t>
            </a:r>
            <a:r>
              <a:rPr lang="zh-CN" altLang="en-US" sz="2600" b="1" dirty="0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 </a:t>
            </a:r>
            <a:r>
              <a:rPr lang="zh-CN" altLang="en-US" sz="2600" b="1" dirty="0">
                <a:latin typeface="宋体" pitchFamily="2" charset="-122"/>
                <a:sym typeface="宋体" pitchFamily="2" charset="-122"/>
              </a:rPr>
              <a:t>满足</a:t>
            </a:r>
            <a:r>
              <a:rPr lang="zh-CN" altLang="en-US" sz="2600" b="1" dirty="0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     </a:t>
            </a:r>
          </a:p>
        </p:txBody>
      </p:sp>
      <p:sp>
        <p:nvSpPr>
          <p:cNvPr id="6" name="TextBox 5"/>
          <p:cNvSpPr>
            <a:spLocks noChangeArrowheads="1"/>
          </p:cNvSpPr>
          <p:nvPr/>
        </p:nvSpPr>
        <p:spPr bwMode="auto">
          <a:xfrm>
            <a:off x="467715" y="696238"/>
            <a:ext cx="7588238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b="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Ap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=</a:t>
            </a:r>
            <a:r>
              <a:rPr lang="zh-CN" altLang="en-US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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p</a:t>
            </a:r>
            <a:r>
              <a:rPr lang="zh-CN" altLang="en-US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，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则称 </a:t>
            </a:r>
            <a:r>
              <a:rPr lang="zh-CN" altLang="en-US" sz="2600" b="1" i="1" dirty="0">
                <a:solidFill>
                  <a:srgbClr val="000000"/>
                </a:solidFill>
                <a:latin typeface="宋体" pitchFamily="2" charset="-122"/>
                <a:sym typeface="Symbol"/>
              </a:rPr>
              <a:t>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为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A 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的</a:t>
            </a:r>
            <a:r>
              <a:rPr lang="zh-CN" altLang="en-US" sz="2600" b="1" dirty="0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一个特征值</a:t>
            </a:r>
            <a:r>
              <a:rPr lang="zh-CN" altLang="en-US" sz="2600" b="1" dirty="0">
                <a:latin typeface="宋体" pitchFamily="2" charset="-122"/>
                <a:sym typeface="宋体" pitchFamily="2" charset="-122"/>
              </a:rPr>
              <a:t>，</a:t>
            </a:r>
            <a:endParaRPr lang="en-US" altLang="zh-CN" sz="2600" b="1" dirty="0">
              <a:latin typeface="宋体" pitchFamily="2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称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p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为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的属于（对应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于）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Symbol"/>
              </a:rPr>
              <a:t> </a:t>
            </a:r>
            <a:r>
              <a:rPr lang="zh-CN" altLang="en-US" sz="2600" b="1" i="1" dirty="0">
                <a:solidFill>
                  <a:srgbClr val="000000"/>
                </a:solidFill>
                <a:latin typeface="宋体" pitchFamily="2" charset="-122"/>
                <a:sym typeface="Symbol"/>
              </a:rPr>
              <a:t>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  的</a:t>
            </a:r>
            <a:r>
              <a:rPr lang="zh-CN" altLang="en-US" sz="2600" b="1" dirty="0">
                <a:solidFill>
                  <a:srgbClr val="FF0000"/>
                </a:solidFill>
                <a:sym typeface="宋体" pitchFamily="2" charset="-122"/>
              </a:rPr>
              <a:t>一个特征向量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。</a:t>
            </a:r>
          </a:p>
        </p:txBody>
      </p:sp>
      <p:sp>
        <p:nvSpPr>
          <p:cNvPr id="8" name="副标题 6"/>
          <p:cNvSpPr>
            <a:spLocks noGrp="1" noChangeArrowheads="1"/>
          </p:cNvSpPr>
          <p:nvPr>
            <p:ph type="subTitle" idx="1"/>
          </p:nvPr>
        </p:nvSpPr>
        <p:spPr>
          <a:xfrm>
            <a:off x="8461375" y="176213"/>
            <a:ext cx="503238" cy="5413375"/>
          </a:xfrm>
        </p:spPr>
        <p:txBody>
          <a:bodyPr/>
          <a:lstStyle/>
          <a:p>
            <a:pPr eaLnBrk="1" hangingPunct="1"/>
            <a:r>
              <a:rPr lang="zh-CN" sz="2800" b="1" dirty="0"/>
              <a:t>一特征值和特征向量的</a:t>
            </a:r>
            <a:r>
              <a:rPr lang="zh-CN" sz="2800" b="1" dirty="0">
                <a:solidFill>
                  <a:srgbClr val="FF0000"/>
                </a:solidFill>
              </a:rPr>
              <a:t>定义</a:t>
            </a:r>
            <a:r>
              <a:rPr lang="zh-CN" sz="2800" b="1" dirty="0"/>
              <a:t>        </a:t>
            </a:r>
          </a:p>
          <a:p>
            <a:pPr eaLnBrk="1" hangingPunct="1"/>
            <a:endParaRPr lang="zh-CN" altLang="zh-CN" sz="2400" b="1" dirty="0"/>
          </a:p>
        </p:txBody>
      </p:sp>
      <p:sp>
        <p:nvSpPr>
          <p:cNvPr id="9" name="矩形 8"/>
          <p:cNvSpPr/>
          <p:nvPr/>
        </p:nvSpPr>
        <p:spPr>
          <a:xfrm>
            <a:off x="251519" y="241352"/>
            <a:ext cx="1010641" cy="50405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3705" y="241484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定义</a:t>
            </a:r>
          </a:p>
        </p:txBody>
      </p:sp>
      <p:sp>
        <p:nvSpPr>
          <p:cNvPr id="11" name="TextBox 39"/>
          <p:cNvSpPr>
            <a:spLocks noChangeArrowheads="1"/>
          </p:cNvSpPr>
          <p:nvPr/>
        </p:nvSpPr>
        <p:spPr bwMode="auto">
          <a:xfrm>
            <a:off x="81474" y="2720104"/>
            <a:ext cx="8018463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  1</a:t>
            </a:r>
            <a:r>
              <a:rPr lang="zh-CN" altLang="en-US" sz="26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、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特征值可以为 </a:t>
            </a:r>
            <a:r>
              <a:rPr lang="en-US" altLang="zh-CN" sz="2600" b="1" dirty="0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0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，特征向量必须是</a:t>
            </a:r>
            <a:r>
              <a:rPr lang="zh-CN" altLang="en-US" sz="2600" b="1" dirty="0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非零向量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；</a:t>
            </a:r>
            <a:endParaRPr lang="en-US" sz="2600" b="1" dirty="0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2" name="Text Box 116"/>
          <p:cNvSpPr>
            <a:spLocks noChangeArrowheads="1"/>
          </p:cNvSpPr>
          <p:nvPr/>
        </p:nvSpPr>
        <p:spPr bwMode="auto">
          <a:xfrm>
            <a:off x="2843357" y="2503997"/>
            <a:ext cx="30972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321134" y="2144502"/>
            <a:ext cx="1010641" cy="50405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93320" y="2144634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注意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AB766AD-6F65-47F6-A620-A2071FB31AC4}" type="datetime1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/34</a:t>
            </a:r>
            <a:endParaRPr lang="zh-CN" altLang="en-US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4</a:t>
            </a:fld>
            <a:endParaRPr lang="zh-CN" altLang="en-US"/>
          </a:p>
        </p:txBody>
      </p:sp>
      <p:sp>
        <p:nvSpPr>
          <p:cNvPr id="23" name="TextBox 4"/>
          <p:cNvSpPr>
            <a:spLocks noChangeArrowheads="1"/>
          </p:cNvSpPr>
          <p:nvPr/>
        </p:nvSpPr>
        <p:spPr bwMode="auto">
          <a:xfrm>
            <a:off x="280206" y="3356992"/>
            <a:ext cx="803621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2</a:t>
            </a:r>
            <a:r>
              <a:rPr lang="zh-CN" altLang="en-US" sz="2400" b="1" dirty="0" smtClean="0"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、</a:t>
            </a:r>
            <a:r>
              <a:rPr lang="zh-CN" altLang="en-US" sz="24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对应</a:t>
            </a:r>
            <a:r>
              <a:rPr lang="zh-CN" altLang="en-US" sz="24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于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同一个</a:t>
            </a:r>
            <a:r>
              <a:rPr lang="zh-CN" altLang="en-US" sz="24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特征值的特征向量一定有</a:t>
            </a:r>
            <a:r>
              <a:rPr lang="zh-CN" altLang="en-US" sz="2400" b="1" dirty="0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无穷多个</a:t>
            </a:r>
            <a:r>
              <a:rPr lang="zh-CN" altLang="en-US" sz="24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；</a:t>
            </a:r>
          </a:p>
        </p:txBody>
      </p:sp>
      <p:sp>
        <p:nvSpPr>
          <p:cNvPr id="24" name="TextBox 1"/>
          <p:cNvSpPr>
            <a:spLocks noChangeArrowheads="1"/>
          </p:cNvSpPr>
          <p:nvPr/>
        </p:nvSpPr>
        <p:spPr bwMode="auto">
          <a:xfrm>
            <a:off x="1648456" y="3785620"/>
            <a:ext cx="17651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 pitchFamily="34" charset="0"/>
              </a:rPr>
              <a:t>若  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 pitchFamily="34" charset="0"/>
              </a:rPr>
              <a:t>Ap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 pitchFamily="34" charset="0"/>
              </a:rPr>
              <a:t>=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 pitchFamily="34" charset="0"/>
              </a:rPr>
              <a:t>p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 pitchFamily="34" charset="0"/>
              </a:rPr>
              <a:t>，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宋体" pitchFamily="2" charset="-122"/>
            </a:endParaRPr>
          </a:p>
        </p:txBody>
      </p:sp>
      <p:sp>
        <p:nvSpPr>
          <p:cNvPr id="25" name="TextBox 2"/>
          <p:cNvSpPr>
            <a:spLocks noChangeArrowheads="1"/>
          </p:cNvSpPr>
          <p:nvPr/>
        </p:nvSpPr>
        <p:spPr bwMode="auto">
          <a:xfrm>
            <a:off x="1727970" y="4277745"/>
            <a:ext cx="3952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都有</a:t>
            </a:r>
            <a:r>
              <a:rPr lang="zh-CN" altLang="en-US" sz="2400" b="1" dirty="0" smtClean="0">
                <a:latin typeface="宋体" pitchFamily="2" charset="-122"/>
                <a:sym typeface="宋体" pitchFamily="2" charset="-122"/>
              </a:rPr>
              <a:t>，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 pitchFamily="34" charset="0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 pitchFamily="34" charset="0"/>
              </a:rPr>
              <a:t>A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(</a:t>
            </a:r>
            <a:r>
              <a:rPr lang="en-US" altLang="zh-CN" sz="24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k</a:t>
            </a:r>
            <a:r>
              <a:rPr lang="en-US" altLang="zh-CN" sz="2400" b="1" i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 pitchFamily="34" charset="0"/>
              </a:rPr>
              <a:t>p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 pitchFamily="34" charset="0"/>
              </a:rPr>
              <a:t>)=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(</a:t>
            </a:r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k</a:t>
            </a:r>
            <a:r>
              <a:rPr lang="en-US" altLang="zh-CN" sz="2400" b="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 pitchFamily="34" charset="0"/>
              </a:rPr>
              <a:t>p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 pitchFamily="34" charset="0"/>
              </a:rPr>
              <a:t>)</a:t>
            </a:r>
            <a:endParaRPr lang="zh-CN" altLang="en-US" sz="2400" b="1" dirty="0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6" name="TextBox 2"/>
          <p:cNvSpPr>
            <a:spLocks noChangeArrowheads="1"/>
          </p:cNvSpPr>
          <p:nvPr/>
        </p:nvSpPr>
        <p:spPr bwMode="auto">
          <a:xfrm>
            <a:off x="3312146" y="3831431"/>
            <a:ext cx="39526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 smtClean="0">
                <a:latin typeface="宋体" pitchFamily="2" charset="-122"/>
                <a:sym typeface="宋体" pitchFamily="2" charset="-122"/>
              </a:rPr>
              <a:t>则对于任意非零的数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k</a:t>
            </a:r>
            <a:r>
              <a:rPr lang="zh-CN" altLang="en-US" sz="2400" b="1" dirty="0" smtClean="0">
                <a:latin typeface="宋体" pitchFamily="2" charset="-122"/>
                <a:sym typeface="宋体" pitchFamily="2" charset="-122"/>
              </a:rPr>
              <a:t>，</a:t>
            </a:r>
            <a:endParaRPr lang="zh-CN" altLang="en-US" sz="2400" b="1" dirty="0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05228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9" grpId="0" animBg="1"/>
      <p:bldP spid="10" grpId="0"/>
      <p:bldP spid="11" grpId="0"/>
      <p:bldP spid="17" grpId="0" animBg="1"/>
      <p:bldP spid="18" grpId="0"/>
      <p:bldP spid="23" grpId="0"/>
      <p:bldP spid="24" grpId="0"/>
      <p:bldP spid="25" grpId="0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3200" b="1" dirty="0">
                <a:latin typeface="黑体" pitchFamily="49" charset="-122"/>
                <a:ea typeface="黑体" pitchFamily="49" charset="-122"/>
              </a:rPr>
              <a:t>5.2  方阵的特征值和特征向量</a:t>
            </a:r>
            <a:endParaRPr lang="zh-CN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 Box 114"/>
          <p:cNvSpPr>
            <a:spLocks noChangeArrowheads="1"/>
          </p:cNvSpPr>
          <p:nvPr/>
        </p:nvSpPr>
        <p:spPr bwMode="auto">
          <a:xfrm>
            <a:off x="2700338" y="404813"/>
            <a:ext cx="41767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4" name="Text Box 116"/>
          <p:cNvSpPr>
            <a:spLocks noChangeArrowheads="1"/>
          </p:cNvSpPr>
          <p:nvPr/>
        </p:nvSpPr>
        <p:spPr bwMode="auto">
          <a:xfrm>
            <a:off x="2987675" y="620713"/>
            <a:ext cx="30972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5" name="TextBox 1"/>
          <p:cNvSpPr>
            <a:spLocks noChangeArrowheads="1"/>
          </p:cNvSpPr>
          <p:nvPr/>
        </p:nvSpPr>
        <p:spPr bwMode="auto">
          <a:xfrm>
            <a:off x="1475785" y="260780"/>
            <a:ext cx="658827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设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为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n</a:t>
            </a:r>
            <a:r>
              <a:rPr lang="en-US" altLang="zh-CN" sz="2600" b="1" i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 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阶矩阵，若数 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Symbol"/>
              </a:rPr>
              <a:t>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和</a:t>
            </a:r>
            <a:r>
              <a:rPr lang="zh-CN" altLang="en-US" sz="2600" b="1" dirty="0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非零向量 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p</a:t>
            </a:r>
            <a:r>
              <a:rPr lang="zh-CN" altLang="en-US" sz="2600" b="1" dirty="0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 </a:t>
            </a:r>
            <a:r>
              <a:rPr lang="zh-CN" altLang="en-US" sz="2600" b="1" dirty="0">
                <a:latin typeface="宋体" pitchFamily="2" charset="-122"/>
                <a:sym typeface="宋体" pitchFamily="2" charset="-122"/>
              </a:rPr>
              <a:t>满足</a:t>
            </a:r>
            <a:r>
              <a:rPr lang="zh-CN" altLang="en-US" sz="2600" b="1" dirty="0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     </a:t>
            </a:r>
          </a:p>
        </p:txBody>
      </p:sp>
      <p:sp>
        <p:nvSpPr>
          <p:cNvPr id="6" name="TextBox 5"/>
          <p:cNvSpPr>
            <a:spLocks noChangeArrowheads="1"/>
          </p:cNvSpPr>
          <p:nvPr/>
        </p:nvSpPr>
        <p:spPr bwMode="auto">
          <a:xfrm>
            <a:off x="467715" y="696238"/>
            <a:ext cx="7588238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b="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Ap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=</a:t>
            </a:r>
            <a:r>
              <a:rPr lang="zh-CN" altLang="en-US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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p</a:t>
            </a:r>
            <a:r>
              <a:rPr lang="zh-CN" altLang="en-US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，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则称 </a:t>
            </a:r>
            <a:r>
              <a:rPr lang="zh-CN" altLang="en-US" sz="2600" b="1" i="1" dirty="0">
                <a:solidFill>
                  <a:srgbClr val="000000"/>
                </a:solidFill>
                <a:latin typeface="宋体" pitchFamily="2" charset="-122"/>
                <a:sym typeface="Symbol"/>
              </a:rPr>
              <a:t>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为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A 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的</a:t>
            </a:r>
            <a:r>
              <a:rPr lang="zh-CN" altLang="en-US" sz="2600" b="1" dirty="0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一个特征值</a:t>
            </a:r>
            <a:r>
              <a:rPr lang="zh-CN" altLang="en-US" sz="2600" b="1" dirty="0">
                <a:latin typeface="宋体" pitchFamily="2" charset="-122"/>
                <a:sym typeface="宋体" pitchFamily="2" charset="-122"/>
              </a:rPr>
              <a:t>，</a:t>
            </a:r>
            <a:endParaRPr lang="en-US" altLang="zh-CN" sz="2600" b="1" dirty="0">
              <a:latin typeface="宋体" pitchFamily="2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称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p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为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的属于（对应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于）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Symbol"/>
              </a:rPr>
              <a:t> </a:t>
            </a:r>
            <a:r>
              <a:rPr lang="zh-CN" altLang="en-US" sz="2600" b="1" i="1" dirty="0">
                <a:solidFill>
                  <a:srgbClr val="000000"/>
                </a:solidFill>
                <a:latin typeface="宋体" pitchFamily="2" charset="-122"/>
                <a:sym typeface="Symbol"/>
              </a:rPr>
              <a:t>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  的</a:t>
            </a:r>
            <a:r>
              <a:rPr lang="zh-CN" altLang="en-US" sz="2600" b="1" dirty="0">
                <a:solidFill>
                  <a:srgbClr val="FF0000"/>
                </a:solidFill>
                <a:sym typeface="宋体" pitchFamily="2" charset="-122"/>
              </a:rPr>
              <a:t>一个特征向量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。</a:t>
            </a:r>
          </a:p>
        </p:txBody>
      </p:sp>
      <p:sp>
        <p:nvSpPr>
          <p:cNvPr id="8" name="副标题 6"/>
          <p:cNvSpPr>
            <a:spLocks noGrp="1" noChangeArrowheads="1"/>
          </p:cNvSpPr>
          <p:nvPr>
            <p:ph type="subTitle" idx="1"/>
          </p:nvPr>
        </p:nvSpPr>
        <p:spPr>
          <a:xfrm>
            <a:off x="8461375" y="176213"/>
            <a:ext cx="503238" cy="5413375"/>
          </a:xfrm>
        </p:spPr>
        <p:txBody>
          <a:bodyPr/>
          <a:lstStyle/>
          <a:p>
            <a:pPr eaLnBrk="1" hangingPunct="1"/>
            <a:r>
              <a:rPr lang="zh-CN" sz="2800" b="1" dirty="0"/>
              <a:t>一特征值和特征向量的</a:t>
            </a:r>
            <a:r>
              <a:rPr lang="zh-CN" sz="2800" b="1" dirty="0">
                <a:solidFill>
                  <a:srgbClr val="FF0000"/>
                </a:solidFill>
              </a:rPr>
              <a:t>定义</a:t>
            </a:r>
            <a:r>
              <a:rPr lang="zh-CN" sz="2800" b="1" dirty="0"/>
              <a:t>        </a:t>
            </a:r>
          </a:p>
          <a:p>
            <a:pPr eaLnBrk="1" hangingPunct="1"/>
            <a:endParaRPr lang="zh-CN" altLang="zh-CN" sz="2400" b="1" dirty="0"/>
          </a:p>
        </p:txBody>
      </p:sp>
      <p:sp>
        <p:nvSpPr>
          <p:cNvPr id="9" name="矩形 8"/>
          <p:cNvSpPr/>
          <p:nvPr/>
        </p:nvSpPr>
        <p:spPr>
          <a:xfrm>
            <a:off x="251519" y="241352"/>
            <a:ext cx="1010641" cy="50405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3705" y="241484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定义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870B34B-581D-48C8-A0B3-6E847CA396AE}" type="datetime1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/34</a:t>
            </a:r>
            <a:endParaRPr lang="zh-CN" altLang="en-US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5</a:t>
            </a:fld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647330" y="4797152"/>
            <a:ext cx="5220814" cy="497536"/>
            <a:chOff x="1079306" y="5013110"/>
            <a:chExt cx="5220814" cy="497536"/>
          </a:xfrm>
        </p:grpSpPr>
        <p:sp>
          <p:nvSpPr>
            <p:cNvPr id="22" name="TextBox 21"/>
            <p:cNvSpPr txBox="1"/>
            <p:nvPr/>
          </p:nvSpPr>
          <p:spPr>
            <a:xfrm>
              <a:off x="1079306" y="5013110"/>
              <a:ext cx="522081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/>
                <a:t>称                      为 </a:t>
              </a:r>
              <a:r>
                <a:rPr lang="en-US" altLang="zh-CN" sz="2600" b="1" i="1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zh-CN" altLang="en-US" sz="2600" b="1" dirty="0"/>
                <a:t>的</a:t>
              </a:r>
              <a:r>
                <a:rPr lang="zh-CN" altLang="en-US" sz="2600" b="1" dirty="0">
                  <a:solidFill>
                    <a:srgbClr val="FF0000"/>
                  </a:solidFill>
                </a:rPr>
                <a:t>特征方程</a:t>
              </a:r>
              <a:r>
                <a:rPr lang="zh-CN" altLang="en-US" sz="2600" b="1" dirty="0"/>
                <a:t>。</a:t>
              </a:r>
            </a:p>
          </p:txBody>
        </p:sp>
        <p:graphicFrame>
          <p:nvGraphicFramePr>
            <p:cNvPr id="27" name="对象 2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59723162"/>
                </p:ext>
              </p:extLst>
            </p:nvPr>
          </p:nvGraphicFramePr>
          <p:xfrm>
            <a:off x="1507164" y="5053446"/>
            <a:ext cx="16510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189" name="Equation" r:id="rId3" imgW="1650960" imgH="457200" progId="Equation.DSMT4">
                    <p:embed/>
                  </p:oleObj>
                </mc:Choice>
                <mc:Fallback>
                  <p:oleObj name="Equation" r:id="rId3" imgW="165096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7164" y="5053446"/>
                          <a:ext cx="16510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" name="TextBox 39"/>
          <p:cNvSpPr>
            <a:spLocks noChangeArrowheads="1"/>
          </p:cNvSpPr>
          <p:nvPr/>
        </p:nvSpPr>
        <p:spPr bwMode="auto">
          <a:xfrm>
            <a:off x="297954" y="2421687"/>
            <a:ext cx="603926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怎样求</a:t>
            </a:r>
            <a:r>
              <a:rPr lang="zh-CN" altLang="en-US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宋体" pitchFamily="2" charset="-122"/>
              </a:rPr>
              <a:t>：</a:t>
            </a:r>
            <a:r>
              <a:rPr lang="zh-CN" altLang="en-US" sz="2600" b="1" dirty="0" smtClean="0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特征值和特征向量？</a:t>
            </a:r>
            <a:endParaRPr lang="en-US" sz="2600" b="1" dirty="0">
              <a:solidFill>
                <a:srgbClr val="FF0000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9" name="TextBox 5"/>
          <p:cNvSpPr>
            <a:spLocks noChangeArrowheads="1"/>
          </p:cNvSpPr>
          <p:nvPr/>
        </p:nvSpPr>
        <p:spPr bwMode="auto">
          <a:xfrm>
            <a:off x="323529" y="2884429"/>
            <a:ext cx="7992888" cy="692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b="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Ap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=</a:t>
            </a:r>
            <a:r>
              <a:rPr lang="zh-CN" altLang="en-US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</a:t>
            </a:r>
            <a:r>
              <a:rPr lang="en-US" altLang="zh-CN" sz="26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p</a:t>
            </a:r>
            <a:r>
              <a:rPr lang="zh-CN" altLang="en-US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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 </a:t>
            </a:r>
            <a:r>
              <a:rPr lang="en-US" altLang="zh-CN" sz="2600" b="1" i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Ap</a:t>
            </a:r>
            <a:r>
              <a:rPr lang="en-US" altLang="zh-CN" sz="26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zh-CN" altLang="en-US" sz="26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zh-CN" altLang="en-US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6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p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=0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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 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(</a:t>
            </a:r>
            <a:r>
              <a:rPr lang="en-US" altLang="zh-CN" sz="26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A</a:t>
            </a:r>
            <a:r>
              <a:rPr lang="en-US" altLang="zh-CN" sz="26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zh-CN" altLang="en-US" sz="26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</a:t>
            </a:r>
            <a:r>
              <a:rPr lang="en-US" altLang="zh-CN" sz="26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E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</a:t>
            </a:r>
            <a:r>
              <a:rPr lang="en-US" altLang="zh-CN" sz="26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p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=0</a:t>
            </a:r>
            <a:r>
              <a:rPr lang="zh-CN" altLang="en-US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（或者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(</a:t>
            </a:r>
            <a:r>
              <a:rPr lang="zh-CN" altLang="en-US" sz="26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</a:t>
            </a:r>
            <a:r>
              <a:rPr lang="en-US" altLang="zh-CN" sz="26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E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CN" sz="26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 A</a:t>
            </a:r>
            <a:r>
              <a:rPr lang="zh-CN" altLang="en-US" sz="26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p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=0</a:t>
            </a:r>
            <a:endParaRPr lang="en-US" altLang="zh-CN" sz="2600" b="1" dirty="0">
              <a:latin typeface="宋体" pitchFamily="2" charset="-122"/>
              <a:sym typeface="宋体" pitchFamily="2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611560" y="5307728"/>
            <a:ext cx="5220814" cy="498206"/>
            <a:chOff x="1079306" y="5013110"/>
            <a:chExt cx="5220814" cy="498206"/>
          </a:xfrm>
        </p:grpSpPr>
        <p:sp>
          <p:nvSpPr>
            <p:cNvPr id="24" name="TextBox 23"/>
            <p:cNvSpPr txBox="1"/>
            <p:nvPr/>
          </p:nvSpPr>
          <p:spPr>
            <a:xfrm>
              <a:off x="1079306" y="5013110"/>
              <a:ext cx="522081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/>
                <a:t>称                  </a:t>
              </a:r>
              <a:r>
                <a:rPr lang="zh-CN" altLang="en-US" sz="2600" b="1" dirty="0" smtClean="0"/>
                <a:t>为 </a:t>
              </a:r>
              <a:r>
                <a:rPr lang="en-US" altLang="zh-CN" sz="2600" b="1" i="1" dirty="0"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zh-CN" altLang="en-US" sz="2600" b="1" dirty="0"/>
                <a:t>的</a:t>
              </a:r>
              <a:r>
                <a:rPr lang="zh-CN" altLang="en-US" sz="2600" b="1" dirty="0" smtClean="0">
                  <a:solidFill>
                    <a:srgbClr val="FF0000"/>
                  </a:solidFill>
                </a:rPr>
                <a:t>特征</a:t>
              </a:r>
              <a:r>
                <a:rPr lang="zh-CN" altLang="en-US" sz="2600" b="1" dirty="0">
                  <a:solidFill>
                    <a:srgbClr val="FF0000"/>
                  </a:solidFill>
                </a:rPr>
                <a:t>多项式</a:t>
              </a:r>
              <a:r>
                <a:rPr lang="zh-CN" altLang="en-US" sz="2600" b="1" dirty="0" smtClean="0"/>
                <a:t>。</a:t>
              </a:r>
              <a:endParaRPr lang="zh-CN" altLang="en-US" sz="2600" b="1" dirty="0"/>
            </a:p>
          </p:txBody>
        </p:sp>
        <p:graphicFrame>
          <p:nvGraphicFramePr>
            <p:cNvPr id="25" name="对象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41145520"/>
                </p:ext>
              </p:extLst>
            </p:nvPr>
          </p:nvGraphicFramePr>
          <p:xfrm>
            <a:off x="1583362" y="5054116"/>
            <a:ext cx="11557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4190" name="Equation" r:id="rId5" imgW="1155600" imgH="457200" progId="Equation.DSMT4">
                    <p:embed/>
                  </p:oleObj>
                </mc:Choice>
                <mc:Fallback>
                  <p:oleObj name="Equation" r:id="rId5" imgW="115560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3362" y="5054116"/>
                          <a:ext cx="11557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" name="TextBox 25"/>
          <p:cNvSpPr txBox="1"/>
          <p:nvPr/>
        </p:nvSpPr>
        <p:spPr>
          <a:xfrm>
            <a:off x="647330" y="3645024"/>
            <a:ext cx="522081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>
                <a:solidFill>
                  <a:srgbClr val="0070C0"/>
                </a:solidFill>
              </a:rPr>
              <a:t>从</a:t>
            </a:r>
            <a:r>
              <a:rPr lang="zh-CN" altLang="en-US" sz="2600" b="1" dirty="0" smtClean="0">
                <a:solidFill>
                  <a:srgbClr val="0070C0"/>
                </a:solidFill>
              </a:rPr>
              <a:t> </a:t>
            </a:r>
            <a:r>
              <a:rPr lang="en-US" altLang="zh-CN" sz="2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altLang="zh-CN" sz="26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</a:t>
            </a:r>
            <a:r>
              <a:rPr lang="en-US" altLang="zh-CN" sz="26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E</a:t>
            </a:r>
            <a:r>
              <a:rPr lang="en-US" altLang="zh-CN" sz="2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|</a:t>
            </a:r>
            <a:r>
              <a:rPr lang="en-US" altLang="zh-CN" sz="2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=0</a:t>
            </a:r>
            <a:r>
              <a:rPr lang="zh-CN" altLang="en-US" sz="2600" b="1" dirty="0" smtClean="0">
                <a:solidFill>
                  <a:srgbClr val="0070C0"/>
                </a:solidFill>
              </a:rPr>
              <a:t> 求 </a:t>
            </a:r>
            <a:r>
              <a:rPr lang="en-US" altLang="zh-CN" sz="26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70C0"/>
                </a:solidFill>
              </a:rPr>
              <a:t>的</a:t>
            </a:r>
            <a:r>
              <a:rPr lang="zh-CN" altLang="en-US" sz="2600" b="1" dirty="0" smtClean="0">
                <a:solidFill>
                  <a:srgbClr val="0070C0"/>
                </a:solidFill>
              </a:rPr>
              <a:t>特征值。</a:t>
            </a:r>
            <a:endParaRPr lang="zh-CN" altLang="en-US" sz="2600" b="1" dirty="0">
              <a:solidFill>
                <a:srgbClr val="0070C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11559" y="4227608"/>
            <a:ext cx="745250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代入</a:t>
            </a:r>
            <a:r>
              <a:rPr lang="en-US" altLang="zh-CN" sz="2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6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</a:t>
            </a:r>
            <a:r>
              <a:rPr lang="en-US" altLang="zh-CN" sz="26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E</a:t>
            </a:r>
            <a:r>
              <a:rPr lang="en-US" altLang="zh-CN" sz="2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</a:t>
            </a:r>
            <a:r>
              <a:rPr lang="en-US" altLang="zh-CN" sz="26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 </a:t>
            </a:r>
            <a:r>
              <a:rPr lang="en-US" altLang="zh-CN" sz="2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=0,</a:t>
            </a:r>
            <a:r>
              <a:rPr lang="zh-CN" altLang="en-US" sz="2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求</a:t>
            </a:r>
            <a:r>
              <a:rPr lang="zh-CN" altLang="en-US" sz="2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非零</a:t>
            </a:r>
            <a:r>
              <a:rPr lang="zh-CN" altLang="en-US" sz="2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解，即为 </a:t>
            </a:r>
            <a:r>
              <a:rPr lang="en-US" altLang="zh-CN" sz="2600" b="1" i="1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特征向量。</a:t>
            </a:r>
            <a:endParaRPr lang="zh-CN" altLang="en-US" sz="26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782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26" grpId="0"/>
      <p:bldP spid="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3200" b="1" dirty="0">
                <a:latin typeface="黑体" pitchFamily="49" charset="-122"/>
                <a:ea typeface="黑体" pitchFamily="49" charset="-122"/>
              </a:rPr>
              <a:t>5.2  方阵的特征值和特征向量</a:t>
            </a:r>
            <a:endParaRPr lang="zh-CN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3" name="Text Box 114"/>
          <p:cNvSpPr>
            <a:spLocks noChangeArrowheads="1"/>
          </p:cNvSpPr>
          <p:nvPr/>
        </p:nvSpPr>
        <p:spPr bwMode="auto">
          <a:xfrm>
            <a:off x="2700338" y="404813"/>
            <a:ext cx="417671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4" name="Text Box 116"/>
          <p:cNvSpPr>
            <a:spLocks noChangeArrowheads="1"/>
          </p:cNvSpPr>
          <p:nvPr/>
        </p:nvSpPr>
        <p:spPr bwMode="auto">
          <a:xfrm>
            <a:off x="2987675" y="620713"/>
            <a:ext cx="309721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5" name="TextBox 1"/>
          <p:cNvSpPr>
            <a:spLocks noChangeArrowheads="1"/>
          </p:cNvSpPr>
          <p:nvPr/>
        </p:nvSpPr>
        <p:spPr bwMode="auto">
          <a:xfrm>
            <a:off x="1475785" y="260780"/>
            <a:ext cx="658827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设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为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n</a:t>
            </a:r>
            <a:r>
              <a:rPr lang="en-US" altLang="zh-CN" sz="2600" b="1" i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 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阶矩阵，若数 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Symbol"/>
              </a:rPr>
              <a:t>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和</a:t>
            </a:r>
            <a:r>
              <a:rPr lang="zh-CN" altLang="en-US" sz="2600" b="1" dirty="0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非零向量 </a:t>
            </a:r>
            <a:r>
              <a:rPr lang="en-US" altLang="zh-CN" sz="26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p</a:t>
            </a:r>
            <a:r>
              <a:rPr lang="zh-CN" altLang="en-US" sz="2600" b="1" dirty="0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 </a:t>
            </a:r>
            <a:r>
              <a:rPr lang="zh-CN" altLang="en-US" sz="2600" b="1" dirty="0">
                <a:latin typeface="宋体" pitchFamily="2" charset="-122"/>
                <a:sym typeface="宋体" pitchFamily="2" charset="-122"/>
              </a:rPr>
              <a:t>满足</a:t>
            </a:r>
            <a:r>
              <a:rPr lang="zh-CN" altLang="en-US" sz="2600" b="1" dirty="0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     </a:t>
            </a:r>
          </a:p>
        </p:txBody>
      </p:sp>
      <p:sp>
        <p:nvSpPr>
          <p:cNvPr id="6" name="TextBox 5"/>
          <p:cNvSpPr>
            <a:spLocks noChangeArrowheads="1"/>
          </p:cNvSpPr>
          <p:nvPr/>
        </p:nvSpPr>
        <p:spPr bwMode="auto">
          <a:xfrm>
            <a:off x="467715" y="696238"/>
            <a:ext cx="7588238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600" b="1" i="1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Ap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=</a:t>
            </a:r>
            <a:r>
              <a:rPr lang="zh-CN" altLang="en-US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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p</a:t>
            </a:r>
            <a:r>
              <a:rPr lang="zh-CN" altLang="en-US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，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则称 </a:t>
            </a:r>
            <a:r>
              <a:rPr lang="zh-CN" altLang="en-US" sz="2600" b="1" i="1" dirty="0">
                <a:solidFill>
                  <a:srgbClr val="000000"/>
                </a:solidFill>
                <a:latin typeface="宋体" pitchFamily="2" charset="-122"/>
                <a:sym typeface="Symbol"/>
              </a:rPr>
              <a:t>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为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A 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的</a:t>
            </a:r>
            <a:r>
              <a:rPr lang="zh-CN" altLang="en-US" sz="2600" b="1" dirty="0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一个特征值</a:t>
            </a:r>
            <a:r>
              <a:rPr lang="zh-CN" altLang="en-US" sz="2600" b="1" dirty="0">
                <a:latin typeface="宋体" pitchFamily="2" charset="-122"/>
                <a:sym typeface="宋体" pitchFamily="2" charset="-122"/>
              </a:rPr>
              <a:t>，</a:t>
            </a:r>
            <a:endParaRPr lang="en-US" altLang="zh-CN" sz="2600" b="1" dirty="0">
              <a:latin typeface="宋体" pitchFamily="2" charset="-122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称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p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为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A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的属于（对应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于）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Symbol"/>
              </a:rPr>
              <a:t> </a:t>
            </a:r>
            <a:r>
              <a:rPr lang="zh-CN" altLang="en-US" sz="2600" b="1" i="1" dirty="0">
                <a:solidFill>
                  <a:srgbClr val="000000"/>
                </a:solidFill>
                <a:latin typeface="宋体" pitchFamily="2" charset="-122"/>
                <a:sym typeface="Symbol"/>
              </a:rPr>
              <a:t>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  的</a:t>
            </a:r>
            <a:r>
              <a:rPr lang="zh-CN" altLang="en-US" sz="2600" b="1" dirty="0">
                <a:solidFill>
                  <a:srgbClr val="FF0000"/>
                </a:solidFill>
                <a:sym typeface="宋体" pitchFamily="2" charset="-122"/>
              </a:rPr>
              <a:t>一个特征向量</a:t>
            </a:r>
            <a:r>
              <a:rPr lang="zh-CN" altLang="en-US" sz="2600" b="1" dirty="0">
                <a:solidFill>
                  <a:srgbClr val="000000"/>
                </a:solidFill>
                <a:sym typeface="宋体" pitchFamily="2" charset="-122"/>
              </a:rPr>
              <a:t>。</a:t>
            </a:r>
          </a:p>
        </p:txBody>
      </p:sp>
      <p:sp>
        <p:nvSpPr>
          <p:cNvPr id="8" name="副标题 6"/>
          <p:cNvSpPr>
            <a:spLocks noGrp="1" noChangeArrowheads="1"/>
          </p:cNvSpPr>
          <p:nvPr>
            <p:ph type="subTitle" idx="1"/>
          </p:nvPr>
        </p:nvSpPr>
        <p:spPr>
          <a:xfrm>
            <a:off x="8461375" y="176213"/>
            <a:ext cx="503238" cy="5413375"/>
          </a:xfrm>
        </p:spPr>
        <p:txBody>
          <a:bodyPr/>
          <a:lstStyle/>
          <a:p>
            <a:pPr eaLnBrk="1" hangingPunct="1"/>
            <a:r>
              <a:rPr lang="zh-CN" sz="2800" b="1" dirty="0"/>
              <a:t>一特征值和特征向量的</a:t>
            </a:r>
            <a:r>
              <a:rPr lang="zh-CN" sz="2800" b="1" dirty="0">
                <a:solidFill>
                  <a:srgbClr val="FF0000"/>
                </a:solidFill>
              </a:rPr>
              <a:t>定义</a:t>
            </a:r>
            <a:r>
              <a:rPr lang="zh-CN" sz="2800" b="1" dirty="0"/>
              <a:t>        </a:t>
            </a:r>
          </a:p>
          <a:p>
            <a:pPr eaLnBrk="1" hangingPunct="1"/>
            <a:endParaRPr lang="zh-CN" altLang="zh-CN" sz="2400" b="1" dirty="0"/>
          </a:p>
        </p:txBody>
      </p:sp>
      <p:sp>
        <p:nvSpPr>
          <p:cNvPr id="9" name="矩形 8"/>
          <p:cNvSpPr/>
          <p:nvPr/>
        </p:nvSpPr>
        <p:spPr>
          <a:xfrm>
            <a:off x="251519" y="241352"/>
            <a:ext cx="1010641" cy="50405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23705" y="241484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定义</a:t>
            </a: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59E92DC-BA16-4A45-8909-6BAE7F163FD6}" type="datetime1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13" name="页脚占位符 1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/34</a:t>
            </a:r>
            <a:endParaRPr lang="zh-CN" altLang="en-US" dirty="0"/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23" name="TextBox 5"/>
          <p:cNvSpPr>
            <a:spLocks noChangeArrowheads="1"/>
          </p:cNvSpPr>
          <p:nvPr/>
        </p:nvSpPr>
        <p:spPr bwMode="auto">
          <a:xfrm>
            <a:off x="285720" y="2060848"/>
            <a:ext cx="7588238" cy="1292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上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（下）三角矩阵及对角矩阵的特征值</a:t>
            </a:r>
            <a:r>
              <a:rPr lang="zh-CN" altLang="en-US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就是</a:t>
            </a:r>
            <a:endParaRPr lang="en-US" altLang="zh-CN" sz="26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宋体" pitchFamily="2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 </a:t>
            </a:r>
            <a:r>
              <a:rPr lang="en-US" altLang="zh-CN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      </a:t>
            </a:r>
            <a:r>
              <a:rPr lang="zh-CN" altLang="en-US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它们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对角线上的元素。</a:t>
            </a:r>
            <a:endParaRPr lang="zh-CN" altLang="en-US" sz="2600" b="1" dirty="0">
              <a:solidFill>
                <a:srgbClr val="FF0000"/>
              </a:solidFill>
              <a:sym typeface="宋体" pitchFamily="2" charset="-122"/>
            </a:endParaRPr>
          </a:p>
        </p:txBody>
      </p:sp>
      <p:graphicFrame>
        <p:nvGraphicFramePr>
          <p:cNvPr id="24" name="对象 2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7041409"/>
              </p:ext>
            </p:extLst>
          </p:nvPr>
        </p:nvGraphicFramePr>
        <p:xfrm>
          <a:off x="2556271" y="3349551"/>
          <a:ext cx="3298825" cy="871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38" name="Equation" r:id="rId3" imgW="3327120" imgH="939600" progId="Equation.DSMT4">
                  <p:embed/>
                </p:oleObj>
              </mc:Choice>
              <mc:Fallback>
                <p:oleObj name="Equation" r:id="rId3" imgW="3327120" imgH="9396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6271" y="3349551"/>
                        <a:ext cx="3298825" cy="871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4219905"/>
              </p:ext>
            </p:extLst>
          </p:nvPr>
        </p:nvGraphicFramePr>
        <p:xfrm>
          <a:off x="5913834" y="3636888"/>
          <a:ext cx="211455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39" name="Equation" r:id="rId5" imgW="2133360" imgH="355320" progId="Equation.DSMT4">
                  <p:embed/>
                </p:oleObj>
              </mc:Choice>
              <mc:Fallback>
                <p:oleObj name="Equation" r:id="rId5" imgW="2133360" imgH="35532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3834" y="3636888"/>
                        <a:ext cx="211455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8626046"/>
              </p:ext>
            </p:extLst>
          </p:nvPr>
        </p:nvGraphicFramePr>
        <p:xfrm>
          <a:off x="467544" y="3348931"/>
          <a:ext cx="1763712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40" name="Equation" r:id="rId7" imgW="1777680" imgH="939600" progId="Equation.DSMT4">
                  <p:embed/>
                </p:oleObj>
              </mc:Choice>
              <mc:Fallback>
                <p:oleObj name="Equation" r:id="rId7" imgW="1777680" imgH="9396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3348931"/>
                        <a:ext cx="1763712" cy="87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4" name="组合 33"/>
          <p:cNvGrpSpPr/>
          <p:nvPr/>
        </p:nvGrpSpPr>
        <p:grpSpPr>
          <a:xfrm>
            <a:off x="323528" y="4300128"/>
            <a:ext cx="6157709" cy="497024"/>
            <a:chOff x="1043554" y="3717020"/>
            <a:chExt cx="6157709" cy="497024"/>
          </a:xfrm>
        </p:grpSpPr>
        <p:sp>
          <p:nvSpPr>
            <p:cNvPr id="35" name="TextBox 34"/>
            <p:cNvSpPr txBox="1"/>
            <p:nvPr/>
          </p:nvSpPr>
          <p:spPr>
            <a:xfrm>
              <a:off x="1043554" y="3717020"/>
              <a:ext cx="6157709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600" b="1" dirty="0" smtClean="0">
                  <a:solidFill>
                    <a:srgbClr val="FF0000"/>
                  </a:solidFill>
                </a:rPr>
                <a:t>若</a:t>
              </a:r>
              <a:endParaRPr lang="zh-CN" altLang="en-US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36" name="对象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66927866"/>
                </p:ext>
              </p:extLst>
            </p:nvPr>
          </p:nvGraphicFramePr>
          <p:xfrm>
            <a:off x="2020361" y="3744144"/>
            <a:ext cx="4495801" cy="4699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241" name="Equation" r:id="rId9" imgW="4495680" imgH="469800" progId="Equation.DSMT4">
                    <p:embed/>
                  </p:oleObj>
                </mc:Choice>
                <mc:Fallback>
                  <p:oleObj name="Equation" r:id="rId9" imgW="4495680" imgH="469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20361" y="3744144"/>
                          <a:ext cx="4495801" cy="4699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" name="TextBox 36"/>
          <p:cNvSpPr txBox="1"/>
          <p:nvPr/>
        </p:nvSpPr>
        <p:spPr>
          <a:xfrm>
            <a:off x="863809" y="4725144"/>
            <a:ext cx="730859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则</a:t>
            </a:r>
            <a:r>
              <a:rPr lang="en-US" altLang="zh-CN" sz="26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称为 </a:t>
            </a:r>
            <a:r>
              <a:rPr lang="en-US" altLang="zh-CN" sz="26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zh-CN" altLang="en-US" sz="2600" b="1" dirty="0">
                <a:latin typeface="Times New Roman" pitchFamily="18" charset="0"/>
                <a:cs typeface="Times New Roman" pitchFamily="18" charset="0"/>
              </a:rPr>
              <a:t>单特征值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3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称为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重特征值，</a:t>
            </a:r>
            <a:endParaRPr lang="en-US" altLang="zh-CN" sz="26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5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称为 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600" b="1" dirty="0" smtClean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zh-CN" altLang="en-US" sz="2600" b="1" dirty="0" smtClean="0">
                <a:latin typeface="Times New Roman" pitchFamily="18" charset="0"/>
                <a:cs typeface="Times New Roman" pitchFamily="18" charset="0"/>
              </a:rPr>
              <a:t>重特征值</a:t>
            </a:r>
            <a:endParaRPr lang="zh-CN" altLang="en-US" sz="2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856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3200" b="1" dirty="0">
                <a:latin typeface="黑体" pitchFamily="49" charset="-122"/>
                <a:ea typeface="黑体" pitchFamily="49" charset="-122"/>
              </a:rPr>
              <a:t>5.2  方阵的特征值和特征向量</a:t>
            </a:r>
            <a:endParaRPr lang="zh-CN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51519" y="260648"/>
            <a:ext cx="1440281" cy="50405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53102" y="260780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方法一</a:t>
            </a:r>
          </a:p>
        </p:txBody>
      </p:sp>
      <p:sp>
        <p:nvSpPr>
          <p:cNvPr id="29" name="副标题 6"/>
          <p:cNvSpPr>
            <a:spLocks noGrp="1" noChangeArrowheads="1"/>
          </p:cNvSpPr>
          <p:nvPr>
            <p:ph type="subTitle" idx="1"/>
          </p:nvPr>
        </p:nvSpPr>
        <p:spPr>
          <a:xfrm>
            <a:off x="8461375" y="176213"/>
            <a:ext cx="503238" cy="5413375"/>
          </a:xfrm>
        </p:spPr>
        <p:txBody>
          <a:bodyPr/>
          <a:lstStyle/>
          <a:p>
            <a:pPr eaLnBrk="1" hangingPunct="1"/>
            <a:r>
              <a:rPr lang="zh-CN" altLang="en-US" sz="2800" b="1" dirty="0"/>
              <a:t>二</a:t>
            </a:r>
            <a:r>
              <a:rPr lang="zh-CN" sz="2800" b="1" dirty="0"/>
              <a:t>特征值和特征向量的</a:t>
            </a:r>
            <a:r>
              <a:rPr lang="zh-CN" altLang="en-US" sz="2800" b="1" dirty="0">
                <a:solidFill>
                  <a:srgbClr val="FF0000"/>
                </a:solidFill>
              </a:rPr>
              <a:t>计算</a:t>
            </a:r>
            <a:r>
              <a:rPr lang="zh-CN" sz="2800" b="1" dirty="0"/>
              <a:t>        </a:t>
            </a:r>
          </a:p>
          <a:p>
            <a:pPr eaLnBrk="1" hangingPunct="1"/>
            <a:endParaRPr lang="zh-CN" altLang="zh-CN" sz="2400" b="1" dirty="0"/>
          </a:p>
        </p:txBody>
      </p:sp>
      <p:grpSp>
        <p:nvGrpSpPr>
          <p:cNvPr id="33" name="组合 8"/>
          <p:cNvGrpSpPr>
            <a:grpSpLocks/>
          </p:cNvGrpSpPr>
          <p:nvPr/>
        </p:nvGrpSpPr>
        <p:grpSpPr bwMode="auto">
          <a:xfrm>
            <a:off x="395288" y="1487459"/>
            <a:ext cx="7561262" cy="493713"/>
            <a:chOff x="0" y="0"/>
            <a:chExt cx="7560766" cy="492443"/>
          </a:xfrm>
        </p:grpSpPr>
        <p:pic>
          <p:nvPicPr>
            <p:cNvPr id="34" name="对象 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154" y="8661"/>
              <a:ext cx="1104900" cy="431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TextBox 7"/>
            <p:cNvSpPr>
              <a:spLocks noChangeArrowheads="1"/>
            </p:cNvSpPr>
            <p:nvPr/>
          </p:nvSpPr>
          <p:spPr bwMode="auto">
            <a:xfrm>
              <a:off x="0" y="0"/>
              <a:ext cx="7560766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dirty="0">
                  <a:solidFill>
                    <a:srgbClr val="000000"/>
                  </a:solidFill>
                  <a:sym typeface="Calibri" pitchFamily="34" charset="0"/>
                </a:rPr>
                <a:t>                    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是 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Ax </a:t>
              </a:r>
              <a:r>
                <a:rPr lang="en-US" altLang="zh-CN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=0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的解，求</a:t>
              </a:r>
              <a:r>
                <a:rPr lang="en-US" sz="2600" b="1" i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 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A</a:t>
              </a:r>
              <a:r>
                <a:rPr lang="zh-CN" altLang="en-US" sz="2600" b="1" i="1" dirty="0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 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的特征值。</a:t>
              </a:r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252413" y="928659"/>
            <a:ext cx="8020049" cy="492443"/>
            <a:chOff x="252413" y="412750"/>
            <a:chExt cx="8020049" cy="492443"/>
          </a:xfrm>
        </p:grpSpPr>
        <p:sp>
          <p:nvSpPr>
            <p:cNvPr id="38" name="TextBox 1"/>
            <p:cNvSpPr>
              <a:spLocks noChangeArrowheads="1"/>
            </p:cNvSpPr>
            <p:nvPr/>
          </p:nvSpPr>
          <p:spPr bwMode="auto">
            <a:xfrm>
              <a:off x="252413" y="412750"/>
              <a:ext cx="7920672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dirty="0" smtClean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例</a:t>
              </a:r>
              <a:r>
                <a:rPr lang="en-US" altLang="zh-CN" sz="2600" b="1" dirty="0" smtClean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1 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设 </a:t>
              </a:r>
              <a:r>
                <a:rPr lang="en-US" altLang="zh-CN" sz="2600" b="1" i="1" dirty="0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A</a:t>
              </a:r>
              <a:r>
                <a:rPr lang="zh-CN" altLang="en-US" sz="2600" b="1" i="1" dirty="0">
                  <a:solidFill>
                    <a:srgbClr val="000000"/>
                  </a:solidFill>
                  <a:latin typeface="Times New Roman" pitchFamily="18" charset="0"/>
                  <a:sym typeface="Times New Roman" pitchFamily="18" charset="0"/>
                </a:rPr>
                <a:t> 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为 </a:t>
              </a:r>
              <a:r>
                <a:rPr lang="en-US" altLang="zh-CN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3</a:t>
              </a:r>
              <a:r>
                <a:rPr lang="zh-CN" altLang="en-US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 阶方阵,已知                                         </a:t>
              </a:r>
              <a:r>
                <a:rPr lang="en-US" altLang="zh-CN" sz="2600" b="1" dirty="0">
                  <a:solidFill>
                    <a:srgbClr val="000000"/>
                  </a:solidFill>
                  <a:latin typeface="宋体" pitchFamily="2" charset="-122"/>
                  <a:sym typeface="宋体" pitchFamily="2" charset="-122"/>
                </a:rPr>
                <a:t> </a:t>
              </a:r>
              <a:endPara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endParaRPr>
            </a:p>
          </p:txBody>
        </p:sp>
        <p:graphicFrame>
          <p:nvGraphicFramePr>
            <p:cNvPr id="39" name="对象 3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9688502"/>
                </p:ext>
              </p:extLst>
            </p:nvPr>
          </p:nvGraphicFramePr>
          <p:xfrm>
            <a:off x="4500562" y="444500"/>
            <a:ext cx="37719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5481" name="Equation" r:id="rId4" imgW="3771900" imgH="457200" progId="Equation.DSMT4">
                    <p:embed/>
                  </p:oleObj>
                </mc:Choice>
                <mc:Fallback>
                  <p:oleObj name="Equation" r:id="rId4" imgW="3771900" imgH="4572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0562" y="444500"/>
                          <a:ext cx="3771900" cy="4572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66CB6F4-3F9D-4133-8600-D869A85F7517}" type="datetime1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/34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19" name="TextBox 9"/>
          <p:cNvSpPr>
            <a:spLocks noChangeArrowheads="1"/>
          </p:cNvSpPr>
          <p:nvPr/>
        </p:nvSpPr>
        <p:spPr bwMode="auto">
          <a:xfrm>
            <a:off x="395525" y="2072779"/>
            <a:ext cx="56165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解：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|</a:t>
            </a:r>
            <a:r>
              <a:rPr lang="en-US" altLang="zh-CN" sz="26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A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zh-CN" altLang="en-US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</a:t>
            </a:r>
            <a:r>
              <a:rPr lang="en-US" altLang="zh-CN" sz="26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E|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=0,</a:t>
            </a:r>
            <a:r>
              <a:rPr lang="zh-CN" altLang="en-US" sz="2600" b="1" dirty="0" smtClean="0"/>
              <a:t>  </a:t>
            </a:r>
            <a:endParaRPr lang="zh-CN" altLang="en-US" sz="2600" b="1" dirty="0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0" name="TextBox 9"/>
          <p:cNvSpPr>
            <a:spLocks noChangeArrowheads="1"/>
          </p:cNvSpPr>
          <p:nvPr/>
        </p:nvSpPr>
        <p:spPr bwMode="auto">
          <a:xfrm>
            <a:off x="395536" y="4941168"/>
            <a:ext cx="7561014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且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(1,2,3)</a:t>
            </a:r>
            <a:r>
              <a:rPr lang="en-US" altLang="zh-CN" sz="2600" b="1" i="1" baseline="30000" dirty="0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T</a:t>
            </a:r>
            <a:r>
              <a:rPr lang="zh-CN" altLang="en-US" sz="2600" b="1" dirty="0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是</a:t>
            </a:r>
            <a:r>
              <a:rPr lang="en-US" altLang="zh-CN" sz="2600" b="1" i="1" dirty="0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i="1" dirty="0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zh-CN" altLang="en-US" sz="26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的对应于特征值</a:t>
            </a:r>
            <a:r>
              <a:rPr lang="en-US" altLang="zh-CN" sz="2600" b="1" dirty="0" smtClean="0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0</a:t>
            </a:r>
            <a:r>
              <a:rPr lang="zh-CN" altLang="en-US" sz="26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的</a:t>
            </a:r>
            <a:r>
              <a:rPr lang="zh-CN" altLang="en-US" sz="2600" b="1" dirty="0" smtClean="0">
                <a:solidFill>
                  <a:srgbClr val="FF0000"/>
                </a:solidFill>
                <a:latin typeface="宋体" pitchFamily="2" charset="-122"/>
                <a:sym typeface="宋体" pitchFamily="2" charset="-122"/>
              </a:rPr>
              <a:t>一个</a:t>
            </a:r>
            <a:r>
              <a:rPr lang="zh-CN" altLang="en-US" sz="26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特征向量。</a:t>
            </a:r>
            <a:endParaRPr lang="zh-CN" altLang="en-US" sz="2600" b="1" dirty="0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9897656"/>
              </p:ext>
            </p:extLst>
          </p:nvPr>
        </p:nvGraphicFramePr>
        <p:xfrm>
          <a:off x="1763713" y="3284984"/>
          <a:ext cx="28448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82" name="Equation" r:id="rId6" imgW="2844720" imgH="1447560" progId="Equation.DSMT4">
                  <p:embed/>
                </p:oleObj>
              </mc:Choice>
              <mc:Fallback>
                <p:oleObj name="Equation" r:id="rId6" imgW="2844720" imgH="1447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3284984"/>
                        <a:ext cx="28448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4749521"/>
              </p:ext>
            </p:extLst>
          </p:nvPr>
        </p:nvGraphicFramePr>
        <p:xfrm>
          <a:off x="4643438" y="3292922"/>
          <a:ext cx="10668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483" name="Equation" r:id="rId8" imgW="1066680" imgH="1447560" progId="Equation.DSMT4">
                  <p:embed/>
                </p:oleObj>
              </mc:Choice>
              <mc:Fallback>
                <p:oleObj name="Equation" r:id="rId8" imgW="1066680" imgH="1447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3438" y="3292922"/>
                        <a:ext cx="10668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9"/>
          <p:cNvSpPr>
            <a:spLocks noChangeArrowheads="1"/>
          </p:cNvSpPr>
          <p:nvPr/>
        </p:nvSpPr>
        <p:spPr bwMode="auto">
          <a:xfrm>
            <a:off x="547925" y="5517232"/>
            <a:ext cx="561657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600" b="1" i="1" dirty="0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i="1" dirty="0" smtClean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的特征值是 </a:t>
            </a:r>
            <a:r>
              <a:rPr lang="en-US" altLang="zh-CN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</a:t>
            </a:r>
            <a:r>
              <a:rPr lang="en-US" altLang="zh-CN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3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，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1/2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，</a:t>
            </a:r>
            <a:r>
              <a:rPr lang="en-US" altLang="zh-CN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0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。</a:t>
            </a:r>
          </a:p>
        </p:txBody>
      </p:sp>
      <p:sp>
        <p:nvSpPr>
          <p:cNvPr id="24" name="TextBox 9"/>
          <p:cNvSpPr>
            <a:spLocks noChangeArrowheads="1"/>
          </p:cNvSpPr>
          <p:nvPr/>
        </p:nvSpPr>
        <p:spPr bwMode="auto">
          <a:xfrm>
            <a:off x="3203873" y="2060848"/>
            <a:ext cx="2808287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|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3</a:t>
            </a:r>
            <a:r>
              <a:rPr lang="en-US" altLang="zh-CN" sz="26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E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+</a:t>
            </a:r>
            <a:r>
              <a:rPr lang="en-US" altLang="zh-CN" sz="26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A</a:t>
            </a:r>
            <a:r>
              <a:rPr lang="en-US" altLang="zh-CN" sz="26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|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=0</a:t>
            </a:r>
            <a:r>
              <a:rPr lang="zh-CN" altLang="en-US" sz="2600" b="1" dirty="0" smtClean="0"/>
              <a:t>  </a:t>
            </a:r>
            <a:endParaRPr lang="zh-CN" altLang="en-US" sz="2600" b="1" dirty="0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5" name="TextBox 9"/>
          <p:cNvSpPr>
            <a:spLocks noChangeArrowheads="1"/>
          </p:cNvSpPr>
          <p:nvPr/>
        </p:nvSpPr>
        <p:spPr bwMode="auto">
          <a:xfrm>
            <a:off x="1115616" y="2636912"/>
            <a:ext cx="5977349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|</a:t>
            </a:r>
            <a:r>
              <a:rPr lang="en-US" altLang="zh-CN" sz="26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E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2</a:t>
            </a:r>
            <a:r>
              <a:rPr lang="en-US" altLang="zh-CN" sz="26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A</a:t>
            </a:r>
            <a:r>
              <a:rPr lang="en-US" altLang="zh-CN" sz="26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|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 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|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2(</a:t>
            </a:r>
            <a:r>
              <a:rPr lang="en-US" altLang="zh-CN" sz="26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宋体" pitchFamily="2" charset="-122"/>
              </a:rPr>
              <a:t>A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 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1/2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E 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</a:t>
            </a:r>
            <a:r>
              <a:rPr lang="en-US" altLang="zh-CN" sz="26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|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=0</a:t>
            </a:r>
            <a:endParaRPr lang="zh-CN" altLang="en-US" sz="2600" b="1" dirty="0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8" name="TextBox 9"/>
          <p:cNvSpPr>
            <a:spLocks noChangeArrowheads="1"/>
          </p:cNvSpPr>
          <p:nvPr/>
        </p:nvSpPr>
        <p:spPr bwMode="auto">
          <a:xfrm>
            <a:off x="4788024" y="2072779"/>
            <a:ext cx="2808287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</a:t>
            </a:r>
            <a:r>
              <a:rPr lang="en-US" altLang="zh-CN" sz="2600" b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1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=3,</a:t>
            </a:r>
            <a:r>
              <a:rPr lang="zh-CN" altLang="en-US" sz="2600" b="1" dirty="0" smtClean="0"/>
              <a:t>  </a:t>
            </a:r>
            <a:endParaRPr lang="zh-CN" altLang="en-US" sz="2600" b="1" dirty="0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0" name="TextBox 9"/>
          <p:cNvSpPr>
            <a:spLocks noChangeArrowheads="1"/>
          </p:cNvSpPr>
          <p:nvPr/>
        </p:nvSpPr>
        <p:spPr bwMode="auto">
          <a:xfrm>
            <a:off x="5084440" y="2636912"/>
            <a:ext cx="1719808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</a:t>
            </a:r>
            <a:r>
              <a:rPr lang="en-US" altLang="zh-CN" sz="2600" b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2</a:t>
            </a:r>
            <a:r>
              <a:rPr lang="en-US" altLang="zh-CN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=1/2,</a:t>
            </a:r>
            <a:r>
              <a:rPr lang="zh-CN" altLang="en-US" sz="2600" b="1" dirty="0" smtClean="0"/>
              <a:t>  </a:t>
            </a:r>
            <a:endParaRPr lang="zh-CN" altLang="en-US" sz="2600" b="1" dirty="0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55266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3" grpId="0"/>
      <p:bldP spid="24" grpId="0"/>
      <p:bldP spid="25" grpId="0"/>
      <p:bldP spid="28" grpId="0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3200" b="1" dirty="0">
                <a:latin typeface="黑体" pitchFamily="49" charset="-122"/>
                <a:ea typeface="黑体" pitchFamily="49" charset="-122"/>
              </a:rPr>
              <a:t>5.2  方阵的特征值和特征向量</a:t>
            </a:r>
            <a:endParaRPr lang="zh-CN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51519" y="260648"/>
            <a:ext cx="1440281" cy="50405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53102" y="260780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方法一</a:t>
            </a:r>
          </a:p>
        </p:txBody>
      </p:sp>
      <p:sp>
        <p:nvSpPr>
          <p:cNvPr id="29" name="副标题 6"/>
          <p:cNvSpPr>
            <a:spLocks noGrp="1" noChangeArrowheads="1"/>
          </p:cNvSpPr>
          <p:nvPr>
            <p:ph type="subTitle" idx="1"/>
          </p:nvPr>
        </p:nvSpPr>
        <p:spPr>
          <a:xfrm>
            <a:off x="8461375" y="176213"/>
            <a:ext cx="503238" cy="5413375"/>
          </a:xfrm>
        </p:spPr>
        <p:txBody>
          <a:bodyPr/>
          <a:lstStyle/>
          <a:p>
            <a:pPr eaLnBrk="1" hangingPunct="1"/>
            <a:r>
              <a:rPr lang="zh-CN" altLang="en-US" sz="2800" b="1" dirty="0"/>
              <a:t>二</a:t>
            </a:r>
            <a:r>
              <a:rPr lang="zh-CN" sz="2800" b="1" dirty="0"/>
              <a:t>特征值和特征向量的</a:t>
            </a:r>
            <a:r>
              <a:rPr lang="zh-CN" altLang="en-US" sz="2800" b="1" dirty="0">
                <a:solidFill>
                  <a:srgbClr val="FF0000"/>
                </a:solidFill>
              </a:rPr>
              <a:t>计算</a:t>
            </a:r>
            <a:r>
              <a:rPr lang="zh-CN" sz="2800" b="1" dirty="0"/>
              <a:t>        </a:t>
            </a:r>
          </a:p>
          <a:p>
            <a:pPr eaLnBrk="1" hangingPunct="1"/>
            <a:endParaRPr lang="zh-CN" altLang="zh-CN" sz="2400" b="1" dirty="0"/>
          </a:p>
        </p:txBody>
      </p:sp>
      <p:sp>
        <p:nvSpPr>
          <p:cNvPr id="35" name="TextBox 7"/>
          <p:cNvSpPr>
            <a:spLocks noChangeArrowheads="1"/>
          </p:cNvSpPr>
          <p:nvPr/>
        </p:nvSpPr>
        <p:spPr bwMode="auto">
          <a:xfrm>
            <a:off x="611560" y="1495128"/>
            <a:ext cx="532859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sym typeface="Calibri" pitchFamily="34" charset="0"/>
              </a:rPr>
              <a:t> </a:t>
            </a:r>
            <a:r>
              <a:rPr lang="zh-CN" altLang="en-US" sz="26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则</a:t>
            </a:r>
            <a:r>
              <a:rPr lang="en-US" sz="2600" b="1" i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zh-CN" altLang="en-US" sz="26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的一个特征值为（        ）</a:t>
            </a:r>
            <a:r>
              <a:rPr lang="zh-CN" altLang="en-US" sz="2600" b="1" u="sng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      </a:t>
            </a:r>
            <a:endParaRPr lang="zh-CN" altLang="en-US" sz="2600" b="1" dirty="0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6" name="TextBox 9"/>
          <p:cNvSpPr>
            <a:spLocks noChangeArrowheads="1"/>
          </p:cNvSpPr>
          <p:nvPr/>
        </p:nvSpPr>
        <p:spPr bwMode="auto">
          <a:xfrm>
            <a:off x="395525" y="2780928"/>
            <a:ext cx="86410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解</a:t>
            </a:r>
            <a:r>
              <a:rPr lang="zh-CN" altLang="en-US" sz="26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：</a:t>
            </a:r>
            <a:endParaRPr lang="zh-CN" altLang="en-US" sz="2400" b="1" dirty="0"/>
          </a:p>
        </p:txBody>
      </p:sp>
      <p:sp>
        <p:nvSpPr>
          <p:cNvPr id="38" name="TextBox 1"/>
          <p:cNvSpPr>
            <a:spLocks noChangeArrowheads="1"/>
          </p:cNvSpPr>
          <p:nvPr/>
        </p:nvSpPr>
        <p:spPr bwMode="auto">
          <a:xfrm>
            <a:off x="252413" y="908720"/>
            <a:ext cx="792067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例</a:t>
            </a:r>
            <a:r>
              <a:rPr lang="en-US" altLang="zh-CN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2</a:t>
            </a:r>
            <a:endParaRPr lang="zh-CN" altLang="en-US" sz="2600" b="1" dirty="0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899592" y="908720"/>
            <a:ext cx="74888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/>
              <a:t>设矩阵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800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800" dirty="0" smtClean="0"/>
              <a:t>，</a:t>
            </a:r>
            <a:r>
              <a:rPr lang="zh-CN" altLang="zh-CN" sz="2800" b="1" dirty="0"/>
              <a:t>满足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+2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+3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=0</a:t>
            </a:r>
            <a:r>
              <a:rPr lang="zh-CN" altLang="zh-CN" sz="2800" b="1" dirty="0"/>
              <a:t>，</a:t>
            </a:r>
            <a:endParaRPr lang="zh-CN" altLang="en-US" sz="2800" b="1" dirty="0"/>
          </a:p>
        </p:txBody>
      </p:sp>
      <p:sp>
        <p:nvSpPr>
          <p:cNvPr id="15" name="TextBox 7"/>
          <p:cNvSpPr>
            <a:spLocks noChangeArrowheads="1"/>
          </p:cNvSpPr>
          <p:nvPr/>
        </p:nvSpPr>
        <p:spPr bwMode="auto">
          <a:xfrm>
            <a:off x="547688" y="1988840"/>
            <a:ext cx="7561262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sym typeface="Calibri" pitchFamily="34" charset="0"/>
              </a:rPr>
              <a:t> </a:t>
            </a:r>
            <a:r>
              <a:rPr lang="zh-CN" altLang="en-US" sz="26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对应的一个特征向量为（            ）</a:t>
            </a:r>
            <a:r>
              <a:rPr lang="zh-CN" altLang="en-US" sz="2600" b="1" u="sng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      </a:t>
            </a:r>
            <a:endParaRPr lang="zh-CN" altLang="en-US" sz="2600" b="1" dirty="0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6" name="TextBox 9"/>
          <p:cNvSpPr>
            <a:spLocks noChangeArrowheads="1"/>
          </p:cNvSpPr>
          <p:nvPr/>
        </p:nvSpPr>
        <p:spPr bwMode="auto">
          <a:xfrm>
            <a:off x="1159808" y="2811706"/>
            <a:ext cx="56165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+2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+3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=0</a:t>
            </a:r>
            <a:r>
              <a:rPr lang="zh-CN" altLang="zh-CN" sz="2400" b="1" dirty="0" smtClean="0"/>
              <a:t>，</a:t>
            </a:r>
            <a:r>
              <a:rPr lang="zh-CN" altLang="en-US" sz="2400" b="1" dirty="0" smtClean="0"/>
              <a:t>即</a:t>
            </a:r>
            <a:endParaRPr lang="zh-CN" alt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716016" y="1412776"/>
            <a:ext cx="792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endParaRPr lang="zh-CN" alt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9"/>
          <p:cNvSpPr>
            <a:spLocks noChangeArrowheads="1"/>
          </p:cNvSpPr>
          <p:nvPr/>
        </p:nvSpPr>
        <p:spPr bwMode="auto">
          <a:xfrm>
            <a:off x="4580385" y="1988840"/>
            <a:ext cx="18638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3)</a:t>
            </a:r>
            <a:r>
              <a:rPr lang="en-US" altLang="zh-CN" sz="2400" b="1" i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9527526"/>
              </p:ext>
            </p:extLst>
          </p:nvPr>
        </p:nvGraphicFramePr>
        <p:xfrm>
          <a:off x="1763688" y="3349352"/>
          <a:ext cx="28448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91" name="Equation" r:id="rId3" imgW="2844720" imgH="1447560" progId="Equation.DSMT4">
                  <p:embed/>
                </p:oleObj>
              </mc:Choice>
              <mc:Fallback>
                <p:oleObj name="Equation" r:id="rId3" imgW="2844720" imgH="1447560" progId="Equation.DSMT4">
                  <p:embed/>
                  <p:pic>
                    <p:nvPicPr>
                      <p:cNvPr id="0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3349352"/>
                        <a:ext cx="28448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9150258"/>
              </p:ext>
            </p:extLst>
          </p:nvPr>
        </p:nvGraphicFramePr>
        <p:xfrm>
          <a:off x="4644008" y="3356992"/>
          <a:ext cx="10668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92" name="Equation" r:id="rId5" imgW="1066680" imgH="1447560" progId="Equation.DSMT4">
                  <p:embed/>
                </p:oleObj>
              </mc:Choice>
              <mc:Fallback>
                <p:oleObj name="Equation" r:id="rId5" imgW="1066680" imgH="144756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3356992"/>
                        <a:ext cx="10668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日期占位符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91E521D-8980-4241-82D5-4BEE0F3EF9D5}" type="datetime1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/34</a:t>
            </a:r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63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16" grpId="0"/>
      <p:bldP spid="3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 noChangeArrowheads="1"/>
          </p:cNvSpPr>
          <p:nvPr>
            <p:ph type="ctrTitle" idx="4294967295"/>
          </p:nvPr>
        </p:nvSpPr>
        <p:spPr>
          <a:xfrm>
            <a:off x="179388" y="6092825"/>
            <a:ext cx="7772400" cy="576263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zh-CN" altLang="zh-CN" sz="3200" b="1" dirty="0">
                <a:latin typeface="黑体" pitchFamily="49" charset="-122"/>
                <a:ea typeface="黑体" pitchFamily="49" charset="-122"/>
              </a:rPr>
              <a:t>5.2  方阵的特征值和特征向量</a:t>
            </a:r>
            <a:endParaRPr lang="zh-CN" sz="32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51519" y="260648"/>
            <a:ext cx="1440281" cy="504056"/>
          </a:xfrm>
          <a:prstGeom prst="rect">
            <a:avLst/>
          </a:prstGeom>
          <a:solidFill>
            <a:srgbClr val="92D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TextBox 26"/>
          <p:cNvSpPr txBox="1"/>
          <p:nvPr/>
        </p:nvSpPr>
        <p:spPr>
          <a:xfrm>
            <a:off x="353102" y="260780"/>
            <a:ext cx="126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方法一</a:t>
            </a:r>
          </a:p>
        </p:txBody>
      </p:sp>
      <p:sp>
        <p:nvSpPr>
          <p:cNvPr id="29" name="副标题 6"/>
          <p:cNvSpPr>
            <a:spLocks noGrp="1" noChangeArrowheads="1"/>
          </p:cNvSpPr>
          <p:nvPr>
            <p:ph type="subTitle" idx="1"/>
          </p:nvPr>
        </p:nvSpPr>
        <p:spPr>
          <a:xfrm>
            <a:off x="8461375" y="176213"/>
            <a:ext cx="503238" cy="5413375"/>
          </a:xfrm>
        </p:spPr>
        <p:txBody>
          <a:bodyPr/>
          <a:lstStyle/>
          <a:p>
            <a:pPr eaLnBrk="1" hangingPunct="1"/>
            <a:r>
              <a:rPr lang="zh-CN" altLang="en-US" sz="2800" b="1" dirty="0"/>
              <a:t>二</a:t>
            </a:r>
            <a:r>
              <a:rPr lang="zh-CN" sz="2800" b="1" dirty="0"/>
              <a:t>特征值和特征向量的</a:t>
            </a:r>
            <a:r>
              <a:rPr lang="zh-CN" altLang="en-US" sz="2800" b="1" dirty="0">
                <a:solidFill>
                  <a:srgbClr val="FF0000"/>
                </a:solidFill>
              </a:rPr>
              <a:t>计算</a:t>
            </a:r>
            <a:r>
              <a:rPr lang="zh-CN" sz="2800" b="1" dirty="0"/>
              <a:t>        </a:t>
            </a:r>
          </a:p>
          <a:p>
            <a:pPr eaLnBrk="1" hangingPunct="1"/>
            <a:endParaRPr lang="zh-CN" altLang="zh-CN" sz="2400" b="1" dirty="0"/>
          </a:p>
        </p:txBody>
      </p:sp>
      <p:sp>
        <p:nvSpPr>
          <p:cNvPr id="35" name="TextBox 7"/>
          <p:cNvSpPr>
            <a:spLocks noChangeArrowheads="1"/>
          </p:cNvSpPr>
          <p:nvPr/>
        </p:nvSpPr>
        <p:spPr bwMode="auto">
          <a:xfrm>
            <a:off x="611560" y="1927176"/>
            <a:ext cx="532859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sym typeface="Calibri" pitchFamily="34" charset="0"/>
              </a:rPr>
              <a:t> </a:t>
            </a:r>
            <a:r>
              <a:rPr lang="zh-CN" altLang="en-US" sz="26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则</a:t>
            </a:r>
            <a:r>
              <a:rPr lang="en-US" sz="2600" b="1" i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A</a:t>
            </a:r>
            <a:r>
              <a:rPr lang="zh-CN" altLang="en-US" sz="2600" b="1" i="1" dirty="0">
                <a:solidFill>
                  <a:srgbClr val="000000"/>
                </a:solidFill>
                <a:latin typeface="Times New Roman" pitchFamily="18" charset="0"/>
                <a:sym typeface="Times New Roman" pitchFamily="18" charset="0"/>
              </a:rPr>
              <a:t> </a:t>
            </a:r>
            <a:r>
              <a:rPr lang="zh-CN" altLang="en-US" sz="26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的一个特征值为（        ）</a:t>
            </a:r>
            <a:r>
              <a:rPr lang="zh-CN" altLang="en-US" sz="2600" b="1" u="sng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      </a:t>
            </a:r>
            <a:endParaRPr lang="zh-CN" altLang="en-US" sz="2600" b="1" dirty="0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36" name="TextBox 9"/>
          <p:cNvSpPr>
            <a:spLocks noChangeArrowheads="1"/>
          </p:cNvSpPr>
          <p:nvPr/>
        </p:nvSpPr>
        <p:spPr bwMode="auto">
          <a:xfrm>
            <a:off x="395525" y="2924944"/>
            <a:ext cx="86410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解</a:t>
            </a:r>
            <a:r>
              <a:rPr lang="zh-CN" altLang="en-US" sz="26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：</a:t>
            </a:r>
            <a:endParaRPr lang="zh-CN" altLang="en-US" sz="2400" b="1" dirty="0"/>
          </a:p>
        </p:txBody>
      </p:sp>
      <p:sp>
        <p:nvSpPr>
          <p:cNvPr id="38" name="TextBox 1"/>
          <p:cNvSpPr>
            <a:spLocks noChangeArrowheads="1"/>
          </p:cNvSpPr>
          <p:nvPr/>
        </p:nvSpPr>
        <p:spPr bwMode="auto">
          <a:xfrm>
            <a:off x="252413" y="908720"/>
            <a:ext cx="7920672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zh-CN" altLang="en-US" sz="26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例</a:t>
            </a:r>
            <a:r>
              <a:rPr lang="en-US" altLang="zh-CN" sz="26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3</a:t>
            </a:r>
            <a:endParaRPr lang="zh-CN" altLang="en-US" sz="2600" b="1" dirty="0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043608" y="962725"/>
            <a:ext cx="576064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b="1" dirty="0"/>
              <a:t>设矩阵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8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800" b="1" baseline="-25000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zh-CN" sz="2800" dirty="0" smtClean="0"/>
              <a:t>，</a:t>
            </a:r>
            <a:r>
              <a:rPr lang="zh-CN" altLang="zh-CN" sz="2800" b="1" dirty="0" smtClean="0"/>
              <a:t>满足</a:t>
            </a:r>
            <a:endParaRPr lang="en-US" altLang="zh-CN" sz="2800" b="1" dirty="0" smtClean="0"/>
          </a:p>
          <a:p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800" b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+3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(2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6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800" b="1" i="1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sz="2800" b="1" dirty="0" smtClean="0"/>
              <a:t>，</a:t>
            </a:r>
            <a:endParaRPr lang="zh-CN" altLang="en-US" sz="2800" b="1" dirty="0"/>
          </a:p>
        </p:txBody>
      </p:sp>
      <p:sp>
        <p:nvSpPr>
          <p:cNvPr id="15" name="TextBox 7"/>
          <p:cNvSpPr>
            <a:spLocks noChangeArrowheads="1"/>
          </p:cNvSpPr>
          <p:nvPr/>
        </p:nvSpPr>
        <p:spPr bwMode="auto">
          <a:xfrm>
            <a:off x="547688" y="2420888"/>
            <a:ext cx="6400576" cy="49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0000"/>
                </a:solidFill>
                <a:sym typeface="Calibri" pitchFamily="34" charset="0"/>
              </a:rPr>
              <a:t> </a:t>
            </a:r>
            <a:r>
              <a:rPr lang="zh-CN" altLang="en-US" sz="2600" b="1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对应的一个特征向量为（            ）</a:t>
            </a:r>
            <a:r>
              <a:rPr lang="zh-CN" altLang="en-US" sz="2600" b="1" u="sng" dirty="0" smtClean="0">
                <a:solidFill>
                  <a:srgbClr val="000000"/>
                </a:solidFill>
                <a:latin typeface="宋体" pitchFamily="2" charset="-122"/>
                <a:sym typeface="宋体" pitchFamily="2" charset="-122"/>
              </a:rPr>
              <a:t>      </a:t>
            </a:r>
            <a:endParaRPr lang="zh-CN" altLang="en-US" sz="2600" b="1" dirty="0">
              <a:solidFill>
                <a:srgbClr val="000000"/>
              </a:solidFill>
              <a:latin typeface="宋体" pitchFamily="2" charset="-122"/>
              <a:sym typeface="宋体" pitchFamily="2" charset="-122"/>
            </a:endParaRPr>
          </a:p>
        </p:txBody>
      </p:sp>
      <p:sp>
        <p:nvSpPr>
          <p:cNvPr id="16" name="TextBox 9"/>
          <p:cNvSpPr>
            <a:spLocks noChangeArrowheads="1"/>
          </p:cNvSpPr>
          <p:nvPr/>
        </p:nvSpPr>
        <p:spPr bwMode="auto">
          <a:xfrm>
            <a:off x="1159808" y="2955722"/>
            <a:ext cx="56165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zh-CN" sz="24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+3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4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= (2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400" b="1" dirty="0"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6)</a:t>
            </a:r>
            <a:r>
              <a:rPr lang="en-US" altLang="zh-CN" sz="2400" b="1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zh-CN" sz="2400" b="1" dirty="0" smtClean="0"/>
              <a:t>，</a:t>
            </a:r>
            <a:r>
              <a:rPr lang="zh-CN" altLang="en-US" sz="2400" b="1" dirty="0" smtClean="0"/>
              <a:t>即</a:t>
            </a:r>
            <a:endParaRPr lang="zh-CN" altLang="en-US" sz="24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4716016" y="1844824"/>
            <a:ext cx="792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Box 9"/>
          <p:cNvSpPr>
            <a:spLocks noChangeArrowheads="1"/>
          </p:cNvSpPr>
          <p:nvPr/>
        </p:nvSpPr>
        <p:spPr bwMode="auto">
          <a:xfrm>
            <a:off x="4580385" y="2420888"/>
            <a:ext cx="18638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(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3)</a:t>
            </a:r>
            <a:r>
              <a:rPr lang="en-US" altLang="zh-CN" sz="2400" b="1" i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6605D3C-A5C2-45D8-9BDD-587D44B5AF81}" type="datetime1">
              <a:rPr lang="zh-CN" altLang="en-US" smtClean="0"/>
              <a:t>2022/4/24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/34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9</a:t>
            </a:fld>
            <a:endParaRPr lang="zh-CN" altLang="en-US"/>
          </a:p>
        </p:txBody>
      </p:sp>
      <p:graphicFrame>
        <p:nvGraphicFramePr>
          <p:cNvPr id="25" name="对象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5705678"/>
              </p:ext>
            </p:extLst>
          </p:nvPr>
        </p:nvGraphicFramePr>
        <p:xfrm>
          <a:off x="1331640" y="3645024"/>
          <a:ext cx="24511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24" name="Equation" r:id="rId3" imgW="2450880" imgH="1447560" progId="Equation.DSMT4">
                  <p:embed/>
                </p:oleObj>
              </mc:Choice>
              <mc:Fallback>
                <p:oleObj name="Equation" r:id="rId3" imgW="2450880" imgH="1447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3645024"/>
                        <a:ext cx="24511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5508882"/>
              </p:ext>
            </p:extLst>
          </p:nvPr>
        </p:nvGraphicFramePr>
        <p:xfrm>
          <a:off x="3851920" y="3652292"/>
          <a:ext cx="10033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6225" name="Equation" r:id="rId5" imgW="1002960" imgH="1447560" progId="Equation.DSMT4">
                  <p:embed/>
                </p:oleObj>
              </mc:Choice>
              <mc:Fallback>
                <p:oleObj name="Equation" r:id="rId5" imgW="1002960" imgH="1447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1920" y="3652292"/>
                        <a:ext cx="10033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9"/>
          <p:cNvSpPr>
            <a:spLocks noChangeArrowheads="1"/>
          </p:cNvSpPr>
          <p:nvPr/>
        </p:nvSpPr>
        <p:spPr bwMode="auto">
          <a:xfrm>
            <a:off x="5220096" y="4119463"/>
            <a:ext cx="11521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zh-CN" altLang="en-US" sz="2400" b="1" dirty="0" smtClean="0"/>
              <a:t>故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287754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16" grpId="0"/>
      <p:bldP spid="3" grpId="0"/>
      <p:bldP spid="19" grpId="0"/>
      <p:bldP spid="3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3.0"/>
  <p:tag name="PROBLEMBLANK" val="[{&quot;Num&quot;:1,&quot;Score&quot;:1.0,&quot;Answers&quot;:[&quot;&quot;],&quot;CaseSensitive&quot;:false,&quot;FuzzyMatch&quot;:false},{&quot;Num&quot;:2,&quot;Score&quot;:1.0,&quot;Answers&quot;:[&quot;&quot;],&quot;CaseSensitive&quot;:false,&quot;FuzzyMatch&quot;:false},{&quot;Num&quot;:3,&quot;Score&quot;:1.0,&quot;Answers&quot;:[&quot;&quot;],&quot;CaseSensitive&quot;:false,&quot;FuzzyMatch&quot;:false}]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3.0"/>
  <p:tag name="PROBLEMBLANK" val="[{&quot;Num&quot;:1,&quot;Score&quot;:1.0,&quot;Answers&quot;:[&quot;&quot;],&quot;CaseSensitive&quot;:false,&quot;FuzzyMatch&quot;:false},{&quot;Num&quot;:2,&quot;Score&quot;:1.0,&quot;Answers&quot;:[&quot;&quot;],&quot;CaseSensitive&quot;:false,&quot;FuzzyMatch&quot;:false},{&quot;Num&quot;:3,&quot;Score&quot;:1.0,&quot;Answers&quot;:[&quot;&quot;],&quot;CaseSensitive&quot;:false,&quot;FuzzyMatch&quot;:false}]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2.0"/>
  <p:tag name="PROBLEMBLANK" val="[{&quot;Num&quot;:1,&quot;Score&quot;:1.0,&quot;Answers&quot;:[&quot;&quot;],&quot;CaseSensitive&quot;:false,&quot;FuzzyMatch&quot;:false},{&quot;Num&quot;:2,&quot;Score&quot;:1.0,&quot;Answers&quot;:[&quot;&quot;],&quot;CaseSensitive&quot;:false,&quot;FuzzyMatch&quot;:false}]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5.0"/>
  <p:tag name="PROBLEMBLANK" val="[{&quot;Num&quot;:1,&quot;Score&quot;:1.0,&quot;Answers&quot;:[&quot;-4&quot;],&quot;CaseSensitive&quot;:false,&quot;FuzzyMatch&quot;:false},{&quot;Num&quot;:2,&quot;Score&quot;:1.0,&quot;Answers&quot;:[&quot;-1/2，1/2&quot;],&quot;CaseSensitive&quot;:false,&quot;FuzzyMatch&quot;:false},{&quot;Num&quot;:3,&quot;Score&quot;:1.0,&quot;Answers&quot;:[&quot;-2，2&quot;],&quot;CaseSensitive&quot;:false,&quot;FuzzyMatch&quot;:false},{&quot;Num&quot;:4,&quot;Score&quot;:1.0,&quot;Answers&quot;:[&quot;3，7&quot;],&quot;CaseSensitive&quot;:false,&quot;FuzzyMatch&quot;:false},{&quot;Num&quot;:5,&quot;Score&quot;:1.0,&quot;Answers&quot;:[&quot;&quot;],&quot;CaseSensitive&quot;:false,&quot;FuzzyMatch&quot;:false}]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主题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5896</TotalTime>
  <Words>3129</Words>
  <Application>Microsoft Office PowerPoint</Application>
  <PresentationFormat>全屏显示(4:3)</PresentationFormat>
  <Paragraphs>510</Paragraphs>
  <Slides>34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6" baseType="lpstr">
      <vt:lpstr>主题2</vt:lpstr>
      <vt:lpstr>Equation</vt:lpstr>
      <vt:lpstr>第五章   相似矩阵及二次型</vt:lpstr>
      <vt:lpstr>5.2  方阵的特征值和特征向量</vt:lpstr>
      <vt:lpstr>5.2  方阵的特征值和特征向量</vt:lpstr>
      <vt:lpstr>5.2  方阵的特征值和特征向量</vt:lpstr>
      <vt:lpstr>5.2  方阵的特征值和特征向量</vt:lpstr>
      <vt:lpstr>5.2  方阵的特征值和特征向量</vt:lpstr>
      <vt:lpstr>5.2  方阵的特征值和特征向量</vt:lpstr>
      <vt:lpstr>5.2  方阵的特征值和特征向量</vt:lpstr>
      <vt:lpstr>5.2  方阵的特征值和特征向量</vt:lpstr>
      <vt:lpstr>5.2  方阵的特征值和特征向量</vt:lpstr>
      <vt:lpstr>5.2  方阵的特征值和特征向量</vt:lpstr>
      <vt:lpstr>5.2  方阵的特征值和特征向量</vt:lpstr>
      <vt:lpstr>5.2  方阵的特征值和特征向量</vt:lpstr>
      <vt:lpstr>5.2  方阵的特征值和特征向量</vt:lpstr>
      <vt:lpstr>5.2  方阵的特征值和特征向量</vt:lpstr>
      <vt:lpstr>5.2  方阵的特征值和特征向量</vt:lpstr>
      <vt:lpstr>5.2  方阵的特征值和特征向量</vt:lpstr>
      <vt:lpstr>5.2  方阵的特征值和特征向量</vt:lpstr>
      <vt:lpstr>5.2  方阵的特征值和特征向量</vt:lpstr>
      <vt:lpstr>5.2  方阵的特征值和特征向量</vt:lpstr>
      <vt:lpstr>PowerPoint 演示文稿</vt:lpstr>
      <vt:lpstr>PowerPoint 演示文稿</vt:lpstr>
      <vt:lpstr>5.2  方阵的特征值和特征向量</vt:lpstr>
      <vt:lpstr>5.2  方阵的特征值和特征向量</vt:lpstr>
      <vt:lpstr>5.2  方阵的特征值和特征向量</vt:lpstr>
      <vt:lpstr>5.2  方阵的特征值和特征向量</vt:lpstr>
      <vt:lpstr>PowerPoint 演示文稿</vt:lpstr>
      <vt:lpstr>PowerPoint 演示文稿</vt:lpstr>
      <vt:lpstr>5.2  方阵的特征值和特征向量</vt:lpstr>
      <vt:lpstr>5.2  方阵的特征值和特征向量</vt:lpstr>
      <vt:lpstr>5.2  方阵的特征值和特征向量</vt:lpstr>
      <vt:lpstr>5.2  方阵的特征值和特征向量</vt:lpstr>
      <vt:lpstr>5.2  方阵的特征值和特征向量</vt:lpstr>
      <vt:lpstr>5.2  方阵的特征值和特征向量</vt:lpstr>
    </vt:vector>
  </TitlesOfParts>
  <Manager>卢玉贞</Manager>
  <Company>dlyuzhen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卢玉贞</dc:creator>
  <cp:lastModifiedBy>dlyuzhen</cp:lastModifiedBy>
  <cp:revision>458</cp:revision>
  <dcterms:created xsi:type="dcterms:W3CDTF">2015-01-05T18:34:44Z</dcterms:created>
  <dcterms:modified xsi:type="dcterms:W3CDTF">2022-04-24T01:25:45Z</dcterms:modified>
</cp:coreProperties>
</file>