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5" r:id="rId2"/>
    <p:sldId id="266" r:id="rId3"/>
    <p:sldId id="267" r:id="rId4"/>
    <p:sldId id="323" r:id="rId5"/>
    <p:sldId id="324" r:id="rId6"/>
    <p:sldId id="318" r:id="rId7"/>
    <p:sldId id="319" r:id="rId8"/>
    <p:sldId id="295" r:id="rId9"/>
    <p:sldId id="297" r:id="rId10"/>
    <p:sldId id="296" r:id="rId11"/>
    <p:sldId id="298" r:id="rId12"/>
    <p:sldId id="317" r:id="rId13"/>
    <p:sldId id="269" r:id="rId14"/>
    <p:sldId id="270" r:id="rId15"/>
    <p:sldId id="271" r:id="rId16"/>
    <p:sldId id="285" r:id="rId17"/>
    <p:sldId id="315" r:id="rId18"/>
    <p:sldId id="286" r:id="rId19"/>
    <p:sldId id="327" r:id="rId20"/>
    <p:sldId id="325" r:id="rId21"/>
    <p:sldId id="326" r:id="rId22"/>
    <p:sldId id="292" r:id="rId23"/>
    <p:sldId id="311" r:id="rId24"/>
    <p:sldId id="299" r:id="rId25"/>
    <p:sldId id="316" r:id="rId26"/>
    <p:sldId id="302" r:id="rId27"/>
    <p:sldId id="303" r:id="rId28"/>
    <p:sldId id="305" r:id="rId29"/>
    <p:sldId id="307" r:id="rId30"/>
    <p:sldId id="308" r:id="rId31"/>
    <p:sldId id="309" r:id="rId32"/>
    <p:sldId id="306" r:id="rId33"/>
    <p:sldId id="300" r:id="rId34"/>
    <p:sldId id="312" r:id="rId35"/>
    <p:sldId id="283" r:id="rId36"/>
    <p:sldId id="290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ED"/>
    <a:srgbClr val="D2888D"/>
    <a:srgbClr val="F1DFF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8" autoAdjust="0"/>
    <p:restoredTop sz="97784" autoAdjust="0"/>
  </p:normalViewPr>
  <p:slideViewPr>
    <p:cSldViewPr>
      <p:cViewPr varScale="1">
        <p:scale>
          <a:sx n="62" d="100"/>
          <a:sy n="62" d="100"/>
        </p:scale>
        <p:origin x="-102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3E0D3661-7662-4127-9836-19CB4033A527}" type="presOf" srcId="{A4DBE9E6-97EB-4725-A2C1-3C97D390DE6E}" destId="{CD4B3101-F142-4E5E-B80A-8D9996F097C7}" srcOrd="0" destOrd="0" presId="urn:microsoft.com/office/officeart/2005/8/layout/venn1"/>
    <dgm:cxn modelId="{07A2883C-9A0F-48BA-800D-1B6F90AB5B11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962F9B7-AA38-4E13-BCA3-4749641302D7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83DB2BC-172D-4B5C-9BF6-5E217C0CD838}" type="presOf" srcId="{737B5EC5-D0D2-4529-A675-2479ADB7512A}" destId="{4470F79F-6492-40EA-A900-0CDDBA36E791}" srcOrd="0" destOrd="0" presId="urn:microsoft.com/office/officeart/2005/8/layout/venn1"/>
    <dgm:cxn modelId="{7BF4F9BF-70F8-4056-B014-D23C9E4E5D5D}" type="presOf" srcId="{B9B3E140-8B8D-4175-BD94-00D1649702AA}" destId="{6DAFA64C-DC3D-43CC-9306-9A83B9F4FF30}" srcOrd="0" destOrd="0" presId="urn:microsoft.com/office/officeart/2005/8/layout/venn1"/>
    <dgm:cxn modelId="{5726056B-C835-4C21-B855-DF9FD70D4788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0636EA8C-8040-4042-844A-A6B64D7EEF37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F318F69-3122-4F3D-8C70-51B5FCFB175C}" type="presOf" srcId="{938154DC-7DEC-4435-8AEE-F287F60DA644}" destId="{A319629E-037B-4B5B-8915-441F51FA60BC}" srcOrd="0" destOrd="0" presId="urn:microsoft.com/office/officeart/2005/8/layout/venn1"/>
    <dgm:cxn modelId="{121582E9-7E09-4C90-8314-A4388AFC46A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33ADB695-2061-4055-819E-1694CB778A72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6238A2C-D481-4905-A4C6-CEC877F4A131}" type="presOf" srcId="{EF24F56F-F948-4FAE-A21B-C908CFF0947F}" destId="{04E584C8-CAF4-4F3A-A494-457051CBD1BA}" srcOrd="0" destOrd="0" presId="urn:microsoft.com/office/officeart/2005/8/layout/venn1"/>
    <dgm:cxn modelId="{4CF1956D-B9D9-45BE-B3C7-BB4E8477054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34200C37-C0E6-40DE-8AF9-DB77ABDD4077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89C8668-7604-4695-AD1B-CFF8BCE57D3A}" type="presOf" srcId="{CE6CFCA0-C49C-4951-BE4A-2894AF7F0369}" destId="{7B1E7C52-CF18-48B2-BB65-024F73E359D3}" srcOrd="0" destOrd="0" presId="urn:microsoft.com/office/officeart/2005/8/layout/venn1"/>
    <dgm:cxn modelId="{9F530821-E84E-47AA-8B21-237EDD380DE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A856AF96-6D5D-4E53-8281-195EE96241FC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C09B474-AEF3-4149-A36E-ADAF279392C4}" type="presOf" srcId="{0E6DF1C2-1746-482F-BF52-CD765E80A365}" destId="{171034FF-3396-4AA1-9482-05BACFB2D723}" srcOrd="0" destOrd="0" presId="urn:microsoft.com/office/officeart/2005/8/layout/venn1"/>
    <dgm:cxn modelId="{D5590EDB-4680-4B1A-9929-158550660DA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5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8.wmf"/><Relationship Id="rId1" Type="http://schemas.openxmlformats.org/officeDocument/2006/relationships/image" Target="../media/image45.wmf"/><Relationship Id="rId4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7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3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CEC6-C02E-4F55-A1A8-42A7BAE9F12F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3D55-DCD2-4DC9-92A0-B622F5591C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7A13-2DCB-4EEE-9AAA-FA6012ECE0FD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3EC6-AF6E-468F-B2D3-5A57BC8B7CEA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30CC-FB2D-4DBF-987B-21F8893EF988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F5D3-E875-47C9-A1E6-586A259E28B2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BCECE-3540-44E2-BF5D-CB5012481CAC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139E-4189-44AF-B37A-55C2D17A2CD1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C356A-65D1-426C-8C2F-88848952EF34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412F6-D435-4766-9E2C-857228D9B448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006FB-2FDB-4903-AAF7-2FB1B648B1EC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5D49-1270-44BF-97FE-C651C4277485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9B7E-3562-42AA-A0CE-0FC925CEA1B5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5FDEA-4354-4704-837A-2C1FE1D26EE4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57ABB-7125-429B-9F38-9E7EA023BB57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872" y="6093296"/>
            <a:ext cx="655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9176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11.bin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8.tmp"/><Relationship Id="rId2" Type="http://schemas.openxmlformats.org/officeDocument/2006/relationships/tags" Target="../tags/tag21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oleObject" Target="../embeddings/oleObject12.bin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0.wmf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15.bin"/><Relationship Id="rId2" Type="http://schemas.openxmlformats.org/officeDocument/2006/relationships/tags" Target="../tags/tag31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6.v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oleObject" Target="../embeddings/oleObject14.bin"/><Relationship Id="rId10" Type="http://schemas.openxmlformats.org/officeDocument/2006/relationships/tags" Target="../tags/tag39.xml"/><Relationship Id="rId19" Type="http://schemas.openxmlformats.org/officeDocument/2006/relationships/image" Target="../media/image8.tmp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7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6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6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6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5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6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8.tmp"/><Relationship Id="rId2" Type="http://schemas.openxmlformats.org/officeDocument/2006/relationships/tags" Target="../tags/tag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7.bin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9.w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10.bin"/><Relationship Id="rId2" Type="http://schemas.openxmlformats.org/officeDocument/2006/relationships/tags" Target="../tags/tag11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4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oleObject" Target="../embeddings/oleObject9.bin"/><Relationship Id="rId10" Type="http://schemas.openxmlformats.org/officeDocument/2006/relationships/tags" Target="../tags/tag19.xml"/><Relationship Id="rId19" Type="http://schemas.openxmlformats.org/officeDocument/2006/relationships/image" Target="../media/image8.tmp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3" name="标题 23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97592" y="128500"/>
            <a:ext cx="330215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5400000">
            <a:off x="449843" y="2329358"/>
            <a:ext cx="3809895" cy="1832890"/>
            <a:chOff x="2346280" y="2992831"/>
            <a:chExt cx="4451440" cy="2856114"/>
          </a:xfrm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2346280" y="3979558"/>
              <a:ext cx="4451440" cy="1465666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126582" y="2992831"/>
              <a:ext cx="3323400" cy="2856114"/>
              <a:chOff x="2928467" y="2992831"/>
              <a:chExt cx="3323400" cy="2856114"/>
            </a:xfrm>
          </p:grpSpPr>
          <p:grpSp>
            <p:nvGrpSpPr>
              <p:cNvPr id="23" name="Group 6"/>
              <p:cNvGrpSpPr>
                <a:grpSpLocks/>
              </p:cNvGrpSpPr>
              <p:nvPr/>
            </p:nvGrpSpPr>
            <p:grpSpPr bwMode="auto">
              <a:xfrm>
                <a:off x="3135605" y="3400293"/>
                <a:ext cx="3116262" cy="2448652"/>
                <a:chOff x="3216" y="2933"/>
                <a:chExt cx="1089" cy="856"/>
              </a:xfrm>
            </p:grpSpPr>
            <p:sp>
              <p:nvSpPr>
                <p:cNvPr id="25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  <p:grpSp>
              <p:nvGrpSpPr>
                <p:cNvPr id="26" name="Group 10"/>
                <p:cNvGrpSpPr>
                  <a:grpSpLocks/>
                </p:cNvGrpSpPr>
                <p:nvPr/>
              </p:nvGrpSpPr>
              <p:grpSpPr bwMode="auto">
                <a:xfrm>
                  <a:off x="3216" y="2933"/>
                  <a:ext cx="1089" cy="688"/>
                  <a:chOff x="1719" y="2976"/>
                  <a:chExt cx="1089" cy="688"/>
                </a:xfrm>
              </p:grpSpPr>
              <p:sp>
                <p:nvSpPr>
                  <p:cNvPr id="27" name="Freeform 11"/>
                  <p:cNvSpPr>
                    <a:spLocks/>
                  </p:cNvSpPr>
                  <p:nvPr/>
                </p:nvSpPr>
                <p:spPr bwMode="auto">
                  <a:xfrm>
                    <a:off x="1719" y="2983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24" name="Freeform 33"/>
              <p:cNvSpPr>
                <a:spLocks/>
              </p:cNvSpPr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9" name="矩形 28"/>
          <p:cNvSpPr/>
          <p:nvPr/>
        </p:nvSpPr>
        <p:spPr>
          <a:xfrm>
            <a:off x="3103807" y="1463980"/>
            <a:ext cx="370044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向量的内积、长度及正交性</a:t>
            </a:r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2987824" y="147543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1" name="矩形 30"/>
          <p:cNvSpPr/>
          <p:nvPr/>
        </p:nvSpPr>
        <p:spPr>
          <a:xfrm>
            <a:off x="3563249" y="2153152"/>
            <a:ext cx="360329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spc="200" dirty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方阵的特征值与特征向量</a:t>
            </a: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3436958" y="211402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33" name="矩形 32"/>
          <p:cNvSpPr/>
          <p:nvPr/>
        </p:nvSpPr>
        <p:spPr>
          <a:xfrm>
            <a:off x="3822968" y="2807767"/>
            <a:ext cx="348533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相似矩阵</a:t>
            </a:r>
          </a:p>
        </p:txBody>
      </p:sp>
      <p:sp>
        <p:nvSpPr>
          <p:cNvPr id="34" name="AutoShape 4"/>
          <p:cNvSpPr>
            <a:spLocks noChangeArrowheads="1"/>
          </p:cNvSpPr>
          <p:nvPr/>
        </p:nvSpPr>
        <p:spPr bwMode="auto">
          <a:xfrm>
            <a:off x="3652982" y="2762101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5" name="矩形 34"/>
          <p:cNvSpPr/>
          <p:nvPr/>
        </p:nvSpPr>
        <p:spPr>
          <a:xfrm>
            <a:off x="3822967" y="3519390"/>
            <a:ext cx="334132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对称矩阵的对角化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3680443" y="353022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5816" y="27251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</a:rPr>
              <a:t>相似矩阵及二次型</a:t>
            </a:r>
          </a:p>
        </p:txBody>
      </p:sp>
      <p:sp>
        <p:nvSpPr>
          <p:cNvPr id="38" name="矩形 37"/>
          <p:cNvSpPr/>
          <p:nvPr/>
        </p:nvSpPr>
        <p:spPr>
          <a:xfrm>
            <a:off x="3563249" y="4214488"/>
            <a:ext cx="3366832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二次型及其标准型</a:t>
            </a: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3419872" y="4202261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630005" y="1822811"/>
            <a:ext cx="903365" cy="3222572"/>
            <a:chOff x="2630005" y="2417702"/>
            <a:chExt cx="903365" cy="3222572"/>
          </a:xfrm>
        </p:grpSpPr>
        <p:sp>
          <p:nvSpPr>
            <p:cNvPr id="41" name="AutoShape 15"/>
            <p:cNvSpPr>
              <a:spLocks noChangeArrowheads="1"/>
            </p:cNvSpPr>
            <p:nvPr/>
          </p:nvSpPr>
          <p:spPr bwMode="auto">
            <a:xfrm rot="6053988">
              <a:off x="3086490" y="3974437"/>
              <a:ext cx="391308" cy="502453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2630005" y="2417702"/>
              <a:ext cx="859827" cy="3222572"/>
              <a:chOff x="2630005" y="2417702"/>
              <a:chExt cx="859827" cy="322257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2630005" y="2417702"/>
                <a:ext cx="859827" cy="2497095"/>
                <a:chOff x="1850728" y="1866913"/>
                <a:chExt cx="1339833" cy="2917578"/>
              </a:xfrm>
            </p:grpSpPr>
            <p:sp>
              <p:nvSpPr>
                <p:cNvPr id="45" name="AutoShape 15"/>
                <p:cNvSpPr>
                  <a:spLocks noChangeArrowheads="1"/>
                </p:cNvSpPr>
                <p:nvPr/>
              </p:nvSpPr>
              <p:spPr bwMode="auto">
                <a:xfrm rot="3600000">
                  <a:off x="2307860" y="2423380"/>
                  <a:ext cx="457200" cy="843712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AutoShape 15"/>
                <p:cNvSpPr>
                  <a:spLocks noChangeArrowheads="1"/>
                </p:cNvSpPr>
                <p:nvPr/>
              </p:nvSpPr>
              <p:spPr bwMode="auto">
                <a:xfrm rot="1800000">
                  <a:off x="1850728" y="1866913"/>
                  <a:ext cx="558957" cy="809261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AutoShape 15"/>
                <p:cNvSpPr>
                  <a:spLocks noChangeArrowheads="1"/>
                </p:cNvSpPr>
                <p:nvPr/>
              </p:nvSpPr>
              <p:spPr bwMode="auto">
                <a:xfrm rot="4586978">
                  <a:off x="2569323" y="3006252"/>
                  <a:ext cx="457200" cy="738404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AutoShape 15"/>
                <p:cNvSpPr>
                  <a:spLocks noChangeArrowheads="1"/>
                </p:cNvSpPr>
                <p:nvPr/>
              </p:nvSpPr>
              <p:spPr bwMode="auto">
                <a:xfrm rot="7397106">
                  <a:off x="2520743" y="4114674"/>
                  <a:ext cx="416465" cy="923170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4" name="AutoShape 15"/>
              <p:cNvSpPr>
                <a:spLocks noChangeArrowheads="1"/>
              </p:cNvSpPr>
              <p:nvPr/>
            </p:nvSpPr>
            <p:spPr bwMode="auto">
              <a:xfrm rot="9417641">
                <a:off x="2660500" y="5020381"/>
                <a:ext cx="402728" cy="619893"/>
              </a:xfrm>
              <a:prstGeom prst="upArrow">
                <a:avLst>
                  <a:gd name="adj1" fmla="val 52833"/>
                  <a:gd name="adj2" fmla="val 45940"/>
                </a:avLst>
              </a:prstGeom>
              <a:gradFill>
                <a:gsLst>
                  <a:gs pos="33000">
                    <a:srgbClr val="6DAA2D">
                      <a:lumMod val="20000"/>
                      <a:lumOff val="80000"/>
                    </a:srgbClr>
                  </a:gs>
                  <a:gs pos="100000">
                    <a:srgbClr val="6DAA2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zh-CN" altLang="en-US" sz="2800" b="1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49" name="矩形 48"/>
          <p:cNvSpPr/>
          <p:nvPr/>
        </p:nvSpPr>
        <p:spPr>
          <a:xfrm>
            <a:off x="3103807" y="4899927"/>
            <a:ext cx="3399067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2932902" y="4899927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51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D7DFE9C-16AF-4E6A-BF62-795E531D618B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6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 animBg="1"/>
      <p:bldP spid="49" grpId="0" animBg="1"/>
      <p:bldP spid="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179512" y="1000760"/>
            <a:ext cx="7910091" cy="17773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9512" y="1189112"/>
            <a:ext cx="7600467" cy="1447800"/>
            <a:chOff x="395709" y="2635250"/>
            <a:chExt cx="7600467" cy="1447800"/>
          </a:xfrm>
        </p:grpSpPr>
        <p:sp>
          <p:nvSpPr>
            <p:cNvPr id="13" name="TextBox 12"/>
            <p:cNvSpPr txBox="1"/>
            <p:nvPr/>
          </p:nvSpPr>
          <p:spPr>
            <a:xfrm>
              <a:off x="395709" y="3068975"/>
              <a:ext cx="760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</a:t>
              </a:r>
              <a:r>
                <a:rPr lang="en-US" altLang="zh-CN" sz="2600" b="1" dirty="0"/>
                <a:t> </a:t>
              </a:r>
              <a:r>
                <a:rPr lang="zh-CN" altLang="en-US" sz="2600" b="1" dirty="0"/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与                                  相似，则                 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2343817"/>
                </p:ext>
              </p:extLst>
            </p:nvPr>
          </p:nvGraphicFramePr>
          <p:xfrm>
            <a:off x="2058988" y="2635250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98" name="Equation" r:id="rId13" imgW="2413000" imgH="1447800" progId="Equation.DSMT4">
                    <p:embed/>
                  </p:oleObj>
                </mc:Choice>
                <mc:Fallback>
                  <p:oleObj name="Equation" r:id="rId13" imgW="24130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988" y="2635250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220031"/>
                </p:ext>
              </p:extLst>
            </p:nvPr>
          </p:nvGraphicFramePr>
          <p:xfrm>
            <a:off x="5924568" y="3071810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99" name="Equation" r:id="rId15" imgW="1218960" imgH="457200" progId="Equation.DSMT4">
                    <p:embed/>
                  </p:oleObj>
                </mc:Choice>
                <mc:Fallback>
                  <p:oleObj name="Equation" r:id="rId15" imgW="1218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68" y="3071810"/>
                          <a:ext cx="1219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FC4DF7-0D7F-4B4C-B130-450A3BCEDD21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5562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539378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6" name="Text Box 18"/>
          <p:cNvSpPr>
            <a:spLocks noChangeArrowheads="1"/>
          </p:cNvSpPr>
          <p:nvPr/>
        </p:nvSpPr>
        <p:spPr bwMode="auto">
          <a:xfrm>
            <a:off x="395710" y="2852936"/>
            <a:ext cx="741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解：因为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相似，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所以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58100" y="3428976"/>
            <a:ext cx="6343780" cy="504849"/>
            <a:chOff x="460375" y="4653085"/>
            <a:chExt cx="6343780" cy="504849"/>
          </a:xfrm>
        </p:grpSpPr>
        <p:sp>
          <p:nvSpPr>
            <p:cNvPr id="18" name="TextBox 17"/>
            <p:cNvSpPr txBox="1"/>
            <p:nvPr/>
          </p:nvSpPr>
          <p:spPr>
            <a:xfrm>
              <a:off x="460375" y="4653085"/>
              <a:ext cx="6343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              </a:t>
              </a:r>
              <a:endParaRPr lang="zh-CN" altLang="en-US" sz="2600" b="1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0267644"/>
                </p:ext>
              </p:extLst>
            </p:nvPr>
          </p:nvGraphicFramePr>
          <p:xfrm>
            <a:off x="1189725" y="4700734"/>
            <a:ext cx="2908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53" name="Equation" r:id="rId13" imgW="2908080" imgH="457200" progId="Equation.DSMT4">
                    <p:embed/>
                  </p:oleObj>
                </mc:Choice>
                <mc:Fallback>
                  <p:oleObj name="Equation" r:id="rId13" imgW="29080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725" y="4700734"/>
                          <a:ext cx="29083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/>
          <p:nvPr>
            <p:custDataLst>
              <p:tags r:id="rId5"/>
            </p:custDataLst>
          </p:nvPr>
        </p:nvSpPr>
        <p:spPr>
          <a:xfrm>
            <a:off x="179512" y="1000760"/>
            <a:ext cx="7910091" cy="17773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79512" y="1189112"/>
            <a:ext cx="7600467" cy="1447800"/>
            <a:chOff x="395709" y="2635250"/>
            <a:chExt cx="7600467" cy="1447800"/>
          </a:xfrm>
        </p:grpSpPr>
        <p:sp>
          <p:nvSpPr>
            <p:cNvPr id="24" name="TextBox 23"/>
            <p:cNvSpPr txBox="1"/>
            <p:nvPr/>
          </p:nvSpPr>
          <p:spPr>
            <a:xfrm>
              <a:off x="395709" y="3068975"/>
              <a:ext cx="760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</a:t>
              </a:r>
              <a:r>
                <a:rPr lang="en-US" altLang="zh-CN" sz="2600" b="1" dirty="0"/>
                <a:t> </a:t>
              </a:r>
              <a:r>
                <a:rPr lang="zh-CN" altLang="en-US" sz="2600" b="1" dirty="0"/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与                                  相似，则                 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185432"/>
                </p:ext>
              </p:extLst>
            </p:nvPr>
          </p:nvGraphicFramePr>
          <p:xfrm>
            <a:off x="2058988" y="2635250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54" name="Equation" r:id="rId15" imgW="2413000" imgH="1447800" progId="Equation.DSMT4">
                    <p:embed/>
                  </p:oleObj>
                </mc:Choice>
                <mc:Fallback>
                  <p:oleObj name="Equation" r:id="rId15" imgW="24130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988" y="2635250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3460933"/>
                </p:ext>
              </p:extLst>
            </p:nvPr>
          </p:nvGraphicFramePr>
          <p:xfrm>
            <a:off x="5924568" y="3071810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455" name="Equation" r:id="rId17" imgW="1218960" imgH="457200" progId="Equation.DSMT4">
                    <p:embed/>
                  </p:oleObj>
                </mc:Choice>
                <mc:Fallback>
                  <p:oleObj name="Equation" r:id="rId17" imgW="1218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68" y="3071810"/>
                          <a:ext cx="1219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13E82B-D246-4CB5-B1F9-68396D44D1C7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1828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 smtClean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2"/>
              <p:cNvSpPr txBox="1">
                <a:spLocks noChangeArrowheads="1"/>
              </p:cNvSpPr>
              <p:nvPr/>
            </p:nvSpPr>
            <p:spPr bwMode="auto">
              <a:xfrm>
                <a:off x="323528" y="476795"/>
                <a:ext cx="784887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800" b="1" dirty="0" smtClean="0"/>
                  <a:t> 例</a:t>
                </a:r>
                <a:r>
                  <a:rPr lang="en-US" altLang="zh-CN" sz="2800" b="1" dirty="0"/>
                  <a:t>3</a:t>
                </a:r>
                <a:r>
                  <a:rPr lang="zh-CN" altLang="en-US" sz="2800" b="1" dirty="0" smtClean="0"/>
                  <a:t>  </a:t>
                </a:r>
                <a:r>
                  <a:rPr lang="zh-CN" altLang="zh-CN" sz="2800" b="1" dirty="0" smtClean="0"/>
                  <a:t>设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zh-CN" sz="2800" dirty="0"/>
                  <a:t>、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zh-CN" altLang="zh-CN" sz="2800" b="1" dirty="0"/>
                  <a:t>是三阶相似矩阵，且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|</a:t>
                </a:r>
                <a:r>
                  <a:rPr lang="en-US" altLang="zh-CN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2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E+A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|=0</a:t>
                </a:r>
                <a:r>
                  <a:rPr lang="zh-CN" altLang="zh-CN" sz="28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  <a:r>
                  <a:rPr lang="zh-CN" altLang="zh-CN" sz="2800" b="1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800" b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2800" b="1" dirty="0">
                    <a:latin typeface="Times New Roman" pitchFamily="18" charset="0"/>
                    <a:ea typeface="+mn-ea"/>
                    <a:cs typeface="Times New Roman" pitchFamily="18" charset="0"/>
                  </a:rPr>
                  <a:t>1</a:t>
                </a:r>
                <a:r>
                  <a:rPr lang="zh-CN" altLang="zh-CN" sz="2800" b="1" dirty="0"/>
                  <a:t>是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zh-CN" altLang="zh-CN" sz="2800" b="1" dirty="0"/>
                  <a:t>的两个特征值</a:t>
                </a:r>
                <a:r>
                  <a:rPr lang="zh-CN" altLang="zh-CN" sz="2800" dirty="0"/>
                  <a:t>，</a:t>
                </a:r>
                <a:r>
                  <a:rPr lang="zh-CN" altLang="en-US" sz="2800" b="1" dirty="0" smtClean="0"/>
                  <a:t>  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76795"/>
                <a:ext cx="7848872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311" t="-8280" b="-171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292152" y="908720"/>
            <a:ext cx="2376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Arial" charset="0"/>
                <a:ea typeface="宋体" pitchFamily="2" charset="-122"/>
              </a:rPr>
              <a:t>求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18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典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例</a:t>
            </a:r>
            <a:endParaRPr lang="en-US" altLang="zh-CN" b="1" dirty="0" smtClean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 smtClean="0"/>
              <a:t>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7544" y="1628800"/>
            <a:ext cx="338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Arial" charset="0"/>
                <a:ea typeface="宋体" pitchFamily="2" charset="-122"/>
              </a:rPr>
              <a:t>解  因为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E+A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|=0 </a:t>
            </a:r>
            <a:r>
              <a:rPr lang="zh-CN" altLang="en-US" sz="2800" dirty="0" smtClean="0"/>
              <a:t>，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419800" y="1628800"/>
                <a:ext cx="40325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Arial" charset="0"/>
                    <a:ea typeface="宋体" pitchFamily="2" charset="-12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800" b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800" b="1" dirty="0" smtClean="0">
                    <a:latin typeface="Arial" charset="0"/>
                    <a:ea typeface="宋体" pitchFamily="2" charset="-122"/>
                  </a:rPr>
                  <a:t>是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zh-CN" sz="2800" b="1" dirty="0" smtClean="0">
                    <a:latin typeface="Arial" charset="0"/>
                    <a:ea typeface="宋体" pitchFamily="2" charset="-122"/>
                  </a:rPr>
                  <a:t>的</a:t>
                </a:r>
                <a:r>
                  <a:rPr lang="zh-CN" altLang="zh-CN" sz="2800" b="1" dirty="0">
                    <a:latin typeface="Arial" charset="0"/>
                    <a:ea typeface="宋体" pitchFamily="2" charset="-122"/>
                  </a:rPr>
                  <a:t>特征值</a:t>
                </a:r>
                <a:r>
                  <a:rPr lang="zh-CN" altLang="en-US" sz="2800" dirty="0" smtClean="0"/>
                  <a:t>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00" y="1628800"/>
                <a:ext cx="4032520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3177" t="-16279" r="-1164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547937" y="2276872"/>
            <a:ext cx="78488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b="1" dirty="0" smtClean="0"/>
              <a:t> 又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dirty="0"/>
              <a:t>、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 smtClean="0"/>
              <a:t>相似</a:t>
            </a:r>
            <a:r>
              <a:rPr lang="zh-CN" altLang="zh-CN" sz="2800" dirty="0" smtClean="0"/>
              <a:t>，</a:t>
            </a:r>
            <a:r>
              <a:rPr lang="zh-CN" altLang="en-US" sz="2800" b="1" dirty="0" smtClean="0"/>
              <a:t>  </a:t>
            </a:r>
            <a:endParaRPr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2"/>
              <p:cNvSpPr txBox="1">
                <a:spLocks noChangeArrowheads="1"/>
              </p:cNvSpPr>
              <p:nvPr/>
            </p:nvSpPr>
            <p:spPr bwMode="auto">
              <a:xfrm>
                <a:off x="827584" y="2905780"/>
                <a:ext cx="727280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zh-CN" altLang="zh-CN" sz="2800" dirty="0"/>
                  <a:t>、 </a:t>
                </a:r>
                <a:r>
                  <a:rPr lang="en-US" altLang="zh-CN" sz="2800" b="1" i="1" dirty="0" smtClean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zh-CN" altLang="zh-CN" sz="2800" b="1" dirty="0" smtClean="0"/>
                  <a:t>的特征值</a:t>
                </a:r>
                <a:r>
                  <a:rPr lang="zh-CN" altLang="en-US" sz="2800" b="1" dirty="0" smtClean="0"/>
                  <a:t>为</a:t>
                </a:r>
                <a:r>
                  <a:rPr lang="zh-CN" altLang="zh-CN" sz="2800" dirty="0" smtClean="0"/>
                  <a:t>，</a:t>
                </a:r>
                <a:r>
                  <a:rPr lang="zh-CN" altLang="zh-CN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800" dirty="0"/>
                  <a:t> </a:t>
                </a:r>
                <a:r>
                  <a:rPr lang="zh-CN" altLang="en-US" sz="28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  <a:r>
                  <a:rPr lang="zh-CN" altLang="zh-CN" sz="2800" b="1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8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2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905780"/>
                <a:ext cx="7272808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760" t="-15116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55576" y="3553852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Arial" charset="0"/>
                <a:ea typeface="宋体" pitchFamily="2" charset="-122"/>
              </a:rPr>
              <a:t>所以 </a:t>
            </a:r>
            <a:r>
              <a:rPr lang="en-US" altLang="zh-CN" sz="2800" dirty="0" smtClean="0"/>
              <a:t>|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dirty="0" smtClean="0"/>
              <a:t>+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AB</a:t>
            </a:r>
            <a:r>
              <a:rPr lang="en-US" altLang="zh-CN" sz="2800" dirty="0" smtClean="0"/>
              <a:t>|=</a:t>
            </a:r>
            <a:r>
              <a:rPr lang="en-US" altLang="zh-CN" sz="2800" dirty="0"/>
              <a:t>|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dirty="0"/>
              <a:t>(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/>
              <a:t>)</a:t>
            </a:r>
            <a:r>
              <a:rPr lang="en-US" altLang="zh-CN" sz="2800" dirty="0" smtClean="0"/>
              <a:t>|=|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800" dirty="0"/>
              <a:t>||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</a:t>
            </a:r>
            <a:r>
              <a:rPr lang="en-US" altLang="zh-CN" sz="2800" dirty="0"/>
              <a:t>+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dirty="0"/>
              <a:t>|=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18</a:t>
            </a:r>
            <a:r>
              <a:rPr lang="zh-CN" altLang="en-US" sz="2800" b="1" dirty="0" smtClean="0"/>
              <a:t> 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  <a:endParaRPr lang="zh-CN" altLang="en-US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D432BFA-42D8-4CE2-8E5E-8797C76D808C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10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13373" y="38100"/>
            <a:ext cx="8062912" cy="1423988"/>
            <a:chOff x="613373" y="38100"/>
            <a:chExt cx="8062912" cy="1423988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613373" y="476795"/>
              <a:ext cx="8062912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 </a:t>
              </a:r>
              <a:r>
                <a:rPr lang="zh-CN" altLang="en-US" sz="2600" b="1" dirty="0" smtClean="0"/>
                <a:t>例</a:t>
              </a:r>
              <a:r>
                <a:rPr lang="en-US" altLang="zh-CN" sz="2600" b="1" dirty="0"/>
                <a:t>4</a:t>
              </a:r>
              <a:r>
                <a:rPr lang="zh-CN" altLang="en-US" sz="2600" b="1" dirty="0" smtClean="0"/>
                <a:t>    </a:t>
              </a:r>
              <a:r>
                <a:rPr lang="zh-CN" altLang="en-US" sz="2600" b="1" dirty="0"/>
                <a:t>设                        与                         相似，    </a:t>
              </a:r>
              <a:endParaRPr lang="en-US" altLang="zh-CN" sz="2600" b="1" dirty="0"/>
            </a:p>
            <a:p>
              <a:r>
                <a:rPr lang="zh-CN" altLang="en-US" sz="2600" b="1" dirty="0"/>
                <a:t> </a:t>
              </a:r>
            </a:p>
          </p:txBody>
        </p:sp>
        <p:graphicFrame>
          <p:nvGraphicFramePr>
            <p:cNvPr id="7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5090764"/>
                </p:ext>
              </p:extLst>
            </p:nvPr>
          </p:nvGraphicFramePr>
          <p:xfrm>
            <a:off x="2016125" y="38100"/>
            <a:ext cx="2220913" cy="142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4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125" y="38100"/>
                          <a:ext cx="2220913" cy="1422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1720872"/>
                </p:ext>
              </p:extLst>
            </p:nvPr>
          </p:nvGraphicFramePr>
          <p:xfrm>
            <a:off x="4687888" y="38100"/>
            <a:ext cx="2070100" cy="1423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5" name="Equation" r:id="rId6" imgW="2095500" imgH="1447800" progId="Equation.DSMT4">
                    <p:embed/>
                  </p:oleObj>
                </mc:Choice>
                <mc:Fallback>
                  <p:oleObj name="Equation" r:id="rId6" imgW="2095500" imgH="1447800" progId="Equation.DSMT4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888" y="38100"/>
                          <a:ext cx="2070100" cy="1423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683731" y="1607105"/>
            <a:ext cx="7490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解：因为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宋体" pitchFamily="2" charset="-122"/>
              </a:rPr>
              <a:t>与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宋体" pitchFamily="2" charset="-122"/>
              </a:rPr>
              <a:t>相似，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宋体" pitchFamily="2" charset="-122"/>
              </a:rPr>
              <a:t>的三个特征值为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b="1" dirty="0">
                <a:latin typeface="宋体" pitchFamily="2" charset="-122"/>
              </a:rPr>
              <a:t>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宋体" pitchFamily="2" charset="-122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b="1" dirty="0">
                <a:latin typeface="宋体" pitchFamily="2" charset="-122"/>
              </a:rPr>
              <a:t>，故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的三个特征值为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，3，</a:t>
            </a:r>
            <a:r>
              <a:rPr lang="zh-CN" altLang="en-US" sz="2600" b="1" dirty="0">
                <a:latin typeface="宋体" pitchFamily="2" charset="-122"/>
              </a:rPr>
              <a:t>所以有：</a:t>
            </a:r>
            <a:endParaRPr lang="en-US" altLang="zh-CN" sz="2600" b="1" dirty="0">
              <a:latin typeface="宋体" pitchFamily="2" charset="-122"/>
            </a:endParaRPr>
          </a:p>
          <a:p>
            <a:r>
              <a:rPr lang="zh-CN" altLang="en-US" sz="2600" b="1" dirty="0">
                <a:latin typeface="宋体" pitchFamily="2" charset="-122"/>
              </a:rPr>
              <a:t>          </a:t>
            </a:r>
            <a:endParaRPr lang="en-US" altLang="zh-CN" sz="2600" b="1" dirty="0">
              <a:latin typeface="宋体" pitchFamily="2" charset="-122"/>
            </a:endParaRPr>
          </a:p>
          <a:p>
            <a:r>
              <a:rPr lang="en-US" altLang="zh-CN" sz="2600" b="1" dirty="0">
                <a:latin typeface="宋体" pitchFamily="2" charset="-122"/>
              </a:rPr>
              <a:t>                              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宋体" pitchFamily="2" charset="-122"/>
              </a:rPr>
              <a:t>     </a:t>
            </a:r>
            <a:endParaRPr lang="zh-CN" altLang="en-US" sz="2800" b="1" dirty="0">
              <a:latin typeface="宋体" pitchFamily="2" charset="-122"/>
            </a:endParaRPr>
          </a:p>
          <a:p>
            <a:endParaRPr lang="zh-CN" altLang="en-US" sz="2600" b="1" dirty="0">
              <a:latin typeface="宋体" pitchFamily="2" charset="-122"/>
            </a:endParaRPr>
          </a:p>
          <a:p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 bwMode="auto">
          <a:xfrm>
            <a:off x="827740" y="2636945"/>
            <a:ext cx="360025" cy="720050"/>
          </a:xfrm>
          <a:prstGeom prst="leftBrac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4005" y="2720542"/>
            <a:ext cx="2376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y=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1259770" y="2420930"/>
            <a:ext cx="2332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1+5+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=4+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827740" y="1052835"/>
            <a:ext cx="1728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求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宋体" pitchFamily="2" charset="-122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31617" y="2996970"/>
            <a:ext cx="24043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600" b="1" i="1" dirty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9" name="右箭头 18"/>
          <p:cNvSpPr/>
          <p:nvPr/>
        </p:nvSpPr>
        <p:spPr bwMode="auto">
          <a:xfrm>
            <a:off x="3707940" y="2841368"/>
            <a:ext cx="504035" cy="29961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3BDB5A-272B-4032-B9C7-DE02D80309B0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251520" y="3688576"/>
            <a:ext cx="77048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 思考</a:t>
            </a:r>
            <a:r>
              <a:rPr lang="zh-CN" altLang="en-US" sz="2600" b="1" dirty="0" smtClean="0"/>
              <a:t>：若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/>
              <a:t>不是对角矩阵，这道题该怎样处理？</a:t>
            </a:r>
            <a:endParaRPr lang="en-US" altLang="zh-CN" sz="2600" b="1" dirty="0"/>
          </a:p>
        </p:txBody>
      </p:sp>
      <p:sp>
        <p:nvSpPr>
          <p:cNvPr id="23" name="左大括号 22"/>
          <p:cNvSpPr/>
          <p:nvPr/>
        </p:nvSpPr>
        <p:spPr bwMode="auto">
          <a:xfrm>
            <a:off x="755576" y="4520748"/>
            <a:ext cx="360025" cy="720050"/>
          </a:xfrm>
          <a:prstGeom prst="leftBrac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7606" y="4304733"/>
            <a:ext cx="32413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dirty="0"/>
          </a:p>
        </p:txBody>
      </p:sp>
      <p:sp>
        <p:nvSpPr>
          <p:cNvPr id="25" name="TextBox 24"/>
          <p:cNvSpPr txBox="1"/>
          <p:nvPr/>
        </p:nvSpPr>
        <p:spPr>
          <a:xfrm>
            <a:off x="1159453" y="4880773"/>
            <a:ext cx="24043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600" b="1" i="1" dirty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  <p:bldP spid="16" grpId="0"/>
      <p:bldP spid="17" grpId="0"/>
      <p:bldP spid="19" grpId="0" animBg="1"/>
      <p:bldP spid="22" grpId="0"/>
      <p:bldP spid="23" grpId="0" animBg="1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757883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endParaRPr lang="en-US" altLang="zh-CN" sz="2800" b="1" dirty="0"/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矩</a:t>
            </a:r>
            <a:endParaRPr lang="en-US" altLang="zh-CN" sz="2800" b="1" dirty="0"/>
          </a:p>
          <a:p>
            <a:r>
              <a:rPr lang="zh-CN" altLang="en-US" sz="2800" b="1" dirty="0"/>
              <a:t>阵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2015137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1622" y="2750265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/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59895" y="2750265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3470315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59895" y="3398310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32222" y="4190365"/>
            <a:ext cx="2763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3052" y="4994012"/>
            <a:ext cx="81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7.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dirty="0"/>
              <a:t> </a:t>
            </a:r>
            <a:r>
              <a:rPr lang="zh-CN" altLang="zh-CN" sz="2600" b="1" dirty="0"/>
              <a:t>相似矩阵具有</a:t>
            </a:r>
            <a:r>
              <a:rPr lang="zh-CN" altLang="en-US" sz="2600" b="1" dirty="0"/>
              <a:t>相同</a:t>
            </a:r>
            <a:r>
              <a:rPr lang="zh-CN" altLang="zh-CN" sz="2600" b="1" dirty="0"/>
              <a:t>的特征值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700" y="2011030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3528" y="4190377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5.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26" name="流程图: 可选过程 25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36096" y="848325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7543" y="1424389"/>
            <a:ext cx="7614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称为把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变成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的相似变换矩阵。</a:t>
            </a:r>
            <a:endParaRPr lang="en-US" altLang="zh-CN" sz="2600" b="1" dirty="0"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2800FD-CB28-469A-9C58-A58769E22E70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51700" y="1340855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叫做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相似对角矩阵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7" name="TextBox 2"/>
          <p:cNvSpPr>
            <a:spLocks noChangeArrowheads="1"/>
          </p:cNvSpPr>
          <p:nvPr/>
        </p:nvSpPr>
        <p:spPr bwMode="auto">
          <a:xfrm>
            <a:off x="1474210" y="332785"/>
            <a:ext cx="6669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如果矩阵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相似，则称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225474" y="825268"/>
            <a:ext cx="7989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相似对角化。当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可以相似对角化时，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sz="2800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12" name="流程图: 可选过程 1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5" name="TextBox 3"/>
          <p:cNvSpPr>
            <a:spLocks noChangeArrowheads="1"/>
          </p:cNvSpPr>
          <p:nvPr/>
        </p:nvSpPr>
        <p:spPr bwMode="auto">
          <a:xfrm>
            <a:off x="251520" y="1988840"/>
            <a:ext cx="3998330" cy="4924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下面我们要研究的问题是： </a:t>
            </a:r>
          </a:p>
        </p:txBody>
      </p:sp>
      <p:sp>
        <p:nvSpPr>
          <p:cNvPr id="26" name="TextBox 3"/>
          <p:cNvSpPr>
            <a:spLocks noChangeArrowheads="1"/>
          </p:cNvSpPr>
          <p:nvPr/>
        </p:nvSpPr>
        <p:spPr bwMode="auto">
          <a:xfrm>
            <a:off x="251520" y="2576517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）若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相似，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  </a:t>
            </a:r>
            <a:r>
              <a:rPr lang="en-US" altLang="zh-CN" sz="2600" b="1" dirty="0">
                <a:solidFill>
                  <a:srgbClr val="000000"/>
                </a:solidFill>
                <a:sym typeface="Symbol"/>
              </a:rPr>
              <a:t>=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？，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=?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7" name="TextBox 3"/>
          <p:cNvSpPr>
            <a:spLocks noChangeArrowheads="1"/>
          </p:cNvSpPr>
          <p:nvPr/>
        </p:nvSpPr>
        <p:spPr bwMode="auto">
          <a:xfrm>
            <a:off x="251520" y="3080573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满足什么条件能与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相似？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02A28A-F4F8-4337-B4B8-7D3151963481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25" grpId="0" animBg="1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51700" y="1340855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叫做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相似对角矩阵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547790" y="2132910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相似对角化的充要条件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endParaRPr lang="en-US" altLang="zh-CN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1510798" y="2708950"/>
            <a:ext cx="5653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个线性无关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的特征向量。</a:t>
            </a:r>
          </a:p>
        </p:txBody>
      </p:sp>
      <p:sp>
        <p:nvSpPr>
          <p:cNvPr id="7" name="TextBox 2"/>
          <p:cNvSpPr>
            <a:spLocks noChangeArrowheads="1"/>
          </p:cNvSpPr>
          <p:nvPr/>
        </p:nvSpPr>
        <p:spPr bwMode="auto">
          <a:xfrm>
            <a:off x="1474210" y="332785"/>
            <a:ext cx="6669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如果矩阵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相似，则称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225474" y="825268"/>
            <a:ext cx="7989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相似对角化。当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可以相似对角化时，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sz="2800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12" name="流程图: 可选过程 1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5279" y="2060905"/>
            <a:ext cx="1150506" cy="523220"/>
            <a:chOff x="129208" y="932973"/>
            <a:chExt cx="1150506" cy="523220"/>
          </a:xfrm>
        </p:grpSpPr>
        <p:sp>
          <p:nvSpPr>
            <p:cNvPr id="15" name="流程图: 可选过程 1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321005" y="3224577"/>
            <a:ext cx="288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证明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：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8" name="TextBox 17"/>
          <p:cNvSpPr>
            <a:spLocks noChangeArrowheads="1"/>
          </p:cNvSpPr>
          <p:nvPr/>
        </p:nvSpPr>
        <p:spPr bwMode="auto">
          <a:xfrm>
            <a:off x="251375" y="3656749"/>
            <a:ext cx="7892610" cy="4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对角化</a:t>
            </a:r>
            <a:r>
              <a:rPr lang="zh-CN" altLang="en-US" sz="2600" b="1" dirty="0" smtClean="0">
                <a:solidFill>
                  <a:srgbClr val="000000"/>
                </a:solidFill>
                <a:sym typeface="Symbol"/>
              </a:rPr>
              <a:t>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存在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可逆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阵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342186"/>
              </p:ext>
            </p:extLst>
          </p:nvPr>
        </p:nvGraphicFramePr>
        <p:xfrm>
          <a:off x="4716016" y="3758555"/>
          <a:ext cx="25003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0" name="Equation" r:id="rId4" imgW="2527200" imgH="419040" progId="Equation.DSMT4">
                  <p:embed/>
                </p:oleObj>
              </mc:Choice>
              <mc:Fallback>
                <p:oleObj name="Equation" r:id="rId4" imgW="2527200" imgH="419040" progId="Equation.DSMT4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758555"/>
                        <a:ext cx="25003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3278422" y="4149050"/>
            <a:ext cx="4173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/>
              <a:t>使得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sym typeface="Symbol"/>
              </a:rPr>
              <a:t></a:t>
            </a:r>
            <a:r>
              <a:rPr lang="en-US" altLang="zh-CN" sz="2600" b="1" baseline="30000" dirty="0"/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</a:t>
            </a:r>
            <a:r>
              <a:rPr lang="zh-CN" altLang="en-US" sz="2600" b="1" dirty="0"/>
              <a:t> 为对角阵。</a:t>
            </a:r>
          </a:p>
        </p:txBody>
      </p: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395710" y="4653085"/>
            <a:ext cx="4824170" cy="492438"/>
            <a:chOff x="0" y="0"/>
            <a:chExt cx="7598" cy="776"/>
          </a:xfrm>
        </p:grpSpPr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设                                          ,则                </a:t>
              </a:r>
            </a:p>
          </p:txBody>
        </p:sp>
        <p:graphicFrame>
          <p:nvGraphicFramePr>
            <p:cNvPr id="23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837647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1" name="Equation" r:id="rId6" imgW="3835080" imgH="457200" progId="Equation.DSMT4">
                    <p:embed/>
                  </p:oleObj>
                </mc:Choice>
                <mc:Fallback>
                  <p:oleObj name="Equation" r:id="rId6" imgW="3835080" imgH="457200" progId="Equation.DSMT4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705301"/>
              </p:ext>
            </p:extLst>
          </p:nvPr>
        </p:nvGraphicFramePr>
        <p:xfrm>
          <a:off x="1043755" y="5174813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2" name="Equation" r:id="rId8" imgW="3594100" imgH="419100" progId="Equation.DSMT4">
                  <p:embed/>
                </p:oleObj>
              </mc:Choice>
              <mc:Fallback>
                <p:oleObj name="Equation" r:id="rId8" imgW="3594100" imgH="419100" progId="Equation.DSMT4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5174813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2EB02F-FCA4-41FE-A2F6-90FDD721C6C6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  <p:bldP spid="18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10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sp>
        <p:nvSpPr>
          <p:cNvPr id="18" name="TextBox 17"/>
          <p:cNvSpPr>
            <a:spLocks noChangeArrowheads="1"/>
          </p:cNvSpPr>
          <p:nvPr/>
        </p:nvSpPr>
        <p:spPr bwMode="auto">
          <a:xfrm>
            <a:off x="251375" y="3656749"/>
            <a:ext cx="7892610" cy="4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对角化</a:t>
            </a:r>
            <a:r>
              <a:rPr lang="zh-CN" altLang="en-US" sz="2600" b="1" dirty="0" smtClean="0">
                <a:solidFill>
                  <a:srgbClr val="000000"/>
                </a:solidFill>
                <a:sym typeface="Symbol"/>
              </a:rPr>
              <a:t>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存在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可逆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阵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989405"/>
              </p:ext>
            </p:extLst>
          </p:nvPr>
        </p:nvGraphicFramePr>
        <p:xfrm>
          <a:off x="4716016" y="3758555"/>
          <a:ext cx="25003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38" name="Equation" r:id="rId4" imgW="2527200" imgH="419040" progId="Equation.DSMT4">
                  <p:embed/>
                </p:oleObj>
              </mc:Choice>
              <mc:Fallback>
                <p:oleObj name="Equation" r:id="rId4" imgW="252720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758555"/>
                        <a:ext cx="25003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3278422" y="4149050"/>
            <a:ext cx="4173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/>
              <a:t>使得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sym typeface="Symbol"/>
              </a:rPr>
              <a:t></a:t>
            </a:r>
            <a:r>
              <a:rPr lang="en-US" altLang="zh-CN" sz="2600" b="1" baseline="30000" dirty="0"/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</a:t>
            </a:r>
            <a:r>
              <a:rPr lang="zh-CN" altLang="en-US" sz="2600" b="1" dirty="0"/>
              <a:t> 为对角阵。</a:t>
            </a:r>
          </a:p>
        </p:txBody>
      </p: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395710" y="4653085"/>
            <a:ext cx="4824170" cy="492438"/>
            <a:chOff x="0" y="0"/>
            <a:chExt cx="7598" cy="776"/>
          </a:xfrm>
        </p:grpSpPr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设                                          ,则                </a:t>
              </a:r>
            </a:p>
          </p:txBody>
        </p:sp>
        <p:graphicFrame>
          <p:nvGraphicFramePr>
            <p:cNvPr id="23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15366393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839" name="Equation" r:id="rId6" imgW="3835080" imgH="457200" progId="Equation.DSMT4">
                    <p:embed/>
                  </p:oleObj>
                </mc:Choice>
                <mc:Fallback>
                  <p:oleObj name="Equation" r:id="rId6" imgW="383508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14041"/>
              </p:ext>
            </p:extLst>
          </p:nvPr>
        </p:nvGraphicFramePr>
        <p:xfrm>
          <a:off x="1043755" y="5174813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0" name="Equation" r:id="rId8" imgW="3594100" imgH="419100" progId="Equation.DSMT4">
                  <p:embed/>
                </p:oleObj>
              </mc:Choice>
              <mc:Fallback>
                <p:oleObj name="Equation" r:id="rId8" imgW="3594100" imgH="4191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5174813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256561"/>
              </p:ext>
            </p:extLst>
          </p:nvPr>
        </p:nvGraphicFramePr>
        <p:xfrm>
          <a:off x="388938" y="404664"/>
          <a:ext cx="709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1" name="Equation" r:id="rId10" imgW="7099200" imgH="419040" progId="Equation.DSMT4">
                  <p:embed/>
                </p:oleObj>
              </mc:Choice>
              <mc:Fallback>
                <p:oleObj name="Equation" r:id="rId10" imgW="7099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04664"/>
                        <a:ext cx="709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18732"/>
              </p:ext>
            </p:extLst>
          </p:nvPr>
        </p:nvGraphicFramePr>
        <p:xfrm>
          <a:off x="467715" y="1077218"/>
          <a:ext cx="579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2" name="Equation" r:id="rId12" imgW="5791200" imgH="419100" progId="Equation.DSMT4">
                  <p:embed/>
                </p:oleObj>
              </mc:Choice>
              <mc:Fallback>
                <p:oleObj name="Equation" r:id="rId12" imgW="57912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15" y="1077218"/>
                        <a:ext cx="579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36535"/>
              </p:ext>
            </p:extLst>
          </p:nvPr>
        </p:nvGraphicFramePr>
        <p:xfrm>
          <a:off x="467715" y="1615158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43" name="Equation" r:id="rId14" imgW="3733560" imgH="457200" progId="Equation.DSMT4">
                  <p:embed/>
                </p:oleObj>
              </mc:Choice>
              <mc:Fallback>
                <p:oleObj name="Equation" r:id="rId14" imgW="3733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15" y="1615158"/>
                        <a:ext cx="373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33"/>
          <p:cNvSpPr txBox="1">
            <a:spLocks noChangeArrowheads="1"/>
          </p:cNvSpPr>
          <p:nvPr/>
        </p:nvSpPr>
        <p:spPr bwMode="auto">
          <a:xfrm>
            <a:off x="251701" y="2072358"/>
            <a:ext cx="793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/>
              <a:t>所以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en-US" altLang="zh-CN" sz="2400" b="1" dirty="0">
                <a:sym typeface="Symbol"/>
              </a:rPr>
              <a:t>,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ym typeface="Symbol"/>
              </a:rPr>
              <a:t>2</a:t>
            </a:r>
            <a:r>
              <a:rPr lang="en-US" altLang="zh-CN" sz="2400" b="1" dirty="0">
                <a:sym typeface="Symbol"/>
              </a:rPr>
              <a:t>,…,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400" b="1" dirty="0"/>
              <a:t> 是 </a:t>
            </a:r>
            <a:r>
              <a:rPr lang="zh-CN" altLang="en-US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/>
              <a:t>的特征值，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,…,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/>
              <a:t> 是它们对</a:t>
            </a:r>
            <a:r>
              <a:rPr lang="zh-CN" altLang="en-US" sz="2400" b="1" dirty="0">
                <a:latin typeface="宋体" pitchFamily="2" charset="-122"/>
              </a:rPr>
              <a:t>应的</a:t>
            </a:r>
            <a:endParaRPr lang="zh-CN" altLang="en-US" sz="2400" b="1" dirty="0"/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251700" y="2558133"/>
            <a:ext cx="7558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线性无关</a:t>
            </a:r>
            <a:r>
              <a:rPr lang="zh-CN" altLang="en-US" sz="2400" b="1" dirty="0">
                <a:latin typeface="宋体" pitchFamily="2" charset="-122"/>
              </a:rPr>
              <a:t>的特征向量,故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宋体" pitchFamily="2" charset="-122"/>
              </a:rPr>
              <a:t>有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</a:rPr>
              <a:t>个线性无关</a:t>
            </a:r>
            <a:r>
              <a:rPr lang="zh-CN" altLang="en-US" sz="2400" b="1" dirty="0">
                <a:latin typeface="宋体" pitchFamily="2" charset="-122"/>
              </a:rPr>
              <a:t>的特征向</a:t>
            </a:r>
            <a:r>
              <a:rPr lang="zh-CN" altLang="en-US" sz="2400" b="1" dirty="0"/>
              <a:t>量。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E03256-D3F2-4057-885D-28766C7785A8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74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4BA0C4B-2A19-4F80-8E8F-018EBD332D70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79695" y="261175"/>
            <a:ext cx="1150506" cy="523220"/>
            <a:chOff x="129208" y="932973"/>
            <a:chExt cx="1150506" cy="523220"/>
          </a:xfrm>
        </p:grpSpPr>
        <p:sp>
          <p:nvSpPr>
            <p:cNvPr id="26" name="流程图: 可选过程 25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总结</a:t>
              </a:r>
            </a:p>
          </p:txBody>
        </p:sp>
      </p:grpSp>
      <p:sp>
        <p:nvSpPr>
          <p:cNvPr id="28" name="TextBox 6"/>
          <p:cNvSpPr>
            <a:spLocks noChangeArrowheads="1"/>
          </p:cNvSpPr>
          <p:nvPr/>
        </p:nvSpPr>
        <p:spPr bwMode="auto">
          <a:xfrm>
            <a:off x="1475785" y="291952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相似对角化，即</a:t>
            </a:r>
            <a:r>
              <a:rPr lang="zh-CN" altLang="en-US" sz="2600" b="1" dirty="0" smtClean="0">
                <a:latin typeface="宋体" pitchFamily="2" charset="-122"/>
                <a:sym typeface="宋体" pitchFamily="2" charset="-122"/>
              </a:rPr>
              <a:t>存在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9" name="TextBox 6"/>
          <p:cNvSpPr>
            <a:spLocks noChangeArrowheads="1"/>
          </p:cNvSpPr>
          <p:nvPr/>
        </p:nvSpPr>
        <p:spPr bwMode="auto">
          <a:xfrm>
            <a:off x="179694" y="867992"/>
            <a:ext cx="72006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宋体" pitchFamily="2" charset="-122"/>
                <a:sym typeface="宋体" pitchFamily="2" charset="-122"/>
              </a:rPr>
              <a:t>可逆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 </a:t>
            </a:r>
            <a:r>
              <a:rPr lang="en-US" altLang="zh-CN" sz="2600" b="1" baseline="30000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baseline="30000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则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TextBox 6"/>
          <p:cNvSpPr>
            <a:spLocks noChangeArrowheads="1"/>
          </p:cNvSpPr>
          <p:nvPr/>
        </p:nvSpPr>
        <p:spPr bwMode="auto">
          <a:xfrm>
            <a:off x="179695" y="137202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相似对角矩阵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的对角线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上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的元素就是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1" name="TextBox 6"/>
          <p:cNvSpPr>
            <a:spLocks noChangeArrowheads="1"/>
          </p:cNvSpPr>
          <p:nvPr/>
        </p:nvSpPr>
        <p:spPr bwMode="auto">
          <a:xfrm>
            <a:off x="128927" y="2348880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的列向量就是矩阵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的分别对应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于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2" name="TextBox 6"/>
          <p:cNvSpPr>
            <a:spLocks noChangeArrowheads="1"/>
          </p:cNvSpPr>
          <p:nvPr/>
        </p:nvSpPr>
        <p:spPr bwMode="auto">
          <a:xfrm>
            <a:off x="899775" y="2864507"/>
            <a:ext cx="59044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,…</a:t>
            </a:r>
            <a:r>
              <a:rPr lang="en-US" altLang="zh-CN" sz="2600" b="1" dirty="0" smtClean="0">
                <a:latin typeface="宋体" pitchFamily="2" charset="-122"/>
                <a:sym typeface="宋体" pitchFamily="2" charset="-122"/>
              </a:rPr>
              <a:t>,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线性无关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的特征向量。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3" name="TextBox 6"/>
          <p:cNvSpPr>
            <a:spLocks noChangeArrowheads="1"/>
          </p:cNvSpPr>
          <p:nvPr/>
        </p:nvSpPr>
        <p:spPr bwMode="auto">
          <a:xfrm>
            <a:off x="323528" y="3573016"/>
            <a:ext cx="784887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可以相似对角化，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则</a:t>
            </a:r>
            <a:endParaRPr lang="en-US" altLang="zh-CN" sz="2600" b="1" dirty="0" smtClean="0">
              <a:solidFill>
                <a:srgbClr val="FF0000"/>
              </a:solidFill>
              <a:latin typeface="宋体" pitchFamily="2" charset="-122"/>
              <a:sym typeface="宋体" pitchFamily="2" charset="-122"/>
            </a:endParaRPr>
          </a:p>
          <a:p>
            <a:r>
              <a:rPr lang="en-US" altLang="zh-CN" sz="2600" b="1" i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 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的秩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sym typeface="宋体" pitchFamily="2" charset="-122"/>
              </a:rPr>
              <a:t>R</a:t>
            </a:r>
            <a:r>
              <a:rPr lang="en-US" altLang="zh-CN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(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等于非零特征值的个数</a:t>
            </a:r>
            <a:endParaRPr lang="en-US" altLang="zh-CN" sz="2600" b="1" dirty="0">
              <a:solidFill>
                <a:srgbClr val="FF0000"/>
              </a:solidFill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21623"/>
              </p:ext>
            </p:extLst>
          </p:nvPr>
        </p:nvGraphicFramePr>
        <p:xfrm>
          <a:off x="1160264" y="4581128"/>
          <a:ext cx="398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3" name="Equation" r:id="rId4" imgW="3987720" imgH="431640" progId="Equation.DSMT4">
                  <p:embed/>
                </p:oleObj>
              </mc:Choice>
              <mc:Fallback>
                <p:oleObj name="Equation" r:id="rId4" imgW="3987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264" y="4581128"/>
                        <a:ext cx="398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156733"/>
              </p:ext>
            </p:extLst>
          </p:nvPr>
        </p:nvGraphicFramePr>
        <p:xfrm>
          <a:off x="1187624" y="5157019"/>
          <a:ext cx="250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4" name="Equation" r:id="rId6" imgW="2501640" imgH="431640" progId="Equation.DSMT4">
                  <p:embed/>
                </p:oleObj>
              </mc:Choice>
              <mc:Fallback>
                <p:oleObj name="Equation" r:id="rId6" imgW="2501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157019"/>
                        <a:ext cx="250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838888"/>
              </p:ext>
            </p:extLst>
          </p:nvPr>
        </p:nvGraphicFramePr>
        <p:xfrm>
          <a:off x="3768080" y="5229200"/>
          <a:ext cx="152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605" name="Equation" r:id="rId8" imgW="1523880" imgH="355320" progId="Equation.DSMT4">
                  <p:embed/>
                </p:oleObj>
              </mc:Choice>
              <mc:Fallback>
                <p:oleObj name="Equation" r:id="rId8" imgW="1523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080" y="5229200"/>
                        <a:ext cx="1524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6"/>
          <p:cNvSpPr>
            <a:spLocks noChangeArrowheads="1"/>
          </p:cNvSpPr>
          <p:nvPr/>
        </p:nvSpPr>
        <p:spPr bwMode="auto">
          <a:xfrm>
            <a:off x="980167" y="1816368"/>
            <a:ext cx="589608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个特征值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…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复习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解空间的维数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C291E2-65B6-46A4-BF92-532A1B37D3ED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79511" y="188640"/>
            <a:ext cx="7260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齐次线性方程组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基础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解系</a:t>
            </a:r>
            <a:r>
              <a:rPr lang="zh-CN" altLang="en-US" sz="2400" b="1" dirty="0" smtClean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sym typeface="Symbol"/>
              </a:rPr>
              <a:t>,</a:t>
            </a:r>
            <a:r>
              <a:rPr lang="zh-CN" altLang="en-US" sz="2400" b="1" dirty="0" smtClean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sym typeface="Symbol"/>
              </a:rPr>
              <a:t>,…,</a:t>
            </a:r>
            <a:r>
              <a:rPr lang="zh-CN" altLang="en-US" sz="2400" b="1" dirty="0" smtClean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三要素：总结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9552" y="692696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、都是解</a:t>
            </a:r>
            <a:endParaRPr lang="zh-CN" altLang="en-US" sz="2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39552" y="1124744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 smtClean="0"/>
              <a:t>、线性无关</a:t>
            </a:r>
            <a:endParaRPr lang="zh-CN" altLang="en-US" sz="2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39552" y="1628800"/>
            <a:ext cx="3780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、个数等于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R(A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51992" y="2103239"/>
            <a:ext cx="5824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或者任意一个解都可由</a:t>
            </a:r>
            <a:r>
              <a:rPr lang="zh-CN" altLang="en-US" sz="2400" b="1" dirty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sym typeface="Symbol"/>
              </a:rPr>
              <a:t>,</a:t>
            </a:r>
            <a:r>
              <a:rPr lang="zh-CN" altLang="en-US" sz="2400" b="1" dirty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sym typeface="Symbol"/>
              </a:rPr>
              <a:t>,…,</a:t>
            </a:r>
            <a:r>
              <a:rPr lang="zh-CN" altLang="en-US" sz="2400" b="1" dirty="0">
                <a:solidFill>
                  <a:srgbClr val="0000FF"/>
                </a:solidFill>
                <a:sym typeface="Symbol"/>
              </a:rPr>
              <a:t>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线性表示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1520" y="2967335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即    若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个线性无关的解向量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55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8" grpId="0"/>
      <p:bldP spid="39" grpId="0"/>
      <p:bldP spid="40" grpId="0"/>
      <p:bldP spid="41" grpId="0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53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8350" y="188913"/>
            <a:ext cx="697287" cy="5413375"/>
          </a:xfrm>
        </p:spPr>
        <p:txBody>
          <a:bodyPr/>
          <a:lstStyle/>
          <a:p>
            <a:pPr marL="0" lvl="0" indent="0" algn="ctr" eaLnBrk="1" hangingPunct="1">
              <a:buNone/>
            </a:pPr>
            <a:r>
              <a:rPr lang="en-US" altLang="zh-CN" sz="2400" b="1" dirty="0">
                <a:latin typeface="宋体" pitchFamily="2" charset="-122"/>
              </a:rPr>
              <a:t>5.3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相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似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矩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阵</a:t>
            </a:r>
            <a:endParaRPr lang="zh-CN" altLang="en-US" dirty="0">
              <a:solidFill>
                <a:srgbClr val="000000"/>
              </a:solidFill>
            </a:endParaRP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4" name="TextBox 7"/>
          <p:cNvSpPr>
            <a:spLocks noChangeArrowheads="1"/>
          </p:cNvSpPr>
          <p:nvPr/>
        </p:nvSpPr>
        <p:spPr bwMode="auto">
          <a:xfrm>
            <a:off x="2770533" y="620713"/>
            <a:ext cx="2449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sym typeface="Calibri" pitchFamily="34" charset="0"/>
              </a:rPr>
              <a:t>教学要求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5" name="TextBox 9"/>
          <p:cNvSpPr>
            <a:spLocks noChangeArrowheads="1"/>
          </p:cNvSpPr>
          <p:nvPr/>
        </p:nvSpPr>
        <p:spPr bwMode="auto">
          <a:xfrm>
            <a:off x="1043608" y="1700213"/>
            <a:ext cx="6048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理解相似矩阵的定义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  <p:sp>
        <p:nvSpPr>
          <p:cNvPr id="56" name="TextBox 10"/>
          <p:cNvSpPr>
            <a:spLocks noChangeArrowheads="1"/>
          </p:cNvSpPr>
          <p:nvPr/>
        </p:nvSpPr>
        <p:spPr bwMode="auto">
          <a:xfrm>
            <a:off x="1056991" y="3208838"/>
            <a:ext cx="671850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掌握矩阵可以相似对角化的三个充要条件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10"/>
          <p:cNvSpPr>
            <a:spLocks noChangeArrowheads="1"/>
          </p:cNvSpPr>
          <p:nvPr/>
        </p:nvSpPr>
        <p:spPr bwMode="auto">
          <a:xfrm>
            <a:off x="1534876" y="4016677"/>
            <a:ext cx="18598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并会应用。</a:t>
            </a:r>
            <a:endParaRPr kumimoji="0" lang="en-US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1043608" y="2435994"/>
            <a:ext cx="6048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lang="zh-CN" altLang="en-US" sz="2600" b="1" kern="0" dirty="0">
                <a:solidFill>
                  <a:srgbClr val="000000"/>
                </a:solidFill>
                <a:sym typeface="宋体" pitchFamily="2" charset="-122"/>
              </a:rPr>
              <a:t>掌握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相似矩阵的性质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F93141-CDF9-43B0-B8DB-2102B68942BB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ldLvl="0" autoUpdateAnimBg="0"/>
      <p:bldP spid="56" grpId="0" bldLvl="0" autoUpdateAnimBg="0"/>
      <p:bldP spid="9" grpId="0" bldLvl="0" autoUpdateAnimBg="0"/>
      <p:bldP spid="10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DE29AE-DE74-496A-B558-C4CD70B5B505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38" name="TextBox 6"/>
          <p:cNvSpPr>
            <a:spLocks noChangeArrowheads="1"/>
          </p:cNvSpPr>
          <p:nvPr/>
        </p:nvSpPr>
        <p:spPr bwMode="auto">
          <a:xfrm>
            <a:off x="395556" y="332785"/>
            <a:ext cx="33478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9" name="TextBox 7"/>
          <p:cNvSpPr>
            <a:spLocks noChangeArrowheads="1"/>
          </p:cNvSpPr>
          <p:nvPr/>
        </p:nvSpPr>
        <p:spPr bwMode="auto">
          <a:xfrm>
            <a:off x="252022" y="908825"/>
            <a:ext cx="54721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个线性无关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" name="TextBox 8"/>
          <p:cNvSpPr>
            <a:spLocks noChangeArrowheads="1"/>
          </p:cNvSpPr>
          <p:nvPr/>
        </p:nvSpPr>
        <p:spPr bwMode="auto">
          <a:xfrm>
            <a:off x="179695" y="1466275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 smtClean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重的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" name="TextBox 9"/>
          <p:cNvSpPr>
            <a:spLocks noChangeArrowheads="1"/>
          </p:cNvSpPr>
          <p:nvPr/>
        </p:nvSpPr>
        <p:spPr bwMode="auto">
          <a:xfrm>
            <a:off x="772103" y="2083023"/>
            <a:ext cx="46639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存在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线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性无关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特征向量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5" name="左右箭头 44"/>
          <p:cNvSpPr/>
          <p:nvPr/>
        </p:nvSpPr>
        <p:spPr bwMode="auto">
          <a:xfrm>
            <a:off x="5580144" y="48958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左右箭头 45"/>
          <p:cNvSpPr/>
          <p:nvPr/>
        </p:nvSpPr>
        <p:spPr bwMode="auto">
          <a:xfrm>
            <a:off x="5580145" y="99897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99915"/>
              </p:ext>
            </p:extLst>
          </p:nvPr>
        </p:nvGraphicFramePr>
        <p:xfrm>
          <a:off x="467544" y="2708920"/>
          <a:ext cx="176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4" name="Equation" r:id="rId4" imgW="1765080" imgH="939600" progId="Equation.DSMT4">
                  <p:embed/>
                </p:oleObj>
              </mc:Choice>
              <mc:Fallback>
                <p:oleObj name="Equation" r:id="rId4" imgW="1765080" imgH="939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708920"/>
                        <a:ext cx="1765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227179"/>
              </p:ext>
            </p:extLst>
          </p:nvPr>
        </p:nvGraphicFramePr>
        <p:xfrm>
          <a:off x="3231480" y="2708275"/>
          <a:ext cx="3860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5" name="Equation" r:id="rId6" imgW="3860640" imgH="939600" progId="Equation.DSMT4">
                  <p:embed/>
                </p:oleObj>
              </mc:Choice>
              <mc:Fallback>
                <p:oleObj name="Equation" r:id="rId6" imgW="3860640" imgH="939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480" y="2708275"/>
                        <a:ext cx="3860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25863"/>
              </p:ext>
            </p:extLst>
          </p:nvPr>
        </p:nvGraphicFramePr>
        <p:xfrm>
          <a:off x="482227" y="3861048"/>
          <a:ext cx="3441701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6" name="Equation" r:id="rId8" imgW="3441600" imgH="469800" progId="Equation.DSMT4">
                  <p:embed/>
                </p:oleObj>
              </mc:Choice>
              <mc:Fallback>
                <p:oleObj name="Equation" r:id="rId8" imgW="3441600" imgH="469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27" y="3861048"/>
                        <a:ext cx="3441701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735024"/>
              </p:ext>
            </p:extLst>
          </p:nvPr>
        </p:nvGraphicFramePr>
        <p:xfrm>
          <a:off x="410468" y="4972298"/>
          <a:ext cx="387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7" name="Equation" r:id="rId10" imgW="3873240" imgH="406080" progId="Equation.DSMT4">
                  <p:embed/>
                </p:oleObj>
              </mc:Choice>
              <mc:Fallback>
                <p:oleObj name="Equation" r:id="rId10" imgW="3873240" imgH="4060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68" y="4972298"/>
                        <a:ext cx="387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9"/>
          <p:cNvSpPr>
            <a:spLocks noChangeArrowheads="1"/>
          </p:cNvSpPr>
          <p:nvPr/>
        </p:nvSpPr>
        <p:spPr bwMode="auto">
          <a:xfrm>
            <a:off x="323528" y="5456837"/>
            <a:ext cx="78488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则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存在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个线性无关的解向量，即特征向量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25" name="TextBox 9"/>
          <p:cNvSpPr>
            <a:spLocks noChangeArrowheads="1"/>
          </p:cNvSpPr>
          <p:nvPr/>
        </p:nvSpPr>
        <p:spPr bwMode="auto">
          <a:xfrm>
            <a:off x="395536" y="4304709"/>
            <a:ext cx="748883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=2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存在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个且只有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个线性无关的特征向量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8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5" grpId="0" animBg="1"/>
      <p:bldP spid="46" grpId="0" animBg="1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CD6ACD-7C39-4391-BC2E-0C6DF4CD1A5B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38" name="TextBox 6"/>
          <p:cNvSpPr>
            <a:spLocks noChangeArrowheads="1"/>
          </p:cNvSpPr>
          <p:nvPr/>
        </p:nvSpPr>
        <p:spPr bwMode="auto">
          <a:xfrm>
            <a:off x="395556" y="332785"/>
            <a:ext cx="33478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9" name="TextBox 7"/>
          <p:cNvSpPr>
            <a:spLocks noChangeArrowheads="1"/>
          </p:cNvSpPr>
          <p:nvPr/>
        </p:nvSpPr>
        <p:spPr bwMode="auto">
          <a:xfrm>
            <a:off x="252022" y="908825"/>
            <a:ext cx="54721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个线性无关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0" name="TextBox 8"/>
          <p:cNvSpPr>
            <a:spLocks noChangeArrowheads="1"/>
          </p:cNvSpPr>
          <p:nvPr/>
        </p:nvSpPr>
        <p:spPr bwMode="auto">
          <a:xfrm>
            <a:off x="179695" y="1466275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 smtClean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重的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1" name="TextBox 9"/>
          <p:cNvSpPr>
            <a:spLocks noChangeArrowheads="1"/>
          </p:cNvSpPr>
          <p:nvPr/>
        </p:nvSpPr>
        <p:spPr bwMode="auto">
          <a:xfrm>
            <a:off x="772103" y="2083023"/>
            <a:ext cx="46639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存在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线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性无关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特征向量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2" name="TextBox 10"/>
          <p:cNvSpPr>
            <a:spLocks noChangeArrowheads="1"/>
          </p:cNvSpPr>
          <p:nvPr/>
        </p:nvSpPr>
        <p:spPr bwMode="auto">
          <a:xfrm>
            <a:off x="250680" y="4365104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可以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对角化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181973" y="2724035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全是实数，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且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800" b="1" i="1" baseline="-25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重的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791783" y="3277850"/>
            <a:ext cx="31321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满足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nn</a:t>
            </a:r>
            <a:r>
              <a:rPr lang="en-US" altLang="zh-CN" sz="2600" b="1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endParaRPr lang="zh-CN" altLang="en-US" sz="2600" b="1" dirty="0"/>
          </a:p>
        </p:txBody>
      </p:sp>
      <p:sp>
        <p:nvSpPr>
          <p:cNvPr id="45" name="左右箭头 44"/>
          <p:cNvSpPr/>
          <p:nvPr/>
        </p:nvSpPr>
        <p:spPr bwMode="auto">
          <a:xfrm>
            <a:off x="5580144" y="48958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6" name="左右箭头 45"/>
          <p:cNvSpPr/>
          <p:nvPr/>
        </p:nvSpPr>
        <p:spPr bwMode="auto">
          <a:xfrm>
            <a:off x="5580145" y="99897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7" name="左右箭头 46"/>
          <p:cNvSpPr/>
          <p:nvPr/>
        </p:nvSpPr>
        <p:spPr bwMode="auto">
          <a:xfrm>
            <a:off x="5580143" y="219430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8" name="TextBox 10"/>
          <p:cNvSpPr>
            <a:spLocks noChangeArrowheads="1"/>
          </p:cNvSpPr>
          <p:nvPr/>
        </p:nvSpPr>
        <p:spPr bwMode="auto">
          <a:xfrm>
            <a:off x="2267744" y="5085486"/>
            <a:ext cx="452921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Times New Roman" pitchFamily="18" charset="0"/>
              </a:rPr>
              <a:t>重点：理解、熟背</a:t>
            </a:r>
            <a:endParaRPr lang="zh-CN" altLang="en-US" sz="4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49" name="Text Box 39"/>
          <p:cNvSpPr txBox="1">
            <a:spLocks noChangeArrowheads="1"/>
          </p:cNvSpPr>
          <p:nvPr/>
        </p:nvSpPr>
        <p:spPr bwMode="auto">
          <a:xfrm>
            <a:off x="4176159" y="3300754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solidFill>
                  <a:srgbClr val="0070C0"/>
                </a:solidFill>
              </a:rPr>
              <a:t>非常好用的条件！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0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7" grpId="0" animBg="1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695" y="116632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例题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5415" y="692169"/>
            <a:ext cx="631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判断下列矩阵是否可以相似对角化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51496"/>
              </p:ext>
            </p:extLst>
          </p:nvPr>
        </p:nvGraphicFramePr>
        <p:xfrm>
          <a:off x="587648" y="1196225"/>
          <a:ext cx="261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0" name="Equation" r:id="rId4" imgW="2616120" imgH="1447560" progId="Equation.DSMT4">
                  <p:embed/>
                </p:oleObj>
              </mc:Choice>
              <mc:Fallback>
                <p:oleObj name="Equation" r:id="rId4" imgW="26161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48" y="1196225"/>
                        <a:ext cx="261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7542" y="117810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349120"/>
              </p:ext>
            </p:extLst>
          </p:nvPr>
        </p:nvGraphicFramePr>
        <p:xfrm>
          <a:off x="3563888" y="1268233"/>
          <a:ext cx="4686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1" name="Equation" r:id="rId6" imgW="4686120" imgH="1447560" progId="Equation.DSMT4">
                  <p:embed/>
                </p:oleObj>
              </mc:Choice>
              <mc:Fallback>
                <p:oleObj name="Equation" r:id="rId6" imgW="4686120" imgH="14475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268233"/>
                        <a:ext cx="4686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493206"/>
              </p:ext>
            </p:extLst>
          </p:nvPr>
        </p:nvGraphicFramePr>
        <p:xfrm>
          <a:off x="674587" y="2780401"/>
          <a:ext cx="648970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2" name="Equation" r:id="rId8" imgW="6489360" imgH="431640" progId="Equation.DSMT4">
                  <p:embed/>
                </p:oleObj>
              </mc:Choice>
              <mc:Fallback>
                <p:oleObj name="Equation" r:id="rId8" imgW="648936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87" y="2780401"/>
                        <a:ext cx="6489701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798390"/>
              </p:ext>
            </p:extLst>
          </p:nvPr>
        </p:nvGraphicFramePr>
        <p:xfrm>
          <a:off x="683568" y="3356490"/>
          <a:ext cx="306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3" name="Equation" r:id="rId10" imgW="3060360" imgH="431640" progId="Equation.DSMT4">
                  <p:embed/>
                </p:oleObj>
              </mc:Choice>
              <mc:Fallback>
                <p:oleObj name="Equation" r:id="rId10" imgW="3060360" imgH="431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356490"/>
                        <a:ext cx="306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296260"/>
              </p:ext>
            </p:extLst>
          </p:nvPr>
        </p:nvGraphicFramePr>
        <p:xfrm>
          <a:off x="3851920" y="335649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4" name="Equation" r:id="rId12" imgW="1498320" imgH="431640" progId="Equation.DSMT4">
                  <p:embed/>
                </p:oleObj>
              </mc:Choice>
              <mc:Fallback>
                <p:oleObj name="Equation" r:id="rId12" imgW="1498320" imgH="4316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356490"/>
                        <a:ext cx="149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065817"/>
              </p:ext>
            </p:extLst>
          </p:nvPr>
        </p:nvGraphicFramePr>
        <p:xfrm>
          <a:off x="640308" y="3932604"/>
          <a:ext cx="5803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55" name="Equation" r:id="rId14" imgW="5803560" imgH="1447560" progId="Equation.DSMT4">
                  <p:embed/>
                </p:oleObj>
              </mc:Choice>
              <mc:Fallback>
                <p:oleObj name="Equation" r:id="rId14" imgW="5803560" imgH="14475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08" y="3932604"/>
                        <a:ext cx="5803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52120" y="3356465"/>
            <a:ext cx="2643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特征值 </a:t>
            </a:r>
            <a:r>
              <a:rPr lang="zh-CN" altLang="en-US" sz="2400" b="1" dirty="0">
                <a:latin typeface="+mj-ea"/>
                <a:ea typeface="+mj-ea"/>
                <a:sym typeface="Symbol"/>
              </a:rPr>
              <a:t></a:t>
            </a:r>
            <a:r>
              <a:rPr lang="en-US" altLang="zh-CN" sz="2400" b="1" dirty="0">
                <a:latin typeface="+mj-ea"/>
                <a:ea typeface="+mj-ea"/>
                <a:sym typeface="Symbol"/>
              </a:rPr>
              <a:t>=-</a:t>
            </a:r>
            <a:r>
              <a:rPr lang="en-US" altLang="zh-CN" sz="2400" b="1" dirty="0" smtClean="0">
                <a:latin typeface="+mj-ea"/>
                <a:ea typeface="+mj-ea"/>
                <a:sym typeface="Symbol"/>
              </a:rPr>
              <a:t>1(3</a:t>
            </a:r>
            <a:r>
              <a:rPr lang="zh-CN" altLang="en-US" sz="2400" b="1" dirty="0" smtClean="0">
                <a:latin typeface="+mj-ea"/>
                <a:ea typeface="+mj-ea"/>
                <a:sym typeface="Symbol"/>
              </a:rPr>
              <a:t>重）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1439" y="5415607"/>
            <a:ext cx="631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故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）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 = 0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有一个线性无关的解，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7E247F-2B26-4BA0-AE7A-34F241C84CBC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5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695" y="116632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例题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5415" y="692169"/>
            <a:ext cx="631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判断下列矩阵是否可以相似对角化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536072"/>
              </p:ext>
            </p:extLst>
          </p:nvPr>
        </p:nvGraphicFramePr>
        <p:xfrm>
          <a:off x="587648" y="1196225"/>
          <a:ext cx="261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1" name="Equation" r:id="rId4" imgW="2616120" imgH="1447560" progId="Equation.DSMT4">
                  <p:embed/>
                </p:oleObj>
              </mc:Choice>
              <mc:Fallback>
                <p:oleObj name="Equation" r:id="rId4" imgW="26161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48" y="1196225"/>
                        <a:ext cx="261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7542" y="117810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184894"/>
              </p:ext>
            </p:extLst>
          </p:nvPr>
        </p:nvGraphicFramePr>
        <p:xfrm>
          <a:off x="3563888" y="1268233"/>
          <a:ext cx="4686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2" name="Equation" r:id="rId6" imgW="4686120" imgH="1447560" progId="Equation.DSMT4">
                  <p:embed/>
                </p:oleObj>
              </mc:Choice>
              <mc:Fallback>
                <p:oleObj name="Equation" r:id="rId6" imgW="46861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268233"/>
                        <a:ext cx="4686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603573"/>
              </p:ext>
            </p:extLst>
          </p:nvPr>
        </p:nvGraphicFramePr>
        <p:xfrm>
          <a:off x="640308" y="3932604"/>
          <a:ext cx="5803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3" name="Equation" r:id="rId8" imgW="5803560" imgH="1447560" progId="Equation.DSMT4">
                  <p:embed/>
                </p:oleObj>
              </mc:Choice>
              <mc:Fallback>
                <p:oleObj name="Equation" r:id="rId8" imgW="58035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08" y="3932604"/>
                        <a:ext cx="5803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61439" y="5415607"/>
            <a:ext cx="631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故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）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 = 0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有一个线性无关的解，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2895327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即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的三重特征值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= 1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只</a:t>
            </a:r>
            <a:r>
              <a:rPr lang="zh-CN" altLang="en-US" sz="2400" b="1" dirty="0">
                <a:latin typeface="+mj-ea"/>
                <a:ea typeface="+mj-ea"/>
              </a:rPr>
              <a:t>有一个线性无关的特征向量，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3399383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所以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不可以相似对角化。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B3CE61-9BC6-43FC-8212-5B6C78DFD71A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695" y="44624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练习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5415" y="620688"/>
            <a:ext cx="703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1.</a:t>
            </a:r>
            <a:r>
              <a:rPr lang="zh-CN" altLang="en-US" sz="2400" b="1" dirty="0" smtClean="0">
                <a:latin typeface="+mj-ea"/>
                <a:ea typeface="+mj-ea"/>
              </a:rPr>
              <a:t>判断</a:t>
            </a:r>
            <a:r>
              <a:rPr lang="zh-CN" altLang="en-US" sz="2400" b="1" dirty="0">
                <a:latin typeface="+mj-ea"/>
                <a:ea typeface="+mj-ea"/>
              </a:rPr>
              <a:t>下列矩阵是否可以相似对角化，并求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）。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07772"/>
              </p:ext>
            </p:extLst>
          </p:nvPr>
        </p:nvGraphicFramePr>
        <p:xfrm>
          <a:off x="696913" y="1124273"/>
          <a:ext cx="2070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0" name="Equation" r:id="rId4" imgW="2070000" imgH="1447560" progId="Equation.DSMT4">
                  <p:embed/>
                </p:oleObj>
              </mc:Choice>
              <mc:Fallback>
                <p:oleObj name="Equation" r:id="rId4" imgW="20700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124273"/>
                        <a:ext cx="2070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220923"/>
              </p:ext>
            </p:extLst>
          </p:nvPr>
        </p:nvGraphicFramePr>
        <p:xfrm>
          <a:off x="3779838" y="1197298"/>
          <a:ext cx="4254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1" name="Equation" r:id="rId6" imgW="4254480" imgH="1447560" progId="Equation.DSMT4">
                  <p:embed/>
                </p:oleObj>
              </mc:Choice>
              <mc:Fallback>
                <p:oleObj name="Equation" r:id="rId6" imgW="42544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197298"/>
                        <a:ext cx="4254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29926" y="1124744"/>
            <a:ext cx="54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725418"/>
              </p:ext>
            </p:extLst>
          </p:nvPr>
        </p:nvGraphicFramePr>
        <p:xfrm>
          <a:off x="543520" y="2708598"/>
          <a:ext cx="6908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2" name="Equation" r:id="rId8" imgW="6908760" imgH="1447560" progId="Equation.DSMT4">
                  <p:embed/>
                </p:oleObj>
              </mc:Choice>
              <mc:Fallback>
                <p:oleObj name="Equation" r:id="rId8" imgW="69087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20" y="2708598"/>
                        <a:ext cx="6908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509742"/>
              </p:ext>
            </p:extLst>
          </p:nvPr>
        </p:nvGraphicFramePr>
        <p:xfrm>
          <a:off x="529828" y="4293096"/>
          <a:ext cx="519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3" name="Equation" r:id="rId10" imgW="5194080" imgH="431640" progId="Equation.DSMT4">
                  <p:embed/>
                </p:oleObj>
              </mc:Choice>
              <mc:Fallback>
                <p:oleObj name="Equation" r:id="rId10" imgW="519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28" y="4293096"/>
                        <a:ext cx="519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4839543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因为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有三个互不相等的特征值</a:t>
            </a:r>
            <a:r>
              <a:rPr lang="zh-CN" altLang="en-US" sz="2400" b="1" dirty="0" smtClean="0">
                <a:latin typeface="+mj-ea"/>
                <a:ea typeface="+mj-ea"/>
              </a:rPr>
              <a:t>，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B66FC01-0DE8-4F75-924D-10B2C2471F82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7815" y="5415607"/>
            <a:ext cx="3642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</a:rPr>
              <a:t>所以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</a:rPr>
              <a:t>一定可以对角化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66367" y="5415607"/>
            <a:ext cx="212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）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=2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9655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695" y="44624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练习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5415" y="620688"/>
            <a:ext cx="703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j-ea"/>
                <a:ea typeface="+mj-ea"/>
              </a:rPr>
              <a:t>1.</a:t>
            </a:r>
            <a:r>
              <a:rPr lang="zh-CN" altLang="en-US" sz="2400" b="1" dirty="0" smtClean="0">
                <a:latin typeface="+mj-ea"/>
                <a:ea typeface="+mj-ea"/>
              </a:rPr>
              <a:t>判断</a:t>
            </a:r>
            <a:r>
              <a:rPr lang="zh-CN" altLang="en-US" sz="2400" b="1" dirty="0">
                <a:latin typeface="+mj-ea"/>
                <a:ea typeface="+mj-ea"/>
              </a:rPr>
              <a:t>下列矩阵是否可以相似</a:t>
            </a:r>
            <a:r>
              <a:rPr lang="zh-CN" altLang="en-US" sz="2400" b="1" dirty="0" smtClean="0">
                <a:latin typeface="+mj-ea"/>
                <a:ea typeface="+mj-ea"/>
              </a:rPr>
              <a:t>对角化。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376826"/>
              </p:ext>
            </p:extLst>
          </p:nvPr>
        </p:nvGraphicFramePr>
        <p:xfrm>
          <a:off x="3563888" y="1331880"/>
          <a:ext cx="420687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2" name="Equation" r:id="rId4" imgW="4292280" imgH="1981080" progId="Equation.DSMT4">
                  <p:embed/>
                </p:oleObj>
              </mc:Choice>
              <mc:Fallback>
                <p:oleObj name="Equation" r:id="rId4" imgW="4292280" imgH="1981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331880"/>
                        <a:ext cx="4206875" cy="193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7690" y="3399377"/>
            <a:ext cx="56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可以相似对角化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679553"/>
              </p:ext>
            </p:extLst>
          </p:nvPr>
        </p:nvGraphicFramePr>
        <p:xfrm>
          <a:off x="1073150" y="3975417"/>
          <a:ext cx="5514990" cy="138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3" name="Equation" r:id="rId6" imgW="5765800" imgH="1447800" progId="Equation.DSMT4">
                  <p:embed/>
                </p:oleObj>
              </mc:Choice>
              <mc:Fallback>
                <p:oleObj name="Equation" r:id="rId6" imgW="57658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3975417"/>
                        <a:ext cx="5514990" cy="1384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862028"/>
              </p:ext>
            </p:extLst>
          </p:nvPr>
        </p:nvGraphicFramePr>
        <p:xfrm>
          <a:off x="395710" y="1280321"/>
          <a:ext cx="2247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4" name="Equation" r:id="rId8" imgW="2247900" imgH="1447800" progId="Equation.DSMT4">
                  <p:embed/>
                </p:oleObj>
              </mc:Choice>
              <mc:Fallback>
                <p:oleObj name="Equation" r:id="rId8" imgW="22479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0" y="1280321"/>
                        <a:ext cx="2247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60090" y="5343599"/>
            <a:ext cx="56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，故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不能相似对角化。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60032" y="33273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3C7495-2E93-4608-A4C9-15A2D656AE98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0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260350" y="3584629"/>
            <a:ext cx="78535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所以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的特征值为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1,1,1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，又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412750" y="2492518"/>
            <a:ext cx="70394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解：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|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E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|=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3132"/>
              </p:ext>
            </p:extLst>
          </p:nvPr>
        </p:nvGraphicFramePr>
        <p:xfrm>
          <a:off x="2325340" y="2060488"/>
          <a:ext cx="440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4" name="Equation" r:id="rId4" imgW="4406900" imgH="1447800" progId="Equation.DSMT4">
                  <p:embed/>
                </p:oleObj>
              </mc:Choice>
              <mc:Fallback>
                <p:oleObj name="Equation" r:id="rId4" imgW="44069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340" y="2060488"/>
                        <a:ext cx="440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835"/>
              </p:ext>
            </p:extLst>
          </p:nvPr>
        </p:nvGraphicFramePr>
        <p:xfrm>
          <a:off x="971750" y="4069432"/>
          <a:ext cx="567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5" name="Equation" r:id="rId6" imgW="5676900" imgH="1447800" progId="Equation.DSMT4">
                  <p:embed/>
                </p:oleObj>
              </mc:Choice>
              <mc:Fallback>
                <p:oleObj name="Equation" r:id="rId6" imgW="56769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50" y="4069432"/>
                        <a:ext cx="567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043134"/>
              </p:ext>
            </p:extLst>
          </p:nvPr>
        </p:nvGraphicFramePr>
        <p:xfrm>
          <a:off x="4954380" y="3068788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16" name="Equation" r:id="rId8" imgW="2209800" imgH="431800" progId="Equation.DSMT4">
                  <p:embed/>
                </p:oleObj>
              </mc:Choice>
              <mc:Fallback>
                <p:oleObj name="Equation" r:id="rId8" imgW="2209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380" y="3068788"/>
                        <a:ext cx="220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107950" y="5518166"/>
            <a:ext cx="49321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可相似对角化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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4115609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517" name="Equation" r:id="rId10" imgW="2095500" imgH="1447800" progId="Equation.DSMT4">
                    <p:embed/>
                  </p:oleObj>
                </mc:Choice>
                <mc:Fallback>
                  <p:oleObj name="Equation" r:id="rId10" imgW="20955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4932040" y="5528845"/>
            <a:ext cx="4320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      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5300464" y="5517232"/>
            <a:ext cx="12157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x=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6516216" y="5528845"/>
            <a:ext cx="715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25E7F14-68FE-46B1-8468-5F742549A1DB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8" grpId="0"/>
      <p:bldP spid="1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395536" y="2132856"/>
            <a:ext cx="41044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时，求特征向量为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876450"/>
              </p:ext>
            </p:extLst>
          </p:nvPr>
        </p:nvGraphicFramePr>
        <p:xfrm>
          <a:off x="971600" y="3716338"/>
          <a:ext cx="389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4" name="Equation" r:id="rId4" imgW="3898800" imgH="1447560" progId="Equation.DSMT4">
                  <p:embed/>
                </p:oleObj>
              </mc:Choice>
              <mc:Fallback>
                <p:oleObj name="Equation" r:id="rId4" imgW="38988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6338"/>
                        <a:ext cx="389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493119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495" name="Equation" r:id="rId6" imgW="2095500" imgH="1447800" progId="Equation.DSMT4">
                    <p:embed/>
                  </p:oleObj>
                </mc:Choice>
                <mc:Fallback>
                  <p:oleObj name="Equation" r:id="rId6" imgW="20955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1907704" y="2576517"/>
            <a:ext cx="3816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=(0,1,0)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=(1,0,1)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467544" y="3152581"/>
            <a:ext cx="45365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=1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时，特征向量为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3851920" y="3140968"/>
            <a:ext cx="21602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=(1,1,1)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547936" y="416069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令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752661"/>
              </p:ext>
            </p:extLst>
          </p:nvPr>
        </p:nvGraphicFramePr>
        <p:xfrm>
          <a:off x="5145112" y="3717032"/>
          <a:ext cx="223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96" name="Equation" r:id="rId8" imgW="2234880" imgH="1447560" progId="Equation.DSMT4">
                  <p:embed/>
                </p:oleObj>
              </mc:Choice>
              <mc:Fallback>
                <p:oleObj name="Equation" r:id="rId8" imgW="22348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112" y="3717032"/>
                        <a:ext cx="223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611560" y="5168805"/>
            <a:ext cx="2808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则有 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2B0F54-9A9B-4244-A519-11455A2429C1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1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0865602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62" name="Equation" r:id="rId4" imgW="2095500" imgH="1447800" progId="Equation.DSMT4">
                    <p:embed/>
                  </p:oleObj>
                </mc:Choice>
                <mc:Fallback>
                  <p:oleObj name="Equation" r:id="rId4" imgW="20955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323528" y="2132856"/>
            <a:ext cx="54726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若令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=(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,2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,3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，则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altLang="zh-CN" sz="26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AQ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04971"/>
              </p:ext>
            </p:extLst>
          </p:nvPr>
        </p:nvGraphicFramePr>
        <p:xfrm>
          <a:off x="5657304" y="2060575"/>
          <a:ext cx="1651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3" name="Equation" r:id="rId6" imgW="1650960" imgH="1447560" progId="Equation.DSMT4">
                  <p:embed/>
                </p:oleObj>
              </mc:Choice>
              <mc:Fallback>
                <p:oleObj name="Equation" r:id="rId6" imgW="16509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304" y="2060575"/>
                        <a:ext cx="1651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F1E0EA-1C1E-4C81-BC32-DADDAD55D891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/>
          </a:p>
        </p:txBody>
      </p:sp>
      <p:graphicFrame>
        <p:nvGraphicFramePr>
          <p:cNvPr id="2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862542"/>
              </p:ext>
            </p:extLst>
          </p:nvPr>
        </p:nvGraphicFramePr>
        <p:xfrm>
          <a:off x="971600" y="3716338"/>
          <a:ext cx="389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4" name="Equation" r:id="rId8" imgW="3898800" imgH="1447560" progId="Equation.DSMT4">
                  <p:embed/>
                </p:oleObj>
              </mc:Choice>
              <mc:Fallback>
                <p:oleObj name="Equation" r:id="rId8" imgW="38988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6338"/>
                        <a:ext cx="389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547936" y="416069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令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768494"/>
              </p:ext>
            </p:extLst>
          </p:nvPr>
        </p:nvGraphicFramePr>
        <p:xfrm>
          <a:off x="5145112" y="3717032"/>
          <a:ext cx="223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5" name="Equation" r:id="rId10" imgW="2234880" imgH="1447560" progId="Equation.DSMT4">
                  <p:embed/>
                </p:oleObj>
              </mc:Choice>
              <mc:Fallback>
                <p:oleObj name="Equation" r:id="rId10" imgW="22348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112" y="3717032"/>
                        <a:ext cx="223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3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913"/>
            <a:ext cx="8496498" cy="1447800"/>
            <a:chOff x="107950" y="1051961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设方阵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 与矩阵                               相似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9341156"/>
                </p:ext>
              </p:extLst>
            </p:nvPr>
          </p:nvGraphicFramePr>
          <p:xfrm>
            <a:off x="1691928" y="1051961"/>
            <a:ext cx="2424612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04" name="Equation" r:id="rId4" imgW="2425680" imgH="1447560" progId="Equation.DSMT4">
                    <p:embed/>
                  </p:oleObj>
                </mc:Choice>
                <mc:Fallback>
                  <p:oleObj name="Equation" r:id="rId4" imgW="24256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928" y="1051961"/>
                          <a:ext cx="2424612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476374" y="1556792"/>
            <a:ext cx="56798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的值；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28997"/>
              </p:ext>
            </p:extLst>
          </p:nvPr>
        </p:nvGraphicFramePr>
        <p:xfrm>
          <a:off x="5437188" y="115888"/>
          <a:ext cx="208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5" name="Equation" r:id="rId6" imgW="2082600" imgH="1447560" progId="Equation.DSMT4">
                  <p:embed/>
                </p:oleObj>
              </mc:Choice>
              <mc:Fallback>
                <p:oleObj name="Equation" r:id="rId6" imgW="20826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15888"/>
                        <a:ext cx="2082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467544" y="2072461"/>
            <a:ext cx="61206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求一个可逆矩阵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相似，得到</a:t>
            </a:r>
            <a:r>
              <a:rPr lang="en-US" altLang="zh-CN" sz="2800" b="1" dirty="0"/>
              <a:t>1+1+0=2+1+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b="1" dirty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；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|=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2)(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1043608" y="3841884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|=2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043608" y="4365104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 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|=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+6)=0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 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0DC2BD-0B96-4002-A702-056CD1D73457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01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5" grpId="0"/>
      <p:bldP spid="15" grpId="0"/>
      <p:bldP spid="16" grpId="0"/>
      <p:bldP spid="18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r>
              <a:rPr lang="zh-CN" altLang="en-US" sz="2800" b="1" dirty="0"/>
              <a:t>一相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矩</a:t>
            </a:r>
            <a:endParaRPr lang="en-US" altLang="zh-CN" sz="2800" b="1" dirty="0"/>
          </a:p>
          <a:p>
            <a:r>
              <a:rPr lang="zh-CN" altLang="en-US" sz="2800" b="1" dirty="0"/>
              <a:t>阵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C99D72-1FE6-42D2-BA85-3C613C9EE088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37" name="流程图: 可选过程 36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8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40" name="Text Box 5"/>
          <p:cNvSpPr>
            <a:spLocks noChangeArrowheads="1"/>
          </p:cNvSpPr>
          <p:nvPr/>
        </p:nvSpPr>
        <p:spPr bwMode="auto">
          <a:xfrm>
            <a:off x="1475785" y="2621855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401622" y="3152581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grpSp>
        <p:nvGrpSpPr>
          <p:cNvPr id="45" name="组合 44"/>
          <p:cNvGrpSpPr/>
          <p:nvPr/>
        </p:nvGrpSpPr>
        <p:grpSpPr>
          <a:xfrm>
            <a:off x="251700" y="2617748"/>
            <a:ext cx="1150506" cy="523220"/>
            <a:chOff x="129208" y="932973"/>
            <a:chExt cx="1150506" cy="523220"/>
          </a:xfrm>
        </p:grpSpPr>
        <p:sp>
          <p:nvSpPr>
            <p:cNvPr id="59" name="流程图: 可选过程 5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36096" y="848325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7543" y="1424389"/>
            <a:ext cx="7614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称为把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变成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的相似变换矩阵。</a:t>
            </a:r>
            <a:endParaRPr lang="en-US" altLang="zh-CN" sz="2600" b="1" dirty="0"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64013" y="2505670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证明：若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364013" y="2937718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64014" y="3399383"/>
            <a:ext cx="280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 smtClean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baseline="30000" dirty="0"/>
          </a:p>
        </p:txBody>
      </p:sp>
      <p:sp>
        <p:nvSpPr>
          <p:cNvPr id="66" name="TextBox 65"/>
          <p:cNvSpPr txBox="1"/>
          <p:nvPr/>
        </p:nvSpPr>
        <p:spPr>
          <a:xfrm>
            <a:off x="2667167" y="3140938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83953" y="3931602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68" name="内容占位符 4"/>
          <p:cNvSpPr txBox="1">
            <a:spLocks/>
          </p:cNvSpPr>
          <p:nvPr/>
        </p:nvSpPr>
        <p:spPr bwMode="auto">
          <a:xfrm>
            <a:off x="4068135" y="4119463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400" b="1" dirty="0"/>
              <a:t>证明：若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40143" y="4551511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400" b="1" i="1" baseline="30000" dirty="0"/>
          </a:p>
        </p:txBody>
      </p:sp>
      <p:sp>
        <p:nvSpPr>
          <p:cNvPr id="70" name="TextBox 69"/>
          <p:cNvSpPr txBox="1"/>
          <p:nvPr/>
        </p:nvSpPr>
        <p:spPr>
          <a:xfrm>
            <a:off x="3780103" y="5055567"/>
            <a:ext cx="460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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  </a:t>
            </a:r>
          </a:p>
        </p:txBody>
      </p:sp>
      <p:sp>
        <p:nvSpPr>
          <p:cNvPr id="71" name="矩形 70"/>
          <p:cNvSpPr/>
          <p:nvPr/>
        </p:nvSpPr>
        <p:spPr>
          <a:xfrm>
            <a:off x="4356167" y="5487615"/>
            <a:ext cx="1641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内容占位符 4"/>
          <p:cNvSpPr txBox="1">
            <a:spLocks/>
          </p:cNvSpPr>
          <p:nvPr/>
        </p:nvSpPr>
        <p:spPr bwMode="auto">
          <a:xfrm>
            <a:off x="395536" y="4335487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400" b="1" dirty="0"/>
              <a:t>证明：若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06051" y="4695527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=|B|</a:t>
            </a:r>
            <a:endParaRPr lang="zh-CN" altLang="en-US" sz="2400" b="1" i="1" dirty="0"/>
          </a:p>
        </p:txBody>
      </p:sp>
      <p:sp>
        <p:nvSpPr>
          <p:cNvPr id="74" name="TextBox 73"/>
          <p:cNvSpPr txBox="1"/>
          <p:nvPr/>
        </p:nvSpPr>
        <p:spPr>
          <a:xfrm>
            <a:off x="406051" y="5127575"/>
            <a:ext cx="273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A||P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=|B|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5" name="矩形 74"/>
          <p:cNvSpPr/>
          <p:nvPr/>
        </p:nvSpPr>
        <p:spPr>
          <a:xfrm>
            <a:off x="902156" y="5559623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|A|=|B|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9897" y="1959223"/>
            <a:ext cx="763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相似关系具有：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自反性、对称性、传递性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95614" y="3800653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0" grpId="0"/>
      <p:bldP spid="42" grpId="0"/>
      <p:bldP spid="61" grpId="0"/>
      <p:bldP spid="62" grpId="0"/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913"/>
            <a:ext cx="8496498" cy="1447800"/>
            <a:chOff x="107950" y="1051961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设方阵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 与矩阵                               相似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961820"/>
                </p:ext>
              </p:extLst>
            </p:nvPr>
          </p:nvGraphicFramePr>
          <p:xfrm>
            <a:off x="1691928" y="1051961"/>
            <a:ext cx="2424612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18" name="Equation" r:id="rId4" imgW="2425680" imgH="1447560" progId="Equation.DSMT4">
                    <p:embed/>
                  </p:oleObj>
                </mc:Choice>
                <mc:Fallback>
                  <p:oleObj name="Equation" r:id="rId4" imgW="24256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928" y="1051961"/>
                          <a:ext cx="2424612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476374" y="1556792"/>
            <a:ext cx="56798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的值；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090807"/>
              </p:ext>
            </p:extLst>
          </p:nvPr>
        </p:nvGraphicFramePr>
        <p:xfrm>
          <a:off x="5437188" y="115888"/>
          <a:ext cx="208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19" name="Equation" r:id="rId6" imgW="2082600" imgH="1447560" progId="Equation.DSMT4">
                  <p:embed/>
                </p:oleObj>
              </mc:Choice>
              <mc:Fallback>
                <p:oleObj name="Equation" r:id="rId6" imgW="20826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15888"/>
                        <a:ext cx="2082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467544" y="2072461"/>
            <a:ext cx="61206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求一个可逆矩阵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）先算出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=(1,0,2)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683568" y="3841884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1124000" y="4365104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611560" y="486916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=(0,1,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611560" y="5498068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A62860-ADFD-4CE2-A692-1E37AF846B86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2" grpId="0"/>
      <p:bldP spid="21" grpId="0"/>
      <p:bldP spid="24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）先算出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=(1,0,2)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683568" y="3841884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1124000" y="4365104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611560" y="486916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=(0,1,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611560" y="5498068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107504" y="385500"/>
            <a:ext cx="8145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所以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 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，令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P= 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66202"/>
              </p:ext>
            </p:extLst>
          </p:nvPr>
        </p:nvGraphicFramePr>
        <p:xfrm>
          <a:off x="3131840" y="1117104"/>
          <a:ext cx="262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99" name="Equation" r:id="rId4" imgW="2628720" imgH="1447560" progId="Equation.DSMT4">
                  <p:embed/>
                </p:oleObj>
              </mc:Choice>
              <mc:Fallback>
                <p:oleObj name="Equation" r:id="rId4" imgW="2628720" imgH="14475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17104"/>
                        <a:ext cx="2628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3D5BB3-47E4-4D4C-87F1-6461E56AA379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12" name="TextBox 5"/>
          <p:cNvSpPr>
            <a:spLocks noChangeArrowheads="1"/>
          </p:cNvSpPr>
          <p:nvPr/>
        </p:nvSpPr>
        <p:spPr bwMode="auto">
          <a:xfrm>
            <a:off x="107950" y="621265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4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.</a:t>
            </a:r>
            <a:r>
              <a:rPr lang="zh-CN" altLang="zh-CN" sz="2800" b="1" dirty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/>
              <a:t>阶矩阵，</a:t>
            </a:r>
            <a:r>
              <a:rPr lang="zh-CN" altLang="en-US" sz="2800" b="1" dirty="0">
                <a:sym typeface="Symbol"/>
              </a:rPr>
              <a:t>三个特征值为</a:t>
            </a:r>
            <a:r>
              <a:rPr lang="en-US" altLang="zh-CN" sz="2800" b="1" dirty="0">
                <a:sym typeface="Symbol"/>
              </a:rPr>
              <a:t>1</a:t>
            </a:r>
            <a:r>
              <a:rPr lang="zh-CN" altLang="en-US" sz="2800" b="1" dirty="0">
                <a:sym typeface="Symbol"/>
              </a:rPr>
              <a:t>，</a:t>
            </a:r>
            <a:r>
              <a:rPr lang="en-US" altLang="zh-CN" sz="2800" b="1" dirty="0">
                <a:sym typeface="Symbol"/>
              </a:rPr>
              <a:t>1</a:t>
            </a:r>
            <a:r>
              <a:rPr lang="zh-CN" altLang="en-US" sz="2800" b="1" dirty="0">
                <a:sym typeface="Symbol"/>
              </a:rPr>
              <a:t>，</a:t>
            </a:r>
            <a:r>
              <a:rPr lang="en-US" altLang="zh-CN" sz="2800" b="1" dirty="0">
                <a:sym typeface="Symbol"/>
              </a:rPr>
              <a:t>2</a:t>
            </a:r>
            <a:r>
              <a:rPr lang="zh-CN" altLang="zh-CN" sz="2800" b="1" dirty="0"/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对应的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8" y="272053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" name="TextBox 5"/>
          <p:cNvSpPr>
            <a:spLocks noChangeArrowheads="1"/>
          </p:cNvSpPr>
          <p:nvPr/>
        </p:nvSpPr>
        <p:spPr bwMode="auto">
          <a:xfrm>
            <a:off x="260350" y="1196752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特征向量依次为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 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251520" y="1969676"/>
            <a:ext cx="3960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1056254" y="2708920"/>
            <a:ext cx="14275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|A|=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2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，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348582" y="2708920"/>
            <a:ext cx="60477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特征值分别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|/+2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1043608" y="3769876"/>
            <a:ext cx="633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对应的</a:t>
            </a:r>
            <a:r>
              <a:rPr lang="zh-CN" altLang="en-US" sz="2800" b="1" dirty="0">
                <a:sym typeface="Symbol"/>
              </a:rPr>
              <a:t>特征向量分别为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 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/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1043608" y="4777988"/>
            <a:ext cx="3284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故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585762"/>
              </p:ext>
            </p:extLst>
          </p:nvPr>
        </p:nvGraphicFramePr>
        <p:xfrm>
          <a:off x="3903588" y="4357464"/>
          <a:ext cx="1460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41" name="Equation" r:id="rId4" imgW="1460160" imgH="1447560" progId="Equation.DSMT4">
                  <p:embed/>
                </p:oleObj>
              </mc:Choice>
              <mc:Fallback>
                <p:oleObj name="Equation" r:id="rId4" imgW="1460160" imgH="14475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588" y="4357464"/>
                        <a:ext cx="1460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32238A0-A231-4D52-BB2B-A408186573F1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785629" y="3193812"/>
            <a:ext cx="12103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,0,1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14" grpId="0"/>
      <p:bldP spid="15" grpId="0"/>
      <p:bldP spid="16" grpId="0"/>
      <p:bldP spid="23" grpId="0"/>
      <p:bldP spid="24" grpId="0"/>
      <p:bldP spid="2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07950" y="548800"/>
            <a:ext cx="8135938" cy="517518"/>
            <a:chOff x="107950" y="2576850"/>
            <a:chExt cx="8135938" cy="517023"/>
          </a:xfrm>
        </p:grpSpPr>
        <p:sp>
          <p:nvSpPr>
            <p:cNvPr id="5" name="TextBox 6"/>
            <p:cNvSpPr>
              <a:spLocks noChangeArrowheads="1"/>
            </p:cNvSpPr>
            <p:nvPr/>
          </p:nvSpPr>
          <p:spPr bwMode="auto">
            <a:xfrm>
              <a:off x="107950" y="2576850"/>
              <a:ext cx="813593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5.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已知三阶方阵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的特征值为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1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和</a:t>
              </a: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0030411"/>
                </p:ext>
              </p:extLst>
            </p:nvPr>
          </p:nvGraphicFramePr>
          <p:xfrm>
            <a:off x="4684713" y="2668830"/>
            <a:ext cx="1244600" cy="406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95" name="Equation" r:id="rId4" imgW="1244060" imgH="406224" progId="Equation.DSMT4">
                    <p:embed/>
                  </p:oleObj>
                </mc:Choice>
                <mc:Fallback>
                  <p:oleObj name="Equation" r:id="rId4" imgW="124406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713" y="2668830"/>
                          <a:ext cx="1244600" cy="4060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257050"/>
                </p:ext>
              </p:extLst>
            </p:nvPr>
          </p:nvGraphicFramePr>
          <p:xfrm>
            <a:off x="6556375" y="2675174"/>
            <a:ext cx="927100" cy="418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96" name="Equation" r:id="rId6" imgW="927100" imgH="419100" progId="Equation.DSMT4">
                    <p:embed/>
                  </p:oleObj>
                </mc:Choice>
                <mc:Fallback>
                  <p:oleObj name="Equation" r:id="rId6" imgW="9271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6375" y="2675174"/>
                          <a:ext cx="927100" cy="4186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08013" y="1137542"/>
            <a:ext cx="7635875" cy="492443"/>
            <a:chOff x="607561" y="3068975"/>
            <a:chExt cx="7636327" cy="492761"/>
          </a:xfrm>
        </p:grpSpPr>
        <p:graphicFrame>
          <p:nvGraphicFramePr>
            <p:cNvPr id="10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5759269"/>
                </p:ext>
              </p:extLst>
            </p:nvPr>
          </p:nvGraphicFramePr>
          <p:xfrm>
            <a:off x="607561" y="3069671"/>
            <a:ext cx="1816207" cy="44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97" name="Equation" r:id="rId8" imgW="1815312" imgH="444307" progId="Equation.DSMT4">
                    <p:embed/>
                  </p:oleObj>
                </mc:Choice>
                <mc:Fallback>
                  <p:oleObj name="Equation" r:id="rId8" imgW="1815312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561" y="3069671"/>
                          <a:ext cx="1816207" cy="444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9463953"/>
                </p:ext>
              </p:extLst>
            </p:nvPr>
          </p:nvGraphicFramePr>
          <p:xfrm>
            <a:off x="2471396" y="3069671"/>
            <a:ext cx="1752704" cy="443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98" name="Equation" r:id="rId10" imgW="1752600" imgH="444500" progId="Equation.DSMT4">
                    <p:embed/>
                  </p:oleObj>
                </mc:Choice>
                <mc:Fallback>
                  <p:oleObj name="Equation" r:id="rId10" imgW="17526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396" y="3069671"/>
                          <a:ext cx="1752704" cy="443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3419920" y="3068975"/>
              <a:ext cx="4823968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       是特征值 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600" b="1" dirty="0"/>
                <a:t>对应的特征向量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06425" y="1696701"/>
            <a:ext cx="7485962" cy="508337"/>
            <a:chOff x="38630" y="3573010"/>
            <a:chExt cx="7849693" cy="509143"/>
          </a:xfrm>
        </p:grpSpPr>
        <p:graphicFrame>
          <p:nvGraphicFramePr>
            <p:cNvPr id="14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1172617"/>
                </p:ext>
              </p:extLst>
            </p:nvPr>
          </p:nvGraphicFramePr>
          <p:xfrm>
            <a:off x="38630" y="3625818"/>
            <a:ext cx="1777829" cy="45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599" name="Equation" r:id="rId12" imgW="1778000" imgH="457200" progId="Equation.DSMT4">
                    <p:embed/>
                  </p:oleObj>
                </mc:Choice>
                <mc:Fallback>
                  <p:oleObj name="Equation" r:id="rId12" imgW="17780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0" y="3625818"/>
                          <a:ext cx="1777829" cy="456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>
              <a:off x="1619795" y="3573010"/>
              <a:ext cx="6268528" cy="493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 是特征值</a:t>
              </a:r>
              <a:r>
                <a:rPr lang="en-US" altLang="zh-CN" sz="26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600" b="1" dirty="0"/>
                <a:t>对应的特征向量，</a:t>
              </a:r>
              <a:endParaRPr lang="zh-CN" altLang="en-US" sz="2600" b="1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TextBox 6"/>
          <p:cNvSpPr>
            <a:spLocks noChangeArrowheads="1"/>
          </p:cNvSpPr>
          <p:nvPr/>
        </p:nvSpPr>
        <p:spPr bwMode="auto">
          <a:xfrm>
            <a:off x="-180528" y="2996952"/>
            <a:ext cx="80635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     解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令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=(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,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,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),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diag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，由已知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18" name="TextBox 6"/>
          <p:cNvSpPr>
            <a:spLocks noChangeArrowheads="1"/>
          </p:cNvSpPr>
          <p:nvPr/>
        </p:nvSpPr>
        <p:spPr bwMode="auto">
          <a:xfrm>
            <a:off x="251706" y="3573016"/>
            <a:ext cx="547242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AP=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,  A=P P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 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  A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 P </a:t>
            </a:r>
            <a:r>
              <a:rPr lang="en-US" altLang="zh-CN" sz="2600" b="1" i="1" baseline="30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 1</a:t>
            </a:r>
            <a:endParaRPr lang="zh-CN" altLang="en-US" sz="2600" b="1" baseline="30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21" name="TextBox 11"/>
          <p:cNvSpPr txBox="1">
            <a:spLocks noChangeArrowheads="1"/>
          </p:cNvSpPr>
          <p:nvPr/>
        </p:nvSpPr>
        <p:spPr bwMode="auto">
          <a:xfrm>
            <a:off x="323528" y="2360493"/>
            <a:ext cx="7847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600" b="1" dirty="0"/>
              <a:t>求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zh-CN" sz="2600" b="1" dirty="0"/>
              <a:t>方程组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zh-CN" sz="2600" b="1" dirty="0"/>
              <a:t>的通解</a:t>
            </a:r>
            <a:endParaRPr lang="zh-CN" altLang="en-US" sz="26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1847339-960F-4E23-A171-1CBCCBD816A6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07950" y="548800"/>
            <a:ext cx="8135938" cy="517518"/>
            <a:chOff x="107950" y="2576850"/>
            <a:chExt cx="8135938" cy="517023"/>
          </a:xfrm>
        </p:grpSpPr>
        <p:sp>
          <p:nvSpPr>
            <p:cNvPr id="5" name="TextBox 6"/>
            <p:cNvSpPr>
              <a:spLocks noChangeArrowheads="1"/>
            </p:cNvSpPr>
            <p:nvPr/>
          </p:nvSpPr>
          <p:spPr bwMode="auto">
            <a:xfrm>
              <a:off x="107950" y="2576850"/>
              <a:ext cx="8135938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5.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已知三阶方阵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的特征值为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1</a:t>
              </a:r>
              <a:r>
                <a:rPr lang="en-US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和</a:t>
              </a:r>
            </a:p>
          </p:txBody>
        </p:sp>
        <p:graphicFrame>
          <p:nvGraphicFramePr>
            <p:cNvPr id="6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6253977"/>
                </p:ext>
              </p:extLst>
            </p:nvPr>
          </p:nvGraphicFramePr>
          <p:xfrm>
            <a:off x="4684713" y="2668830"/>
            <a:ext cx="1244600" cy="406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54" name="Equation" r:id="rId4" imgW="1244060" imgH="406224" progId="Equation.DSMT4">
                    <p:embed/>
                  </p:oleObj>
                </mc:Choice>
                <mc:Fallback>
                  <p:oleObj name="Equation" r:id="rId4" imgW="1244060" imgH="4062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713" y="2668830"/>
                          <a:ext cx="1244600" cy="4060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15201798"/>
                </p:ext>
              </p:extLst>
            </p:nvPr>
          </p:nvGraphicFramePr>
          <p:xfrm>
            <a:off x="6556375" y="2675174"/>
            <a:ext cx="927100" cy="418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55" name="Equation" r:id="rId6" imgW="927100" imgH="419100" progId="Equation.DSMT4">
                    <p:embed/>
                  </p:oleObj>
                </mc:Choice>
                <mc:Fallback>
                  <p:oleObj name="Equation" r:id="rId6" imgW="9271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6375" y="2675174"/>
                          <a:ext cx="927100" cy="4186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608013" y="1137542"/>
            <a:ext cx="7635875" cy="492443"/>
            <a:chOff x="607561" y="3068975"/>
            <a:chExt cx="7636327" cy="492761"/>
          </a:xfrm>
        </p:grpSpPr>
        <p:graphicFrame>
          <p:nvGraphicFramePr>
            <p:cNvPr id="10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158394"/>
                </p:ext>
              </p:extLst>
            </p:nvPr>
          </p:nvGraphicFramePr>
          <p:xfrm>
            <a:off x="607561" y="3069671"/>
            <a:ext cx="1816207" cy="444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56" name="Equation" r:id="rId8" imgW="1815312" imgH="444307" progId="Equation.DSMT4">
                    <p:embed/>
                  </p:oleObj>
                </mc:Choice>
                <mc:Fallback>
                  <p:oleObj name="Equation" r:id="rId8" imgW="1815312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561" y="3069671"/>
                          <a:ext cx="1816207" cy="444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8870324"/>
                </p:ext>
              </p:extLst>
            </p:nvPr>
          </p:nvGraphicFramePr>
          <p:xfrm>
            <a:off x="2471396" y="3069671"/>
            <a:ext cx="1752704" cy="443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57" name="Equation" r:id="rId10" imgW="1752600" imgH="444500" progId="Equation.DSMT4">
                    <p:embed/>
                  </p:oleObj>
                </mc:Choice>
                <mc:Fallback>
                  <p:oleObj name="Equation" r:id="rId10" imgW="17526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396" y="3069671"/>
                          <a:ext cx="1752704" cy="443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3419920" y="3068975"/>
              <a:ext cx="4823968" cy="492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       是特征值 </a:t>
              </a:r>
              <a:r>
                <a:rPr lang="en-US" altLang="zh-CN" sz="26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en-US" sz="2600" b="1" dirty="0"/>
                <a:t>对应的特征向量</a:t>
              </a:r>
            </a:p>
          </p:txBody>
        </p:sp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606425" y="1696701"/>
            <a:ext cx="7485962" cy="508337"/>
            <a:chOff x="38630" y="3573010"/>
            <a:chExt cx="7849693" cy="509143"/>
          </a:xfrm>
        </p:grpSpPr>
        <p:graphicFrame>
          <p:nvGraphicFramePr>
            <p:cNvPr id="14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3629016"/>
                </p:ext>
              </p:extLst>
            </p:nvPr>
          </p:nvGraphicFramePr>
          <p:xfrm>
            <a:off x="38630" y="3625818"/>
            <a:ext cx="1777829" cy="45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58" name="Equation" r:id="rId12" imgW="1778000" imgH="457200" progId="Equation.DSMT4">
                    <p:embed/>
                  </p:oleObj>
                </mc:Choice>
                <mc:Fallback>
                  <p:oleObj name="Equation" r:id="rId12" imgW="17780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0" y="3625818"/>
                          <a:ext cx="1777829" cy="456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1"/>
            <p:cNvSpPr txBox="1">
              <a:spLocks noChangeArrowheads="1"/>
            </p:cNvSpPr>
            <p:nvPr/>
          </p:nvSpPr>
          <p:spPr bwMode="auto">
            <a:xfrm>
              <a:off x="1619795" y="3573010"/>
              <a:ext cx="6268528" cy="493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 是特征值</a:t>
              </a:r>
              <a:r>
                <a:rPr lang="en-US" altLang="zh-CN" sz="26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600" b="1" dirty="0"/>
                <a:t>对应的特征向量，</a:t>
              </a:r>
              <a:endParaRPr lang="zh-CN" altLang="en-US" sz="2600" b="1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" name="TextBox 6"/>
          <p:cNvSpPr>
            <a:spLocks noChangeArrowheads="1"/>
          </p:cNvSpPr>
          <p:nvPr/>
        </p:nvSpPr>
        <p:spPr bwMode="auto">
          <a:xfrm>
            <a:off x="-180528" y="2996952"/>
            <a:ext cx="806356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     解</a:t>
            </a:r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22" name="TextBox 6"/>
          <p:cNvSpPr>
            <a:spLocks noChangeArrowheads="1"/>
          </p:cNvSpPr>
          <p:nvPr/>
        </p:nvSpPr>
        <p:spPr bwMode="auto">
          <a:xfrm>
            <a:off x="899592" y="3717032"/>
            <a:ext cx="6264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zh-CN" altLang="zh-CN" sz="2600" b="1" dirty="0"/>
              <a:t>方程组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zh-CN" sz="2600" b="1" dirty="0"/>
              <a:t>的通解</a:t>
            </a:r>
            <a:r>
              <a:rPr lang="zh-CN" altLang="en-US" sz="2600" b="1" dirty="0"/>
              <a:t>为</a:t>
            </a:r>
          </a:p>
        </p:txBody>
      </p:sp>
      <p:sp>
        <p:nvSpPr>
          <p:cNvPr id="23" name="TextBox 6"/>
          <p:cNvSpPr>
            <a:spLocks noChangeArrowheads="1"/>
          </p:cNvSpPr>
          <p:nvPr/>
        </p:nvSpPr>
        <p:spPr bwMode="auto">
          <a:xfrm>
            <a:off x="1096701" y="4293096"/>
            <a:ext cx="65716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，（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为任意实数）</a:t>
            </a:r>
            <a:endParaRPr lang="zh-CN" altLang="en-US" sz="2600" b="1" dirty="0"/>
          </a:p>
        </p:txBody>
      </p:sp>
      <p:sp>
        <p:nvSpPr>
          <p:cNvPr id="24" name="TextBox 6"/>
          <p:cNvSpPr>
            <a:spLocks noChangeArrowheads="1"/>
          </p:cNvSpPr>
          <p:nvPr/>
        </p:nvSpPr>
        <p:spPr bwMode="auto">
          <a:xfrm>
            <a:off x="899592" y="2977788"/>
            <a:ext cx="62646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zh-CN" sz="2600" b="1" dirty="0"/>
              <a:t>的</a:t>
            </a:r>
            <a:r>
              <a:rPr lang="zh-CN" altLang="en-US" sz="2600" b="1" dirty="0"/>
              <a:t>特征值为：</a:t>
            </a:r>
            <a:r>
              <a:rPr lang="en-US" altLang="zh-CN" sz="2600" b="1" dirty="0"/>
              <a:t>2</a:t>
            </a:r>
            <a:r>
              <a:rPr lang="zh-CN" altLang="en-US" sz="2600" b="1" dirty="0"/>
              <a:t>，</a:t>
            </a:r>
            <a:r>
              <a:rPr lang="en-US" altLang="zh-CN" sz="2600" b="1" dirty="0"/>
              <a:t>2</a:t>
            </a:r>
            <a:r>
              <a:rPr lang="zh-CN" altLang="en-US" sz="2600" b="1" dirty="0"/>
              <a:t>，</a:t>
            </a:r>
            <a:r>
              <a:rPr lang="en-US" altLang="zh-CN" sz="2600" b="1" dirty="0"/>
              <a:t>1</a:t>
            </a:r>
            <a:endParaRPr lang="zh-CN" altLang="en-US" sz="2600" b="1" dirty="0"/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323528" y="2360493"/>
            <a:ext cx="784772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600" b="1" dirty="0"/>
              <a:t>求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求</a:t>
            </a:r>
            <a:r>
              <a:rPr lang="zh-CN" altLang="zh-CN" sz="2600" b="1" dirty="0"/>
              <a:t>方程组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i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zh-CN" sz="2600" b="1" dirty="0"/>
              <a:t>的通解</a:t>
            </a:r>
            <a:endParaRPr lang="zh-CN" altLang="en-US" sz="26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2569B4-7284-4CA0-BC53-EC42738D9C56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7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8350" y="188913"/>
            <a:ext cx="697287" cy="5413375"/>
          </a:xfrm>
        </p:spPr>
        <p:txBody>
          <a:bodyPr/>
          <a:lstStyle/>
          <a:p>
            <a:pPr marL="0" lvl="0" indent="0" algn="ctr" eaLnBrk="1" hangingPunct="1"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内</a:t>
            </a:r>
            <a:endParaRPr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容</a:t>
            </a:r>
            <a:endParaRPr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总</a:t>
            </a:r>
            <a:endParaRPr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结</a:t>
            </a: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" name="TextBox 9"/>
          <p:cNvSpPr>
            <a:spLocks noChangeArrowheads="1"/>
          </p:cNvSpPr>
          <p:nvPr/>
        </p:nvSpPr>
        <p:spPr bwMode="auto">
          <a:xfrm>
            <a:off x="467544" y="116632"/>
            <a:ext cx="6048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sym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sym typeface="宋体" pitchFamily="2" charset="-122"/>
              </a:rPr>
              <a:t>、相似矩阵的定义和性质 ；</a:t>
            </a:r>
          </a:p>
        </p:txBody>
      </p:sp>
      <p:sp>
        <p:nvSpPr>
          <p:cNvPr id="6" name="TextBox 10"/>
          <p:cNvSpPr>
            <a:spLocks noChangeArrowheads="1"/>
          </p:cNvSpPr>
          <p:nvPr/>
        </p:nvSpPr>
        <p:spPr bwMode="auto">
          <a:xfrm>
            <a:off x="480927" y="764704"/>
            <a:ext cx="3972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sym typeface="宋体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sym typeface="宋体" pitchFamily="2" charset="-122"/>
              </a:rPr>
              <a:t>、矩阵可以相似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sym typeface="宋体" pitchFamily="2" charset="-122"/>
              </a:rPr>
              <a:t>对角化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2D4FCD-9969-4C34-92CC-05C83AFBC751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28055" y="1484610"/>
            <a:ext cx="5688128" cy="492125"/>
            <a:chOff x="252022" y="1556552"/>
            <a:chExt cx="5688128" cy="492125"/>
          </a:xfrm>
        </p:grpSpPr>
        <p:sp>
          <p:nvSpPr>
            <p:cNvPr id="11" name="TextBox 7"/>
            <p:cNvSpPr>
              <a:spLocks noChangeArrowheads="1"/>
            </p:cNvSpPr>
            <p:nvPr/>
          </p:nvSpPr>
          <p:spPr bwMode="auto">
            <a:xfrm>
              <a:off x="252022" y="1556552"/>
              <a:ext cx="54721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Times New Roman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个线性无关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的特征向量</a:t>
              </a:r>
            </a:p>
          </p:txBody>
        </p:sp>
        <p:sp>
          <p:nvSpPr>
            <p:cNvPr id="12" name="左右箭头 11"/>
            <p:cNvSpPr/>
            <p:nvPr/>
          </p:nvSpPr>
          <p:spPr bwMode="auto">
            <a:xfrm>
              <a:off x="5148095" y="164670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3" name="TextBox 8"/>
          <p:cNvSpPr>
            <a:spLocks noChangeArrowheads="1"/>
          </p:cNvSpPr>
          <p:nvPr/>
        </p:nvSpPr>
        <p:spPr bwMode="auto">
          <a:xfrm>
            <a:off x="755728" y="2042060"/>
            <a:ext cx="720064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，且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重的</a:t>
            </a:r>
            <a:r>
              <a:rPr lang="zh-CN" altLang="en-US" sz="2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特征值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14" name="TextBox 9"/>
          <p:cNvSpPr>
            <a:spLocks noChangeArrowheads="1"/>
          </p:cNvSpPr>
          <p:nvPr/>
        </p:nvSpPr>
        <p:spPr bwMode="auto">
          <a:xfrm>
            <a:off x="1006171" y="2658808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存在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个</a:t>
            </a:r>
            <a:r>
              <a:rPr lang="zh-CN" altLang="en-US" sz="2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线性无关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的特征向量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15" name="左右箭头 14"/>
          <p:cNvSpPr/>
          <p:nvPr/>
        </p:nvSpPr>
        <p:spPr bwMode="auto">
          <a:xfrm>
            <a:off x="5724130" y="2780700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758006" y="3251061"/>
            <a:ext cx="7342386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且每个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重的特征值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971798" y="3804876"/>
            <a:ext cx="45362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都</a:t>
            </a:r>
            <a:r>
              <a:rPr lang="zh-CN" altLang="en-US" sz="2600" b="1" dirty="0" smtClean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满足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R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EA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dirty="0">
                <a:latin typeface="黑体" pitchFamily="2" charset="-122"/>
                <a:ea typeface="黑体" pitchFamily="2" charset="-122"/>
                <a:cs typeface="Times New Roman" pitchFamily="18" charset="0"/>
                <a:sym typeface="Symbol"/>
              </a:rPr>
              <a:t>= 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nn</a:t>
            </a:r>
            <a:r>
              <a:rPr lang="en-US" altLang="zh-CN" sz="26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,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右箭头 17"/>
          <p:cNvSpPr/>
          <p:nvPr/>
        </p:nvSpPr>
        <p:spPr bwMode="auto">
          <a:xfrm>
            <a:off x="5868140" y="3927897"/>
            <a:ext cx="648045" cy="24414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TextBox 10"/>
          <p:cNvSpPr>
            <a:spLocks noChangeArrowheads="1"/>
          </p:cNvSpPr>
          <p:nvPr/>
        </p:nvSpPr>
        <p:spPr bwMode="auto">
          <a:xfrm>
            <a:off x="826713" y="4448725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20" name="左右箭头 19"/>
          <p:cNvSpPr/>
          <p:nvPr/>
        </p:nvSpPr>
        <p:spPr bwMode="auto">
          <a:xfrm>
            <a:off x="5724128" y="908720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ldLvl="0" autoUpdateAnimBg="0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P139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14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15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16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17</a:t>
            </a: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E515F1-55B8-44DE-B46A-3AEB8B37C10D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r>
              <a:rPr lang="zh-CN" altLang="en-US" sz="2800" b="1" dirty="0"/>
              <a:t>一相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矩</a:t>
            </a:r>
            <a:endParaRPr lang="en-US" altLang="zh-CN" sz="2800" b="1" dirty="0"/>
          </a:p>
          <a:p>
            <a:r>
              <a:rPr lang="zh-CN" altLang="en-US" sz="2800" b="1" dirty="0"/>
              <a:t>阵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FB9127-30D2-4B0F-A0B0-1D0F0856C054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50" name="流程图: 可选过程 4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56" name="Text Box 5"/>
          <p:cNvSpPr>
            <a:spLocks noChangeArrowheads="1"/>
          </p:cNvSpPr>
          <p:nvPr/>
        </p:nvSpPr>
        <p:spPr bwMode="auto">
          <a:xfrm>
            <a:off x="1475785" y="2621855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01622" y="3152581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grpSp>
        <p:nvGrpSpPr>
          <p:cNvPr id="58" name="组合 57"/>
          <p:cNvGrpSpPr/>
          <p:nvPr/>
        </p:nvGrpSpPr>
        <p:grpSpPr>
          <a:xfrm>
            <a:off x="251700" y="2617748"/>
            <a:ext cx="1150506" cy="523220"/>
            <a:chOff x="129208" y="932973"/>
            <a:chExt cx="1150506" cy="523220"/>
          </a:xfrm>
        </p:grpSpPr>
        <p:sp>
          <p:nvSpPr>
            <p:cNvPr id="61" name="流程图: 可选过程 6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6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436096" y="848325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67543" y="1424389"/>
            <a:ext cx="7614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称为把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变成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的相似变换矩阵。</a:t>
            </a:r>
            <a:endParaRPr lang="en-US" altLang="zh-CN" sz="2600" b="1" dirty="0"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7167" y="3140938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9897" y="1959223"/>
            <a:ext cx="763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相似关系具有：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自反性、对称性、传递性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220072" y="2420939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证明：若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220072" y="2823334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30000" dirty="0"/>
          </a:p>
        </p:txBody>
      </p:sp>
      <p:sp>
        <p:nvSpPr>
          <p:cNvPr id="71" name="TextBox 70"/>
          <p:cNvSpPr txBox="1"/>
          <p:nvPr/>
        </p:nvSpPr>
        <p:spPr>
          <a:xfrm>
            <a:off x="5292080" y="3183359"/>
            <a:ext cx="249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/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P=B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30000" dirty="0"/>
          </a:p>
        </p:txBody>
      </p:sp>
      <p:sp>
        <p:nvSpPr>
          <p:cNvPr id="72" name="TextBox 71"/>
          <p:cNvSpPr txBox="1"/>
          <p:nvPr/>
        </p:nvSpPr>
        <p:spPr>
          <a:xfrm>
            <a:off x="5148064" y="3845976"/>
            <a:ext cx="299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</a:t>
            </a:r>
            <a:r>
              <a:rPr lang="zh-CN" altLang="en-US" sz="2400" b="1" dirty="0" smtClean="0"/>
              <a:t>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P=B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24128" y="4320415"/>
                <a:ext cx="2016224" cy="662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/>
                  <a:t>   </a:t>
                </a:r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altLang="zh-CN" sz="2400" b="1" i="1" baseline="30000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</a:t>
                </a:r>
                <a:r>
                  <a:rPr lang="en-US" altLang="zh-CN" sz="2400" b="1" baseline="30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0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000" b="1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zh-CN" altLang="en-US" sz="2000" b="1" i="1" baseline="50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000" b="1" i="1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altLang="zh-CN" sz="2000" b="1" i="1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altLang="zh-CN" sz="2000" b="1" i="1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sz="2400" b="1" i="1" dirty="0" smtClean="0">
                    <a:latin typeface="Times New Roman" pitchFamily="18" charset="0"/>
                    <a:cs typeface="Times New Roman" pitchFamily="18" charset="0"/>
                  </a:rPr>
                  <a:t>P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altLang="zh-CN" sz="2000" b="1" i="1" smtClean="0">
                            <a:latin typeface="Cambria Math"/>
                            <a:cs typeface="Times New Roman" pitchFamily="18" charset="0"/>
                          </a:rPr>
                        </m:ctrlPr>
                      </m:boxPr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000" b="1" i="1" dirty="0">
                                <a:latin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zh-CN" altLang="en-US" sz="2000" b="1" i="1" baseline="50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000" b="1" i="1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m:rPr>
                                <m:nor/>
                              </m:rPr>
                              <a:rPr lang="en-US" altLang="zh-CN" sz="2000" b="1" i="1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altLang="zh-CN" sz="2000" b="1" i="1" dirty="0">
                                <a:latin typeface="Times New Roman" pitchFamily="18" charset="0"/>
                                <a:cs typeface="Times New Roman" pitchFamily="18" charset="0"/>
                              </a:rPr>
                              <m:t>|</m:t>
                            </m:r>
                          </m:den>
                        </m:f>
                      </m:e>
                    </m:box>
                  </m:oMath>
                </a14:m>
                <a:endParaRPr lang="zh-CN" altLang="en-US" sz="2400" b="1" baseline="300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320415"/>
                <a:ext cx="2016224" cy="662617"/>
              </a:xfrm>
              <a:prstGeom prst="rect">
                <a:avLst/>
              </a:prstGeom>
              <a:blipFill rotWithShape="1">
                <a:blip r:embed="rId3"/>
                <a:stretch>
                  <a:fillRect b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/>
          <p:cNvSpPr txBox="1"/>
          <p:nvPr/>
        </p:nvSpPr>
        <p:spPr>
          <a:xfrm>
            <a:off x="5724128" y="498355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B</a:t>
            </a:r>
            <a:r>
              <a:rPr lang="zh-CN" altLang="en-US" sz="2400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400" b="1" baseline="30000" dirty="0"/>
          </a:p>
        </p:txBody>
      </p:sp>
      <p:sp>
        <p:nvSpPr>
          <p:cNvPr id="75" name="TextBox 74"/>
          <p:cNvSpPr txBox="1"/>
          <p:nvPr/>
        </p:nvSpPr>
        <p:spPr>
          <a:xfrm>
            <a:off x="395536" y="5013176"/>
            <a:ext cx="299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</a:t>
            </a:r>
            <a:r>
              <a:rPr lang="zh-CN" altLang="en-US" sz="2400" b="1" dirty="0" smtClean="0"/>
              <a:t>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根据</a:t>
            </a:r>
            <a:endParaRPr lang="zh-CN" altLang="en-US" sz="2400" b="1" baseline="30000" dirty="0"/>
          </a:p>
        </p:txBody>
      </p:sp>
      <p:sp>
        <p:nvSpPr>
          <p:cNvPr id="76" name="TextBox 75"/>
          <p:cNvSpPr txBox="1"/>
          <p:nvPr/>
        </p:nvSpPr>
        <p:spPr>
          <a:xfrm>
            <a:off x="2157093" y="5013176"/>
            <a:ext cx="299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都可逆，则</a:t>
            </a:r>
            <a:endParaRPr lang="zh-CN" altLang="en-US" sz="2400" b="1" baseline="30000" dirty="0"/>
          </a:p>
        </p:txBody>
      </p:sp>
      <p:sp>
        <p:nvSpPr>
          <p:cNvPr id="77" name="TextBox 76"/>
          <p:cNvSpPr txBox="1"/>
          <p:nvPr/>
        </p:nvSpPr>
        <p:spPr>
          <a:xfrm>
            <a:off x="1187624" y="5487615"/>
            <a:ext cx="2990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PAQ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5614" y="3800653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27784" y="3800653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endParaRPr lang="zh-CN" altLang="en-US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95536" y="4437112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5.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627784" y="4448725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7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r>
              <a:rPr lang="zh-CN" altLang="en-US" sz="2800" b="1" dirty="0"/>
              <a:t>一相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矩</a:t>
            </a:r>
            <a:endParaRPr lang="en-US" altLang="zh-CN" sz="2800" b="1" dirty="0"/>
          </a:p>
          <a:p>
            <a:r>
              <a:rPr lang="zh-CN" altLang="en-US" sz="2800" b="1" dirty="0"/>
              <a:t>阵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97FF5D-74B2-475D-A7CE-F179A6520105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38" name="流程图: 可选过程 37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45" name="Text Box 5"/>
          <p:cNvSpPr>
            <a:spLocks noChangeArrowheads="1"/>
          </p:cNvSpPr>
          <p:nvPr/>
        </p:nvSpPr>
        <p:spPr bwMode="auto">
          <a:xfrm>
            <a:off x="1475785" y="2621855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401622" y="3152581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grpSp>
        <p:nvGrpSpPr>
          <p:cNvPr id="56" name="组合 55"/>
          <p:cNvGrpSpPr/>
          <p:nvPr/>
        </p:nvGrpSpPr>
        <p:grpSpPr>
          <a:xfrm>
            <a:off x="251700" y="2617748"/>
            <a:ext cx="1150506" cy="523220"/>
            <a:chOff x="129208" y="932973"/>
            <a:chExt cx="1150506" cy="523220"/>
          </a:xfrm>
        </p:grpSpPr>
        <p:sp>
          <p:nvSpPr>
            <p:cNvPr id="57" name="流程图: 可选过程 56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8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436096" y="848325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7543" y="1424389"/>
            <a:ext cx="7614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称为把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变成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的相似变换矩阵。</a:t>
            </a:r>
            <a:endParaRPr lang="en-US" altLang="zh-CN" sz="2600" b="1" dirty="0"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667167" y="3140938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614" y="3800653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9897" y="1959223"/>
            <a:ext cx="7636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相似关系具有：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自反性、对称性、传递性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627784" y="3800653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endParaRPr lang="zh-CN" altLang="en-US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5536" y="4437112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5.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27784" y="4448725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5222" y="5138028"/>
            <a:ext cx="81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7.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dirty="0"/>
              <a:t> </a:t>
            </a:r>
            <a:r>
              <a:rPr lang="zh-CN" altLang="zh-CN" sz="2600" b="1" dirty="0"/>
              <a:t>相似矩阵具有</a:t>
            </a:r>
            <a:r>
              <a:rPr lang="zh-CN" altLang="en-US" sz="2600" b="1" dirty="0"/>
              <a:t>相同</a:t>
            </a:r>
            <a:r>
              <a:rPr lang="zh-CN" altLang="zh-CN" sz="2600" b="1" dirty="0"/>
              <a:t>的特征值</a:t>
            </a:r>
          </a:p>
        </p:txBody>
      </p:sp>
      <p:sp>
        <p:nvSpPr>
          <p:cNvPr id="69" name="内容占位符 4"/>
          <p:cNvSpPr txBox="1">
            <a:spLocks/>
          </p:cNvSpPr>
          <p:nvPr/>
        </p:nvSpPr>
        <p:spPr bwMode="auto">
          <a:xfrm>
            <a:off x="5156592" y="250567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400" b="1" dirty="0"/>
              <a:t>证明：若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70" name="内容占位符 4"/>
          <p:cNvSpPr txBox="1">
            <a:spLocks/>
          </p:cNvSpPr>
          <p:nvPr/>
        </p:nvSpPr>
        <p:spPr bwMode="auto">
          <a:xfrm>
            <a:off x="4868560" y="3009726"/>
            <a:ext cx="3303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则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E|=</a:t>
            </a:r>
            <a:r>
              <a:rPr lang="en-US" altLang="zh-CN" sz="2400" dirty="0"/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E|</a:t>
            </a:r>
            <a:endParaRPr lang="zh-CN" altLang="en-US" sz="2400" dirty="0"/>
          </a:p>
        </p:txBody>
      </p:sp>
      <p:sp>
        <p:nvSpPr>
          <p:cNvPr id="71" name="内容占位符 4"/>
          <p:cNvSpPr txBox="1">
            <a:spLocks/>
          </p:cNvSpPr>
          <p:nvPr/>
        </p:nvSpPr>
        <p:spPr bwMode="auto">
          <a:xfrm>
            <a:off x="5724128" y="3543399"/>
            <a:ext cx="252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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72" name="内容占位符 4"/>
          <p:cNvSpPr txBox="1">
            <a:spLocks/>
          </p:cNvSpPr>
          <p:nvPr/>
        </p:nvSpPr>
        <p:spPr bwMode="auto">
          <a:xfrm>
            <a:off x="5724128" y="4047455"/>
            <a:ext cx="252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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73" name="内容占位符 4"/>
          <p:cNvSpPr txBox="1">
            <a:spLocks/>
          </p:cNvSpPr>
          <p:nvPr/>
        </p:nvSpPr>
        <p:spPr bwMode="auto">
          <a:xfrm>
            <a:off x="5724129" y="4551511"/>
            <a:ext cx="2304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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829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5370" y="119643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4" name="Text Box 10"/>
          <p:cNvSpPr>
            <a:spLocks noChangeArrowheads="1"/>
          </p:cNvSpPr>
          <p:nvPr/>
        </p:nvSpPr>
        <p:spPr bwMode="auto">
          <a:xfrm>
            <a:off x="1908175" y="1603747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5" name="Text Box 39"/>
          <p:cNvSpPr>
            <a:spLocks noChangeArrowheads="1"/>
          </p:cNvSpPr>
          <p:nvPr/>
        </p:nvSpPr>
        <p:spPr bwMode="auto">
          <a:xfrm>
            <a:off x="395710" y="167573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的三个特征值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为 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5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07504" y="228972"/>
            <a:ext cx="7992741" cy="1447800"/>
            <a:chOff x="107504" y="38100"/>
            <a:chExt cx="7992741" cy="1447800"/>
          </a:xfrm>
        </p:grpSpPr>
        <p:sp>
          <p:nvSpPr>
            <p:cNvPr id="27" name="TextBox 26"/>
            <p:cNvSpPr txBox="1"/>
            <p:nvPr/>
          </p:nvSpPr>
          <p:spPr>
            <a:xfrm>
              <a:off x="107504" y="476795"/>
              <a:ext cx="799274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例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</a:t>
              </a:r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 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A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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2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E|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=</a:t>
              </a:r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7607782"/>
                </p:ext>
              </p:extLst>
            </p:nvPr>
          </p:nvGraphicFramePr>
          <p:xfrm>
            <a:off x="201295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16" name="Equation" r:id="rId4" imgW="2044700" imgH="1447800" progId="Equation.DSMT4">
                    <p:embed/>
                  </p:oleObj>
                </mc:Choice>
                <mc:Fallback>
                  <p:oleObj name="Equation" r:id="rId4" imgW="20447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95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41"/>
          <p:cNvSpPr>
            <a:spLocks noChangeArrowheads="1"/>
          </p:cNvSpPr>
          <p:nvPr/>
        </p:nvSpPr>
        <p:spPr bwMode="auto">
          <a:xfrm>
            <a:off x="1116038" y="2971857"/>
            <a:ext cx="62642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E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特征值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为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：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3.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    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62626A-11EF-4B30-9A0E-C4A0D0C771EE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15616" y="3656637"/>
            <a:ext cx="2223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A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E|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3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39"/>
          <p:cNvSpPr>
            <a:spLocks noChangeArrowheads="1"/>
          </p:cNvSpPr>
          <p:nvPr/>
        </p:nvSpPr>
        <p:spPr bwMode="auto">
          <a:xfrm>
            <a:off x="1115616" y="2288485"/>
            <a:ext cx="475252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三个特征值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为 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5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7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1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8E8BD8-CAEE-41C4-8262-45378C50A082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Text Box 18"/>
          <p:cNvSpPr>
            <a:spLocks noChangeArrowheads="1"/>
          </p:cNvSpPr>
          <p:nvPr/>
        </p:nvSpPr>
        <p:spPr bwMode="auto">
          <a:xfrm>
            <a:off x="251520" y="2276770"/>
            <a:ext cx="75609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解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二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：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因为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相似，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所以存在可逆矩阵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，使得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07505" y="188640"/>
            <a:ext cx="7888672" cy="1447800"/>
            <a:chOff x="107505" y="2635250"/>
            <a:chExt cx="7888672" cy="1447800"/>
          </a:xfrm>
        </p:grpSpPr>
        <p:sp>
          <p:nvSpPr>
            <p:cNvPr id="23" name="TextBox 22"/>
            <p:cNvSpPr txBox="1"/>
            <p:nvPr/>
          </p:nvSpPr>
          <p:spPr>
            <a:xfrm>
              <a:off x="107505" y="3068975"/>
              <a:ext cx="78886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例</a:t>
              </a:r>
              <a:r>
                <a:rPr lang="en-US" altLang="zh-CN" sz="2600" b="1" dirty="0" smtClean="0"/>
                <a:t>2      </a:t>
              </a:r>
              <a:r>
                <a:rPr lang="zh-CN" altLang="en-US" sz="2600" b="1" dirty="0" smtClean="0"/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与                                  相似，则                    </a:t>
              </a:r>
              <a:r>
                <a:rPr lang="zh-CN" altLang="en-US" sz="2600" b="1" dirty="0" smtClean="0"/>
                <a:t> </a:t>
              </a:r>
              <a:r>
                <a:rPr lang="zh-CN" altLang="en-US" sz="2600" b="1" u="sng" dirty="0" smtClean="0"/>
                <a:t>    </a:t>
              </a:r>
              <a:r>
                <a:rPr lang="zh-CN" altLang="en-US" sz="2600" b="1" dirty="0" smtClean="0"/>
                <a:t> </a:t>
              </a:r>
              <a:r>
                <a:rPr lang="en-US" altLang="zh-CN" sz="2600" b="1" dirty="0"/>
                <a:t>.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9581389"/>
                </p:ext>
              </p:extLst>
            </p:nvPr>
          </p:nvGraphicFramePr>
          <p:xfrm>
            <a:off x="2058988" y="2635250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90" name="Equation" r:id="rId4" imgW="2413000" imgH="1447800" progId="Equation.DSMT4">
                    <p:embed/>
                  </p:oleObj>
                </mc:Choice>
                <mc:Fallback>
                  <p:oleObj name="Equation" r:id="rId4" imgW="24130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988" y="2635250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4310187"/>
                </p:ext>
              </p:extLst>
            </p:nvPr>
          </p:nvGraphicFramePr>
          <p:xfrm>
            <a:off x="5902920" y="3071267"/>
            <a:ext cx="1549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91" name="Equation" r:id="rId6" imgW="1549080" imgH="457200" progId="Equation.DSMT4">
                    <p:embed/>
                  </p:oleObj>
                </mc:Choice>
                <mc:Fallback>
                  <p:oleObj name="Equation" r:id="rId6" imgW="154908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2920" y="3071267"/>
                          <a:ext cx="15494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458100" y="3500933"/>
            <a:ext cx="6343780" cy="538411"/>
            <a:chOff x="460375" y="4653085"/>
            <a:chExt cx="6343780" cy="538411"/>
          </a:xfrm>
        </p:grpSpPr>
        <p:sp>
          <p:nvSpPr>
            <p:cNvPr id="36" name="TextBox 35"/>
            <p:cNvSpPr txBox="1"/>
            <p:nvPr/>
          </p:nvSpPr>
          <p:spPr>
            <a:xfrm>
              <a:off x="460375" y="4653085"/>
              <a:ext cx="6343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              </a:t>
              </a:r>
              <a:endParaRPr lang="zh-CN" altLang="en-US" sz="2600" b="1" dirty="0"/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6760923"/>
                </p:ext>
              </p:extLst>
            </p:nvPr>
          </p:nvGraphicFramePr>
          <p:xfrm>
            <a:off x="1561200" y="4658096"/>
            <a:ext cx="40005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792" name="Equation" r:id="rId8" imgW="4000320" imgH="533160" progId="Equation.DSMT4">
                    <p:embed/>
                  </p:oleObj>
                </mc:Choice>
                <mc:Fallback>
                  <p:oleObj name="Equation" r:id="rId8" imgW="400032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200" y="4658096"/>
                          <a:ext cx="40005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 Box 18"/>
          <p:cNvSpPr>
            <a:spLocks noChangeArrowheads="1"/>
          </p:cNvSpPr>
          <p:nvPr/>
        </p:nvSpPr>
        <p:spPr bwMode="auto">
          <a:xfrm>
            <a:off x="1475656" y="2852861"/>
            <a:ext cx="2736304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BP=A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146629"/>
              </p:ext>
            </p:extLst>
          </p:nvPr>
        </p:nvGraphicFramePr>
        <p:xfrm>
          <a:off x="1228725" y="4191744"/>
          <a:ext cx="4965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3" name="Equation" r:id="rId10" imgW="4965480" imgH="533160" progId="Equation.DSMT4">
                  <p:embed/>
                </p:oleObj>
              </mc:Choice>
              <mc:Fallback>
                <p:oleObj name="Equation" r:id="rId10" imgW="49654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191744"/>
                        <a:ext cx="49657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8"/>
          <p:cNvSpPr>
            <a:spLocks noChangeArrowheads="1"/>
          </p:cNvSpPr>
          <p:nvPr/>
        </p:nvSpPr>
        <p:spPr bwMode="auto">
          <a:xfrm>
            <a:off x="251520" y="1772816"/>
            <a:ext cx="75609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解一：先求出矩阵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的特征值，同上例；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865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8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6172200" y="544522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7948" y="1045096"/>
            <a:ext cx="7772297" cy="1447800"/>
            <a:chOff x="327948" y="38100"/>
            <a:chExt cx="7772297" cy="1447800"/>
          </a:xfrm>
        </p:grpSpPr>
        <p:sp>
          <p:nvSpPr>
            <p:cNvPr id="15" name="TextBox 14"/>
            <p:cNvSpPr txBox="1"/>
            <p:nvPr/>
          </p:nvSpPr>
          <p:spPr>
            <a:xfrm>
              <a:off x="327948" y="489401"/>
              <a:ext cx="7772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相似，则                   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9750147"/>
                </p:ext>
              </p:extLst>
            </p:nvPr>
          </p:nvGraphicFramePr>
          <p:xfrm>
            <a:off x="133164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0" name="Equation" r:id="rId13" imgW="2044700" imgH="1447800" progId="Equation.DSMT4">
                    <p:embed/>
                  </p:oleObj>
                </mc:Choice>
                <mc:Fallback>
                  <p:oleObj name="Equation" r:id="rId13" imgW="20447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816253"/>
                </p:ext>
              </p:extLst>
            </p:nvPr>
          </p:nvGraphicFramePr>
          <p:xfrm>
            <a:off x="4945063" y="518592"/>
            <a:ext cx="1358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1" name="Equation" r:id="rId15" imgW="1358640" imgH="457200" progId="Equation.DSMT4">
                    <p:embed/>
                  </p:oleObj>
                </mc:Choice>
                <mc:Fallback>
                  <p:oleObj name="Equation" r:id="rId15" imgW="1358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063" y="518592"/>
                          <a:ext cx="13589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63282B-291B-414B-A414-B1445E04C9AA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955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6172200" y="544522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7948" y="1045096"/>
            <a:ext cx="7772297" cy="1447800"/>
            <a:chOff x="327948" y="38100"/>
            <a:chExt cx="7772297" cy="1447800"/>
          </a:xfrm>
        </p:grpSpPr>
        <p:sp>
          <p:nvSpPr>
            <p:cNvPr id="15" name="TextBox 14"/>
            <p:cNvSpPr txBox="1"/>
            <p:nvPr/>
          </p:nvSpPr>
          <p:spPr>
            <a:xfrm>
              <a:off x="327948" y="489401"/>
              <a:ext cx="7772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相似，则                   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0648228"/>
                </p:ext>
              </p:extLst>
            </p:nvPr>
          </p:nvGraphicFramePr>
          <p:xfrm>
            <a:off x="133164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38" name="Equation" r:id="rId13" imgW="2044700" imgH="1447800" progId="Equation.DSMT4">
                    <p:embed/>
                  </p:oleObj>
                </mc:Choice>
                <mc:Fallback>
                  <p:oleObj name="Equation" r:id="rId13" imgW="20447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0587659"/>
                </p:ext>
              </p:extLst>
            </p:nvPr>
          </p:nvGraphicFramePr>
          <p:xfrm>
            <a:off x="4945063" y="518592"/>
            <a:ext cx="1358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39" name="Equation" r:id="rId15" imgW="1358640" imgH="457200" progId="Equation.DSMT4">
                    <p:embed/>
                  </p:oleObj>
                </mc:Choice>
                <mc:Fallback>
                  <p:oleObj name="Equation" r:id="rId15" imgW="1358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063" y="518592"/>
                          <a:ext cx="13589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39"/>
          <p:cNvSpPr>
            <a:spLocks noChangeArrowheads="1"/>
          </p:cNvSpPr>
          <p:nvPr/>
        </p:nvSpPr>
        <p:spPr bwMode="auto">
          <a:xfrm>
            <a:off x="395710" y="263691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的三个特征值为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E6740C-D6C1-4100-AFCC-123469D7C138}" type="datetime1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2" name="Text Box 41"/>
          <p:cNvSpPr>
            <a:spLocks noChangeArrowheads="1"/>
          </p:cNvSpPr>
          <p:nvPr/>
        </p:nvSpPr>
        <p:spPr bwMode="auto">
          <a:xfrm>
            <a:off x="900014" y="3410531"/>
            <a:ext cx="626427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2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E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9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，故                   </a:t>
            </a:r>
            <a:endParaRPr lang="zh-CN" altLang="en-US" dirty="0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606532"/>
              </p:ext>
            </p:extLst>
          </p:nvPr>
        </p:nvGraphicFramePr>
        <p:xfrm>
          <a:off x="2627784" y="4123928"/>
          <a:ext cx="179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40" name="Equation" r:id="rId17" imgW="1790640" imgH="457200" progId="Equation.DSMT4">
                  <p:embed/>
                </p:oleObj>
              </mc:Choice>
              <mc:Fallback>
                <p:oleObj name="Equation" r:id="rId17" imgW="1790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123928"/>
                        <a:ext cx="1790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164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45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45&quot;],&quot;CaseSensitive&quot;:false,&quot;FuzzyMatch&quot;:false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-2&quot;],&quot;CaseSensitive&quot;:false,&quot;FuzzyMatch&quot;:false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Score&quot;:1.0,&quot;Answers&quot;:[&quot;-2&quot;],&quot;CaseSensitive&quot;:false,&quot;FuzzyMatch&quot;:false}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3391</Words>
  <Application>Microsoft Office PowerPoint</Application>
  <PresentationFormat>全屏显示(4:3)</PresentationFormat>
  <Paragraphs>796</Paragraphs>
  <Slides>36</Slides>
  <Notes>31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Office 主题</vt:lpstr>
      <vt:lpstr>Equation</vt:lpstr>
      <vt:lpstr>MathType 6.0 Equation</vt:lpstr>
      <vt:lpstr>第五章   相似矩阵及二次型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PowerPoint 演示文稿</vt:lpstr>
      <vt:lpstr>PowerPoint 演示文稿</vt:lpstr>
      <vt:lpstr>PowerPoint 演示文稿</vt:lpstr>
      <vt:lpstr>PowerPoint 演示文稿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410</cp:revision>
  <dcterms:created xsi:type="dcterms:W3CDTF">2015-01-02T08:47:50Z</dcterms:created>
  <dcterms:modified xsi:type="dcterms:W3CDTF">2022-05-04T01:56:39Z</dcterms:modified>
</cp:coreProperties>
</file>