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26" r:id="rId2"/>
    <p:sldId id="335" r:id="rId3"/>
    <p:sldId id="328" r:id="rId4"/>
    <p:sldId id="336" r:id="rId5"/>
    <p:sldId id="330" r:id="rId6"/>
    <p:sldId id="305" r:id="rId7"/>
    <p:sldId id="346" r:id="rId8"/>
    <p:sldId id="353" r:id="rId9"/>
    <p:sldId id="306" r:id="rId10"/>
    <p:sldId id="307" r:id="rId11"/>
    <p:sldId id="351" r:id="rId12"/>
    <p:sldId id="308" r:id="rId13"/>
    <p:sldId id="323" r:id="rId14"/>
    <p:sldId id="354" r:id="rId15"/>
    <p:sldId id="355" r:id="rId16"/>
    <p:sldId id="356" r:id="rId17"/>
    <p:sldId id="342" r:id="rId18"/>
    <p:sldId id="343" r:id="rId19"/>
    <p:sldId id="345" r:id="rId20"/>
    <p:sldId id="337" r:id="rId21"/>
    <p:sldId id="314" r:id="rId22"/>
    <p:sldId id="331" r:id="rId23"/>
    <p:sldId id="333" r:id="rId24"/>
    <p:sldId id="334" r:id="rId25"/>
    <p:sldId id="317" r:id="rId26"/>
    <p:sldId id="318" r:id="rId27"/>
    <p:sldId id="319" r:id="rId28"/>
    <p:sldId id="320" r:id="rId29"/>
    <p:sldId id="349" r:id="rId30"/>
    <p:sldId id="327" r:id="rId31"/>
    <p:sldId id="32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0" autoAdjust="0"/>
    <p:restoredTop sz="86372" autoAdjust="0"/>
  </p:normalViewPr>
  <p:slideViewPr>
    <p:cSldViewPr>
      <p:cViewPr varScale="1">
        <p:scale>
          <a:sx n="65" d="100"/>
          <a:sy n="65" d="100"/>
        </p:scale>
        <p:origin x="-11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34540EAD-A8F3-4DC8-A605-E5CEC33FAEF9}" type="presOf" srcId="{A4DBE9E6-97EB-4725-A2C1-3C97D390DE6E}" destId="{CD4B3101-F142-4E5E-B80A-8D9996F097C7}" srcOrd="0" destOrd="0" presId="urn:microsoft.com/office/officeart/2005/8/layout/venn1"/>
    <dgm:cxn modelId="{FB4D2504-1DEC-46CB-A902-51C3736C5DE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C775BE4C-04B1-4B44-8253-F09FE1C7010C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BFC9C894-A366-4522-A268-F8BECD20B11B}" type="presOf" srcId="{737B5EC5-D0D2-4529-A675-2479ADB7512A}" destId="{4470F79F-6492-40EA-A900-0CDDBA36E791}" srcOrd="0" destOrd="0" presId="urn:microsoft.com/office/officeart/2005/8/layout/venn1"/>
    <dgm:cxn modelId="{7E85235D-86D6-4424-88FF-6F32A3C69FDB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92B99A6-4E9C-4C6B-80D1-6B8F20807BAC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5CC109B-673F-4B39-A6F3-D7BF2450A4A3}" type="presOf" srcId="{938154DC-7DEC-4435-8AEE-F287F60DA644}" destId="{A319629E-037B-4B5B-8915-441F51FA60BC}" srcOrd="0" destOrd="0" presId="urn:microsoft.com/office/officeart/2005/8/layout/venn1"/>
    <dgm:cxn modelId="{D581EC8E-914C-4D65-AE74-122FF4853DD7}" type="presOf" srcId="{AABD46EF-623D-4EC1-9905-9F9517C84035}" destId="{8A8110AF-7FCF-4E47-932E-B9CB33926204}" srcOrd="0" destOrd="0" presId="urn:microsoft.com/office/officeart/2005/8/layout/venn1"/>
    <dgm:cxn modelId="{C437C7AA-24AA-4064-AEC7-1654B689792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F6421619-9F1F-43EA-89EB-D93B19205391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144F840-3D1F-419A-91A1-78EADD94056C}" type="presOf" srcId="{EF24F56F-F948-4FAE-A21B-C908CFF0947F}" destId="{04E584C8-CAF4-4F3A-A494-457051CBD1BA}" srcOrd="0" destOrd="0" presId="urn:microsoft.com/office/officeart/2005/8/layout/venn1"/>
    <dgm:cxn modelId="{E1EF94DC-1533-4095-A764-200C02217AF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278368C8-BC2F-4ACD-9A3A-08A26F42ABBD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10ED7A2-C474-4151-B190-0E4DBD0083B8}" type="presOf" srcId="{21F9EB01-2DBC-4DE3-BF4F-D736561A8F50}" destId="{EDBBB33F-27B5-48AE-A61C-C9DE23066AD1}" srcOrd="0" destOrd="0" presId="urn:microsoft.com/office/officeart/2005/8/layout/venn1"/>
    <dgm:cxn modelId="{041504D6-6CAC-4CD8-B558-CBBA0000BA0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E0007AD-CAC0-49AC-B364-620FFEE15E1E}" type="presOf" srcId="{0E6DF1C2-1746-482F-BF52-CD765E80A365}" destId="{171034FF-3396-4AA1-9482-05BACFB2D723}" srcOrd="0" destOrd="0" presId="urn:microsoft.com/office/officeart/2005/8/layout/venn1"/>
    <dgm:cxn modelId="{6490B66B-A829-4254-84A0-4043FDE4A8E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DB69431-F1A2-42DE-A658-5E5856E8EB2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6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CC0C-CDF3-4B0E-A501-0856AB5446ED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4D3DB-A940-4659-96C8-A835E5962B0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BB0E9-756F-478F-8484-F2A683F74D5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935C-AEAC-473E-B50B-0B50C716F7EB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7503-7748-47EC-A996-824016BDA25E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7A27-4642-44F7-8534-0BD283D422A2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5D14-C886-46A8-9EF1-431ED2BDF5C4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933C-21F3-4073-AC1A-BF2E65F2C16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AEA5-87B3-4615-A58D-52E756DF5A17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D9D-6DE0-443D-99F8-69ACCF097651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4C31-887C-49E6-8E73-1DD96D1CAC0A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9427-3361-462F-8B80-98877D8DBE7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8094-983F-449C-A0A2-628B427F713D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6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4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0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53.tmp"/><Relationship Id="rId1" Type="http://schemas.openxmlformats.org/officeDocument/2006/relationships/vmlDrawing" Target="../drawings/vmlDrawing14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52.wm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18" Type="http://schemas.openxmlformats.org/officeDocument/2006/relationships/oleObject" Target="../embeddings/oleObject58.bin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image" Target="../media/image55.wmf"/><Relationship Id="rId2" Type="http://schemas.openxmlformats.org/officeDocument/2006/relationships/tags" Target="../tags/tag13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5.v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54.wmf"/><Relationship Id="rId10" Type="http://schemas.openxmlformats.org/officeDocument/2006/relationships/tags" Target="../tags/tag21.xml"/><Relationship Id="rId19" Type="http://schemas.openxmlformats.org/officeDocument/2006/relationships/image" Target="../media/image53.tmp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oleObject" Target="../embeddings/oleObject5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53.tmp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标题 23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第五章   相似矩阵及二次型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 rot="5400000">
            <a:off x="450057" y="2401079"/>
            <a:ext cx="3810000" cy="1833563"/>
            <a:chOff x="2346280" y="2992831"/>
            <a:chExt cx="4451440" cy="285611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346280" y="3979489"/>
              <a:ext cx="4451440" cy="1466385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宋体" charset="0"/>
              </a:endParaRPr>
            </a:p>
          </p:txBody>
        </p:sp>
        <p:grpSp>
          <p:nvGrpSpPr>
            <p:cNvPr id="24" name="组合 3"/>
            <p:cNvGrpSpPr>
              <a:grpSpLocks/>
            </p:cNvGrpSpPr>
            <p:nvPr/>
          </p:nvGrpSpPr>
          <p:grpSpPr bwMode="auto"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25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27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kumimoji="0"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宋体" charset="0"/>
                  </a:endParaRPr>
                </a:p>
              </p:txBody>
            </p:sp>
            <p:grpSp>
              <p:nvGrpSpPr>
                <p:cNvPr id="28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2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kumimoji="0" lang="zh-CN" altLang="en-US" kern="0">
                      <a:solidFill>
                        <a:sysClr val="windowText" lastClr="000000"/>
                      </a:solidFill>
                      <a:latin typeface="Arial" charset="0"/>
                      <a:ea typeface="宋体" charset="0"/>
                    </a:endParaRPr>
                  </a:p>
                </p:txBody>
              </p:sp>
              <p:sp>
                <p:nvSpPr>
                  <p:cNvPr id="3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kumimoji="0" lang="zh-CN" altLang="en-US" kern="0">
                      <a:solidFill>
                        <a:sysClr val="windowText" lastClr="000000"/>
                      </a:solidFill>
                      <a:latin typeface="微软雅黑" pitchFamily="34" charset="-122"/>
                      <a:ea typeface="宋体" charset="0"/>
                    </a:endParaRPr>
                  </a:p>
                </p:txBody>
              </p:sp>
            </p:grpSp>
          </p:grp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2929021" y="2990358"/>
                <a:ext cx="2917549" cy="1053424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0" lang="zh-CN" altLang="en-US" kern="0">
                  <a:solidFill>
                    <a:sysClr val="windowText" lastClr="000000"/>
                  </a:solidFill>
                  <a:latin typeface="Arial" charset="0"/>
                  <a:ea typeface="宋体" charset="0"/>
                </a:endParaRPr>
              </a:p>
            </p:txBody>
          </p:sp>
        </p:grp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103563" y="1535098"/>
            <a:ext cx="3700462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rgbClr val="948A54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 dirty="0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向量的内积、长度及正交性</a:t>
            </a: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2987675" y="1547798"/>
            <a:ext cx="487363" cy="565150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563938" y="2224073"/>
            <a:ext cx="3602037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>
                <a:solidFill>
                  <a:srgbClr val="948A54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方阵的特征值与特征向量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3436938" y="2185973"/>
            <a:ext cx="487362" cy="566738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822700" y="2879711"/>
            <a:ext cx="3486150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800" b="1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相似矩阵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652838" y="2833673"/>
            <a:ext cx="487362" cy="566738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822700" y="3590911"/>
            <a:ext cx="3341688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b="1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对称矩阵的对角化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3679825" y="3602023"/>
            <a:ext cx="487363" cy="566738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916238" y="273050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/>
              <a:t>相似矩阵及二次型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563938" y="4286236"/>
            <a:ext cx="3365500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rgbClr val="948A5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dirty="0">
                <a:solidFill>
                  <a:srgbClr val="948A54"/>
                </a:solidFill>
                <a:latin typeface="楷体" pitchFamily="49" charset="-122"/>
                <a:ea typeface="楷体" pitchFamily="49" charset="-122"/>
              </a:rPr>
              <a:t>二次型及其标准形</a:t>
            </a: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3419475" y="4273536"/>
            <a:ext cx="487363" cy="566737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630488" y="1893873"/>
            <a:ext cx="903287" cy="3222625"/>
            <a:chOff x="2630005" y="2417702"/>
            <a:chExt cx="903365" cy="3222572"/>
          </a:xfrm>
        </p:grpSpPr>
        <p:sp>
          <p:nvSpPr>
            <p:cNvPr id="43" name="AutoShape 15"/>
            <p:cNvSpPr>
              <a:spLocks noChangeArrowheads="1"/>
            </p:cNvSpPr>
            <p:nvPr/>
          </p:nvSpPr>
          <p:spPr bwMode="auto">
            <a:xfrm rot="6053988">
              <a:off x="3087264" y="3974989"/>
              <a:ext cx="390519" cy="50169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0" lang="zh-CN" altLang="en-US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39"/>
            <p:cNvGrpSpPr>
              <a:grpSpLocks/>
            </p:cNvGrpSpPr>
            <p:nvPr/>
          </p:nvGrpSpPr>
          <p:grpSpPr bwMode="auto"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45" name="组合 10"/>
              <p:cNvGrpSpPr>
                <a:grpSpLocks/>
              </p:cNvGrpSpPr>
              <p:nvPr/>
            </p:nvGrpSpPr>
            <p:grpSpPr bwMode="auto"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47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8181" y="2423505"/>
                  <a:ext cx="458133" cy="843617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9112" cy="808687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9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70420" y="3005928"/>
                  <a:ext cx="458133" cy="73971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1553" y="4114438"/>
                  <a:ext cx="417328" cy="92278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  <a:buFontTx/>
                    <a:buNone/>
                    <a:defRPr/>
                  </a:pPr>
                  <a:endParaRPr kumimoji="0" lang="zh-CN" altLang="en-US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170" y="5021159"/>
                <a:ext cx="403260" cy="619115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kumimoji="0" lang="zh-CN" altLang="en-US" b="1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103563" y="4972036"/>
            <a:ext cx="3398837" cy="50165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3000">
                <a:srgbClr val="F9F9F9"/>
              </a:gs>
              <a:gs pos="100000">
                <a:srgbClr val="D7D7D7"/>
              </a:gs>
            </a:gsLst>
            <a:lin ang="5400000"/>
          </a:gradFill>
          <a:ln w="3175">
            <a:solidFill>
              <a:srgbClr val="D7D7D7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buFont typeface="Arial" charset="0"/>
              <a:buNone/>
              <a:defRPr/>
            </a:pPr>
            <a:r>
              <a:rPr lang="zh-CN" altLang="en-US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2932113" y="4972036"/>
            <a:ext cx="487362" cy="566737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CF510E-DCFA-44E0-8641-76EB217710DD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1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527381-D917-49B1-9430-B9D789F102C8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79696" y="332785"/>
            <a:ext cx="9273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例</a:t>
            </a:r>
            <a:r>
              <a:rPr lang="en-US" altLang="zh-CN" sz="2600" b="1" dirty="0" smtClean="0">
                <a:latin typeface="Times New Roman" pitchFamily="18" charset="0"/>
              </a:rPr>
              <a:t>2 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899775" y="332656"/>
            <a:ext cx="65525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求正交矩阵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zh-CN" altLang="en-US" sz="2600" b="1" dirty="0">
                <a:latin typeface="Times New Roman" pitchFamily="18" charset="0"/>
              </a:rPr>
              <a:t>，使</a:t>
            </a:r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baseline="30000" dirty="0" smtClean="0">
                <a:latin typeface="Times New Roman" pitchFamily="18" charset="0"/>
              </a:rPr>
              <a:t>1</a:t>
            </a:r>
            <a:r>
              <a:rPr lang="en-US" altLang="zh-CN" sz="2600" b="1" i="1" dirty="0" smtClean="0">
                <a:latin typeface="Times New Roman" pitchFamily="18" charset="0"/>
              </a:rPr>
              <a:t>AP</a:t>
            </a:r>
            <a:r>
              <a:rPr lang="en-US" altLang="zh-CN" sz="2600" b="1" i="1" dirty="0">
                <a:latin typeface="Times New Roman" pitchFamily="18" charset="0"/>
              </a:rPr>
              <a:t>= P 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zh-CN" altLang="en-US" sz="2600" b="1" dirty="0">
                <a:latin typeface="Times New Roman" pitchFamily="18" charset="0"/>
              </a:rPr>
              <a:t>为对角矩阵。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41902"/>
              </p:ext>
            </p:extLst>
          </p:nvPr>
        </p:nvGraphicFramePr>
        <p:xfrm>
          <a:off x="3060948" y="825099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0" name="Equation" r:id="rId4" imgW="1943100" imgH="939800" progId="Equation.DSMT4">
                  <p:embed/>
                </p:oleObj>
              </mc:Choice>
              <mc:Fallback>
                <p:oleObj name="Equation" r:id="rId4" imgW="1943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948" y="825099"/>
                        <a:ext cx="1943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043608" y="1784429"/>
            <a:ext cx="58326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的特征多项式</a:t>
            </a:r>
            <a:r>
              <a:rPr lang="en-US" altLang="zh-CN" sz="2600" b="1" dirty="0">
                <a:latin typeface="Times New Roman" pitchFamily="18" charset="0"/>
              </a:rPr>
              <a:t>|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  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E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|=(4  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)(2  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38085" y="2288512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当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时，对应的特征向量为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=(1,1)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323705" y="2792547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当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4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时，对应的特征向量为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=( 1,1)</a:t>
            </a:r>
            <a:r>
              <a:rPr lang="en-US" altLang="zh-CN" sz="2600" b="1" i="1" baseline="30000" dirty="0" smtClean="0">
                <a:latin typeface="Times New Roman" pitchFamily="18" charset="0"/>
                <a:sym typeface="Symbol"/>
              </a:rPr>
              <a:t>T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323705" y="3296582"/>
                <a:ext cx="7550238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把向量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p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=(1,1)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 </a:t>
                </a:r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单位化，得到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</a:t>
                </a:r>
                <a:endParaRPr lang="zh-CN" altLang="en-US" sz="2600" b="1" i="1" baseline="30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05" y="3296582"/>
                <a:ext cx="7550238" cy="548676"/>
              </a:xfrm>
              <a:prstGeom prst="rect">
                <a:avLst/>
              </a:prstGeom>
              <a:blipFill rotWithShape="1">
                <a:blip r:embed="rId6"/>
                <a:stretch>
                  <a:fillRect l="-1372" t="-5556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33"/>
              <p:cNvSpPr txBox="1">
                <a:spLocks noChangeArrowheads="1"/>
              </p:cNvSpPr>
              <p:nvPr/>
            </p:nvSpPr>
            <p:spPr bwMode="auto">
              <a:xfrm>
                <a:off x="323705" y="3816389"/>
                <a:ext cx="7550238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把向量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p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2</a:t>
                </a:r>
                <a:r>
                  <a:rPr lang="en-US" altLang="zh-CN" sz="2600" b="1" dirty="0" smtClean="0">
                    <a:latin typeface="Times New Roman" pitchFamily="18" charset="0"/>
                    <a:sym typeface="Symbol"/>
                  </a:rPr>
                  <a:t>=(1,1)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sym typeface="Symbol"/>
                  </a:rPr>
                  <a:t>T </a:t>
                </a:r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单位化，得到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2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</a:t>
                </a:r>
                <a:endParaRPr lang="zh-CN" altLang="en-US" sz="2600" b="1" i="1" baseline="30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05" y="3816389"/>
                <a:ext cx="7550238" cy="548676"/>
              </a:xfrm>
              <a:prstGeom prst="rect">
                <a:avLst/>
              </a:prstGeom>
              <a:blipFill rotWithShape="1">
                <a:blip r:embed="rId7"/>
                <a:stretch>
                  <a:fillRect l="-1372" t="-5556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51700" y="4392429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令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q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1 ,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q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，则有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1107041" y="5028089"/>
            <a:ext cx="5409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 </a:t>
            </a:r>
            <a:r>
              <a:rPr lang="en-US" altLang="zh-CN" sz="2600" b="1" baseline="30000" dirty="0" smtClean="0">
                <a:latin typeface="Times New Roman" pitchFamily="18" charset="0"/>
              </a:rPr>
              <a:t>1</a:t>
            </a:r>
            <a:r>
              <a:rPr lang="en-US" altLang="zh-CN" sz="2600" b="1" i="1" dirty="0" smtClean="0">
                <a:latin typeface="Times New Roman" pitchFamily="18" charset="0"/>
              </a:rPr>
              <a:t>AP</a:t>
            </a:r>
            <a:r>
              <a:rPr lang="en-US" altLang="zh-CN" sz="2600" b="1" i="1" dirty="0">
                <a:latin typeface="Times New Roman" pitchFamily="18" charset="0"/>
              </a:rPr>
              <a:t>= P 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AP=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304505"/>
              </p:ext>
            </p:extLst>
          </p:nvPr>
        </p:nvGraphicFramePr>
        <p:xfrm>
          <a:off x="3491931" y="4860925"/>
          <a:ext cx="101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1" name="Equation" r:id="rId8" imgW="1015920" imgH="939600" progId="Equation.DSMT4">
                  <p:embed/>
                </p:oleObj>
              </mc:Choice>
              <mc:Fallback>
                <p:oleObj name="Equation" r:id="rId8" imgW="1015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931" y="4860925"/>
                        <a:ext cx="1016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899592" y="980728"/>
            <a:ext cx="2664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并求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i="1" baseline="30000" dirty="0" smtClean="0">
                <a:latin typeface="Times New Roman" pitchFamily="18" charset="0"/>
              </a:rPr>
              <a:t>n</a:t>
            </a:r>
            <a:r>
              <a:rPr lang="zh-CN" altLang="en-US" sz="2600" b="1" dirty="0" smtClean="0">
                <a:latin typeface="Times New Roman" pitchFamily="18" charset="0"/>
              </a:rPr>
              <a:t>，其中</a:t>
            </a:r>
            <a:r>
              <a:rPr lang="en-US" altLang="zh-CN" sz="2600" b="1" dirty="0" smtClean="0">
                <a:latin typeface="Times New Roman" pitchFamily="18" charset="0"/>
              </a:rPr>
              <a:t> 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260278" y="1856437"/>
            <a:ext cx="9273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 smtClean="0">
                <a:latin typeface="Times New Roman" pitchFamily="18" charset="0"/>
              </a:rPr>
              <a:t>  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90710"/>
              </p:ext>
            </p:extLst>
          </p:nvPr>
        </p:nvGraphicFramePr>
        <p:xfrm>
          <a:off x="5292080" y="4797152"/>
          <a:ext cx="228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2" name="Equation" r:id="rId10" imgW="2286000" imgH="939800" progId="Equation.DSMT4">
                  <p:embed/>
                </p:oleObj>
              </mc:Choice>
              <mc:Fallback>
                <p:oleObj name="Equation" r:id="rId10" imgW="2286000" imgH="939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797152"/>
                        <a:ext cx="228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B0A8EA-A2A9-4072-BFA6-4EB58E00FD1F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79696" y="332785"/>
            <a:ext cx="9273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例</a:t>
            </a:r>
            <a:r>
              <a:rPr lang="en-US" altLang="zh-CN" sz="2600" b="1" dirty="0" smtClean="0">
                <a:latin typeface="Times New Roman" pitchFamily="18" charset="0"/>
              </a:rPr>
              <a:t>2 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899775" y="332656"/>
            <a:ext cx="65525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求正交矩阵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zh-CN" altLang="en-US" sz="2600" b="1" dirty="0">
                <a:latin typeface="Times New Roman" pitchFamily="18" charset="0"/>
              </a:rPr>
              <a:t>，使</a:t>
            </a:r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baseline="30000" dirty="0" smtClean="0">
                <a:latin typeface="Times New Roman" pitchFamily="18" charset="0"/>
              </a:rPr>
              <a:t>1</a:t>
            </a:r>
            <a:r>
              <a:rPr lang="en-US" altLang="zh-CN" sz="2600" b="1" i="1" dirty="0" smtClean="0">
                <a:latin typeface="Times New Roman" pitchFamily="18" charset="0"/>
              </a:rPr>
              <a:t>AP</a:t>
            </a:r>
            <a:r>
              <a:rPr lang="en-US" altLang="zh-CN" sz="2600" b="1" i="1" dirty="0">
                <a:latin typeface="Times New Roman" pitchFamily="18" charset="0"/>
              </a:rPr>
              <a:t>= P 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zh-CN" altLang="en-US" sz="2600" b="1" dirty="0">
                <a:latin typeface="Times New Roman" pitchFamily="18" charset="0"/>
              </a:rPr>
              <a:t>为对角矩阵。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357265"/>
              </p:ext>
            </p:extLst>
          </p:nvPr>
        </p:nvGraphicFramePr>
        <p:xfrm>
          <a:off x="3060948" y="825099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5" name="Equation" r:id="rId4" imgW="1943100" imgH="939800" progId="Equation.DSMT4">
                  <p:embed/>
                </p:oleObj>
              </mc:Choice>
              <mc:Fallback>
                <p:oleObj name="Equation" r:id="rId4" imgW="1943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948" y="825099"/>
                        <a:ext cx="1943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899592" y="980728"/>
            <a:ext cx="2664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并求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i="1" baseline="30000" dirty="0" smtClean="0">
                <a:latin typeface="Times New Roman" pitchFamily="18" charset="0"/>
              </a:rPr>
              <a:t>n</a:t>
            </a:r>
            <a:r>
              <a:rPr lang="zh-CN" altLang="en-US" sz="2600" b="1" dirty="0" smtClean="0">
                <a:latin typeface="Times New Roman" pitchFamily="18" charset="0"/>
              </a:rPr>
              <a:t>，其中</a:t>
            </a:r>
            <a:r>
              <a:rPr lang="en-US" altLang="zh-CN" sz="2600" b="1" dirty="0" smtClean="0">
                <a:latin typeface="Times New Roman" pitchFamily="18" charset="0"/>
              </a:rPr>
              <a:t>  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14318"/>
              </p:ext>
            </p:extLst>
          </p:nvPr>
        </p:nvGraphicFramePr>
        <p:xfrm>
          <a:off x="755576" y="2137668"/>
          <a:ext cx="637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6" name="Equation" r:id="rId6" imgW="6375240" imgH="939600" progId="Equation.DSMT4">
                  <p:embed/>
                </p:oleObj>
              </mc:Choice>
              <mc:Fallback>
                <p:oleObj name="Equation" r:id="rId6" imgW="6375240" imgH="939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7668"/>
                        <a:ext cx="6375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28240"/>
              </p:ext>
            </p:extLst>
          </p:nvPr>
        </p:nvGraphicFramePr>
        <p:xfrm>
          <a:off x="1214264" y="3289796"/>
          <a:ext cx="2133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7" name="Equation" r:id="rId8" imgW="2133360" imgH="1002960" progId="Equation.DSMT4">
                  <p:embed/>
                </p:oleObj>
              </mc:Choice>
              <mc:Fallback>
                <p:oleObj name="Equation" r:id="rId8" imgW="2133360" imgH="1002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264" y="3289796"/>
                        <a:ext cx="2133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90710"/>
              </p:ext>
            </p:extLst>
          </p:nvPr>
        </p:nvGraphicFramePr>
        <p:xfrm>
          <a:off x="5292725" y="4797425"/>
          <a:ext cx="228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8" name="Equation" r:id="rId10" imgW="2286000" imgH="939800" progId="Equation.DSMT4">
                  <p:embed/>
                </p:oleObj>
              </mc:Choice>
              <mc:Fallback>
                <p:oleObj name="Equation" r:id="rId10" imgW="2286000" imgH="93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797425"/>
                        <a:ext cx="228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9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3338" y="301625"/>
            <a:ext cx="82121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>
                <a:latin typeface="宋体" pitchFamily="2" charset="-122"/>
              </a:rPr>
              <a:t>当实对称矩阵 </a:t>
            </a:r>
            <a:r>
              <a:rPr lang="zh-CN" altLang="en-US" sz="2600" b="1" i="1">
                <a:latin typeface="Times New Roman" pitchFamily="18" charset="0"/>
              </a:rPr>
              <a:t>A</a:t>
            </a:r>
            <a:r>
              <a:rPr lang="zh-CN" altLang="en-US" sz="2600" b="1">
                <a:latin typeface="宋体" pitchFamily="2" charset="-122"/>
              </a:rPr>
              <a:t>有重特征值时,求正交相似变换矩阵 </a:t>
            </a:r>
            <a:r>
              <a:rPr lang="zh-CN" altLang="en-US" sz="2600" b="1" i="1">
                <a:latin typeface="Times New Roman" pitchFamily="18" charset="0"/>
              </a:rPr>
              <a:t>Q</a:t>
            </a:r>
            <a:r>
              <a:rPr lang="zh-CN" altLang="en-US" sz="2600" b="1">
                <a:latin typeface="宋体" pitchFamily="2" charset="-122"/>
              </a:rPr>
              <a:t> 的方法：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1125" y="1282700"/>
            <a:ext cx="806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对于每个重特征值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, 求出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i="1" dirty="0" err="1">
                <a:latin typeface="Times New Roman" pitchFamily="18" charset="0"/>
              </a:rPr>
              <a:t>E</a:t>
            </a:r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</a:rPr>
              <a:t>–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=0</a:t>
            </a:r>
            <a:r>
              <a:rPr lang="zh-CN" altLang="en-US" sz="2600" b="1" dirty="0">
                <a:latin typeface="Times New Roman" pitchFamily="18" charset="0"/>
              </a:rPr>
              <a:t> 的基础解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04775" y="1720850"/>
            <a:ext cx="835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系，并将其按</a:t>
            </a:r>
            <a:r>
              <a:rPr lang="zh-CN" altLang="en-US" sz="2600" b="1" dirty="0" smtClean="0"/>
              <a:t>施密特正交规范化过程正交化</a:t>
            </a:r>
            <a:r>
              <a:rPr lang="zh-CN" altLang="en-US" sz="2600" b="1" dirty="0"/>
              <a:t>和单位化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09538" y="2348925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(2)</a:t>
            </a:r>
            <a:r>
              <a:rPr lang="zh-CN" altLang="en-US" sz="2600" b="1" dirty="0">
                <a:latin typeface="Times New Roman" pitchFamily="18" charset="0"/>
              </a:rPr>
              <a:t>以上面所得的两两正交的单位特征向量为列即得正   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80974" y="3502025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注：正交化是对</a:t>
            </a:r>
            <a:r>
              <a:rPr lang="zh-CN" altLang="en-US" sz="2600" b="1" dirty="0">
                <a:solidFill>
                  <a:srgbClr val="FF0000"/>
                </a:solidFill>
              </a:rPr>
              <a:t>每个特征值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/>
              <a:t>，所对应的</a:t>
            </a:r>
            <a:r>
              <a:rPr lang="zh-CN" altLang="en-US" sz="2600" b="1" dirty="0">
                <a:solidFill>
                  <a:srgbClr val="FF0000"/>
                </a:solidFill>
              </a:rPr>
              <a:t>线性无关</a:t>
            </a:r>
            <a:r>
              <a:rPr lang="zh-CN" altLang="en-US" sz="2600" b="1" dirty="0"/>
              <a:t>的</a:t>
            </a:r>
          </a:p>
        </p:txBody>
      </p:sp>
      <p:sp>
        <p:nvSpPr>
          <p:cNvPr id="11" name="副标题 1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61938" y="2864552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交相似变换矩阵 </a:t>
            </a:r>
            <a:r>
              <a:rPr lang="zh-CN" altLang="en-US" sz="2600" b="1" i="1" dirty="0">
                <a:latin typeface="Times New Roman" pitchFamily="18" charset="0"/>
              </a:rPr>
              <a:t>Q</a:t>
            </a:r>
            <a:r>
              <a:rPr lang="zh-CN" altLang="en-US" sz="26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79695" y="4016632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   特征向量分别进行的。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不同特征值对应的特征向</a:t>
            </a:r>
            <a:endParaRPr lang="zh-CN" altLang="en-US" sz="2600" b="1" dirty="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33374" y="4520667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       特征向量一定正交，</a:t>
            </a:r>
            <a:r>
              <a:rPr lang="zh-CN" altLang="en-US" sz="2600" b="1" dirty="0"/>
              <a:t>不需要再正交化。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CED244-1555-4140-9F4A-929B0483F8E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/>
      <p:bldP spid="10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33363" y="116632"/>
            <a:ext cx="8011160" cy="1449391"/>
            <a:chOff x="0" y="-11"/>
            <a:chExt cx="12617" cy="2282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714"/>
              <a:ext cx="1261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/>
                <a:t>例</a:t>
              </a:r>
              <a:r>
                <a:rPr lang="en-US" altLang="zh-CN" sz="2600" b="1" dirty="0" smtClean="0"/>
                <a:t>3  </a:t>
              </a:r>
              <a:r>
                <a:rPr lang="zh-CN" altLang="en-US" sz="2600" b="1" dirty="0" smtClean="0">
                  <a:latin typeface="Times New Roman" pitchFamily="18" charset="0"/>
                </a:rPr>
                <a:t>  </a:t>
              </a:r>
              <a:r>
                <a:rPr lang="zh-CN" altLang="en-US" sz="2600" b="1" dirty="0">
                  <a:latin typeface="Times New Roman" pitchFamily="18" charset="0"/>
                </a:rPr>
                <a:t>设                              ，求一个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Times New Roman" pitchFamily="18" charset="0"/>
                </a:rPr>
                <a:t>正交矩阵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zh-CN" altLang="en-US" sz="2600" b="1" i="1" dirty="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9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3880543"/>
                </p:ext>
              </p:extLst>
            </p:nvPr>
          </p:nvGraphicFramePr>
          <p:xfrm>
            <a:off x="2012" y="-11"/>
            <a:ext cx="3800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14" name="Equation" r:id="rId4" imgW="2413000" imgH="1447800" progId="Equation.DSMT4">
                    <p:embed/>
                  </p:oleObj>
                </mc:Choice>
                <mc:Fallback>
                  <p:oleObj name="Equation" r:id="rId4" imgW="2413000" imgH="1447800" progId="Equation.DSMT4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-11"/>
                          <a:ext cx="3800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23930" y="1504974"/>
            <a:ext cx="36920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使</a:t>
            </a:r>
            <a:r>
              <a:rPr lang="en-US" altLang="zh-CN" sz="2600" b="1" i="1" dirty="0" smtClean="0">
                <a:latin typeface="Times New Roman" pitchFamily="18" charset="0"/>
              </a:rPr>
              <a:t>Q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 smtClean="0">
                <a:latin typeface="Times New Roman" pitchFamily="18" charset="0"/>
              </a:rPr>
              <a:t>AQ</a:t>
            </a:r>
            <a:r>
              <a:rPr lang="zh-CN" altLang="en-US" sz="2600" b="1" dirty="0"/>
              <a:t>为对角阵。</a:t>
            </a: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420426"/>
              </p:ext>
            </p:extLst>
          </p:nvPr>
        </p:nvGraphicFramePr>
        <p:xfrm>
          <a:off x="971600" y="4499892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5" name="Equation" r:id="rId6" imgW="3403440" imgH="1447560" progId="Equation.DSMT4">
                  <p:embed/>
                </p:oleObj>
              </mc:Choice>
              <mc:Fallback>
                <p:oleObj name="Equation" r:id="rId6" imgW="3403440" imgH="144756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99892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59506"/>
              </p:ext>
            </p:extLst>
          </p:nvPr>
        </p:nvGraphicFramePr>
        <p:xfrm>
          <a:off x="4479925" y="4725813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6" name="Equation" r:id="rId8" imgW="2971800" imgH="431640" progId="Equation.DSMT4">
                  <p:embed/>
                </p:oleObj>
              </mc:Choice>
              <mc:Fallback>
                <p:oleObj name="Equation" r:id="rId8" imgW="2971800" imgH="431640" progId="Equation.DSMT4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725813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305645"/>
              </p:ext>
            </p:extLst>
          </p:nvPr>
        </p:nvGraphicFramePr>
        <p:xfrm>
          <a:off x="5001220" y="5301580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7" name="Equation" r:id="rId10" imgW="2450880" imgH="431640" progId="Equation.DSMT4">
                  <p:embed/>
                </p:oleObj>
              </mc:Choice>
              <mc:Fallback>
                <p:oleObj name="Equation" r:id="rId10" imgW="2450880" imgH="43164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5301580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3D18A1-ABBB-44FB-9458-1C5181F6AB2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385763" y="2224617"/>
            <a:ext cx="638167" cy="4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解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09852"/>
              </p:ext>
            </p:extLst>
          </p:nvPr>
        </p:nvGraphicFramePr>
        <p:xfrm>
          <a:off x="1187624" y="2711847"/>
          <a:ext cx="3429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8" name="Equation" r:id="rId12" imgW="3429000" imgH="1447560" progId="Equation.DSMT4">
                  <p:embed/>
                </p:oleObj>
              </mc:Choice>
              <mc:Fallback>
                <p:oleObj name="Equation" r:id="rId12" imgW="342900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11847"/>
                        <a:ext cx="3429000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273987"/>
              </p:ext>
            </p:extLst>
          </p:nvPr>
        </p:nvGraphicFramePr>
        <p:xfrm>
          <a:off x="4603576" y="2708920"/>
          <a:ext cx="33528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9" name="Equation" r:id="rId14" imgW="3352680" imgH="1447560" progId="Equation.DSMT4">
                  <p:embed/>
                </p:oleObj>
              </mc:Choice>
              <mc:Fallback>
                <p:oleObj name="Equation" r:id="rId14" imgW="335268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576" y="2708920"/>
                        <a:ext cx="33528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1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66328"/>
              </p:ext>
            </p:extLst>
          </p:nvPr>
        </p:nvGraphicFramePr>
        <p:xfrm>
          <a:off x="971600" y="4499892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Equation" r:id="rId4" imgW="3403440" imgH="1447560" progId="Equation.DSMT4">
                  <p:embed/>
                </p:oleObj>
              </mc:Choice>
              <mc:Fallback>
                <p:oleObj name="Equation" r:id="rId4" imgW="340344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499892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606065"/>
              </p:ext>
            </p:extLst>
          </p:nvPr>
        </p:nvGraphicFramePr>
        <p:xfrm>
          <a:off x="4479925" y="4725813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Equation" r:id="rId6" imgW="2971800" imgH="431640" progId="Equation.DSMT4">
                  <p:embed/>
                </p:oleObj>
              </mc:Choice>
              <mc:Fallback>
                <p:oleObj name="Equation" r:id="rId6" imgW="29718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725813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104107"/>
              </p:ext>
            </p:extLst>
          </p:nvPr>
        </p:nvGraphicFramePr>
        <p:xfrm>
          <a:off x="5001220" y="5301580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0" name="Equation" r:id="rId8" imgW="2450880" imgH="431640" progId="Equation.DSMT4">
                  <p:embed/>
                </p:oleObj>
              </mc:Choice>
              <mc:Fallback>
                <p:oleObj name="Equation" r:id="rId8" imgW="245088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5301580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6AB8A3-EBF9-430A-B82F-89035602A46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85763" y="44624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的二重特征值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210661"/>
              </p:ext>
            </p:extLst>
          </p:nvPr>
        </p:nvGraphicFramePr>
        <p:xfrm>
          <a:off x="885825" y="620688"/>
          <a:ext cx="55753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1" name="Equation" r:id="rId10" imgW="5574960" imgH="1447560" progId="Equation.DSMT4">
                  <p:embed/>
                </p:oleObj>
              </mc:Choice>
              <mc:Fallback>
                <p:oleObj name="Equation" r:id="rId10" imgW="557496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620688"/>
                        <a:ext cx="55753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79512" y="2144469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方法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，先求线性无关的特征向量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475656" y="2636912"/>
            <a:ext cx="4528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475656" y="3140968"/>
            <a:ext cx="39604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再用施密特正交化过程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55961" y="3800653"/>
            <a:ext cx="2808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anose="02020603050405020304" pitchFamily="18" charset="0"/>
              </a:rPr>
              <a:t>令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3420257" y="3645024"/>
                <a:ext cx="2592288" cy="814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</a:t>
                </a:r>
                <a:r>
                  <a:rPr lang="en-US" altLang="zh-CN" sz="26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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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]</m:t>
                        </m:r>
                      </m:num>
                      <m:den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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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]</m:t>
                        </m:r>
                      </m:den>
                    </m:f>
                  </m:oMath>
                </a14:m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</a:t>
                </a:r>
                <a:r>
                  <a:rPr lang="en-US" altLang="zh-CN" sz="26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endParaRPr lang="zh-CN" altLang="en-US" sz="2600" b="1" dirty="0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0257" y="3645024"/>
                <a:ext cx="2592288" cy="814069"/>
              </a:xfrm>
              <a:prstGeom prst="rect">
                <a:avLst/>
              </a:prstGeom>
              <a:blipFill rotWithShape="1">
                <a:blip r:embed="rId12"/>
                <a:stretch>
                  <a:fillRect l="-4000" r="-1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5876913" y="3717032"/>
                <a:ext cx="2079463" cy="66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6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altLang="zh-CN" sz="26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cs typeface="Times New Roman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600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altLang="zh-CN" sz="2600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,1)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endParaRPr lang="zh-CN" altLang="en-US" sz="2600" b="1" dirty="0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6913" y="3717032"/>
                <a:ext cx="2079463" cy="668388"/>
              </a:xfrm>
              <a:prstGeom prst="rect">
                <a:avLst/>
              </a:prstGeom>
              <a:blipFill rotWithShape="1">
                <a:blip r:embed="rId13"/>
                <a:stretch>
                  <a:fillRect l="-4985" b="-9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1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382BF2-689D-45A2-B19D-01026AFF78D2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85763" y="44624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的二重特征值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98234"/>
              </p:ext>
            </p:extLst>
          </p:nvPr>
        </p:nvGraphicFramePr>
        <p:xfrm>
          <a:off x="885825" y="620688"/>
          <a:ext cx="55753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2" name="Equation" r:id="rId4" imgW="5574960" imgH="1447560" progId="Equation.DSMT4">
                  <p:embed/>
                </p:oleObj>
              </mc:Choice>
              <mc:Fallback>
                <p:oleObj name="Equation" r:id="rId4" imgW="557496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620688"/>
                        <a:ext cx="55753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79512" y="2144469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方法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，先求线性无关的特征向量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475656" y="2636912"/>
            <a:ext cx="4528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475656" y="3140968"/>
            <a:ext cx="39604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再用施密特正交化过程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55961" y="3800653"/>
            <a:ext cx="2808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anose="02020603050405020304" pitchFamily="18" charset="0"/>
              </a:rPr>
              <a:t>令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3420257" y="3645024"/>
                <a:ext cx="2592288" cy="814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</a:t>
                </a:r>
                <a:r>
                  <a:rPr lang="en-US" altLang="zh-CN" sz="26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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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]</m:t>
                        </m:r>
                      </m:num>
                      <m:den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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</m:t>
                        </m:r>
                        <m:r>
                          <m:rPr>
                            <m:nor/>
                          </m:rPr>
                          <a:rPr lang="en-US" altLang="zh-CN" sz="260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]</m:t>
                        </m:r>
                      </m:den>
                    </m:f>
                  </m:oMath>
                </a14:m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</a:t>
                </a:r>
                <a:r>
                  <a:rPr lang="en-US" altLang="zh-CN" sz="26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endParaRPr lang="zh-CN" altLang="en-US" sz="2600" b="1" dirty="0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0257" y="3645024"/>
                <a:ext cx="2592288" cy="814069"/>
              </a:xfrm>
              <a:prstGeom prst="rect">
                <a:avLst/>
              </a:prstGeom>
              <a:blipFill rotWithShape="1">
                <a:blip r:embed="rId6"/>
                <a:stretch>
                  <a:fillRect l="-4000" r="-1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5876913" y="3717032"/>
                <a:ext cx="2079463" cy="668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6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altLang="zh-CN" sz="2600" b="1" i="1" dirty="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cs typeface="Times New Roman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sz="2600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altLang="zh-CN" sz="2600" b="1" i="1" dirty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,1)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endParaRPr lang="zh-CN" altLang="en-US" sz="2600" b="1" dirty="0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6913" y="3717032"/>
                <a:ext cx="2079463" cy="668388"/>
              </a:xfrm>
              <a:prstGeom prst="rect">
                <a:avLst/>
              </a:prstGeom>
              <a:blipFill rotWithShape="1">
                <a:blip r:embed="rId7"/>
                <a:stretch>
                  <a:fillRect l="-4985" b="-9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179512" y="4592741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方法</a:t>
            </a:r>
            <a:r>
              <a:rPr lang="en-US" altLang="zh-CN" sz="2600" b="1" dirty="0"/>
              <a:t>2</a:t>
            </a:r>
            <a:r>
              <a:rPr lang="zh-CN" altLang="en-US" sz="2600" b="1" dirty="0" smtClean="0"/>
              <a:t>，</a:t>
            </a:r>
            <a:r>
              <a:rPr lang="zh-CN" altLang="en-US" sz="2600" b="1" dirty="0" smtClean="0"/>
              <a:t>直接找两两正交</a:t>
            </a:r>
            <a:r>
              <a:rPr lang="zh-CN" altLang="en-US" sz="2600" b="1" dirty="0" smtClean="0"/>
              <a:t>的特征向量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899592" y="5240813"/>
            <a:ext cx="4528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7204B0-5B8C-439B-8990-A5B7850E522A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85763" y="44624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的二重特征值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899592" y="5240813"/>
            <a:ext cx="4528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467544" y="603440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的特征值</a:t>
            </a:r>
            <a:r>
              <a:rPr lang="en-US" altLang="zh-CN" sz="2600" b="1" dirty="0" smtClean="0">
                <a:sym typeface="Symbol"/>
              </a:rPr>
              <a:t>2</a:t>
            </a:r>
            <a:r>
              <a:rPr lang="zh-CN" altLang="en-US" sz="2600" b="1" dirty="0" smtClean="0"/>
              <a:t>，求特征向量，</a:t>
            </a:r>
            <a:r>
              <a:rPr lang="zh-CN" altLang="en-US" sz="2600" b="1" dirty="0">
                <a:sym typeface="Symbol"/>
              </a:rPr>
              <a:t> 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3</a:t>
            </a:r>
            <a:r>
              <a:rPr lang="en-US" altLang="zh-CN" sz="2600" b="1" dirty="0" smtClean="0"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68933" y="1191117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把每个向量单位化，得，</a:t>
            </a:r>
            <a:r>
              <a:rPr lang="zh-CN" altLang="en-US" sz="2600" b="1" dirty="0" smtClean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468933" y="1683560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1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2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0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933" y="1683560"/>
                <a:ext cx="6778525" cy="531428"/>
              </a:xfrm>
              <a:prstGeom prst="rect">
                <a:avLst/>
              </a:prstGeom>
              <a:blipFill rotWithShape="1">
                <a:blip r:embed="rId4"/>
                <a:stretch>
                  <a:fillRect l="-1619" t="-8046" r="-6565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468933" y="2232252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3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933" y="2232252"/>
                <a:ext cx="6778525" cy="548676"/>
              </a:xfrm>
              <a:prstGeom prst="rect">
                <a:avLst/>
              </a:prstGeom>
              <a:blipFill rotWithShape="1">
                <a:blip r:embed="rId5"/>
                <a:stretch>
                  <a:fillRect l="-1619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547665" y="2996952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故正交矩阵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 smtClean="0"/>
              <a:t>为</a:t>
            </a:r>
            <a:r>
              <a:rPr lang="zh-CN" altLang="en-US" sz="2600" b="1" dirty="0" smtClean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33" name="对象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749406"/>
              </p:ext>
            </p:extLst>
          </p:nvPr>
        </p:nvGraphicFramePr>
        <p:xfrm>
          <a:off x="4658692" y="2636912"/>
          <a:ext cx="34417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Equation" r:id="rId6" imgW="3441600" imgH="2819160" progId="Equation.DSMT4">
                  <p:embed/>
                </p:oleObj>
              </mc:Choice>
              <mc:Fallback>
                <p:oleObj name="Equation" r:id="rId6" imgW="3441600" imgH="28191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692" y="2636912"/>
                        <a:ext cx="34417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179512" y="3524234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对角矩阵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=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diag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2),</a:t>
            </a:r>
            <a:r>
              <a:rPr lang="zh-CN" altLang="en-US" sz="2600" b="1" dirty="0" smtClean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323528" y="4088685"/>
            <a:ext cx="2664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注意排列顺序！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323528" y="4592741"/>
            <a:ext cx="44644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基本运算，必须熟练掌握！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0" grpId="0"/>
      <p:bldP spid="31" grpId="0"/>
      <p:bldP spid="32" grpId="0"/>
      <p:bldP spid="36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16"/>
          <p:cNvSpPr>
            <a:spLocks noChangeArrowheads="1"/>
          </p:cNvSpPr>
          <p:nvPr/>
        </p:nvSpPr>
        <p:spPr bwMode="auto">
          <a:xfrm>
            <a:off x="1763713" y="1989138"/>
            <a:ext cx="3744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 Box 23"/>
          <p:cNvSpPr>
            <a:spLocks noChangeArrowheads="1"/>
          </p:cNvSpPr>
          <p:nvPr/>
        </p:nvSpPr>
        <p:spPr bwMode="auto">
          <a:xfrm>
            <a:off x="2411413" y="414972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7150" y="-27643"/>
            <a:ext cx="8260398" cy="1449390"/>
            <a:chOff x="0" y="-156"/>
            <a:chExt cx="13009" cy="2282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练习</a:t>
              </a:r>
              <a:r>
                <a:rPr lang="en-US" altLang="zh-CN" sz="2600" b="1" dirty="0" smtClean="0"/>
                <a:t> </a:t>
              </a:r>
              <a:r>
                <a:rPr lang="zh-CN" altLang="en-US" sz="2600" b="1" dirty="0" smtClean="0">
                  <a:latin typeface="Times New Roman" pitchFamily="18" charset="0"/>
                </a:rPr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9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3275758"/>
                </p:ext>
              </p:extLst>
            </p:nvPr>
          </p:nvGraphicFramePr>
          <p:xfrm>
            <a:off x="1866" y="-156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3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-156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8652764"/>
                </p:ext>
              </p:extLst>
            </p:nvPr>
          </p:nvGraphicFramePr>
          <p:xfrm>
            <a:off x="9661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4" name="Equation" r:id="rId6" imgW="901309" imgH="355446" progId="Equation.DSMT4">
                    <p:embed/>
                  </p:oleObj>
                </mc:Choice>
                <mc:Fallback>
                  <p:oleObj name="Equation" r:id="rId6" imgW="901309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1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311150" y="2176463"/>
            <a:ext cx="59889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   解：矩阵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的特征多项式为</a:t>
            </a:r>
          </a:p>
        </p:txBody>
      </p:sp>
      <p:graphicFrame>
        <p:nvGraphicFramePr>
          <p:cNvPr id="1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624187"/>
              </p:ext>
            </p:extLst>
          </p:nvPr>
        </p:nvGraphicFramePr>
        <p:xfrm>
          <a:off x="443071" y="2711768"/>
          <a:ext cx="42941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5" name="Equation" r:id="rId8" imgW="4292600" imgH="1447800" progId="Equation.DSMT4">
                  <p:embed/>
                </p:oleObj>
              </mc:Choice>
              <mc:Fallback>
                <p:oleObj name="Equation" r:id="rId8" imgW="42926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" y="2711768"/>
                        <a:ext cx="42941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286488" y="4670664"/>
            <a:ext cx="5869622" cy="492157"/>
            <a:chOff x="335" y="0"/>
            <a:chExt cx="9243" cy="777"/>
          </a:xfrm>
        </p:grpSpPr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35" y="0"/>
              <a:ext cx="9243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得</a:t>
              </a:r>
              <a:r>
                <a:rPr lang="zh-CN" altLang="en-US" sz="2600" b="1" i="1" dirty="0">
                  <a:latin typeface="Times New Roman" pitchFamily="18" charset="0"/>
                </a:rPr>
                <a:t> A</a:t>
              </a:r>
              <a:r>
                <a:rPr lang="zh-CN" altLang="en-US" dirty="0"/>
                <a:t> </a:t>
              </a:r>
              <a:r>
                <a:rPr lang="zh-CN" altLang="en-US" sz="2600" b="1" dirty="0"/>
                <a:t>的特征值为                </a:t>
              </a:r>
              <a:r>
                <a:rPr lang="zh-CN" altLang="en-US" sz="2600" b="1" dirty="0" smtClean="0"/>
                <a:t>      </a:t>
              </a:r>
              <a:r>
                <a:rPr lang="zh-CN" altLang="en-US" sz="2600" b="1" dirty="0"/>
                <a:t>, </a:t>
              </a:r>
            </a:p>
          </p:txBody>
        </p:sp>
        <p:graphicFrame>
          <p:nvGraphicFramePr>
            <p:cNvPr id="17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025435"/>
                </p:ext>
              </p:extLst>
            </p:nvPr>
          </p:nvGraphicFramePr>
          <p:xfrm>
            <a:off x="4219" y="86"/>
            <a:ext cx="2295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6" name="Equation" r:id="rId10" imgW="1485255" imgH="406224" progId="Equation.DSMT4">
                    <p:embed/>
                  </p:oleObj>
                </mc:Choice>
                <mc:Fallback>
                  <p:oleObj name="Equation" r:id="rId10" imgW="1485255" imgH="406224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86"/>
                          <a:ext cx="2295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5754369"/>
                </p:ext>
              </p:extLst>
            </p:nvPr>
          </p:nvGraphicFramePr>
          <p:xfrm>
            <a:off x="6997" y="97"/>
            <a:ext cx="160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7" name="Equation" r:id="rId12" imgW="1040948" imgH="418918" progId="Equation.DSMT4">
                    <p:embed/>
                  </p:oleObj>
                </mc:Choice>
                <mc:Fallback>
                  <p:oleObj name="Equation" r:id="rId12" imgW="1040948" imgH="418918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" y="97"/>
                          <a:ext cx="1600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40747" y="5388220"/>
            <a:ext cx="6275388" cy="488950"/>
            <a:chOff x="0" y="0"/>
            <a:chExt cx="9882" cy="768"/>
          </a:xfrm>
        </p:grpSpPr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98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当           时 解方程</a:t>
              </a:r>
            </a:p>
          </p:txBody>
        </p:sp>
        <p:graphicFrame>
          <p:nvGraphicFramePr>
            <p:cNvPr id="21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59620670"/>
                </p:ext>
              </p:extLst>
            </p:nvPr>
          </p:nvGraphicFramePr>
          <p:xfrm>
            <a:off x="793" y="185"/>
            <a:ext cx="11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8" name="Equation" r:id="rId14" imgW="748975" imgH="291973" progId="Equation.DSMT4">
                    <p:embed/>
                  </p:oleObj>
                </mc:Choice>
                <mc:Fallback>
                  <p:oleObj name="Equation" r:id="rId14" imgW="748975" imgH="291973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5"/>
                          <a:ext cx="113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3998849"/>
                </p:ext>
              </p:extLst>
            </p:nvPr>
          </p:nvGraphicFramePr>
          <p:xfrm>
            <a:off x="4551" y="194"/>
            <a:ext cx="3040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9" name="Equation" r:id="rId16" imgW="1954951" imgH="355446" progId="Equation.DSMT4">
                    <p:embed/>
                  </p:oleObj>
                </mc:Choice>
                <mc:Fallback>
                  <p:oleObj name="Equation" r:id="rId16" imgW="1954951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94"/>
                          <a:ext cx="3040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52798"/>
              </p:ext>
            </p:extLst>
          </p:nvPr>
        </p:nvGraphicFramePr>
        <p:xfrm>
          <a:off x="4744559" y="2924965"/>
          <a:ext cx="3009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0" name="Equation" r:id="rId18" imgW="3009900" imgH="939800" progId="Equation.DSMT4">
                  <p:embed/>
                </p:oleObj>
              </mc:Choice>
              <mc:Fallback>
                <p:oleObj name="Equation" r:id="rId18" imgW="30099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559" y="2924965"/>
                        <a:ext cx="3009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97092"/>
              </p:ext>
            </p:extLst>
          </p:nvPr>
        </p:nvGraphicFramePr>
        <p:xfrm>
          <a:off x="4780795" y="4155567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1" name="Equation" r:id="rId20" imgW="2273300" imgH="431800" progId="Equation.DSMT4">
                  <p:embed/>
                </p:oleObj>
              </mc:Choice>
              <mc:Fallback>
                <p:oleObj name="Equation" r:id="rId20" imgW="2273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795" y="4155567"/>
                        <a:ext cx="2273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45E25E-AEC1-47D4-B1B9-E44673AD230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57150" y="-27643"/>
            <a:ext cx="8260398" cy="1449390"/>
            <a:chOff x="0" y="-156"/>
            <a:chExt cx="13009" cy="2282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练习</a:t>
              </a:r>
              <a:r>
                <a:rPr lang="en-US" altLang="zh-CN" sz="2600" b="1" dirty="0" smtClean="0"/>
                <a:t> </a:t>
              </a:r>
              <a:r>
                <a:rPr lang="zh-CN" altLang="en-US" sz="2600" b="1" dirty="0" smtClean="0">
                  <a:latin typeface="Times New Roman" pitchFamily="18" charset="0"/>
                </a:rPr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19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3561454"/>
                </p:ext>
              </p:extLst>
            </p:nvPr>
          </p:nvGraphicFramePr>
          <p:xfrm>
            <a:off x="1866" y="-156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74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-156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8468560"/>
                </p:ext>
              </p:extLst>
            </p:nvPr>
          </p:nvGraphicFramePr>
          <p:xfrm>
            <a:off x="9661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75" name="Equation" r:id="rId6" imgW="901309" imgH="355446" progId="Equation.DSMT4">
                    <p:embed/>
                  </p:oleObj>
                </mc:Choice>
                <mc:Fallback>
                  <p:oleObj name="Equation" r:id="rId6" imgW="901309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1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072C3E-4A61-4CB2-B606-AD730A90137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2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734084"/>
              </p:ext>
            </p:extLst>
          </p:nvPr>
        </p:nvGraphicFramePr>
        <p:xfrm>
          <a:off x="1187624" y="2276872"/>
          <a:ext cx="54149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6" name="Equation" r:id="rId8" imgW="5410200" imgH="1447800" progId="Equation.DSMT4">
                  <p:embed/>
                </p:oleObj>
              </mc:Choice>
              <mc:Fallback>
                <p:oleObj name="Equation" r:id="rId8" imgW="5410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76872"/>
                        <a:ext cx="5414963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30468"/>
              </p:ext>
            </p:extLst>
          </p:nvPr>
        </p:nvGraphicFramePr>
        <p:xfrm>
          <a:off x="1582738" y="4427885"/>
          <a:ext cx="11652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7" name="Equation" r:id="rId10" imgW="1193800" imgH="1447800" progId="Equation.DSMT4">
                  <p:embed/>
                </p:oleObj>
              </mc:Choice>
              <mc:Fallback>
                <p:oleObj name="Equation" r:id="rId10" imgW="11938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427885"/>
                        <a:ext cx="11652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787022"/>
              </p:ext>
            </p:extLst>
          </p:nvPr>
        </p:nvGraphicFramePr>
        <p:xfrm>
          <a:off x="3489325" y="4427885"/>
          <a:ext cx="12207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8" name="Equation" r:id="rId12" imgW="1219200" imgH="1447800" progId="Equation.DSMT4">
                  <p:embed/>
                </p:oleObj>
              </mc:Choice>
              <mc:Fallback>
                <p:oleObj name="Equation" r:id="rId12" imgW="1219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427885"/>
                        <a:ext cx="12207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203200" y="3860357"/>
            <a:ext cx="77679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解得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=2</a:t>
            </a:r>
            <a:r>
              <a:rPr lang="zh-CN" altLang="en-US" sz="2600" b="1" dirty="0">
                <a:sym typeface="Symbol"/>
              </a:rPr>
              <a:t>所对应的线性无关的特征向量为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575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68275" y="109538"/>
            <a:ext cx="5771986" cy="1422400"/>
            <a:chOff x="0" y="-10"/>
            <a:chExt cx="9089" cy="2240"/>
          </a:xfrm>
        </p:grpSpPr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0" y="705"/>
              <a:ext cx="908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i="1" dirty="0">
                  <a:latin typeface="Times New Roman" pitchFamily="18" charset="0"/>
                </a:rPr>
                <a:t>A </a:t>
              </a:r>
              <a:r>
                <a:rPr lang="zh-CN" altLang="en-US" sz="2600" b="1" dirty="0"/>
                <a:t>的对应于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=</a:t>
              </a:r>
              <a:r>
                <a:rPr lang="en-US" altLang="zh-CN" sz="2600" b="1" dirty="0">
                  <a:latin typeface="Times New Roman" pitchFamily="18" charset="0"/>
                  <a:sym typeface="Symbol"/>
                </a:rPr>
                <a:t>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3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00" b="1" dirty="0"/>
                <a:t>的特征向量</a:t>
              </a:r>
            </a:p>
          </p:txBody>
        </p:sp>
        <p:graphicFrame>
          <p:nvGraphicFramePr>
            <p:cNvPr id="7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347388"/>
                </p:ext>
              </p:extLst>
            </p:nvPr>
          </p:nvGraphicFramePr>
          <p:xfrm>
            <a:off x="6618" y="-10"/>
            <a:ext cx="235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46" name="Equation" r:id="rId4" imgW="1524000" imgH="1447800" progId="Equation.DSMT4">
                    <p:embed/>
                  </p:oleObj>
                </mc:Choice>
                <mc:Fallback>
                  <p:oleObj name="Equation" r:id="rId4" imgW="15240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8" y="-10"/>
                          <a:ext cx="235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20650" y="1570038"/>
            <a:ext cx="7692073" cy="492439"/>
            <a:chOff x="0" y="0"/>
            <a:chExt cx="12113" cy="776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1211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由于                已经正交，故只需将其单位化可得：</a:t>
              </a:r>
            </a:p>
          </p:txBody>
        </p:sp>
        <p:graphicFrame>
          <p:nvGraphicFramePr>
            <p:cNvPr id="11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9328655"/>
                </p:ext>
              </p:extLst>
            </p:nvPr>
          </p:nvGraphicFramePr>
          <p:xfrm>
            <a:off x="1167" y="78"/>
            <a:ext cx="1935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47" name="Equation" r:id="rId6" imgW="1257300" imgH="419100" progId="Equation.DSMT4">
                    <p:embed/>
                  </p:oleObj>
                </mc:Choice>
                <mc:Fallback>
                  <p:oleObj name="Equation" r:id="rId6" imgW="1257300" imgH="4191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78"/>
                          <a:ext cx="1935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990978"/>
              </p:ext>
            </p:extLst>
          </p:nvPr>
        </p:nvGraphicFramePr>
        <p:xfrm>
          <a:off x="444500" y="2127250"/>
          <a:ext cx="11160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8" name="Equation" r:id="rId8" imgW="1143000" imgH="1447800" progId="Equation.DSMT4">
                  <p:embed/>
                </p:oleObj>
              </mc:Choice>
              <mc:Fallback>
                <p:oleObj name="Equation" r:id="rId8" imgW="11430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127250"/>
                        <a:ext cx="11160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569907"/>
              </p:ext>
            </p:extLst>
          </p:nvPr>
        </p:nvGraphicFramePr>
        <p:xfrm>
          <a:off x="2105025" y="2127250"/>
          <a:ext cx="16652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9" name="Equation" r:id="rId10" imgW="1663700" imgH="1447800" progId="Equation.DSMT4">
                  <p:embed/>
                </p:oleObj>
              </mc:Choice>
              <mc:Fallback>
                <p:oleObj name="Equation" r:id="rId10" imgW="16637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127250"/>
                        <a:ext cx="166528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932529"/>
              </p:ext>
            </p:extLst>
          </p:nvPr>
        </p:nvGraphicFramePr>
        <p:xfrm>
          <a:off x="4324350" y="2127250"/>
          <a:ext cx="18557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0" name="Equation" r:id="rId12" imgW="1854200" imgH="1447800" progId="Equation.DSMT4">
                  <p:embed/>
                </p:oleObj>
              </mc:Choice>
              <mc:Fallback>
                <p:oleObj name="Equation" r:id="rId12" imgW="1854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127250"/>
                        <a:ext cx="185578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223862" y="3603278"/>
            <a:ext cx="7848600" cy="2351148"/>
            <a:chOff x="0" y="-293"/>
            <a:chExt cx="12360" cy="3702"/>
          </a:xfrm>
        </p:grpSpPr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0" y="1134"/>
              <a:ext cx="1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令                                                             ，则 </a:t>
              </a:r>
              <a:r>
                <a:rPr lang="zh-CN" altLang="en-US" sz="2600" b="1" i="1" dirty="0">
                  <a:latin typeface="Times New Roman" pitchFamily="18" charset="0"/>
                </a:rPr>
                <a:t>P </a:t>
              </a:r>
              <a:r>
                <a:rPr lang="zh-CN" altLang="en-US" sz="2600" b="1" dirty="0">
                  <a:latin typeface="Times New Roman" pitchFamily="18" charset="0"/>
                </a:rPr>
                <a:t>为正交矩阵</a:t>
              </a:r>
            </a:p>
          </p:txBody>
        </p:sp>
        <p:graphicFrame>
          <p:nvGraphicFramePr>
            <p:cNvPr id="18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5021283"/>
                </p:ext>
              </p:extLst>
            </p:nvPr>
          </p:nvGraphicFramePr>
          <p:xfrm>
            <a:off x="567" y="-293"/>
            <a:ext cx="7162" cy="3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51" name="Equation" r:id="rId14" imgW="4546600" imgH="2349500" progId="Equation.DSMT4">
                    <p:embed/>
                  </p:oleObj>
                </mc:Choice>
                <mc:Fallback>
                  <p:oleObj name="Equation" r:id="rId14" imgW="4546600" imgH="23495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-293"/>
                          <a:ext cx="7162" cy="3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500298" y="3552843"/>
            <a:ext cx="4464050" cy="2376487"/>
            <a:chOff x="0" y="0"/>
            <a:chExt cx="7030" cy="3742"/>
          </a:xfrm>
        </p:grpSpPr>
        <p:sp>
          <p:nvSpPr>
            <p:cNvPr id="20" name="AutoShape 43"/>
            <p:cNvSpPr>
              <a:spLocks noChangeArrowheads="1"/>
            </p:cNvSpPr>
            <p:nvPr/>
          </p:nvSpPr>
          <p:spPr bwMode="auto">
            <a:xfrm>
              <a:off x="0" y="0"/>
              <a:ext cx="7030" cy="3742"/>
            </a:xfrm>
            <a:prstGeom prst="flowChartAlternateProcess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1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4394191"/>
                </p:ext>
              </p:extLst>
            </p:nvPr>
          </p:nvGraphicFramePr>
          <p:xfrm>
            <a:off x="151" y="741"/>
            <a:ext cx="6542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52" name="Equation" r:id="rId16" imgW="4152900" imgH="1447800" progId="Equation.DSMT4">
                    <p:embed/>
                  </p:oleObj>
                </mc:Choice>
                <mc:Fallback>
                  <p:oleObj name="Equation" r:id="rId16" imgW="4152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" y="741"/>
                          <a:ext cx="6542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768971"/>
              </p:ext>
            </p:extLst>
          </p:nvPr>
        </p:nvGraphicFramePr>
        <p:xfrm>
          <a:off x="5816104" y="107950"/>
          <a:ext cx="12795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3" name="Equation" r:id="rId18" imgW="1308100" imgH="1447800" progId="Equation.DSMT4">
                  <p:embed/>
                </p:oleObj>
              </mc:Choice>
              <mc:Fallback>
                <p:oleObj name="Equation" r:id="rId18" imgW="13081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104" y="107950"/>
                        <a:ext cx="12795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636180"/>
              </p:ext>
            </p:extLst>
          </p:nvPr>
        </p:nvGraphicFramePr>
        <p:xfrm>
          <a:off x="7095629" y="107950"/>
          <a:ext cx="12207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4" name="Equation" r:id="rId20" imgW="1219200" imgH="1447800" progId="Equation.DSMT4">
                  <p:embed/>
                </p:oleObj>
              </mc:Choice>
              <mc:Fallback>
                <p:oleObj name="Equation" r:id="rId20" imgW="1219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629" y="107950"/>
                        <a:ext cx="12207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58353-756E-46A5-B93D-0DA8165AEEE9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71600" y="705799"/>
            <a:ext cx="373507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331640" y="836712"/>
            <a:ext cx="2953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/>
              <a:t>对实对称矩阵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107" y="2000453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求正交矩阵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，使得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AQ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endParaRPr lang="en-US" altLang="zh-CN" sz="2600" b="1" i="1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9BB1A8-9283-4000-839A-120D23766AAD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5045" y="3082063"/>
            <a:ext cx="373507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75085" y="3212976"/>
            <a:ext cx="2518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/>
              <a:t>对</a:t>
            </a:r>
            <a:r>
              <a:rPr lang="zh-CN" altLang="en-US" sz="3200" b="1" dirty="0"/>
              <a:t>任意</a:t>
            </a:r>
            <a:r>
              <a:rPr lang="zh-CN" altLang="en-US" sz="3200" b="1" dirty="0" smtClean="0"/>
              <a:t>矩阵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4376717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求可逆矩阵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，使得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AQ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endParaRPr lang="en-US" altLang="zh-CN" sz="2600" b="1" i="1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2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5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1FFE6F-9BD0-4CD0-B3D0-952919506961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55370" y="-387424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50825" y="160477"/>
            <a:ext cx="79222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en-US" altLang="zh-CN" sz="2600" b="1" dirty="0" smtClean="0">
                <a:latin typeface="Times New Roman" pitchFamily="18" charset="0"/>
              </a:rPr>
              <a:t>4</a:t>
            </a:r>
            <a:r>
              <a:rPr lang="zh-CN" altLang="en-US" sz="2600" b="1" dirty="0" smtClean="0">
                <a:latin typeface="Times New Roman" pitchFamily="18" charset="0"/>
              </a:rPr>
              <a:t>  </a:t>
            </a:r>
            <a:r>
              <a:rPr lang="zh-CN" altLang="en-US" sz="2600" b="1" dirty="0">
                <a:latin typeface="Times New Roman" pitchFamily="18" charset="0"/>
              </a:rPr>
              <a:t>已知 6,3,3 是三阶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实对称阵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 的特征值，对应</a:t>
            </a:r>
            <a:r>
              <a:rPr lang="zh-CN" altLang="en-US" sz="2600" b="1" dirty="0" smtClean="0">
                <a:latin typeface="Times New Roman" pitchFamily="18" charset="0"/>
              </a:rPr>
              <a:t>于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41300" y="695465"/>
            <a:ext cx="793178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          特</a:t>
            </a:r>
            <a:r>
              <a:rPr lang="zh-CN" altLang="en-US" sz="2600" b="1" dirty="0" smtClean="0"/>
              <a:t>征值 </a:t>
            </a:r>
            <a:r>
              <a:rPr lang="zh-CN" altLang="en-US" sz="2600" b="1" dirty="0">
                <a:latin typeface="Times New Roman" pitchFamily="18" charset="0"/>
              </a:rPr>
              <a:t>6 的特征向量</a:t>
            </a:r>
            <a:r>
              <a:rPr lang="zh-CN" altLang="en-US" sz="2600" b="1" dirty="0" smtClean="0">
                <a:latin typeface="Times New Roman" pitchFamily="18" charset="0"/>
              </a:rPr>
              <a:t>为</a:t>
            </a:r>
            <a:r>
              <a:rPr lang="zh-CN" altLang="en-US" sz="2600" b="1" i="1" dirty="0" smtClean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sym typeface="Symbol"/>
              </a:rPr>
              <a:t>=(1,1,1)</a:t>
            </a:r>
            <a:r>
              <a:rPr lang="en-US" altLang="zh-CN" sz="2600" b="1" i="1" baseline="30000" dirty="0" smtClean="0">
                <a:latin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itchFamily="18" charset="0"/>
              </a:rPr>
              <a:t> ，</a:t>
            </a:r>
            <a:r>
              <a:rPr lang="zh-CN" altLang="en-US" sz="2600" b="1" dirty="0">
                <a:latin typeface="Times New Roman" pitchFamily="18" charset="0"/>
              </a:rPr>
              <a:t>求实</a:t>
            </a:r>
            <a:r>
              <a:rPr lang="zh-CN" altLang="en-US" sz="2600" b="1" dirty="0" smtClean="0">
                <a:latin typeface="Times New Roman" pitchFamily="18" charset="0"/>
              </a:rPr>
              <a:t>对称</a:t>
            </a:r>
            <a:endParaRPr lang="en-US" altLang="zh-CN" sz="2600" b="1" dirty="0" smtClean="0">
              <a:latin typeface="Times New Roman" pitchFamily="18" charset="0"/>
            </a:endParaRPr>
          </a:p>
          <a:p>
            <a:r>
              <a:rPr lang="zh-CN" altLang="en-US" sz="2600" b="1" dirty="0" smtClean="0">
                <a:latin typeface="Times New Roman" pitchFamily="18" charset="0"/>
              </a:rPr>
              <a:t>          矩阵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i="1" baseline="30000" dirty="0">
                <a:latin typeface="Times New Roman" pitchFamily="18" charset="0"/>
              </a:rPr>
              <a:t>n</a:t>
            </a:r>
            <a:r>
              <a:rPr lang="zh-CN" altLang="en-US" sz="2600" b="1" dirty="0">
                <a:latin typeface="Times New Roman" pitchFamily="18" charset="0"/>
              </a:rPr>
              <a:t>。</a:t>
            </a:r>
            <a:r>
              <a:rPr lang="zh-CN" altLang="en-US" sz="2600" b="1" dirty="0" smtClean="0">
                <a:latin typeface="Times New Roman" pitchFamily="18" charset="0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07690" y="1672741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解：设特征值3 所对应的特征向量为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971600" y="2188314"/>
            <a:ext cx="27739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则</a:t>
            </a:r>
            <a:r>
              <a:rPr lang="zh-CN" altLang="en-US" sz="2600" b="1" dirty="0" smtClean="0"/>
              <a:t>有    </a:t>
            </a:r>
            <a:r>
              <a:rPr lang="en-US" altLang="zh-CN" sz="2600" b="1" i="1" dirty="0" smtClean="0">
                <a:latin typeface="Times New Roman" pitchFamily="18" charset="0"/>
              </a:rPr>
              <a:t>x</a:t>
            </a:r>
            <a:r>
              <a:rPr lang="en-US" altLang="zh-CN" sz="2600" b="1" baseline="-25000" dirty="0" smtClean="0">
                <a:latin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</a:rPr>
              <a:t>+</a:t>
            </a:r>
            <a:r>
              <a:rPr lang="en-US" altLang="zh-CN" sz="2600" b="1" i="1" dirty="0" smtClean="0">
                <a:latin typeface="Times New Roman" pitchFamily="18" charset="0"/>
              </a:rPr>
              <a:t>x</a:t>
            </a:r>
            <a:r>
              <a:rPr lang="en-US" altLang="zh-CN" sz="2600" b="1" baseline="-25000" dirty="0" smtClean="0">
                <a:latin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</a:rPr>
              <a:t>+</a:t>
            </a:r>
            <a:r>
              <a:rPr lang="en-US" altLang="zh-CN" sz="2600" b="1" i="1" dirty="0" smtClean="0">
                <a:latin typeface="Times New Roman" pitchFamily="18" charset="0"/>
              </a:rPr>
              <a:t>x</a:t>
            </a:r>
            <a:r>
              <a:rPr lang="en-US" altLang="zh-CN" sz="2600" b="1" baseline="-25000" dirty="0" smtClean="0">
                <a:latin typeface="Times New Roman" pitchFamily="18" charset="0"/>
              </a:rPr>
              <a:t>3</a:t>
            </a:r>
            <a:r>
              <a:rPr lang="en-US" altLang="zh-CN" sz="2600" b="1" dirty="0" smtClean="0">
                <a:latin typeface="Times New Roman" pitchFamily="18" charset="0"/>
              </a:rPr>
              <a:t>=0</a:t>
            </a:r>
            <a:r>
              <a:rPr lang="zh-CN" altLang="en-US" sz="2600" b="1" dirty="0" smtClean="0">
                <a:latin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107690" y="3328829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正交，把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单位化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，得到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827770" y="3856120"/>
            <a:ext cx="71286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令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，则有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 1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 smtClean="0">
                <a:latin typeface="Times New Roman" pitchFamily="18" charset="0"/>
                <a:sym typeface="Symbol"/>
              </a:rPr>
              <a:t>，</a:t>
            </a:r>
            <a:endParaRPr lang="zh-CN" altLang="en-US" sz="2600" b="1" baseline="30000" dirty="0">
              <a:latin typeface="Times New Roman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822003" y="4924618"/>
            <a:ext cx="411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A</a:t>
            </a:r>
            <a:r>
              <a:rPr lang="en-US" altLang="zh-CN" sz="2600" b="1" i="1" baseline="30000" dirty="0" smtClean="0">
                <a:latin typeface="Times New Roman" pitchFamily="18" charset="0"/>
                <a:sym typeface="Symbol"/>
              </a:rPr>
              <a:t>n</a:t>
            </a:r>
            <a:r>
              <a:rPr lang="en-US" altLang="zh-CN" sz="2600" b="1" dirty="0" smtClean="0">
                <a:latin typeface="Times New Roman" pitchFamily="18" charset="0"/>
                <a:sym typeface="Symbol"/>
              </a:rPr>
              <a:t>=</a:t>
            </a:r>
            <a:r>
              <a:rPr lang="en-US" altLang="zh-CN" sz="2600" b="1" i="1" dirty="0" err="1" smtClean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dirty="0" err="1" smtClean="0">
                <a:latin typeface="Times New Roman" pitchFamily="18" charset="0"/>
                <a:sym typeface="Symbol"/>
              </a:rPr>
              <a:t>diag</a:t>
            </a:r>
            <a:r>
              <a:rPr lang="en-US" altLang="zh-CN" sz="2600" b="1" dirty="0" smtClean="0">
                <a:latin typeface="Times New Roman" pitchFamily="18" charset="0"/>
                <a:sym typeface="Symbol"/>
              </a:rPr>
              <a:t>(6,3,3)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 </a:t>
            </a:r>
            <a:r>
              <a:rPr lang="en-US" altLang="zh-CN" sz="2600" b="1" i="1" baseline="30000" dirty="0" err="1">
                <a:latin typeface="Times New Roman" pitchFamily="18" charset="0"/>
                <a:sym typeface="Symbol"/>
              </a:rPr>
              <a:t>n</a:t>
            </a:r>
            <a:r>
              <a:rPr lang="en-US" altLang="zh-CN" sz="2600" b="1" i="1" dirty="0" err="1" smtClean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 </a:t>
            </a:r>
            <a:r>
              <a:rPr lang="en-US" altLang="zh-CN" sz="2600" b="1" baseline="30000" dirty="0" smtClean="0">
                <a:latin typeface="Times New Roman" pitchFamily="18" charset="0"/>
                <a:sym typeface="Symbol"/>
              </a:rPr>
              <a:t>1</a:t>
            </a:r>
            <a:endParaRPr lang="zh-CN" altLang="en-US" sz="2600" b="1" baseline="30000" dirty="0">
              <a:latin typeface="Times New Roman" pitchFamily="18" charset="0"/>
            </a:endParaRP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831268" y="4432175"/>
            <a:ext cx="41007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sym typeface="Symbol"/>
              </a:rPr>
              <a:t>=</a:t>
            </a:r>
            <a:r>
              <a:rPr lang="en-US" altLang="zh-CN" sz="2600" b="1" i="1" dirty="0" err="1" smtClean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dirty="0" err="1" smtClean="0">
                <a:latin typeface="Times New Roman" pitchFamily="18" charset="0"/>
                <a:sym typeface="Symbol"/>
              </a:rPr>
              <a:t>diag</a:t>
            </a:r>
            <a:r>
              <a:rPr lang="en-US" altLang="zh-CN" sz="2600" b="1" dirty="0" smtClean="0">
                <a:latin typeface="Times New Roman" pitchFamily="18" charset="0"/>
                <a:sym typeface="Symbol"/>
              </a:rPr>
              <a:t>(6,3,3)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P </a:t>
            </a:r>
            <a:r>
              <a:rPr lang="en-US" altLang="zh-CN" sz="2600" b="1" baseline="30000" dirty="0" smtClean="0">
                <a:latin typeface="Times New Roman" pitchFamily="18" charset="0"/>
                <a:sym typeface="Symbol"/>
              </a:rPr>
              <a:t>1</a:t>
            </a:r>
            <a:endParaRPr lang="zh-CN" altLang="en-US" sz="2600" b="1" baseline="30000" dirty="0">
              <a:latin typeface="Times New Roman" pitchFamily="18" charset="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899592" y="2764378"/>
            <a:ext cx="59766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求出   </a:t>
            </a:r>
            <a:r>
              <a:rPr lang="zh-CN" altLang="en-US" sz="2600" b="1" i="1" dirty="0" smtClean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sym typeface="Symbol"/>
              </a:rPr>
              <a:t>=(1,1,0)</a:t>
            </a:r>
            <a:r>
              <a:rPr lang="en-US" altLang="zh-CN" sz="2600" b="1" i="1" baseline="30000" dirty="0" smtClean="0">
                <a:latin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=(1,1,  2)</a:t>
            </a:r>
            <a:r>
              <a:rPr lang="en-US" altLang="zh-CN" sz="2600" b="1" i="1" baseline="30000" dirty="0" smtClean="0">
                <a:latin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65113" y="476672"/>
            <a:ext cx="7907334" cy="492440"/>
            <a:chOff x="0" y="0"/>
            <a:chExt cx="12453" cy="776"/>
          </a:xfrm>
        </p:grpSpPr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233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 </a:t>
              </a:r>
              <a:r>
                <a:rPr lang="en-US" altLang="zh-CN" sz="2600" b="1" dirty="0" smtClean="0"/>
                <a:t>5</a:t>
              </a:r>
              <a:r>
                <a:rPr lang="zh-CN" altLang="en-US" sz="2600" b="1" dirty="0" smtClean="0">
                  <a:latin typeface="Times New Roman" pitchFamily="18" charset="0"/>
                </a:rPr>
                <a:t>  </a:t>
              </a:r>
              <a:r>
                <a:rPr lang="zh-CN" altLang="en-US" sz="2600" b="1" dirty="0">
                  <a:latin typeface="Times New Roman" pitchFamily="18" charset="0"/>
                </a:rPr>
                <a:t>设</a:t>
              </a:r>
              <a:r>
                <a:rPr lang="zh-CN" altLang="en-US" sz="2600" b="1" i="1" dirty="0">
                  <a:latin typeface="Times New Roman" pitchFamily="18" charset="0"/>
                </a:rPr>
                <a:t> A </a:t>
              </a:r>
              <a:r>
                <a:rPr lang="zh-CN" altLang="en-US" sz="2600" b="1" dirty="0">
                  <a:latin typeface="Times New Roman" pitchFamily="18" charset="0"/>
                </a:rPr>
                <a:t>是  </a:t>
              </a:r>
              <a:r>
                <a:rPr lang="zh-CN" altLang="en-US" sz="2600" b="1" i="1" dirty="0">
                  <a:latin typeface="Times New Roman" pitchFamily="18" charset="0"/>
                </a:rPr>
                <a:t>n </a:t>
              </a:r>
              <a:r>
                <a:rPr lang="zh-CN" altLang="en-US" sz="2600" b="1" dirty="0">
                  <a:latin typeface="Times New Roman" pitchFamily="18" charset="0"/>
                </a:rPr>
                <a:t>阶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实对称阵</a:t>
              </a:r>
              <a:r>
                <a:rPr lang="zh-CN" altLang="en-US" sz="2600" b="1" dirty="0">
                  <a:latin typeface="Times New Roman" pitchFamily="18" charset="0"/>
                </a:rPr>
                <a:t>，</a:t>
              </a:r>
            </a:p>
          </p:txBody>
        </p:sp>
        <p:graphicFrame>
          <p:nvGraphicFramePr>
            <p:cNvPr id="12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69585886"/>
                </p:ext>
              </p:extLst>
            </p:nvPr>
          </p:nvGraphicFramePr>
          <p:xfrm>
            <a:off x="6470" y="79"/>
            <a:ext cx="598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24" name="Equation" r:id="rId4" imgW="3797300" imgH="431800" progId="Equation.DSMT4">
                    <p:embed/>
                  </p:oleObj>
                </mc:Choice>
                <mc:Fallback>
                  <p:oleObj name="Equation" r:id="rId4" imgW="3797300" imgH="431800" progId="Equation.DSMT4">
                    <p:embed/>
                    <p:pic>
                      <p:nvPicPr>
                        <p:cNvPr id="0" name="Picture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" y="79"/>
                          <a:ext cx="598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54000" y="959272"/>
            <a:ext cx="7847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求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zh-CN" altLang="en-US" sz="2600" b="1" dirty="0" smtClean="0">
                <a:latin typeface="Times New Roman" pitchFamily="18" charset="0"/>
              </a:rPr>
              <a:t>相似对角矩阵。</a:t>
            </a:r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5370" y="141277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1002" y="1744647"/>
            <a:ext cx="7503367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  </a:t>
            </a:r>
            <a:r>
              <a:rPr lang="zh-CN" altLang="en-US" sz="2600" b="1" dirty="0">
                <a:latin typeface="Times New Roman" pitchFamily="18" charset="0"/>
              </a:rPr>
              <a:t>解：</a:t>
            </a:r>
            <a:r>
              <a:rPr lang="zh-CN" altLang="en-US" sz="2600" b="1" dirty="0" smtClean="0">
                <a:latin typeface="Times New Roman" pitchFamily="18" charset="0"/>
              </a:rPr>
              <a:t>由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95711" y="2392692"/>
            <a:ext cx="74886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得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的特征值</a:t>
            </a:r>
            <a:r>
              <a:rPr lang="zh-CN" altLang="en-US" sz="2600" b="1" dirty="0" smtClean="0">
                <a:latin typeface="Times New Roman" pitchFamily="18" charset="0"/>
              </a:rPr>
              <a:t>为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？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395711" y="4365104"/>
            <a:ext cx="7718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zh-CN" altLang="en-US" sz="2600" b="1" dirty="0" smtClean="0">
                <a:latin typeface="Times New Roman" pitchFamily="18" charset="0"/>
              </a:rPr>
              <a:t>相似对角矩阵为</a:t>
            </a:r>
            <a:r>
              <a:rPr lang="en-US" altLang="zh-CN" sz="2600" b="1" dirty="0" err="1">
                <a:latin typeface="Times New Roman" pitchFamily="18" charset="0"/>
              </a:rPr>
              <a:t>diag</a:t>
            </a:r>
            <a:r>
              <a:rPr lang="en-US" altLang="zh-CN" sz="2600" b="1" dirty="0">
                <a:latin typeface="Times New Roman" pitchFamily="18" charset="0"/>
              </a:rPr>
              <a:t>(1,…,1,0,…,0</a:t>
            </a:r>
            <a:r>
              <a:rPr lang="en-US" altLang="zh-CN" sz="2600" b="1" dirty="0" smtClean="0">
                <a:latin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395536" y="2924944"/>
            <a:ext cx="7847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=A </a:t>
            </a:r>
            <a:r>
              <a:rPr lang="zh-CN" altLang="en-US" sz="2600" b="1" dirty="0" smtClean="0">
                <a:latin typeface="Times New Roman" pitchFamily="18" charset="0"/>
              </a:rPr>
              <a:t>，得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E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395536" y="4952781"/>
            <a:ext cx="7718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其中</a:t>
            </a:r>
            <a:r>
              <a:rPr lang="en-US" altLang="zh-CN" sz="2600" b="1" dirty="0" smtClean="0">
                <a:latin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</a:rPr>
              <a:t>的个数为</a:t>
            </a:r>
            <a:r>
              <a:rPr lang="en-US" altLang="zh-CN" sz="2600" b="1" i="1" dirty="0" smtClean="0">
                <a:latin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</a:rPr>
              <a:t>个。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95536" y="3440613"/>
            <a:ext cx="5328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</a:rPr>
              <a:t>，知</a:t>
            </a:r>
            <a:r>
              <a:rPr lang="en-US" altLang="zh-CN" sz="2600" b="1" dirty="0" smtClean="0">
                <a:latin typeface="Times New Roman" pitchFamily="18" charset="0"/>
              </a:rPr>
              <a:t>0</a:t>
            </a:r>
            <a:r>
              <a:rPr lang="zh-CN" altLang="en-US" sz="2600" b="1" dirty="0">
                <a:latin typeface="Times New Roman" pitchFamily="18" charset="0"/>
              </a:rPr>
              <a:t>的重数</a:t>
            </a:r>
            <a:r>
              <a:rPr lang="zh-CN" altLang="en-US" sz="2600" b="1" dirty="0" smtClean="0">
                <a:latin typeface="Times New Roman" pitchFamily="18" charset="0"/>
              </a:rPr>
              <a:t>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？</a:t>
            </a:r>
            <a:r>
              <a:rPr lang="zh-CN" altLang="en-US" sz="2600" b="1" dirty="0" smtClean="0">
                <a:latin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3593579" y="2348880"/>
            <a:ext cx="11224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</a:rPr>
              <a:t>0</a:t>
            </a:r>
            <a:r>
              <a:rPr lang="zh-CN" altLang="en-US" sz="2600" b="1" dirty="0">
                <a:latin typeface="Times New Roman" pitchFamily="18" charset="0"/>
              </a:rPr>
              <a:t>或</a:t>
            </a:r>
            <a:r>
              <a:rPr lang="en-US" altLang="zh-CN" sz="2600" b="1" dirty="0" smtClean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4932040" y="3356992"/>
            <a:ext cx="10008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err="1" smtClean="0">
                <a:latin typeface="Times New Roman" pitchFamily="18" charset="0"/>
              </a:rPr>
              <a:t>n</a:t>
            </a:r>
            <a:r>
              <a:rPr lang="en-US" altLang="zh-CN" sz="2600" b="1" dirty="0" err="1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 smtClean="0">
                <a:latin typeface="Times New Roman" pitchFamily="18" charset="0"/>
              </a:rPr>
              <a:t>r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95536" y="3872661"/>
            <a:ext cx="5328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E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</a:rPr>
              <a:t>，知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</a:rPr>
              <a:t>的</a:t>
            </a:r>
            <a:r>
              <a:rPr lang="zh-CN" altLang="en-US" sz="2600" b="1" dirty="0">
                <a:latin typeface="Times New Roman" pitchFamily="18" charset="0"/>
              </a:rPr>
              <a:t>重数</a:t>
            </a:r>
            <a:r>
              <a:rPr lang="zh-CN" altLang="en-US" sz="2600" b="1" dirty="0" smtClean="0">
                <a:latin typeface="Times New Roman" pitchFamily="18" charset="0"/>
              </a:rPr>
              <a:t>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？</a:t>
            </a:r>
            <a:r>
              <a:rPr lang="zh-CN" altLang="en-US" sz="2600" b="1" dirty="0" smtClean="0">
                <a:latin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5443363" y="3872661"/>
            <a:ext cx="10008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</a:rPr>
              <a:t>r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1B331F-431E-4AE5-8920-460F52AD7A2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5" grpId="0"/>
      <p:bldP spid="26" grpId="0"/>
      <p:bldP spid="16" grpId="0"/>
      <p:bldP spid="17" grpId="0"/>
      <p:bldP spid="18" grpId="0"/>
      <p:bldP spid="19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23528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</a:t>
            </a:r>
            <a:endParaRPr lang="en-US" altLang="zh-CN" sz="2600" dirty="0" smtClean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1584" y="1381091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 设 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是 </a:t>
            </a:r>
            <a:r>
              <a:rPr lang="zh-CN" altLang="en-US" sz="2600" b="1" dirty="0">
                <a:latin typeface="Times New Roman" pitchFamily="18" charset="0"/>
              </a:rPr>
              <a:t>6 </a:t>
            </a:r>
            <a:r>
              <a:rPr lang="zh-CN" altLang="en-US" sz="2600" b="1" dirty="0">
                <a:latin typeface="宋体" pitchFamily="2" charset="-122"/>
              </a:rPr>
              <a:t>阶实对称阵,</a:t>
            </a:r>
            <a:r>
              <a:rPr lang="zh-CN" altLang="en-US" sz="2600" b="1" dirty="0">
                <a:latin typeface="Times New Roman" pitchFamily="18" charset="0"/>
              </a:rPr>
              <a:t>3 </a:t>
            </a:r>
            <a:r>
              <a:rPr lang="zh-CN" altLang="en-US" sz="2600" b="1" dirty="0">
                <a:latin typeface="宋体" pitchFamily="2" charset="-122"/>
              </a:rPr>
              <a:t>为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的二重特征值，则 </a:t>
            </a:r>
          </a:p>
        </p:txBody>
      </p:sp>
      <p:graphicFrame>
        <p:nvGraphicFramePr>
          <p:cNvPr id="16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228710"/>
              </p:ext>
            </p:extLst>
          </p:nvPr>
        </p:nvGraphicFramePr>
        <p:xfrm>
          <a:off x="1404938" y="1995453"/>
          <a:ext cx="1765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5" name="Equation" r:id="rId14" imgW="1764534" imgH="355446" progId="Equation.DSMT4">
                  <p:embed/>
                </p:oleObj>
              </mc:Choice>
              <mc:Fallback>
                <p:oleObj name="Equation" r:id="rId14" imgW="1764534" imgH="35544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995453"/>
                        <a:ext cx="1765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 bwMode="auto">
          <a:xfrm>
            <a:off x="3354407" y="2492896"/>
            <a:ext cx="1073580" cy="50832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3354407" y="2492896"/>
            <a:ext cx="11455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宋体" pitchFamily="2" charset="-122"/>
              </a:rPr>
              <a:t>6-2=4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242D84-3278-40DF-9C74-8C3173E123B3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998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683568" y="1484865"/>
            <a:ext cx="7315200" cy="144007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97731" y="1484865"/>
            <a:ext cx="68986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为三阶实对称阵，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的主对角线上元素之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990595" y="1988738"/>
            <a:ext cx="5957570" cy="492760"/>
            <a:chOff x="-536" y="26"/>
            <a:chExt cx="9382" cy="776"/>
          </a:xfrm>
        </p:grpSpPr>
        <p:graphicFrame>
          <p:nvGraphicFramePr>
            <p:cNvPr id="14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664550"/>
                </p:ext>
              </p:extLst>
            </p:nvPr>
          </p:nvGraphicFramePr>
          <p:xfrm>
            <a:off x="1547" y="196"/>
            <a:ext cx="310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98" name="Equation" r:id="rId14" imgW="1968500" imgH="381000" progId="Equation.DSMT4">
                    <p:embed/>
                  </p:oleObj>
                </mc:Choice>
                <mc:Fallback>
                  <p:oleObj name="Equation" r:id="rId14" imgW="1968500" imgH="3810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96"/>
                          <a:ext cx="3103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-536" y="26"/>
              <a:ext cx="938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和为4 </a:t>
              </a:r>
              <a:r>
                <a:rPr lang="zh-CN" altLang="en-US" sz="2600" b="1" dirty="0"/>
                <a:t>，                             </a:t>
              </a:r>
              <a:r>
                <a:rPr lang="zh-CN" altLang="en-US" sz="2600" b="1" dirty="0" smtClean="0"/>
                <a:t>，则      </a:t>
              </a:r>
              <a:r>
                <a:rPr lang="en-US" altLang="zh-CN" sz="2600" b="1" dirty="0"/>
                <a:t>=</a:t>
              </a:r>
              <a:endParaRPr lang="zh-CN" altLang="en-US" sz="2600" b="1" dirty="0"/>
            </a:p>
          </p:txBody>
        </p:sp>
        <p:graphicFrame>
          <p:nvGraphicFramePr>
            <p:cNvPr id="16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7283755"/>
                </p:ext>
              </p:extLst>
            </p:nvPr>
          </p:nvGraphicFramePr>
          <p:xfrm>
            <a:off x="6124" y="72"/>
            <a:ext cx="6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99" name="Equation" r:id="rId16" imgW="381000" imgH="457200" progId="Equation.DSMT4">
                    <p:embed/>
                  </p:oleObj>
                </mc:Choice>
                <mc:Fallback>
                  <p:oleObj name="Equation" r:id="rId16" imgW="38100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4" y="72"/>
                          <a:ext cx="600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901487" y="2652060"/>
            <a:ext cx="7762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解：</a:t>
            </a:r>
            <a:r>
              <a:rPr lang="zh-CN" altLang="en-US" sz="2600" b="1" dirty="0">
                <a:latin typeface="Times New Roman" pitchFamily="18" charset="0"/>
              </a:rPr>
              <a:t> 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则有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+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+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 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=4</a:t>
            </a:r>
            <a:endParaRPr lang="zh-CN" altLang="en-US" sz="2600" b="1" dirty="0">
              <a:latin typeface="Times New Roman" pitchFamily="18" charset="0"/>
            </a:endParaRPr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1693542" y="3285026"/>
            <a:ext cx="5904410" cy="492760"/>
            <a:chOff x="-536" y="26"/>
            <a:chExt cx="11113" cy="776"/>
          </a:xfrm>
        </p:grpSpPr>
        <p:graphicFrame>
          <p:nvGraphicFramePr>
            <p:cNvPr id="25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89449033"/>
                </p:ext>
              </p:extLst>
            </p:nvPr>
          </p:nvGraphicFramePr>
          <p:xfrm>
            <a:off x="144" y="196"/>
            <a:ext cx="310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00" name="Equation" r:id="rId18" imgW="1968500" imgH="381000" progId="Equation.DSMT4">
                    <p:embed/>
                  </p:oleObj>
                </mc:Choice>
                <mc:Fallback>
                  <p:oleObj name="Equation" r:id="rId18" imgW="1968500" imgH="3810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96"/>
                          <a:ext cx="3103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-536" y="26"/>
              <a:ext cx="1111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/>
                <a:t>由                      ，</a:t>
              </a:r>
              <a:r>
                <a:rPr lang="zh-CN" altLang="en-US" sz="2600" b="1" dirty="0" smtClean="0"/>
                <a:t>知</a:t>
              </a:r>
              <a:r>
                <a:rPr lang="en-US" altLang="zh-CN" sz="2600" b="1" dirty="0">
                  <a:latin typeface="Times New Roman" pitchFamily="18" charset="0"/>
                  <a:sym typeface="Symbol"/>
                </a:rPr>
                <a:t>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600" b="1" dirty="0"/>
                <a:t>是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600" b="1" dirty="0"/>
                <a:t>重特征值</a:t>
              </a:r>
            </a:p>
          </p:txBody>
        </p:sp>
      </p:grp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1701932" y="3948162"/>
            <a:ext cx="604003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zh-CN" altLang="en-US" sz="2600" b="1" dirty="0" smtClean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i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|=32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BC0A85-CA40-40ED-98C2-FCF749BA8B8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449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utoUpdateAnimBg="0"/>
      <p:bldP spid="27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817880"/>
            <a:ext cx="7315200" cy="282714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阶实对称阵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1(3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重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1(4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重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2(1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重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  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         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则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)=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,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          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(2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)=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,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          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(4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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)=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,</a:t>
            </a:r>
          </a:p>
          <a:p>
            <a:endParaRPr lang="zh-CN" altLang="en-US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012160" y="2385159"/>
            <a:ext cx="527320" cy="46780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5388" y="23488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8</a:t>
            </a:r>
            <a:endParaRPr lang="zh-CN" altLang="en-US" sz="2800" dirty="0"/>
          </a:p>
        </p:txBody>
      </p:sp>
      <p:sp>
        <p:nvSpPr>
          <p:cNvPr id="20" name="椭圆 19"/>
          <p:cNvSpPr/>
          <p:nvPr/>
        </p:nvSpPr>
        <p:spPr bwMode="auto">
          <a:xfrm>
            <a:off x="5628856" y="2817207"/>
            <a:ext cx="527320" cy="46780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12084" y="27809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7</a:t>
            </a:r>
            <a:endParaRPr lang="zh-CN" altLang="en-US" sz="2800" dirty="0"/>
          </a:p>
        </p:txBody>
      </p:sp>
      <p:sp>
        <p:nvSpPr>
          <p:cNvPr id="22" name="椭圆 21"/>
          <p:cNvSpPr/>
          <p:nvPr/>
        </p:nvSpPr>
        <p:spPr bwMode="auto">
          <a:xfrm>
            <a:off x="5628856" y="2005955"/>
            <a:ext cx="527320" cy="46780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12084" y="19696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3AF064-2F2C-4126-937B-DB58C26BB230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27584" y="3554184"/>
                <a:ext cx="7315200" cy="81092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实对称阵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/>
                            <a:ea typeface="Microsoft Yahei"/>
                            <a:sym typeface="Microsoft Yahei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/>
                            <a:ea typeface="Microsoft Yahei"/>
                            <a:sym typeface="Microsoft Yahei"/>
                          </a:rPr>
                          <m:t>𝐴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/>
                            <a:ea typeface="Microsoft Yahei"/>
                            <a:sym typeface="Microsoft Yahei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的特征值为 </a:t>
                </a:r>
                <a:r>
                  <a:rPr lang="en-US" altLang="zh-CN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1(7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重</a:t>
                </a:r>
                <a:r>
                  <a:rPr lang="en-US" altLang="zh-CN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)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，</a:t>
                </a:r>
                <a:r>
                  <a:rPr lang="en-US" altLang="zh-CN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4(1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重</a:t>
                </a:r>
                <a:r>
                  <a:rPr lang="en-US" altLang="zh-CN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)</a:t>
                </a:r>
                <a:r>
                  <a:rPr lang="zh-CN" altLang="en-US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，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827584" y="3554184"/>
                <a:ext cx="7315200" cy="810920"/>
              </a:xfrm>
              <a:prstGeom prst="rect">
                <a:avLst/>
              </a:prstGeom>
              <a:blipFill rotWithShape="1">
                <a:blip r:embed="rId14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48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 animBg="1"/>
      <p:bldP spid="21" grpId="0"/>
      <p:bldP spid="22" grpId="0" animBg="1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</a:t>
            </a:r>
            <a:r>
              <a:rPr lang="zh-CN" altLang="en-US" sz="2600" b="1" dirty="0" smtClean="0">
                <a:latin typeface="宋体" pitchFamily="2" charset="-122"/>
              </a:rPr>
              <a:t>个</a:t>
            </a:r>
            <a:r>
              <a:rPr lang="zh-CN" altLang="en-US" sz="2600" b="1" dirty="0">
                <a:latin typeface="宋体" pitchFamily="2" charset="-122"/>
              </a:rPr>
              <a:t>矩</a:t>
            </a:r>
            <a:r>
              <a:rPr lang="zh-CN" altLang="en-US" sz="2600" b="1" dirty="0" smtClean="0">
                <a:latin typeface="宋体" pitchFamily="2" charset="-122"/>
              </a:rPr>
              <a:t>阵</a:t>
            </a:r>
            <a:r>
              <a:rPr lang="zh-CN" altLang="en-US" sz="2600" b="1" dirty="0">
                <a:latin typeface="宋体" pitchFamily="2" charset="-122"/>
              </a:rPr>
              <a:t>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79695" y="171247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设存在可逆矩阵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</a:rPr>
              <a:t>，矩阵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dirty="0">
                <a:latin typeface="Times New Roman" pitchFamily="18" charset="0"/>
              </a:rPr>
              <a:t>使得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251700" y="221650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79695" y="279254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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</a:rPr>
              <a:t> 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259770" y="3296582"/>
            <a:ext cx="60484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令</a:t>
            </a:r>
            <a:r>
              <a:rPr lang="en-US" altLang="zh-CN" sz="2600" b="1" i="1" dirty="0">
                <a:latin typeface="Times New Roman" pitchFamily="18" charset="0"/>
              </a:rPr>
              <a:t>P=P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zh-CN" altLang="en-US" sz="2600" b="1" dirty="0">
                <a:latin typeface="Times New Roman" pitchFamily="18" charset="0"/>
              </a:rPr>
              <a:t>  ，则</a:t>
            </a:r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</a:rPr>
              <a:t>-1 </a:t>
            </a:r>
            <a:r>
              <a:rPr lang="en-US" altLang="zh-CN" sz="2600" b="1" dirty="0">
                <a:latin typeface="Times New Roman" pitchFamily="18" charset="0"/>
              </a:rPr>
              <a:t>=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</a:rPr>
              <a:t> 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 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1340165" y="3800617"/>
            <a:ext cx="57520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</a:t>
            </a:r>
            <a:r>
              <a:rPr lang="en-US" altLang="zh-CN" sz="2600" b="1" i="1" dirty="0">
                <a:latin typeface="Times New Roman" pitchFamily="18" charset="0"/>
              </a:rPr>
              <a:t> P </a:t>
            </a:r>
            <a:r>
              <a:rPr lang="en-US" altLang="zh-CN" sz="2600" b="1" baseline="30000" dirty="0">
                <a:latin typeface="Times New Roman" pitchFamily="18" charset="0"/>
              </a:rPr>
              <a:t>-1 </a:t>
            </a:r>
            <a:r>
              <a:rPr lang="en-US" altLang="zh-CN" sz="2600" b="1" i="1" dirty="0">
                <a:latin typeface="Times New Roman" pitchFamily="18" charset="0"/>
              </a:rPr>
              <a:t>AP=B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179512" y="4376717"/>
            <a:ext cx="77768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特别</a:t>
            </a:r>
            <a:r>
              <a:rPr lang="zh-CN" altLang="en-US" sz="2600" b="1" dirty="0" smtClean="0">
                <a:latin typeface="Times New Roman" pitchFamily="18" charset="0"/>
              </a:rPr>
              <a:t>：</a:t>
            </a:r>
            <a:r>
              <a:rPr lang="zh-CN" altLang="en-US" sz="2600" b="1" dirty="0" smtClean="0">
                <a:latin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</a:rPr>
              <a:t>相似于同一</a:t>
            </a:r>
            <a:r>
              <a:rPr lang="zh-CN" altLang="en-US" sz="2600" b="1" dirty="0" smtClean="0">
                <a:latin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</a:rPr>
              <a:t>对角矩阵</a:t>
            </a:r>
            <a:r>
              <a:rPr lang="zh-CN" altLang="en-US" sz="2600" b="1" dirty="0">
                <a:latin typeface="宋体" pitchFamily="2" charset="-122"/>
              </a:rPr>
              <a:t>的方阵是相似的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C52CD8-B9D3-44F2-B0DD-9553C322ACD3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6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</a:t>
            </a:r>
            <a:r>
              <a:rPr lang="zh-CN" altLang="en-US" sz="2600" b="1" dirty="0" smtClean="0">
                <a:latin typeface="宋体" pitchFamily="2" charset="-122"/>
              </a:rPr>
              <a:t>个</a:t>
            </a:r>
            <a:r>
              <a:rPr lang="zh-CN" altLang="en-US" sz="2600" b="1" dirty="0">
                <a:latin typeface="宋体" pitchFamily="2" charset="-122"/>
              </a:rPr>
              <a:t>矩</a:t>
            </a:r>
            <a:r>
              <a:rPr lang="zh-CN" altLang="en-US" sz="2600" b="1" dirty="0" smtClean="0">
                <a:latin typeface="宋体" pitchFamily="2" charset="-122"/>
              </a:rPr>
              <a:t>阵</a:t>
            </a:r>
            <a:r>
              <a:rPr lang="zh-CN" altLang="en-US" sz="2600" b="1" dirty="0">
                <a:latin typeface="宋体" pitchFamily="2" charset="-122"/>
              </a:rPr>
              <a:t>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79695" y="228851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设存在可逆矩阵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，对角矩阵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使得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251700" y="279254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 1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 2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9695" y="329658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其中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对角线上的元素分别是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的特征值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251700" y="423264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若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和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的特征值相同，则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，此时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0" y="4788400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若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，相似矩阵具有相同的</a:t>
            </a:r>
            <a:r>
              <a:rPr lang="zh-CN" altLang="en-US" sz="2600" b="1" dirty="0">
                <a:latin typeface="Times New Roman" pitchFamily="18" charset="0"/>
              </a:rPr>
              <a:t> 特征值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12538" y="5280843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故当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0E64E9-C399-48A8-8DBE-9AAB898A4B3A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utoUpdateAnimBg="0"/>
      <p:bldP spid="11" grpId="0" bldLvl="0" autoUpdateAnimBg="0"/>
      <p:bldP spid="12" grpId="0" bldLvl="0" autoUpdateAnimBg="0"/>
      <p:bldP spid="13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</a:t>
            </a:r>
            <a:r>
              <a:rPr lang="zh-CN" altLang="en-US" sz="2600" b="1" dirty="0" smtClean="0">
                <a:latin typeface="宋体" pitchFamily="2" charset="-122"/>
              </a:rPr>
              <a:t>个</a:t>
            </a:r>
            <a:r>
              <a:rPr lang="zh-CN" altLang="en-US" sz="2600" b="1" dirty="0">
                <a:latin typeface="宋体" pitchFamily="2" charset="-122"/>
              </a:rPr>
              <a:t>矩</a:t>
            </a:r>
            <a:r>
              <a:rPr lang="zh-CN" altLang="en-US" sz="2600" b="1" dirty="0" smtClean="0">
                <a:latin typeface="宋体" pitchFamily="2" charset="-122"/>
              </a:rPr>
              <a:t>阵</a:t>
            </a:r>
            <a:r>
              <a:rPr lang="zh-CN" altLang="en-US" sz="2600" b="1" dirty="0">
                <a:latin typeface="宋体" pitchFamily="2" charset="-122"/>
              </a:rPr>
              <a:t>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79695" y="299697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因为实对称矩阵一定可以对角化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79695" y="3469084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由性质（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），即得。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C7302C-60EE-42ED-8059-0FBC2292F3DB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</a:t>
            </a:r>
            <a:r>
              <a:rPr lang="zh-CN" altLang="en-US" sz="2600" b="1" dirty="0" smtClean="0">
                <a:latin typeface="宋体" pitchFamily="2" charset="-122"/>
              </a:rPr>
              <a:t>个</a:t>
            </a:r>
            <a:r>
              <a:rPr lang="zh-CN" altLang="en-US" sz="2600" b="1" dirty="0">
                <a:latin typeface="宋体" pitchFamily="2" charset="-122"/>
              </a:rPr>
              <a:t>矩</a:t>
            </a:r>
            <a:r>
              <a:rPr lang="zh-CN" altLang="en-US" sz="2600" b="1" dirty="0" smtClean="0">
                <a:latin typeface="宋体" pitchFamily="2" charset="-122"/>
              </a:rPr>
              <a:t>阵</a:t>
            </a:r>
            <a:r>
              <a:rPr lang="zh-CN" altLang="en-US" sz="2600" b="1" dirty="0">
                <a:latin typeface="宋体" pitchFamily="2" charset="-122"/>
              </a:rPr>
              <a:t>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07690" y="304048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(4)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07504" y="3933056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(5) </a:t>
            </a:r>
            <a:r>
              <a:rPr lang="zh-CN" altLang="en-US" sz="2600" b="1" dirty="0">
                <a:latin typeface="Times New Roman" pitchFamily="18" charset="0"/>
              </a:rPr>
              <a:t>若一个矩阵可以对角化，另一个矩阵不可以对角  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化，则它们一定不相似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82A988-2F4E-443E-A23B-1FD05926605A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076035" y="4146193"/>
            <a:ext cx="3168220" cy="14774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076035" y="1988900"/>
            <a:ext cx="3168220" cy="18721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076035" y="188775"/>
            <a:ext cx="3168220" cy="15121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247650" y="304800"/>
            <a:ext cx="4613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8   判断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 </a:t>
            </a:r>
            <a:r>
              <a:rPr lang="zh-CN" altLang="en-US" sz="2600" b="1" dirty="0">
                <a:latin typeface="Times New Roman" pitchFamily="18" charset="0"/>
              </a:rPr>
              <a:t>是否相似。</a:t>
            </a:r>
            <a:endParaRPr lang="zh-CN" altLang="en-US" dirty="0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-36320" y="903291"/>
            <a:ext cx="6172200" cy="1422394"/>
            <a:chOff x="0" y="-10"/>
            <a:chExt cx="9720" cy="2241"/>
          </a:xfrm>
        </p:grpSpPr>
        <p:graphicFrame>
          <p:nvGraphicFramePr>
            <p:cNvPr id="10" name="Object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66867947"/>
                </p:ext>
              </p:extLst>
            </p:nvPr>
          </p:nvGraphicFramePr>
          <p:xfrm>
            <a:off x="835" y="-10"/>
            <a:ext cx="32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96" name="Equation" r:id="rId4" imgW="2057400" imgH="1447800" progId="Equation.DSMT4">
                    <p:embed/>
                  </p:oleObj>
                </mc:Choice>
                <mc:Fallback>
                  <p:oleObj name="Equation" r:id="rId4" imgW="20574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-10"/>
                          <a:ext cx="32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0" y="576"/>
              <a:ext cx="9720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(1)</a:t>
              </a:r>
            </a:p>
          </p:txBody>
        </p:sp>
        <p:graphicFrame>
          <p:nvGraphicFramePr>
            <p:cNvPr id="12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7438933"/>
                </p:ext>
              </p:extLst>
            </p:nvPr>
          </p:nvGraphicFramePr>
          <p:xfrm>
            <a:off x="4578" y="-10"/>
            <a:ext cx="35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97" name="Equation" r:id="rId6" imgW="2247900" imgH="1447800" progId="Equation.DSMT4">
                    <p:embed/>
                  </p:oleObj>
                </mc:Choice>
                <mc:Fallback>
                  <p:oleObj name="Equation" r:id="rId6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-10"/>
                          <a:ext cx="35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-29487" y="2486025"/>
            <a:ext cx="4889507" cy="1422400"/>
            <a:chOff x="0" y="-10"/>
            <a:chExt cx="7698" cy="2240"/>
          </a:xfrm>
        </p:grpSpPr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0" y="680"/>
              <a:ext cx="149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(2)</a:t>
              </a:r>
            </a:p>
          </p:txBody>
        </p:sp>
        <p:graphicFrame>
          <p:nvGraphicFramePr>
            <p:cNvPr id="16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70079312"/>
                </p:ext>
              </p:extLst>
            </p:nvPr>
          </p:nvGraphicFramePr>
          <p:xfrm>
            <a:off x="800" y="-10"/>
            <a:ext cx="307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98" name="Equation" r:id="rId8" imgW="1981200" imgH="1447800" progId="Equation.DSMT4">
                    <p:embed/>
                  </p:oleObj>
                </mc:Choice>
                <mc:Fallback>
                  <p:oleObj name="Equation" r:id="rId8" imgW="19812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-10"/>
                          <a:ext cx="307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869789"/>
                </p:ext>
              </p:extLst>
            </p:nvPr>
          </p:nvGraphicFramePr>
          <p:xfrm>
            <a:off x="4496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99" name="Equation" r:id="rId10" imgW="2057400" imgH="1447800" progId="Equation.DSMT4">
                    <p:embed/>
                  </p:oleObj>
                </mc:Choice>
                <mc:Fallback>
                  <p:oleObj name="Equation" r:id="rId10" imgW="20574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-36320" y="4070350"/>
            <a:ext cx="4913316" cy="1422400"/>
            <a:chOff x="0" y="-10"/>
            <a:chExt cx="7736" cy="2240"/>
          </a:xfrm>
        </p:grpSpPr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0" y="511"/>
              <a:ext cx="275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(3)</a:t>
              </a:r>
            </a:p>
          </p:txBody>
        </p:sp>
        <p:graphicFrame>
          <p:nvGraphicFramePr>
            <p:cNvPr id="20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25432243"/>
                </p:ext>
              </p:extLst>
            </p:nvPr>
          </p:nvGraphicFramePr>
          <p:xfrm>
            <a:off x="4534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00" name="Equation" r:id="rId12" imgW="2057400" imgH="1447800" progId="Equation.DSMT4">
                    <p:embed/>
                  </p:oleObj>
                </mc:Choice>
                <mc:Fallback>
                  <p:oleObj name="Equation" r:id="rId12" imgW="20574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2262611"/>
                </p:ext>
              </p:extLst>
            </p:nvPr>
          </p:nvGraphicFramePr>
          <p:xfrm>
            <a:off x="905" y="-10"/>
            <a:ext cx="3064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01" name="Equation" r:id="rId14" imgW="1968500" imgH="1447800" progId="Equation.DSMT4">
                    <p:embed/>
                  </p:oleObj>
                </mc:Choice>
                <mc:Fallback>
                  <p:oleObj name="Equation" r:id="rId14" imgW="19685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-10"/>
                          <a:ext cx="3064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076035" y="188775"/>
            <a:ext cx="32408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508066" y="704402"/>
            <a:ext cx="27941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都是</a:t>
            </a:r>
            <a:r>
              <a:rPr lang="en-US" altLang="zh-CN" sz="2600" b="1" dirty="0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latin typeface="Times New Roman" pitchFamily="18" charset="0"/>
              </a:rPr>
              <a:t>1,1,2</a:t>
            </a:r>
            <a:r>
              <a:rPr lang="zh-CN" altLang="en-US" sz="2600" b="1" dirty="0">
                <a:latin typeface="Times New Roman" pitchFamily="18" charset="0"/>
              </a:rPr>
              <a:t>，故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508065" y="1208437"/>
            <a:ext cx="27941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678501" y="2420930"/>
            <a:ext cx="263775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角化，且特征值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710008" y="2936557"/>
            <a:ext cx="25342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都是</a:t>
            </a:r>
            <a:r>
              <a:rPr lang="en-US" altLang="zh-CN" sz="2600" b="1" dirty="0">
                <a:latin typeface="Times New Roman" pitchFamily="18" charset="0"/>
              </a:rPr>
              <a:t>0,0,3</a:t>
            </a:r>
            <a:r>
              <a:rPr lang="zh-CN" altLang="en-US" sz="2600" b="1" dirty="0">
                <a:latin typeface="Times New Roman" pitchFamily="18" charset="0"/>
              </a:rPr>
              <a:t>，故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791976" y="3356995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076035" y="1988900"/>
            <a:ext cx="32408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都可以对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194510" y="4146193"/>
            <a:ext cx="31224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220045" y="4592672"/>
            <a:ext cx="31224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之和</a:t>
            </a:r>
            <a:r>
              <a:rPr lang="zh-CN" altLang="en-US" sz="2600" b="1" dirty="0" smtClean="0">
                <a:latin typeface="Times New Roman" pitchFamily="18" charset="0"/>
              </a:rPr>
              <a:t>分别为</a:t>
            </a:r>
            <a:r>
              <a:rPr lang="en-US" altLang="zh-CN" sz="2600" b="1" dirty="0" smtClean="0">
                <a:latin typeface="Times New Roman" pitchFamily="18" charset="0"/>
              </a:rPr>
              <a:t>6</a:t>
            </a:r>
            <a:r>
              <a:rPr lang="zh-CN" altLang="en-US" sz="2600" b="1" dirty="0" smtClean="0">
                <a:latin typeface="Times New Roman" pitchFamily="18" charset="0"/>
              </a:rPr>
              <a:t>和</a:t>
            </a:r>
            <a:r>
              <a:rPr lang="en-US" altLang="zh-CN" sz="2600" b="1" dirty="0" smtClean="0">
                <a:latin typeface="Times New Roman" pitchFamily="18" charset="0"/>
              </a:rPr>
              <a:t>8</a:t>
            </a:r>
            <a:r>
              <a:rPr lang="zh-CN" altLang="en-US" sz="2600" b="1" dirty="0" smtClean="0">
                <a:latin typeface="Times New Roman" pitchFamily="18" charset="0"/>
              </a:rPr>
              <a:t>，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405525" y="5089791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故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不相似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107504" y="188673"/>
            <a:ext cx="7992741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Text Box 10"/>
          <p:cNvSpPr>
            <a:spLocks noChangeArrowheads="1"/>
          </p:cNvSpPr>
          <p:nvPr/>
        </p:nvSpPr>
        <p:spPr bwMode="auto">
          <a:xfrm>
            <a:off x="1740353" y="54881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5" name="Text Box 37"/>
          <p:cNvSpPr>
            <a:spLocks noChangeArrowheads="1"/>
          </p:cNvSpPr>
          <p:nvPr/>
        </p:nvSpPr>
        <p:spPr bwMode="auto">
          <a:xfrm>
            <a:off x="659266" y="477378"/>
            <a:ext cx="316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5685" y="1340855"/>
            <a:ext cx="7884369" cy="100807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9373" y="1568405"/>
            <a:ext cx="75569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(</a:t>
            </a:r>
            <a:r>
              <a:rPr lang="en-US" altLang="zh-CN" sz="2600" b="1" dirty="0" smtClean="0">
                <a:latin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</a:rPr>
              <a:t>) </a:t>
            </a:r>
            <a:r>
              <a:rPr lang="zh-CN" altLang="en-US" sz="2600" b="1" dirty="0">
                <a:latin typeface="Times New Roman" pitchFamily="18" charset="0"/>
              </a:rPr>
              <a:t>两个实对称阵相似的充要条件是特征值</a:t>
            </a:r>
            <a:r>
              <a:rPr lang="zh-CN" altLang="en-US" sz="2600" b="1" dirty="0" smtClean="0">
                <a:latin typeface="Times New Roman" pitchFamily="18" charset="0"/>
              </a:rPr>
              <a:t>相同  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35685" y="2708950"/>
            <a:ext cx="7884369" cy="100807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9372" y="2780955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</a:rPr>
              <a:t>(3)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107504" y="332656"/>
            <a:ext cx="79927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(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</a:rPr>
              <a:t>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F8BE4A-A3B9-4464-BCF7-A819E114B04C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ldLvl="0" autoUpdateAnimBg="0"/>
      <p:bldP spid="23" grpId="0" bldLvl="0" autoUpdateAnimBg="0"/>
      <p:bldP spid="24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animBg="1"/>
      <p:bldP spid="34" grpId="0"/>
      <p:bldP spid="35" grpId="0"/>
      <p:bldP spid="37" grpId="0" animBg="1"/>
      <p:bldP spid="38" grpId="0"/>
      <p:bldP spid="39" grpId="0" animBg="1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 smtClean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复习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5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800" b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800" b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2182" y="4232701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 smtClean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7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</a:t>
            </a:r>
            <a:r>
              <a:rPr lang="zh-CN" altLang="en-US" sz="2600" b="1" dirty="0"/>
              <a:t>相同</a:t>
            </a:r>
            <a:r>
              <a:rPr lang="zh-CN" altLang="zh-CN" sz="2600" b="1" dirty="0"/>
              <a:t>的特征值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478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911" y="4232701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 smtClean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165225-ADE6-4F85-902E-EE204DF64998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4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3568" y="765339"/>
            <a:ext cx="2513819" cy="1422400"/>
            <a:chOff x="0" y="-9"/>
            <a:chExt cx="3958" cy="2240"/>
          </a:xfrm>
        </p:grpSpPr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0" y="511"/>
              <a:ext cx="275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(</a:t>
              </a:r>
              <a:r>
                <a:rPr lang="en-US" altLang="zh-CN" sz="2600" b="1" dirty="0">
                  <a:latin typeface="Times New Roman" pitchFamily="18" charset="0"/>
                </a:rPr>
                <a:t>4</a:t>
              </a:r>
              <a:r>
                <a:rPr lang="zh-CN" altLang="en-US" sz="2600" b="1" dirty="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7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8365613"/>
                </p:ext>
              </p:extLst>
            </p:nvPr>
          </p:nvGraphicFramePr>
          <p:xfrm>
            <a:off x="914" y="-9"/>
            <a:ext cx="3044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62" name="Equation" r:id="rId3" imgW="1955520" imgH="1447560" progId="Equation.DSMT4">
                    <p:embed/>
                  </p:oleObj>
                </mc:Choice>
                <mc:Fallback>
                  <p:oleObj name="Equation" r:id="rId3" imgW="1955520" imgH="144756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-9"/>
                          <a:ext cx="3044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090997"/>
              </p:ext>
            </p:extLst>
          </p:nvPr>
        </p:nvGraphicFramePr>
        <p:xfrm>
          <a:off x="3502780" y="782464"/>
          <a:ext cx="1933316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" name="Equation" r:id="rId5" imgW="1955520" imgH="1447560" progId="Equation.DSMT4">
                  <p:embed/>
                </p:oleObj>
              </mc:Choice>
              <mc:Fallback>
                <p:oleObj name="Equation" r:id="rId5" imgW="195552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780" y="782464"/>
                        <a:ext cx="1933316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827584" y="2383567"/>
            <a:ext cx="6984776" cy="1993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946058" y="2383568"/>
            <a:ext cx="54981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4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的特征值都是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759675" y="3872661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00" b="1" dirty="0">
                <a:latin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不相似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763688" y="3356992"/>
            <a:ext cx="56886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</a:t>
            </a:r>
            <a:r>
              <a:rPr lang="en-US" altLang="zh-CN" sz="2600" b="1" i="1" dirty="0" smtClean="0">
                <a:latin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</a:rPr>
              <a:t>E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，矩阵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可以对角化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1763688" y="2924944"/>
            <a:ext cx="590465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但是</a:t>
            </a:r>
            <a:r>
              <a:rPr lang="en-US" altLang="zh-CN" sz="2600" b="1" i="1" dirty="0" smtClean="0">
                <a:latin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</a:rPr>
              <a:t>E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，矩阵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不可以对角化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BDC87A-0044-4E7A-882D-447F3B2F9B76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utoUpdateAnimBg="0"/>
      <p:bldP spid="12" grpId="0" bldLvl="0" autoUpdateAnimBg="0"/>
      <p:bldP spid="14" grpId="0" bldLvl="0" autoUpdateAnimBg="0"/>
      <p:bldP spid="15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P139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19~23</a:t>
            </a: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40614E-D6DE-4039-AF67-2CCD1ED15984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40190" y="5085184"/>
            <a:ext cx="5748034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 </a:t>
            </a:r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1621176" y="632301"/>
            <a:ext cx="6263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矩阵可以相似对角化的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充要条件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endParaRPr lang="en-US" altLang="zh-CN" sz="26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矩阵可以对角化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充要条件</a:t>
            </a:r>
            <a:endParaRPr lang="en-US" altLang="zh-CN" sz="2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022" y="1412776"/>
            <a:ext cx="5688128" cy="492125"/>
            <a:chOff x="252022" y="1556552"/>
            <a:chExt cx="5688128" cy="492125"/>
          </a:xfrm>
        </p:grpSpPr>
        <p:sp>
          <p:nvSpPr>
            <p:cNvPr id="7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的特征向量</a:t>
              </a:r>
            </a:p>
          </p:txBody>
        </p:sp>
        <p:sp>
          <p:nvSpPr>
            <p:cNvPr id="20" name="左右箭头 19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复习</a:t>
              </a:r>
            </a:p>
          </p:txBody>
        </p:sp>
      </p:grpSp>
      <p:sp>
        <p:nvSpPr>
          <p:cNvPr id="30" name="左右箭头 29"/>
          <p:cNvSpPr/>
          <p:nvPr/>
        </p:nvSpPr>
        <p:spPr bwMode="auto">
          <a:xfrm>
            <a:off x="6444241" y="776317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Box 10"/>
          <p:cNvSpPr>
            <a:spLocks noChangeArrowheads="1"/>
          </p:cNvSpPr>
          <p:nvPr/>
        </p:nvSpPr>
        <p:spPr bwMode="auto">
          <a:xfrm>
            <a:off x="250680" y="4376891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391" y="5085184"/>
            <a:ext cx="6081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30000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AP=</a:t>
            </a:r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</a:t>
            </a:r>
            <a:r>
              <a:rPr lang="zh-CN" altLang="en-US" sz="26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=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？，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？，基本运算！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2F1DD9-9E08-4451-A400-BB380161D9C5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6" name="TextBox 8"/>
          <p:cNvSpPr>
            <a:spLocks noChangeArrowheads="1"/>
          </p:cNvSpPr>
          <p:nvPr/>
        </p:nvSpPr>
        <p:spPr bwMode="auto">
          <a:xfrm>
            <a:off x="179695" y="1970226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，且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37" name="TextBox 9"/>
          <p:cNvSpPr>
            <a:spLocks noChangeArrowheads="1"/>
          </p:cNvSpPr>
          <p:nvPr/>
        </p:nvSpPr>
        <p:spPr bwMode="auto">
          <a:xfrm>
            <a:off x="358130" y="2586974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存在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的特征向量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38" name="左右箭头 37"/>
          <p:cNvSpPr/>
          <p:nvPr/>
        </p:nvSpPr>
        <p:spPr bwMode="auto">
          <a:xfrm>
            <a:off x="5148097" y="270886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181973" y="3179227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且每个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95765" y="3733042"/>
            <a:ext cx="46082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都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满足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EA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= 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nn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,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41" name="右箭头 40"/>
          <p:cNvSpPr/>
          <p:nvPr/>
        </p:nvSpPr>
        <p:spPr bwMode="auto">
          <a:xfrm>
            <a:off x="5292107" y="3856063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2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30" grpId="0" animBg="1"/>
      <p:bldP spid="36" grpId="0"/>
      <p:bldP spid="21" grpId="0"/>
      <p:bldP spid="26" grpId="0"/>
      <p:bldP spid="37" grpId="0"/>
      <p:bldP spid="38" grpId="0" animBg="1"/>
      <p:bldP spid="39" grpId="0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260648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 smtClean="0">
                <a:latin typeface="+mj-ea"/>
                <a:ea typeface="+mj-ea"/>
              </a:rPr>
              <a:t>正</a:t>
            </a:r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交</a:t>
            </a:r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阵</a:t>
            </a:r>
            <a:r>
              <a:rPr lang="zh-CN" altLang="en-US" sz="3200" b="1" dirty="0">
                <a:latin typeface="+mj-ea"/>
                <a:ea typeface="+mj-ea"/>
              </a:rPr>
              <a:t>定义和性质</a:t>
            </a:r>
            <a:endParaRPr lang="zh-CN" altLang="zh-CN" sz="3200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0" name="流程图: 可选过程 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复习</a:t>
              </a: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1496751" y="241484"/>
            <a:ext cx="516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方阵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满足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1647924" y="908720"/>
          <a:ext cx="494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2" name="Equation" r:id="rId4" imgW="4940280" imgH="545760" progId="Equation.DSMT4">
                  <p:embed/>
                </p:oleObj>
              </mc:Choice>
              <mc:Fallback>
                <p:oleObj name="Equation" r:id="rId4" imgW="4940280" imgH="54576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924" y="908720"/>
                        <a:ext cx="49403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30"/>
          <p:cNvSpPr txBox="1"/>
          <p:nvPr/>
        </p:nvSpPr>
        <p:spPr>
          <a:xfrm>
            <a:off x="179512" y="1484784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正交阵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4" name="六角星 13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5576" y="4293096"/>
            <a:ext cx="3069080" cy="13681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40572" y="4221088"/>
            <a:ext cx="3069080" cy="1379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16016" y="2132856"/>
            <a:ext cx="3069080" cy="1368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59024" y="2132856"/>
            <a:ext cx="3069080" cy="13681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875016" y="3409456"/>
            <a:ext cx="2605823" cy="10996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3710783" y="2649869"/>
            <a:ext cx="1100236" cy="2639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06646" y="3666899"/>
            <a:ext cx="237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1298303" y="2564903"/>
          <a:ext cx="1807709" cy="29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3" name="Equation" r:id="rId6" imgW="2247840" imgH="368280" progId="Equation.DSMT4">
                  <p:embed/>
                </p:oleObj>
              </mc:Choice>
              <mc:Fallback>
                <p:oleObj name="Equation" r:id="rId6" imgW="2247840" imgH="36828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8303" y="2564903"/>
                        <a:ext cx="1807709" cy="29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01374"/>
              </p:ext>
            </p:extLst>
          </p:nvPr>
        </p:nvGraphicFramePr>
        <p:xfrm>
          <a:off x="5549537" y="2556758"/>
          <a:ext cx="1011092" cy="29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4" name="Equation" r:id="rId8" imgW="1257120" imgH="368280" progId="Equation.DSMT4">
                  <p:embed/>
                </p:oleObj>
              </mc:Choice>
              <mc:Fallback>
                <p:oleObj name="Equation" r:id="rId8" imgW="1257120" imgH="3682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9537" y="2556758"/>
                        <a:ext cx="1011092" cy="29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5480839" y="4697087"/>
          <a:ext cx="1399187" cy="38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5" name="Equation" r:id="rId10" imgW="1739880" imgH="482400" progId="Equation.DSMT4">
                  <p:embed/>
                </p:oleObj>
              </mc:Choice>
              <mc:Fallback>
                <p:oleObj name="Equation" r:id="rId10" imgW="1739880" imgH="4824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0839" y="4697087"/>
                        <a:ext cx="1399187" cy="388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4478158" y="2646059"/>
          <a:ext cx="153196" cy="26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6" name="Equation" r:id="rId12" imgW="190440" imgH="330120" progId="Equation.DSMT4">
                  <p:embed/>
                </p:oleObj>
              </mc:Choice>
              <mc:Fallback>
                <p:oleObj name="Equation" r:id="rId12" imgW="190440" imgH="33012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8158" y="2646059"/>
                        <a:ext cx="153196" cy="26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下箭头 31"/>
          <p:cNvSpPr/>
          <p:nvPr/>
        </p:nvSpPr>
        <p:spPr>
          <a:xfrm>
            <a:off x="5860218" y="3608568"/>
            <a:ext cx="389730" cy="597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73929" y="4338673"/>
            <a:ext cx="28946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b="1" dirty="0"/>
              <a:t>的行（列）都是</a:t>
            </a:r>
            <a:r>
              <a:rPr lang="zh-CN" altLang="zh-CN" sz="2400" b="1" dirty="0">
                <a:solidFill>
                  <a:srgbClr val="FF0000"/>
                </a:solidFill>
              </a:rPr>
              <a:t>两两正交</a:t>
            </a:r>
            <a:r>
              <a:rPr lang="zh-CN" altLang="zh-CN" sz="2400" b="1" dirty="0"/>
              <a:t>的</a:t>
            </a:r>
            <a:r>
              <a:rPr lang="zh-CN" altLang="zh-CN" sz="2400" b="1" dirty="0">
                <a:solidFill>
                  <a:srgbClr val="FF0000"/>
                </a:solidFill>
              </a:rPr>
              <a:t>单位向量</a:t>
            </a:r>
            <a:r>
              <a:rPr lang="zh-CN" altLang="en-US" sz="2400" b="1" dirty="0"/>
              <a:t>。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左右箭头 33"/>
          <p:cNvSpPr/>
          <p:nvPr/>
        </p:nvSpPr>
        <p:spPr>
          <a:xfrm rot="5400000">
            <a:off x="1556763" y="3733680"/>
            <a:ext cx="835744" cy="34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3921573" y="4821263"/>
            <a:ext cx="810700" cy="26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E72026-6167-4267-A9FA-DA1EB588C6FB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60"/>
    </mc:Choice>
    <mc:Fallback xmlns="">
      <p:transition spd="slow" advTm="42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32" grpId="0" animBg="1"/>
      <p:bldP spid="33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44624"/>
            <a:ext cx="2376165" cy="798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332785"/>
            <a:ext cx="504825" cy="4752330"/>
          </a:xfrm>
          <a:ln/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6725" y="189223"/>
            <a:ext cx="1657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基本结论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27000" y="994086"/>
            <a:ext cx="754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1.  </a:t>
            </a:r>
            <a:r>
              <a:rPr lang="zh-CN" altLang="en-US" sz="2600" b="1" dirty="0"/>
              <a:t>实对称矩阵的特征值都是</a:t>
            </a:r>
            <a:r>
              <a:rPr lang="zh-CN" altLang="en-US" sz="2600" b="1" dirty="0">
                <a:solidFill>
                  <a:srgbClr val="FF0000"/>
                </a:solidFill>
              </a:rPr>
              <a:t>实数</a:t>
            </a:r>
            <a:r>
              <a:rPr lang="zh-CN" altLang="en-US" sz="2600" b="1" dirty="0"/>
              <a:t>。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09538" y="2216369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3.  若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为实对称阵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i="1" baseline="-25000" dirty="0">
                <a:latin typeface="Times New Roman" pitchFamily="18" charset="0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重特征值，则</a:t>
            </a:r>
            <a:r>
              <a:rPr lang="en-US" altLang="zh-CN" sz="2600" b="1" i="1" dirty="0">
                <a:latin typeface="Times New Roman" pitchFamily="18" charset="0"/>
              </a:rPr>
              <a:t>R(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</a:rPr>
              <a:t>E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)=</a:t>
            </a:r>
            <a:r>
              <a:rPr lang="en-US" altLang="zh-CN" sz="2600" b="1" i="1" dirty="0" err="1" smtClean="0">
                <a:latin typeface="Times New Roman" pitchFamily="18" charset="0"/>
              </a:rPr>
              <a:t>n</a:t>
            </a:r>
            <a:r>
              <a:rPr lang="en-US" altLang="zh-CN" sz="2600" b="1" dirty="0" err="1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 smtClean="0">
                <a:latin typeface="Times New Roman" pitchFamily="18" charset="0"/>
              </a:rPr>
              <a:t>n</a:t>
            </a:r>
            <a:r>
              <a:rPr lang="en-US" altLang="zh-CN" sz="2600" b="1" i="1" baseline="-25000" dirty="0" err="1" smtClean="0">
                <a:latin typeface="Times New Roman" pitchFamily="18" charset="0"/>
              </a:rPr>
              <a:t>i</a:t>
            </a:r>
            <a:r>
              <a:rPr lang="zh-CN" altLang="en-US" sz="2600" b="1" dirty="0" smtClean="0">
                <a:latin typeface="Times New Roman" pitchFamily="18" charset="0"/>
              </a:rPr>
              <a:t>    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7950" y="2852818"/>
            <a:ext cx="813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4.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任一实对称矩阵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都可以对角化，</a:t>
            </a:r>
            <a:r>
              <a:rPr lang="zh-CN" altLang="en-US" sz="2600" b="1" dirty="0">
                <a:solidFill>
                  <a:srgbClr val="FF0000"/>
                </a:solidFill>
              </a:rPr>
              <a:t>更进一步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一定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19710" y="3373526"/>
            <a:ext cx="75025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</a:rPr>
              <a:t>存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正交矩阵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en-US" altLang="zh-CN" sz="2600" b="1" i="1" baseline="3000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AQ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 为对角阵。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07689" y="1568320"/>
            <a:ext cx="7888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2</a:t>
            </a:r>
            <a:r>
              <a:rPr lang="zh-CN" altLang="en-US" sz="2600" b="1" dirty="0"/>
              <a:t>. 实对称阵的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</a:t>
            </a:r>
            <a:r>
              <a:rPr lang="zh-CN" altLang="en-US" sz="2600" b="1" dirty="0"/>
              <a:t>对应的特征向量</a:t>
            </a:r>
            <a:r>
              <a:rPr lang="zh-CN" altLang="en-US" sz="2600" b="1" dirty="0">
                <a:solidFill>
                  <a:srgbClr val="FF0000"/>
                </a:solidFill>
              </a:rPr>
              <a:t>一定正交。</a:t>
            </a:r>
            <a:endParaRPr lang="zh-CN" altLang="en-US" sz="2600" b="1" dirty="0"/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107504" y="3949585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5</a:t>
            </a:r>
            <a:r>
              <a:rPr lang="zh-CN" altLang="en-US" sz="2600" b="1" dirty="0" smtClean="0">
                <a:latin typeface="Times New Roman" pitchFamily="18" charset="0"/>
              </a:rPr>
              <a:t>.  实对称</a:t>
            </a:r>
            <a:r>
              <a:rPr lang="zh-CN" altLang="en-US" sz="2600" b="1" dirty="0">
                <a:latin typeface="Times New Roman" pitchFamily="18" charset="0"/>
              </a:rPr>
              <a:t>矩</a:t>
            </a:r>
            <a:r>
              <a:rPr lang="zh-CN" altLang="en-US" sz="2600" b="1" dirty="0" smtClean="0">
                <a:latin typeface="Times New Roman" pitchFamily="18" charset="0"/>
              </a:rPr>
              <a:t>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 smtClean="0">
                <a:latin typeface="Times New Roman" pitchFamily="18" charset="0"/>
              </a:rPr>
              <a:t>的秩</a:t>
            </a:r>
            <a:r>
              <a:rPr lang="en-US" altLang="zh-CN" sz="2600" b="1" i="1" dirty="0" smtClean="0">
                <a:latin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等于非零特征值的个数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0B21DB-24A1-4004-A274-39DCFA5C8177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12526"/>
              </p:ext>
            </p:extLst>
          </p:nvPr>
        </p:nvGraphicFramePr>
        <p:xfrm>
          <a:off x="1198563" y="4725144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5" name="Equation" r:id="rId4" imgW="3911400" imgH="431640" progId="Equation.DSMT4">
                  <p:embed/>
                </p:oleObj>
              </mc:Choice>
              <mc:Fallback>
                <p:oleObj name="Equation" r:id="rId4" imgW="391140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725144"/>
                        <a:ext cx="391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2363"/>
              </p:ext>
            </p:extLst>
          </p:nvPr>
        </p:nvGraphicFramePr>
        <p:xfrm>
          <a:off x="1219200" y="5229969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6" name="Equation" r:id="rId6" imgW="2438280" imgH="431640" progId="Equation.DSMT4">
                  <p:embed/>
                </p:oleObj>
              </mc:Choice>
              <mc:Fallback>
                <p:oleObj name="Equation" r:id="rId6" imgW="243828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29969"/>
                        <a:ext cx="243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68643"/>
              </p:ext>
            </p:extLst>
          </p:nvPr>
        </p:nvGraphicFramePr>
        <p:xfrm>
          <a:off x="3768725" y="5301407"/>
          <a:ext cx="152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7" name="Equation" r:id="rId8" imgW="1524000" imgH="355600" progId="Equation.DSMT4">
                  <p:embed/>
                </p:oleObj>
              </mc:Choice>
              <mc:Fallback>
                <p:oleObj name="Equation" r:id="rId8" imgW="1524000" imgH="355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5301407"/>
                        <a:ext cx="152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bldLvl="0" autoUpdateAnimBg="0"/>
      <p:bldP spid="11" grpId="0"/>
      <p:bldP spid="17" grpId="0" bldLvl="0" autoUpdateAnimBg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4624"/>
            <a:ext cx="7786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阶实对称矩阵，向量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=(1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144469"/>
            <a:ext cx="721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755576" y="601524"/>
            <a:ext cx="6480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足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zh-CN" sz="2800" b="1" dirty="0"/>
              <a:t>，且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zh-CN" sz="2800" dirty="0" smtClean="0"/>
              <a:t>，</a:t>
            </a:r>
            <a:r>
              <a:rPr lang="zh-CN" altLang="en-US" sz="2800" b="1" dirty="0" smtClean="0"/>
              <a:t>求</a:t>
            </a:r>
            <a:endParaRPr lang="zh-CN" altLang="en-US" sz="2800" b="1" dirty="0"/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11560" y="1177588"/>
            <a:ext cx="7344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求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特征值</a:t>
            </a:r>
            <a:r>
              <a:rPr lang="zh-CN" altLang="en-US" sz="2800" b="1" dirty="0" smtClean="0"/>
              <a:t>和对应的全部特征向量</a:t>
            </a:r>
            <a:r>
              <a:rPr lang="zh-CN" altLang="zh-CN" sz="2800" b="1" dirty="0" smtClean="0"/>
              <a:t>；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）求方程组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i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800" b="1" dirty="0"/>
              <a:t>的通解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114227" y="2204864"/>
            <a:ext cx="662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特征值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 smtClean="0"/>
              <a:t>；</a:t>
            </a:r>
            <a:endParaRPr lang="en-US" altLang="zh-CN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B0120F-8540-4A06-B916-80B51E186C6B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683568" y="2773377"/>
            <a:ext cx="7488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对应于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全部特征向量为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800" dirty="0">
                <a:sym typeface="Symbol"/>
              </a:rPr>
              <a:t> </a:t>
            </a:r>
            <a:r>
              <a:rPr lang="en-US" altLang="zh-CN" sz="2800" dirty="0" smtClean="0">
                <a:sym typeface="Symbol"/>
              </a:rPr>
              <a:t></a:t>
            </a:r>
            <a:r>
              <a:rPr lang="zh-CN" altLang="en-US" sz="2800" dirty="0" smtClean="0">
                <a:sym typeface="Symbol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zh-CN" altLang="en-US" sz="2800" b="1" dirty="0" smtClean="0">
                <a:sym typeface="Symbol"/>
              </a:rPr>
              <a:t>不等于零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611560" y="3308210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/>
              <a:t>所对应的</a:t>
            </a:r>
            <a:r>
              <a:rPr lang="zh-CN" altLang="zh-CN" sz="2800" b="1" dirty="0" smtClean="0"/>
              <a:t>特征向量</a:t>
            </a:r>
            <a:r>
              <a:rPr lang="zh-CN" altLang="en-US" sz="2800" b="1" dirty="0" smtClean="0"/>
              <a:t>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/>
              <a:t>与</a:t>
            </a:r>
            <a:r>
              <a:rPr lang="en-US" altLang="zh-CN" sz="2800" dirty="0">
                <a:sym typeface="Symbol"/>
              </a:rPr>
              <a:t></a:t>
            </a:r>
            <a:r>
              <a:rPr lang="zh-CN" altLang="zh-CN" sz="2800" b="1" dirty="0"/>
              <a:t>正交，</a:t>
            </a:r>
            <a:endParaRPr lang="zh-CN" altLang="en-US" sz="2800" b="1" dirty="0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1628056" y="4448725"/>
            <a:ext cx="4528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2,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/>
              <a:t>，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1547664" y="3853497"/>
            <a:ext cx="3541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ym typeface="Symbol"/>
              </a:rPr>
              <a:t>故满足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774754" y="3925505"/>
            <a:ext cx="18134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可以求出</a:t>
            </a:r>
            <a:endParaRPr lang="zh-CN" altLang="en-US" sz="2800" b="1" dirty="0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83568" y="5005625"/>
            <a:ext cx="6192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对应于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全部特征向量为</a:t>
            </a:r>
            <a:endParaRPr lang="zh-CN" altLang="en-US" sz="2800" b="1" dirty="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691680" y="5456837"/>
            <a:ext cx="56166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、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不全为零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1" grpId="0"/>
      <p:bldP spid="12" grpId="0"/>
      <p:bldP spid="17" grpId="0"/>
      <p:bldP spid="19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4624"/>
            <a:ext cx="7786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阶实对称矩阵，向量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=(1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144469"/>
            <a:ext cx="721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755576" y="601524"/>
            <a:ext cx="6480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足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zh-CN" sz="2800" b="1" dirty="0"/>
              <a:t>，且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zh-CN" sz="2800" dirty="0" smtClean="0"/>
              <a:t>，</a:t>
            </a:r>
            <a:r>
              <a:rPr lang="zh-CN" altLang="en-US" sz="2800" b="1" dirty="0" smtClean="0"/>
              <a:t>求</a:t>
            </a:r>
            <a:endParaRPr lang="zh-CN" altLang="en-US" sz="2800" b="1" dirty="0"/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11560" y="1177588"/>
            <a:ext cx="7344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求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特征值</a:t>
            </a:r>
            <a:r>
              <a:rPr lang="zh-CN" altLang="en-US" sz="2800" b="1" dirty="0" smtClean="0"/>
              <a:t>和对应的全部特征向量</a:t>
            </a:r>
            <a:r>
              <a:rPr lang="zh-CN" altLang="zh-CN" sz="2800" b="1" dirty="0" smtClean="0"/>
              <a:t>；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）求方程组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i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800" b="1" dirty="0"/>
              <a:t>的通解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114227" y="2204864"/>
            <a:ext cx="662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特征值</a:t>
            </a:r>
            <a:r>
              <a:rPr lang="zh-CN" altLang="en-US" sz="2800" b="1" dirty="0" smtClean="0"/>
              <a:t>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 smtClean="0"/>
              <a:t>；</a:t>
            </a:r>
            <a:endParaRPr lang="en-US" altLang="zh-CN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87B141-7882-4EE5-A2BD-EB2F1E5DB581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83568" y="5005625"/>
            <a:ext cx="6192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对应于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全部特征向量为</a:t>
            </a:r>
            <a:endParaRPr lang="zh-CN" altLang="en-US" sz="2800" b="1" dirty="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691680" y="5456837"/>
            <a:ext cx="56166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、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不全为零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395536" y="3565465"/>
            <a:ext cx="6192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zh-CN" sz="2800" b="1" dirty="0" smtClean="0"/>
              <a:t>方程组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800" b="1" dirty="0"/>
              <a:t>的通解为</a:t>
            </a:r>
            <a:endParaRPr lang="zh-CN" altLang="en-US" sz="2800" b="1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619672" y="4016677"/>
            <a:ext cx="56166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、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为任意实数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83568" y="2773377"/>
            <a:ext cx="7488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对应于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全部特征向量为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800" dirty="0">
                <a:sym typeface="Symbol"/>
              </a:rPr>
              <a:t> </a:t>
            </a:r>
            <a:r>
              <a:rPr lang="en-US" altLang="zh-CN" sz="2800" dirty="0" smtClean="0">
                <a:sym typeface="Symbol"/>
              </a:rPr>
              <a:t></a:t>
            </a:r>
            <a:r>
              <a:rPr lang="zh-CN" altLang="en-US" sz="2800" dirty="0" smtClean="0">
                <a:sym typeface="Symbol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zh-CN" altLang="en-US" sz="2800" b="1" dirty="0" smtClean="0">
                <a:sym typeface="Symbol"/>
              </a:rPr>
              <a:t>不等于零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7000" y="116770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126"/>
          <p:cNvSpPr>
            <a:spLocks noChangeArrowheads="1"/>
          </p:cNvSpPr>
          <p:nvPr/>
        </p:nvSpPr>
        <p:spPr bwMode="auto">
          <a:xfrm>
            <a:off x="6084888" y="33575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 Box 144"/>
          <p:cNvSpPr>
            <a:spLocks noChangeArrowheads="1"/>
          </p:cNvSpPr>
          <p:nvPr/>
        </p:nvSpPr>
        <p:spPr bwMode="auto">
          <a:xfrm>
            <a:off x="5795963" y="34290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8276" y="240603"/>
            <a:ext cx="8148638" cy="88423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当实对称矩阵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的特征值都是单特征值时,求正交相似矩阵 </a:t>
            </a:r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宋体" pitchFamily="2" charset="-122"/>
              </a:rPr>
              <a:t>的方法为: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27000" y="1385888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求出所有单特征值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</a:rPr>
              <a:t>  对应的特征向量为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42875" y="2343150"/>
            <a:ext cx="8034341" cy="889000"/>
            <a:chOff x="0" y="-10"/>
            <a:chExt cx="12652" cy="1400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331"/>
              <a:ext cx="1151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(2) 将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itchFamily="18" charset="0"/>
                </a:rPr>
                <a:t>, …,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p</a:t>
              </a:r>
              <a:r>
                <a:rPr lang="en-US" altLang="zh-CN" sz="26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</a:t>
              </a:r>
              <a:r>
                <a:rPr lang="zh-CN" altLang="en-US" sz="2600" b="1" dirty="0">
                  <a:latin typeface="Times New Roman" pitchFamily="18" charset="0"/>
                </a:rPr>
                <a:t>单位化 ，即取                    </a:t>
              </a:r>
            </a:p>
          </p:txBody>
        </p:sp>
        <p:graphicFrame>
          <p:nvGraphicFramePr>
            <p:cNvPr id="13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0896599"/>
                </p:ext>
              </p:extLst>
            </p:nvPr>
          </p:nvGraphicFramePr>
          <p:xfrm>
            <a:off x="7330" y="-10"/>
            <a:ext cx="5322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0" name="Equation" r:id="rId4" imgW="3378200" imgH="889000" progId="Equation.DSMT4">
                    <p:embed/>
                  </p:oleObj>
                </mc:Choice>
                <mc:Fallback>
                  <p:oleObj name="Equation" r:id="rId4" imgW="3378200" imgH="889000" progId="Equation.DSMT4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0" y="-10"/>
                          <a:ext cx="5322" cy="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36525" y="3189288"/>
            <a:ext cx="8036560" cy="501650"/>
            <a:chOff x="0" y="0"/>
            <a:chExt cx="12657" cy="790"/>
          </a:xfrm>
        </p:grpSpPr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1265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  <a:cs typeface="Times New Roman" pitchFamily="18" charset="0"/>
                </a:rPr>
                <a:t>(3) 令                               则</a:t>
              </a:r>
            </a:p>
          </p:txBody>
        </p:sp>
        <p:graphicFrame>
          <p:nvGraphicFramePr>
            <p:cNvPr id="17" name="Object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8642841"/>
                </p:ext>
              </p:extLst>
            </p:nvPr>
          </p:nvGraphicFramePr>
          <p:xfrm>
            <a:off x="1503" y="130"/>
            <a:ext cx="376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1" name="Equation" r:id="rId6" imgW="2387600" imgH="419100" progId="Equation.DSMT4">
                    <p:embed/>
                  </p:oleObj>
                </mc:Choice>
                <mc:Fallback>
                  <p:oleObj name="Equation" r:id="rId6" imgW="2387600" imgH="419100" progId="Equation.DSMT4">
                    <p:embed/>
                    <p:pic>
                      <p:nvPicPr>
                        <p:cNvPr id="0" name="Picture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130"/>
                          <a:ext cx="3763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1263101"/>
                </p:ext>
              </p:extLst>
            </p:nvPr>
          </p:nvGraphicFramePr>
          <p:xfrm>
            <a:off x="6103" y="27"/>
            <a:ext cx="594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52" name="Equation" r:id="rId8" imgW="3771900" imgH="457200" progId="Equation.DSMT4">
                    <p:embed/>
                  </p:oleObj>
                </mc:Choice>
                <mc:Fallback>
                  <p:oleObj name="Equation" r:id="rId8" imgW="3771900" imgH="457200" progId="Equation.DSMT4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3" y="27"/>
                          <a:ext cx="5943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418229" y="3800617"/>
            <a:ext cx="79700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Times New Roman" pitchFamily="18" charset="0"/>
              </a:rPr>
              <a:t>中向量的排列次序与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latin typeface="Times New Roman" pitchFamily="18" charset="0"/>
              </a:rPr>
              <a:t>的排列次序相对应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55735" y="1856482"/>
            <a:ext cx="7056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4CFCB3-0A5C-4B55-969E-63FD3CE18D36}" type="datetime1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/31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|2.1|2.8|2.3|2.3|3.6|1.2|5.6|1.6|1.7|5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&quot;],&quot;CaseSensitive&quot;:false,&quot;FuzzyMatch&quot;:false}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&quot;],&quot;CaseSensitive&quot;:false,&quot;FuzzyMatch&quot;:false}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,{&quot;Num&quot;:3,&quot;Score&quot;:1.0,&quot;Answers&quot;:[&quot;&quot;],&quot;CaseSensitive&quot;:false,&quot;FuzzyMatch&quot;:false}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3037</Words>
  <Application>Microsoft Office PowerPoint</Application>
  <PresentationFormat>全屏显示(4:3)</PresentationFormat>
  <Paragraphs>649</Paragraphs>
  <Slides>31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</vt:lpstr>
      <vt:lpstr>Equation</vt:lpstr>
      <vt:lpstr>MathType 6.0 Equation</vt:lpstr>
      <vt:lpstr>第五章   相似矩阵及二次型</vt:lpstr>
      <vt:lpstr>5.4  实对称阵的相似对角化</vt:lpstr>
      <vt:lpstr>5.3   相   似   矩   阵</vt:lpstr>
      <vt:lpstr>5.3   相   似   矩   阵</vt:lpstr>
      <vt:lpstr>PowerPoint 演示文稿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PowerPoint 演示文稿</vt:lpstr>
      <vt:lpstr>PowerPoint 演示文稿</vt:lpstr>
      <vt:lpstr>PowerPoint 演示文稿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PowerPoint 演示文稿</vt:lpstr>
      <vt:lpstr>5.4  实对称阵的相似对角化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353</cp:revision>
  <dcterms:created xsi:type="dcterms:W3CDTF">2015-01-02T08:47:50Z</dcterms:created>
  <dcterms:modified xsi:type="dcterms:W3CDTF">2022-04-28T02:50:41Z</dcterms:modified>
</cp:coreProperties>
</file>